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0" r:id="rId2"/>
    <p:sldMasterId id="2147483668" r:id="rId3"/>
  </p:sldMasterIdLst>
  <p:notesMasterIdLst>
    <p:notesMasterId r:id="rId17"/>
  </p:notesMasterIdLst>
  <p:handoutMasterIdLst>
    <p:handoutMasterId r:id="rId18"/>
  </p:handoutMasterIdLst>
  <p:sldIdLst>
    <p:sldId id="260" r:id="rId4"/>
    <p:sldId id="372" r:id="rId5"/>
    <p:sldId id="573" r:id="rId6"/>
    <p:sldId id="605" r:id="rId7"/>
    <p:sldId id="606" r:id="rId8"/>
    <p:sldId id="607" r:id="rId9"/>
    <p:sldId id="585" r:id="rId10"/>
    <p:sldId id="586" r:id="rId11"/>
    <p:sldId id="587" r:id="rId12"/>
    <p:sldId id="588" r:id="rId13"/>
    <p:sldId id="589" r:id="rId14"/>
    <p:sldId id="590" r:id="rId15"/>
    <p:sldId id="608" r:id="rId16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5786EC-A50A-4AA5-9F8B-FE2AD4086B86}">
          <p14:sldIdLst>
            <p14:sldId id="260"/>
            <p14:sldId id="372"/>
            <p14:sldId id="573"/>
            <p14:sldId id="605"/>
            <p14:sldId id="606"/>
            <p14:sldId id="607"/>
            <p14:sldId id="585"/>
            <p14:sldId id="586"/>
            <p14:sldId id="587"/>
            <p14:sldId id="588"/>
            <p14:sldId id="589"/>
            <p14:sldId id="590"/>
            <p14:sldId id="6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FF"/>
    <a:srgbClr val="101141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6" autoAdjust="0"/>
    <p:restoredTop sz="94660"/>
  </p:normalViewPr>
  <p:slideViewPr>
    <p:cSldViewPr>
      <p:cViewPr varScale="1">
        <p:scale>
          <a:sx n="97" d="100"/>
          <a:sy n="97" d="100"/>
        </p:scale>
        <p:origin x="3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0381A-7BB0-4858-91C5-00436FD606F4}" type="datetimeFigureOut">
              <a:rPr lang="en-IN" smtClean="0"/>
              <a:t>19-04-2016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E7100-652A-405A-BF98-CBA3AF408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734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4D447-FE21-4C45-A3D5-DC463BD17986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29559-5C6D-4B11-970C-EAED66EBCD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33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65858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557409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714244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2F740-3797-4284-9572-CA6B13A35B3C}" type="datetime1">
              <a:rPr lang="en-US" smtClean="0"/>
              <a:t>4/19/2016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SSZG537;INFORMATION RETRIEVAL; L3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32ADB-4057-479D-BB00-318B90DAE4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8C1E-8573-401A-BE80-2F504D81B1F1}" type="datetime1">
              <a:rPr lang="en-US" smtClean="0"/>
              <a:t>4/19/2016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SSZG537;INFORMATION RETRIEVAL; L3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BC39-F7B9-4EA1-8040-BA6F7D3CEE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4D078-5606-4B5F-A5A6-1DCC57174D91}" type="datetime1">
              <a:rPr lang="en-US" smtClean="0"/>
              <a:t>4/19/2016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SSZG537;INFORMATION RETRIEVAL; L3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1A416-2BCE-47B0-B4A7-DEA4178ACC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1C11A-D60D-43A8-83C7-64D1724FCC8D}" type="datetime1">
              <a:rPr lang="en-US" smtClean="0"/>
              <a:t>4/19/2016</a:t>
            </a:fld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SSZG537;INFORMATION RETRIEVAL; L3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940A1-D2F6-4EDA-8BD5-5C7C4CD578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6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315200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600200" y="1219200"/>
            <a:ext cx="7239000" cy="5334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60042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05B7A-566A-4D65-B24F-0789A25E5330}" type="datetime1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SSZG537;INFORMATION RETRIEVAL; L3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14303-84FF-4674-A782-EABAC7EEDD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19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52CF5-AB7B-482B-BCA0-7151B7839DBE}" type="datetime1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SSZG537;INFORMATION RETRIEVAL; L3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A89DD-5FBA-455C-938B-39A59E54A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476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70FE-95C1-4051-96F5-B7D64885E8AE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01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9D17-E0E1-4C55-8024-8C8EC6719434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363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0675-E16C-4B27-B635-2CF0648AB810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591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975F-6B86-4681-B817-885DB7A6C85D}" type="datetime1">
              <a:rPr lang="en-US" smtClean="0"/>
              <a:t>4/19/2016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6265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CBC4-E585-414F-96C7-F50A657275EB}" type="datetime1">
              <a:rPr lang="en-US" smtClean="0"/>
              <a:t>4/19/2016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9585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29D8-4589-401C-BA25-3876E90FCC9C}" type="datetime1">
              <a:rPr lang="en-US" smtClean="0"/>
              <a:t>4/19/2016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9113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066A-951E-4B22-9131-B0E48D182C0B}" type="datetime1">
              <a:rPr lang="en-US" smtClean="0"/>
              <a:t>4/19/2016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1901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3578-4154-4CF4-9B37-92EFD7AE57DE}" type="datetime1">
              <a:rPr lang="en-US" smtClean="0"/>
              <a:t>4/19/2016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3081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E738-C535-474E-84EC-219FBCE34E91}" type="datetime1">
              <a:rPr lang="en-US" smtClean="0"/>
              <a:t>4/19/2016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950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A4A8-0DBA-462D-9CA4-52D46EEE500F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8495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D54F-082A-46C2-B4E5-5780604E4331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12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7881-E2EC-45FB-B1D0-EB10D7A900C3}" type="datetime1">
              <a:rPr lang="en-US" smtClean="0"/>
              <a:t>4/19/2016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935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61DA-4ECC-4B2F-BA69-F90A459C7EC2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1929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A593-CEAD-483B-AFD5-E9766FA5F5F1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8630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2920-6812-46D4-BE2D-581956A8997D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8017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B380-B76D-4A21-AA5C-519592E4E069}" type="datetime1">
              <a:rPr lang="en-US" smtClean="0"/>
              <a:t>4/19/2016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9956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CF03-D5DC-473D-BCB6-7641AFE7DD12}" type="datetime1">
              <a:rPr lang="en-US" smtClean="0"/>
              <a:t>4/19/2016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9163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C38F-FA90-4498-B2D7-BE562820BBBF}" type="datetime1">
              <a:rPr lang="en-US" smtClean="0"/>
              <a:t>4/19/2016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5297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010F-FD52-4093-810D-356D120A91DD}" type="datetime1">
              <a:rPr lang="en-US" smtClean="0"/>
              <a:t>4/19/2016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9673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DDD7-06A5-4B86-BF63-2925100AE65C}" type="datetime1">
              <a:rPr lang="en-US" smtClean="0"/>
              <a:t>4/19/2016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5378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0603-8686-4A0E-8EE9-5302CAD51C23}" type="datetime1">
              <a:rPr lang="en-US" smtClean="0"/>
              <a:t>4/19/2016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80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-29817" y="6185546"/>
            <a:ext cx="2133600" cy="365125"/>
          </a:xfrm>
        </p:spPr>
        <p:txBody>
          <a:bodyPr/>
          <a:lstStyle/>
          <a:p>
            <a:fld id="{A1AD9264-7B9B-4330-BB3B-8FAD6BA2EAB8}" type="datetime1">
              <a:rPr lang="en-US" smtClean="0"/>
              <a:t>4/19/2016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2590800" y="6224970"/>
            <a:ext cx="3619500" cy="365125"/>
          </a:xfrm>
        </p:spPr>
        <p:txBody>
          <a:bodyPr/>
          <a:lstStyle>
            <a:lvl1pPr>
              <a:defRPr b="1">
                <a:solidFill>
                  <a:srgbClr val="101141"/>
                </a:solidFill>
              </a:defRPr>
            </a:lvl1pPr>
          </a:lstStyle>
          <a:p>
            <a:r>
              <a:rPr lang="en-US" smtClean="0"/>
              <a:t>SSZG537;INFORMATION RETRIEVAL; L3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288D-8CCB-4AA0-8A76-FDEB0DA1B24F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685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22EC-82D4-412C-A964-2787A267B9BB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67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81E0EF0-2346-4A70-953E-5AD7F5D88803}" type="datetime1">
              <a:rPr lang="en-US" smtClean="0"/>
              <a:t>4/19/2016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SSZG537;INFORMATION RETRIEVAL; L3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B74DED4-A5CE-40BD-B472-2C5436F17B6D}" type="datetime1">
              <a:rPr lang="en-US" smtClean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SSZG537;INFORMATION RETRIEVAL; L3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5" r:id="rId14"/>
    <p:sldLayoutId id="2147483666" r:id="rId15"/>
    <p:sldLayoutId id="2147483667" r:id="rId16"/>
    <p:sldLayoutId id="2147483693" r:id="rId17"/>
    <p:sldLayoutId id="2147483694" r:id="rId18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1830E-63F3-483B-817E-71DDCBD7864D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61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C6C52-5D10-4903-8334-3D403A454F2B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36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00200" y="3505200"/>
            <a:ext cx="6781800" cy="1524000"/>
          </a:xfrm>
        </p:spPr>
        <p:txBody>
          <a:bodyPr/>
          <a:lstStyle/>
          <a:p>
            <a:pPr algn="ctr"/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Information Retrieval</a:t>
            </a:r>
            <a:endParaRPr lang="en-US" sz="4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2286000" y="4953000"/>
            <a:ext cx="6400800" cy="76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			Dr. Maheswari  Karthikeyan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			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95300" indent="-4953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dirty="0" smtClean="0">
                <a:ea typeface="ＭＳ Ｐゴシック" pitchFamily="34" charset="-128"/>
              </a:rPr>
              <a:t>Retain the first letter of the word. </a:t>
            </a:r>
          </a:p>
          <a:p>
            <a:pPr marL="495300" indent="-4953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dirty="0" smtClean="0">
                <a:ea typeface="ＭＳ Ｐゴシック" pitchFamily="34" charset="-128"/>
              </a:rPr>
              <a:t>Change all occurrences of the following letters to '0' (zero):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>  'A', E', 'I', 'O', 'U', 'H', 'W', 'Y'. </a:t>
            </a:r>
          </a:p>
          <a:p>
            <a:pPr marL="495300" indent="-4953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dirty="0" smtClean="0">
                <a:ea typeface="ＭＳ Ｐゴシック" pitchFamily="34" charset="-128"/>
              </a:rPr>
              <a:t>Change letters to digits as follows: </a:t>
            </a:r>
          </a:p>
          <a:p>
            <a:pPr marL="495300" indent="-495300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B, F, P, V 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 1</a:t>
            </a:r>
            <a:endParaRPr lang="en-US" altLang="en-US" dirty="0" smtClean="0">
              <a:ea typeface="ＭＳ Ｐゴシック" pitchFamily="34" charset="-128"/>
            </a:endParaRPr>
          </a:p>
          <a:p>
            <a:pPr marL="495300" indent="-495300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C, G, J, K, Q, S, X, Z 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 2</a:t>
            </a:r>
            <a:endParaRPr lang="en-US" altLang="en-US" dirty="0" smtClean="0">
              <a:ea typeface="ＭＳ Ｐゴシック" pitchFamily="34" charset="-128"/>
            </a:endParaRPr>
          </a:p>
          <a:p>
            <a:pPr marL="495300" indent="-495300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D,T 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 3</a:t>
            </a:r>
            <a:endParaRPr lang="en-US" altLang="en-US" dirty="0" smtClean="0">
              <a:ea typeface="ＭＳ Ｐゴシック" pitchFamily="34" charset="-128"/>
            </a:endParaRPr>
          </a:p>
          <a:p>
            <a:pPr marL="495300" indent="-495300" algn="just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L 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 4</a:t>
            </a:r>
            <a:endParaRPr lang="en-US" altLang="en-US" dirty="0" smtClean="0">
              <a:ea typeface="ＭＳ Ｐゴシック" pitchFamily="34" charset="-128"/>
            </a:endParaRPr>
          </a:p>
          <a:p>
            <a:pPr marL="495300" indent="-495300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M, N 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 5</a:t>
            </a:r>
            <a:endParaRPr lang="en-US" altLang="en-US" dirty="0" smtClean="0">
              <a:ea typeface="ＭＳ Ｐゴシック" pitchFamily="34" charset="-128"/>
            </a:endParaRPr>
          </a:p>
          <a:p>
            <a:pPr marL="495300" indent="-495300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R 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 6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Soundex – algorithm</a:t>
            </a:r>
          </a:p>
        </p:txBody>
      </p:sp>
      <p:sp>
        <p:nvSpPr>
          <p:cNvPr id="55300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3.4</a:t>
            </a:r>
          </a:p>
        </p:txBody>
      </p:sp>
    </p:spTree>
    <p:extLst>
      <p:ext uri="{BB962C8B-B14F-4D97-AF65-F5344CB8AC3E}">
        <p14:creationId xmlns:p14="http://schemas.microsoft.com/office/powerpoint/2010/main" val="313841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610600" cy="4525963"/>
          </a:xfrm>
        </p:spPr>
        <p:txBody>
          <a:bodyPr>
            <a:normAutofit/>
          </a:bodyPr>
          <a:lstStyle/>
          <a:p>
            <a:pPr marL="495300" indent="-495300" algn="just" eaLnBrk="1" hangingPunct="1">
              <a:buFont typeface="Wingdings" pitchFamily="2" charset="2"/>
              <a:buAutoNum type="arabicPeriod" startAt="4"/>
            </a:pPr>
            <a:r>
              <a:rPr lang="en-US" altLang="en-US" sz="2800" dirty="0" smtClean="0">
                <a:ea typeface="ＭＳ Ｐゴシック" pitchFamily="34" charset="-128"/>
              </a:rPr>
              <a:t>Remove all pairs of consecutive digits.</a:t>
            </a:r>
          </a:p>
          <a:p>
            <a:pPr marL="495300" indent="-495300" algn="just" eaLnBrk="1" hangingPunct="1">
              <a:buFont typeface="Wingdings" pitchFamily="2" charset="2"/>
              <a:buAutoNum type="arabicPeriod" startAt="4"/>
            </a:pPr>
            <a:r>
              <a:rPr lang="en-US" altLang="en-US" sz="2800" dirty="0" smtClean="0">
                <a:ea typeface="ＭＳ Ｐゴシック" pitchFamily="34" charset="-128"/>
              </a:rPr>
              <a:t>Remove all zeros from the resulting string.</a:t>
            </a:r>
          </a:p>
          <a:p>
            <a:pPr marL="495300" indent="-495300" algn="just" eaLnBrk="1" hangingPunct="1">
              <a:buFont typeface="Wingdings" pitchFamily="2" charset="2"/>
              <a:buAutoNum type="arabicPeriod" startAt="4"/>
            </a:pPr>
            <a:r>
              <a:rPr lang="en-US" altLang="en-US" sz="2800" dirty="0" smtClean="0">
                <a:ea typeface="ＭＳ Ｐゴシック" pitchFamily="34" charset="-128"/>
              </a:rPr>
              <a:t>Pad the resulting string with trailing zeros and return the first four positions, which will be of the form &lt;uppercase letter&gt; &lt;digit&gt; &lt;digit&gt; &lt;digit&gt;. </a:t>
            </a:r>
          </a:p>
          <a:p>
            <a:pPr marL="495300" indent="-495300" algn="just" eaLnBrk="1" hangingPunct="1">
              <a:buFont typeface="Wingdings" pitchFamily="2" charset="2"/>
              <a:buNone/>
            </a:pPr>
            <a:endParaRPr lang="en-US" altLang="en-US" sz="2800" dirty="0" smtClean="0">
              <a:ea typeface="ＭＳ Ｐゴシック" pitchFamily="34" charset="-128"/>
            </a:endParaRPr>
          </a:p>
          <a:p>
            <a:pPr marL="495300" indent="-495300" algn="just" eaLnBrk="1" hangingPunct="1"/>
            <a:endParaRPr lang="en-US" altLang="en-US" sz="2800" dirty="0" smtClean="0">
              <a:ea typeface="ＭＳ Ｐゴシック" pitchFamily="34" charset="-128"/>
            </a:endParaRPr>
          </a:p>
        </p:txBody>
      </p:sp>
      <p:sp>
        <p:nvSpPr>
          <p:cNvPr id="5632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3.4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Soundex – algorithm</a:t>
            </a:r>
          </a:p>
        </p:txBody>
      </p:sp>
    </p:spTree>
    <p:extLst>
      <p:ext uri="{BB962C8B-B14F-4D97-AF65-F5344CB8AC3E}">
        <p14:creationId xmlns:p14="http://schemas.microsoft.com/office/powerpoint/2010/main" val="64914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839200" cy="4525963"/>
          </a:xfrm>
        </p:spPr>
        <p:txBody>
          <a:bodyPr>
            <a:normAutofit/>
          </a:bodyPr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3200" dirty="0" smtClean="0">
                <a:ea typeface="ＭＳ Ｐゴシック" pitchFamily="34" charset="-128"/>
              </a:rPr>
              <a:t>Soundex is the classic algorithm, provided by most databases (Oracle, Microsoft, …)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3200" dirty="0" smtClean="0">
                <a:ea typeface="ＭＳ Ｐゴシック" pitchFamily="34" charset="-128"/>
              </a:rPr>
              <a:t>Not much useful for information retrieval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3200" dirty="0" smtClean="0">
                <a:ea typeface="ＭＳ Ｐゴシック" pitchFamily="34" charset="-128"/>
              </a:rPr>
              <a:t>Okay for “high recall” tasks (e.g., Interpol), though biased to names of certain nationalities</a:t>
            </a:r>
          </a:p>
        </p:txBody>
      </p:sp>
      <p:sp>
        <p:nvSpPr>
          <p:cNvPr id="57346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Soundex</a:t>
            </a:r>
          </a:p>
        </p:txBody>
      </p:sp>
      <p:sp>
        <p:nvSpPr>
          <p:cNvPr id="57348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3.4</a:t>
            </a:r>
          </a:p>
        </p:txBody>
      </p:sp>
    </p:spTree>
    <p:extLst>
      <p:ext uri="{BB962C8B-B14F-4D97-AF65-F5344CB8AC3E}">
        <p14:creationId xmlns:p14="http://schemas.microsoft.com/office/powerpoint/2010/main" val="42152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r>
              <a:rPr lang="en-IN" sz="4400" b="1" dirty="0" smtClean="0"/>
              <a:t>Thank You!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302652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Autofit/>
          </a:bodyPr>
          <a:lstStyle/>
          <a:p>
            <a:pPr marL="706438" lvl="3" indent="-342900">
              <a:buFont typeface="Arial" pitchFamily="34" charset="0"/>
              <a:buChar char="•"/>
            </a:pPr>
            <a:r>
              <a:rPr lang="en-US" sz="3200" dirty="0" smtClean="0"/>
              <a:t>Tolerant Retrieval</a:t>
            </a:r>
          </a:p>
          <a:p>
            <a:pPr marL="1620838" lvl="5" indent="-342900"/>
            <a:r>
              <a:rPr lang="en-US" sz="3200" dirty="0" smtClean="0"/>
              <a:t>Spelling Correction</a:t>
            </a:r>
          </a:p>
          <a:p>
            <a:pPr marL="1620838" lvl="5" indent="-342900"/>
            <a:r>
              <a:rPr lang="en-US" sz="3200" dirty="0" smtClean="0"/>
              <a:t>Phonetic Correction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Outline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192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93837"/>
            <a:ext cx="8686800" cy="4525963"/>
          </a:xfrm>
        </p:spPr>
        <p:txBody>
          <a:bodyPr>
            <a:noAutofit/>
          </a:bodyPr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800" dirty="0" smtClean="0">
                <a:ea typeface="ＭＳ Ｐゴシック" pitchFamily="34" charset="-128"/>
              </a:rPr>
              <a:t>As above, but the weight of an operation depends on the character(s) involved</a:t>
            </a:r>
          </a:p>
          <a:p>
            <a:pPr lvl="2" algn="just"/>
            <a:r>
              <a:rPr lang="en-US" altLang="en-US" sz="2800" dirty="0" smtClean="0">
                <a:ea typeface="ＭＳ Ｐゴシック" pitchFamily="34" charset="-128"/>
              </a:rPr>
              <a:t>Meant to capture OCR or keyboard errors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Example: </a:t>
            </a:r>
            <a:r>
              <a:rPr lang="en-US" altLang="en-US" sz="2800" b="1" i="1" dirty="0" smtClean="0">
                <a:ea typeface="ＭＳ Ｐゴシック" pitchFamily="34" charset="-128"/>
              </a:rPr>
              <a:t>m</a:t>
            </a:r>
            <a:r>
              <a:rPr lang="en-US" altLang="en-US" sz="2800" dirty="0" smtClean="0">
                <a:ea typeface="ＭＳ Ｐゴシック" pitchFamily="34" charset="-128"/>
              </a:rPr>
              <a:t> more likely to be mis-typed as </a:t>
            </a:r>
            <a:r>
              <a:rPr lang="en-US" altLang="en-US" sz="2800" b="1" i="1" dirty="0" smtClean="0">
                <a:ea typeface="ＭＳ Ｐゴシック" pitchFamily="34" charset="-128"/>
              </a:rPr>
              <a:t>n</a:t>
            </a:r>
            <a:r>
              <a:rPr lang="en-US" altLang="en-US" sz="2800" dirty="0" smtClean="0">
                <a:ea typeface="ＭＳ Ｐゴシック" pitchFamily="34" charset="-128"/>
              </a:rPr>
              <a:t> than as </a:t>
            </a:r>
            <a:r>
              <a:rPr lang="en-US" altLang="en-US" sz="2800" b="1" i="1" dirty="0" smtClean="0">
                <a:ea typeface="ＭＳ Ｐゴシック" pitchFamily="34" charset="-128"/>
              </a:rPr>
              <a:t>q</a:t>
            </a:r>
          </a:p>
          <a:p>
            <a:pPr lvl="2" algn="just"/>
            <a:r>
              <a:rPr lang="en-US" altLang="en-US" sz="2800" dirty="0" smtClean="0">
                <a:ea typeface="ＭＳ Ｐゴシック" pitchFamily="34" charset="-128"/>
              </a:rPr>
              <a:t>Therefore, replacing </a:t>
            </a:r>
            <a:r>
              <a:rPr lang="en-US" altLang="en-US" sz="2800" b="1" i="1" dirty="0" smtClean="0">
                <a:ea typeface="ＭＳ Ｐゴシック" pitchFamily="34" charset="-128"/>
              </a:rPr>
              <a:t>m</a:t>
            </a:r>
            <a:r>
              <a:rPr lang="en-US" altLang="en-US" sz="2800" dirty="0" smtClean="0">
                <a:ea typeface="ＭＳ Ｐゴシック" pitchFamily="34" charset="-128"/>
              </a:rPr>
              <a:t> by </a:t>
            </a:r>
            <a:r>
              <a:rPr lang="en-US" altLang="en-US" sz="2800" b="1" i="1" dirty="0" smtClean="0">
                <a:ea typeface="ＭＳ Ｐゴシック" pitchFamily="34" charset="-128"/>
              </a:rPr>
              <a:t>n</a:t>
            </a:r>
            <a:r>
              <a:rPr lang="en-US" altLang="en-US" sz="2800" dirty="0" smtClean="0">
                <a:ea typeface="ＭＳ Ｐゴシック" pitchFamily="34" charset="-128"/>
              </a:rPr>
              <a:t> is a smaller edit distance than by </a:t>
            </a:r>
            <a:r>
              <a:rPr lang="en-US" altLang="en-US" sz="2800" b="1" i="1" dirty="0" smtClean="0">
                <a:ea typeface="ＭＳ Ｐゴシック" pitchFamily="34" charset="-128"/>
              </a:rPr>
              <a:t>q</a:t>
            </a:r>
            <a:endParaRPr lang="en-US" altLang="en-US" sz="2800" dirty="0" smtClean="0">
              <a:ea typeface="ＭＳ Ｐゴシック" pitchFamily="34" charset="-128"/>
            </a:endParaRPr>
          </a:p>
          <a:p>
            <a:pPr lvl="2" algn="just"/>
            <a:r>
              <a:rPr lang="en-US" altLang="en-US" sz="2800" dirty="0" smtClean="0">
                <a:ea typeface="ＭＳ Ｐゴシック" pitchFamily="34" charset="-128"/>
              </a:rPr>
              <a:t>This may be formulated as a probability model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800" dirty="0" smtClean="0">
                <a:ea typeface="ＭＳ Ｐゴシック" pitchFamily="34" charset="-128"/>
              </a:rPr>
              <a:t>Requires weight matrix as input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800" dirty="0" smtClean="0">
                <a:ea typeface="ＭＳ Ｐゴシック" pitchFamily="34" charset="-128"/>
              </a:rPr>
              <a:t>Modify dynamic programming to handle weights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Weighted edit distance</a:t>
            </a:r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3.3.3</a:t>
            </a:r>
          </a:p>
        </p:txBody>
      </p:sp>
    </p:spTree>
    <p:extLst>
      <p:ext uri="{BB962C8B-B14F-4D97-AF65-F5344CB8AC3E}">
        <p14:creationId xmlns:p14="http://schemas.microsoft.com/office/powerpoint/2010/main" val="374308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96139" y="1676400"/>
            <a:ext cx="8572560" cy="403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742950" lvl="1" indent="-285750" algn="just">
              <a:spcBef>
                <a:spcPts val="700"/>
              </a:spcBef>
              <a:buClr>
                <a:srgbClr val="336699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Enumerate all </a:t>
            </a:r>
            <a:r>
              <a:rPr lang="en-US" sz="28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-grams in the query term</a:t>
            </a:r>
          </a:p>
          <a:p>
            <a:pPr marL="742950" lvl="1" indent="-285750" algn="just">
              <a:spcBef>
                <a:spcPts val="700"/>
              </a:spcBef>
              <a:buClr>
                <a:srgbClr val="336699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Example: bigram index, misspelled word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bordroom</a:t>
            </a:r>
          </a:p>
          <a:p>
            <a:pPr marL="742950" lvl="1" indent="-285750" algn="just">
              <a:spcBef>
                <a:spcPts val="700"/>
              </a:spcBef>
              <a:buClr>
                <a:srgbClr val="336699"/>
              </a:buClr>
              <a:buFont typeface="Arial" pitchFamily="34" charset="0"/>
              <a:buChar char="•"/>
            </a:pPr>
            <a:r>
              <a:rPr lang="de-DE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Bigrams: </a:t>
            </a:r>
            <a:r>
              <a:rPr lang="de-DE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bo, or, rd, dr, ro, oo, om</a:t>
            </a:r>
          </a:p>
          <a:p>
            <a:pPr marL="742950" lvl="1" indent="-285750" algn="just">
              <a:spcBef>
                <a:spcPts val="700"/>
              </a:spcBef>
              <a:buClr>
                <a:srgbClr val="336699"/>
              </a:buClr>
              <a:buFont typeface="Arial" pitchFamily="34" charset="0"/>
              <a:buChar char="•"/>
            </a:pPr>
            <a:r>
              <a:rPr lang="en-IN" sz="2800" dirty="0" smtClean="0">
                <a:latin typeface="Arial" pitchFamily="34" charset="0"/>
                <a:cs typeface="Arial" pitchFamily="34" charset="0"/>
              </a:rPr>
              <a:t>Use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the </a:t>
            </a:r>
            <a:r>
              <a:rPr lang="en-IN" sz="2800" i="1" dirty="0">
                <a:latin typeface="Arial" pitchFamily="34" charset="0"/>
                <a:cs typeface="Arial" pitchFamily="34" charset="0"/>
              </a:rPr>
              <a:t>k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-gram index to retrieve vocabulary terms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that have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many </a:t>
            </a:r>
            <a:r>
              <a:rPr lang="en-IN" sz="2800" i="1" dirty="0">
                <a:latin typeface="Arial" pitchFamily="34" charset="0"/>
                <a:cs typeface="Arial" pitchFamily="34" charset="0"/>
              </a:rPr>
              <a:t>k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-grams in common with the query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lvl="1" algn="just">
              <a:spcBef>
                <a:spcPts val="700"/>
              </a:spcBef>
              <a:buClr>
                <a:srgbClr val="336699"/>
              </a:buClr>
            </a:pPr>
            <a:endParaRPr lang="en-US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k-gram index</a:t>
            </a:r>
          </a:p>
        </p:txBody>
      </p:sp>
    </p:spTree>
    <p:extLst>
      <p:ext uri="{BB962C8B-B14F-4D97-AF65-F5344CB8AC3E}">
        <p14:creationId xmlns:p14="http://schemas.microsoft.com/office/powerpoint/2010/main" val="30840726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85992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" name="Picture 7" descr="31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2500306"/>
            <a:ext cx="6947690" cy="2357454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en-US" sz="4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k-gram index</a:t>
            </a:r>
            <a:endParaRPr lang="en-US" altLang="en-US" sz="4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6766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Context-sensitive spell correction</a:t>
            </a:r>
            <a:endParaRPr lang="en-US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16050"/>
            <a:ext cx="8572560" cy="47482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30213" lvl="1" indent="-342900">
              <a:buClr>
                <a:srgbClr val="336699"/>
              </a:buCl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Take the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Example : </a:t>
            </a:r>
            <a:r>
              <a:rPr lang="en-US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flew </a:t>
            </a:r>
            <a:r>
              <a:rPr lang="en-US" sz="24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form</a:t>
            </a:r>
            <a:r>
              <a:rPr lang="en-US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munich</a:t>
            </a:r>
            <a:endParaRPr lang="en-US" sz="2400" i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14500" lvl="3" indent="-342900">
              <a:buClr>
                <a:srgbClr val="336699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How can we correct</a:t>
            </a:r>
            <a:r>
              <a:rPr lang="en-US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form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here?</a:t>
            </a:r>
          </a:p>
          <a:p>
            <a:pPr marL="430213" lvl="1" indent="-342900">
              <a:buClr>
                <a:srgbClr val="336699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One idea: 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hit-based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spelling correction</a:t>
            </a:r>
          </a:p>
          <a:p>
            <a:pPr marL="1257300" lvl="2" indent="-342900">
              <a:buClr>
                <a:srgbClr val="336699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Retrieve “correct” terms close to each query term </a:t>
            </a:r>
            <a:r>
              <a:rPr lang="de-DE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 "flew form munich":</a:t>
            </a:r>
          </a:p>
          <a:p>
            <a:pPr marL="1257300" lvl="2" indent="-342900">
              <a:buClr>
                <a:srgbClr val="336699"/>
              </a:buClr>
              <a:buFont typeface="Arial" pitchFamily="34" charset="0"/>
              <a:buChar char="•"/>
            </a:pPr>
            <a:r>
              <a:rPr lang="de-DE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flea for flew, from for form, munch for munich</a:t>
            </a:r>
          </a:p>
          <a:p>
            <a:pPr marL="1257300" lvl="2" indent="-342900">
              <a:buClr>
                <a:srgbClr val="336699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Now try all possible resulting phrases as queries with one word </a:t>
            </a:r>
            <a:r>
              <a:rPr lang="de-DE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de-DE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fixed</a:t>
            </a:r>
            <a:r>
              <a:rPr lang="de-DE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 </a:t>
            </a:r>
            <a:r>
              <a:rPr lang="de-DE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</a:t>
            </a:r>
            <a:r>
              <a:rPr lang="de-DE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 time</a:t>
            </a:r>
          </a:p>
          <a:p>
            <a:pPr marL="1257300" lvl="2" indent="-342900">
              <a:buClr>
                <a:srgbClr val="336699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Try query </a:t>
            </a:r>
            <a:r>
              <a:rPr lang="en-US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“flea form </a:t>
            </a:r>
            <a:r>
              <a:rPr lang="en-US" sz="24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munich</a:t>
            </a:r>
            <a:r>
              <a:rPr lang="en-US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pPr marL="1257300" lvl="2" indent="-342900">
              <a:buClr>
                <a:srgbClr val="336699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Try query </a:t>
            </a:r>
            <a:r>
              <a:rPr lang="en-US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“flew from </a:t>
            </a:r>
            <a:r>
              <a:rPr lang="en-US" sz="24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munich</a:t>
            </a:r>
            <a:r>
              <a:rPr lang="en-US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pPr marL="1257300" lvl="2" indent="-342900">
              <a:buClr>
                <a:srgbClr val="336699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Try query </a:t>
            </a:r>
            <a:r>
              <a:rPr lang="en-US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“flew form munch”</a:t>
            </a:r>
          </a:p>
          <a:p>
            <a:pPr marL="792163" lvl="2" indent="-342900">
              <a:buClr>
                <a:srgbClr val="336699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correct query </a:t>
            </a:r>
            <a:r>
              <a:rPr lang="en-US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“flew from </a:t>
            </a:r>
            <a:r>
              <a:rPr lang="en-US" sz="24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munich</a:t>
            </a:r>
            <a:r>
              <a:rPr lang="en-US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has the most hits.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Not efficient. Better source of information: large corpus of </a:t>
            </a:r>
            <a:r>
              <a:rPr lang="en-IN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queries,not</a:t>
            </a:r>
            <a:r>
              <a:rPr lang="en-I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documents</a:t>
            </a:r>
            <a:endParaRPr lang="en-US" sz="4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7954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800" dirty="0" smtClean="0"/>
              <a:t>Misspellings </a:t>
            </a:r>
            <a:r>
              <a:rPr lang="en-IN" sz="2800" dirty="0"/>
              <a:t>that arise because the user types a query that sounds like the </a:t>
            </a:r>
            <a:r>
              <a:rPr lang="en-IN" sz="2800" dirty="0" smtClean="0"/>
              <a:t>target term.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/>
              <a:t>The main </a:t>
            </a:r>
            <a:r>
              <a:rPr lang="en-IN" sz="2800" dirty="0"/>
              <a:t>idea here is to generate, for each term, a “phonetic hash</a:t>
            </a:r>
            <a:r>
              <a:rPr lang="en-IN" sz="2800" dirty="0" smtClean="0"/>
              <a:t>” so </a:t>
            </a:r>
            <a:r>
              <a:rPr lang="en-IN" sz="2800" dirty="0"/>
              <a:t>that similar-sounding terms hash to the same value</a:t>
            </a:r>
            <a:r>
              <a:rPr lang="en-IN" sz="28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Algorithms for such phonetic hashing are </a:t>
            </a:r>
            <a:r>
              <a:rPr lang="en-IN" sz="2800" dirty="0" smtClean="0"/>
              <a:t>collectively </a:t>
            </a:r>
            <a:r>
              <a:rPr lang="en-IN" sz="2800" dirty="0"/>
              <a:t>known </a:t>
            </a:r>
            <a:r>
              <a:rPr lang="en-IN" sz="2800" dirty="0" smtClean="0"/>
              <a:t>as </a:t>
            </a:r>
            <a:r>
              <a:rPr lang="en-IN" sz="2800" b="1" i="1" dirty="0" smtClean="0">
                <a:solidFill>
                  <a:srgbClr val="FF0000"/>
                </a:solidFill>
              </a:rPr>
              <a:t>soundex </a:t>
            </a:r>
            <a:r>
              <a:rPr lang="en-IN" sz="2800" dirty="0"/>
              <a:t>algorithms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Phonetic correction</a:t>
            </a:r>
          </a:p>
        </p:txBody>
      </p:sp>
    </p:spTree>
    <p:extLst>
      <p:ext uri="{BB962C8B-B14F-4D97-AF65-F5344CB8AC3E}">
        <p14:creationId xmlns:p14="http://schemas.microsoft.com/office/powerpoint/2010/main" val="130154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800" dirty="0" smtClean="0">
                <a:ea typeface="ＭＳ Ｐゴシック" pitchFamily="34" charset="-128"/>
              </a:rPr>
              <a:t>Class of heuristics to expand a query into </a:t>
            </a:r>
            <a:r>
              <a:rPr lang="en-US" altLang="en-US" sz="2800" dirty="0" smtClean="0">
                <a:solidFill>
                  <a:srgbClr val="00A000"/>
                </a:solidFill>
                <a:ea typeface="ＭＳ Ｐゴシック" pitchFamily="34" charset="-128"/>
              </a:rPr>
              <a:t>phonetic</a:t>
            </a:r>
            <a:r>
              <a:rPr lang="en-US" altLang="en-US" sz="2800" dirty="0" smtClean="0">
                <a:ea typeface="ＭＳ Ｐゴシック" pitchFamily="34" charset="-128"/>
              </a:rPr>
              <a:t> equivalents</a:t>
            </a:r>
          </a:p>
          <a:p>
            <a:pPr lvl="1" algn="just" eaLnBrk="1" hangingPunct="1"/>
            <a:r>
              <a:rPr lang="en-US" altLang="en-US" sz="2800" dirty="0" smtClean="0">
                <a:ea typeface="ＭＳ Ｐゴシック" pitchFamily="34" charset="-128"/>
              </a:rPr>
              <a:t>Language specific – mainly for names</a:t>
            </a:r>
          </a:p>
          <a:p>
            <a:pPr lvl="1" algn="just" eaLnBrk="1" hangingPunct="1"/>
            <a:r>
              <a:rPr lang="en-US" altLang="en-US" sz="2800" dirty="0" smtClean="0">
                <a:ea typeface="ＭＳ Ｐゴシック" pitchFamily="34" charset="-128"/>
              </a:rPr>
              <a:t>E.g., </a:t>
            </a:r>
            <a:r>
              <a:rPr lang="en-US" altLang="en-US" sz="2800" b="1" i="1" dirty="0" err="1" smtClean="0">
                <a:ea typeface="ＭＳ Ｐゴシック" pitchFamily="34" charset="-128"/>
              </a:rPr>
              <a:t>chebyshev</a:t>
            </a:r>
            <a:r>
              <a:rPr lang="en-US" altLang="en-US" sz="2800" dirty="0" smtClean="0">
                <a:ea typeface="ＭＳ Ｐゴシック" pitchFamily="34" charset="-128"/>
              </a:rPr>
              <a:t> </a:t>
            </a:r>
            <a:r>
              <a:rPr lang="en-US" altLang="en-US" sz="2800" dirty="0" smtClean="0">
                <a:ea typeface="ＭＳ Ｐゴシック" pitchFamily="34" charset="-128"/>
                <a:sym typeface="Symbol" pitchFamily="18" charset="2"/>
              </a:rPr>
              <a:t> </a:t>
            </a:r>
            <a:r>
              <a:rPr lang="en-US" altLang="en-US" sz="2800" b="1" i="1" dirty="0" err="1" smtClean="0">
                <a:ea typeface="ＭＳ Ｐゴシック" pitchFamily="34" charset="-128"/>
                <a:sym typeface="Symbol" pitchFamily="18" charset="2"/>
              </a:rPr>
              <a:t>tchebycheff</a:t>
            </a:r>
            <a:endParaRPr lang="en-US" altLang="en-US" sz="2800" b="1" i="1" dirty="0" smtClean="0">
              <a:ea typeface="ＭＳ Ｐゴシック" pitchFamily="34" charset="-128"/>
              <a:sym typeface="Symbol" pitchFamily="18" charset="2"/>
            </a:endParaRP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800" dirty="0" smtClean="0">
                <a:ea typeface="ＭＳ Ｐゴシック" pitchFamily="34" charset="-128"/>
                <a:sym typeface="Symbol" pitchFamily="18" charset="2"/>
              </a:rPr>
              <a:t>Invented for the U.S. census … in 1918</a:t>
            </a:r>
            <a:endParaRPr lang="en-US" altLang="en-US" sz="2800" dirty="0" smtClean="0">
              <a:ea typeface="ＭＳ Ｐゴシック" pitchFamily="34" charset="-128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Soundex</a:t>
            </a:r>
          </a:p>
        </p:txBody>
      </p:sp>
      <p:sp>
        <p:nvSpPr>
          <p:cNvPr id="53252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3.4</a:t>
            </a:r>
          </a:p>
        </p:txBody>
      </p:sp>
    </p:spTree>
    <p:extLst>
      <p:ext uri="{BB962C8B-B14F-4D97-AF65-F5344CB8AC3E}">
        <p14:creationId xmlns:p14="http://schemas.microsoft.com/office/powerpoint/2010/main" val="191358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altLang="en-US" sz="2800" dirty="0" smtClean="0">
                <a:ea typeface="ＭＳ Ｐゴシック" pitchFamily="34" charset="-128"/>
              </a:rPr>
              <a:t>Turn every token to be indexed into a 4-character reduced form.</a:t>
            </a:r>
            <a:r>
              <a:rPr lang="en-IN" sz="2800" dirty="0"/>
              <a:t> Build </a:t>
            </a:r>
            <a:r>
              <a:rPr lang="en-IN" sz="2800" dirty="0" smtClean="0"/>
              <a:t>an inverted </a:t>
            </a:r>
            <a:r>
              <a:rPr lang="en-IN" sz="2800" dirty="0"/>
              <a:t>index from these reduced forms to the original terms; call </a:t>
            </a:r>
            <a:r>
              <a:rPr lang="en-IN" sz="2800" dirty="0" smtClean="0"/>
              <a:t>this the </a:t>
            </a:r>
            <a:r>
              <a:rPr lang="en-IN" sz="2800" dirty="0"/>
              <a:t>soundex index.</a:t>
            </a:r>
            <a:endParaRPr lang="en-US" altLang="en-US" sz="2800" dirty="0" smtClean="0">
              <a:ea typeface="ＭＳ Ｐゴシック" pitchFamily="34" charset="-128"/>
            </a:endParaRP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800" dirty="0" smtClean="0">
                <a:ea typeface="ＭＳ Ｐゴシック" pitchFamily="34" charset="-128"/>
              </a:rPr>
              <a:t>Do the same with query terms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When the query calls for a soundex match, search this soundex </a:t>
            </a:r>
            <a:r>
              <a:rPr lang="en-IN" sz="2800" dirty="0" smtClean="0"/>
              <a:t>index.</a:t>
            </a:r>
            <a:endParaRPr lang="en-US" altLang="en-US" sz="2800" dirty="0" smtClean="0">
              <a:ea typeface="ＭＳ Ｐゴシック" pitchFamily="34" charset="-128"/>
            </a:endParaRPr>
          </a:p>
        </p:txBody>
      </p:sp>
      <p:sp>
        <p:nvSpPr>
          <p:cNvPr id="54274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Soundex –  algorithm</a:t>
            </a:r>
          </a:p>
        </p:txBody>
      </p:sp>
      <p:sp>
        <p:nvSpPr>
          <p:cNvPr id="54276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3.4</a:t>
            </a:r>
          </a:p>
        </p:txBody>
      </p:sp>
    </p:spTree>
    <p:extLst>
      <p:ext uri="{BB962C8B-B14F-4D97-AF65-F5344CB8AC3E}">
        <p14:creationId xmlns:p14="http://schemas.microsoft.com/office/powerpoint/2010/main" val="45287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4976</TotalTime>
  <Words>483</Words>
  <Application>Microsoft Office PowerPoint</Application>
  <PresentationFormat>On-screen Show (4:3)</PresentationFormat>
  <Paragraphs>81</Paragraphs>
  <Slides>13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Arial Unicode MS</vt:lpstr>
      <vt:lpstr>ＭＳ Ｐゴシック</vt:lpstr>
      <vt:lpstr>Arial</vt:lpstr>
      <vt:lpstr>Calibri</vt:lpstr>
      <vt:lpstr>Lucida Sans</vt:lpstr>
      <vt:lpstr>Symbol</vt:lpstr>
      <vt:lpstr>Times New Roman</vt:lpstr>
      <vt:lpstr>Wingdings</vt:lpstr>
      <vt:lpstr>Office Theme</vt:lpstr>
      <vt:lpstr>1_Custom Design</vt:lpstr>
      <vt:lpstr>Custom Design</vt:lpstr>
      <vt:lpstr> Information Retrieval</vt:lpstr>
      <vt:lpstr>PowerPoint Presentation</vt:lpstr>
      <vt:lpstr>Weighted edit distance</vt:lpstr>
      <vt:lpstr>PowerPoint Presentation</vt:lpstr>
      <vt:lpstr>PowerPoint Presentation</vt:lpstr>
      <vt:lpstr>PowerPoint Presentation</vt:lpstr>
      <vt:lpstr>PowerPoint Presentation</vt:lpstr>
      <vt:lpstr>Soundex</vt:lpstr>
      <vt:lpstr>Soundex –  algorithm</vt:lpstr>
      <vt:lpstr>Soundex – algorithm</vt:lpstr>
      <vt:lpstr>PowerPoint Presentation</vt:lpstr>
      <vt:lpstr>Soundex</vt:lpstr>
      <vt:lpstr>PowerPoint Presentation</vt:lpstr>
      <vt:lpstr>Custom Show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wilp-hyd</cp:lastModifiedBy>
  <cp:revision>406</cp:revision>
  <dcterms:created xsi:type="dcterms:W3CDTF">2011-09-14T09:42:05Z</dcterms:created>
  <dcterms:modified xsi:type="dcterms:W3CDTF">2016-04-19T03:55:04Z</dcterms:modified>
</cp:coreProperties>
</file>