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89" r:id="rId2"/>
  </p:sldMasterIdLst>
  <p:notesMasterIdLst>
    <p:notesMasterId r:id="rId63"/>
  </p:notesMasterIdLst>
  <p:handoutMasterIdLst>
    <p:handoutMasterId r:id="rId64"/>
  </p:handoutMasterIdLst>
  <p:sldIdLst>
    <p:sldId id="260" r:id="rId3"/>
    <p:sldId id="257" r:id="rId4"/>
    <p:sldId id="281" r:id="rId5"/>
    <p:sldId id="315" r:id="rId6"/>
    <p:sldId id="317" r:id="rId7"/>
    <p:sldId id="318" r:id="rId8"/>
    <p:sldId id="379" r:id="rId9"/>
    <p:sldId id="316" r:id="rId10"/>
    <p:sldId id="378" r:id="rId11"/>
    <p:sldId id="320" r:id="rId12"/>
    <p:sldId id="323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4" r:id="rId22"/>
    <p:sldId id="321" r:id="rId23"/>
    <p:sldId id="322" r:id="rId24"/>
    <p:sldId id="335" r:id="rId25"/>
    <p:sldId id="336" r:id="rId26"/>
    <p:sldId id="337" r:id="rId27"/>
    <p:sldId id="338" r:id="rId28"/>
    <p:sldId id="339" r:id="rId29"/>
    <p:sldId id="342" r:id="rId30"/>
    <p:sldId id="343" r:id="rId31"/>
    <p:sldId id="344" r:id="rId32"/>
    <p:sldId id="346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7" r:id="rId61"/>
    <p:sldId id="376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7565" autoAdjust="0"/>
  </p:normalViewPr>
  <p:slideViewPr>
    <p:cSldViewPr>
      <p:cViewPr varScale="1">
        <p:scale>
          <a:sx n="71" d="100"/>
          <a:sy n="71" d="100"/>
        </p:scale>
        <p:origin x="13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Grading Policy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4"/>
                <c:pt idx="0">
                  <c:v>Assignment</c:v>
                </c:pt>
                <c:pt idx="1">
                  <c:v>Quiz </c:v>
                </c:pt>
                <c:pt idx="2">
                  <c:v>Midsem</c:v>
                </c:pt>
                <c:pt idx="3">
                  <c:v>Comprehensive exam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0.3</c:v>
                </c:pt>
                <c:pt idx="3">
                  <c:v>0.5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937B9-0139-4FC2-B6AB-5E851A84D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39141-135F-434D-A564-CFCB656A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697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4F803C1-5E12-4DB2-81FE-322B1A8D32D1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DC4253F-C2D9-4B31-950C-27CD0A11E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188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15DCEE-DECB-4C11-8DD2-8556E0EC58DF}" type="slidenum">
              <a:rPr lang="en-US"/>
              <a:pPr>
                <a:spcBef>
                  <a:spcPct val="0"/>
                </a:spcBef>
              </a:pPr>
              <a:t>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3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C4253F-C2D9-4B31-950C-27CD0A11EA9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1DD4812-D70D-45BB-A61B-975C2ECA5FCF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C4253F-C2D9-4B31-950C-27CD0A11EA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C4253F-C2D9-4B31-950C-27CD0A11EA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0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latin typeface="Arial" panose="020B0604020202020204" pitchFamily="34" charset="0"/>
              </a:rPr>
              <a:t>CS C441 / CS F441 </a:t>
            </a:r>
            <a:r>
              <a:rPr lang="en-US" sz="1100" b="1" dirty="0" smtClean="0">
                <a:solidFill>
                  <a:srgbClr val="101141"/>
                </a:solidFill>
                <a:latin typeface="Arial" panose="020B0604020202020204" pitchFamily="34" charset="0"/>
              </a:rPr>
              <a:t>Second </a:t>
            </a: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Semester 2013-14         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9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395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1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3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315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222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935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950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042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939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7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7078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05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0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0304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280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0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6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latin typeface="Arial" panose="020B0604020202020204" pitchFamily="34" charset="0"/>
              </a:rPr>
              <a:t>CS C441 / CS F441 </a:t>
            </a:r>
            <a:r>
              <a:rPr lang="en-US" sz="1100" b="1" dirty="0" smtClean="0">
                <a:solidFill>
                  <a:srgbClr val="101141"/>
                </a:solidFill>
                <a:latin typeface="Arial" panose="020B0604020202020204" pitchFamily="34" charset="0"/>
              </a:rPr>
              <a:t>Second </a:t>
            </a: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Semester 2013-14         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48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latin typeface="Arial" panose="020B0604020202020204" pitchFamily="34" charset="0"/>
              </a:rPr>
              <a:t>CS C441 / CS F441 </a:t>
            </a:r>
            <a:r>
              <a:rPr lang="en-US" sz="1100" b="1" dirty="0" smtClean="0">
                <a:solidFill>
                  <a:srgbClr val="101141"/>
                </a:solidFill>
                <a:latin typeface="Arial" panose="020B0604020202020204" pitchFamily="34" charset="0"/>
              </a:rPr>
              <a:t>Second </a:t>
            </a: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Semester 2013-14         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29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latin typeface="Arial" panose="020B0604020202020204" pitchFamily="34" charset="0"/>
              </a:rPr>
              <a:t>CS C441 / CS F441 </a:t>
            </a:r>
            <a:r>
              <a:rPr lang="en-US" sz="1100" b="1" dirty="0" smtClean="0">
                <a:solidFill>
                  <a:srgbClr val="101141"/>
                </a:solidFill>
                <a:latin typeface="Arial" panose="020B0604020202020204" pitchFamily="34" charset="0"/>
              </a:rPr>
              <a:t>Second </a:t>
            </a: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Semester 2013-14         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5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054E90-8489-402C-8D15-B18204152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132CD8-F8EE-462D-868E-6E860D392C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40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hyperlink" Target="http://www.yahoo.com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stlaw.com/" TargetMode="Externa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ischool.berkeley.edu/~hearst/irbook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BITS Pilani</a:t>
            </a:r>
            <a:endParaRPr lang="en-US" dirty="0"/>
          </a:p>
        </p:txBody>
      </p:sp>
      <p:sp>
        <p:nvSpPr>
          <p:cNvPr id="14339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Dr. Lavika Goel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Assistant Professor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Department of CSIS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Lecture </a:t>
            </a:r>
            <a:r>
              <a:rPr lang="en-US" altLang="en-US" dirty="0" smtClean="0"/>
              <a:t>1: 12/1/2019</a:t>
            </a:r>
            <a:endParaRPr lang="en-US" altLang="en-US" dirty="0" smtClean="0"/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228600" y="5676900"/>
            <a:ext cx="1981200" cy="307975"/>
          </a:xfrm>
          <a:prstGeom prst="rect">
            <a:avLst/>
          </a:prstGeom>
          <a:solidFill>
            <a:srgbClr val="101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830762"/>
          </a:xfrm>
        </p:spPr>
        <p:txBody>
          <a:bodyPr/>
          <a:lstStyle/>
          <a:p>
            <a:pPr fontAlgn="base">
              <a:lnSpc>
                <a:spcPct val="200000"/>
              </a:lnSpc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of IR</a:t>
            </a:r>
          </a:p>
          <a:p>
            <a:pPr fontAlgn="base">
              <a:lnSpc>
                <a:spcPct val="200000"/>
              </a:lnSpc>
              <a:spcAft>
                <a:spcPct val="0"/>
              </a:spcAft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Text and vector space classification 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fontAlgn="base">
              <a:lnSpc>
                <a:spcPct val="200000"/>
              </a:lnSpc>
              <a:spcAft>
                <a:spcPct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Cross Language Information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Retrieval(CLIR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pPr fontAlgn="base">
              <a:lnSpc>
                <a:spcPct val="200000"/>
              </a:lnSpc>
              <a:spcAft>
                <a:spcPct val="0"/>
              </a:spcAft>
              <a:defRPr/>
            </a:pPr>
            <a:r>
              <a:rPr lang="en-US" b="1" dirty="0">
                <a:solidFill>
                  <a:srgbClr val="7030A0"/>
                </a:solidFill>
              </a:rPr>
              <a:t>Multimedia Information retrieval(MIR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lnSpc>
                <a:spcPct val="200000"/>
              </a:lnSpc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</a:rPr>
              <a:t>Recommender Systems</a:t>
            </a:r>
            <a:endParaRPr lang="en-US" b="1" dirty="0" smtClean="0">
              <a:solidFill>
                <a:srgbClr val="7030A0"/>
              </a:solidFill>
            </a:endParaRPr>
          </a:p>
          <a:p>
            <a:pPr fontAlgn="base">
              <a:lnSpc>
                <a:spcPct val="200000"/>
              </a:lnSpc>
              <a:spcAft>
                <a:spcPct val="0"/>
              </a:spcAft>
              <a:defRPr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Web search</a:t>
            </a:r>
            <a:endParaRPr lang="en-US" altLang="en-US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</a:t>
            </a:r>
            <a:fld id="{47ACDCED-DC0D-427E-8D76-A231B1A3BF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705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The Internet is enormous</a:t>
            </a:r>
            <a:endParaRPr lang="en-US" dirty="0"/>
          </a:p>
        </p:txBody>
      </p:sp>
      <p:pic>
        <p:nvPicPr>
          <p:cNvPr id="25603" name="Picture 2" descr="http://www.nature.com/nature/webmatters/tomog/tomfigs/tomo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400175"/>
            <a:ext cx="70961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2352675" y="925513"/>
            <a:ext cx="671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http://www.nature.com/nature/webmatters/tomog/tomfigs/fig1.htm</a:t>
            </a: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323850" y="5934075"/>
            <a:ext cx="8667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Prototype two-dimensional image depicting global connectivity among ISPs as viewed from </a:t>
            </a:r>
            <a:r>
              <a:rPr lang="en-US" altLang="en-US" sz="1800" i="1">
                <a:latin typeface="Calibri" panose="020F0502020204030204" pitchFamily="34" charset="0"/>
              </a:rPr>
              <a:t>skitter </a:t>
            </a:r>
            <a:r>
              <a:rPr lang="en-US" altLang="en-US" sz="1800">
                <a:latin typeface="Calibri" panose="020F0502020204030204" pitchFamily="34" charset="0"/>
              </a:rPr>
              <a:t>host.</a:t>
            </a:r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457200" y="6538118"/>
            <a:ext cx="594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</a:t>
            </a:r>
            <a:fld id="{A2568118-01FF-4A88-BDBC-267FCD6F5B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9831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Web Sites Increasing Sharply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Internet Users Increasing Continuously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Current Web (1 billion users more than 1000 billion pages)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Google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3 billion documents indexed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10-20 TB  of text on web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~ 1000 TB of information produced every year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Why IR?</a:t>
            </a:r>
            <a:endParaRPr lang="en-US" dirty="0"/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</a:t>
            </a:r>
            <a:fld id="{6F238AB0-641D-499C-BCE4-6E49C74A22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304800" y="1417638"/>
            <a:ext cx="8610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300" smtClean="0"/>
              <a:t>2.5 billion content items shared per day (status updates + wall posts + photos + videos + comments)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300" smtClean="0"/>
              <a:t>2.7 billion Likes per day, 300 million photos uploaded per day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300" smtClean="0"/>
              <a:t>100+ petabytes of disk space in one of FB’s largest Hadoop (HDFS) clusters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300" smtClean="0"/>
              <a:t>105 terabytes of data scanned via Hive, every 30 minutes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300" smtClean="0"/>
              <a:t>70,000 queries executed on these databases per day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300" smtClean="0"/>
              <a:t>500+terabytes of new data ingested into the databases every day</a:t>
            </a:r>
          </a:p>
          <a:p>
            <a:pPr fontAlgn="base">
              <a:spcAft>
                <a:spcPct val="0"/>
              </a:spcAft>
            </a:pPr>
            <a:endParaRPr lang="en-US" altLang="en-US" sz="23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How </a:t>
            </a:r>
            <a:r>
              <a:rPr lang="en-US" dirty="0"/>
              <a:t>big Facebook’s </a:t>
            </a:r>
            <a:r>
              <a:rPr lang="en-US" dirty="0" smtClean="0"/>
              <a:t>data?</a:t>
            </a:r>
            <a:endParaRPr lang="en-US" dirty="0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</a:t>
            </a:r>
            <a:fld id="{FC120929-2E7F-4A69-AD11-2B98AC4EF1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52117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large repository of documents</a:t>
            </a:r>
            <a:r>
              <a:rPr lang="en-US" altLang="en-US" dirty="0" smtClean="0"/>
              <a:t> are stored on computers. (Corpus).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There is topic about which I </a:t>
            </a:r>
            <a:r>
              <a:rPr lang="en-US" altLang="en-US" dirty="0" smtClean="0">
                <a:solidFill>
                  <a:srgbClr val="FF0000"/>
                </a:solidFill>
              </a:rPr>
              <a:t>desire to get information </a:t>
            </a:r>
            <a:r>
              <a:rPr lang="en-US" altLang="en-US" dirty="0" smtClean="0"/>
              <a:t>(Information need).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Some of the documents may contain the information </a:t>
            </a:r>
            <a:r>
              <a:rPr lang="en-US" altLang="en-US" dirty="0" smtClean="0"/>
              <a:t>that satisfies my need (Relevance).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How do I retrieve these documents?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I communicate my </a:t>
            </a:r>
            <a:r>
              <a:rPr lang="en-US" altLang="en-US" dirty="0" smtClean="0">
                <a:solidFill>
                  <a:srgbClr val="FF0000"/>
                </a:solidFill>
              </a:rPr>
              <a:t>information need in the form of a query.</a:t>
            </a:r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Keywords in IR </a:t>
            </a:r>
            <a:endParaRPr lang="en-US" dirty="0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</a:t>
            </a:r>
            <a:fld id="{9C550537-4658-4D6A-84AA-B73B7DA1AB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Structured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9699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15541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How the query is expressed will depend on whether the data in the document corpus is structures / unstructured.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Structured data tends to refer to information in “tables” and has a clear, overt semantic structure.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962400"/>
          <a:ext cx="4191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Employee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Manager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Salary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Smith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Jones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50000000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Chang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Smith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60000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Ivy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Smith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50000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9722" name="TextBox 5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457200" y="6538118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</a:t>
            </a:r>
            <a:fld id="{09D94047-09E8-4E9F-AB4D-DA9ADA50FD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Structured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0723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Structured data allows for expressive queries like: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Give me the social security numbers of all the employees who have stayed with company for more than 5 years, and whose yearly salaries are three standard deviations above average salary.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430713"/>
          <a:ext cx="4191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Employee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Manager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Salary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Smith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Jones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50000000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Chang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Smith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60000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Ivy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Smith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50000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30746" name="TextBox 1"/>
          <p:cNvSpPr txBox="1">
            <a:spLocks noChangeArrowheads="1"/>
          </p:cNvSpPr>
          <p:nvPr/>
        </p:nvSpPr>
        <p:spPr bwMode="auto">
          <a:xfrm>
            <a:off x="838200" y="6030913"/>
            <a:ext cx="1866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Database Systems</a:t>
            </a:r>
          </a:p>
        </p:txBody>
      </p:sp>
      <p:sp>
        <p:nvSpPr>
          <p:cNvPr id="30747" name="TextBox 5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457200" y="6538118"/>
            <a:ext cx="624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</a:t>
            </a:r>
            <a:fld id="{FB911095-BA64-4535-816A-42764D3C4D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Unstructured</a:t>
            </a:r>
          </a:p>
        </p:txBody>
      </p:sp>
      <p:sp>
        <p:nvSpPr>
          <p:cNvPr id="31747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2362200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Unstructured data does </a:t>
            </a:r>
            <a:r>
              <a:rPr lang="en-US" altLang="en-US" smtClean="0">
                <a:solidFill>
                  <a:srgbClr val="FF0000"/>
                </a:solidFill>
              </a:rPr>
              <a:t>not have clear, overt semantic structure</a:t>
            </a:r>
            <a:r>
              <a:rPr lang="en-US" altLang="en-US" smtClean="0"/>
              <a:t>(e.g, free text on a web page, audio, video).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Allows </a:t>
            </a:r>
            <a:r>
              <a:rPr lang="en-US" altLang="en-US" smtClean="0">
                <a:solidFill>
                  <a:srgbClr val="FF0000"/>
                </a:solidFill>
              </a:rPr>
              <a:t>less expressive queries </a:t>
            </a:r>
            <a:r>
              <a:rPr lang="en-US" altLang="en-US" smtClean="0"/>
              <a:t>of the form: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Give me all documents that have keywords </a:t>
            </a:r>
            <a:r>
              <a:rPr lang="en-US" altLang="en-US" smtClean="0">
                <a:solidFill>
                  <a:srgbClr val="FF0000"/>
                </a:solidFill>
              </a:rPr>
              <a:t>‘These Romans are crazy’.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67025" y="5084763"/>
            <a:ext cx="866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67025" y="5905500"/>
            <a:ext cx="866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52863" y="4735513"/>
            <a:ext cx="2166937" cy="66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Database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7738" y="4692650"/>
            <a:ext cx="1719262" cy="6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en-US" dirty="0"/>
              <a:t>Structured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2400" y="5576888"/>
            <a:ext cx="2362200" cy="66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en-US" dirty="0"/>
              <a:t>Information retrieval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5576888"/>
            <a:ext cx="1949450" cy="66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en-US" dirty="0"/>
              <a:t>Unstructured data</a:t>
            </a:r>
          </a:p>
        </p:txBody>
      </p:sp>
      <p:sp>
        <p:nvSpPr>
          <p:cNvPr id="31754" name="TextBox 9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15" name="Date Placeholder 3"/>
          <p:cNvSpPr txBox="1">
            <a:spLocks/>
          </p:cNvSpPr>
          <p:nvPr/>
        </p:nvSpPr>
        <p:spPr>
          <a:xfrm>
            <a:off x="457200" y="6538118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</a:t>
            </a:r>
            <a:fld id="{3E9237FB-F86B-40C9-832E-F8360403C2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17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Unstructured (text) vs. structured (database) data in 1996</a:t>
            </a:r>
            <a:endParaRPr lang="en-US" dirty="0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85800" y="1676400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r:id="rId3" imgW="7771758" imgH="4553336" progId="Excel.Chart.8">
                  <p:embed/>
                </p:oleObj>
              </mc:Choice>
              <mc:Fallback>
                <p:oleObj r:id="rId3" imgW="7771758" imgH="4553336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7772400" cy="455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72A0F062-B55E-416B-8026-9B4A31FEF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Unstructured (text) vs. structured (database) data in 2009</a:t>
            </a:r>
            <a:endParaRPr lang="en-US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88950" y="1631950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r:id="rId3" imgW="7771758" imgH="4553336" progId="Excel.Chart.8">
                  <p:embed/>
                </p:oleObj>
              </mc:Choice>
              <mc:Fallback>
                <p:oleObj r:id="rId3" imgW="7771758" imgH="4553336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631950"/>
                        <a:ext cx="7772400" cy="455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553200" y="2873375"/>
            <a:ext cx="2209800" cy="465138"/>
            <a:chOff x="107" y="0"/>
            <a:chExt cx="1392" cy="293"/>
          </a:xfrm>
        </p:grpSpPr>
        <p:pic>
          <p:nvPicPr>
            <p:cNvPr id="33801" name="Picture 14" descr="Yahoo!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29"/>
              <a:ext cx="139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2" name="Freeform 17">
              <a:hlinkClick r:id="rId6"/>
            </p:cNvPr>
            <p:cNvSpPr>
              <a:spLocks/>
            </p:cNvSpPr>
            <p:nvPr/>
          </p:nvSpPr>
          <p:spPr bwMode="auto">
            <a:xfrm>
              <a:off x="1266" y="0"/>
              <a:ext cx="66" cy="156"/>
            </a:xfrm>
            <a:custGeom>
              <a:avLst/>
              <a:gdLst>
                <a:gd name="T0" fmla="*/ 0 w 66"/>
                <a:gd name="T1" fmla="*/ 0 h 156"/>
                <a:gd name="T2" fmla="*/ 66 w 66"/>
                <a:gd name="T3" fmla="*/ 6 h 156"/>
                <a:gd name="T4" fmla="*/ 24 w 66"/>
                <a:gd name="T5" fmla="*/ 156 h 156"/>
                <a:gd name="T6" fmla="*/ 0 w 66"/>
                <a:gd name="T7" fmla="*/ 150 h 156"/>
                <a:gd name="T8" fmla="*/ 0 w 66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156"/>
                <a:gd name="T17" fmla="*/ 66 w 66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156">
                  <a:moveTo>
                    <a:pt x="0" y="0"/>
                  </a:moveTo>
                  <a:lnTo>
                    <a:pt x="66" y="6"/>
                  </a:lnTo>
                  <a:lnTo>
                    <a:pt x="24" y="156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03" name="Rectangle 16">
              <a:hlinkClick r:id="rId6"/>
            </p:cNvPr>
            <p:cNvSpPr>
              <a:spLocks noChangeArrowheads="1"/>
            </p:cNvSpPr>
            <p:nvPr/>
          </p:nvSpPr>
          <p:spPr bwMode="auto">
            <a:xfrm>
              <a:off x="1254" y="180"/>
              <a:ext cx="42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</p:grpSp>
      <p:pic>
        <p:nvPicPr>
          <p:cNvPr id="9" name="Picture 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5175250"/>
            <a:ext cx="11715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143000"/>
            <a:ext cx="20955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4365625"/>
            <a:ext cx="18034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Box 10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457200" y="6538118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</a:t>
            </a:r>
            <a:fld id="{0B54792A-853E-4752-889F-040EFD247A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chemeClr val="bg1"/>
          </a:solidFill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Information Retrieval (SS ZG537)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162800" y="1219200"/>
            <a:ext cx="1981200" cy="307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40080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</a:t>
            </a:r>
            <a:fld id="{71A44F71-B4DA-4887-AD19-B8D4511447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15541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Information Retrieval (IR) is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finding material </a:t>
            </a:r>
            <a:r>
              <a:rPr lang="en-US" altLang="en-US" smtClean="0">
                <a:ea typeface="ＭＳ Ｐゴシック" panose="020B0600070205080204" pitchFamily="34" charset="-128"/>
              </a:rPr>
              <a:t>(usually documents) of an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unstructured </a:t>
            </a:r>
            <a:r>
              <a:rPr lang="en-US" altLang="en-US" smtClean="0">
                <a:ea typeface="ＭＳ Ｐゴシック" panose="020B0600070205080204" pitchFamily="34" charset="-128"/>
              </a:rPr>
              <a:t>nature (usually text) that satisfies an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information need.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Information Retrieval</a:t>
            </a:r>
            <a:endParaRPr lang="en-US" dirty="0"/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24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</a:t>
            </a:r>
            <a:fld id="{6C720790-BD03-453E-8BE8-A5EB51766E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solidFill>
                  <a:schemeClr val="hlink"/>
                </a:solidFill>
              </a:rPr>
              <a:t>The problem of IR</a:t>
            </a:r>
            <a:endParaRPr lang="en-US" dirty="0"/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677863" y="1600200"/>
            <a:ext cx="7637462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69925" indent="-2825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b="1"/>
              <a:t>Goal</a:t>
            </a:r>
            <a:r>
              <a:rPr lang="en-US" altLang="en-US" sz="2400"/>
              <a:t> = find documents </a:t>
            </a:r>
            <a:r>
              <a:rPr lang="en-US" altLang="en-US" sz="2400" i="1"/>
              <a:t>relevant</a:t>
            </a:r>
            <a:r>
              <a:rPr lang="en-US" altLang="en-US" sz="2400"/>
              <a:t> to an information need from a large document set</a:t>
            </a:r>
          </a:p>
          <a:p>
            <a:pPr eaLnBrk="1" hangingPunct="1">
              <a:lnSpc>
                <a:spcPct val="90000"/>
              </a:lnSpc>
              <a:buClr>
                <a:srgbClr val="101141"/>
              </a:buClr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Clr>
                <a:srgbClr val="101141"/>
              </a:buClr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Clr>
                <a:srgbClr val="101141"/>
              </a:buClr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Clr>
                <a:srgbClr val="101141"/>
              </a:buCl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5" name="Picture 10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2608263"/>
            <a:ext cx="1371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031"/>
          <p:cNvSpPr>
            <a:spLocks noChangeArrowheads="1"/>
          </p:cNvSpPr>
          <p:nvPr/>
        </p:nvSpPr>
        <p:spPr bwMode="auto">
          <a:xfrm>
            <a:off x="1109663" y="3616325"/>
            <a:ext cx="1152525" cy="1223963"/>
          </a:xfrm>
          <a:prstGeom prst="can">
            <a:avLst>
              <a:gd name="adj" fmla="val 265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latin typeface="Calibri" panose="020F0502020204030204" pitchFamily="34" charset="0"/>
              </a:rPr>
              <a:t>Document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latin typeface="Calibri" panose="020F0502020204030204" pitchFamily="34" charset="0"/>
              </a:rPr>
              <a:t>collection</a:t>
            </a:r>
          </a:p>
        </p:txBody>
      </p:sp>
      <p:sp>
        <p:nvSpPr>
          <p:cNvPr id="7" name="Line 1032"/>
          <p:cNvSpPr>
            <a:spLocks noChangeShapeType="1"/>
          </p:cNvSpPr>
          <p:nvPr/>
        </p:nvSpPr>
        <p:spPr bwMode="auto">
          <a:xfrm flipH="1">
            <a:off x="5286375" y="3471863"/>
            <a:ext cx="15240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8" name="Picture 10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68850"/>
            <a:ext cx="9842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1035"/>
          <p:cNvSpPr>
            <a:spLocks noChangeShapeType="1"/>
          </p:cNvSpPr>
          <p:nvPr/>
        </p:nvSpPr>
        <p:spPr bwMode="auto">
          <a:xfrm>
            <a:off x="2478088" y="42640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36"/>
          <p:cNvSpPr>
            <a:spLocks noChangeShapeType="1"/>
          </p:cNvSpPr>
          <p:nvPr/>
        </p:nvSpPr>
        <p:spPr bwMode="auto">
          <a:xfrm>
            <a:off x="5286375" y="4192588"/>
            <a:ext cx="18002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4" name="Rectangle 1038"/>
          <p:cNvSpPr>
            <a:spLocks noChangeArrowheads="1"/>
          </p:cNvSpPr>
          <p:nvPr/>
        </p:nvSpPr>
        <p:spPr bwMode="auto">
          <a:xfrm>
            <a:off x="533400" y="4552950"/>
            <a:ext cx="7924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t"/>
            </a:pPr>
            <a:endParaRPr lang="en-AU" altLang="en-US" sz="2400">
              <a:latin typeface="Arial Narrow" panose="020B0606020202030204" pitchFamily="34" charset="0"/>
            </a:endParaRPr>
          </a:p>
        </p:txBody>
      </p:sp>
      <p:sp>
        <p:nvSpPr>
          <p:cNvPr id="12" name="Text Box 1040"/>
          <p:cNvSpPr txBox="1">
            <a:spLocks noChangeArrowheads="1"/>
          </p:cNvSpPr>
          <p:nvPr/>
        </p:nvSpPr>
        <p:spPr bwMode="auto">
          <a:xfrm>
            <a:off x="7158038" y="2032000"/>
            <a:ext cx="792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1800">
                <a:latin typeface="Calibri" panose="020F0502020204030204" pitchFamily="34" charset="0"/>
              </a:rPr>
              <a:t>Info. need</a:t>
            </a:r>
          </a:p>
        </p:txBody>
      </p:sp>
      <p:sp>
        <p:nvSpPr>
          <p:cNvPr id="13" name="Text Box 1041"/>
          <p:cNvSpPr txBox="1">
            <a:spLocks noChangeArrowheads="1"/>
          </p:cNvSpPr>
          <p:nvPr/>
        </p:nvSpPr>
        <p:spPr bwMode="auto">
          <a:xfrm>
            <a:off x="5645150" y="33274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latin typeface="Calibri" panose="020F0502020204030204" pitchFamily="34" charset="0"/>
              </a:rPr>
              <a:t>Query</a:t>
            </a:r>
          </a:p>
        </p:txBody>
      </p:sp>
      <p:sp>
        <p:nvSpPr>
          <p:cNvPr id="14" name="Text Box 1044"/>
          <p:cNvSpPr txBox="1">
            <a:spLocks noChangeArrowheads="1"/>
          </p:cNvSpPr>
          <p:nvPr/>
        </p:nvSpPr>
        <p:spPr bwMode="auto">
          <a:xfrm>
            <a:off x="5718175" y="40481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latin typeface="Calibri" panose="020F0502020204030204" pitchFamily="34" charset="0"/>
              </a:rPr>
              <a:t>Answer list</a:t>
            </a:r>
          </a:p>
        </p:txBody>
      </p:sp>
      <p:sp>
        <p:nvSpPr>
          <p:cNvPr id="15" name="laptop"/>
          <p:cNvSpPr>
            <a:spLocks noEditPoints="1" noChangeArrowheads="1"/>
          </p:cNvSpPr>
          <p:nvPr/>
        </p:nvSpPr>
        <p:spPr bwMode="auto">
          <a:xfrm>
            <a:off x="3773488" y="3544888"/>
            <a:ext cx="1512887" cy="12239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latin typeface="Calibri" panose="020F0502020204030204" pitchFamily="34" charset="0"/>
              </a:rPr>
              <a:t>IR system</a:t>
            </a:r>
          </a:p>
        </p:txBody>
      </p:sp>
      <p:sp>
        <p:nvSpPr>
          <p:cNvPr id="16" name="Text Box 1052"/>
          <p:cNvSpPr txBox="1">
            <a:spLocks noChangeArrowheads="1"/>
          </p:cNvSpPr>
          <p:nvPr/>
        </p:nvSpPr>
        <p:spPr bwMode="auto">
          <a:xfrm>
            <a:off x="2549525" y="3832225"/>
            <a:ext cx="1065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latin typeface="Calibri" panose="020F0502020204030204" pitchFamily="34" charset="0"/>
              </a:rPr>
              <a:t>Retrieval</a:t>
            </a:r>
          </a:p>
        </p:txBody>
      </p:sp>
      <p:sp>
        <p:nvSpPr>
          <p:cNvPr id="36880" name="TextBox 16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457200" y="6538118"/>
            <a:ext cx="624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</a:t>
            </a:r>
            <a:fld id="{3E22D809-4D46-44EC-98CF-23377847CE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9" grpId="0" animBg="1"/>
      <p:bldP spid="10" grpId="0" animBg="1"/>
      <p:bldP spid="12" grpId="0"/>
      <p:bldP spid="13" grpId="0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88913"/>
            <a:ext cx="4140200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47800"/>
            <a:ext cx="3768725" cy="4995863"/>
          </a:xfrm>
        </p:spPr>
      </p:pic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6516688" y="4149725"/>
            <a:ext cx="1008062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1800" b="1">
                <a:solidFill>
                  <a:schemeClr val="folHlink"/>
                </a:solidFill>
                <a:latin typeface="Calibri" panose="020F0502020204030204" pitchFamily="34" charset="0"/>
              </a:rPr>
              <a:t>G</a:t>
            </a:r>
            <a:r>
              <a:rPr lang="en-AU" altLang="en-US" sz="1800" b="1">
                <a:solidFill>
                  <a:schemeClr val="hlink"/>
                </a:solidFill>
                <a:latin typeface="Calibri" panose="020F0502020204030204" pitchFamily="34" charset="0"/>
              </a:rPr>
              <a:t>o</a:t>
            </a:r>
            <a:r>
              <a:rPr lang="en-AU" altLang="en-US" sz="1800" b="1">
                <a:solidFill>
                  <a:schemeClr val="accent2"/>
                </a:solidFill>
                <a:latin typeface="Calibri" panose="020F0502020204030204" pitchFamily="34" charset="0"/>
              </a:rPr>
              <a:t>o</a:t>
            </a:r>
            <a:r>
              <a:rPr lang="en-AU" altLang="en-US" sz="1800" b="1">
                <a:solidFill>
                  <a:schemeClr val="folHlink"/>
                </a:solidFill>
                <a:latin typeface="Calibri" panose="020F0502020204030204" pitchFamily="34" charset="0"/>
              </a:rPr>
              <a:t>g</a:t>
            </a:r>
            <a:r>
              <a:rPr lang="en-AU" altLang="en-US" sz="1800" b="1">
                <a:solidFill>
                  <a:srgbClr val="009900"/>
                </a:solidFill>
                <a:latin typeface="Calibri" panose="020F0502020204030204" pitchFamily="34" charset="0"/>
              </a:rPr>
              <a:t>l</a:t>
            </a:r>
            <a:r>
              <a:rPr lang="en-AU" altLang="en-US" sz="1800" b="1">
                <a:solidFill>
                  <a:schemeClr val="hlink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37894" name="Line 7"/>
          <p:cNvSpPr>
            <a:spLocks noChangeShapeType="1"/>
          </p:cNvSpPr>
          <p:nvPr/>
        </p:nvSpPr>
        <p:spPr bwMode="auto">
          <a:xfrm>
            <a:off x="6948488" y="3141663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5" name="Line 8"/>
          <p:cNvSpPr>
            <a:spLocks noChangeShapeType="1"/>
          </p:cNvSpPr>
          <p:nvPr/>
        </p:nvSpPr>
        <p:spPr bwMode="auto">
          <a:xfrm flipH="1">
            <a:off x="4356100" y="4292600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6948488" y="45085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7" name="AutoShape 10"/>
          <p:cNvSpPr>
            <a:spLocks noChangeArrowheads="1"/>
          </p:cNvSpPr>
          <p:nvPr/>
        </p:nvSpPr>
        <p:spPr bwMode="auto">
          <a:xfrm>
            <a:off x="5940425" y="5013325"/>
            <a:ext cx="2087563" cy="1439863"/>
          </a:xfrm>
          <a:prstGeom prst="cloudCallout">
            <a:avLst>
              <a:gd name="adj1" fmla="val -34259"/>
              <a:gd name="adj2" fmla="val 3478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folHlink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876C5390-284D-4A39-A3E3-BE1961C08C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22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ea typeface="ＭＳ Ｐゴシック" charset="-128"/>
              </a:rPr>
              <a:t>An example IR problem</a:t>
            </a:r>
            <a:endParaRPr lang="en-US" dirty="0"/>
          </a:p>
        </p:txBody>
      </p:sp>
      <p:sp>
        <p:nvSpPr>
          <p:cNvPr id="38915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15541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Document corpus = Shakespeare’s written plays(37).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Information needed = Which plays of Shakespeare contain the words BRUTUS AND CEASAR but NOT CALPURNIA.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pic>
        <p:nvPicPr>
          <p:cNvPr id="389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3" y="395605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457199" y="6538118"/>
            <a:ext cx="6291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</a:t>
            </a:r>
            <a:fld id="{E56E2BAB-9943-4E57-85A3-8347969EA4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ea typeface="ＭＳ Ｐゴシック" charset="-128"/>
              </a:rPr>
              <a:t>Naïve solution</a:t>
            </a:r>
            <a:endParaRPr lang="en-US" dirty="0"/>
          </a:p>
        </p:txBody>
      </p:sp>
      <p:sp>
        <p:nvSpPr>
          <p:cNvPr id="39939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6783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Linear scan through all the plays of  Shakespeare (‘</a:t>
            </a:r>
            <a:r>
              <a:rPr lang="en-US" altLang="en-US" dirty="0" err="1" smtClean="0"/>
              <a:t>grepping</a:t>
            </a:r>
            <a:r>
              <a:rPr lang="en-US" altLang="en-US" dirty="0" smtClean="0"/>
              <a:t>’)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Need to repeat this for every query.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Works for Shakespeare’s plays, but may not work on huge documents collections (billions / trillions of words)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Can we cut down the time?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Better solution: Preprocess the Corpus in advance and organize the information about the occurrence of different words in a  way that speeds up query processing.</a:t>
            </a:r>
          </a:p>
          <a:p>
            <a:pPr algn="just" fontAlgn="base">
              <a:spcAft>
                <a:spcPct val="0"/>
              </a:spcAft>
            </a:pPr>
            <a:endParaRPr lang="en-US" altLang="en-US" dirty="0" smtClean="0"/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97EA05D9-C909-4C67-B53F-1591EE1BDC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24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Term-document incidence</a:t>
            </a:r>
            <a:endParaRPr lang="en-US" dirty="0"/>
          </a:p>
        </p:txBody>
      </p:sp>
      <p:graphicFrame>
        <p:nvGraphicFramePr>
          <p:cNvPr id="40963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739775" y="1844675"/>
          <a:ext cx="7637463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Worksheet" r:id="rId3" imgW="11250000" imgH="4185000" progId="Excel.Sheet.8">
                  <p:embed/>
                </p:oleObj>
              </mc:Choice>
              <mc:Fallback>
                <p:oleObj name="Worksheet" r:id="rId3" imgW="11250000" imgH="4185000" progId="Excel.Sheet.8">
                  <p:embed/>
                  <p:pic>
                    <p:nvPicPr>
                      <p:cNvPr id="0" name="Object 10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844675"/>
                        <a:ext cx="7637463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5638800" y="514350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1 if </a:t>
            </a:r>
            <a:r>
              <a:rPr lang="en-US" altLang="en-US" sz="2400">
                <a:solidFill>
                  <a:schemeClr val="fol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play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contains </a:t>
            </a:r>
            <a:r>
              <a:rPr lang="en-US" altLang="en-US" sz="2400">
                <a:solidFill>
                  <a:srgbClr val="990033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word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, 0 otherwise</a:t>
            </a:r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762000" y="494665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Brutus</a:t>
            </a:r>
            <a:r>
              <a:rPr lang="en-US" altLang="en-US" sz="20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en-US" sz="20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b="1" i="1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Caesar</a:t>
            </a:r>
            <a:r>
              <a:rPr lang="en-US" altLang="en-US" sz="20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BUT</a:t>
            </a:r>
            <a:r>
              <a:rPr lang="en-US" altLang="en-US" sz="20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</a:t>
            </a:r>
            <a:r>
              <a:rPr lang="en-US" altLang="en-US" sz="20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b="1" i="1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Calpurnia</a:t>
            </a:r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 flipH="1" flipV="1">
            <a:off x="4114800" y="3200400"/>
            <a:ext cx="1524000" cy="19431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457200" y="6538118"/>
            <a:ext cx="647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   </a:t>
            </a:r>
            <a:fld id="{A81E89D5-81F2-4FDD-8EA6-74C7E8BB76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25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So we have a 0/1 vector for each </a:t>
            </a:r>
            <a:r>
              <a:rPr lang="en-US" dirty="0" smtClean="0"/>
              <a:t>term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To </a:t>
            </a:r>
            <a:r>
              <a:rPr lang="en-US" dirty="0"/>
              <a:t>answer query</a:t>
            </a:r>
            <a:r>
              <a:rPr lang="en-US" dirty="0" smtClean="0"/>
              <a:t>: </a:t>
            </a:r>
            <a:r>
              <a:rPr lang="en-US" b="1" i="1" dirty="0" smtClean="0"/>
              <a:t>Brutus</a:t>
            </a:r>
            <a:r>
              <a:rPr lang="en-US" b="1" i="1" dirty="0"/>
              <a:t>, Caesar </a:t>
            </a:r>
            <a:r>
              <a:rPr lang="en-US" dirty="0"/>
              <a:t>and NOT </a:t>
            </a:r>
            <a:r>
              <a:rPr lang="en-US" b="1" i="1" dirty="0" smtClean="0"/>
              <a:t>Calpurnia </a:t>
            </a:r>
            <a:r>
              <a:rPr lang="en-US" dirty="0" smtClean="0"/>
              <a:t>take </a:t>
            </a:r>
            <a:r>
              <a:rPr lang="en-US" dirty="0"/>
              <a:t>the vectors </a:t>
            </a:r>
            <a:r>
              <a:rPr lang="en-US" dirty="0" smtClean="0"/>
              <a:t>for</a:t>
            </a:r>
          </a:p>
          <a:p>
            <a:pPr marL="0" indent="0"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b="1" i="1" dirty="0" smtClean="0"/>
              <a:t>Brutus </a:t>
            </a:r>
            <a:r>
              <a:rPr lang="en-US" dirty="0"/>
              <a:t>110100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1" i="1" dirty="0" smtClean="0"/>
              <a:t>Caesar </a:t>
            </a:r>
            <a:r>
              <a:rPr lang="en-US" dirty="0"/>
              <a:t>110111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1" i="1" dirty="0" smtClean="0"/>
              <a:t>Calpurnia </a:t>
            </a:r>
            <a:r>
              <a:rPr lang="en-US" dirty="0"/>
              <a:t>(complemented) 101111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Bitwise </a:t>
            </a:r>
            <a:r>
              <a:rPr lang="en-US" dirty="0"/>
              <a:t>A</a:t>
            </a:r>
            <a:r>
              <a:rPr lang="en-US" i="1" dirty="0"/>
              <a:t>ND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110100 </a:t>
            </a:r>
            <a:r>
              <a:rPr lang="en-US" i="1" dirty="0"/>
              <a:t>AND </a:t>
            </a:r>
            <a:r>
              <a:rPr lang="en-US" dirty="0"/>
              <a:t>110111 </a:t>
            </a:r>
            <a:r>
              <a:rPr lang="en-US" i="1" dirty="0"/>
              <a:t>AND </a:t>
            </a:r>
            <a:r>
              <a:rPr lang="en-US" dirty="0"/>
              <a:t>101111 = 100100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Incidence vectors</a:t>
            </a:r>
            <a:endParaRPr lang="en-US" dirty="0"/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</a:t>
            </a:r>
            <a:fld id="{7C49625E-5437-4268-8DE1-B7A6356EDC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26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Answers to query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7200" y="5867400"/>
            <a:ext cx="420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http://www.rhymezone.com/shakespeare/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600200"/>
            <a:ext cx="54832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 </a:t>
            </a:r>
            <a:fld id="{830BAED7-1CFF-4050-A19A-4940596C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2133600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Consider </a:t>
            </a:r>
            <a:r>
              <a:rPr lang="en-US" altLang="en-US" i="1" smtClean="0">
                <a:ea typeface="ＭＳ Ｐゴシック" panose="020B0600070205080204" pitchFamily="34" charset="-128"/>
              </a:rPr>
              <a:t>N </a:t>
            </a:r>
            <a:r>
              <a:rPr lang="en-US" altLang="en-US" smtClean="0">
                <a:ea typeface="ＭＳ Ｐゴシック" panose="020B0600070205080204" pitchFamily="34" charset="-128"/>
              </a:rPr>
              <a:t>= 1 million documents, each with about 1000 words.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Each word Avg 6 bytes/ word including spaces/punctuation 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6GB of data in the documents.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No of distinct terms ~ 5,00,000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ea typeface="ＭＳ Ｐゴシック" charset="-128"/>
              </a:rPr>
              <a:t>Realistic Scenario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69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676400" y="4495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75" name="TextBox 6"/>
          <p:cNvSpPr txBox="1">
            <a:spLocks noChangeArrowheads="1"/>
          </p:cNvSpPr>
          <p:nvPr/>
        </p:nvSpPr>
        <p:spPr bwMode="auto">
          <a:xfrm>
            <a:off x="2971800" y="4354513"/>
            <a:ext cx="1789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I Million columns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77" name="TextBox 9"/>
          <p:cNvSpPr txBox="1">
            <a:spLocks noChangeArrowheads="1"/>
          </p:cNvSpPr>
          <p:nvPr/>
        </p:nvSpPr>
        <p:spPr bwMode="auto">
          <a:xfrm>
            <a:off x="228600" y="5537200"/>
            <a:ext cx="1263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5,00,000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Distinct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words</a:t>
            </a:r>
          </a:p>
        </p:txBody>
      </p:sp>
      <p:sp>
        <p:nvSpPr>
          <p:cNvPr id="44078" name="TextBox 9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457200" y="6538118"/>
            <a:ext cx="647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94FE6518-A7EC-4A03-B679-41BBDB731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28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No of cells in the term document matrix = 500000x10</a:t>
            </a:r>
            <a:r>
              <a:rPr lang="en-US" altLang="en-US" baseline="30000" dirty="0" smtClean="0"/>
              <a:t>6  </a:t>
            </a:r>
            <a:r>
              <a:rPr lang="en-US" altLang="en-US" dirty="0" smtClean="0"/>
              <a:t>= 0.5x10</a:t>
            </a:r>
            <a:r>
              <a:rPr lang="en-US" altLang="en-US" baseline="30000" dirty="0" smtClean="0"/>
              <a:t>12 </a:t>
            </a:r>
            <a:r>
              <a:rPr lang="en-US" altLang="en-US" dirty="0" smtClean="0"/>
              <a:t>= 0.5 trillion (too much for memory)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If we want to store 0.5 trillion cells in memory how much memory do you need?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If each cell takes 1 byte then we need 0.5x10</a:t>
            </a:r>
            <a:r>
              <a:rPr lang="en-US" altLang="en-US" baseline="30000" dirty="0" smtClean="0"/>
              <a:t>12 </a:t>
            </a:r>
            <a:r>
              <a:rPr lang="en-US" altLang="en-US" dirty="0" smtClean="0"/>
              <a:t>bytes (</a:t>
            </a:r>
            <a:r>
              <a:rPr lang="en-US" altLang="en-US" dirty="0" err="1" smtClean="0"/>
              <a:t>i.e</a:t>
            </a:r>
            <a:r>
              <a:rPr lang="en-US" altLang="en-US" dirty="0" smtClean="0"/>
              <a:t> 500 GB)in main memory (No common PC in market have this big RAM size)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If each cell takes 1 Bit then we need 500GB/8 still not feasible.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Run out of space for 1 million news documents.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ea typeface="ＭＳ Ｐゴシック" charset="-128"/>
              </a:rPr>
              <a:t>A </a:t>
            </a:r>
            <a:r>
              <a:rPr lang="en-US" smtClean="0">
                <a:ea typeface="ＭＳ Ｐゴシック" charset="-128"/>
              </a:rPr>
              <a:t>realistic scenario</a:t>
            </a:r>
            <a:endParaRPr lang="en-US" dirty="0"/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4E91F02B-FD29-490D-860A-973B06996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101141"/>
                </a:solidFill>
              </a:rPr>
              <a:t>General course information &amp; objectives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101141"/>
                </a:solidFill>
              </a:rPr>
              <a:t>Reasons to take this course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10114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Course Logistics &amp; Course Outline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10114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Information Retrieval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101141"/>
                </a:solidFill>
              </a:rPr>
              <a:t>Boolean Retrieval Model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101141"/>
                </a:solidFill>
              </a:rPr>
              <a:t>Inverted </a:t>
            </a:r>
            <a:r>
              <a:rPr lang="en-US" b="1" dirty="0">
                <a:solidFill>
                  <a:srgbClr val="101141"/>
                </a:solidFill>
              </a:rPr>
              <a:t>Index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>
              <a:solidFill>
                <a:srgbClr val="10114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101141"/>
                </a:solidFill>
              </a:rPr>
              <a:t>Boolean query processing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>
              <a:solidFill>
                <a:srgbClr val="10114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101141"/>
                </a:solidFill>
              </a:rPr>
              <a:t>Merge algorithm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Today’s Agenda</a:t>
            </a:r>
            <a:endParaRPr lang="en-US" dirty="0"/>
          </a:p>
        </p:txBody>
      </p:sp>
      <p:pic>
        <p:nvPicPr>
          <p:cNvPr id="17412" name="Picture 5" descr="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57400"/>
            <a:ext cx="1295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7772400" y="6583361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dirty="0" err="1"/>
              <a:t>Pilani</a:t>
            </a:r>
            <a:r>
              <a:rPr lang="en-US" sz="1200" dirty="0"/>
              <a:t> Campus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381000" y="654096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</a:t>
            </a:r>
            <a:fld id="{E30B2AD0-A36C-469D-B035-732B40B4E3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239963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Max number of 1’s = (#documents) * (#words in each document) = 1 million * 1000 = 1 billion.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Since total #cells in matrix = 0.5 trillion, at most 0.2% of the cells can have a 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Term-document matrix is sparse</a:t>
            </a:r>
            <a:endParaRPr lang="en-US" dirty="0"/>
          </a:p>
        </p:txBody>
      </p:sp>
      <p:graphicFrame>
        <p:nvGraphicFramePr>
          <p:cNvPr id="46084" name="Object 3"/>
          <p:cNvGraphicFramePr>
            <a:graphicFrameLocks noGrp="1" noChangeAspect="1"/>
          </p:cNvGraphicFramePr>
          <p:nvPr/>
        </p:nvGraphicFramePr>
        <p:xfrm>
          <a:off x="228600" y="1447800"/>
          <a:ext cx="552926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Worksheet" r:id="rId3" imgW="11250000" imgH="4185000" progId="Excel.Sheet.8">
                  <p:embed/>
                </p:oleObj>
              </mc:Choice>
              <mc:Fallback>
                <p:oleObj name="Worksheet" r:id="rId3" imgW="11250000" imgH="4185000" progId="Excel.Shee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5529263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1295400" y="1676400"/>
            <a:ext cx="601663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086" name="TextBox 1"/>
          <p:cNvSpPr txBox="1">
            <a:spLocks noChangeArrowheads="1"/>
          </p:cNvSpPr>
          <p:nvPr/>
        </p:nvSpPr>
        <p:spPr bwMode="auto">
          <a:xfrm>
            <a:off x="5791200" y="1905000"/>
            <a:ext cx="26193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</a:rPr>
              <a:t>Max % of 1’s possible in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</a:rPr>
              <a:t>column vector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</a:rPr>
              <a:t>= (1000/500000)*100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</a:rPr>
              <a:t>= 10</a:t>
            </a:r>
            <a:r>
              <a:rPr lang="en-US" sz="1800" baseline="30000">
                <a:solidFill>
                  <a:srgbClr val="FF0000"/>
                </a:solidFill>
                <a:latin typeface="Calibri" panose="020F0502020204030204" pitchFamily="34" charset="0"/>
              </a:rPr>
              <a:t>5</a:t>
            </a: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</a:rPr>
              <a:t>/500000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</a:rPr>
              <a:t>= 1/5 = 0.2%</a:t>
            </a:r>
          </a:p>
        </p:txBody>
      </p:sp>
      <p:sp>
        <p:nvSpPr>
          <p:cNvPr id="46087" name="TextBox 1"/>
          <p:cNvSpPr txBox="1">
            <a:spLocks noChangeArrowheads="1"/>
          </p:cNvSpPr>
          <p:nvPr/>
        </p:nvSpPr>
        <p:spPr bwMode="auto">
          <a:xfrm>
            <a:off x="6172200" y="5334000"/>
            <a:ext cx="2619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</a:rPr>
              <a:t>Max % of 1’s possible in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</a:rPr>
              <a:t>column vector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</a:rPr>
              <a:t>= (10</a:t>
            </a:r>
            <a:r>
              <a:rPr lang="en-US" sz="1800" baseline="30000">
                <a:solidFill>
                  <a:srgbClr val="FF0000"/>
                </a:solidFill>
                <a:latin typeface="Calibri" panose="020F0502020204030204" pitchFamily="34" charset="0"/>
              </a:rPr>
              <a:t>9</a:t>
            </a: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</a:rPr>
              <a:t>/0.5*10</a:t>
            </a:r>
            <a:r>
              <a:rPr lang="en-US" sz="1800" baseline="30000">
                <a:solidFill>
                  <a:srgbClr val="FF0000"/>
                </a:solidFill>
                <a:latin typeface="Calibri" panose="020F0502020204030204" pitchFamily="34" charset="0"/>
              </a:rPr>
              <a:t>12</a:t>
            </a: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</a:rPr>
              <a:t>)*100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</a:rPr>
              <a:t>=  1/5 = 0.2%</a:t>
            </a: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 </a:t>
            </a:r>
            <a:fld id="{BC0BC1D7-EC74-4359-86FD-4E6AF9932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Boolean </a:t>
            </a:r>
            <a:r>
              <a:rPr lang="en-US" sz="3600" dirty="0"/>
              <a:t>retrieval</a:t>
            </a:r>
            <a:endParaRPr lang="en-US" sz="3600" dirty="0" smtClean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162800" y="1219200"/>
            <a:ext cx="1981200" cy="307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prstClr val="white"/>
                </a:solidFill>
              </a:rPr>
              <a:t>Pilani Campus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24774" y="6400800"/>
            <a:ext cx="615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</a:t>
            </a:r>
            <a:fld id="{3FD224AD-1CCA-450D-84ED-8B4EC59951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31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275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Inverted </a:t>
            </a:r>
            <a:r>
              <a:rPr lang="en-US" dirty="0" smtClean="0">
                <a:ea typeface="ＭＳ Ｐゴシック" charset="-128"/>
              </a:rPr>
              <a:t>index</a:t>
            </a:r>
            <a:endParaRPr lang="en-US" dirty="0"/>
          </a:p>
        </p:txBody>
      </p:sp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101141"/>
              </a:buClr>
              <a:buFont typeface="Arial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Arial" charset="0"/>
              </a:rPr>
              <a:t>For each term </a:t>
            </a:r>
            <a:r>
              <a:rPr lang="en-US" sz="2400" i="1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Arial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Arial" charset="0"/>
              </a:rPr>
              <a:t>, we must store a list of all documents that contain </a:t>
            </a:r>
            <a:r>
              <a:rPr lang="en-US" sz="2400" i="1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Arial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Arial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Arial" charset="0"/>
              </a:rPr>
              <a:t>Identify each by a </a:t>
            </a:r>
            <a:r>
              <a:rPr lang="en-US" sz="1600" b="1" dirty="0" err="1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Arial" charset="0"/>
              </a:rPr>
              <a:t>docID</a:t>
            </a: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Arial" charset="0"/>
              </a:rPr>
              <a:t>, a document serial number</a:t>
            </a:r>
          </a:p>
          <a:p>
            <a:pPr marL="457200" lvl="1" indent="0" eaLnBrk="1" hangingPunct="1">
              <a:spcBef>
                <a:spcPct val="20000"/>
              </a:spcBef>
              <a:defRPr/>
            </a:pPr>
            <a:endParaRPr lang="en-US" sz="1600" dirty="0" smtClean="0">
              <a:solidFill>
                <a:prstClr val="black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eaLnBrk="1" hangingPunct="1">
              <a:spcBef>
                <a:spcPct val="20000"/>
              </a:spcBef>
              <a:buClr>
                <a:srgbClr val="101141"/>
              </a:buClr>
              <a:buFont typeface="Arial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Arial" charset="0"/>
              </a:rPr>
              <a:t>Can we use fixed-size arrays for this?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1176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Brutus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81000" y="4791075"/>
            <a:ext cx="16144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Calpurnia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Caesar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2057400" y="38100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2057400" y="43434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grpSp>
        <p:nvGrpSpPr>
          <p:cNvPr id="18441" name="Group 26"/>
          <p:cNvGrpSpPr>
            <a:grpSpLocks/>
          </p:cNvGrpSpPr>
          <p:nvPr/>
        </p:nvGrpSpPr>
        <p:grpSpPr bwMode="auto">
          <a:xfrm>
            <a:off x="3276600" y="4876800"/>
            <a:ext cx="4876800" cy="304800"/>
            <a:chOff x="2064" y="2448"/>
            <a:chExt cx="3072" cy="192"/>
          </a:xfrm>
        </p:grpSpPr>
        <p:sp>
          <p:nvSpPr>
            <p:cNvPr id="18480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81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82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83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84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18442" name="Group 51"/>
          <p:cNvGrpSpPr>
            <a:grpSpLocks/>
          </p:cNvGrpSpPr>
          <p:nvPr/>
        </p:nvGrpSpPr>
        <p:grpSpPr bwMode="auto">
          <a:xfrm>
            <a:off x="3235325" y="4284663"/>
            <a:ext cx="4959350" cy="461962"/>
            <a:chOff x="2064" y="2688"/>
            <a:chExt cx="3124" cy="291"/>
          </a:xfrm>
        </p:grpSpPr>
        <p:grpSp>
          <p:nvGrpSpPr>
            <p:cNvPr id="18466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18475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476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477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478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479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467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sp>
          <p:nvSpPr>
            <p:cNvPr id="18468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18469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sp>
          <p:nvSpPr>
            <p:cNvPr id="18470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sp>
          <p:nvSpPr>
            <p:cNvPr id="18471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</a:p>
          </p:txBody>
        </p:sp>
        <p:sp>
          <p:nvSpPr>
            <p:cNvPr id="18472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sp>
          <p:nvSpPr>
            <p:cNvPr id="18473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57</a:t>
              </a:r>
            </a:p>
          </p:txBody>
        </p:sp>
        <p:sp>
          <p:nvSpPr>
            <p:cNvPr id="18474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132</a:t>
              </a:r>
            </a:p>
          </p:txBody>
        </p:sp>
      </p:grpSp>
      <p:grpSp>
        <p:nvGrpSpPr>
          <p:cNvPr id="18443" name="Group 52"/>
          <p:cNvGrpSpPr>
            <a:grpSpLocks/>
          </p:cNvGrpSpPr>
          <p:nvPr/>
        </p:nvGrpSpPr>
        <p:grpSpPr bwMode="auto">
          <a:xfrm>
            <a:off x="3276600" y="3733800"/>
            <a:ext cx="4876800" cy="461963"/>
            <a:chOff x="2064" y="2400"/>
            <a:chExt cx="3072" cy="291"/>
          </a:xfrm>
        </p:grpSpPr>
        <p:grpSp>
          <p:nvGrpSpPr>
            <p:cNvPr id="18452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18461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462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463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464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465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453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sp>
          <p:nvSpPr>
            <p:cNvPr id="18454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18455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sp>
          <p:nvSpPr>
            <p:cNvPr id="18456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11</a:t>
              </a:r>
            </a:p>
          </p:txBody>
        </p:sp>
        <p:sp>
          <p:nvSpPr>
            <p:cNvPr id="18457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31</a:t>
              </a:r>
            </a:p>
          </p:txBody>
        </p:sp>
        <p:sp>
          <p:nvSpPr>
            <p:cNvPr id="18458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45</a:t>
              </a:r>
            </a:p>
          </p:txBody>
        </p:sp>
        <p:sp>
          <p:nvSpPr>
            <p:cNvPr id="18459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173</a:t>
              </a: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8444" name="Text Box 48"/>
          <p:cNvSpPr txBox="1">
            <a:spLocks noChangeArrowheads="1"/>
          </p:cNvSpPr>
          <p:nvPr/>
        </p:nvSpPr>
        <p:spPr bwMode="auto">
          <a:xfrm>
            <a:off x="3276600" y="48006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18445" name="AutoShape 49"/>
          <p:cNvSpPr>
            <a:spLocks noChangeArrowheads="1"/>
          </p:cNvSpPr>
          <p:nvPr/>
        </p:nvSpPr>
        <p:spPr bwMode="auto">
          <a:xfrm>
            <a:off x="2057400" y="48768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46" name="Text Box 50"/>
          <p:cNvSpPr txBox="1">
            <a:spLocks noChangeArrowheads="1"/>
          </p:cNvSpPr>
          <p:nvPr/>
        </p:nvSpPr>
        <p:spPr bwMode="auto">
          <a:xfrm>
            <a:off x="3895725" y="4800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31</a:t>
            </a:r>
          </a:p>
        </p:txBody>
      </p:sp>
      <p:sp>
        <p:nvSpPr>
          <p:cNvPr id="18447" name="Text Box 46"/>
          <p:cNvSpPr txBox="1">
            <a:spLocks noChangeArrowheads="1"/>
          </p:cNvSpPr>
          <p:nvPr/>
        </p:nvSpPr>
        <p:spPr bwMode="auto">
          <a:xfrm>
            <a:off x="7467600" y="37338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174</a:t>
            </a:r>
          </a:p>
        </p:txBody>
      </p:sp>
      <p:sp>
        <p:nvSpPr>
          <p:cNvPr id="18448" name="Text Box 50"/>
          <p:cNvSpPr txBox="1">
            <a:spLocks noChangeArrowheads="1"/>
          </p:cNvSpPr>
          <p:nvPr/>
        </p:nvSpPr>
        <p:spPr bwMode="auto">
          <a:xfrm>
            <a:off x="4606925" y="4800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54</a:t>
            </a:r>
          </a:p>
        </p:txBody>
      </p:sp>
      <p:sp>
        <p:nvSpPr>
          <p:cNvPr id="18449" name="Text Box 50"/>
          <p:cNvSpPr txBox="1">
            <a:spLocks noChangeArrowheads="1"/>
          </p:cNvSpPr>
          <p:nvPr/>
        </p:nvSpPr>
        <p:spPr bwMode="auto">
          <a:xfrm>
            <a:off x="5029200" y="48006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101</a:t>
            </a:r>
          </a:p>
        </p:txBody>
      </p:sp>
      <p:sp>
        <p:nvSpPr>
          <p:cNvPr id="52" name="Text Box 54"/>
          <p:cNvSpPr txBox="1">
            <a:spLocks noChangeArrowheads="1"/>
          </p:cNvSpPr>
          <p:nvPr/>
        </p:nvSpPr>
        <p:spPr bwMode="auto">
          <a:xfrm>
            <a:off x="2057400" y="5286375"/>
            <a:ext cx="5334000" cy="82232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What happens if the word </a:t>
            </a:r>
            <a:r>
              <a:rPr lang="en-US" altLang="en-US" sz="2400" b="1" i="1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Caesar</a:t>
            </a: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is added to document 14? </a:t>
            </a:r>
          </a:p>
        </p:txBody>
      </p:sp>
      <p:sp>
        <p:nvSpPr>
          <p:cNvPr id="18451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3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8DD5ED53-3C12-45F5-81B2-B4249ED11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32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62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Inverted index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1447800"/>
            <a:ext cx="8001000" cy="4267200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need variable-size postings lists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On disk, a continuous run of postings is normal and best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In memory, can use linked lists or variable length arrays</a:t>
            </a:r>
          </a:p>
          <a:p>
            <a:pPr lvl="1" fontAlgn="base">
              <a:spcAft>
                <a:spcPct val="0"/>
              </a:spcAft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Some tradeoffs in size/ease of insertion</a:t>
            </a:r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04800" y="3402013"/>
            <a:ext cx="1666875" cy="2398712"/>
            <a:chOff x="192" y="2502"/>
            <a:chExt cx="1050" cy="1511"/>
          </a:xfrm>
        </p:grpSpPr>
        <p:sp>
          <p:nvSpPr>
            <p:cNvPr id="19515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i="1">
                  <a:solidFill>
                    <a:prstClr val="black"/>
                  </a:solidFill>
                  <a:latin typeface="Tahoma" charset="0"/>
                  <a:ea typeface="Arial Unicode MS" charset="0"/>
                  <a:cs typeface="Arial Unicode MS" charset="0"/>
                </a:rPr>
                <a:t>Dictionary</a:t>
              </a:r>
            </a:p>
          </p:txBody>
        </p:sp>
        <p:cxnSp>
          <p:nvCxnSpPr>
            <p:cNvPr id="19517" name="AutoShape 48"/>
            <p:cNvCxnSpPr>
              <a:cxnSpLocks noChangeShapeType="1"/>
              <a:stCxn id="7" idx="1"/>
              <a:endCxn id="19515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3657600" y="4926013"/>
            <a:ext cx="5334000" cy="803275"/>
            <a:chOff x="2352" y="3600"/>
            <a:chExt cx="3360" cy="506"/>
          </a:xfrm>
        </p:grpSpPr>
        <p:sp>
          <p:nvSpPr>
            <p:cNvPr id="19513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514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1175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smtClean="0">
                  <a:solidFill>
                    <a:prstClr val="black"/>
                  </a:solidFill>
                  <a:latin typeface="Tahoma" panose="020B060403050404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Postings List</a:t>
              </a:r>
            </a:p>
          </p:txBody>
        </p:sp>
      </p:grpSp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5049838" y="5735638"/>
            <a:ext cx="2555875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Sorted by docID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7467600" y="2478088"/>
            <a:ext cx="1143000" cy="40640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000" i="1">
                <a:solidFill>
                  <a:srgbClr val="000000"/>
                </a:solidFill>
                <a:latin typeface="Calibri"/>
                <a:ea typeface="Arial Unicode MS" charset="0"/>
                <a:cs typeface="Arial Unicode MS" charset="0"/>
              </a:rPr>
              <a:t>Posting</a:t>
            </a:r>
          </a:p>
        </p:txBody>
      </p:sp>
      <p:sp>
        <p:nvSpPr>
          <p:cNvPr id="19464" name="Line 75"/>
          <p:cNvSpPr>
            <a:spLocks noChangeShapeType="1"/>
          </p:cNvSpPr>
          <p:nvPr/>
        </p:nvSpPr>
        <p:spPr bwMode="auto">
          <a:xfrm flipH="1">
            <a:off x="7620000" y="29352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55650" y="3316288"/>
            <a:ext cx="10922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i="1" dirty="0">
                <a:solidFill>
                  <a:prstClr val="black"/>
                </a:solidFill>
                <a:latin typeface="Calibri"/>
                <a:ea typeface="Arial Unicode MS" charset="0"/>
                <a:cs typeface="Arial Unicode MS" charset="0"/>
              </a:rPr>
              <a:t>Brutus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55650" y="4373563"/>
            <a:ext cx="14906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i="1" dirty="0">
                <a:solidFill>
                  <a:prstClr val="black"/>
                </a:solidFill>
                <a:latin typeface="Calibri"/>
                <a:ea typeface="Arial Unicode MS" charset="0"/>
                <a:cs typeface="Arial Unicode MS" charset="0"/>
              </a:rPr>
              <a:t>Calpurnia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55650" y="3849688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i="1" dirty="0">
                <a:solidFill>
                  <a:prstClr val="black"/>
                </a:solidFill>
                <a:latin typeface="Calibri"/>
                <a:ea typeface="Arial Unicode MS" charset="0"/>
                <a:cs typeface="Arial Unicode MS" charset="0"/>
              </a:rPr>
              <a:t>Caesar</a:t>
            </a:r>
          </a:p>
        </p:txBody>
      </p:sp>
      <p:sp>
        <p:nvSpPr>
          <p:cNvPr id="19468" name="AutoShape 7"/>
          <p:cNvSpPr>
            <a:spLocks noChangeArrowheads="1"/>
          </p:cNvSpPr>
          <p:nvPr/>
        </p:nvSpPr>
        <p:spPr bwMode="auto">
          <a:xfrm>
            <a:off x="2432050" y="3392488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9469" name="AutoShape 8"/>
          <p:cNvSpPr>
            <a:spLocks noChangeArrowheads="1"/>
          </p:cNvSpPr>
          <p:nvPr/>
        </p:nvSpPr>
        <p:spPr bwMode="auto">
          <a:xfrm>
            <a:off x="2432050" y="3925888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grpSp>
        <p:nvGrpSpPr>
          <p:cNvPr id="19470" name="Group 26"/>
          <p:cNvGrpSpPr>
            <a:grpSpLocks/>
          </p:cNvGrpSpPr>
          <p:nvPr/>
        </p:nvGrpSpPr>
        <p:grpSpPr bwMode="auto">
          <a:xfrm>
            <a:off x="3651250" y="4459288"/>
            <a:ext cx="4876800" cy="304800"/>
            <a:chOff x="2064" y="2448"/>
            <a:chExt cx="3072" cy="192"/>
          </a:xfrm>
        </p:grpSpPr>
        <p:sp>
          <p:nvSpPr>
            <p:cNvPr id="19508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509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510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511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512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19471" name="Group 51"/>
          <p:cNvGrpSpPr>
            <a:grpSpLocks/>
          </p:cNvGrpSpPr>
          <p:nvPr/>
        </p:nvGrpSpPr>
        <p:grpSpPr bwMode="auto">
          <a:xfrm>
            <a:off x="3651250" y="3849688"/>
            <a:ext cx="4959350" cy="461962"/>
            <a:chOff x="2064" y="2688"/>
            <a:chExt cx="3124" cy="291"/>
          </a:xfrm>
        </p:grpSpPr>
        <p:grpSp>
          <p:nvGrpSpPr>
            <p:cNvPr id="19494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19503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504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505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506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507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495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sp>
          <p:nvSpPr>
            <p:cNvPr id="19496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19497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sp>
          <p:nvSpPr>
            <p:cNvPr id="19498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sp>
          <p:nvSpPr>
            <p:cNvPr id="19499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</a:p>
          </p:txBody>
        </p:sp>
        <p:sp>
          <p:nvSpPr>
            <p:cNvPr id="19500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sp>
          <p:nvSpPr>
            <p:cNvPr id="19501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57</a:t>
              </a:r>
            </a:p>
          </p:txBody>
        </p:sp>
        <p:sp>
          <p:nvSpPr>
            <p:cNvPr id="19502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132</a:t>
              </a:r>
            </a:p>
          </p:txBody>
        </p:sp>
      </p:grpSp>
      <p:grpSp>
        <p:nvGrpSpPr>
          <p:cNvPr id="19472" name="Group 52"/>
          <p:cNvGrpSpPr>
            <a:grpSpLocks/>
          </p:cNvGrpSpPr>
          <p:nvPr/>
        </p:nvGrpSpPr>
        <p:grpSpPr bwMode="auto">
          <a:xfrm>
            <a:off x="3651250" y="3316288"/>
            <a:ext cx="4876800" cy="461962"/>
            <a:chOff x="2064" y="2400"/>
            <a:chExt cx="3072" cy="291"/>
          </a:xfrm>
        </p:grpSpPr>
        <p:grpSp>
          <p:nvGrpSpPr>
            <p:cNvPr id="19480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19489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490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491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492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493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481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sp>
          <p:nvSpPr>
            <p:cNvPr id="19482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19483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sp>
          <p:nvSpPr>
            <p:cNvPr id="19484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11</a:t>
              </a:r>
            </a:p>
          </p:txBody>
        </p:sp>
        <p:sp>
          <p:nvSpPr>
            <p:cNvPr id="19485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31</a:t>
              </a:r>
            </a:p>
          </p:txBody>
        </p:sp>
        <p:sp>
          <p:nvSpPr>
            <p:cNvPr id="19486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45</a:t>
              </a:r>
            </a:p>
          </p:txBody>
        </p:sp>
        <p:sp>
          <p:nvSpPr>
            <p:cNvPr id="19487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173</a:t>
              </a:r>
            </a:p>
          </p:txBody>
        </p:sp>
        <p:sp>
          <p:nvSpPr>
            <p:cNvPr id="19488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9473" name="Text Box 48"/>
          <p:cNvSpPr txBox="1">
            <a:spLocks noChangeArrowheads="1"/>
          </p:cNvSpPr>
          <p:nvPr/>
        </p:nvSpPr>
        <p:spPr bwMode="auto">
          <a:xfrm>
            <a:off x="3651250" y="4383088"/>
            <a:ext cx="379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19474" name="AutoShape 49"/>
          <p:cNvSpPr>
            <a:spLocks noChangeArrowheads="1"/>
          </p:cNvSpPr>
          <p:nvPr/>
        </p:nvSpPr>
        <p:spPr bwMode="auto">
          <a:xfrm>
            <a:off x="2432050" y="4459288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9475" name="Text Box 50"/>
          <p:cNvSpPr txBox="1">
            <a:spLocks noChangeArrowheads="1"/>
          </p:cNvSpPr>
          <p:nvPr/>
        </p:nvSpPr>
        <p:spPr bwMode="auto">
          <a:xfrm>
            <a:off x="4270375" y="4383088"/>
            <a:ext cx="573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31</a:t>
            </a:r>
          </a:p>
        </p:txBody>
      </p:sp>
      <p:sp>
        <p:nvSpPr>
          <p:cNvPr id="19476" name="Text Box 46"/>
          <p:cNvSpPr txBox="1">
            <a:spLocks noChangeArrowheads="1"/>
          </p:cNvSpPr>
          <p:nvPr/>
        </p:nvSpPr>
        <p:spPr bwMode="auto">
          <a:xfrm>
            <a:off x="7842250" y="3316288"/>
            <a:ext cx="768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174</a:t>
            </a:r>
          </a:p>
        </p:txBody>
      </p:sp>
      <p:sp>
        <p:nvSpPr>
          <p:cNvPr id="19477" name="Text Box 50"/>
          <p:cNvSpPr txBox="1">
            <a:spLocks noChangeArrowheads="1"/>
          </p:cNvSpPr>
          <p:nvPr/>
        </p:nvSpPr>
        <p:spPr bwMode="auto">
          <a:xfrm>
            <a:off x="4981575" y="4383088"/>
            <a:ext cx="574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54</a:t>
            </a:r>
          </a:p>
        </p:txBody>
      </p:sp>
      <p:sp>
        <p:nvSpPr>
          <p:cNvPr id="19478" name="Text Box 50"/>
          <p:cNvSpPr txBox="1">
            <a:spLocks noChangeArrowheads="1"/>
          </p:cNvSpPr>
          <p:nvPr/>
        </p:nvSpPr>
        <p:spPr bwMode="auto">
          <a:xfrm>
            <a:off x="5403850" y="4383088"/>
            <a:ext cx="768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101</a:t>
            </a:r>
          </a:p>
        </p:txBody>
      </p:sp>
      <p:sp>
        <p:nvSpPr>
          <p:cNvPr id="19479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2" name="Date Placeholder 3"/>
          <p:cNvSpPr txBox="1">
            <a:spLocks/>
          </p:cNvSpPr>
          <p:nvPr/>
        </p:nvSpPr>
        <p:spPr>
          <a:xfrm>
            <a:off x="457200" y="6538118"/>
            <a:ext cx="6345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</a:t>
            </a:r>
            <a:fld id="{6270D7CF-4D91-406A-BFAF-3B5C61D190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33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336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pitchFamily="-112" charset="-128"/>
              </a:rPr>
              <a:t>Query processing: AND</a:t>
            </a:r>
            <a:endParaRPr lang="en-US" dirty="0"/>
          </a:p>
        </p:txBody>
      </p:sp>
      <p:sp>
        <p:nvSpPr>
          <p:cNvPr id="20483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Consider processing the query:</a:t>
            </a:r>
          </a:p>
          <a:p>
            <a:pPr lvl="1" fontAlgn="base">
              <a:spcAft>
                <a:spcPct val="0"/>
              </a:spcAft>
            </a:pPr>
            <a:r>
              <a:rPr lang="en-US" altLang="en-US" b="1" i="1" smtClean="0">
                <a:ea typeface="ＭＳ Ｐゴシック" panose="020B0600070205080204" pitchFamily="34" charset="-128"/>
              </a:rPr>
              <a:t>Brutus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i="1" smtClean="0">
                <a:ea typeface="ＭＳ Ｐゴシック" panose="020B0600070205080204" pitchFamily="34" charset="-128"/>
              </a:rPr>
              <a:t>AND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Caesar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Locate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Brutus</a:t>
            </a:r>
            <a:r>
              <a:rPr lang="en-US" altLang="en-US" smtClean="0">
                <a:ea typeface="ＭＳ Ｐゴシック" panose="020B0600070205080204" pitchFamily="34" charset="-128"/>
              </a:rPr>
              <a:t> in the Dictionary;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Retrieve its postings.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Locate </a:t>
            </a:r>
            <a:r>
              <a:rPr lang="en-US" altLang="en-US" i="1" smtClean="0">
                <a:ea typeface="ＭＳ Ｐゴシック" panose="020B0600070205080204" pitchFamily="34" charset="-128"/>
              </a:rPr>
              <a:t>Caesar</a:t>
            </a:r>
            <a:r>
              <a:rPr lang="en-US" altLang="en-US" smtClean="0">
                <a:ea typeface="ＭＳ Ｐゴシック" panose="020B0600070205080204" pitchFamily="34" charset="-128"/>
              </a:rPr>
              <a:t> in the Dictionary;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Retrieve its postings.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“Merge” the two postings:</a:t>
            </a:r>
          </a:p>
        </p:txBody>
      </p:sp>
      <p:sp>
        <p:nvSpPr>
          <p:cNvPr id="20484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128</a:t>
            </a:r>
          </a:p>
        </p:txBody>
      </p:sp>
      <p:sp>
        <p:nvSpPr>
          <p:cNvPr id="20485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34</a:t>
            </a:r>
          </a:p>
        </p:txBody>
      </p:sp>
      <p:grpSp>
        <p:nvGrpSpPr>
          <p:cNvPr id="20486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20527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0528" name="AutoShape 2066"/>
            <p:cNvCxnSpPr>
              <a:cxnSpLocks noChangeShapeType="1"/>
              <a:stCxn id="20527" idx="3"/>
              <a:endCxn id="2052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7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20525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cxnSp>
          <p:nvCxnSpPr>
            <p:cNvPr id="20526" name="AutoShape 2067"/>
            <p:cNvCxnSpPr>
              <a:cxnSpLocks noChangeShapeType="1"/>
              <a:stCxn id="20525" idx="3"/>
              <a:endCxn id="2052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8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20523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0524" name="AutoShape 2068"/>
            <p:cNvCxnSpPr>
              <a:cxnSpLocks noChangeShapeType="1"/>
              <a:stCxn id="20523" idx="3"/>
              <a:endCxn id="2052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9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20521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20522" name="AutoShape 2069"/>
            <p:cNvCxnSpPr>
              <a:cxnSpLocks noChangeShapeType="1"/>
              <a:stCxn id="20521" idx="3"/>
              <a:endCxn id="2051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90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20519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32</a:t>
              </a:r>
            </a:p>
          </p:txBody>
        </p:sp>
        <p:cxnSp>
          <p:nvCxnSpPr>
            <p:cNvPr id="20520" name="AutoShape 2070"/>
            <p:cNvCxnSpPr>
              <a:cxnSpLocks noChangeShapeType="1"/>
              <a:stCxn id="20519" idx="3"/>
              <a:endCxn id="2051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91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20517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64</a:t>
              </a:r>
            </a:p>
          </p:txBody>
        </p:sp>
        <p:cxnSp>
          <p:nvCxnSpPr>
            <p:cNvPr id="20518" name="AutoShape 2071"/>
            <p:cNvCxnSpPr>
              <a:cxnSpLocks noChangeShapeType="1"/>
              <a:stCxn id="20517" idx="3"/>
              <a:endCxn id="20484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92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20515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cxnSp>
          <p:nvCxnSpPr>
            <p:cNvPr id="20516" name="AutoShape 2073"/>
            <p:cNvCxnSpPr>
              <a:cxnSpLocks noChangeShapeType="1"/>
              <a:stCxn id="20515" idx="3"/>
              <a:endCxn id="20513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93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20513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0514" name="AutoShape 2074"/>
            <p:cNvCxnSpPr>
              <a:cxnSpLocks noChangeShapeType="1"/>
              <a:stCxn id="20513" idx="3"/>
              <a:endCxn id="2051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94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20511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</a:p>
          </p:txBody>
        </p:sp>
        <p:cxnSp>
          <p:nvCxnSpPr>
            <p:cNvPr id="20512" name="AutoShape 2075"/>
            <p:cNvCxnSpPr>
              <a:cxnSpLocks noChangeShapeType="1"/>
              <a:stCxn id="20511" idx="3"/>
              <a:endCxn id="20509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95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20509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cxnSp>
          <p:nvCxnSpPr>
            <p:cNvPr id="20510" name="AutoShape 2076"/>
            <p:cNvCxnSpPr>
              <a:cxnSpLocks noChangeShapeType="1"/>
              <a:stCxn id="20509" idx="3"/>
              <a:endCxn id="2050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96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20507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0508" name="AutoShape 2077"/>
            <p:cNvCxnSpPr>
              <a:cxnSpLocks noChangeShapeType="1"/>
              <a:stCxn id="20507" idx="3"/>
              <a:endCxn id="20505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97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20505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0506" name="AutoShape 2078"/>
            <p:cNvCxnSpPr>
              <a:cxnSpLocks noChangeShapeType="1"/>
              <a:stCxn id="20505" idx="3"/>
              <a:endCxn id="20503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98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20503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21</a:t>
              </a:r>
            </a:p>
          </p:txBody>
        </p:sp>
        <p:cxnSp>
          <p:nvCxnSpPr>
            <p:cNvPr id="20504" name="AutoShape 2079"/>
            <p:cNvCxnSpPr>
              <a:cxnSpLocks noChangeShapeType="1"/>
              <a:stCxn id="20503" idx="3"/>
              <a:endCxn id="20485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99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Brutus</a:t>
            </a:r>
          </a:p>
        </p:txBody>
      </p:sp>
      <p:sp>
        <p:nvSpPr>
          <p:cNvPr id="20500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Caesar</a:t>
            </a:r>
          </a:p>
        </p:txBody>
      </p:sp>
      <p:sp>
        <p:nvSpPr>
          <p:cNvPr id="20501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0502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9" name="Date Placeholder 3"/>
          <p:cNvSpPr txBox="1">
            <a:spLocks/>
          </p:cNvSpPr>
          <p:nvPr/>
        </p:nvSpPr>
        <p:spPr>
          <a:xfrm>
            <a:off x="457200" y="6538118"/>
            <a:ext cx="6421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</a:t>
            </a:r>
            <a:fld id="{68DB2587-9479-47B2-8EF7-4F98B09561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34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011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The merge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Walk through the two postings simultaneously, in time linear in the total number of postings entries</a:t>
            </a:r>
          </a:p>
        </p:txBody>
      </p:sp>
      <p:grpSp>
        <p:nvGrpSpPr>
          <p:cNvPr id="21508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21560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34</a:t>
              </a:r>
            </a:p>
          </p:txBody>
        </p:sp>
        <p:grpSp>
          <p:nvGrpSpPr>
            <p:cNvPr id="21561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21582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128</a:t>
                </a:r>
              </a:p>
            </p:txBody>
          </p:sp>
          <p:grpSp>
            <p:nvGrpSpPr>
              <p:cNvPr id="21583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2159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2</a:t>
                  </a:r>
                </a:p>
              </p:txBody>
            </p:sp>
            <p:cxnSp>
              <p:nvCxnSpPr>
                <p:cNvPr id="21600" name="AutoShape 57"/>
                <p:cNvCxnSpPr>
                  <a:cxnSpLocks noChangeShapeType="1"/>
                  <a:stCxn id="21599" idx="3"/>
                  <a:endCxn id="21597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1584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2159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4</a:t>
                  </a:r>
                </a:p>
              </p:txBody>
            </p:sp>
            <p:cxnSp>
              <p:nvCxnSpPr>
                <p:cNvPr id="21598" name="AutoShape 60"/>
                <p:cNvCxnSpPr>
                  <a:cxnSpLocks noChangeShapeType="1"/>
                  <a:stCxn id="21597" idx="3"/>
                  <a:endCxn id="21595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1585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21595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8</a:t>
                  </a:r>
                </a:p>
              </p:txBody>
            </p:sp>
            <p:cxnSp>
              <p:nvCxnSpPr>
                <p:cNvPr id="21596" name="AutoShape 63"/>
                <p:cNvCxnSpPr>
                  <a:cxnSpLocks noChangeShapeType="1"/>
                  <a:stCxn id="21595" idx="3"/>
                  <a:endCxn id="21593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1586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2159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16</a:t>
                  </a:r>
                </a:p>
              </p:txBody>
            </p:sp>
            <p:cxnSp>
              <p:nvCxnSpPr>
                <p:cNvPr id="21594" name="AutoShape 66"/>
                <p:cNvCxnSpPr>
                  <a:cxnSpLocks noChangeShapeType="1"/>
                  <a:stCxn id="21593" idx="3"/>
                  <a:endCxn id="21591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1587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2159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32</a:t>
                  </a:r>
                </a:p>
              </p:txBody>
            </p:sp>
            <p:cxnSp>
              <p:nvCxnSpPr>
                <p:cNvPr id="21592" name="AutoShape 69"/>
                <p:cNvCxnSpPr>
                  <a:cxnSpLocks noChangeShapeType="1"/>
                  <a:stCxn id="21591" idx="3"/>
                  <a:endCxn id="21589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1588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2158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64</a:t>
                  </a:r>
                </a:p>
              </p:txBody>
            </p:sp>
            <p:cxnSp>
              <p:nvCxnSpPr>
                <p:cNvPr id="21590" name="AutoShape 72"/>
                <p:cNvCxnSpPr>
                  <a:cxnSpLocks noChangeShapeType="1"/>
                  <a:stCxn id="21589" idx="3"/>
                  <a:endCxn id="21582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1562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21580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cxnSp>
            <p:nvCxnSpPr>
              <p:cNvPr id="21581" name="AutoShape 75"/>
              <p:cNvCxnSpPr>
                <a:cxnSpLocks noChangeShapeType="1"/>
                <a:stCxn id="21580" idx="3"/>
                <a:endCxn id="2157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563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21578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cxnSp>
            <p:nvCxnSpPr>
              <p:cNvPr id="21579" name="AutoShape 78"/>
              <p:cNvCxnSpPr>
                <a:cxnSpLocks noChangeShapeType="1"/>
                <a:stCxn id="21578" idx="3"/>
                <a:endCxn id="21576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564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21576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</a:p>
            </p:txBody>
          </p:sp>
          <p:cxnSp>
            <p:nvCxnSpPr>
              <p:cNvPr id="21577" name="AutoShape 81"/>
              <p:cNvCxnSpPr>
                <a:cxnSpLocks noChangeShapeType="1"/>
                <a:stCxn id="21576" idx="3"/>
                <a:endCxn id="2157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565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21574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cxnSp>
            <p:nvCxnSpPr>
              <p:cNvPr id="21575" name="AutoShape 84"/>
              <p:cNvCxnSpPr>
                <a:cxnSpLocks noChangeShapeType="1"/>
                <a:stCxn id="21574" idx="3"/>
                <a:endCxn id="21572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566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21572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cxnSp>
            <p:nvCxnSpPr>
              <p:cNvPr id="21573" name="AutoShape 87"/>
              <p:cNvCxnSpPr>
                <a:cxnSpLocks noChangeShapeType="1"/>
                <a:stCxn id="21572" idx="3"/>
                <a:endCxn id="21567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567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1568" name="AutoShape 90"/>
            <p:cNvCxnSpPr>
              <a:cxnSpLocks noChangeShapeType="1"/>
              <a:stCxn id="21567" idx="3"/>
              <a:endCxn id="21570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569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21570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21</a:t>
                </a:r>
              </a:p>
            </p:txBody>
          </p:sp>
          <p:cxnSp>
            <p:nvCxnSpPr>
              <p:cNvPr id="21571" name="AutoShape 93"/>
              <p:cNvCxnSpPr>
                <a:cxnSpLocks noChangeShapeType="1"/>
                <a:stCxn id="21570" idx="3"/>
                <a:endCxn id="21560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128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7183438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34</a:t>
            </a:r>
          </a:p>
        </p:txBody>
      </p:sp>
      <p:grpSp>
        <p:nvGrpSpPr>
          <p:cNvPr id="49" name="Group 6"/>
          <p:cNvGrpSpPr>
            <a:grpSpLocks/>
          </p:cNvGrpSpPr>
          <p:nvPr/>
        </p:nvGrpSpPr>
        <p:grpSpPr bwMode="auto">
          <a:xfrm>
            <a:off x="2514600" y="3429000"/>
            <a:ext cx="647700" cy="466725"/>
            <a:chOff x="1584" y="3162"/>
            <a:chExt cx="408" cy="294"/>
          </a:xfrm>
        </p:grpSpPr>
        <p:sp>
          <p:nvSpPr>
            <p:cNvPr id="21558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1559" name="AutoShape 8"/>
            <p:cNvCxnSpPr>
              <a:cxnSpLocks noChangeShapeType="1"/>
              <a:stCxn id="21558" idx="3"/>
              <a:endCxn id="21556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21556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cxnSp>
          <p:nvCxnSpPr>
            <p:cNvPr id="21557" name="AutoShape 11"/>
            <p:cNvCxnSpPr>
              <a:cxnSpLocks noChangeShapeType="1"/>
              <a:stCxn id="21556" idx="3"/>
              <a:endCxn id="21554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Group 12"/>
          <p:cNvGrpSpPr>
            <a:grpSpLocks/>
          </p:cNvGrpSpPr>
          <p:nvPr/>
        </p:nvGrpSpPr>
        <p:grpSpPr bwMode="auto">
          <a:xfrm>
            <a:off x="3830638" y="3429000"/>
            <a:ext cx="609600" cy="466725"/>
            <a:chOff x="2413" y="3162"/>
            <a:chExt cx="384" cy="294"/>
          </a:xfrm>
        </p:grpSpPr>
        <p:sp>
          <p:nvSpPr>
            <p:cNvPr id="21554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1555" name="AutoShape 14"/>
            <p:cNvCxnSpPr>
              <a:cxnSpLocks noChangeShapeType="1"/>
              <a:stCxn id="21554" idx="3"/>
              <a:endCxn id="21552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8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21552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21553" name="AutoShape 17"/>
            <p:cNvCxnSpPr>
              <a:cxnSpLocks noChangeShapeType="1"/>
              <a:stCxn id="21552" idx="3"/>
              <a:endCxn id="21550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" name="Group 18"/>
          <p:cNvGrpSpPr>
            <a:grpSpLocks/>
          </p:cNvGrpSpPr>
          <p:nvPr/>
        </p:nvGrpSpPr>
        <p:grpSpPr bwMode="auto">
          <a:xfrm>
            <a:off x="5202238" y="3429000"/>
            <a:ext cx="838200" cy="466725"/>
            <a:chOff x="3277" y="3162"/>
            <a:chExt cx="528" cy="294"/>
          </a:xfrm>
        </p:grpSpPr>
        <p:sp>
          <p:nvSpPr>
            <p:cNvPr id="21550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32</a:t>
              </a:r>
            </a:p>
          </p:txBody>
        </p:sp>
        <p:cxnSp>
          <p:nvCxnSpPr>
            <p:cNvPr id="21551" name="AutoShape 20"/>
            <p:cNvCxnSpPr>
              <a:cxnSpLocks noChangeShapeType="1"/>
              <a:stCxn id="21550" idx="3"/>
              <a:endCxn id="21548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4" name="Group 21"/>
          <p:cNvGrpSpPr>
            <a:grpSpLocks/>
          </p:cNvGrpSpPr>
          <p:nvPr/>
        </p:nvGrpSpPr>
        <p:grpSpPr bwMode="auto">
          <a:xfrm>
            <a:off x="6040438" y="3429000"/>
            <a:ext cx="838200" cy="466725"/>
            <a:chOff x="3805" y="3162"/>
            <a:chExt cx="528" cy="294"/>
          </a:xfrm>
        </p:grpSpPr>
        <p:sp>
          <p:nvSpPr>
            <p:cNvPr id="21548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64</a:t>
              </a:r>
            </a:p>
          </p:txBody>
        </p:sp>
        <p:cxnSp>
          <p:nvCxnSpPr>
            <p:cNvPr id="21549" name="AutoShape 23"/>
            <p:cNvCxnSpPr>
              <a:cxnSpLocks noChangeShapeType="1"/>
              <a:stCxn id="21548" idx="3"/>
              <a:endCxn id="47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7" name="Group 24"/>
          <p:cNvGrpSpPr>
            <a:grpSpLocks/>
          </p:cNvGrpSpPr>
          <p:nvPr/>
        </p:nvGrpSpPr>
        <p:grpSpPr bwMode="auto">
          <a:xfrm>
            <a:off x="2535238" y="3962400"/>
            <a:ext cx="647700" cy="466725"/>
            <a:chOff x="1597" y="3498"/>
            <a:chExt cx="408" cy="294"/>
          </a:xfrm>
        </p:grpSpPr>
        <p:sp>
          <p:nvSpPr>
            <p:cNvPr id="21546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cxnSp>
          <p:nvCxnSpPr>
            <p:cNvPr id="21547" name="AutoShape 26"/>
            <p:cNvCxnSpPr>
              <a:cxnSpLocks noChangeShapeType="1"/>
              <a:stCxn id="21546" idx="3"/>
              <a:endCxn id="21544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0" name="Group 27"/>
          <p:cNvGrpSpPr>
            <a:grpSpLocks/>
          </p:cNvGrpSpPr>
          <p:nvPr/>
        </p:nvGrpSpPr>
        <p:grpSpPr bwMode="auto">
          <a:xfrm>
            <a:off x="3182938" y="3962400"/>
            <a:ext cx="647700" cy="466725"/>
            <a:chOff x="2005" y="3498"/>
            <a:chExt cx="408" cy="294"/>
          </a:xfrm>
        </p:grpSpPr>
        <p:sp>
          <p:nvSpPr>
            <p:cNvPr id="21544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1545" name="AutoShape 29"/>
            <p:cNvCxnSpPr>
              <a:cxnSpLocks noChangeShapeType="1"/>
              <a:stCxn id="21544" idx="3"/>
              <a:endCxn id="21542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Group 30"/>
          <p:cNvGrpSpPr>
            <a:grpSpLocks/>
          </p:cNvGrpSpPr>
          <p:nvPr/>
        </p:nvGrpSpPr>
        <p:grpSpPr bwMode="auto">
          <a:xfrm>
            <a:off x="3830638" y="3962400"/>
            <a:ext cx="630237" cy="466725"/>
            <a:chOff x="2413" y="3498"/>
            <a:chExt cx="397" cy="294"/>
          </a:xfrm>
        </p:grpSpPr>
        <p:sp>
          <p:nvSpPr>
            <p:cNvPr id="21542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</a:p>
          </p:txBody>
        </p:sp>
        <p:cxnSp>
          <p:nvCxnSpPr>
            <p:cNvPr id="21543" name="AutoShape 32"/>
            <p:cNvCxnSpPr>
              <a:cxnSpLocks noChangeShapeType="1"/>
              <a:stCxn id="21542" idx="3"/>
              <a:endCxn id="21540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6" name="Group 33"/>
          <p:cNvGrpSpPr>
            <a:grpSpLocks/>
          </p:cNvGrpSpPr>
          <p:nvPr/>
        </p:nvGrpSpPr>
        <p:grpSpPr bwMode="auto">
          <a:xfrm>
            <a:off x="4460875" y="3962400"/>
            <a:ext cx="606425" cy="466725"/>
            <a:chOff x="2810" y="3498"/>
            <a:chExt cx="382" cy="294"/>
          </a:xfrm>
        </p:grpSpPr>
        <p:sp>
          <p:nvSpPr>
            <p:cNvPr id="21540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cxnSp>
          <p:nvCxnSpPr>
            <p:cNvPr id="21541" name="AutoShape 35"/>
            <p:cNvCxnSpPr>
              <a:cxnSpLocks noChangeShapeType="1"/>
              <a:stCxn id="21540" idx="3"/>
              <a:endCxn id="21538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Group 36"/>
          <p:cNvGrpSpPr>
            <a:grpSpLocks/>
          </p:cNvGrpSpPr>
          <p:nvPr/>
        </p:nvGrpSpPr>
        <p:grpSpPr bwMode="auto">
          <a:xfrm>
            <a:off x="5067300" y="3962400"/>
            <a:ext cx="592138" cy="466725"/>
            <a:chOff x="3192" y="3498"/>
            <a:chExt cx="373" cy="294"/>
          </a:xfrm>
        </p:grpSpPr>
        <p:sp>
          <p:nvSpPr>
            <p:cNvPr id="21538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1539" name="AutoShape 38"/>
            <p:cNvCxnSpPr>
              <a:cxnSpLocks noChangeShapeType="1"/>
              <a:stCxn id="21538" idx="3"/>
              <a:endCxn id="21536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2" name="Group 100"/>
          <p:cNvGrpSpPr>
            <a:grpSpLocks/>
          </p:cNvGrpSpPr>
          <p:nvPr/>
        </p:nvGrpSpPr>
        <p:grpSpPr bwMode="auto">
          <a:xfrm>
            <a:off x="5659438" y="3962400"/>
            <a:ext cx="762000" cy="466725"/>
            <a:chOff x="3565" y="2496"/>
            <a:chExt cx="480" cy="294"/>
          </a:xfrm>
        </p:grpSpPr>
        <p:sp>
          <p:nvSpPr>
            <p:cNvPr id="21536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1537" name="AutoShape 41"/>
            <p:cNvCxnSpPr>
              <a:cxnSpLocks noChangeShapeType="1"/>
              <a:stCxn id="21536" idx="3"/>
              <a:endCxn id="21534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" name="Group 42"/>
          <p:cNvGrpSpPr>
            <a:grpSpLocks/>
          </p:cNvGrpSpPr>
          <p:nvPr/>
        </p:nvGrpSpPr>
        <p:grpSpPr bwMode="auto">
          <a:xfrm>
            <a:off x="6421438" y="3962400"/>
            <a:ext cx="762000" cy="466725"/>
            <a:chOff x="4045" y="3498"/>
            <a:chExt cx="480" cy="294"/>
          </a:xfrm>
        </p:grpSpPr>
        <p:sp>
          <p:nvSpPr>
            <p:cNvPr id="21534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21</a:t>
              </a:r>
            </a:p>
          </p:txBody>
        </p:sp>
        <p:cxnSp>
          <p:nvCxnSpPr>
            <p:cNvPr id="21535" name="AutoShape 44"/>
            <p:cNvCxnSpPr>
              <a:cxnSpLocks noChangeShapeType="1"/>
              <a:stCxn id="21534" idx="3"/>
              <a:endCxn id="48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24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21532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Brutus</a:t>
              </a:r>
            </a:p>
          </p:txBody>
        </p:sp>
        <p:sp>
          <p:nvSpPr>
            <p:cNvPr id="21533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Caesar</a:t>
              </a:r>
            </a:p>
          </p:txBody>
        </p:sp>
      </p:grpSp>
      <p:sp>
        <p:nvSpPr>
          <p:cNvPr id="91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Text Box 48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grpSp>
        <p:nvGrpSpPr>
          <p:cNvPr id="93" name="Group 49"/>
          <p:cNvGrpSpPr>
            <a:grpSpLocks/>
          </p:cNvGrpSpPr>
          <p:nvPr/>
        </p:nvGrpSpPr>
        <p:grpSpPr bwMode="auto">
          <a:xfrm>
            <a:off x="592138" y="3743325"/>
            <a:ext cx="627062" cy="466725"/>
            <a:chOff x="373" y="3360"/>
            <a:chExt cx="395" cy="294"/>
          </a:xfrm>
        </p:grpSpPr>
        <p:cxnSp>
          <p:nvCxnSpPr>
            <p:cNvPr id="21530" name="AutoShape 50"/>
            <p:cNvCxnSpPr>
              <a:cxnSpLocks noChangeShapeType="1"/>
              <a:stCxn id="92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1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</p:grpSp>
      <p:sp>
        <p:nvSpPr>
          <p:cNvPr id="96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7725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C0504D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list lengths are </a:t>
            </a:r>
            <a:r>
              <a:rPr lang="en-US" altLang="en-US" sz="2400" i="1" smtClean="0">
                <a:solidFill>
                  <a:srgbClr val="C0504D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2400" smtClean="0">
                <a:solidFill>
                  <a:srgbClr val="C0504D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en-US" sz="2400" i="1" smtClean="0">
                <a:solidFill>
                  <a:srgbClr val="C0504D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en-US" sz="2400" smtClean="0">
                <a:solidFill>
                  <a:srgbClr val="C0504D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merge takes O(</a:t>
            </a:r>
            <a:r>
              <a:rPr lang="en-US" altLang="en-US" sz="2400" i="1" smtClean="0">
                <a:solidFill>
                  <a:srgbClr val="C0504D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x+y</a:t>
            </a:r>
            <a:r>
              <a:rPr lang="en-US" altLang="en-US" sz="2400" smtClean="0">
                <a:solidFill>
                  <a:srgbClr val="C0504D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operations.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u="sng" smtClean="0">
                <a:solidFill>
                  <a:srgbClr val="357E69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Crucial</a:t>
            </a:r>
            <a:r>
              <a:rPr lang="en-US" altLang="en-US" sz="2400" smtClean="0">
                <a:solidFill>
                  <a:srgbClr val="357E69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 postings sorted by docID.</a:t>
            </a:r>
          </a:p>
        </p:txBody>
      </p:sp>
      <p:sp>
        <p:nvSpPr>
          <p:cNvPr id="21529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97" name="Date Placeholder 3"/>
          <p:cNvSpPr txBox="1">
            <a:spLocks/>
          </p:cNvSpPr>
          <p:nvPr/>
        </p:nvSpPr>
        <p:spPr>
          <a:xfrm>
            <a:off x="457200" y="6538118"/>
            <a:ext cx="6421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</a:t>
            </a:r>
            <a:fld id="{B99F780A-562D-488B-A622-FA6016614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35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155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  <p:bldP spid="48" grpId="0" animBg="1" autoUpdateAnimBg="0"/>
      <p:bldP spid="91" grpId="0" animBg="1"/>
      <p:bldP spid="92" grpId="0" animBg="1" autoUpdateAnimBg="0"/>
      <p:bldP spid="9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Intersecting two postings lists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(a “merge” algorithm)</a:t>
            </a:r>
            <a:endParaRPr lang="en-US" dirty="0"/>
          </a:p>
        </p:txBody>
      </p:sp>
      <p:pic>
        <p:nvPicPr>
          <p:cNvPr id="2253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217A4CBA-527F-4B0F-87EB-93B64383F4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36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6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Intersecting two postings lists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(a “merge” algorithm</a:t>
            </a:r>
            <a:r>
              <a:rPr lang="en-US" dirty="0" smtClean="0">
                <a:ea typeface="ＭＳ Ｐゴシック" charset="-128"/>
              </a:rPr>
              <a:t>)</a:t>
            </a:r>
            <a:endParaRPr lang="en-US" dirty="0"/>
          </a:p>
        </p:txBody>
      </p:sp>
      <p:pic>
        <p:nvPicPr>
          <p:cNvPr id="2355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24511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6" name="Group 99"/>
          <p:cNvGrpSpPr>
            <a:grpSpLocks/>
          </p:cNvGrpSpPr>
          <p:nvPr/>
        </p:nvGrpSpPr>
        <p:grpSpPr bwMode="auto">
          <a:xfrm>
            <a:off x="2514600" y="3638550"/>
            <a:ext cx="5202238" cy="1009650"/>
            <a:chOff x="1584" y="3264"/>
            <a:chExt cx="3277" cy="636"/>
          </a:xfrm>
        </p:grpSpPr>
        <p:sp>
          <p:nvSpPr>
            <p:cNvPr id="23614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34</a:t>
              </a:r>
            </a:p>
          </p:txBody>
        </p:sp>
        <p:grpSp>
          <p:nvGrpSpPr>
            <p:cNvPr id="23615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23636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128</a:t>
                </a:r>
              </a:p>
            </p:txBody>
          </p:sp>
          <p:grpSp>
            <p:nvGrpSpPr>
              <p:cNvPr id="23637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2365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2</a:t>
                  </a:r>
                </a:p>
              </p:txBody>
            </p:sp>
            <p:cxnSp>
              <p:nvCxnSpPr>
                <p:cNvPr id="23654" name="AutoShape 57"/>
                <p:cNvCxnSpPr>
                  <a:cxnSpLocks noChangeShapeType="1"/>
                  <a:stCxn id="23653" idx="3"/>
                  <a:endCxn id="23651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3638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2365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4</a:t>
                  </a:r>
                </a:p>
              </p:txBody>
            </p:sp>
            <p:cxnSp>
              <p:nvCxnSpPr>
                <p:cNvPr id="23652" name="AutoShape 60"/>
                <p:cNvCxnSpPr>
                  <a:cxnSpLocks noChangeShapeType="1"/>
                  <a:stCxn id="23651" idx="3"/>
                  <a:endCxn id="23649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3639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2364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8</a:t>
                  </a:r>
                </a:p>
              </p:txBody>
            </p:sp>
            <p:cxnSp>
              <p:nvCxnSpPr>
                <p:cNvPr id="23650" name="AutoShape 63"/>
                <p:cNvCxnSpPr>
                  <a:cxnSpLocks noChangeShapeType="1"/>
                  <a:stCxn id="23649" idx="3"/>
                  <a:endCxn id="23647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3640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2364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16</a:t>
                  </a:r>
                </a:p>
              </p:txBody>
            </p:sp>
            <p:cxnSp>
              <p:nvCxnSpPr>
                <p:cNvPr id="23648" name="AutoShape 66"/>
                <p:cNvCxnSpPr>
                  <a:cxnSpLocks noChangeShapeType="1"/>
                  <a:stCxn id="23647" idx="3"/>
                  <a:endCxn id="23645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3641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2364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32</a:t>
                  </a:r>
                </a:p>
              </p:txBody>
            </p:sp>
            <p:cxnSp>
              <p:nvCxnSpPr>
                <p:cNvPr id="23646" name="AutoShape 69"/>
                <p:cNvCxnSpPr>
                  <a:cxnSpLocks noChangeShapeType="1"/>
                  <a:stCxn id="23645" idx="3"/>
                  <a:endCxn id="23643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3642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2364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64</a:t>
                  </a:r>
                </a:p>
              </p:txBody>
            </p:sp>
            <p:cxnSp>
              <p:nvCxnSpPr>
                <p:cNvPr id="23644" name="AutoShape 72"/>
                <p:cNvCxnSpPr>
                  <a:cxnSpLocks noChangeShapeType="1"/>
                  <a:stCxn id="23643" idx="3"/>
                  <a:endCxn id="23636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3616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23634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cxnSp>
            <p:nvCxnSpPr>
              <p:cNvPr id="23635" name="AutoShape 75"/>
              <p:cNvCxnSpPr>
                <a:cxnSpLocks noChangeShapeType="1"/>
                <a:stCxn id="23634" idx="3"/>
                <a:endCxn id="23632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17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23632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cxnSp>
            <p:nvCxnSpPr>
              <p:cNvPr id="23633" name="AutoShape 78"/>
              <p:cNvCxnSpPr>
                <a:cxnSpLocks noChangeShapeType="1"/>
                <a:stCxn id="23632" idx="3"/>
                <a:endCxn id="23630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18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23630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</a:p>
            </p:txBody>
          </p:sp>
          <p:cxnSp>
            <p:nvCxnSpPr>
              <p:cNvPr id="23631" name="AutoShape 81"/>
              <p:cNvCxnSpPr>
                <a:cxnSpLocks noChangeShapeType="1"/>
                <a:stCxn id="23630" idx="3"/>
                <a:endCxn id="23628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19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23628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cxnSp>
            <p:nvCxnSpPr>
              <p:cNvPr id="23629" name="AutoShape 84"/>
              <p:cNvCxnSpPr>
                <a:cxnSpLocks noChangeShapeType="1"/>
                <a:stCxn id="23628" idx="3"/>
                <a:endCxn id="23626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20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23626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cxnSp>
            <p:nvCxnSpPr>
              <p:cNvPr id="23627" name="AutoShape 87"/>
              <p:cNvCxnSpPr>
                <a:cxnSpLocks noChangeShapeType="1"/>
                <a:stCxn id="23626" idx="3"/>
                <a:endCxn id="23621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621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3622" name="AutoShape 90"/>
            <p:cNvCxnSpPr>
              <a:cxnSpLocks noChangeShapeType="1"/>
              <a:stCxn id="23621" idx="3"/>
              <a:endCxn id="23624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623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23624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21</a:t>
                </a:r>
              </a:p>
            </p:txBody>
          </p:sp>
          <p:cxnSp>
            <p:nvCxnSpPr>
              <p:cNvPr id="23625" name="AutoShape 93"/>
              <p:cNvCxnSpPr>
                <a:cxnSpLocks noChangeShapeType="1"/>
                <a:stCxn id="23624" idx="3"/>
                <a:endCxn id="23614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878638" y="363855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128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7183438" y="417195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34</a:t>
            </a:r>
          </a:p>
        </p:txBody>
      </p:sp>
      <p:grpSp>
        <p:nvGrpSpPr>
          <p:cNvPr id="23559" name="Group 6"/>
          <p:cNvGrpSpPr>
            <a:grpSpLocks/>
          </p:cNvGrpSpPr>
          <p:nvPr/>
        </p:nvGrpSpPr>
        <p:grpSpPr bwMode="auto">
          <a:xfrm>
            <a:off x="2514600" y="3638550"/>
            <a:ext cx="647700" cy="466725"/>
            <a:chOff x="1584" y="3162"/>
            <a:chExt cx="408" cy="294"/>
          </a:xfrm>
        </p:grpSpPr>
        <p:sp>
          <p:nvSpPr>
            <p:cNvPr id="23612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3613" name="AutoShape 8"/>
            <p:cNvCxnSpPr>
              <a:cxnSpLocks noChangeShapeType="1"/>
              <a:stCxn id="23612" idx="3"/>
              <a:endCxn id="23610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0" name="Group 9"/>
          <p:cNvGrpSpPr>
            <a:grpSpLocks/>
          </p:cNvGrpSpPr>
          <p:nvPr/>
        </p:nvGrpSpPr>
        <p:grpSpPr bwMode="auto">
          <a:xfrm>
            <a:off x="3162300" y="3638550"/>
            <a:ext cx="668338" cy="466725"/>
            <a:chOff x="1992" y="3162"/>
            <a:chExt cx="421" cy="294"/>
          </a:xfrm>
        </p:grpSpPr>
        <p:sp>
          <p:nvSpPr>
            <p:cNvPr id="23610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cxnSp>
          <p:nvCxnSpPr>
            <p:cNvPr id="23611" name="AutoShape 11"/>
            <p:cNvCxnSpPr>
              <a:cxnSpLocks noChangeShapeType="1"/>
              <a:stCxn id="23610" idx="3"/>
              <a:endCxn id="23608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1" name="Group 12"/>
          <p:cNvGrpSpPr>
            <a:grpSpLocks/>
          </p:cNvGrpSpPr>
          <p:nvPr/>
        </p:nvGrpSpPr>
        <p:grpSpPr bwMode="auto">
          <a:xfrm>
            <a:off x="3830638" y="3638550"/>
            <a:ext cx="609600" cy="466725"/>
            <a:chOff x="2413" y="3162"/>
            <a:chExt cx="384" cy="294"/>
          </a:xfrm>
        </p:grpSpPr>
        <p:sp>
          <p:nvSpPr>
            <p:cNvPr id="23608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3609" name="AutoShape 14"/>
            <p:cNvCxnSpPr>
              <a:cxnSpLocks noChangeShapeType="1"/>
              <a:stCxn id="23608" idx="3"/>
              <a:endCxn id="23606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2" name="Group 15"/>
          <p:cNvGrpSpPr>
            <a:grpSpLocks/>
          </p:cNvGrpSpPr>
          <p:nvPr/>
        </p:nvGrpSpPr>
        <p:grpSpPr bwMode="auto">
          <a:xfrm>
            <a:off x="4440238" y="3638550"/>
            <a:ext cx="762000" cy="466725"/>
            <a:chOff x="2797" y="3162"/>
            <a:chExt cx="480" cy="294"/>
          </a:xfrm>
        </p:grpSpPr>
        <p:sp>
          <p:nvSpPr>
            <p:cNvPr id="23606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23607" name="AutoShape 17"/>
            <p:cNvCxnSpPr>
              <a:cxnSpLocks noChangeShapeType="1"/>
              <a:stCxn id="23606" idx="3"/>
              <a:endCxn id="23604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3" name="Group 18"/>
          <p:cNvGrpSpPr>
            <a:grpSpLocks/>
          </p:cNvGrpSpPr>
          <p:nvPr/>
        </p:nvGrpSpPr>
        <p:grpSpPr bwMode="auto">
          <a:xfrm>
            <a:off x="5202238" y="3638550"/>
            <a:ext cx="838200" cy="466725"/>
            <a:chOff x="3277" y="3162"/>
            <a:chExt cx="528" cy="294"/>
          </a:xfrm>
        </p:grpSpPr>
        <p:sp>
          <p:nvSpPr>
            <p:cNvPr id="23604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32</a:t>
              </a:r>
            </a:p>
          </p:txBody>
        </p:sp>
        <p:cxnSp>
          <p:nvCxnSpPr>
            <p:cNvPr id="23605" name="AutoShape 20"/>
            <p:cNvCxnSpPr>
              <a:cxnSpLocks noChangeShapeType="1"/>
              <a:stCxn id="23604" idx="3"/>
              <a:endCxn id="23602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4" name="Group 21"/>
          <p:cNvGrpSpPr>
            <a:grpSpLocks/>
          </p:cNvGrpSpPr>
          <p:nvPr/>
        </p:nvGrpSpPr>
        <p:grpSpPr bwMode="auto">
          <a:xfrm>
            <a:off x="6040438" y="3638550"/>
            <a:ext cx="838200" cy="466725"/>
            <a:chOff x="3805" y="3162"/>
            <a:chExt cx="528" cy="294"/>
          </a:xfrm>
        </p:grpSpPr>
        <p:sp>
          <p:nvSpPr>
            <p:cNvPr id="23602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64</a:t>
              </a:r>
            </a:p>
          </p:txBody>
        </p:sp>
        <p:cxnSp>
          <p:nvCxnSpPr>
            <p:cNvPr id="23603" name="AutoShape 23"/>
            <p:cNvCxnSpPr>
              <a:cxnSpLocks noChangeShapeType="1"/>
              <a:stCxn id="23602" idx="3"/>
              <a:endCxn id="23557" idx="1"/>
            </p:cNvCxnSpPr>
            <p:nvPr/>
          </p:nvCxnSpPr>
          <p:spPr bwMode="auto">
            <a:xfrm>
              <a:off x="4141" y="3309"/>
              <a:ext cx="19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5" name="Group 24"/>
          <p:cNvGrpSpPr>
            <a:grpSpLocks/>
          </p:cNvGrpSpPr>
          <p:nvPr/>
        </p:nvGrpSpPr>
        <p:grpSpPr bwMode="auto">
          <a:xfrm>
            <a:off x="2535238" y="4171950"/>
            <a:ext cx="647700" cy="466725"/>
            <a:chOff x="1597" y="3498"/>
            <a:chExt cx="408" cy="294"/>
          </a:xfrm>
        </p:grpSpPr>
        <p:sp>
          <p:nvSpPr>
            <p:cNvPr id="23600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cxnSp>
          <p:nvCxnSpPr>
            <p:cNvPr id="23601" name="AutoShape 26"/>
            <p:cNvCxnSpPr>
              <a:cxnSpLocks noChangeShapeType="1"/>
              <a:stCxn id="23600" idx="3"/>
              <a:endCxn id="23598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6" name="Group 27"/>
          <p:cNvGrpSpPr>
            <a:grpSpLocks/>
          </p:cNvGrpSpPr>
          <p:nvPr/>
        </p:nvGrpSpPr>
        <p:grpSpPr bwMode="auto">
          <a:xfrm>
            <a:off x="3182938" y="4171950"/>
            <a:ext cx="647700" cy="466725"/>
            <a:chOff x="2005" y="3498"/>
            <a:chExt cx="408" cy="294"/>
          </a:xfrm>
        </p:grpSpPr>
        <p:sp>
          <p:nvSpPr>
            <p:cNvPr id="23598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3599" name="AutoShape 29"/>
            <p:cNvCxnSpPr>
              <a:cxnSpLocks noChangeShapeType="1"/>
              <a:stCxn id="23598" idx="3"/>
              <a:endCxn id="23596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7" name="Group 30"/>
          <p:cNvGrpSpPr>
            <a:grpSpLocks/>
          </p:cNvGrpSpPr>
          <p:nvPr/>
        </p:nvGrpSpPr>
        <p:grpSpPr bwMode="auto">
          <a:xfrm>
            <a:off x="3830638" y="4171950"/>
            <a:ext cx="630237" cy="466725"/>
            <a:chOff x="2413" y="3498"/>
            <a:chExt cx="397" cy="294"/>
          </a:xfrm>
        </p:grpSpPr>
        <p:sp>
          <p:nvSpPr>
            <p:cNvPr id="23596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</a:p>
          </p:txBody>
        </p:sp>
        <p:cxnSp>
          <p:nvCxnSpPr>
            <p:cNvPr id="23597" name="AutoShape 32"/>
            <p:cNvCxnSpPr>
              <a:cxnSpLocks noChangeShapeType="1"/>
              <a:stCxn id="23596" idx="3"/>
              <a:endCxn id="23594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8" name="Group 33"/>
          <p:cNvGrpSpPr>
            <a:grpSpLocks/>
          </p:cNvGrpSpPr>
          <p:nvPr/>
        </p:nvGrpSpPr>
        <p:grpSpPr bwMode="auto">
          <a:xfrm>
            <a:off x="4460875" y="4171950"/>
            <a:ext cx="606425" cy="466725"/>
            <a:chOff x="2810" y="3498"/>
            <a:chExt cx="382" cy="294"/>
          </a:xfrm>
        </p:grpSpPr>
        <p:sp>
          <p:nvSpPr>
            <p:cNvPr id="23594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cxnSp>
          <p:nvCxnSpPr>
            <p:cNvPr id="23595" name="AutoShape 35"/>
            <p:cNvCxnSpPr>
              <a:cxnSpLocks noChangeShapeType="1"/>
              <a:stCxn id="23594" idx="3"/>
              <a:endCxn id="23592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9" name="Group 36"/>
          <p:cNvGrpSpPr>
            <a:grpSpLocks/>
          </p:cNvGrpSpPr>
          <p:nvPr/>
        </p:nvGrpSpPr>
        <p:grpSpPr bwMode="auto">
          <a:xfrm>
            <a:off x="5067300" y="4171950"/>
            <a:ext cx="592138" cy="466725"/>
            <a:chOff x="3192" y="3498"/>
            <a:chExt cx="373" cy="294"/>
          </a:xfrm>
        </p:grpSpPr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3593" name="AutoShape 38"/>
            <p:cNvCxnSpPr>
              <a:cxnSpLocks noChangeShapeType="1"/>
              <a:stCxn id="23592" idx="3"/>
              <a:endCxn id="23590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70" name="Group 100"/>
          <p:cNvGrpSpPr>
            <a:grpSpLocks/>
          </p:cNvGrpSpPr>
          <p:nvPr/>
        </p:nvGrpSpPr>
        <p:grpSpPr bwMode="auto">
          <a:xfrm>
            <a:off x="5659438" y="4171950"/>
            <a:ext cx="762000" cy="466725"/>
            <a:chOff x="3565" y="2496"/>
            <a:chExt cx="480" cy="294"/>
          </a:xfrm>
        </p:grpSpPr>
        <p:sp>
          <p:nvSpPr>
            <p:cNvPr id="23590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3591" name="AutoShape 41"/>
            <p:cNvCxnSpPr>
              <a:cxnSpLocks noChangeShapeType="1"/>
              <a:stCxn id="23590" idx="3"/>
              <a:endCxn id="23588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71" name="Group 42"/>
          <p:cNvGrpSpPr>
            <a:grpSpLocks/>
          </p:cNvGrpSpPr>
          <p:nvPr/>
        </p:nvGrpSpPr>
        <p:grpSpPr bwMode="auto">
          <a:xfrm>
            <a:off x="6421438" y="4171950"/>
            <a:ext cx="762000" cy="466725"/>
            <a:chOff x="4045" y="3498"/>
            <a:chExt cx="480" cy="294"/>
          </a:xfrm>
        </p:grpSpPr>
        <p:sp>
          <p:nvSpPr>
            <p:cNvPr id="23588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21</a:t>
              </a:r>
            </a:p>
          </p:txBody>
        </p:sp>
        <p:cxnSp>
          <p:nvCxnSpPr>
            <p:cNvPr id="23589" name="AutoShape 44"/>
            <p:cNvCxnSpPr>
              <a:cxnSpLocks noChangeShapeType="1"/>
              <a:stCxn id="23588" idx="3"/>
              <a:endCxn id="23558" idx="1"/>
            </p:cNvCxnSpPr>
            <p:nvPr/>
          </p:nvCxnSpPr>
          <p:spPr bwMode="auto">
            <a:xfrm>
              <a:off x="4381" y="3645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72" name="Group 52"/>
          <p:cNvGrpSpPr>
            <a:grpSpLocks/>
          </p:cNvGrpSpPr>
          <p:nvPr/>
        </p:nvGrpSpPr>
        <p:grpSpPr bwMode="auto">
          <a:xfrm>
            <a:off x="7772400" y="3648075"/>
            <a:ext cx="1168400" cy="914400"/>
            <a:chOff x="4896" y="2172"/>
            <a:chExt cx="736" cy="576"/>
          </a:xfrm>
        </p:grpSpPr>
        <p:sp>
          <p:nvSpPr>
            <p:cNvPr id="23586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Brutus</a:t>
              </a:r>
            </a:p>
          </p:txBody>
        </p:sp>
        <p:sp>
          <p:nvSpPr>
            <p:cNvPr id="23587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Caesar</a:t>
              </a:r>
            </a:p>
          </p:txBody>
        </p:sp>
      </p:grpSp>
      <p:sp>
        <p:nvSpPr>
          <p:cNvPr id="23573" name="AutoShape 47"/>
          <p:cNvSpPr>
            <a:spLocks noChangeArrowheads="1"/>
          </p:cNvSpPr>
          <p:nvPr/>
        </p:nvSpPr>
        <p:spPr bwMode="auto">
          <a:xfrm rot="10800000">
            <a:off x="1462088" y="392430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Text Box 48"/>
          <p:cNvSpPr txBox="1">
            <a:spLocks noChangeArrowheads="1"/>
          </p:cNvSpPr>
          <p:nvPr/>
        </p:nvSpPr>
        <p:spPr bwMode="auto">
          <a:xfrm>
            <a:off x="228600" y="394335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23575" name="TextBox 95"/>
          <p:cNvSpPr txBox="1">
            <a:spLocks noChangeArrowheads="1"/>
          </p:cNvSpPr>
          <p:nvPr/>
        </p:nvSpPr>
        <p:spPr bwMode="auto">
          <a:xfrm>
            <a:off x="508000" y="1524000"/>
            <a:ext cx="3686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P1: pointer to current location in list1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P2: pointer to current location in list2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2286000" y="4648200"/>
            <a:ext cx="24923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133600" y="3429000"/>
            <a:ext cx="304800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8" name="TextBox 100"/>
          <p:cNvSpPr txBox="1">
            <a:spLocks noChangeArrowheads="1"/>
          </p:cNvSpPr>
          <p:nvPr/>
        </p:nvSpPr>
        <p:spPr bwMode="auto">
          <a:xfrm>
            <a:off x="1752600" y="3276600"/>
            <a:ext cx="42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p1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1965325" y="4954588"/>
            <a:ext cx="423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p2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475538" y="2895600"/>
            <a:ext cx="90646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5" name="Straight Arrow Connector 104"/>
          <p:cNvCxnSpPr>
            <a:endCxn id="23632" idx="2"/>
          </p:cNvCxnSpPr>
          <p:nvPr/>
        </p:nvCxnSpPr>
        <p:spPr>
          <a:xfrm flipV="1">
            <a:off x="3182938" y="4638675"/>
            <a:ext cx="182562" cy="315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3041650" y="4953000"/>
            <a:ext cx="422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p2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745288" y="1905000"/>
            <a:ext cx="140811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228600" y="4797425"/>
            <a:ext cx="887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Answer</a:t>
            </a:r>
          </a:p>
        </p:txBody>
      </p:sp>
      <p:sp>
        <p:nvSpPr>
          <p:cNvPr id="23585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04" name="Date Placeholder 3"/>
          <p:cNvSpPr txBox="1">
            <a:spLocks/>
          </p:cNvSpPr>
          <p:nvPr/>
        </p:nvSpPr>
        <p:spPr>
          <a:xfrm>
            <a:off x="457200" y="6538118"/>
            <a:ext cx="6421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</a:t>
            </a:r>
            <a:fld id="{14696377-EB73-4C48-832E-CBBC68FCDB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37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0398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2" grpId="0"/>
      <p:bldP spid="103" grpId="0" animBg="1"/>
      <p:bldP spid="103" grpId="1" animBg="1"/>
      <p:bldP spid="106" grpId="0"/>
      <p:bldP spid="107" grpId="0" animBg="1"/>
      <p:bldP spid="107" grpId="1" animBg="1"/>
      <p:bldP spid="1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Intersecting two postings lists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(a “merge” algorithm</a:t>
            </a:r>
            <a:r>
              <a:rPr lang="en-US" dirty="0" smtClean="0">
                <a:ea typeface="ＭＳ Ｐゴシック" charset="-128"/>
              </a:rPr>
              <a:t>)</a:t>
            </a:r>
            <a:endParaRPr lang="en-US" dirty="0"/>
          </a:p>
        </p:txBody>
      </p:sp>
      <p:pic>
        <p:nvPicPr>
          <p:cNvPr id="2457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1484313"/>
            <a:ext cx="24526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95"/>
          <p:cNvSpPr txBox="1">
            <a:spLocks noChangeArrowheads="1"/>
          </p:cNvSpPr>
          <p:nvPr/>
        </p:nvSpPr>
        <p:spPr bwMode="auto">
          <a:xfrm>
            <a:off x="508000" y="1524000"/>
            <a:ext cx="3686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P1: pointer to current location in list1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P2: pointer to current location in list2</a:t>
            </a:r>
          </a:p>
        </p:txBody>
      </p:sp>
      <p:grpSp>
        <p:nvGrpSpPr>
          <p:cNvPr id="24581" name="Group 99"/>
          <p:cNvGrpSpPr>
            <a:grpSpLocks/>
          </p:cNvGrpSpPr>
          <p:nvPr/>
        </p:nvGrpSpPr>
        <p:grpSpPr bwMode="auto">
          <a:xfrm>
            <a:off x="2514600" y="3810000"/>
            <a:ext cx="5202238" cy="1009650"/>
            <a:chOff x="1584" y="3264"/>
            <a:chExt cx="3277" cy="636"/>
          </a:xfrm>
        </p:grpSpPr>
        <p:sp>
          <p:nvSpPr>
            <p:cNvPr id="24634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34</a:t>
              </a:r>
            </a:p>
          </p:txBody>
        </p:sp>
        <p:grpSp>
          <p:nvGrpSpPr>
            <p:cNvPr id="24635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24656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128</a:t>
                </a:r>
              </a:p>
            </p:txBody>
          </p:sp>
          <p:grpSp>
            <p:nvGrpSpPr>
              <p:cNvPr id="24657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2467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2</a:t>
                  </a:r>
                </a:p>
              </p:txBody>
            </p:sp>
            <p:cxnSp>
              <p:nvCxnSpPr>
                <p:cNvPr id="24674" name="AutoShape 57"/>
                <p:cNvCxnSpPr>
                  <a:cxnSpLocks noChangeShapeType="1"/>
                  <a:stCxn id="24673" idx="3"/>
                  <a:endCxn id="24671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658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2467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4</a:t>
                  </a:r>
                </a:p>
              </p:txBody>
            </p:sp>
            <p:cxnSp>
              <p:nvCxnSpPr>
                <p:cNvPr id="24672" name="AutoShape 60"/>
                <p:cNvCxnSpPr>
                  <a:cxnSpLocks noChangeShapeType="1"/>
                  <a:stCxn id="24671" idx="3"/>
                  <a:endCxn id="24669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659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2466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8</a:t>
                  </a:r>
                </a:p>
              </p:txBody>
            </p:sp>
            <p:cxnSp>
              <p:nvCxnSpPr>
                <p:cNvPr id="24670" name="AutoShape 63"/>
                <p:cNvCxnSpPr>
                  <a:cxnSpLocks noChangeShapeType="1"/>
                  <a:stCxn id="24669" idx="3"/>
                  <a:endCxn id="24667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660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2466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16</a:t>
                  </a:r>
                </a:p>
              </p:txBody>
            </p:sp>
            <p:cxnSp>
              <p:nvCxnSpPr>
                <p:cNvPr id="24668" name="AutoShape 66"/>
                <p:cNvCxnSpPr>
                  <a:cxnSpLocks noChangeShapeType="1"/>
                  <a:stCxn id="24667" idx="3"/>
                  <a:endCxn id="24665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661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2466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32</a:t>
                  </a:r>
                </a:p>
              </p:txBody>
            </p:sp>
            <p:cxnSp>
              <p:nvCxnSpPr>
                <p:cNvPr id="24666" name="AutoShape 69"/>
                <p:cNvCxnSpPr>
                  <a:cxnSpLocks noChangeShapeType="1"/>
                  <a:stCxn id="24665" idx="3"/>
                  <a:endCxn id="24663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662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2466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64</a:t>
                  </a:r>
                </a:p>
              </p:txBody>
            </p:sp>
            <p:cxnSp>
              <p:nvCxnSpPr>
                <p:cNvPr id="24664" name="AutoShape 72"/>
                <p:cNvCxnSpPr>
                  <a:cxnSpLocks noChangeShapeType="1"/>
                  <a:stCxn id="24663" idx="3"/>
                  <a:endCxn id="24656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4636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24654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cxnSp>
            <p:nvCxnSpPr>
              <p:cNvPr id="24655" name="AutoShape 75"/>
              <p:cNvCxnSpPr>
                <a:cxnSpLocks noChangeShapeType="1"/>
                <a:stCxn id="24654" idx="3"/>
                <a:endCxn id="24652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637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24652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cxnSp>
            <p:nvCxnSpPr>
              <p:cNvPr id="24653" name="AutoShape 78"/>
              <p:cNvCxnSpPr>
                <a:cxnSpLocks noChangeShapeType="1"/>
                <a:stCxn id="24652" idx="3"/>
                <a:endCxn id="24650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638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24650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</a:p>
            </p:txBody>
          </p:sp>
          <p:cxnSp>
            <p:nvCxnSpPr>
              <p:cNvPr id="24651" name="AutoShape 81"/>
              <p:cNvCxnSpPr>
                <a:cxnSpLocks noChangeShapeType="1"/>
                <a:stCxn id="24650" idx="3"/>
                <a:endCxn id="24648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639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24648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cxnSp>
            <p:nvCxnSpPr>
              <p:cNvPr id="24649" name="AutoShape 84"/>
              <p:cNvCxnSpPr>
                <a:cxnSpLocks noChangeShapeType="1"/>
                <a:stCxn id="24648" idx="3"/>
                <a:endCxn id="24646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640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24646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cxnSp>
            <p:nvCxnSpPr>
              <p:cNvPr id="24647" name="AutoShape 87"/>
              <p:cNvCxnSpPr>
                <a:cxnSpLocks noChangeShapeType="1"/>
                <a:stCxn id="24646" idx="3"/>
                <a:endCxn id="24641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641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4642" name="AutoShape 90"/>
            <p:cNvCxnSpPr>
              <a:cxnSpLocks noChangeShapeType="1"/>
              <a:stCxn id="24641" idx="3"/>
              <a:endCxn id="24644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43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24644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21</a:t>
                </a:r>
              </a:p>
            </p:txBody>
          </p:sp>
          <p:cxnSp>
            <p:nvCxnSpPr>
              <p:cNvPr id="24645" name="AutoShape 93"/>
              <p:cNvCxnSpPr>
                <a:cxnSpLocks noChangeShapeType="1"/>
                <a:stCxn id="24644" idx="3"/>
                <a:endCxn id="24634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6878638" y="3810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128</a:t>
            </a: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7183438" y="4343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34</a:t>
            </a:r>
          </a:p>
        </p:txBody>
      </p:sp>
      <p:grpSp>
        <p:nvGrpSpPr>
          <p:cNvPr id="24584" name="Group 6"/>
          <p:cNvGrpSpPr>
            <a:grpSpLocks/>
          </p:cNvGrpSpPr>
          <p:nvPr/>
        </p:nvGrpSpPr>
        <p:grpSpPr bwMode="auto">
          <a:xfrm>
            <a:off x="2514600" y="3810000"/>
            <a:ext cx="647700" cy="466725"/>
            <a:chOff x="1584" y="3162"/>
            <a:chExt cx="408" cy="294"/>
          </a:xfrm>
        </p:grpSpPr>
        <p:sp>
          <p:nvSpPr>
            <p:cNvPr id="24632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4633" name="AutoShape 8"/>
            <p:cNvCxnSpPr>
              <a:cxnSpLocks noChangeShapeType="1"/>
              <a:stCxn id="24632" idx="3"/>
              <a:endCxn id="24630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5" name="Group 9"/>
          <p:cNvGrpSpPr>
            <a:grpSpLocks/>
          </p:cNvGrpSpPr>
          <p:nvPr/>
        </p:nvGrpSpPr>
        <p:grpSpPr bwMode="auto">
          <a:xfrm>
            <a:off x="3162300" y="3810000"/>
            <a:ext cx="668338" cy="466725"/>
            <a:chOff x="1992" y="3162"/>
            <a:chExt cx="421" cy="294"/>
          </a:xfrm>
        </p:grpSpPr>
        <p:sp>
          <p:nvSpPr>
            <p:cNvPr id="24630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cxnSp>
          <p:nvCxnSpPr>
            <p:cNvPr id="24631" name="AutoShape 11"/>
            <p:cNvCxnSpPr>
              <a:cxnSpLocks noChangeShapeType="1"/>
              <a:stCxn id="24630" idx="3"/>
              <a:endCxn id="24628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6" name="Group 12"/>
          <p:cNvGrpSpPr>
            <a:grpSpLocks/>
          </p:cNvGrpSpPr>
          <p:nvPr/>
        </p:nvGrpSpPr>
        <p:grpSpPr bwMode="auto">
          <a:xfrm>
            <a:off x="3830638" y="3810000"/>
            <a:ext cx="609600" cy="466725"/>
            <a:chOff x="2413" y="3162"/>
            <a:chExt cx="384" cy="294"/>
          </a:xfrm>
        </p:grpSpPr>
        <p:sp>
          <p:nvSpPr>
            <p:cNvPr id="24628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4629" name="AutoShape 14"/>
            <p:cNvCxnSpPr>
              <a:cxnSpLocks noChangeShapeType="1"/>
              <a:stCxn id="24628" idx="3"/>
              <a:endCxn id="24626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7" name="Group 15"/>
          <p:cNvGrpSpPr>
            <a:grpSpLocks/>
          </p:cNvGrpSpPr>
          <p:nvPr/>
        </p:nvGrpSpPr>
        <p:grpSpPr bwMode="auto">
          <a:xfrm>
            <a:off x="4440238" y="3810000"/>
            <a:ext cx="762000" cy="466725"/>
            <a:chOff x="2797" y="3162"/>
            <a:chExt cx="480" cy="294"/>
          </a:xfrm>
        </p:grpSpPr>
        <p:sp>
          <p:nvSpPr>
            <p:cNvPr id="24626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24627" name="AutoShape 17"/>
            <p:cNvCxnSpPr>
              <a:cxnSpLocks noChangeShapeType="1"/>
              <a:stCxn id="24626" idx="3"/>
              <a:endCxn id="24624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8" name="Group 18"/>
          <p:cNvGrpSpPr>
            <a:grpSpLocks/>
          </p:cNvGrpSpPr>
          <p:nvPr/>
        </p:nvGrpSpPr>
        <p:grpSpPr bwMode="auto">
          <a:xfrm>
            <a:off x="5202238" y="3810000"/>
            <a:ext cx="838200" cy="466725"/>
            <a:chOff x="3277" y="3162"/>
            <a:chExt cx="528" cy="294"/>
          </a:xfrm>
        </p:grpSpPr>
        <p:sp>
          <p:nvSpPr>
            <p:cNvPr id="24624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32</a:t>
              </a:r>
            </a:p>
          </p:txBody>
        </p:sp>
        <p:cxnSp>
          <p:nvCxnSpPr>
            <p:cNvPr id="24625" name="AutoShape 20"/>
            <p:cNvCxnSpPr>
              <a:cxnSpLocks noChangeShapeType="1"/>
              <a:stCxn id="24624" idx="3"/>
              <a:endCxn id="24622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9" name="Group 21"/>
          <p:cNvGrpSpPr>
            <a:grpSpLocks/>
          </p:cNvGrpSpPr>
          <p:nvPr/>
        </p:nvGrpSpPr>
        <p:grpSpPr bwMode="auto">
          <a:xfrm>
            <a:off x="6040438" y="3810000"/>
            <a:ext cx="838200" cy="466725"/>
            <a:chOff x="3805" y="3162"/>
            <a:chExt cx="528" cy="294"/>
          </a:xfrm>
        </p:grpSpPr>
        <p:sp>
          <p:nvSpPr>
            <p:cNvPr id="24622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64</a:t>
              </a:r>
            </a:p>
          </p:txBody>
        </p:sp>
        <p:cxnSp>
          <p:nvCxnSpPr>
            <p:cNvPr id="24623" name="AutoShape 23"/>
            <p:cNvCxnSpPr>
              <a:cxnSpLocks noChangeShapeType="1"/>
              <a:stCxn id="24622" idx="3"/>
              <a:endCxn id="24582" idx="1"/>
            </p:cNvCxnSpPr>
            <p:nvPr/>
          </p:nvCxnSpPr>
          <p:spPr bwMode="auto">
            <a:xfrm flipV="1">
              <a:off x="4141" y="3261"/>
              <a:ext cx="19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90" name="Group 24"/>
          <p:cNvGrpSpPr>
            <a:grpSpLocks/>
          </p:cNvGrpSpPr>
          <p:nvPr/>
        </p:nvGrpSpPr>
        <p:grpSpPr bwMode="auto">
          <a:xfrm>
            <a:off x="2535238" y="4343400"/>
            <a:ext cx="647700" cy="466725"/>
            <a:chOff x="1597" y="3498"/>
            <a:chExt cx="408" cy="294"/>
          </a:xfrm>
        </p:grpSpPr>
        <p:sp>
          <p:nvSpPr>
            <p:cNvPr id="24620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cxnSp>
          <p:nvCxnSpPr>
            <p:cNvPr id="24621" name="AutoShape 26"/>
            <p:cNvCxnSpPr>
              <a:cxnSpLocks noChangeShapeType="1"/>
              <a:stCxn id="24620" idx="3"/>
              <a:endCxn id="24618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91" name="Group 27"/>
          <p:cNvGrpSpPr>
            <a:grpSpLocks/>
          </p:cNvGrpSpPr>
          <p:nvPr/>
        </p:nvGrpSpPr>
        <p:grpSpPr bwMode="auto">
          <a:xfrm>
            <a:off x="3182938" y="4343400"/>
            <a:ext cx="647700" cy="466725"/>
            <a:chOff x="2005" y="3498"/>
            <a:chExt cx="408" cy="294"/>
          </a:xfrm>
        </p:grpSpPr>
        <p:sp>
          <p:nvSpPr>
            <p:cNvPr id="24618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4619" name="AutoShape 29"/>
            <p:cNvCxnSpPr>
              <a:cxnSpLocks noChangeShapeType="1"/>
              <a:stCxn id="24618" idx="3"/>
              <a:endCxn id="24616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92" name="Group 30"/>
          <p:cNvGrpSpPr>
            <a:grpSpLocks/>
          </p:cNvGrpSpPr>
          <p:nvPr/>
        </p:nvGrpSpPr>
        <p:grpSpPr bwMode="auto">
          <a:xfrm>
            <a:off x="3830638" y="4343400"/>
            <a:ext cx="630237" cy="466725"/>
            <a:chOff x="2413" y="3498"/>
            <a:chExt cx="397" cy="294"/>
          </a:xfrm>
        </p:grpSpPr>
        <p:sp>
          <p:nvSpPr>
            <p:cNvPr id="24616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</a:p>
          </p:txBody>
        </p:sp>
        <p:cxnSp>
          <p:nvCxnSpPr>
            <p:cNvPr id="24617" name="AutoShape 32"/>
            <p:cNvCxnSpPr>
              <a:cxnSpLocks noChangeShapeType="1"/>
              <a:stCxn id="24616" idx="3"/>
              <a:endCxn id="24614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93" name="Group 33"/>
          <p:cNvGrpSpPr>
            <a:grpSpLocks/>
          </p:cNvGrpSpPr>
          <p:nvPr/>
        </p:nvGrpSpPr>
        <p:grpSpPr bwMode="auto">
          <a:xfrm>
            <a:off x="4460875" y="4343400"/>
            <a:ext cx="606425" cy="466725"/>
            <a:chOff x="2810" y="3498"/>
            <a:chExt cx="382" cy="294"/>
          </a:xfrm>
        </p:grpSpPr>
        <p:sp>
          <p:nvSpPr>
            <p:cNvPr id="24614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cxnSp>
          <p:nvCxnSpPr>
            <p:cNvPr id="24615" name="AutoShape 35"/>
            <p:cNvCxnSpPr>
              <a:cxnSpLocks noChangeShapeType="1"/>
              <a:stCxn id="24614" idx="3"/>
              <a:endCxn id="24612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94" name="Group 36"/>
          <p:cNvGrpSpPr>
            <a:grpSpLocks/>
          </p:cNvGrpSpPr>
          <p:nvPr/>
        </p:nvGrpSpPr>
        <p:grpSpPr bwMode="auto">
          <a:xfrm>
            <a:off x="5067300" y="4343400"/>
            <a:ext cx="592138" cy="466725"/>
            <a:chOff x="3192" y="3498"/>
            <a:chExt cx="373" cy="294"/>
          </a:xfrm>
        </p:grpSpPr>
        <p:sp>
          <p:nvSpPr>
            <p:cNvPr id="24612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4613" name="AutoShape 38"/>
            <p:cNvCxnSpPr>
              <a:cxnSpLocks noChangeShapeType="1"/>
              <a:stCxn id="24612" idx="3"/>
              <a:endCxn id="24610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95" name="Group 100"/>
          <p:cNvGrpSpPr>
            <a:grpSpLocks/>
          </p:cNvGrpSpPr>
          <p:nvPr/>
        </p:nvGrpSpPr>
        <p:grpSpPr bwMode="auto">
          <a:xfrm>
            <a:off x="5659438" y="4343400"/>
            <a:ext cx="762000" cy="466725"/>
            <a:chOff x="3565" y="2496"/>
            <a:chExt cx="480" cy="294"/>
          </a:xfrm>
        </p:grpSpPr>
        <p:sp>
          <p:nvSpPr>
            <p:cNvPr id="24610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4611" name="AutoShape 41"/>
            <p:cNvCxnSpPr>
              <a:cxnSpLocks noChangeShapeType="1"/>
              <a:stCxn id="24610" idx="3"/>
              <a:endCxn id="24608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96" name="Group 42"/>
          <p:cNvGrpSpPr>
            <a:grpSpLocks/>
          </p:cNvGrpSpPr>
          <p:nvPr/>
        </p:nvGrpSpPr>
        <p:grpSpPr bwMode="auto">
          <a:xfrm>
            <a:off x="6421438" y="4343400"/>
            <a:ext cx="762000" cy="466725"/>
            <a:chOff x="4045" y="3498"/>
            <a:chExt cx="480" cy="294"/>
          </a:xfrm>
        </p:grpSpPr>
        <p:sp>
          <p:nvSpPr>
            <p:cNvPr id="24608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21</a:t>
              </a:r>
            </a:p>
          </p:txBody>
        </p:sp>
        <p:cxnSp>
          <p:nvCxnSpPr>
            <p:cNvPr id="24609" name="AutoShape 44"/>
            <p:cNvCxnSpPr>
              <a:cxnSpLocks noChangeShapeType="1"/>
              <a:stCxn id="24608" idx="3"/>
              <a:endCxn id="24583" idx="1"/>
            </p:cNvCxnSpPr>
            <p:nvPr/>
          </p:nvCxnSpPr>
          <p:spPr bwMode="auto">
            <a:xfrm flipV="1">
              <a:off x="4381" y="3597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97" name="Group 52"/>
          <p:cNvGrpSpPr>
            <a:grpSpLocks/>
          </p:cNvGrpSpPr>
          <p:nvPr/>
        </p:nvGrpSpPr>
        <p:grpSpPr bwMode="auto">
          <a:xfrm>
            <a:off x="7772400" y="3819525"/>
            <a:ext cx="1168400" cy="914400"/>
            <a:chOff x="4896" y="2172"/>
            <a:chExt cx="736" cy="576"/>
          </a:xfrm>
        </p:grpSpPr>
        <p:sp>
          <p:nvSpPr>
            <p:cNvPr id="24606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Brutus</a:t>
              </a:r>
            </a:p>
          </p:txBody>
        </p:sp>
        <p:sp>
          <p:nvSpPr>
            <p:cNvPr id="24607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Caesar</a:t>
              </a:r>
            </a:p>
          </p:txBody>
        </p:sp>
      </p:grpSp>
      <p:sp>
        <p:nvSpPr>
          <p:cNvPr id="24598" name="AutoShape 47"/>
          <p:cNvSpPr>
            <a:spLocks noChangeArrowheads="1"/>
          </p:cNvSpPr>
          <p:nvPr/>
        </p:nvSpPr>
        <p:spPr bwMode="auto">
          <a:xfrm rot="10800000">
            <a:off x="1462088" y="4095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4599" name="Text Box 48"/>
          <p:cNvSpPr txBox="1">
            <a:spLocks noChangeArrowheads="1"/>
          </p:cNvSpPr>
          <p:nvPr/>
        </p:nvSpPr>
        <p:spPr bwMode="auto">
          <a:xfrm>
            <a:off x="228600" y="4114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24600" name="TextBox 198"/>
          <p:cNvSpPr txBox="1">
            <a:spLocks noChangeArrowheads="1"/>
          </p:cNvSpPr>
          <p:nvPr/>
        </p:nvSpPr>
        <p:spPr bwMode="auto">
          <a:xfrm>
            <a:off x="228600" y="4797425"/>
            <a:ext cx="887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Answer</a:t>
            </a: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3078163" y="3581400"/>
            <a:ext cx="304800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2" name="TextBox 201"/>
          <p:cNvSpPr txBox="1">
            <a:spLocks noChangeArrowheads="1"/>
          </p:cNvSpPr>
          <p:nvPr/>
        </p:nvSpPr>
        <p:spPr bwMode="auto">
          <a:xfrm>
            <a:off x="2697163" y="3429000"/>
            <a:ext cx="422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p1</a:t>
            </a:r>
          </a:p>
        </p:txBody>
      </p:sp>
      <p:cxnSp>
        <p:nvCxnSpPr>
          <p:cNvPr id="203" name="Straight Arrow Connector 202"/>
          <p:cNvCxnSpPr>
            <a:endCxn id="24616" idx="2"/>
          </p:cNvCxnSpPr>
          <p:nvPr/>
        </p:nvCxnSpPr>
        <p:spPr>
          <a:xfrm flipV="1">
            <a:off x="3879850" y="4810125"/>
            <a:ext cx="13335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4" name="TextBox 203"/>
          <p:cNvSpPr txBox="1">
            <a:spLocks noChangeArrowheads="1"/>
          </p:cNvSpPr>
          <p:nvPr/>
        </p:nvSpPr>
        <p:spPr bwMode="auto">
          <a:xfrm>
            <a:off x="3498850" y="5105400"/>
            <a:ext cx="42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p2</a:t>
            </a:r>
          </a:p>
        </p:txBody>
      </p:sp>
      <p:sp>
        <p:nvSpPr>
          <p:cNvPr id="24605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99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</a:t>
            </a:r>
            <a:fld id="{71883E91-EAE3-49AD-80CC-B9CB4E6B0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38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279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Intersecting two postings lists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(a “merge” algorithm</a:t>
            </a:r>
            <a:r>
              <a:rPr lang="en-US" dirty="0" smtClean="0">
                <a:ea typeface="ＭＳ Ｐゴシック" charset="-128"/>
              </a:rPr>
              <a:t>)</a:t>
            </a:r>
            <a:endParaRPr lang="en-US" dirty="0"/>
          </a:p>
        </p:txBody>
      </p:sp>
      <p:pic>
        <p:nvPicPr>
          <p:cNvPr id="2560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1484313"/>
            <a:ext cx="24526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95"/>
          <p:cNvSpPr txBox="1">
            <a:spLocks noChangeArrowheads="1"/>
          </p:cNvSpPr>
          <p:nvPr/>
        </p:nvSpPr>
        <p:spPr bwMode="auto">
          <a:xfrm>
            <a:off x="508000" y="1524000"/>
            <a:ext cx="3686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P1: pointer to current location in list1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P2: pointer to current location in list2</a:t>
            </a:r>
          </a:p>
        </p:txBody>
      </p:sp>
      <p:grpSp>
        <p:nvGrpSpPr>
          <p:cNvPr id="25605" name="Group 99"/>
          <p:cNvGrpSpPr>
            <a:grpSpLocks/>
          </p:cNvGrpSpPr>
          <p:nvPr/>
        </p:nvGrpSpPr>
        <p:grpSpPr bwMode="auto">
          <a:xfrm>
            <a:off x="2514600" y="3810000"/>
            <a:ext cx="5202238" cy="1009650"/>
            <a:chOff x="1584" y="3264"/>
            <a:chExt cx="3277" cy="636"/>
          </a:xfrm>
        </p:grpSpPr>
        <p:sp>
          <p:nvSpPr>
            <p:cNvPr id="2565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34</a:t>
              </a:r>
            </a:p>
          </p:txBody>
        </p:sp>
        <p:grpSp>
          <p:nvGrpSpPr>
            <p:cNvPr id="2566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2568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128</a:t>
                </a:r>
              </a:p>
            </p:txBody>
          </p:sp>
          <p:grpSp>
            <p:nvGrpSpPr>
              <p:cNvPr id="2568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2569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2</a:t>
                  </a:r>
                </a:p>
              </p:txBody>
            </p:sp>
            <p:cxnSp>
              <p:nvCxnSpPr>
                <p:cNvPr id="25699" name="AutoShape 57"/>
                <p:cNvCxnSpPr>
                  <a:cxnSpLocks noChangeShapeType="1"/>
                  <a:stCxn id="25698" idx="3"/>
                  <a:endCxn id="2569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568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2569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4</a:t>
                  </a:r>
                </a:p>
              </p:txBody>
            </p:sp>
            <p:cxnSp>
              <p:nvCxnSpPr>
                <p:cNvPr id="25697" name="AutoShape 60"/>
                <p:cNvCxnSpPr>
                  <a:cxnSpLocks noChangeShapeType="1"/>
                  <a:stCxn id="25696" idx="3"/>
                  <a:endCxn id="2569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568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2569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8</a:t>
                  </a:r>
                </a:p>
              </p:txBody>
            </p:sp>
            <p:cxnSp>
              <p:nvCxnSpPr>
                <p:cNvPr id="25695" name="AutoShape 63"/>
                <p:cNvCxnSpPr>
                  <a:cxnSpLocks noChangeShapeType="1"/>
                  <a:stCxn id="25694" idx="3"/>
                  <a:endCxn id="2569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568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2569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16</a:t>
                  </a:r>
                </a:p>
              </p:txBody>
            </p:sp>
            <p:cxnSp>
              <p:nvCxnSpPr>
                <p:cNvPr id="25693" name="AutoShape 66"/>
                <p:cNvCxnSpPr>
                  <a:cxnSpLocks noChangeShapeType="1"/>
                  <a:stCxn id="25692" idx="3"/>
                  <a:endCxn id="2569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568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2569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32</a:t>
                  </a:r>
                </a:p>
              </p:txBody>
            </p:sp>
            <p:cxnSp>
              <p:nvCxnSpPr>
                <p:cNvPr id="25691" name="AutoShape 69"/>
                <p:cNvCxnSpPr>
                  <a:cxnSpLocks noChangeShapeType="1"/>
                  <a:stCxn id="25690" idx="3"/>
                  <a:endCxn id="2568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568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2568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64</a:t>
                  </a:r>
                </a:p>
              </p:txBody>
            </p:sp>
            <p:cxnSp>
              <p:nvCxnSpPr>
                <p:cNvPr id="25689" name="AutoShape 72"/>
                <p:cNvCxnSpPr>
                  <a:cxnSpLocks noChangeShapeType="1"/>
                  <a:stCxn id="25688" idx="3"/>
                  <a:endCxn id="2568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566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2567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cxnSp>
            <p:nvCxnSpPr>
              <p:cNvPr id="25680" name="AutoShape 75"/>
              <p:cNvCxnSpPr>
                <a:cxnSpLocks noChangeShapeType="1"/>
                <a:stCxn id="25679" idx="3"/>
                <a:endCxn id="2567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6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2567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cxnSp>
            <p:nvCxnSpPr>
              <p:cNvPr id="25678" name="AutoShape 78"/>
              <p:cNvCxnSpPr>
                <a:cxnSpLocks noChangeShapeType="1"/>
                <a:stCxn id="25677" idx="3"/>
                <a:endCxn id="2567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6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2567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</a:p>
            </p:txBody>
          </p:sp>
          <p:cxnSp>
            <p:nvCxnSpPr>
              <p:cNvPr id="25676" name="AutoShape 81"/>
              <p:cNvCxnSpPr>
                <a:cxnSpLocks noChangeShapeType="1"/>
                <a:stCxn id="25675" idx="3"/>
                <a:endCxn id="2567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6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2567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cxnSp>
            <p:nvCxnSpPr>
              <p:cNvPr id="25674" name="AutoShape 84"/>
              <p:cNvCxnSpPr>
                <a:cxnSpLocks noChangeShapeType="1"/>
                <a:stCxn id="25673" idx="3"/>
                <a:endCxn id="2567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6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2567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cxnSp>
            <p:nvCxnSpPr>
              <p:cNvPr id="25672" name="AutoShape 87"/>
              <p:cNvCxnSpPr>
                <a:cxnSpLocks noChangeShapeType="1"/>
                <a:stCxn id="25671" idx="3"/>
                <a:endCxn id="2566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566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5667" name="AutoShape 90"/>
            <p:cNvCxnSpPr>
              <a:cxnSpLocks noChangeShapeType="1"/>
              <a:stCxn id="25666" idx="3"/>
              <a:endCxn id="2566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66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2566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21</a:t>
                </a:r>
              </a:p>
            </p:txBody>
          </p:sp>
          <p:cxnSp>
            <p:nvCxnSpPr>
              <p:cNvPr id="25670" name="AutoShape 93"/>
              <p:cNvCxnSpPr>
                <a:cxnSpLocks noChangeShapeType="1"/>
                <a:stCxn id="25669" idx="3"/>
                <a:endCxn id="2565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6878638" y="3810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128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7183438" y="4343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34</a:t>
            </a:r>
          </a:p>
        </p:txBody>
      </p:sp>
      <p:grpSp>
        <p:nvGrpSpPr>
          <p:cNvPr id="25608" name="Group 6"/>
          <p:cNvGrpSpPr>
            <a:grpSpLocks/>
          </p:cNvGrpSpPr>
          <p:nvPr/>
        </p:nvGrpSpPr>
        <p:grpSpPr bwMode="auto">
          <a:xfrm>
            <a:off x="2514600" y="3810000"/>
            <a:ext cx="647700" cy="466725"/>
            <a:chOff x="1584" y="3162"/>
            <a:chExt cx="408" cy="294"/>
          </a:xfrm>
        </p:grpSpPr>
        <p:sp>
          <p:nvSpPr>
            <p:cNvPr id="2565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5658" name="AutoShape 8"/>
            <p:cNvCxnSpPr>
              <a:cxnSpLocks noChangeShapeType="1"/>
              <a:stCxn id="25657" idx="3"/>
              <a:endCxn id="2565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3162300" y="3810000"/>
            <a:ext cx="668338" cy="466725"/>
            <a:chOff x="1992" y="3162"/>
            <a:chExt cx="421" cy="294"/>
          </a:xfrm>
        </p:grpSpPr>
        <p:sp>
          <p:nvSpPr>
            <p:cNvPr id="2565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cxnSp>
          <p:nvCxnSpPr>
            <p:cNvPr id="25656" name="AutoShape 11"/>
            <p:cNvCxnSpPr>
              <a:cxnSpLocks noChangeShapeType="1"/>
              <a:stCxn id="25655" idx="3"/>
              <a:endCxn id="2565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0" name="Group 12"/>
          <p:cNvGrpSpPr>
            <a:grpSpLocks/>
          </p:cNvGrpSpPr>
          <p:nvPr/>
        </p:nvGrpSpPr>
        <p:grpSpPr bwMode="auto">
          <a:xfrm>
            <a:off x="3830638" y="3810000"/>
            <a:ext cx="609600" cy="466725"/>
            <a:chOff x="2413" y="3162"/>
            <a:chExt cx="384" cy="294"/>
          </a:xfrm>
        </p:grpSpPr>
        <p:sp>
          <p:nvSpPr>
            <p:cNvPr id="2565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5654" name="AutoShape 14"/>
            <p:cNvCxnSpPr>
              <a:cxnSpLocks noChangeShapeType="1"/>
              <a:stCxn id="25653" idx="3"/>
              <a:endCxn id="2565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1" name="Group 15"/>
          <p:cNvGrpSpPr>
            <a:grpSpLocks/>
          </p:cNvGrpSpPr>
          <p:nvPr/>
        </p:nvGrpSpPr>
        <p:grpSpPr bwMode="auto">
          <a:xfrm>
            <a:off x="4440238" y="3810000"/>
            <a:ext cx="762000" cy="466725"/>
            <a:chOff x="2797" y="3162"/>
            <a:chExt cx="480" cy="294"/>
          </a:xfrm>
        </p:grpSpPr>
        <p:sp>
          <p:nvSpPr>
            <p:cNvPr id="2565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25652" name="AutoShape 17"/>
            <p:cNvCxnSpPr>
              <a:cxnSpLocks noChangeShapeType="1"/>
              <a:stCxn id="25651" idx="3"/>
              <a:endCxn id="2564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2" name="Group 18"/>
          <p:cNvGrpSpPr>
            <a:grpSpLocks/>
          </p:cNvGrpSpPr>
          <p:nvPr/>
        </p:nvGrpSpPr>
        <p:grpSpPr bwMode="auto">
          <a:xfrm>
            <a:off x="5202238" y="3810000"/>
            <a:ext cx="838200" cy="466725"/>
            <a:chOff x="3277" y="3162"/>
            <a:chExt cx="528" cy="294"/>
          </a:xfrm>
        </p:grpSpPr>
        <p:sp>
          <p:nvSpPr>
            <p:cNvPr id="2564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32</a:t>
              </a:r>
            </a:p>
          </p:txBody>
        </p:sp>
        <p:cxnSp>
          <p:nvCxnSpPr>
            <p:cNvPr id="25650" name="AutoShape 20"/>
            <p:cNvCxnSpPr>
              <a:cxnSpLocks noChangeShapeType="1"/>
              <a:stCxn id="25649" idx="3"/>
              <a:endCxn id="2564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3" name="Group 21"/>
          <p:cNvGrpSpPr>
            <a:grpSpLocks/>
          </p:cNvGrpSpPr>
          <p:nvPr/>
        </p:nvGrpSpPr>
        <p:grpSpPr bwMode="auto">
          <a:xfrm>
            <a:off x="6040438" y="3810000"/>
            <a:ext cx="838200" cy="466725"/>
            <a:chOff x="3805" y="3162"/>
            <a:chExt cx="528" cy="294"/>
          </a:xfrm>
        </p:grpSpPr>
        <p:sp>
          <p:nvSpPr>
            <p:cNvPr id="2564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64</a:t>
              </a:r>
            </a:p>
          </p:txBody>
        </p:sp>
        <p:cxnSp>
          <p:nvCxnSpPr>
            <p:cNvPr id="25648" name="AutoShape 23"/>
            <p:cNvCxnSpPr>
              <a:cxnSpLocks noChangeShapeType="1"/>
              <a:stCxn id="25647" idx="3"/>
              <a:endCxn id="25606" idx="1"/>
            </p:cNvCxnSpPr>
            <p:nvPr/>
          </p:nvCxnSpPr>
          <p:spPr bwMode="auto">
            <a:xfrm flipV="1">
              <a:off x="4141" y="3261"/>
              <a:ext cx="19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4" name="Group 24"/>
          <p:cNvGrpSpPr>
            <a:grpSpLocks/>
          </p:cNvGrpSpPr>
          <p:nvPr/>
        </p:nvGrpSpPr>
        <p:grpSpPr bwMode="auto">
          <a:xfrm>
            <a:off x="2535238" y="4343400"/>
            <a:ext cx="647700" cy="466725"/>
            <a:chOff x="1597" y="3498"/>
            <a:chExt cx="408" cy="294"/>
          </a:xfrm>
        </p:grpSpPr>
        <p:sp>
          <p:nvSpPr>
            <p:cNvPr id="25645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cxnSp>
          <p:nvCxnSpPr>
            <p:cNvPr id="25646" name="AutoShape 26"/>
            <p:cNvCxnSpPr>
              <a:cxnSpLocks noChangeShapeType="1"/>
              <a:stCxn id="25645" idx="3"/>
              <a:endCxn id="25643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5" name="Group 27"/>
          <p:cNvGrpSpPr>
            <a:grpSpLocks/>
          </p:cNvGrpSpPr>
          <p:nvPr/>
        </p:nvGrpSpPr>
        <p:grpSpPr bwMode="auto">
          <a:xfrm>
            <a:off x="3182938" y="4343400"/>
            <a:ext cx="647700" cy="466725"/>
            <a:chOff x="2005" y="3498"/>
            <a:chExt cx="408" cy="294"/>
          </a:xfrm>
        </p:grpSpPr>
        <p:sp>
          <p:nvSpPr>
            <p:cNvPr id="25643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5644" name="AutoShape 29"/>
            <p:cNvCxnSpPr>
              <a:cxnSpLocks noChangeShapeType="1"/>
              <a:stCxn id="25643" idx="3"/>
              <a:endCxn id="2564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6" name="Group 30"/>
          <p:cNvGrpSpPr>
            <a:grpSpLocks/>
          </p:cNvGrpSpPr>
          <p:nvPr/>
        </p:nvGrpSpPr>
        <p:grpSpPr bwMode="auto">
          <a:xfrm>
            <a:off x="3830638" y="4343400"/>
            <a:ext cx="630237" cy="466725"/>
            <a:chOff x="2413" y="3498"/>
            <a:chExt cx="397" cy="294"/>
          </a:xfrm>
        </p:grpSpPr>
        <p:sp>
          <p:nvSpPr>
            <p:cNvPr id="25641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</a:p>
          </p:txBody>
        </p:sp>
        <p:cxnSp>
          <p:nvCxnSpPr>
            <p:cNvPr id="25642" name="AutoShape 32"/>
            <p:cNvCxnSpPr>
              <a:cxnSpLocks noChangeShapeType="1"/>
              <a:stCxn id="25641" idx="3"/>
              <a:endCxn id="25639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7" name="Group 33"/>
          <p:cNvGrpSpPr>
            <a:grpSpLocks/>
          </p:cNvGrpSpPr>
          <p:nvPr/>
        </p:nvGrpSpPr>
        <p:grpSpPr bwMode="auto">
          <a:xfrm>
            <a:off x="4460875" y="4343400"/>
            <a:ext cx="606425" cy="466725"/>
            <a:chOff x="2810" y="3498"/>
            <a:chExt cx="382" cy="294"/>
          </a:xfrm>
        </p:grpSpPr>
        <p:sp>
          <p:nvSpPr>
            <p:cNvPr id="25639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cxnSp>
          <p:nvCxnSpPr>
            <p:cNvPr id="25640" name="AutoShape 35"/>
            <p:cNvCxnSpPr>
              <a:cxnSpLocks noChangeShapeType="1"/>
              <a:stCxn id="25639" idx="3"/>
              <a:endCxn id="2563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8" name="Group 36"/>
          <p:cNvGrpSpPr>
            <a:grpSpLocks/>
          </p:cNvGrpSpPr>
          <p:nvPr/>
        </p:nvGrpSpPr>
        <p:grpSpPr bwMode="auto">
          <a:xfrm>
            <a:off x="5067300" y="4343400"/>
            <a:ext cx="592138" cy="466725"/>
            <a:chOff x="3192" y="3498"/>
            <a:chExt cx="373" cy="294"/>
          </a:xfrm>
        </p:grpSpPr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5638" name="AutoShape 38"/>
            <p:cNvCxnSpPr>
              <a:cxnSpLocks noChangeShapeType="1"/>
              <a:stCxn id="25637" idx="3"/>
              <a:endCxn id="25635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9" name="Group 100"/>
          <p:cNvGrpSpPr>
            <a:grpSpLocks/>
          </p:cNvGrpSpPr>
          <p:nvPr/>
        </p:nvGrpSpPr>
        <p:grpSpPr bwMode="auto">
          <a:xfrm>
            <a:off x="5659438" y="4343400"/>
            <a:ext cx="762000" cy="466725"/>
            <a:chOff x="3565" y="2496"/>
            <a:chExt cx="480" cy="294"/>
          </a:xfrm>
        </p:grpSpPr>
        <p:sp>
          <p:nvSpPr>
            <p:cNvPr id="25635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5636" name="AutoShape 41"/>
            <p:cNvCxnSpPr>
              <a:cxnSpLocks noChangeShapeType="1"/>
              <a:stCxn id="25635" idx="3"/>
              <a:endCxn id="25633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20" name="Group 42"/>
          <p:cNvGrpSpPr>
            <a:grpSpLocks/>
          </p:cNvGrpSpPr>
          <p:nvPr/>
        </p:nvGrpSpPr>
        <p:grpSpPr bwMode="auto">
          <a:xfrm>
            <a:off x="6421438" y="4343400"/>
            <a:ext cx="762000" cy="466725"/>
            <a:chOff x="4045" y="3498"/>
            <a:chExt cx="480" cy="294"/>
          </a:xfrm>
        </p:grpSpPr>
        <p:sp>
          <p:nvSpPr>
            <p:cNvPr id="25633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21</a:t>
              </a:r>
            </a:p>
          </p:txBody>
        </p:sp>
        <p:cxnSp>
          <p:nvCxnSpPr>
            <p:cNvPr id="25634" name="AutoShape 44"/>
            <p:cNvCxnSpPr>
              <a:cxnSpLocks noChangeShapeType="1"/>
              <a:stCxn id="25633" idx="3"/>
              <a:endCxn id="25607" idx="1"/>
            </p:cNvCxnSpPr>
            <p:nvPr/>
          </p:nvCxnSpPr>
          <p:spPr bwMode="auto">
            <a:xfrm flipV="1">
              <a:off x="4381" y="3597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21" name="Group 52"/>
          <p:cNvGrpSpPr>
            <a:grpSpLocks/>
          </p:cNvGrpSpPr>
          <p:nvPr/>
        </p:nvGrpSpPr>
        <p:grpSpPr bwMode="auto">
          <a:xfrm>
            <a:off x="7772400" y="3819525"/>
            <a:ext cx="1168400" cy="914400"/>
            <a:chOff x="4896" y="2172"/>
            <a:chExt cx="736" cy="576"/>
          </a:xfrm>
        </p:grpSpPr>
        <p:sp>
          <p:nvSpPr>
            <p:cNvPr id="2563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Brutus</a:t>
              </a:r>
            </a:p>
          </p:txBody>
        </p:sp>
        <p:sp>
          <p:nvSpPr>
            <p:cNvPr id="2563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Caesar</a:t>
              </a:r>
            </a:p>
          </p:txBody>
        </p:sp>
      </p:grpSp>
      <p:sp>
        <p:nvSpPr>
          <p:cNvPr id="25622" name="AutoShape 47"/>
          <p:cNvSpPr>
            <a:spLocks noChangeArrowheads="1"/>
          </p:cNvSpPr>
          <p:nvPr/>
        </p:nvSpPr>
        <p:spPr bwMode="auto">
          <a:xfrm rot="10800000">
            <a:off x="1462088" y="4095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5623" name="Text Box 48"/>
          <p:cNvSpPr txBox="1">
            <a:spLocks noChangeArrowheads="1"/>
          </p:cNvSpPr>
          <p:nvPr/>
        </p:nvSpPr>
        <p:spPr bwMode="auto">
          <a:xfrm>
            <a:off x="228600" y="4114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25624" name="TextBox 198"/>
          <p:cNvSpPr txBox="1">
            <a:spLocks noChangeArrowheads="1"/>
          </p:cNvSpPr>
          <p:nvPr/>
        </p:nvSpPr>
        <p:spPr bwMode="auto">
          <a:xfrm>
            <a:off x="228600" y="4797425"/>
            <a:ext cx="887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Answer</a:t>
            </a: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3078163" y="3581400"/>
            <a:ext cx="304800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6" name="TextBox 201"/>
          <p:cNvSpPr txBox="1">
            <a:spLocks noChangeArrowheads="1"/>
          </p:cNvSpPr>
          <p:nvPr/>
        </p:nvSpPr>
        <p:spPr bwMode="auto">
          <a:xfrm>
            <a:off x="2697163" y="3429000"/>
            <a:ext cx="422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p1</a:t>
            </a:r>
          </a:p>
        </p:txBody>
      </p:sp>
      <p:cxnSp>
        <p:nvCxnSpPr>
          <p:cNvPr id="203" name="Straight Arrow Connector 202"/>
          <p:cNvCxnSpPr/>
          <p:nvPr/>
        </p:nvCxnSpPr>
        <p:spPr>
          <a:xfrm flipV="1">
            <a:off x="4440238" y="4810125"/>
            <a:ext cx="131762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8" name="TextBox 203"/>
          <p:cNvSpPr txBox="1">
            <a:spLocks noChangeArrowheads="1"/>
          </p:cNvSpPr>
          <p:nvPr/>
        </p:nvSpPr>
        <p:spPr bwMode="auto">
          <a:xfrm>
            <a:off x="4059238" y="5105400"/>
            <a:ext cx="423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p2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59438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0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00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2F36FA4B-1E56-42DA-9281-09D6BA2C7A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3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/>
              <a:t>Instructor: Dr. Lavika Goel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/>
              <a:t>Office: 6120-J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/>
              <a:t>Email: </a:t>
            </a:r>
            <a:r>
              <a:rPr lang="en-US" altLang="en-US" b="1" smtClean="0">
                <a:solidFill>
                  <a:srgbClr val="FF0000"/>
                </a:solidFill>
              </a:rPr>
              <a:t>lavika.goel@pilani.bits-pilani.ac.in 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General Course Information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381000" y="6538118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</a:t>
            </a:r>
            <a:fld id="{C22DE194-F5E4-40A5-BEC3-36082C10D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Intersecting two postings lists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(a “merge” algorithm</a:t>
            </a:r>
            <a:r>
              <a:rPr lang="en-US" dirty="0" smtClean="0">
                <a:ea typeface="ＭＳ Ｐゴシック" charset="-128"/>
              </a:rPr>
              <a:t>)</a:t>
            </a:r>
            <a:endParaRPr lang="en-US" dirty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1484313"/>
            <a:ext cx="24526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95"/>
          <p:cNvSpPr txBox="1">
            <a:spLocks noChangeArrowheads="1"/>
          </p:cNvSpPr>
          <p:nvPr/>
        </p:nvSpPr>
        <p:spPr bwMode="auto">
          <a:xfrm>
            <a:off x="508000" y="1524000"/>
            <a:ext cx="3686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P1: pointer to current location in list1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P2: pointer to current location in list2</a:t>
            </a:r>
          </a:p>
        </p:txBody>
      </p:sp>
      <p:grpSp>
        <p:nvGrpSpPr>
          <p:cNvPr id="26629" name="Group 99"/>
          <p:cNvGrpSpPr>
            <a:grpSpLocks/>
          </p:cNvGrpSpPr>
          <p:nvPr/>
        </p:nvGrpSpPr>
        <p:grpSpPr bwMode="auto">
          <a:xfrm>
            <a:off x="2514600" y="3810000"/>
            <a:ext cx="5202238" cy="1009650"/>
            <a:chOff x="1584" y="3264"/>
            <a:chExt cx="3277" cy="636"/>
          </a:xfrm>
        </p:grpSpPr>
        <p:sp>
          <p:nvSpPr>
            <p:cNvPr id="26683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34</a:t>
              </a:r>
            </a:p>
          </p:txBody>
        </p:sp>
        <p:grpSp>
          <p:nvGrpSpPr>
            <p:cNvPr id="26684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26705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128</a:t>
                </a:r>
              </a:p>
            </p:txBody>
          </p:sp>
          <p:grpSp>
            <p:nvGrpSpPr>
              <p:cNvPr id="26706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2672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2</a:t>
                  </a:r>
                </a:p>
              </p:txBody>
            </p:sp>
            <p:cxnSp>
              <p:nvCxnSpPr>
                <p:cNvPr id="26723" name="AutoShape 57"/>
                <p:cNvCxnSpPr>
                  <a:cxnSpLocks noChangeShapeType="1"/>
                  <a:stCxn id="26722" idx="3"/>
                  <a:endCxn id="26720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6707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26720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4</a:t>
                  </a:r>
                </a:p>
              </p:txBody>
            </p:sp>
            <p:cxnSp>
              <p:nvCxnSpPr>
                <p:cNvPr id="26721" name="AutoShape 60"/>
                <p:cNvCxnSpPr>
                  <a:cxnSpLocks noChangeShapeType="1"/>
                  <a:stCxn id="26720" idx="3"/>
                  <a:endCxn id="26718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6708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2671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8</a:t>
                  </a:r>
                </a:p>
              </p:txBody>
            </p:sp>
            <p:cxnSp>
              <p:nvCxnSpPr>
                <p:cNvPr id="26719" name="AutoShape 63"/>
                <p:cNvCxnSpPr>
                  <a:cxnSpLocks noChangeShapeType="1"/>
                  <a:stCxn id="26718" idx="3"/>
                  <a:endCxn id="26716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6709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2671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16</a:t>
                  </a:r>
                </a:p>
              </p:txBody>
            </p:sp>
            <p:cxnSp>
              <p:nvCxnSpPr>
                <p:cNvPr id="26717" name="AutoShape 66"/>
                <p:cNvCxnSpPr>
                  <a:cxnSpLocks noChangeShapeType="1"/>
                  <a:stCxn id="26716" idx="3"/>
                  <a:endCxn id="26714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6710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2671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32</a:t>
                  </a:r>
                </a:p>
              </p:txBody>
            </p:sp>
            <p:cxnSp>
              <p:nvCxnSpPr>
                <p:cNvPr id="26715" name="AutoShape 69"/>
                <p:cNvCxnSpPr>
                  <a:cxnSpLocks noChangeShapeType="1"/>
                  <a:stCxn id="26714" idx="3"/>
                  <a:endCxn id="26712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6711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2671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64</a:t>
                  </a:r>
                </a:p>
              </p:txBody>
            </p:sp>
            <p:cxnSp>
              <p:nvCxnSpPr>
                <p:cNvPr id="26713" name="AutoShape 72"/>
                <p:cNvCxnSpPr>
                  <a:cxnSpLocks noChangeShapeType="1"/>
                  <a:stCxn id="26712" idx="3"/>
                  <a:endCxn id="26705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6685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26703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cxnSp>
            <p:nvCxnSpPr>
              <p:cNvPr id="26704" name="AutoShape 75"/>
              <p:cNvCxnSpPr>
                <a:cxnSpLocks noChangeShapeType="1"/>
                <a:stCxn id="26703" idx="3"/>
                <a:endCxn id="26701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86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26701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cxnSp>
            <p:nvCxnSpPr>
              <p:cNvPr id="26702" name="AutoShape 78"/>
              <p:cNvCxnSpPr>
                <a:cxnSpLocks noChangeShapeType="1"/>
                <a:stCxn id="26701" idx="3"/>
                <a:endCxn id="26699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87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26699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</a:p>
            </p:txBody>
          </p:sp>
          <p:cxnSp>
            <p:nvCxnSpPr>
              <p:cNvPr id="26700" name="AutoShape 81"/>
              <p:cNvCxnSpPr>
                <a:cxnSpLocks noChangeShapeType="1"/>
                <a:stCxn id="26699" idx="3"/>
                <a:endCxn id="26697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88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26697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cxnSp>
            <p:nvCxnSpPr>
              <p:cNvPr id="26698" name="AutoShape 84"/>
              <p:cNvCxnSpPr>
                <a:cxnSpLocks noChangeShapeType="1"/>
                <a:stCxn id="26697" idx="3"/>
                <a:endCxn id="26695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89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26695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cxnSp>
            <p:nvCxnSpPr>
              <p:cNvPr id="26696" name="AutoShape 87"/>
              <p:cNvCxnSpPr>
                <a:cxnSpLocks noChangeShapeType="1"/>
                <a:stCxn id="26695" idx="3"/>
                <a:endCxn id="2669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6690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6691" name="AutoShape 90"/>
            <p:cNvCxnSpPr>
              <a:cxnSpLocks noChangeShapeType="1"/>
              <a:stCxn id="26690" idx="3"/>
              <a:endCxn id="26693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6692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26693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21</a:t>
                </a:r>
              </a:p>
            </p:txBody>
          </p:sp>
          <p:cxnSp>
            <p:nvCxnSpPr>
              <p:cNvPr id="26694" name="AutoShape 93"/>
              <p:cNvCxnSpPr>
                <a:cxnSpLocks noChangeShapeType="1"/>
                <a:stCxn id="26693" idx="3"/>
                <a:endCxn id="26683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6878638" y="3810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128</a:t>
            </a:r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7183438" y="4343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34</a:t>
            </a:r>
          </a:p>
        </p:txBody>
      </p:sp>
      <p:grpSp>
        <p:nvGrpSpPr>
          <p:cNvPr id="26632" name="Group 6"/>
          <p:cNvGrpSpPr>
            <a:grpSpLocks/>
          </p:cNvGrpSpPr>
          <p:nvPr/>
        </p:nvGrpSpPr>
        <p:grpSpPr bwMode="auto">
          <a:xfrm>
            <a:off x="2514600" y="3810000"/>
            <a:ext cx="647700" cy="466725"/>
            <a:chOff x="1584" y="3162"/>
            <a:chExt cx="408" cy="294"/>
          </a:xfrm>
        </p:grpSpPr>
        <p:sp>
          <p:nvSpPr>
            <p:cNvPr id="26681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6682" name="AutoShape 8"/>
            <p:cNvCxnSpPr>
              <a:cxnSpLocks noChangeShapeType="1"/>
              <a:stCxn id="26681" idx="3"/>
              <a:endCxn id="26679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3" name="Group 9"/>
          <p:cNvGrpSpPr>
            <a:grpSpLocks/>
          </p:cNvGrpSpPr>
          <p:nvPr/>
        </p:nvGrpSpPr>
        <p:grpSpPr bwMode="auto">
          <a:xfrm>
            <a:off x="3162300" y="3810000"/>
            <a:ext cx="668338" cy="466725"/>
            <a:chOff x="1992" y="3162"/>
            <a:chExt cx="421" cy="294"/>
          </a:xfrm>
        </p:grpSpPr>
        <p:sp>
          <p:nvSpPr>
            <p:cNvPr id="26679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cxnSp>
          <p:nvCxnSpPr>
            <p:cNvPr id="26680" name="AutoShape 11"/>
            <p:cNvCxnSpPr>
              <a:cxnSpLocks noChangeShapeType="1"/>
              <a:stCxn id="26679" idx="3"/>
              <a:endCxn id="26677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4" name="Group 12"/>
          <p:cNvGrpSpPr>
            <a:grpSpLocks/>
          </p:cNvGrpSpPr>
          <p:nvPr/>
        </p:nvGrpSpPr>
        <p:grpSpPr bwMode="auto">
          <a:xfrm>
            <a:off x="3830638" y="3810000"/>
            <a:ext cx="609600" cy="466725"/>
            <a:chOff x="2413" y="3162"/>
            <a:chExt cx="384" cy="294"/>
          </a:xfrm>
        </p:grpSpPr>
        <p:sp>
          <p:nvSpPr>
            <p:cNvPr id="26677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6678" name="AutoShape 14"/>
            <p:cNvCxnSpPr>
              <a:cxnSpLocks noChangeShapeType="1"/>
              <a:stCxn id="26677" idx="3"/>
              <a:endCxn id="26675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5" name="Group 15"/>
          <p:cNvGrpSpPr>
            <a:grpSpLocks/>
          </p:cNvGrpSpPr>
          <p:nvPr/>
        </p:nvGrpSpPr>
        <p:grpSpPr bwMode="auto">
          <a:xfrm>
            <a:off x="4440238" y="3810000"/>
            <a:ext cx="762000" cy="466725"/>
            <a:chOff x="2797" y="3162"/>
            <a:chExt cx="480" cy="294"/>
          </a:xfrm>
        </p:grpSpPr>
        <p:sp>
          <p:nvSpPr>
            <p:cNvPr id="26675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26676" name="AutoShape 17"/>
            <p:cNvCxnSpPr>
              <a:cxnSpLocks noChangeShapeType="1"/>
              <a:stCxn id="26675" idx="3"/>
              <a:endCxn id="26673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6" name="Group 18"/>
          <p:cNvGrpSpPr>
            <a:grpSpLocks/>
          </p:cNvGrpSpPr>
          <p:nvPr/>
        </p:nvGrpSpPr>
        <p:grpSpPr bwMode="auto">
          <a:xfrm>
            <a:off x="5202238" y="3810000"/>
            <a:ext cx="838200" cy="466725"/>
            <a:chOff x="3277" y="3162"/>
            <a:chExt cx="528" cy="294"/>
          </a:xfrm>
        </p:grpSpPr>
        <p:sp>
          <p:nvSpPr>
            <p:cNvPr id="26673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32</a:t>
              </a:r>
            </a:p>
          </p:txBody>
        </p:sp>
        <p:cxnSp>
          <p:nvCxnSpPr>
            <p:cNvPr id="26674" name="AutoShape 20"/>
            <p:cNvCxnSpPr>
              <a:cxnSpLocks noChangeShapeType="1"/>
              <a:stCxn id="26673" idx="3"/>
              <a:endCxn id="26671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7" name="Group 21"/>
          <p:cNvGrpSpPr>
            <a:grpSpLocks/>
          </p:cNvGrpSpPr>
          <p:nvPr/>
        </p:nvGrpSpPr>
        <p:grpSpPr bwMode="auto">
          <a:xfrm>
            <a:off x="6040438" y="3810000"/>
            <a:ext cx="838200" cy="466725"/>
            <a:chOff x="3805" y="3162"/>
            <a:chExt cx="528" cy="294"/>
          </a:xfrm>
        </p:grpSpPr>
        <p:sp>
          <p:nvSpPr>
            <p:cNvPr id="26671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64</a:t>
              </a:r>
            </a:p>
          </p:txBody>
        </p:sp>
        <p:cxnSp>
          <p:nvCxnSpPr>
            <p:cNvPr id="26672" name="AutoShape 23"/>
            <p:cNvCxnSpPr>
              <a:cxnSpLocks noChangeShapeType="1"/>
              <a:stCxn id="26671" idx="3"/>
              <a:endCxn id="26630" idx="1"/>
            </p:cNvCxnSpPr>
            <p:nvPr/>
          </p:nvCxnSpPr>
          <p:spPr bwMode="auto">
            <a:xfrm flipV="1">
              <a:off x="4141" y="3261"/>
              <a:ext cx="19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8" name="Group 24"/>
          <p:cNvGrpSpPr>
            <a:grpSpLocks/>
          </p:cNvGrpSpPr>
          <p:nvPr/>
        </p:nvGrpSpPr>
        <p:grpSpPr bwMode="auto">
          <a:xfrm>
            <a:off x="2535238" y="4343400"/>
            <a:ext cx="647700" cy="466725"/>
            <a:chOff x="1597" y="3498"/>
            <a:chExt cx="408" cy="294"/>
          </a:xfrm>
        </p:grpSpPr>
        <p:sp>
          <p:nvSpPr>
            <p:cNvPr id="26669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cxnSp>
          <p:nvCxnSpPr>
            <p:cNvPr id="26670" name="AutoShape 26"/>
            <p:cNvCxnSpPr>
              <a:cxnSpLocks noChangeShapeType="1"/>
              <a:stCxn id="26669" idx="3"/>
              <a:endCxn id="26667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9" name="Group 27"/>
          <p:cNvGrpSpPr>
            <a:grpSpLocks/>
          </p:cNvGrpSpPr>
          <p:nvPr/>
        </p:nvGrpSpPr>
        <p:grpSpPr bwMode="auto">
          <a:xfrm>
            <a:off x="3182938" y="4343400"/>
            <a:ext cx="647700" cy="466725"/>
            <a:chOff x="2005" y="3498"/>
            <a:chExt cx="408" cy="294"/>
          </a:xfrm>
        </p:grpSpPr>
        <p:sp>
          <p:nvSpPr>
            <p:cNvPr id="26667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6668" name="AutoShape 29"/>
            <p:cNvCxnSpPr>
              <a:cxnSpLocks noChangeShapeType="1"/>
              <a:stCxn id="26667" idx="3"/>
              <a:endCxn id="26665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40" name="Group 30"/>
          <p:cNvGrpSpPr>
            <a:grpSpLocks/>
          </p:cNvGrpSpPr>
          <p:nvPr/>
        </p:nvGrpSpPr>
        <p:grpSpPr bwMode="auto">
          <a:xfrm>
            <a:off x="3830638" y="4343400"/>
            <a:ext cx="630237" cy="466725"/>
            <a:chOff x="2413" y="3498"/>
            <a:chExt cx="397" cy="294"/>
          </a:xfrm>
        </p:grpSpPr>
        <p:sp>
          <p:nvSpPr>
            <p:cNvPr id="26665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</a:p>
          </p:txBody>
        </p:sp>
        <p:cxnSp>
          <p:nvCxnSpPr>
            <p:cNvPr id="26666" name="AutoShape 32"/>
            <p:cNvCxnSpPr>
              <a:cxnSpLocks noChangeShapeType="1"/>
              <a:stCxn id="26665" idx="3"/>
              <a:endCxn id="26663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41" name="Group 33"/>
          <p:cNvGrpSpPr>
            <a:grpSpLocks/>
          </p:cNvGrpSpPr>
          <p:nvPr/>
        </p:nvGrpSpPr>
        <p:grpSpPr bwMode="auto">
          <a:xfrm>
            <a:off x="4460875" y="4343400"/>
            <a:ext cx="606425" cy="466725"/>
            <a:chOff x="2810" y="3498"/>
            <a:chExt cx="382" cy="294"/>
          </a:xfrm>
        </p:grpSpPr>
        <p:sp>
          <p:nvSpPr>
            <p:cNvPr id="26663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cxnSp>
          <p:nvCxnSpPr>
            <p:cNvPr id="26664" name="AutoShape 35"/>
            <p:cNvCxnSpPr>
              <a:cxnSpLocks noChangeShapeType="1"/>
              <a:stCxn id="26663" idx="3"/>
              <a:endCxn id="26661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42" name="Group 36"/>
          <p:cNvGrpSpPr>
            <a:grpSpLocks/>
          </p:cNvGrpSpPr>
          <p:nvPr/>
        </p:nvGrpSpPr>
        <p:grpSpPr bwMode="auto">
          <a:xfrm>
            <a:off x="5067300" y="4343400"/>
            <a:ext cx="592138" cy="466725"/>
            <a:chOff x="3192" y="3498"/>
            <a:chExt cx="373" cy="294"/>
          </a:xfrm>
        </p:grpSpPr>
        <p:sp>
          <p:nvSpPr>
            <p:cNvPr id="26661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6662" name="AutoShape 3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43" name="Group 100"/>
          <p:cNvGrpSpPr>
            <a:grpSpLocks/>
          </p:cNvGrpSpPr>
          <p:nvPr/>
        </p:nvGrpSpPr>
        <p:grpSpPr bwMode="auto">
          <a:xfrm>
            <a:off x="5659438" y="4343400"/>
            <a:ext cx="762000" cy="466725"/>
            <a:chOff x="3565" y="2496"/>
            <a:chExt cx="480" cy="294"/>
          </a:xfrm>
        </p:grpSpPr>
        <p:sp>
          <p:nvSpPr>
            <p:cNvPr id="26659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6660" name="AutoShape 41"/>
            <p:cNvCxnSpPr>
              <a:cxnSpLocks noChangeShapeType="1"/>
              <a:stCxn id="26659" idx="3"/>
              <a:endCxn id="26657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44" name="Group 42"/>
          <p:cNvGrpSpPr>
            <a:grpSpLocks/>
          </p:cNvGrpSpPr>
          <p:nvPr/>
        </p:nvGrpSpPr>
        <p:grpSpPr bwMode="auto">
          <a:xfrm>
            <a:off x="6421438" y="4343400"/>
            <a:ext cx="762000" cy="466725"/>
            <a:chOff x="4045" y="3498"/>
            <a:chExt cx="480" cy="294"/>
          </a:xfrm>
        </p:grpSpPr>
        <p:sp>
          <p:nvSpPr>
            <p:cNvPr id="26657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21</a:t>
              </a:r>
            </a:p>
          </p:txBody>
        </p:sp>
        <p:cxnSp>
          <p:nvCxnSpPr>
            <p:cNvPr id="26658" name="AutoShape 44"/>
            <p:cNvCxnSpPr>
              <a:cxnSpLocks noChangeShapeType="1"/>
              <a:stCxn id="26657" idx="3"/>
              <a:endCxn id="26631" idx="1"/>
            </p:cNvCxnSpPr>
            <p:nvPr/>
          </p:nvCxnSpPr>
          <p:spPr bwMode="auto">
            <a:xfrm flipV="1">
              <a:off x="4381" y="3597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45" name="Group 52"/>
          <p:cNvGrpSpPr>
            <a:grpSpLocks/>
          </p:cNvGrpSpPr>
          <p:nvPr/>
        </p:nvGrpSpPr>
        <p:grpSpPr bwMode="auto">
          <a:xfrm>
            <a:off x="7772400" y="3819525"/>
            <a:ext cx="1168400" cy="914400"/>
            <a:chOff x="4896" y="2172"/>
            <a:chExt cx="736" cy="576"/>
          </a:xfrm>
        </p:grpSpPr>
        <p:sp>
          <p:nvSpPr>
            <p:cNvPr id="26655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Brutus</a:t>
              </a:r>
            </a:p>
          </p:txBody>
        </p:sp>
        <p:sp>
          <p:nvSpPr>
            <p:cNvPr id="26656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Caesar</a:t>
              </a:r>
            </a:p>
          </p:txBody>
        </p:sp>
      </p:grpSp>
      <p:sp>
        <p:nvSpPr>
          <p:cNvPr id="26646" name="AutoShape 47"/>
          <p:cNvSpPr>
            <a:spLocks noChangeArrowheads="1"/>
          </p:cNvSpPr>
          <p:nvPr/>
        </p:nvSpPr>
        <p:spPr bwMode="auto">
          <a:xfrm rot="10800000">
            <a:off x="1462088" y="4095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47" name="Text Box 48"/>
          <p:cNvSpPr txBox="1">
            <a:spLocks noChangeArrowheads="1"/>
          </p:cNvSpPr>
          <p:nvPr/>
        </p:nvSpPr>
        <p:spPr bwMode="auto">
          <a:xfrm>
            <a:off x="228600" y="4114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26648" name="TextBox 198"/>
          <p:cNvSpPr txBox="1">
            <a:spLocks noChangeArrowheads="1"/>
          </p:cNvSpPr>
          <p:nvPr/>
        </p:nvSpPr>
        <p:spPr bwMode="auto">
          <a:xfrm>
            <a:off x="228600" y="4797425"/>
            <a:ext cx="887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Answer</a:t>
            </a: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3733800" y="3581400"/>
            <a:ext cx="304800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0" name="TextBox 201"/>
          <p:cNvSpPr txBox="1">
            <a:spLocks noChangeArrowheads="1"/>
          </p:cNvSpPr>
          <p:nvPr/>
        </p:nvSpPr>
        <p:spPr bwMode="auto">
          <a:xfrm>
            <a:off x="3352800" y="3429000"/>
            <a:ext cx="42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p1</a:t>
            </a:r>
          </a:p>
        </p:txBody>
      </p:sp>
      <p:cxnSp>
        <p:nvCxnSpPr>
          <p:cNvPr id="203" name="Straight Arrow Connector 202"/>
          <p:cNvCxnSpPr/>
          <p:nvPr/>
        </p:nvCxnSpPr>
        <p:spPr>
          <a:xfrm flipV="1">
            <a:off x="4440238" y="4810125"/>
            <a:ext cx="131762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2" name="TextBox 203"/>
          <p:cNvSpPr txBox="1">
            <a:spLocks noChangeArrowheads="1"/>
          </p:cNvSpPr>
          <p:nvPr/>
        </p:nvSpPr>
        <p:spPr bwMode="auto">
          <a:xfrm>
            <a:off x="4059238" y="5105400"/>
            <a:ext cx="423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p2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59438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4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00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</a:t>
            </a:r>
            <a:fld id="{E1F2D1F4-C465-48F1-869F-E323CAB768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40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499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Intersecting two postings lists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(a “merge” algorithm</a:t>
            </a:r>
            <a:r>
              <a:rPr lang="en-US" dirty="0" smtClean="0">
                <a:ea typeface="ＭＳ Ｐゴシック" charset="-128"/>
              </a:rPr>
              <a:t>)</a:t>
            </a:r>
            <a:endParaRPr lang="en-US" dirty="0"/>
          </a:p>
        </p:txBody>
      </p:sp>
      <p:pic>
        <p:nvPicPr>
          <p:cNvPr id="2765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1484313"/>
            <a:ext cx="24526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95"/>
          <p:cNvSpPr txBox="1">
            <a:spLocks noChangeArrowheads="1"/>
          </p:cNvSpPr>
          <p:nvPr/>
        </p:nvSpPr>
        <p:spPr bwMode="auto">
          <a:xfrm>
            <a:off x="508000" y="1524000"/>
            <a:ext cx="3686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P1: pointer to current location in list1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P2: pointer to current location in list2</a:t>
            </a:r>
          </a:p>
        </p:txBody>
      </p:sp>
      <p:grpSp>
        <p:nvGrpSpPr>
          <p:cNvPr id="27653" name="Group 99"/>
          <p:cNvGrpSpPr>
            <a:grpSpLocks/>
          </p:cNvGrpSpPr>
          <p:nvPr/>
        </p:nvGrpSpPr>
        <p:grpSpPr bwMode="auto">
          <a:xfrm>
            <a:off x="2514600" y="3810000"/>
            <a:ext cx="5202238" cy="1009650"/>
            <a:chOff x="1584" y="3264"/>
            <a:chExt cx="3277" cy="636"/>
          </a:xfrm>
        </p:grpSpPr>
        <p:sp>
          <p:nvSpPr>
            <p:cNvPr id="27710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34</a:t>
              </a:r>
            </a:p>
          </p:txBody>
        </p:sp>
        <p:grpSp>
          <p:nvGrpSpPr>
            <p:cNvPr id="27711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27732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128</a:t>
                </a:r>
              </a:p>
            </p:txBody>
          </p:sp>
          <p:grpSp>
            <p:nvGrpSpPr>
              <p:cNvPr id="27733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2774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2</a:t>
                  </a:r>
                </a:p>
              </p:txBody>
            </p:sp>
            <p:cxnSp>
              <p:nvCxnSpPr>
                <p:cNvPr id="27750" name="AutoShape 57"/>
                <p:cNvCxnSpPr>
                  <a:cxnSpLocks noChangeShapeType="1"/>
                  <a:stCxn id="27749" idx="3"/>
                  <a:endCxn id="27747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734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277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4</a:t>
                  </a:r>
                </a:p>
              </p:txBody>
            </p:sp>
            <p:cxnSp>
              <p:nvCxnSpPr>
                <p:cNvPr id="27748" name="AutoShape 60"/>
                <p:cNvCxnSpPr>
                  <a:cxnSpLocks noChangeShapeType="1"/>
                  <a:stCxn id="27747" idx="3"/>
                  <a:endCxn id="27745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735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27745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8</a:t>
                  </a:r>
                </a:p>
              </p:txBody>
            </p:sp>
            <p:cxnSp>
              <p:nvCxnSpPr>
                <p:cNvPr id="27746" name="AutoShape 63"/>
                <p:cNvCxnSpPr>
                  <a:cxnSpLocks noChangeShapeType="1"/>
                  <a:stCxn id="27745" idx="3"/>
                  <a:endCxn id="27743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736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2774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16</a:t>
                  </a:r>
                </a:p>
              </p:txBody>
            </p:sp>
            <p:cxnSp>
              <p:nvCxnSpPr>
                <p:cNvPr id="27744" name="AutoShape 66"/>
                <p:cNvCxnSpPr>
                  <a:cxnSpLocks noChangeShapeType="1"/>
                  <a:stCxn id="27743" idx="3"/>
                  <a:endCxn id="27741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737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2774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32</a:t>
                  </a:r>
                </a:p>
              </p:txBody>
            </p:sp>
            <p:cxnSp>
              <p:nvCxnSpPr>
                <p:cNvPr id="27742" name="AutoShape 69"/>
                <p:cNvCxnSpPr>
                  <a:cxnSpLocks noChangeShapeType="1"/>
                  <a:stCxn id="27741" idx="3"/>
                  <a:endCxn id="27739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738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2773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64</a:t>
                  </a:r>
                </a:p>
              </p:txBody>
            </p:sp>
            <p:cxnSp>
              <p:nvCxnSpPr>
                <p:cNvPr id="27740" name="AutoShape 72"/>
                <p:cNvCxnSpPr>
                  <a:cxnSpLocks noChangeShapeType="1"/>
                  <a:stCxn id="27739" idx="3"/>
                  <a:endCxn id="27732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7712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27730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cxnSp>
            <p:nvCxnSpPr>
              <p:cNvPr id="27731" name="AutoShape 75"/>
              <p:cNvCxnSpPr>
                <a:cxnSpLocks noChangeShapeType="1"/>
                <a:stCxn id="27730" idx="3"/>
                <a:endCxn id="277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713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27728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cxnSp>
            <p:nvCxnSpPr>
              <p:cNvPr id="27729" name="AutoShape 78"/>
              <p:cNvCxnSpPr>
                <a:cxnSpLocks noChangeShapeType="1"/>
                <a:stCxn id="27728" idx="3"/>
                <a:endCxn id="27726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714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27726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</a:p>
            </p:txBody>
          </p:sp>
          <p:cxnSp>
            <p:nvCxnSpPr>
              <p:cNvPr id="27727" name="AutoShape 81"/>
              <p:cNvCxnSpPr>
                <a:cxnSpLocks noChangeShapeType="1"/>
                <a:stCxn id="27726" idx="3"/>
                <a:endCxn id="2772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715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27724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cxnSp>
            <p:nvCxnSpPr>
              <p:cNvPr id="27725" name="AutoShape 84"/>
              <p:cNvCxnSpPr>
                <a:cxnSpLocks noChangeShapeType="1"/>
                <a:stCxn id="27724" idx="3"/>
                <a:endCxn id="27722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716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27722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cxnSp>
            <p:nvCxnSpPr>
              <p:cNvPr id="27723" name="AutoShape 87"/>
              <p:cNvCxnSpPr>
                <a:cxnSpLocks noChangeShapeType="1"/>
                <a:stCxn id="27722" idx="3"/>
                <a:endCxn id="27717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717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7718" name="AutoShape 90"/>
            <p:cNvCxnSpPr>
              <a:cxnSpLocks noChangeShapeType="1"/>
              <a:stCxn id="27717" idx="3"/>
              <a:endCxn id="27720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719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27720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21</a:t>
                </a:r>
              </a:p>
            </p:txBody>
          </p:sp>
          <p:cxnSp>
            <p:nvCxnSpPr>
              <p:cNvPr id="27721" name="AutoShape 93"/>
              <p:cNvCxnSpPr>
                <a:cxnSpLocks noChangeShapeType="1"/>
                <a:stCxn id="27720" idx="3"/>
                <a:endCxn id="27710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78638" y="3810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128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7183438" y="4343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34</a:t>
            </a:r>
          </a:p>
        </p:txBody>
      </p:sp>
      <p:grpSp>
        <p:nvGrpSpPr>
          <p:cNvPr id="27656" name="Group 6"/>
          <p:cNvGrpSpPr>
            <a:grpSpLocks/>
          </p:cNvGrpSpPr>
          <p:nvPr/>
        </p:nvGrpSpPr>
        <p:grpSpPr bwMode="auto">
          <a:xfrm>
            <a:off x="2514600" y="3810000"/>
            <a:ext cx="647700" cy="466725"/>
            <a:chOff x="1584" y="3162"/>
            <a:chExt cx="408" cy="294"/>
          </a:xfrm>
        </p:grpSpPr>
        <p:sp>
          <p:nvSpPr>
            <p:cNvPr id="27708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7709" name="AutoShape 8"/>
            <p:cNvCxnSpPr>
              <a:cxnSpLocks noChangeShapeType="1"/>
              <a:stCxn id="27708" idx="3"/>
              <a:endCxn id="27706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3162300" y="3810000"/>
            <a:ext cx="668338" cy="466725"/>
            <a:chOff x="1992" y="3162"/>
            <a:chExt cx="421" cy="294"/>
          </a:xfrm>
        </p:grpSpPr>
        <p:sp>
          <p:nvSpPr>
            <p:cNvPr id="27706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cxnSp>
          <p:nvCxnSpPr>
            <p:cNvPr id="27707" name="AutoShape 11"/>
            <p:cNvCxnSpPr>
              <a:cxnSpLocks noChangeShapeType="1"/>
              <a:stCxn id="27706" idx="3"/>
              <a:endCxn id="27704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58" name="Group 12"/>
          <p:cNvGrpSpPr>
            <a:grpSpLocks/>
          </p:cNvGrpSpPr>
          <p:nvPr/>
        </p:nvGrpSpPr>
        <p:grpSpPr bwMode="auto">
          <a:xfrm>
            <a:off x="3830638" y="3810000"/>
            <a:ext cx="609600" cy="466725"/>
            <a:chOff x="2413" y="3162"/>
            <a:chExt cx="384" cy="294"/>
          </a:xfrm>
        </p:grpSpPr>
        <p:sp>
          <p:nvSpPr>
            <p:cNvPr id="27704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7705" name="AutoShape 14"/>
            <p:cNvCxnSpPr>
              <a:cxnSpLocks noChangeShapeType="1"/>
              <a:stCxn id="27704" idx="3"/>
              <a:endCxn id="27702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59" name="Group 15"/>
          <p:cNvGrpSpPr>
            <a:grpSpLocks/>
          </p:cNvGrpSpPr>
          <p:nvPr/>
        </p:nvGrpSpPr>
        <p:grpSpPr bwMode="auto">
          <a:xfrm>
            <a:off x="4440238" y="3810000"/>
            <a:ext cx="762000" cy="466725"/>
            <a:chOff x="2797" y="3162"/>
            <a:chExt cx="480" cy="294"/>
          </a:xfrm>
        </p:grpSpPr>
        <p:sp>
          <p:nvSpPr>
            <p:cNvPr id="27702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27703" name="AutoShape 17"/>
            <p:cNvCxnSpPr>
              <a:cxnSpLocks noChangeShapeType="1"/>
              <a:stCxn id="27702" idx="3"/>
              <a:endCxn id="27700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0" name="Group 18"/>
          <p:cNvGrpSpPr>
            <a:grpSpLocks/>
          </p:cNvGrpSpPr>
          <p:nvPr/>
        </p:nvGrpSpPr>
        <p:grpSpPr bwMode="auto">
          <a:xfrm>
            <a:off x="5202238" y="3810000"/>
            <a:ext cx="838200" cy="466725"/>
            <a:chOff x="3277" y="3162"/>
            <a:chExt cx="528" cy="294"/>
          </a:xfrm>
        </p:grpSpPr>
        <p:sp>
          <p:nvSpPr>
            <p:cNvPr id="27700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32</a:t>
              </a:r>
            </a:p>
          </p:txBody>
        </p:sp>
        <p:cxnSp>
          <p:nvCxnSpPr>
            <p:cNvPr id="27701" name="AutoShape 20"/>
            <p:cNvCxnSpPr>
              <a:cxnSpLocks noChangeShapeType="1"/>
              <a:stCxn id="27700" idx="3"/>
              <a:endCxn id="27698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1" name="Group 21"/>
          <p:cNvGrpSpPr>
            <a:grpSpLocks/>
          </p:cNvGrpSpPr>
          <p:nvPr/>
        </p:nvGrpSpPr>
        <p:grpSpPr bwMode="auto">
          <a:xfrm>
            <a:off x="6040438" y="3810000"/>
            <a:ext cx="838200" cy="466725"/>
            <a:chOff x="3805" y="3162"/>
            <a:chExt cx="528" cy="294"/>
          </a:xfrm>
        </p:grpSpPr>
        <p:sp>
          <p:nvSpPr>
            <p:cNvPr id="27698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64</a:t>
              </a:r>
            </a:p>
          </p:txBody>
        </p:sp>
        <p:cxnSp>
          <p:nvCxnSpPr>
            <p:cNvPr id="27699" name="AutoShape 23"/>
            <p:cNvCxnSpPr>
              <a:cxnSpLocks noChangeShapeType="1"/>
              <a:stCxn id="27698" idx="3"/>
              <a:endCxn id="27654" idx="1"/>
            </p:cNvCxnSpPr>
            <p:nvPr/>
          </p:nvCxnSpPr>
          <p:spPr bwMode="auto">
            <a:xfrm flipV="1">
              <a:off x="4141" y="3261"/>
              <a:ext cx="19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2" name="Group 24"/>
          <p:cNvGrpSpPr>
            <a:grpSpLocks/>
          </p:cNvGrpSpPr>
          <p:nvPr/>
        </p:nvGrpSpPr>
        <p:grpSpPr bwMode="auto">
          <a:xfrm>
            <a:off x="2535238" y="4343400"/>
            <a:ext cx="647700" cy="466725"/>
            <a:chOff x="1597" y="3498"/>
            <a:chExt cx="408" cy="294"/>
          </a:xfrm>
        </p:grpSpPr>
        <p:sp>
          <p:nvSpPr>
            <p:cNvPr id="27696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cxnSp>
          <p:nvCxnSpPr>
            <p:cNvPr id="27697" name="AutoShape 26"/>
            <p:cNvCxnSpPr>
              <a:cxnSpLocks noChangeShapeType="1"/>
              <a:stCxn id="27696" idx="3"/>
              <a:endCxn id="27694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3" name="Group 27"/>
          <p:cNvGrpSpPr>
            <a:grpSpLocks/>
          </p:cNvGrpSpPr>
          <p:nvPr/>
        </p:nvGrpSpPr>
        <p:grpSpPr bwMode="auto">
          <a:xfrm>
            <a:off x="3182938" y="4343400"/>
            <a:ext cx="647700" cy="466725"/>
            <a:chOff x="2005" y="3498"/>
            <a:chExt cx="408" cy="294"/>
          </a:xfrm>
        </p:grpSpPr>
        <p:sp>
          <p:nvSpPr>
            <p:cNvPr id="27694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7695" name="AutoShape 29"/>
            <p:cNvCxnSpPr>
              <a:cxnSpLocks noChangeShapeType="1"/>
              <a:stCxn id="27694" idx="3"/>
              <a:endCxn id="27692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4" name="Group 30"/>
          <p:cNvGrpSpPr>
            <a:grpSpLocks/>
          </p:cNvGrpSpPr>
          <p:nvPr/>
        </p:nvGrpSpPr>
        <p:grpSpPr bwMode="auto">
          <a:xfrm>
            <a:off x="3830638" y="4343400"/>
            <a:ext cx="630237" cy="466725"/>
            <a:chOff x="2413" y="3498"/>
            <a:chExt cx="397" cy="294"/>
          </a:xfrm>
        </p:grpSpPr>
        <p:sp>
          <p:nvSpPr>
            <p:cNvPr id="27692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</a:p>
          </p:txBody>
        </p:sp>
        <p:cxnSp>
          <p:nvCxnSpPr>
            <p:cNvPr id="27693" name="AutoShape 32"/>
            <p:cNvCxnSpPr>
              <a:cxnSpLocks noChangeShapeType="1"/>
              <a:stCxn id="27692" idx="3"/>
              <a:endCxn id="27690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5" name="Group 33"/>
          <p:cNvGrpSpPr>
            <a:grpSpLocks/>
          </p:cNvGrpSpPr>
          <p:nvPr/>
        </p:nvGrpSpPr>
        <p:grpSpPr bwMode="auto">
          <a:xfrm>
            <a:off x="4460875" y="4343400"/>
            <a:ext cx="606425" cy="466725"/>
            <a:chOff x="2810" y="3498"/>
            <a:chExt cx="382" cy="294"/>
          </a:xfrm>
        </p:grpSpPr>
        <p:sp>
          <p:nvSpPr>
            <p:cNvPr id="27690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cxnSp>
          <p:nvCxnSpPr>
            <p:cNvPr id="27691" name="AutoShape 35"/>
            <p:cNvCxnSpPr>
              <a:cxnSpLocks noChangeShapeType="1"/>
              <a:stCxn id="27690" idx="3"/>
              <a:endCxn id="27688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6" name="Group 36"/>
          <p:cNvGrpSpPr>
            <a:grpSpLocks/>
          </p:cNvGrpSpPr>
          <p:nvPr/>
        </p:nvGrpSpPr>
        <p:grpSpPr bwMode="auto">
          <a:xfrm>
            <a:off x="5067300" y="4343400"/>
            <a:ext cx="592138" cy="466725"/>
            <a:chOff x="3192" y="3498"/>
            <a:chExt cx="373" cy="294"/>
          </a:xfrm>
        </p:grpSpPr>
        <p:sp>
          <p:nvSpPr>
            <p:cNvPr id="27688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7689" name="AutoShape 38"/>
            <p:cNvCxnSpPr>
              <a:cxnSpLocks noChangeShapeType="1"/>
              <a:stCxn id="27688" idx="3"/>
              <a:endCxn id="27686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7" name="Group 100"/>
          <p:cNvGrpSpPr>
            <a:grpSpLocks/>
          </p:cNvGrpSpPr>
          <p:nvPr/>
        </p:nvGrpSpPr>
        <p:grpSpPr bwMode="auto">
          <a:xfrm>
            <a:off x="5659438" y="4343400"/>
            <a:ext cx="762000" cy="466725"/>
            <a:chOff x="3565" y="2496"/>
            <a:chExt cx="480" cy="294"/>
          </a:xfrm>
        </p:grpSpPr>
        <p:sp>
          <p:nvSpPr>
            <p:cNvPr id="27686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7687" name="AutoShape 41"/>
            <p:cNvCxnSpPr>
              <a:cxnSpLocks noChangeShapeType="1"/>
              <a:stCxn id="27686" idx="3"/>
              <a:endCxn id="27684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8" name="Group 42"/>
          <p:cNvGrpSpPr>
            <a:grpSpLocks/>
          </p:cNvGrpSpPr>
          <p:nvPr/>
        </p:nvGrpSpPr>
        <p:grpSpPr bwMode="auto">
          <a:xfrm>
            <a:off x="6421438" y="4343400"/>
            <a:ext cx="762000" cy="466725"/>
            <a:chOff x="4045" y="3498"/>
            <a:chExt cx="480" cy="294"/>
          </a:xfrm>
        </p:grpSpPr>
        <p:sp>
          <p:nvSpPr>
            <p:cNvPr id="27684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21</a:t>
              </a:r>
            </a:p>
          </p:txBody>
        </p:sp>
        <p:cxnSp>
          <p:nvCxnSpPr>
            <p:cNvPr id="27685" name="AutoShape 44"/>
            <p:cNvCxnSpPr>
              <a:cxnSpLocks noChangeShapeType="1"/>
              <a:stCxn id="27684" idx="3"/>
              <a:endCxn id="27655" idx="1"/>
            </p:cNvCxnSpPr>
            <p:nvPr/>
          </p:nvCxnSpPr>
          <p:spPr bwMode="auto">
            <a:xfrm flipV="1">
              <a:off x="4381" y="3597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9" name="Group 52"/>
          <p:cNvGrpSpPr>
            <a:grpSpLocks/>
          </p:cNvGrpSpPr>
          <p:nvPr/>
        </p:nvGrpSpPr>
        <p:grpSpPr bwMode="auto">
          <a:xfrm>
            <a:off x="7772400" y="3819525"/>
            <a:ext cx="1168400" cy="914400"/>
            <a:chOff x="4896" y="2172"/>
            <a:chExt cx="736" cy="576"/>
          </a:xfrm>
        </p:grpSpPr>
        <p:sp>
          <p:nvSpPr>
            <p:cNvPr id="27682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Brutus</a:t>
              </a:r>
            </a:p>
          </p:txBody>
        </p:sp>
        <p:sp>
          <p:nvSpPr>
            <p:cNvPr id="27683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Caesar</a:t>
              </a:r>
            </a:p>
          </p:txBody>
        </p:sp>
      </p:grpSp>
      <p:sp>
        <p:nvSpPr>
          <p:cNvPr id="27670" name="AutoShape 47"/>
          <p:cNvSpPr>
            <a:spLocks noChangeArrowheads="1"/>
          </p:cNvSpPr>
          <p:nvPr/>
        </p:nvSpPr>
        <p:spPr bwMode="auto">
          <a:xfrm rot="10800000">
            <a:off x="1462088" y="4095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7671" name="Text Box 48"/>
          <p:cNvSpPr txBox="1">
            <a:spLocks noChangeArrowheads="1"/>
          </p:cNvSpPr>
          <p:nvPr/>
        </p:nvSpPr>
        <p:spPr bwMode="auto">
          <a:xfrm>
            <a:off x="228600" y="4114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27672" name="TextBox 198"/>
          <p:cNvSpPr txBox="1">
            <a:spLocks noChangeArrowheads="1"/>
          </p:cNvSpPr>
          <p:nvPr/>
        </p:nvSpPr>
        <p:spPr bwMode="auto">
          <a:xfrm>
            <a:off x="228600" y="4797425"/>
            <a:ext cx="887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Answer</a:t>
            </a: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3733800" y="3581400"/>
            <a:ext cx="304800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4" name="TextBox 201"/>
          <p:cNvSpPr txBox="1">
            <a:spLocks noChangeArrowheads="1"/>
          </p:cNvSpPr>
          <p:nvPr/>
        </p:nvSpPr>
        <p:spPr bwMode="auto">
          <a:xfrm>
            <a:off x="3352800" y="3429000"/>
            <a:ext cx="42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p1</a:t>
            </a:r>
          </a:p>
        </p:txBody>
      </p:sp>
      <p:cxnSp>
        <p:nvCxnSpPr>
          <p:cNvPr id="203" name="Straight Arrow Connector 202"/>
          <p:cNvCxnSpPr/>
          <p:nvPr/>
        </p:nvCxnSpPr>
        <p:spPr>
          <a:xfrm flipV="1">
            <a:off x="5126038" y="4810125"/>
            <a:ext cx="131762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6" name="TextBox 203"/>
          <p:cNvSpPr txBox="1">
            <a:spLocks noChangeArrowheads="1"/>
          </p:cNvSpPr>
          <p:nvPr/>
        </p:nvSpPr>
        <p:spPr bwMode="auto">
          <a:xfrm>
            <a:off x="4745038" y="5105400"/>
            <a:ext cx="423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rPr>
              <a:t>p2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02288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8" name="AutoShape 50"/>
          <p:cNvCxnSpPr>
            <a:cxnSpLocks noChangeShapeType="1"/>
          </p:cNvCxnSpPr>
          <p:nvPr/>
        </p:nvCxnSpPr>
        <p:spPr bwMode="auto">
          <a:xfrm>
            <a:off x="592138" y="4338638"/>
            <a:ext cx="284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9" name="Text Box 51"/>
          <p:cNvSpPr txBox="1">
            <a:spLocks noChangeArrowheads="1"/>
          </p:cNvSpPr>
          <p:nvPr/>
        </p:nvSpPr>
        <p:spPr bwMode="auto">
          <a:xfrm>
            <a:off x="855663" y="41148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</a:t>
            </a:r>
          </a:p>
        </p:txBody>
      </p:sp>
      <p:sp>
        <p:nvSpPr>
          <p:cNvPr id="27680" name="TextBox 1"/>
          <p:cNvSpPr txBox="1">
            <a:spLocks noChangeArrowheads="1"/>
          </p:cNvSpPr>
          <p:nvPr/>
        </p:nvSpPr>
        <p:spPr bwMode="auto">
          <a:xfrm>
            <a:off x="1116013" y="5791200"/>
            <a:ext cx="2633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Postings sorted by DocIds.</a:t>
            </a:r>
          </a:p>
        </p:txBody>
      </p:sp>
      <p:sp>
        <p:nvSpPr>
          <p:cNvPr id="27681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03" name="Date Placeholder 3"/>
          <p:cNvSpPr txBox="1">
            <a:spLocks/>
          </p:cNvSpPr>
          <p:nvPr/>
        </p:nvSpPr>
        <p:spPr>
          <a:xfrm>
            <a:off x="457200" y="6538118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</a:t>
            </a:r>
            <a:fld id="{0305C21E-1B56-40DC-9AEB-05981C18D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41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121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2239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Brutus OR Caesar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NOT Brutus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Brutus AND NOT Caesar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Brutus OR NOT Caesar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More query processing</a:t>
            </a:r>
            <a:endParaRPr lang="en-US" dirty="0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</a:t>
            </a:r>
            <a:fld id="{1CE807CA-D8BB-4CFF-8896-A664718A5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42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250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111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Brutus OR Caesar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More query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29700" name="Group 99"/>
          <p:cNvGrpSpPr>
            <a:grpSpLocks/>
          </p:cNvGrpSpPr>
          <p:nvPr/>
        </p:nvGrpSpPr>
        <p:grpSpPr bwMode="auto">
          <a:xfrm>
            <a:off x="2514600" y="3581400"/>
            <a:ext cx="5202238" cy="1009650"/>
            <a:chOff x="1584" y="3264"/>
            <a:chExt cx="3277" cy="636"/>
          </a:xfrm>
        </p:grpSpPr>
        <p:sp>
          <p:nvSpPr>
            <p:cNvPr id="29772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34</a:t>
              </a:r>
            </a:p>
          </p:txBody>
        </p:sp>
        <p:grpSp>
          <p:nvGrpSpPr>
            <p:cNvPr id="29773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29794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128</a:t>
                </a:r>
              </a:p>
            </p:txBody>
          </p:sp>
          <p:grpSp>
            <p:nvGrpSpPr>
              <p:cNvPr id="29795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2981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2</a:t>
                  </a:r>
                </a:p>
              </p:txBody>
            </p:sp>
            <p:cxnSp>
              <p:nvCxnSpPr>
                <p:cNvPr id="29812" name="AutoShape 57"/>
                <p:cNvCxnSpPr>
                  <a:cxnSpLocks noChangeShapeType="1"/>
                  <a:stCxn id="29811" idx="3"/>
                  <a:endCxn id="29809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796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2980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4</a:t>
                  </a:r>
                </a:p>
              </p:txBody>
            </p:sp>
            <p:cxnSp>
              <p:nvCxnSpPr>
                <p:cNvPr id="29810" name="AutoShape 60"/>
                <p:cNvCxnSpPr>
                  <a:cxnSpLocks noChangeShapeType="1"/>
                  <a:stCxn id="29809" idx="3"/>
                  <a:endCxn id="29807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797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2980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8</a:t>
                  </a:r>
                </a:p>
              </p:txBody>
            </p:sp>
            <p:cxnSp>
              <p:nvCxnSpPr>
                <p:cNvPr id="29808" name="AutoShape 63"/>
                <p:cNvCxnSpPr>
                  <a:cxnSpLocks noChangeShapeType="1"/>
                  <a:stCxn id="29807" idx="3"/>
                  <a:endCxn id="29805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798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2980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16</a:t>
                  </a:r>
                </a:p>
              </p:txBody>
            </p:sp>
            <p:cxnSp>
              <p:nvCxnSpPr>
                <p:cNvPr id="29806" name="AutoShape 66"/>
                <p:cNvCxnSpPr>
                  <a:cxnSpLocks noChangeShapeType="1"/>
                  <a:stCxn id="29805" idx="3"/>
                  <a:endCxn id="29803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799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2980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32</a:t>
                  </a:r>
                </a:p>
              </p:txBody>
            </p:sp>
            <p:cxnSp>
              <p:nvCxnSpPr>
                <p:cNvPr id="29804" name="AutoShape 69"/>
                <p:cNvCxnSpPr>
                  <a:cxnSpLocks noChangeShapeType="1"/>
                  <a:stCxn id="29803" idx="3"/>
                  <a:endCxn id="29801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800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2980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>
                      <a:solidFill>
                        <a:srgbClr val="B2B2B2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64</a:t>
                  </a:r>
                </a:p>
              </p:txBody>
            </p:sp>
            <p:cxnSp>
              <p:nvCxnSpPr>
                <p:cNvPr id="29802" name="AutoShape 72"/>
                <p:cNvCxnSpPr>
                  <a:cxnSpLocks noChangeShapeType="1"/>
                  <a:stCxn id="29801" idx="3"/>
                  <a:endCxn id="29794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74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29792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cxnSp>
            <p:nvCxnSpPr>
              <p:cNvPr id="29793" name="AutoShape 75"/>
              <p:cNvCxnSpPr>
                <a:cxnSpLocks noChangeShapeType="1"/>
                <a:stCxn id="29792" idx="3"/>
                <a:endCxn id="29790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75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29790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cxnSp>
            <p:nvCxnSpPr>
              <p:cNvPr id="29791" name="AutoShape 78"/>
              <p:cNvCxnSpPr>
                <a:cxnSpLocks noChangeShapeType="1"/>
                <a:stCxn id="29790" idx="3"/>
                <a:endCxn id="29788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76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29788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</a:p>
            </p:txBody>
          </p:sp>
          <p:cxnSp>
            <p:nvCxnSpPr>
              <p:cNvPr id="29789" name="AutoShape 81"/>
              <p:cNvCxnSpPr>
                <a:cxnSpLocks noChangeShapeType="1"/>
                <a:stCxn id="29788" idx="3"/>
                <a:endCxn id="29786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77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29786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cxnSp>
            <p:nvCxnSpPr>
              <p:cNvPr id="29787" name="AutoShape 84"/>
              <p:cNvCxnSpPr>
                <a:cxnSpLocks noChangeShapeType="1"/>
                <a:stCxn id="29786" idx="3"/>
                <a:endCxn id="29784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78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29784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cxnSp>
            <p:nvCxnSpPr>
              <p:cNvPr id="29785" name="AutoShape 87"/>
              <p:cNvCxnSpPr>
                <a:cxnSpLocks noChangeShapeType="1"/>
                <a:stCxn id="29784" idx="3"/>
                <a:endCxn id="29779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779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9780" name="AutoShape 90"/>
            <p:cNvCxnSpPr>
              <a:cxnSpLocks noChangeShapeType="1"/>
              <a:stCxn id="29779" idx="3"/>
              <a:endCxn id="29782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81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29782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21</a:t>
                </a:r>
              </a:p>
            </p:txBody>
          </p:sp>
          <p:cxnSp>
            <p:nvCxnSpPr>
              <p:cNvPr id="29783" name="AutoShape 93"/>
              <p:cNvCxnSpPr>
                <a:cxnSpLocks noChangeShapeType="1"/>
                <a:stCxn id="29782" idx="3"/>
                <a:endCxn id="29772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878638" y="35814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128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7183438" y="4114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34</a:t>
            </a:r>
          </a:p>
        </p:txBody>
      </p:sp>
      <p:grpSp>
        <p:nvGrpSpPr>
          <p:cNvPr id="29703" name="Group 6"/>
          <p:cNvGrpSpPr>
            <a:grpSpLocks/>
          </p:cNvGrpSpPr>
          <p:nvPr/>
        </p:nvGrpSpPr>
        <p:grpSpPr bwMode="auto">
          <a:xfrm>
            <a:off x="2514600" y="3581400"/>
            <a:ext cx="647700" cy="466725"/>
            <a:chOff x="1584" y="3162"/>
            <a:chExt cx="408" cy="294"/>
          </a:xfrm>
        </p:grpSpPr>
        <p:sp>
          <p:nvSpPr>
            <p:cNvPr id="29770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9771" name="AutoShape 8"/>
            <p:cNvCxnSpPr>
              <a:cxnSpLocks noChangeShapeType="1"/>
              <a:stCxn id="29770" idx="3"/>
              <a:endCxn id="29768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4" name="Group 9"/>
          <p:cNvGrpSpPr>
            <a:grpSpLocks/>
          </p:cNvGrpSpPr>
          <p:nvPr/>
        </p:nvGrpSpPr>
        <p:grpSpPr bwMode="auto">
          <a:xfrm>
            <a:off x="3162300" y="3581400"/>
            <a:ext cx="668338" cy="466725"/>
            <a:chOff x="1992" y="3162"/>
            <a:chExt cx="421" cy="294"/>
          </a:xfrm>
        </p:grpSpPr>
        <p:sp>
          <p:nvSpPr>
            <p:cNvPr id="29768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cxnSp>
          <p:nvCxnSpPr>
            <p:cNvPr id="29769" name="AutoShape 11"/>
            <p:cNvCxnSpPr>
              <a:cxnSpLocks noChangeShapeType="1"/>
              <a:stCxn id="29768" idx="3"/>
              <a:endCxn id="29766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5" name="Group 12"/>
          <p:cNvGrpSpPr>
            <a:grpSpLocks/>
          </p:cNvGrpSpPr>
          <p:nvPr/>
        </p:nvGrpSpPr>
        <p:grpSpPr bwMode="auto">
          <a:xfrm>
            <a:off x="3830638" y="3581400"/>
            <a:ext cx="609600" cy="466725"/>
            <a:chOff x="2413" y="3162"/>
            <a:chExt cx="384" cy="294"/>
          </a:xfrm>
        </p:grpSpPr>
        <p:sp>
          <p:nvSpPr>
            <p:cNvPr id="29766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9767" name="AutoShape 14"/>
            <p:cNvCxnSpPr>
              <a:cxnSpLocks noChangeShapeType="1"/>
              <a:stCxn id="29766" idx="3"/>
              <a:endCxn id="29764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6" name="Group 15"/>
          <p:cNvGrpSpPr>
            <a:grpSpLocks/>
          </p:cNvGrpSpPr>
          <p:nvPr/>
        </p:nvGrpSpPr>
        <p:grpSpPr bwMode="auto">
          <a:xfrm>
            <a:off x="4440238" y="3581400"/>
            <a:ext cx="762000" cy="466725"/>
            <a:chOff x="2797" y="3162"/>
            <a:chExt cx="480" cy="294"/>
          </a:xfrm>
        </p:grpSpPr>
        <p:sp>
          <p:nvSpPr>
            <p:cNvPr id="29764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29765" name="AutoShape 17"/>
            <p:cNvCxnSpPr>
              <a:cxnSpLocks noChangeShapeType="1"/>
              <a:stCxn id="29764" idx="3"/>
              <a:endCxn id="29762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7" name="Group 18"/>
          <p:cNvGrpSpPr>
            <a:grpSpLocks/>
          </p:cNvGrpSpPr>
          <p:nvPr/>
        </p:nvGrpSpPr>
        <p:grpSpPr bwMode="auto">
          <a:xfrm>
            <a:off x="5202238" y="3581400"/>
            <a:ext cx="838200" cy="466725"/>
            <a:chOff x="3277" y="3162"/>
            <a:chExt cx="528" cy="294"/>
          </a:xfrm>
        </p:grpSpPr>
        <p:sp>
          <p:nvSpPr>
            <p:cNvPr id="29762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32</a:t>
              </a:r>
            </a:p>
          </p:txBody>
        </p:sp>
        <p:cxnSp>
          <p:nvCxnSpPr>
            <p:cNvPr id="29763" name="AutoShape 20"/>
            <p:cNvCxnSpPr>
              <a:cxnSpLocks noChangeShapeType="1"/>
              <a:stCxn id="29762" idx="3"/>
              <a:endCxn id="29760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8" name="Group 21"/>
          <p:cNvGrpSpPr>
            <a:grpSpLocks/>
          </p:cNvGrpSpPr>
          <p:nvPr/>
        </p:nvGrpSpPr>
        <p:grpSpPr bwMode="auto">
          <a:xfrm>
            <a:off x="6040438" y="3581400"/>
            <a:ext cx="838200" cy="466725"/>
            <a:chOff x="3805" y="3162"/>
            <a:chExt cx="528" cy="294"/>
          </a:xfrm>
        </p:grpSpPr>
        <p:sp>
          <p:nvSpPr>
            <p:cNvPr id="29760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64</a:t>
              </a:r>
            </a:p>
          </p:txBody>
        </p:sp>
        <p:cxnSp>
          <p:nvCxnSpPr>
            <p:cNvPr id="29761" name="AutoShape 23"/>
            <p:cNvCxnSpPr>
              <a:cxnSpLocks noChangeShapeType="1"/>
              <a:stCxn id="29760" idx="3"/>
              <a:endCxn id="29701" idx="1"/>
            </p:cNvCxnSpPr>
            <p:nvPr/>
          </p:nvCxnSpPr>
          <p:spPr bwMode="auto">
            <a:xfrm flipV="1">
              <a:off x="4141" y="3261"/>
              <a:ext cx="19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9" name="Group 24"/>
          <p:cNvGrpSpPr>
            <a:grpSpLocks/>
          </p:cNvGrpSpPr>
          <p:nvPr/>
        </p:nvGrpSpPr>
        <p:grpSpPr bwMode="auto">
          <a:xfrm>
            <a:off x="2535238" y="4114800"/>
            <a:ext cx="647700" cy="466725"/>
            <a:chOff x="1597" y="3498"/>
            <a:chExt cx="408" cy="294"/>
          </a:xfrm>
        </p:grpSpPr>
        <p:sp>
          <p:nvSpPr>
            <p:cNvPr id="29758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cxnSp>
          <p:nvCxnSpPr>
            <p:cNvPr id="29759" name="AutoShape 26"/>
            <p:cNvCxnSpPr>
              <a:cxnSpLocks noChangeShapeType="1"/>
              <a:stCxn id="29758" idx="3"/>
              <a:endCxn id="29756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0" name="Group 27"/>
          <p:cNvGrpSpPr>
            <a:grpSpLocks/>
          </p:cNvGrpSpPr>
          <p:nvPr/>
        </p:nvGrpSpPr>
        <p:grpSpPr bwMode="auto">
          <a:xfrm>
            <a:off x="3182938" y="4114800"/>
            <a:ext cx="647700" cy="466725"/>
            <a:chOff x="2005" y="3498"/>
            <a:chExt cx="408" cy="294"/>
          </a:xfrm>
        </p:grpSpPr>
        <p:sp>
          <p:nvSpPr>
            <p:cNvPr id="29756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9757" name="AutoShape 29"/>
            <p:cNvCxnSpPr>
              <a:cxnSpLocks noChangeShapeType="1"/>
              <a:stCxn id="29756" idx="3"/>
              <a:endCxn id="29754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1" name="Group 30"/>
          <p:cNvGrpSpPr>
            <a:grpSpLocks/>
          </p:cNvGrpSpPr>
          <p:nvPr/>
        </p:nvGrpSpPr>
        <p:grpSpPr bwMode="auto">
          <a:xfrm>
            <a:off x="3830638" y="4114800"/>
            <a:ext cx="630237" cy="466725"/>
            <a:chOff x="2413" y="3498"/>
            <a:chExt cx="397" cy="294"/>
          </a:xfrm>
        </p:grpSpPr>
        <p:sp>
          <p:nvSpPr>
            <p:cNvPr id="29754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</a:p>
          </p:txBody>
        </p:sp>
        <p:cxnSp>
          <p:nvCxnSpPr>
            <p:cNvPr id="29755" name="AutoShape 32"/>
            <p:cNvCxnSpPr>
              <a:cxnSpLocks noChangeShapeType="1"/>
              <a:stCxn id="29754" idx="3"/>
              <a:endCxn id="29752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2" name="Group 33"/>
          <p:cNvGrpSpPr>
            <a:grpSpLocks/>
          </p:cNvGrpSpPr>
          <p:nvPr/>
        </p:nvGrpSpPr>
        <p:grpSpPr bwMode="auto">
          <a:xfrm>
            <a:off x="4460875" y="4114800"/>
            <a:ext cx="606425" cy="466725"/>
            <a:chOff x="2810" y="3498"/>
            <a:chExt cx="382" cy="294"/>
          </a:xfrm>
        </p:grpSpPr>
        <p:sp>
          <p:nvSpPr>
            <p:cNvPr id="29752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cxnSp>
          <p:nvCxnSpPr>
            <p:cNvPr id="29753" name="AutoShape 35"/>
            <p:cNvCxnSpPr>
              <a:cxnSpLocks noChangeShapeType="1"/>
              <a:stCxn id="29752" idx="3"/>
              <a:endCxn id="29750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3" name="Group 36"/>
          <p:cNvGrpSpPr>
            <a:grpSpLocks/>
          </p:cNvGrpSpPr>
          <p:nvPr/>
        </p:nvGrpSpPr>
        <p:grpSpPr bwMode="auto">
          <a:xfrm>
            <a:off x="5067300" y="4114800"/>
            <a:ext cx="592138" cy="466725"/>
            <a:chOff x="3192" y="3498"/>
            <a:chExt cx="373" cy="294"/>
          </a:xfrm>
        </p:grpSpPr>
        <p:sp>
          <p:nvSpPr>
            <p:cNvPr id="29750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9751" name="AutoShape 38"/>
            <p:cNvCxnSpPr>
              <a:cxnSpLocks noChangeShapeType="1"/>
              <a:stCxn id="29750" idx="3"/>
              <a:endCxn id="29748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4" name="Group 100"/>
          <p:cNvGrpSpPr>
            <a:grpSpLocks/>
          </p:cNvGrpSpPr>
          <p:nvPr/>
        </p:nvGrpSpPr>
        <p:grpSpPr bwMode="auto">
          <a:xfrm>
            <a:off x="5659438" y="4114800"/>
            <a:ext cx="762000" cy="466725"/>
            <a:chOff x="3565" y="2496"/>
            <a:chExt cx="480" cy="294"/>
          </a:xfrm>
        </p:grpSpPr>
        <p:sp>
          <p:nvSpPr>
            <p:cNvPr id="29748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9749" name="AutoShape 41"/>
            <p:cNvCxnSpPr>
              <a:cxnSpLocks noChangeShapeType="1"/>
              <a:stCxn id="29748" idx="3"/>
              <a:endCxn id="29746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5" name="Group 42"/>
          <p:cNvGrpSpPr>
            <a:grpSpLocks/>
          </p:cNvGrpSpPr>
          <p:nvPr/>
        </p:nvGrpSpPr>
        <p:grpSpPr bwMode="auto">
          <a:xfrm>
            <a:off x="6421438" y="4114800"/>
            <a:ext cx="762000" cy="466725"/>
            <a:chOff x="4045" y="3498"/>
            <a:chExt cx="480" cy="294"/>
          </a:xfrm>
        </p:grpSpPr>
        <p:sp>
          <p:nvSpPr>
            <p:cNvPr id="29746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21</a:t>
              </a:r>
            </a:p>
          </p:txBody>
        </p:sp>
        <p:cxnSp>
          <p:nvCxnSpPr>
            <p:cNvPr id="29747" name="AutoShape 44"/>
            <p:cNvCxnSpPr>
              <a:cxnSpLocks noChangeShapeType="1"/>
              <a:stCxn id="29746" idx="3"/>
              <a:endCxn id="29702" idx="1"/>
            </p:cNvCxnSpPr>
            <p:nvPr/>
          </p:nvCxnSpPr>
          <p:spPr bwMode="auto">
            <a:xfrm flipV="1">
              <a:off x="4381" y="3597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6" name="Group 52"/>
          <p:cNvGrpSpPr>
            <a:grpSpLocks/>
          </p:cNvGrpSpPr>
          <p:nvPr/>
        </p:nvGrpSpPr>
        <p:grpSpPr bwMode="auto">
          <a:xfrm>
            <a:off x="7772400" y="3590925"/>
            <a:ext cx="1168400" cy="914400"/>
            <a:chOff x="4896" y="2172"/>
            <a:chExt cx="736" cy="576"/>
          </a:xfrm>
        </p:grpSpPr>
        <p:sp>
          <p:nvSpPr>
            <p:cNvPr id="29744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Brutus</a:t>
              </a:r>
            </a:p>
          </p:txBody>
        </p:sp>
        <p:sp>
          <p:nvSpPr>
            <p:cNvPr id="29745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Caesar</a:t>
              </a:r>
            </a:p>
          </p:txBody>
        </p:sp>
      </p:grpSp>
      <p:sp>
        <p:nvSpPr>
          <p:cNvPr id="29717" name="AutoShape 47"/>
          <p:cNvSpPr>
            <a:spLocks noChangeArrowheads="1"/>
          </p:cNvSpPr>
          <p:nvPr/>
        </p:nvSpPr>
        <p:spPr bwMode="auto">
          <a:xfrm rot="10800000">
            <a:off x="1462088" y="38671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ext Box 48"/>
          <p:cNvSpPr txBox="1">
            <a:spLocks noChangeArrowheads="1"/>
          </p:cNvSpPr>
          <p:nvPr/>
        </p:nvSpPr>
        <p:spPr bwMode="auto">
          <a:xfrm>
            <a:off x="0" y="5181600"/>
            <a:ext cx="355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cxnSp>
        <p:nvCxnSpPr>
          <p:cNvPr id="96" name="Straight Arrow Connector 95"/>
          <p:cNvCxnSpPr>
            <a:stCxn id="91" idx="3"/>
          </p:cNvCxnSpPr>
          <p:nvPr/>
        </p:nvCxnSpPr>
        <p:spPr>
          <a:xfrm>
            <a:off x="355600" y="5411788"/>
            <a:ext cx="17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0" name="Text Box 48"/>
          <p:cNvSpPr txBox="1">
            <a:spLocks noChangeArrowheads="1"/>
          </p:cNvSpPr>
          <p:nvPr/>
        </p:nvSpPr>
        <p:spPr bwMode="auto">
          <a:xfrm>
            <a:off x="525463" y="5189538"/>
            <a:ext cx="35560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06463" y="5387975"/>
            <a:ext cx="2365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2" name="Text Box 48"/>
          <p:cNvSpPr txBox="1">
            <a:spLocks noChangeArrowheads="1"/>
          </p:cNvSpPr>
          <p:nvPr/>
        </p:nvSpPr>
        <p:spPr bwMode="auto">
          <a:xfrm>
            <a:off x="1160463" y="5181600"/>
            <a:ext cx="355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cxnSp>
        <p:nvCxnSpPr>
          <p:cNvPr id="101" name="Straight Arrow Connector 100"/>
          <p:cNvCxnSpPr>
            <a:stCxn id="29722" idx="3"/>
          </p:cNvCxnSpPr>
          <p:nvPr/>
        </p:nvCxnSpPr>
        <p:spPr>
          <a:xfrm>
            <a:off x="1516063" y="5411788"/>
            <a:ext cx="290512" cy="7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4" name="Text Box 48"/>
          <p:cNvSpPr txBox="1">
            <a:spLocks noChangeArrowheads="1"/>
          </p:cNvSpPr>
          <p:nvPr/>
        </p:nvSpPr>
        <p:spPr bwMode="auto">
          <a:xfrm>
            <a:off x="1812925" y="5203825"/>
            <a:ext cx="35718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2170113" y="5419725"/>
            <a:ext cx="212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6" name="Text Box 48"/>
          <p:cNvSpPr txBox="1">
            <a:spLocks noChangeArrowheads="1"/>
          </p:cNvSpPr>
          <p:nvPr/>
        </p:nvSpPr>
        <p:spPr bwMode="auto">
          <a:xfrm>
            <a:off x="2390775" y="5181600"/>
            <a:ext cx="355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cxnSp>
        <p:nvCxnSpPr>
          <p:cNvPr id="105" name="Straight Arrow Connector 104"/>
          <p:cNvCxnSpPr>
            <a:stCxn id="29726" idx="3"/>
          </p:cNvCxnSpPr>
          <p:nvPr/>
        </p:nvCxnSpPr>
        <p:spPr>
          <a:xfrm>
            <a:off x="2746375" y="5411788"/>
            <a:ext cx="298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8" name="Text Box 48"/>
          <p:cNvSpPr txBox="1">
            <a:spLocks noChangeArrowheads="1"/>
          </p:cNvSpPr>
          <p:nvPr/>
        </p:nvSpPr>
        <p:spPr bwMode="auto">
          <a:xfrm>
            <a:off x="3048000" y="5181600"/>
            <a:ext cx="355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3411538" y="5410200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30" name="Text Box 48"/>
          <p:cNvSpPr txBox="1">
            <a:spLocks noChangeArrowheads="1"/>
          </p:cNvSpPr>
          <p:nvPr/>
        </p:nvSpPr>
        <p:spPr bwMode="auto">
          <a:xfrm>
            <a:off x="3678238" y="5178425"/>
            <a:ext cx="5270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4200525" y="5410200"/>
            <a:ext cx="2905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32" name="Text Box 48"/>
          <p:cNvSpPr txBox="1">
            <a:spLocks noChangeArrowheads="1"/>
          </p:cNvSpPr>
          <p:nvPr/>
        </p:nvSpPr>
        <p:spPr bwMode="auto">
          <a:xfrm>
            <a:off x="4491038" y="5178425"/>
            <a:ext cx="5270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5005388" y="5403850"/>
            <a:ext cx="27305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34" name="Text Box 48"/>
          <p:cNvSpPr txBox="1">
            <a:spLocks noChangeArrowheads="1"/>
          </p:cNvSpPr>
          <p:nvPr/>
        </p:nvSpPr>
        <p:spPr bwMode="auto">
          <a:xfrm>
            <a:off x="5243513" y="5181600"/>
            <a:ext cx="5270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32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5770563" y="5403850"/>
            <a:ext cx="325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36" name="Text Box 48"/>
          <p:cNvSpPr txBox="1">
            <a:spLocks noChangeArrowheads="1"/>
          </p:cNvSpPr>
          <p:nvPr/>
        </p:nvSpPr>
        <p:spPr bwMode="auto">
          <a:xfrm>
            <a:off x="6046788" y="5178425"/>
            <a:ext cx="5270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21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6553200" y="5403850"/>
            <a:ext cx="3540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38" name="Text Box 48"/>
          <p:cNvSpPr txBox="1">
            <a:spLocks noChangeArrowheads="1"/>
          </p:cNvSpPr>
          <p:nvPr/>
        </p:nvSpPr>
        <p:spPr bwMode="auto">
          <a:xfrm>
            <a:off x="6858000" y="5178425"/>
            <a:ext cx="5270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34</a:t>
            </a:r>
          </a:p>
        </p:txBody>
      </p:sp>
      <p:cxnSp>
        <p:nvCxnSpPr>
          <p:cNvPr id="127" name="Straight Arrow Connector 126"/>
          <p:cNvCxnSpPr>
            <a:stCxn id="29738" idx="3"/>
          </p:cNvCxnSpPr>
          <p:nvPr/>
        </p:nvCxnSpPr>
        <p:spPr>
          <a:xfrm>
            <a:off x="7385050" y="5410200"/>
            <a:ext cx="3000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0" name="Text Box 48"/>
          <p:cNvSpPr txBox="1">
            <a:spLocks noChangeArrowheads="1"/>
          </p:cNvSpPr>
          <p:nvPr/>
        </p:nvSpPr>
        <p:spPr bwMode="auto">
          <a:xfrm>
            <a:off x="7677150" y="5203825"/>
            <a:ext cx="5270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64</a:t>
            </a:r>
          </a:p>
        </p:txBody>
      </p:sp>
      <p:cxnSp>
        <p:nvCxnSpPr>
          <p:cNvPr id="133" name="Straight Arrow Connector 132"/>
          <p:cNvCxnSpPr>
            <a:endCxn id="29742" idx="1"/>
          </p:cNvCxnSpPr>
          <p:nvPr/>
        </p:nvCxnSpPr>
        <p:spPr>
          <a:xfrm>
            <a:off x="8204200" y="5434013"/>
            <a:ext cx="241300" cy="26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2" name="Text Box 48"/>
          <p:cNvSpPr txBox="1">
            <a:spLocks noChangeArrowheads="1"/>
          </p:cNvSpPr>
          <p:nvPr/>
        </p:nvSpPr>
        <p:spPr bwMode="auto">
          <a:xfrm>
            <a:off x="8445500" y="5229225"/>
            <a:ext cx="6985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128</a:t>
            </a:r>
          </a:p>
        </p:txBody>
      </p:sp>
      <p:sp>
        <p:nvSpPr>
          <p:cNvPr id="29743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17" name="Date Placeholder 3"/>
          <p:cNvSpPr txBox="1">
            <a:spLocks/>
          </p:cNvSpPr>
          <p:nvPr/>
        </p:nvSpPr>
        <p:spPr>
          <a:xfrm>
            <a:off x="457199" y="6538118"/>
            <a:ext cx="6450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621CF273-BBEC-4C6C-8291-977385647A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43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54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873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NOT Brutus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More query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30724" name="Group 96"/>
          <p:cNvGrpSpPr>
            <a:grpSpLocks/>
          </p:cNvGrpSpPr>
          <p:nvPr/>
        </p:nvGrpSpPr>
        <p:grpSpPr bwMode="auto">
          <a:xfrm>
            <a:off x="2514600" y="3429000"/>
            <a:ext cx="5046663" cy="476250"/>
            <a:chOff x="1584" y="3060"/>
            <a:chExt cx="3179" cy="300"/>
          </a:xfrm>
        </p:grpSpPr>
        <p:sp>
          <p:nvSpPr>
            <p:cNvPr id="30759" name="Text Box 53"/>
            <p:cNvSpPr txBox="1">
              <a:spLocks noChangeArrowheads="1"/>
            </p:cNvSpPr>
            <p:nvPr/>
          </p:nvSpPr>
          <p:spPr bwMode="auto">
            <a:xfrm>
              <a:off x="4320" y="3060"/>
              <a:ext cx="443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srgbClr val="B2B2B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128</a:t>
              </a:r>
            </a:p>
          </p:txBody>
        </p:sp>
        <p:grpSp>
          <p:nvGrpSpPr>
            <p:cNvPr id="30760" name="Group 55"/>
            <p:cNvGrpSpPr>
              <a:grpSpLocks/>
            </p:cNvGrpSpPr>
            <p:nvPr/>
          </p:nvGrpSpPr>
          <p:grpSpPr bwMode="auto">
            <a:xfrm>
              <a:off x="1584" y="3060"/>
              <a:ext cx="408" cy="294"/>
              <a:chOff x="1584" y="3162"/>
              <a:chExt cx="408" cy="294"/>
            </a:xfrm>
          </p:grpSpPr>
          <p:sp>
            <p:nvSpPr>
              <p:cNvPr id="30776" name="Text Box 56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cxnSp>
            <p:nvCxnSpPr>
              <p:cNvPr id="30777" name="AutoShape 57"/>
              <p:cNvCxnSpPr>
                <a:cxnSpLocks noChangeShapeType="1"/>
                <a:stCxn id="30776" idx="3"/>
                <a:endCxn id="30774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61" name="Group 58"/>
            <p:cNvGrpSpPr>
              <a:grpSpLocks/>
            </p:cNvGrpSpPr>
            <p:nvPr/>
          </p:nvGrpSpPr>
          <p:grpSpPr bwMode="auto">
            <a:xfrm>
              <a:off x="1992" y="3060"/>
              <a:ext cx="421" cy="294"/>
              <a:chOff x="1992" y="3162"/>
              <a:chExt cx="421" cy="294"/>
            </a:xfrm>
          </p:grpSpPr>
          <p:sp>
            <p:nvSpPr>
              <p:cNvPr id="30774" name="Text Box 59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</a:t>
                </a:r>
              </a:p>
            </p:txBody>
          </p:sp>
          <p:cxnSp>
            <p:nvCxnSpPr>
              <p:cNvPr id="30775" name="AutoShape 60"/>
              <p:cNvCxnSpPr>
                <a:cxnSpLocks noChangeShapeType="1"/>
                <a:stCxn id="30774" idx="3"/>
                <a:endCxn id="30772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62" name="Group 61"/>
            <p:cNvGrpSpPr>
              <a:grpSpLocks/>
            </p:cNvGrpSpPr>
            <p:nvPr/>
          </p:nvGrpSpPr>
          <p:grpSpPr bwMode="auto">
            <a:xfrm>
              <a:off x="2413" y="3060"/>
              <a:ext cx="384" cy="294"/>
              <a:chOff x="2413" y="3162"/>
              <a:chExt cx="384" cy="294"/>
            </a:xfrm>
          </p:grpSpPr>
          <p:sp>
            <p:nvSpPr>
              <p:cNvPr id="30772" name="Text Box 62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cxnSp>
            <p:nvCxnSpPr>
              <p:cNvPr id="30773" name="AutoShape 63"/>
              <p:cNvCxnSpPr>
                <a:cxnSpLocks noChangeShapeType="1"/>
                <a:stCxn id="30772" idx="3"/>
                <a:endCxn id="30770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63" name="Group 64"/>
            <p:cNvGrpSpPr>
              <a:grpSpLocks/>
            </p:cNvGrpSpPr>
            <p:nvPr/>
          </p:nvGrpSpPr>
          <p:grpSpPr bwMode="auto">
            <a:xfrm>
              <a:off x="2797" y="3060"/>
              <a:ext cx="480" cy="294"/>
              <a:chOff x="2797" y="3162"/>
              <a:chExt cx="480" cy="294"/>
            </a:xfrm>
          </p:grpSpPr>
          <p:sp>
            <p:nvSpPr>
              <p:cNvPr id="30770" name="Text Box 6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16</a:t>
                </a:r>
              </a:p>
            </p:txBody>
          </p:sp>
          <p:cxnSp>
            <p:nvCxnSpPr>
              <p:cNvPr id="30771" name="AutoShape 66"/>
              <p:cNvCxnSpPr>
                <a:cxnSpLocks noChangeShapeType="1"/>
                <a:stCxn id="30770" idx="3"/>
                <a:endCxn id="30768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64" name="Group 67"/>
            <p:cNvGrpSpPr>
              <a:grpSpLocks/>
            </p:cNvGrpSpPr>
            <p:nvPr/>
          </p:nvGrpSpPr>
          <p:grpSpPr bwMode="auto">
            <a:xfrm>
              <a:off x="3277" y="3066"/>
              <a:ext cx="528" cy="294"/>
              <a:chOff x="3277" y="3162"/>
              <a:chExt cx="528" cy="294"/>
            </a:xfrm>
          </p:grpSpPr>
          <p:sp>
            <p:nvSpPr>
              <p:cNvPr id="30768" name="Text Box 68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32</a:t>
                </a:r>
              </a:p>
            </p:txBody>
          </p:sp>
          <p:cxnSp>
            <p:nvCxnSpPr>
              <p:cNvPr id="30769" name="AutoShape 69"/>
              <p:cNvCxnSpPr>
                <a:cxnSpLocks noChangeShapeType="1"/>
                <a:stCxn id="30768" idx="3"/>
                <a:endCxn id="30766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65" name="Group 70"/>
            <p:cNvGrpSpPr>
              <a:grpSpLocks/>
            </p:cNvGrpSpPr>
            <p:nvPr/>
          </p:nvGrpSpPr>
          <p:grpSpPr bwMode="auto">
            <a:xfrm>
              <a:off x="3805" y="3066"/>
              <a:ext cx="528" cy="294"/>
              <a:chOff x="3805" y="3162"/>
              <a:chExt cx="528" cy="294"/>
            </a:xfrm>
          </p:grpSpPr>
          <p:sp>
            <p:nvSpPr>
              <p:cNvPr id="30766" name="Text Box 71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B2B2B2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64</a:t>
                </a:r>
              </a:p>
            </p:txBody>
          </p:sp>
          <p:cxnSp>
            <p:nvCxnSpPr>
              <p:cNvPr id="30767" name="AutoShape 72"/>
              <p:cNvCxnSpPr>
                <a:cxnSpLocks noChangeShapeType="1"/>
                <a:stCxn id="30766" idx="3"/>
                <a:endCxn id="30759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128</a:t>
            </a:r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2514600" y="3429000"/>
            <a:ext cx="647700" cy="466725"/>
            <a:chOff x="1584" y="3162"/>
            <a:chExt cx="408" cy="294"/>
          </a:xfrm>
        </p:grpSpPr>
        <p:sp>
          <p:nvSpPr>
            <p:cNvPr id="3075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30758" name="AutoShape 8"/>
            <p:cNvCxnSpPr>
              <a:cxnSpLocks noChangeShapeType="1"/>
              <a:stCxn id="30757" idx="3"/>
              <a:endCxn id="3075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27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3075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cxnSp>
          <p:nvCxnSpPr>
            <p:cNvPr id="30756" name="AutoShape 11"/>
            <p:cNvCxnSpPr>
              <a:cxnSpLocks noChangeShapeType="1"/>
              <a:stCxn id="30755" idx="3"/>
              <a:endCxn id="3075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28" name="Group 12"/>
          <p:cNvGrpSpPr>
            <a:grpSpLocks/>
          </p:cNvGrpSpPr>
          <p:nvPr/>
        </p:nvGrpSpPr>
        <p:grpSpPr bwMode="auto">
          <a:xfrm>
            <a:off x="3830638" y="3429000"/>
            <a:ext cx="609600" cy="466725"/>
            <a:chOff x="2413" y="3162"/>
            <a:chExt cx="384" cy="294"/>
          </a:xfrm>
        </p:grpSpPr>
        <p:sp>
          <p:nvSpPr>
            <p:cNvPr id="3075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30754" name="AutoShape 14"/>
            <p:cNvCxnSpPr>
              <a:cxnSpLocks noChangeShapeType="1"/>
              <a:stCxn id="30753" idx="3"/>
              <a:endCxn id="3075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29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3075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30752" name="AutoShape 17"/>
            <p:cNvCxnSpPr>
              <a:cxnSpLocks noChangeShapeType="1"/>
              <a:stCxn id="30751" idx="3"/>
              <a:endCxn id="3074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30" name="Group 18"/>
          <p:cNvGrpSpPr>
            <a:grpSpLocks/>
          </p:cNvGrpSpPr>
          <p:nvPr/>
        </p:nvGrpSpPr>
        <p:grpSpPr bwMode="auto">
          <a:xfrm>
            <a:off x="5202238" y="3429000"/>
            <a:ext cx="838200" cy="466725"/>
            <a:chOff x="3277" y="3162"/>
            <a:chExt cx="528" cy="294"/>
          </a:xfrm>
        </p:grpSpPr>
        <p:sp>
          <p:nvSpPr>
            <p:cNvPr id="3074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32</a:t>
              </a:r>
            </a:p>
          </p:txBody>
        </p:sp>
        <p:cxnSp>
          <p:nvCxnSpPr>
            <p:cNvPr id="30750" name="AutoShape 20"/>
            <p:cNvCxnSpPr>
              <a:cxnSpLocks noChangeShapeType="1"/>
              <a:stCxn id="30749" idx="3"/>
              <a:endCxn id="3074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31" name="Group 21"/>
          <p:cNvGrpSpPr>
            <a:grpSpLocks/>
          </p:cNvGrpSpPr>
          <p:nvPr/>
        </p:nvGrpSpPr>
        <p:grpSpPr bwMode="auto">
          <a:xfrm>
            <a:off x="6040438" y="3429000"/>
            <a:ext cx="838200" cy="466725"/>
            <a:chOff x="3805" y="3162"/>
            <a:chExt cx="528" cy="294"/>
          </a:xfrm>
        </p:grpSpPr>
        <p:sp>
          <p:nvSpPr>
            <p:cNvPr id="3074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64</a:t>
              </a:r>
            </a:p>
          </p:txBody>
        </p:sp>
        <p:cxnSp>
          <p:nvCxnSpPr>
            <p:cNvPr id="30748" name="AutoShape 23"/>
            <p:cNvCxnSpPr>
              <a:cxnSpLocks noChangeShapeType="1"/>
              <a:stCxn id="30747" idx="3"/>
              <a:endCxn id="30725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32" name="Text Box 45"/>
          <p:cNvSpPr txBox="1">
            <a:spLocks noChangeArrowheads="1"/>
          </p:cNvSpPr>
          <p:nvPr/>
        </p:nvSpPr>
        <p:spPr bwMode="auto">
          <a:xfrm>
            <a:off x="7772400" y="34385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Brutus</a:t>
            </a:r>
          </a:p>
        </p:txBody>
      </p:sp>
      <p:sp>
        <p:nvSpPr>
          <p:cNvPr id="30733" name="Text Box 48"/>
          <p:cNvSpPr txBox="1">
            <a:spLocks noChangeArrowheads="1"/>
          </p:cNvSpPr>
          <p:nvPr/>
        </p:nvSpPr>
        <p:spPr bwMode="auto">
          <a:xfrm>
            <a:off x="1741488" y="4719638"/>
            <a:ext cx="3556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cxnSp>
        <p:nvCxnSpPr>
          <p:cNvPr id="96" name="Straight Arrow Connector 95"/>
          <p:cNvCxnSpPr>
            <a:stCxn id="30733" idx="3"/>
          </p:cNvCxnSpPr>
          <p:nvPr/>
        </p:nvCxnSpPr>
        <p:spPr>
          <a:xfrm>
            <a:off x="2097088" y="4951413"/>
            <a:ext cx="17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 Box 48"/>
          <p:cNvSpPr txBox="1">
            <a:spLocks noChangeArrowheads="1"/>
          </p:cNvSpPr>
          <p:nvPr/>
        </p:nvSpPr>
        <p:spPr bwMode="auto">
          <a:xfrm>
            <a:off x="2287588" y="4724400"/>
            <a:ext cx="355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cxnSp>
        <p:nvCxnSpPr>
          <p:cNvPr id="98" name="Straight Arrow Connector 97"/>
          <p:cNvCxnSpPr>
            <a:stCxn id="30735" idx="3"/>
          </p:cNvCxnSpPr>
          <p:nvPr/>
        </p:nvCxnSpPr>
        <p:spPr>
          <a:xfrm>
            <a:off x="2643188" y="4954588"/>
            <a:ext cx="17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7" name="Text Box 48"/>
          <p:cNvSpPr txBox="1">
            <a:spLocks noChangeArrowheads="1"/>
          </p:cNvSpPr>
          <p:nvPr/>
        </p:nvSpPr>
        <p:spPr bwMode="auto">
          <a:xfrm>
            <a:off x="2820988" y="4724400"/>
            <a:ext cx="355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cxnSp>
        <p:nvCxnSpPr>
          <p:cNvPr id="100" name="Straight Arrow Connector 99"/>
          <p:cNvCxnSpPr>
            <a:stCxn id="30737" idx="3"/>
          </p:cNvCxnSpPr>
          <p:nvPr/>
        </p:nvCxnSpPr>
        <p:spPr>
          <a:xfrm>
            <a:off x="3176588" y="4954588"/>
            <a:ext cx="176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9" name="Text Box 48"/>
          <p:cNvSpPr txBox="1">
            <a:spLocks noChangeArrowheads="1"/>
          </p:cNvSpPr>
          <p:nvPr/>
        </p:nvSpPr>
        <p:spPr bwMode="auto">
          <a:xfrm>
            <a:off x="3338513" y="4718050"/>
            <a:ext cx="355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</a:p>
        </p:txBody>
      </p:sp>
      <p:cxnSp>
        <p:nvCxnSpPr>
          <p:cNvPr id="102" name="Straight Arrow Connector 101"/>
          <p:cNvCxnSpPr>
            <a:stCxn id="30739" idx="3"/>
          </p:cNvCxnSpPr>
          <p:nvPr/>
        </p:nvCxnSpPr>
        <p:spPr>
          <a:xfrm>
            <a:off x="3694113" y="4949825"/>
            <a:ext cx="17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1" name="Text Box 48"/>
          <p:cNvSpPr txBox="1">
            <a:spLocks noChangeArrowheads="1"/>
          </p:cNvSpPr>
          <p:nvPr/>
        </p:nvSpPr>
        <p:spPr bwMode="auto">
          <a:xfrm>
            <a:off x="3871913" y="4718050"/>
            <a:ext cx="355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cxnSp>
        <p:nvCxnSpPr>
          <p:cNvPr id="104" name="Straight Arrow Connector 103"/>
          <p:cNvCxnSpPr>
            <a:stCxn id="30741" idx="3"/>
          </p:cNvCxnSpPr>
          <p:nvPr/>
        </p:nvCxnSpPr>
        <p:spPr>
          <a:xfrm>
            <a:off x="4227513" y="4949825"/>
            <a:ext cx="176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3" name="Text Box 48"/>
          <p:cNvSpPr txBox="1">
            <a:spLocks noChangeArrowheads="1"/>
          </p:cNvSpPr>
          <p:nvPr/>
        </p:nvSpPr>
        <p:spPr bwMode="auto">
          <a:xfrm>
            <a:off x="4398963" y="4732338"/>
            <a:ext cx="35560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cxnSp>
        <p:nvCxnSpPr>
          <p:cNvPr id="106" name="Straight Arrow Connector 105"/>
          <p:cNvCxnSpPr>
            <a:stCxn id="30743" idx="3"/>
          </p:cNvCxnSpPr>
          <p:nvPr/>
        </p:nvCxnSpPr>
        <p:spPr>
          <a:xfrm>
            <a:off x="4754563" y="4962525"/>
            <a:ext cx="17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5" name="Text Box 48"/>
          <p:cNvSpPr txBox="1">
            <a:spLocks noChangeArrowheads="1"/>
          </p:cNvSpPr>
          <p:nvPr/>
        </p:nvSpPr>
        <p:spPr bwMode="auto">
          <a:xfrm>
            <a:off x="4953000" y="4733925"/>
            <a:ext cx="49212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</a:p>
        </p:txBody>
      </p:sp>
      <p:sp>
        <p:nvSpPr>
          <p:cNvPr id="30746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8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</a:t>
            </a:r>
            <a:fld id="{789D2A0A-AA6C-4965-909C-65BCD325AE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44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22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Inverted index construction</a:t>
            </a:r>
            <a:endParaRPr lang="en-US" dirty="0"/>
          </a:p>
        </p:txBody>
      </p:sp>
      <p:grpSp>
        <p:nvGrpSpPr>
          <p:cNvPr id="31747" name="Group 66"/>
          <p:cNvGrpSpPr>
            <a:grpSpLocks/>
          </p:cNvGrpSpPr>
          <p:nvPr/>
        </p:nvGrpSpPr>
        <p:grpSpPr bwMode="auto">
          <a:xfrm>
            <a:off x="304800" y="2351088"/>
            <a:ext cx="8345488" cy="1077912"/>
            <a:chOff x="432" y="1728"/>
            <a:chExt cx="5257" cy="679"/>
          </a:xfrm>
        </p:grpSpPr>
        <p:sp>
          <p:nvSpPr>
            <p:cNvPr id="31793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Tokenizer</a:t>
              </a:r>
            </a:p>
          </p:txBody>
        </p:sp>
        <p:sp>
          <p:nvSpPr>
            <p:cNvPr id="31794" name="AutoShape 17"/>
            <p:cNvSpPr>
              <a:spLocks noChangeArrowheads="1"/>
            </p:cNvSpPr>
            <p:nvPr/>
          </p:nvSpPr>
          <p:spPr bwMode="auto">
            <a:xfrm>
              <a:off x="2502" y="2023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795" name="Text Box 20"/>
            <p:cNvSpPr txBox="1">
              <a:spLocks noChangeArrowheads="1"/>
            </p:cNvSpPr>
            <p:nvPr/>
          </p:nvSpPr>
          <p:spPr bwMode="auto">
            <a:xfrm>
              <a:off x="432" y="2054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Token stream</a:t>
              </a:r>
            </a:p>
          </p:txBody>
        </p:sp>
        <p:sp>
          <p:nvSpPr>
            <p:cNvPr id="31796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Times New Roman" panose="02020603050405020304" pitchFamily="18" charset="0"/>
                </a:rPr>
                <a:t>Friends</a:t>
              </a:r>
            </a:p>
          </p:txBody>
        </p:sp>
        <p:sp>
          <p:nvSpPr>
            <p:cNvPr id="31797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Times New Roman" panose="02020603050405020304" pitchFamily="18" charset="0"/>
                </a:rPr>
                <a:t>Romans</a:t>
              </a:r>
            </a:p>
          </p:txBody>
        </p:sp>
        <p:sp>
          <p:nvSpPr>
            <p:cNvPr id="31798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Times New Roman" panose="02020603050405020304" pitchFamily="18" charset="0"/>
                </a:rPr>
                <a:t>Countrymen</a:t>
              </a:r>
            </a:p>
          </p:txBody>
        </p:sp>
      </p:grpSp>
      <p:grpSp>
        <p:nvGrpSpPr>
          <p:cNvPr id="31748" name="Group 70"/>
          <p:cNvGrpSpPr>
            <a:grpSpLocks/>
          </p:cNvGrpSpPr>
          <p:nvPr/>
        </p:nvGrpSpPr>
        <p:grpSpPr bwMode="auto">
          <a:xfrm>
            <a:off x="381000" y="3408363"/>
            <a:ext cx="8272463" cy="1381125"/>
            <a:chOff x="480" y="2394"/>
            <a:chExt cx="5211" cy="870"/>
          </a:xfrm>
        </p:grpSpPr>
        <p:sp>
          <p:nvSpPr>
            <p:cNvPr id="31787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Linguistic modules</a:t>
              </a:r>
            </a:p>
          </p:txBody>
        </p:sp>
        <p:sp>
          <p:nvSpPr>
            <p:cNvPr id="31788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789" name="Text Box 21"/>
            <p:cNvSpPr txBox="1">
              <a:spLocks noChangeArrowheads="1"/>
            </p:cNvSpPr>
            <p:nvPr/>
          </p:nvSpPr>
          <p:spPr bwMode="auto">
            <a:xfrm>
              <a:off x="480" y="3014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Modified tokens</a:t>
              </a:r>
            </a:p>
          </p:txBody>
        </p:sp>
        <p:sp>
          <p:nvSpPr>
            <p:cNvPr id="31790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Times New Roman" panose="02020603050405020304" pitchFamily="18" charset="0"/>
                </a:rPr>
                <a:t>friend</a:t>
              </a:r>
            </a:p>
          </p:txBody>
        </p:sp>
        <p:sp>
          <p:nvSpPr>
            <p:cNvPr id="31791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Times New Roman" panose="02020603050405020304" pitchFamily="18" charset="0"/>
                </a:rPr>
                <a:t>roman</a:t>
              </a:r>
            </a:p>
          </p:txBody>
        </p:sp>
        <p:sp>
          <p:nvSpPr>
            <p:cNvPr id="31792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Times New Roman" panose="02020603050405020304" pitchFamily="18" charset="0"/>
                </a:rPr>
                <a:t>countryman</a:t>
              </a:r>
            </a:p>
          </p:txBody>
        </p:sp>
      </p:grpSp>
      <p:grpSp>
        <p:nvGrpSpPr>
          <p:cNvPr id="31749" name="Group 72"/>
          <p:cNvGrpSpPr>
            <a:grpSpLocks/>
          </p:cNvGrpSpPr>
          <p:nvPr/>
        </p:nvGrpSpPr>
        <p:grpSpPr bwMode="auto">
          <a:xfrm>
            <a:off x="381000" y="4779963"/>
            <a:ext cx="8350250" cy="1604962"/>
            <a:chOff x="480" y="3258"/>
            <a:chExt cx="5260" cy="1011"/>
          </a:xfrm>
        </p:grpSpPr>
        <p:sp>
          <p:nvSpPr>
            <p:cNvPr id="31765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Indexer</a:t>
              </a:r>
            </a:p>
          </p:txBody>
        </p:sp>
        <p:sp>
          <p:nvSpPr>
            <p:cNvPr id="31766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Inverted index</a:t>
              </a:r>
            </a:p>
          </p:txBody>
        </p:sp>
        <p:grpSp>
          <p:nvGrpSpPr>
            <p:cNvPr id="31768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1769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b="1" i="1" dirty="0">
                      <a:solidFill>
                        <a:prstClr val="black"/>
                      </a:solidFill>
                      <a:latin typeface="Calibri"/>
                      <a:ea typeface="Arial Unicode MS" charset="0"/>
                      <a:cs typeface="Arial Unicode MS" charset="0"/>
                    </a:rPr>
                    <a:t>friend</a:t>
                  </a:r>
                </a:p>
              </p:txBody>
            </p:sp>
            <p:sp>
              <p:nvSpPr>
                <p:cNvPr id="3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b="1" i="1" dirty="0">
                      <a:solidFill>
                        <a:prstClr val="black"/>
                      </a:solidFill>
                      <a:latin typeface="Calibri"/>
                      <a:ea typeface="Arial Unicode MS" charset="0"/>
                      <a:cs typeface="Arial Unicode MS" charset="0"/>
                    </a:rPr>
                    <a:t>roman</a:t>
                  </a:r>
                </a:p>
              </p:txBody>
            </p:sp>
            <p:sp>
              <p:nvSpPr>
                <p:cNvPr id="3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b="1" i="1" dirty="0">
                      <a:solidFill>
                        <a:prstClr val="black"/>
                      </a:solidFill>
                      <a:latin typeface="Calibri"/>
                      <a:ea typeface="Arial Unicode MS" charset="0"/>
                      <a:cs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1784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 smtClea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85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 smtClea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86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 smtClean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770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prstClr val="black"/>
                    </a:solidFill>
                    <a:latin typeface="Lucida Sans" panose="020B0602030504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sp>
            <p:nvSpPr>
              <p:cNvPr id="31771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prstClr val="black"/>
                    </a:solidFill>
                    <a:latin typeface="Lucida Sans" panose="020B0602030504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</a:t>
                </a:r>
              </a:p>
            </p:txBody>
          </p:sp>
          <p:sp>
            <p:nvSpPr>
              <p:cNvPr id="31772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prstClr val="black"/>
                    </a:solidFill>
                    <a:latin typeface="Lucida Sans" panose="020B0602030504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sp>
            <p:nvSpPr>
              <p:cNvPr id="31773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prstClr val="black"/>
                    </a:solidFill>
                    <a:latin typeface="Lucida Sans" panose="020B0602030504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13</a:t>
                </a:r>
              </a:p>
            </p:txBody>
          </p:sp>
          <p:sp>
            <p:nvSpPr>
              <p:cNvPr id="31774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prstClr val="black"/>
                    </a:solidFill>
                    <a:latin typeface="Lucida Sans" panose="020B0602030504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16</a:t>
                </a:r>
              </a:p>
            </p:txBody>
          </p:sp>
          <p:cxnSp>
            <p:nvCxnSpPr>
              <p:cNvPr id="31775" name="AutoShape 44"/>
              <p:cNvCxnSpPr>
                <a:cxnSpLocks noChangeShapeType="1"/>
                <a:stCxn id="31770" idx="3"/>
                <a:endCxn id="31771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76" name="AutoShape 45"/>
              <p:cNvCxnSpPr>
                <a:cxnSpLocks noChangeShapeType="1"/>
                <a:stCxn id="31771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77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prstClr val="black"/>
                    </a:solidFill>
                    <a:latin typeface="Lucida Sans" panose="020B0602030504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cxnSp>
            <p:nvCxnSpPr>
              <p:cNvPr id="31778" name="AutoShape 47"/>
              <p:cNvCxnSpPr>
                <a:cxnSpLocks noChangeShapeType="1"/>
                <a:stCxn id="31777" idx="3"/>
                <a:endCxn id="31772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79" name="AutoShape 48"/>
              <p:cNvCxnSpPr>
                <a:cxnSpLocks noChangeShapeType="1"/>
                <a:stCxn id="31772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80" name="AutoShape 49"/>
              <p:cNvCxnSpPr>
                <a:cxnSpLocks noChangeShapeType="1"/>
                <a:stCxn id="31773" idx="3"/>
                <a:endCxn id="31774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1750" name="Group 4"/>
          <p:cNvGrpSpPr>
            <a:grpSpLocks/>
          </p:cNvGrpSpPr>
          <p:nvPr/>
        </p:nvGrpSpPr>
        <p:grpSpPr bwMode="auto">
          <a:xfrm>
            <a:off x="3070225" y="1360488"/>
            <a:ext cx="1196975" cy="406400"/>
            <a:chOff x="399" y="1488"/>
            <a:chExt cx="849" cy="288"/>
          </a:xfrm>
        </p:grpSpPr>
        <p:pic>
          <p:nvPicPr>
            <p:cNvPr id="3176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176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176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1763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1764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31751" name="AutoShape 16"/>
          <p:cNvSpPr>
            <a:spLocks noChangeArrowheads="1"/>
          </p:cNvSpPr>
          <p:nvPr/>
        </p:nvSpPr>
        <p:spPr bwMode="auto">
          <a:xfrm>
            <a:off x="3581400" y="1817688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752" name="Text Box 19"/>
          <p:cNvSpPr txBox="1">
            <a:spLocks noChangeArrowheads="1"/>
          </p:cNvSpPr>
          <p:nvPr/>
        </p:nvSpPr>
        <p:spPr bwMode="auto">
          <a:xfrm>
            <a:off x="365125" y="1295400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Documents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 indexed</a:t>
            </a:r>
          </a:p>
        </p:txBody>
      </p:sp>
      <p:sp>
        <p:nvSpPr>
          <p:cNvPr id="31753" name="Rectangle 24"/>
          <p:cNvSpPr>
            <a:spLocks noChangeArrowheads="1"/>
          </p:cNvSpPr>
          <p:nvPr/>
        </p:nvSpPr>
        <p:spPr bwMode="auto">
          <a:xfrm>
            <a:off x="4559300" y="1355725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Times New Roman" panose="02020603050405020304" pitchFamily="18" charset="0"/>
              </a:rPr>
              <a:t>Friends, Romans, countrymen.</a:t>
            </a:r>
          </a:p>
        </p:txBody>
      </p:sp>
      <p:sp>
        <p:nvSpPr>
          <p:cNvPr id="31754" name="Oval 62"/>
          <p:cNvSpPr>
            <a:spLocks noChangeArrowheads="1"/>
          </p:cNvSpPr>
          <p:nvPr/>
        </p:nvSpPr>
        <p:spPr bwMode="auto">
          <a:xfrm>
            <a:off x="6477000" y="18938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755" name="Oval 63"/>
          <p:cNvSpPr>
            <a:spLocks noChangeArrowheads="1"/>
          </p:cNvSpPr>
          <p:nvPr/>
        </p:nvSpPr>
        <p:spPr bwMode="auto">
          <a:xfrm>
            <a:off x="6477000" y="20462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756" name="Oval 64"/>
          <p:cNvSpPr>
            <a:spLocks noChangeArrowheads="1"/>
          </p:cNvSpPr>
          <p:nvPr/>
        </p:nvSpPr>
        <p:spPr bwMode="auto">
          <a:xfrm>
            <a:off x="6477000" y="2198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0200" y="35814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prstClr val="white"/>
                </a:solidFill>
              </a:rPr>
              <a:t>DE pluralization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216775" y="3581400"/>
            <a:ext cx="14922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prstClr val="white"/>
                </a:solidFill>
              </a:rPr>
              <a:t>Case folding</a:t>
            </a:r>
          </a:p>
        </p:txBody>
      </p:sp>
      <p:sp>
        <p:nvSpPr>
          <p:cNvPr id="31759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5" name="Date Placeholder 3"/>
          <p:cNvSpPr txBox="1">
            <a:spLocks/>
          </p:cNvSpPr>
          <p:nvPr/>
        </p:nvSpPr>
        <p:spPr>
          <a:xfrm>
            <a:off x="457199" y="6538118"/>
            <a:ext cx="6324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3377648E-3EA4-413B-890F-BA13D291B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45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2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Indexer steps: Token sequence</a:t>
            </a:r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6781800" cy="914400"/>
          </a:xfrm>
        </p:spPr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smtClean="0">
                <a:ea typeface="ＭＳ Ｐゴシック" panose="020B0600070205080204" pitchFamily="34" charset="-128"/>
              </a:rPr>
              <a:t>Sequence of (Modified token, Document ID) pairs.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04775" y="40195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</a:rPr>
              <a:t>I did enact Julius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</a:rPr>
              <a:t>Caesar I was killed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</a:rPr>
              <a:t>i' the Capitol;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</a:rPr>
              <a:t>Brutus killed me.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295400" y="32766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Doc 1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165475" y="40957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</a:rPr>
              <a:t>So let it be with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</a:rPr>
              <a:t>Caesar. The noble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</a:rPr>
              <a:t>Brutus hath told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</a:rPr>
              <a:t>Caesar was ambitious</a:t>
            </a: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3886200" y="32766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Doc 2</a:t>
            </a:r>
          </a:p>
        </p:txBody>
      </p:sp>
      <p:graphicFrame>
        <p:nvGraphicFramePr>
          <p:cNvPr id="32776" name="Object 4"/>
          <p:cNvGraphicFramePr>
            <a:graphicFrameLocks noChangeAspect="1"/>
          </p:cNvGraphicFramePr>
          <p:nvPr/>
        </p:nvGraphicFramePr>
        <p:xfrm>
          <a:off x="7327900" y="14779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Worksheet" r:id="rId3" imgW="1358850" imgH="5079813" progId="Excel.Sheet.8">
                  <p:embed/>
                </p:oleObj>
              </mc:Choice>
              <mc:Fallback>
                <p:oleObj name="Worksheet" r:id="rId3" imgW="1358850" imgH="507981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4779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5867400" y="35814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2778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457200" y="6538118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BB677CCB-DA1D-40E0-80B6-5671415001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46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26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Indexer steps: Sort</a:t>
            </a:r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4572000" cy="6096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800" smtClean="0">
                <a:ea typeface="ＭＳ Ｐゴシック" panose="020B0600070205080204" pitchFamily="34" charset="-128"/>
              </a:rPr>
              <a:t>Sort by terms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1800" smtClean="0">
                <a:ea typeface="ＭＳ Ｐゴシック" panose="020B0600070205080204" pitchFamily="34" charset="-128"/>
              </a:rPr>
              <a:t>And then docID 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6407150" y="14779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Worksheet" r:id="rId3" imgW="1358850" imgH="5422700" progId="Excel.Sheet.8">
                  <p:embed/>
                </p:oleObj>
              </mc:Choice>
              <mc:Fallback>
                <p:oleObj name="Worksheet" r:id="rId3" imgW="1358850" imgH="5422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14779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6019800" y="35814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4724400" y="14287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Worksheet" r:id="rId5" imgW="1358850" imgH="5041714" progId="Excel.Sheet.8">
                  <p:embed/>
                </p:oleObj>
              </mc:Choice>
              <mc:Fallback>
                <p:oleObj name="Worksheet" r:id="rId5" imgW="1358850" imgH="504171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287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914400" y="2819400"/>
            <a:ext cx="2932113" cy="781050"/>
          </a:xfrm>
          <a:prstGeom prst="upArrowCallout">
            <a:avLst>
              <a:gd name="adj1" fmla="val 105218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prstClr val="black"/>
                </a:solidFill>
                <a:latin typeface="Calibri" panose="020F0502020204030204" pitchFamily="34" charset="0"/>
              </a:rPr>
              <a:t>Core indexing step</a:t>
            </a:r>
          </a:p>
        </p:txBody>
      </p:sp>
      <p:sp>
        <p:nvSpPr>
          <p:cNvPr id="33800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457200" y="6538118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D1F03367-374F-496E-A7A4-8021E15D2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47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8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Indexer steps: Dictionary &amp; Postings</a:t>
            </a:r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3429000" cy="2590800"/>
          </a:xfrm>
        </p:spPr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Multiple term entries in a single document are merged.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Split into Dictionary and Postings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Doc. frequency information is added.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5334000" y="33528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graphicFrame>
        <p:nvGraphicFramePr>
          <p:cNvPr id="34821" name="Object 35"/>
          <p:cNvGraphicFramePr>
            <a:graphicFrameLocks noChangeAspect="1"/>
          </p:cNvGraphicFramePr>
          <p:nvPr/>
        </p:nvGraphicFramePr>
        <p:xfrm>
          <a:off x="3962400" y="15224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Worksheet" r:id="rId3" imgW="1358850" imgH="5422700" progId="Excel.Sheet.8">
                  <p:embed/>
                </p:oleObj>
              </mc:Choice>
              <mc:Fallback>
                <p:oleObj name="Worksheet" r:id="rId3" imgW="1358850" imgH="5422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224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5800" y="5006975"/>
            <a:ext cx="2317750" cy="124142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ea typeface="Arial Unicode MS" charset="0"/>
                <a:cs typeface="Arial Unicode MS" charset="0"/>
              </a:rPr>
              <a:t>Why frequency?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ea typeface="Arial Unicode MS" charset="0"/>
                <a:cs typeface="Arial Unicode MS" charset="0"/>
              </a:rPr>
              <a:t>Will discuss later.</a:t>
            </a:r>
          </a:p>
        </p:txBody>
      </p:sp>
      <p:pic>
        <p:nvPicPr>
          <p:cNvPr id="3482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A5CB0BCF-20E3-4A1A-AC36-6D2B5993A1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48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6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Where do we pay in storage?</a:t>
            </a:r>
            <a:endParaRPr lang="en-US" dirty="0"/>
          </a:p>
        </p:txBody>
      </p:sp>
      <p:pic>
        <p:nvPicPr>
          <p:cNvPr id="3584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43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AutoShape 32"/>
          <p:cNvSpPr>
            <a:spLocks noChangeArrowheads="1"/>
          </p:cNvSpPr>
          <p:nvPr/>
        </p:nvSpPr>
        <p:spPr bwMode="auto">
          <a:xfrm>
            <a:off x="3581400" y="5791200"/>
            <a:ext cx="1189038" cy="6858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</a:rPr>
              <a:t>Pointers</a:t>
            </a:r>
          </a:p>
        </p:txBody>
      </p:sp>
      <p:sp>
        <p:nvSpPr>
          <p:cNvPr id="6" name="AutoShape 33"/>
          <p:cNvSpPr>
            <a:spLocks noChangeArrowheads="1"/>
          </p:cNvSpPr>
          <p:nvPr/>
        </p:nvSpPr>
        <p:spPr bwMode="auto">
          <a:xfrm>
            <a:off x="990600" y="2509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ea typeface="Arial Unicode MS" charset="0"/>
                <a:cs typeface="Arial Unicode MS" charset="0"/>
              </a:rPr>
              <a:t>Terms and counts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257800" y="1524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ea typeface="Arial Unicode MS" charset="0"/>
                <a:cs typeface="Arial Unicode MS" charset="0"/>
              </a:rPr>
              <a:t>Lists of </a:t>
            </a:r>
            <a:r>
              <a:rPr lang="en-US" dirty="0" err="1">
                <a:solidFill>
                  <a:prstClr val="black"/>
                </a:solidFill>
                <a:latin typeface="Calibri"/>
                <a:ea typeface="Arial Unicode MS" charset="0"/>
                <a:cs typeface="Arial Unicode MS" charset="0"/>
              </a:rPr>
              <a:t>docIDs</a:t>
            </a:r>
            <a:endParaRPr lang="en-US" dirty="0">
              <a:solidFill>
                <a:prstClr val="black"/>
              </a:solidFill>
              <a:latin typeface="Calibri"/>
              <a:ea typeface="Arial Unicode MS" charset="0"/>
              <a:cs typeface="Arial Unicode MS" charset="0"/>
            </a:endParaRPr>
          </a:p>
        </p:txBody>
      </p:sp>
      <p:sp>
        <p:nvSpPr>
          <p:cNvPr id="35847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 </a:t>
            </a:r>
            <a:fld id="{F7BAA685-C549-46DE-B5C5-1362670A1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49</a:t>
            </a:fld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Introduce the field of Information Retrieval (IR).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 dirty="0" smtClean="0"/>
              <a:t>Basic foundation, Principles, Methods etc.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 dirty="0" smtClean="0"/>
              <a:t>Trends: Frontier Topics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z="2400" dirty="0" smtClean="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Prepare you to take up challenges in IR or related fields.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endParaRPr lang="en-US" altLang="en-US" dirty="0" smtClean="0"/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Objectives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dirty="0" err="1"/>
              <a:t>Pilani</a:t>
            </a:r>
            <a:r>
              <a:rPr lang="en-US" sz="1200" dirty="0"/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</a:t>
            </a:r>
            <a:fld id="{4C30FC6C-903B-4669-A759-6F48098649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16303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Consider a query that is an </a:t>
            </a:r>
            <a:r>
              <a:rPr lang="en-US" altLang="en-US" i="1" smtClean="0"/>
              <a:t>and</a:t>
            </a:r>
            <a:r>
              <a:rPr lang="en-US" altLang="en-US" smtClean="0"/>
              <a:t> of t terms.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For each t terms get the postings list, then AND them together.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Optimization</a:t>
            </a:r>
            <a:endParaRPr lang="en-US" dirty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1176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Brutus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81000" y="4791075"/>
            <a:ext cx="16144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Calpurnia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Caesar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2057400" y="38100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2057400" y="43434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grpSp>
        <p:nvGrpSpPr>
          <p:cNvPr id="36873" name="Group 26"/>
          <p:cNvGrpSpPr>
            <a:grpSpLocks/>
          </p:cNvGrpSpPr>
          <p:nvPr/>
        </p:nvGrpSpPr>
        <p:grpSpPr bwMode="auto">
          <a:xfrm>
            <a:off x="3276600" y="4876800"/>
            <a:ext cx="4876800" cy="304800"/>
            <a:chOff x="2064" y="2448"/>
            <a:chExt cx="3072" cy="192"/>
          </a:xfrm>
        </p:grpSpPr>
        <p:sp>
          <p:nvSpPr>
            <p:cNvPr id="36912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913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914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915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916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36874" name="Group 51"/>
          <p:cNvGrpSpPr>
            <a:grpSpLocks/>
          </p:cNvGrpSpPr>
          <p:nvPr/>
        </p:nvGrpSpPr>
        <p:grpSpPr bwMode="auto">
          <a:xfrm>
            <a:off x="3235325" y="4284663"/>
            <a:ext cx="4959350" cy="461962"/>
            <a:chOff x="2064" y="2688"/>
            <a:chExt cx="3124" cy="291"/>
          </a:xfrm>
        </p:grpSpPr>
        <p:grpSp>
          <p:nvGrpSpPr>
            <p:cNvPr id="36898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6907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908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909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910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911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899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sp>
          <p:nvSpPr>
            <p:cNvPr id="36900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36901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sp>
          <p:nvSpPr>
            <p:cNvPr id="36902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sp>
          <p:nvSpPr>
            <p:cNvPr id="36903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</a:p>
          </p:txBody>
        </p:sp>
        <p:sp>
          <p:nvSpPr>
            <p:cNvPr id="36904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sp>
          <p:nvSpPr>
            <p:cNvPr id="36905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57</a:t>
              </a:r>
            </a:p>
          </p:txBody>
        </p:sp>
        <p:sp>
          <p:nvSpPr>
            <p:cNvPr id="36906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132</a:t>
              </a:r>
            </a:p>
          </p:txBody>
        </p:sp>
      </p:grpSp>
      <p:grpSp>
        <p:nvGrpSpPr>
          <p:cNvPr id="36875" name="Group 52"/>
          <p:cNvGrpSpPr>
            <a:grpSpLocks/>
          </p:cNvGrpSpPr>
          <p:nvPr/>
        </p:nvGrpSpPr>
        <p:grpSpPr bwMode="auto">
          <a:xfrm>
            <a:off x="3276600" y="3733800"/>
            <a:ext cx="4876800" cy="461963"/>
            <a:chOff x="2064" y="2400"/>
            <a:chExt cx="3072" cy="291"/>
          </a:xfrm>
        </p:grpSpPr>
        <p:grpSp>
          <p:nvGrpSpPr>
            <p:cNvPr id="36884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6893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894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895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896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897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885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sp>
          <p:nvSpPr>
            <p:cNvPr id="36886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36887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sp>
          <p:nvSpPr>
            <p:cNvPr id="36888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11</a:t>
              </a:r>
            </a:p>
          </p:txBody>
        </p:sp>
        <p:sp>
          <p:nvSpPr>
            <p:cNvPr id="36889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31</a:t>
              </a:r>
            </a:p>
          </p:txBody>
        </p:sp>
        <p:sp>
          <p:nvSpPr>
            <p:cNvPr id="36890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45</a:t>
              </a:r>
            </a:p>
          </p:txBody>
        </p:sp>
        <p:sp>
          <p:nvSpPr>
            <p:cNvPr id="36891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173</a:t>
              </a:r>
            </a:p>
          </p:txBody>
        </p:sp>
        <p:sp>
          <p:nvSpPr>
            <p:cNvPr id="36892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36876" name="Text Box 48"/>
          <p:cNvSpPr txBox="1">
            <a:spLocks noChangeArrowheads="1"/>
          </p:cNvSpPr>
          <p:nvPr/>
        </p:nvSpPr>
        <p:spPr bwMode="auto">
          <a:xfrm>
            <a:off x="3276600" y="48006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36877" name="AutoShape 49"/>
          <p:cNvSpPr>
            <a:spLocks noChangeArrowheads="1"/>
          </p:cNvSpPr>
          <p:nvPr/>
        </p:nvSpPr>
        <p:spPr bwMode="auto">
          <a:xfrm>
            <a:off x="2057400" y="48768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6878" name="Text Box 50"/>
          <p:cNvSpPr txBox="1">
            <a:spLocks noChangeArrowheads="1"/>
          </p:cNvSpPr>
          <p:nvPr/>
        </p:nvSpPr>
        <p:spPr bwMode="auto">
          <a:xfrm>
            <a:off x="3895725" y="4800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31</a:t>
            </a:r>
          </a:p>
        </p:txBody>
      </p:sp>
      <p:sp>
        <p:nvSpPr>
          <p:cNvPr id="36879" name="Text Box 46"/>
          <p:cNvSpPr txBox="1">
            <a:spLocks noChangeArrowheads="1"/>
          </p:cNvSpPr>
          <p:nvPr/>
        </p:nvSpPr>
        <p:spPr bwMode="auto">
          <a:xfrm>
            <a:off x="7467600" y="37338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174</a:t>
            </a:r>
          </a:p>
        </p:txBody>
      </p:sp>
      <p:sp>
        <p:nvSpPr>
          <p:cNvPr id="36880" name="Text Box 50"/>
          <p:cNvSpPr txBox="1">
            <a:spLocks noChangeArrowheads="1"/>
          </p:cNvSpPr>
          <p:nvPr/>
        </p:nvSpPr>
        <p:spPr bwMode="auto">
          <a:xfrm>
            <a:off x="4606925" y="4800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54</a:t>
            </a:r>
          </a:p>
        </p:txBody>
      </p:sp>
      <p:sp>
        <p:nvSpPr>
          <p:cNvPr id="36881" name="Text Box 50"/>
          <p:cNvSpPr txBox="1">
            <a:spLocks noChangeArrowheads="1"/>
          </p:cNvSpPr>
          <p:nvPr/>
        </p:nvSpPr>
        <p:spPr bwMode="auto">
          <a:xfrm>
            <a:off x="5029200" y="48006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101</a:t>
            </a:r>
          </a:p>
        </p:txBody>
      </p:sp>
      <p:sp>
        <p:nvSpPr>
          <p:cNvPr id="36882" name="TextBox 50"/>
          <p:cNvSpPr txBox="1">
            <a:spLocks noChangeArrowheads="1"/>
          </p:cNvSpPr>
          <p:nvPr/>
        </p:nvSpPr>
        <p:spPr bwMode="auto">
          <a:xfrm>
            <a:off x="533400" y="5486400"/>
            <a:ext cx="413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QUERY: Brutus AND Caesar AND Calpurnia</a:t>
            </a:r>
          </a:p>
        </p:txBody>
      </p:sp>
      <p:sp>
        <p:nvSpPr>
          <p:cNvPr id="36883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3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</a:t>
            </a:r>
            <a:fld id="{A7C23DC6-642E-4F50-A2FC-FAE8519311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50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171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14017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Process in the order of increasing document frequency.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Intersect the two postings list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All intermediate results will be no bigger than the smallest postings list, so we are likely to minimize the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Optimization</a:t>
            </a:r>
            <a:endParaRPr lang="en-US" dirty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1176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Brutus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81000" y="4791075"/>
            <a:ext cx="16144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Calpurnia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Caesar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2057400" y="38100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2057400" y="43434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grpSp>
        <p:nvGrpSpPr>
          <p:cNvPr id="37897" name="Group 26"/>
          <p:cNvGrpSpPr>
            <a:grpSpLocks/>
          </p:cNvGrpSpPr>
          <p:nvPr/>
        </p:nvGrpSpPr>
        <p:grpSpPr bwMode="auto">
          <a:xfrm>
            <a:off x="3276600" y="4876800"/>
            <a:ext cx="4876800" cy="304800"/>
            <a:chOff x="2064" y="2448"/>
            <a:chExt cx="3072" cy="192"/>
          </a:xfrm>
        </p:grpSpPr>
        <p:sp>
          <p:nvSpPr>
            <p:cNvPr id="37938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39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40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41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smtClea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42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37898" name="Group 51"/>
          <p:cNvGrpSpPr>
            <a:grpSpLocks/>
          </p:cNvGrpSpPr>
          <p:nvPr/>
        </p:nvGrpSpPr>
        <p:grpSpPr bwMode="auto">
          <a:xfrm>
            <a:off x="3235325" y="4284663"/>
            <a:ext cx="4959350" cy="461962"/>
            <a:chOff x="2064" y="2688"/>
            <a:chExt cx="3124" cy="291"/>
          </a:xfrm>
        </p:grpSpPr>
        <p:grpSp>
          <p:nvGrpSpPr>
            <p:cNvPr id="37924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7933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934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935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936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937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925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sp>
          <p:nvSpPr>
            <p:cNvPr id="37926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37927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sp>
          <p:nvSpPr>
            <p:cNvPr id="37928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sp>
          <p:nvSpPr>
            <p:cNvPr id="37929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</a:p>
          </p:txBody>
        </p:sp>
        <p:sp>
          <p:nvSpPr>
            <p:cNvPr id="37930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sp>
          <p:nvSpPr>
            <p:cNvPr id="37931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57</a:t>
              </a:r>
            </a:p>
          </p:txBody>
        </p:sp>
        <p:sp>
          <p:nvSpPr>
            <p:cNvPr id="37932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132</a:t>
              </a:r>
            </a:p>
          </p:txBody>
        </p:sp>
      </p:grpSp>
      <p:grpSp>
        <p:nvGrpSpPr>
          <p:cNvPr id="37899" name="Group 52"/>
          <p:cNvGrpSpPr>
            <a:grpSpLocks/>
          </p:cNvGrpSpPr>
          <p:nvPr/>
        </p:nvGrpSpPr>
        <p:grpSpPr bwMode="auto">
          <a:xfrm>
            <a:off x="3276600" y="3733800"/>
            <a:ext cx="4876800" cy="461963"/>
            <a:chOff x="2064" y="2400"/>
            <a:chExt cx="3072" cy="291"/>
          </a:xfrm>
        </p:grpSpPr>
        <p:grpSp>
          <p:nvGrpSpPr>
            <p:cNvPr id="37910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7919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920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921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922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923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911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sp>
          <p:nvSpPr>
            <p:cNvPr id="37912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37913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sp>
          <p:nvSpPr>
            <p:cNvPr id="37914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11</a:t>
              </a:r>
            </a:p>
          </p:txBody>
        </p:sp>
        <p:sp>
          <p:nvSpPr>
            <p:cNvPr id="37915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31</a:t>
              </a:r>
            </a:p>
          </p:txBody>
        </p:sp>
        <p:sp>
          <p:nvSpPr>
            <p:cNvPr id="37916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45</a:t>
              </a:r>
            </a:p>
          </p:txBody>
        </p:sp>
        <p:sp>
          <p:nvSpPr>
            <p:cNvPr id="37917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smtClean="0">
                  <a:solidFill>
                    <a:prstClr val="black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173</a:t>
              </a:r>
            </a:p>
          </p:txBody>
        </p:sp>
        <p:sp>
          <p:nvSpPr>
            <p:cNvPr id="37918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37900" name="Text Box 48"/>
          <p:cNvSpPr txBox="1">
            <a:spLocks noChangeArrowheads="1"/>
          </p:cNvSpPr>
          <p:nvPr/>
        </p:nvSpPr>
        <p:spPr bwMode="auto">
          <a:xfrm>
            <a:off x="3276600" y="48006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37901" name="AutoShape 49"/>
          <p:cNvSpPr>
            <a:spLocks noChangeArrowheads="1"/>
          </p:cNvSpPr>
          <p:nvPr/>
        </p:nvSpPr>
        <p:spPr bwMode="auto">
          <a:xfrm>
            <a:off x="2057400" y="48768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7902" name="Text Box 50"/>
          <p:cNvSpPr txBox="1">
            <a:spLocks noChangeArrowheads="1"/>
          </p:cNvSpPr>
          <p:nvPr/>
        </p:nvSpPr>
        <p:spPr bwMode="auto">
          <a:xfrm>
            <a:off x="3895725" y="4800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31</a:t>
            </a:r>
          </a:p>
        </p:txBody>
      </p:sp>
      <p:sp>
        <p:nvSpPr>
          <p:cNvPr id="37903" name="Text Box 46"/>
          <p:cNvSpPr txBox="1">
            <a:spLocks noChangeArrowheads="1"/>
          </p:cNvSpPr>
          <p:nvPr/>
        </p:nvSpPr>
        <p:spPr bwMode="auto">
          <a:xfrm>
            <a:off x="7467600" y="37338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174</a:t>
            </a:r>
          </a:p>
        </p:txBody>
      </p:sp>
      <p:sp>
        <p:nvSpPr>
          <p:cNvPr id="37904" name="Text Box 50"/>
          <p:cNvSpPr txBox="1">
            <a:spLocks noChangeArrowheads="1"/>
          </p:cNvSpPr>
          <p:nvPr/>
        </p:nvSpPr>
        <p:spPr bwMode="auto">
          <a:xfrm>
            <a:off x="4606925" y="4800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54</a:t>
            </a:r>
          </a:p>
        </p:txBody>
      </p:sp>
      <p:sp>
        <p:nvSpPr>
          <p:cNvPr id="37905" name="Text Box 50"/>
          <p:cNvSpPr txBox="1">
            <a:spLocks noChangeArrowheads="1"/>
          </p:cNvSpPr>
          <p:nvPr/>
        </p:nvSpPr>
        <p:spPr bwMode="auto">
          <a:xfrm>
            <a:off x="5029200" y="48006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prstClr val="black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101</a:t>
            </a:r>
          </a:p>
        </p:txBody>
      </p:sp>
      <p:sp>
        <p:nvSpPr>
          <p:cNvPr id="37906" name="TextBox 50"/>
          <p:cNvSpPr txBox="1">
            <a:spLocks noChangeArrowheads="1"/>
          </p:cNvSpPr>
          <p:nvPr/>
        </p:nvSpPr>
        <p:spPr bwMode="auto">
          <a:xfrm>
            <a:off x="533400" y="5486400"/>
            <a:ext cx="413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QUERY: Brutus AND Caesar AND Calpurnia</a:t>
            </a:r>
          </a:p>
        </p:txBody>
      </p:sp>
      <p:sp>
        <p:nvSpPr>
          <p:cNvPr id="37907" name="TextBox 51"/>
          <p:cNvSpPr txBox="1">
            <a:spLocks noChangeArrowheads="1"/>
          </p:cNvSpPr>
          <p:nvPr/>
        </p:nvSpPr>
        <p:spPr bwMode="auto">
          <a:xfrm>
            <a:off x="561975" y="6008688"/>
            <a:ext cx="5529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FF0000"/>
                </a:solidFill>
                <a:latin typeface="Calibri" panose="020F0502020204030204" pitchFamily="34" charset="0"/>
              </a:rPr>
              <a:t>Execute the query as </a:t>
            </a:r>
            <a:r>
              <a:rPr lang="en-US" altLang="en-US" sz="1800" smtClean="0">
                <a:solidFill>
                  <a:srgbClr val="00B0F0"/>
                </a:solidFill>
                <a:latin typeface="Calibri" panose="020F0502020204030204" pitchFamily="34" charset="0"/>
              </a:rPr>
              <a:t>(Caesar AND Brutus) AND Calpurnia</a:t>
            </a: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6805613" y="5373688"/>
            <a:ext cx="2009775" cy="965200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ea typeface="Arial Unicode MS" charset="0"/>
                <a:cs typeface="Arial Unicode MS" charset="0"/>
              </a:rPr>
              <a:t>This is why the doc </a:t>
            </a:r>
          </a:p>
          <a:p>
            <a:pPr algn="ctr" eaLnBrk="1" hangingPunct="1"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ea typeface="Arial Unicode MS" charset="0"/>
                <a:cs typeface="Arial Unicode MS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alibri"/>
                <a:ea typeface="Arial Unicode MS" charset="0"/>
                <a:cs typeface="Arial Unicode MS" charset="0"/>
              </a:rPr>
              <a:t> is stored</a:t>
            </a:r>
          </a:p>
        </p:txBody>
      </p: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5" name="Date Placeholder 3"/>
          <p:cNvSpPr txBox="1">
            <a:spLocks/>
          </p:cNvSpPr>
          <p:nvPr/>
        </p:nvSpPr>
        <p:spPr>
          <a:xfrm>
            <a:off x="457199" y="6538118"/>
            <a:ext cx="6348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</a:t>
            </a:r>
            <a:fld id="{FDC7C739-1B03-4201-A1C2-673FAAFF8D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51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2153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dirty="0" smtClean="0"/>
              <a:t>The Boolean Retrieval model can answer any query that is a Boolean expression.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dirty="0" smtClean="0"/>
              <a:t>Boolean Queries are queries using AND,OR and NOT to join query terms.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dirty="0" smtClean="0"/>
              <a:t>Views each document as a set of terms.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dirty="0" smtClean="0"/>
              <a:t>Is precise: document matches condition or not.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dirty="0" smtClean="0"/>
              <a:t>Primary commercial retrieval tools for 3 decades.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dirty="0" smtClean="0"/>
              <a:t>Many professional searchers (e.g., lawyers ) still like Boolean queries: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dirty="0" smtClean="0"/>
              <a:t>You know exactly what you’re getting.</a:t>
            </a:r>
          </a:p>
          <a:p>
            <a:pPr fontAlgn="base">
              <a:spcAft>
                <a:spcPct val="0"/>
              </a:spcAft>
            </a:pPr>
            <a:endParaRPr lang="en-US" altLang="en-US" sz="2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Boolean Retrieval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</a:t>
            </a:r>
            <a:fld id="{1F33D481-5ECF-4FC1-9C97-7F6B31F5D4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52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26077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211763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/>
              <a:t>Commercially successful Boolean retrieval : WEST LAW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en-US" i="1" dirty="0" smtClean="0">
                <a:hlinkClick r:id="rId2"/>
              </a:rPr>
              <a:t>www.</a:t>
            </a:r>
            <a:r>
              <a:rPr lang="en-US" altLang="en-US" b="1" i="1" dirty="0" smtClean="0">
                <a:hlinkClick r:id="rId2"/>
              </a:rPr>
              <a:t>westlaw</a:t>
            </a:r>
            <a:r>
              <a:rPr lang="en-US" altLang="en-US" i="1" dirty="0" smtClean="0">
                <a:hlinkClick r:id="rId2"/>
              </a:rPr>
              <a:t>.com/</a:t>
            </a:r>
            <a:endParaRPr lang="en-US" altLang="en-US" i="1" dirty="0" smtClean="0"/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/>
              <a:t>Largest commercial legal search service in terms of number of paying subscribers.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/>
              <a:t>Over half a million subscribers performing millions of searches a day over tens of terabytes of text data.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/>
              <a:t>The service was started in 1975.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/>
              <a:t>Boolean search (called ‘Terms and connectors’ by Westlaw) still the default, and used by large percent of users..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of a Boolean Retrieval Model 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</a:t>
            </a:r>
            <a:fld id="{88C4F0A3-08E3-4AFC-92E1-D055C4368E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53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403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525963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Information need: Information on the legal theories involved in preventing the disclosure of trade secrets by employees formerly employed by a competing company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“trade secret” /s disclos! /s prevent /s employe!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Information need: Requirements for disabled people to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be able to access a workplace	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disab! /p access! /s work-site work-place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(employment /3 place)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Information need:Cases about a host’s responsibilityfor drunk guests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host! /p (responsib! liab!) /p (intoxicat! drunk!) /pguest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Westlaw Example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</a:t>
            </a:r>
            <a:fld id="{F951E9AE-34A3-4056-9065-171CCB453A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54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22274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/s = within same sentence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/p = within same paragraph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/n= within n words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Space is disjunction, not conjunction (This was the default in search pre-Google.)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! is a trailing wildcard query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Westlaw Example Queries (2)</a:t>
            </a: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199" y="6538118"/>
            <a:ext cx="6324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</a:t>
            </a:r>
            <a:fld id="{219E4B7F-C9E9-4200-AFA4-7C1A08E4E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55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928053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9831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Not tolerant to spelling mistakes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Phrase search(“Stanford University”) and proximity search (Gates /s Microsoft) requires the index to be augmented.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More weight should be given to documents containing higher number of instances of terms?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No ranking of returned results.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Limitations of Boolean Retrieval Model  </a:t>
            </a: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</a:t>
            </a:r>
            <a:fld id="{1E8640AC-956A-46F0-8F7E-24B0A6EB511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56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62817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an User Interact with IR </a:t>
            </a:r>
            <a:r>
              <a:rPr lang="en-US" dirty="0" smtClean="0"/>
              <a:t>System?</a:t>
            </a:r>
            <a:endParaRPr lang="en-US" dirty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36909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00200"/>
            <a:ext cx="5214938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</a:t>
            </a:r>
            <a:fld id="{608488B9-434B-4FD7-897F-61EC4010CD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57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512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>
          <a:xfrm>
            <a:off x="366713" y="1471613"/>
            <a:ext cx="8229600" cy="45243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Precision: Fraction of documents that are relevant to user’s information.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Recall: Fraction of relevant documents in collection that are retrieved.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evaluate performance of an IR System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5060" name="Picture 5" descr="http://www2.sis.pitt.edu/%7Eir/Projects/Sum01/FinalProjectsSum/ZhangWang/ZhangWang-finalprojecthandin/Imag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54578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</a:t>
            </a:r>
            <a:fld id="{1BA6AB4F-56DE-49DF-A84E-5BFEF553A7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58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96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0687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Course related stuff.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IR is the current trend in research due to unstructured data Tsunami.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A simple IR example for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Shakespeare’s written plays.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In an IR system a Term incidence matrix is built </a:t>
            </a:r>
            <a:r>
              <a:rPr lang="en-US" altLang="en-US" dirty="0" err="1"/>
              <a:t>apriori</a:t>
            </a:r>
            <a:r>
              <a:rPr lang="en-US" altLang="en-US" dirty="0"/>
              <a:t> and queries are answered using  Boolean Retrieval </a:t>
            </a:r>
            <a:r>
              <a:rPr lang="en-US" altLang="en-US" dirty="0" smtClean="0"/>
              <a:t>Model.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The problem with Term incidence matrix is that it is sparse and hence the inverted index is built.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    </a:t>
            </a:r>
            <a:fld id="{7E0D11F3-AEC0-41CD-A66E-A5E1E7D66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1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Information changes people’s life.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Users need to find useful information</a:t>
            </a:r>
            <a:r>
              <a:rPr lang="en-US" altLang="en-US" smtClean="0"/>
              <a:t>: Very HUGE amount of data.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Industries need to earn money through search engines</a:t>
            </a:r>
            <a:r>
              <a:rPr lang="en-US" altLang="en-US" smtClean="0"/>
              <a:t>: Google, Yahoo, Bing, Baidu, SoSo, Sogou, etc.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Many interesting problems in IR field haven’t been solved.</a:t>
            </a:r>
          </a:p>
          <a:p>
            <a:pPr algn="just"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Reasons to take this </a:t>
            </a:r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</a:t>
            </a:r>
            <a:fld id="{52E45A53-22A6-40BD-A93E-8E5805C86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3916363"/>
          </a:xfrm>
        </p:spPr>
        <p:txBody>
          <a:bodyPr/>
          <a:lstStyle/>
          <a:p>
            <a:pPr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Boolean retrieval model can answer any query </a:t>
            </a:r>
            <a:r>
              <a:rPr lang="en-US" dirty="0" smtClean="0"/>
              <a:t>that is </a:t>
            </a:r>
            <a:r>
              <a:rPr lang="en-US" dirty="0"/>
              <a:t>a Boolean expression.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Boolean queries are queries that </a:t>
            </a:r>
            <a:r>
              <a:rPr lang="en-US" dirty="0" smtClean="0"/>
              <a:t>use AND , OR and NOT to </a:t>
            </a:r>
            <a:r>
              <a:rPr lang="en-US" dirty="0"/>
              <a:t>join query terms.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Views each document as </a:t>
            </a:r>
            <a:r>
              <a:rPr lang="en-US" dirty="0" smtClean="0"/>
              <a:t>a set of </a:t>
            </a:r>
            <a:r>
              <a:rPr lang="en-US" dirty="0"/>
              <a:t>terms.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Is precise: Document matches condition or not.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Primary commercial retrieval tool for 3 decades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Many professional searchers (e.g., lawyers) still </a:t>
            </a:r>
            <a:r>
              <a:rPr lang="en-US" dirty="0" smtClean="0"/>
              <a:t>like Boolean </a:t>
            </a:r>
            <a:r>
              <a:rPr lang="en-US" dirty="0"/>
              <a:t>queries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You know exactly what you are getting.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When are Boolean queries the best way of </a:t>
            </a:r>
            <a:r>
              <a:rPr lang="en-US" dirty="0" smtClean="0"/>
              <a:t>searching?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en-US" dirty="0" smtClean="0"/>
              <a:t>	Depends </a:t>
            </a:r>
            <a:r>
              <a:rPr lang="en-US" dirty="0"/>
              <a:t>on: information need, searcher, document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en-US" dirty="0" smtClean="0"/>
              <a:t>	collection</a:t>
            </a:r>
            <a:r>
              <a:rPr lang="en-US" dirty="0"/>
              <a:t>, . . .</a:t>
            </a:r>
          </a:p>
          <a:p>
            <a:pPr fontAlgn="base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en-US" dirty="0" smtClean="0"/>
          </a:p>
          <a:p>
            <a:pPr fontAlgn="base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en-US" dirty="0" smtClean="0"/>
          </a:p>
          <a:p>
            <a:pPr fontAlgn="base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-1524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    </a:t>
            </a:r>
            <a:fld id="{0E661D06-05B3-44C5-80F7-3A3B1D5C4B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60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833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Logistics</a:t>
            </a: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594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</a:t>
            </a:r>
            <a:fld id="{57528EB5-52BF-4254-A455-76151413E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9701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Text Book</a:t>
            </a:r>
            <a:endParaRPr lang="en-US" dirty="0"/>
          </a:p>
        </p:txBody>
      </p:sp>
      <p:pic>
        <p:nvPicPr>
          <p:cNvPr id="23555" name="Picture 2" descr="Introduction to Information Retrie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3124200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Pilani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</a:t>
            </a:r>
            <a:fld id="{7C3D90DF-45EC-42C5-8403-22059CD695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924173"/>
              </p:ext>
            </p:extLst>
          </p:nvPr>
        </p:nvGraphicFramePr>
        <p:xfrm>
          <a:off x="448618" y="1600200"/>
          <a:ext cx="7857182" cy="45212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98563"/>
                <a:gridCol w="6958619"/>
              </a:tblGrid>
              <a:tr h="616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R1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Modern Information Retrieval, Ricardo </a:t>
                      </a:r>
                      <a:r>
                        <a:rPr lang="en-US" sz="1400" dirty="0" err="1">
                          <a:effectLst/>
                        </a:rPr>
                        <a:t>Baeza</a:t>
                      </a:r>
                      <a:r>
                        <a:rPr lang="en-US" sz="1400" dirty="0">
                          <a:effectLst/>
                        </a:rPr>
                        <a:t>-Yates and </a:t>
                      </a:r>
                      <a:r>
                        <a:rPr lang="en-US" sz="1400" dirty="0" err="1">
                          <a:effectLst/>
                        </a:rPr>
                        <a:t>Berthier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Ribeiro-Neto</a:t>
                      </a:r>
                      <a:r>
                        <a:rPr lang="en-US" sz="1400" dirty="0">
                          <a:effectLst/>
                        </a:rPr>
                        <a:t>, Addison-Wesley, 2000. </a:t>
                      </a:r>
                      <a:r>
                        <a:rPr lang="en-US" sz="1400" u="sng" dirty="0">
                          <a:effectLst/>
                          <a:hlinkClick r:id="rId2"/>
                        </a:rPr>
                        <a:t>http://people.ischool.berkeley.edu/~hearst/irbook/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34925" marT="34925" marB="34925"/>
                </a:tc>
              </a:tr>
              <a:tr h="563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Search Engines: Information Retrieval in Practice by Bruce Croft, Donald Metzler, and Trevor </a:t>
                      </a:r>
                      <a:r>
                        <a:rPr lang="en-US" sz="1400" dirty="0" err="1">
                          <a:effectLst/>
                        </a:rPr>
                        <a:t>Strohman</a:t>
                      </a:r>
                      <a:r>
                        <a:rPr lang="en-US" sz="1400" dirty="0">
                          <a:effectLst/>
                        </a:rPr>
                        <a:t>, Addison-Wesley, 2009.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Times New Roman" panose="02020603050405020304" pitchFamily="18" charset="0"/>
                        <a:cs typeface="Symbol" panose="05050102010706020507" pitchFamily="18" charset="2"/>
                      </a:endParaRPr>
                    </a:p>
                  </a:txBody>
                  <a:tcPr marL="28575" marR="34925" marT="34925" marB="34925"/>
                </a:tc>
              </a:tr>
              <a:tr h="402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Cross-Language Information Retrieval by By Jian-Yun Nie Morgan &amp; Claypool Publisher series 2010.</a:t>
                      </a:r>
                      <a:endParaRPr lang="en-US" sz="1400" b="1" kern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cs typeface="Liberation Serif"/>
                      </a:endParaRPr>
                    </a:p>
                  </a:txBody>
                  <a:tcPr marL="28575" marR="34925" marT="34925" marB="34925"/>
                </a:tc>
              </a:tr>
              <a:tr h="540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Multimedia Information Retrieval by Stefan M. </a:t>
                      </a:r>
                      <a:r>
                        <a:rPr lang="en-US" sz="1400" kern="0" dirty="0" err="1">
                          <a:effectLst/>
                        </a:rPr>
                        <a:t>Rüger</a:t>
                      </a:r>
                      <a:r>
                        <a:rPr lang="en-US" sz="1400" kern="0" dirty="0">
                          <a:effectLst/>
                        </a:rPr>
                        <a:t> Morgan &amp; Claypool Publisher series 2010.</a:t>
                      </a:r>
                      <a:endParaRPr lang="en-US" sz="1400" b="1" kern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cs typeface="Liberation Serif"/>
                      </a:endParaRPr>
                    </a:p>
                  </a:txBody>
                  <a:tcPr marL="28575" marR="34925" marT="34925" marB="34925"/>
                </a:tc>
              </a:tr>
              <a:tr h="563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Information Retrieval: Implementing and Evaluating Search Engines by S. Buttcher, C. Clarke and G. Cormack, MIT Press, 2010.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Times New Roman" panose="02020603050405020304" pitchFamily="18" charset="0"/>
                        <a:cs typeface="Symbol" panose="05050102010706020507" pitchFamily="18" charset="2"/>
                      </a:endParaRPr>
                    </a:p>
                  </a:txBody>
                  <a:tcPr marL="28575" marR="34925" marT="34925" marB="34925"/>
                </a:tc>
              </a:tr>
              <a:tr h="563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Web Data Mining: Exploring Hyperlinks, Contents, and Usage Data by B. Liu, Springer, Second Edition, 2011.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Times New Roman" panose="02020603050405020304" pitchFamily="18" charset="0"/>
                        <a:cs typeface="Symbol" panose="05050102010706020507" pitchFamily="18" charset="2"/>
                      </a:endParaRPr>
                    </a:p>
                  </a:txBody>
                  <a:tcPr marL="28575" marR="34925" marT="34925" marB="34925"/>
                </a:tc>
              </a:tr>
              <a:tr h="616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Ricci, F.; Rokach, L.; Shapira, B.; Kantor, P.B. (Eds.), Recommender Systems Handbook. 1st Edition., 2011, 845 p. 20 illus., Hardcover, ISBN: 978-0-387-85819-7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34925" marT="34925" marB="34925"/>
                </a:tc>
              </a:tr>
              <a:tr h="476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Koehn P., “Statistical Machine Translation”, Cambridge University Press, 2010.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34925" marT="34925" marB="34925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381000"/>
            <a:ext cx="6324600" cy="1143000"/>
          </a:xfrm>
        </p:spPr>
        <p:txBody>
          <a:bodyPr/>
          <a:lstStyle/>
          <a:p>
            <a:r>
              <a:rPr lang="en-US" dirty="0" smtClean="0"/>
              <a:t>Reference Books</a:t>
            </a:r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538118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B578FE-689D-4E60-A286-33150D4C3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                                 SS ZG537  (INFORMATION RETRIEVAL)                                     </a:t>
            </a:r>
            <a:fld id="{8101DE44-1230-4B46-AC6D-97FBC1908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15869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2805</TotalTime>
  <Words>3276</Words>
  <Application>Microsoft Office PowerPoint</Application>
  <PresentationFormat>On-screen Show (4:3)</PresentationFormat>
  <Paragraphs>910</Paragraphs>
  <Slides>60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Arial Unicode MS</vt:lpstr>
      <vt:lpstr>ＭＳ Ｐゴシック</vt:lpstr>
      <vt:lpstr>Arial</vt:lpstr>
      <vt:lpstr>Arial Narrow</vt:lpstr>
      <vt:lpstr>Calibri</vt:lpstr>
      <vt:lpstr>Liberation Serif</vt:lpstr>
      <vt:lpstr>Lucida Sans</vt:lpstr>
      <vt:lpstr>Symbol</vt:lpstr>
      <vt:lpstr>Tahoma</vt:lpstr>
      <vt:lpstr>Times New Roman</vt:lpstr>
      <vt:lpstr>Wingdings</vt:lpstr>
      <vt:lpstr>Office Theme</vt:lpstr>
      <vt:lpstr>1_Office Theme</vt:lpstr>
      <vt:lpstr>Microsoft Excel Chart</vt:lpstr>
      <vt:lpstr>Worksheet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Lavika Goel</cp:lastModifiedBy>
  <cp:revision>217</cp:revision>
  <dcterms:created xsi:type="dcterms:W3CDTF">2011-09-14T09:42:05Z</dcterms:created>
  <dcterms:modified xsi:type="dcterms:W3CDTF">2019-01-11T07:14:52Z</dcterms:modified>
</cp:coreProperties>
</file>