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41" r:id="rId2"/>
    <p:sldId id="295" r:id="rId3"/>
    <p:sldId id="343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15" r:id="rId14"/>
    <p:sldId id="307" r:id="rId15"/>
    <p:sldId id="308" r:id="rId16"/>
    <p:sldId id="309" r:id="rId17"/>
    <p:sldId id="311" r:id="rId18"/>
    <p:sldId id="316" r:id="rId19"/>
    <p:sldId id="325" r:id="rId20"/>
    <p:sldId id="317" r:id="rId21"/>
    <p:sldId id="318" r:id="rId22"/>
    <p:sldId id="319" r:id="rId23"/>
    <p:sldId id="320" r:id="rId24"/>
    <p:sldId id="327" r:id="rId25"/>
    <p:sldId id="321" r:id="rId26"/>
    <p:sldId id="322" r:id="rId27"/>
    <p:sldId id="323" r:id="rId28"/>
    <p:sldId id="328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40" r:id="rId39"/>
    <p:sldId id="346" r:id="rId40"/>
    <p:sldId id="34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1819" autoAdjust="0"/>
  </p:normalViewPr>
  <p:slideViewPr>
    <p:cSldViewPr>
      <p:cViewPr varScale="1">
        <p:scale>
          <a:sx n="65" d="100"/>
          <a:sy n="65" d="100"/>
        </p:scale>
        <p:origin x="14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kumente%20und%20Einstellungen\jannach\Eigene%20Dateien\6%20papers\ZZ_OUTDATED_RecommenderBook\Chapter%202a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769795387143357"/>
          <c:y val="0.14331210191082824"/>
          <c:w val="0.7715834114203467"/>
          <c:h val="0.66560509554140745"/>
        </c:manualLayout>
      </c:layout>
      <c:lineChart>
        <c:grouping val="standard"/>
        <c:varyColors val="0"/>
        <c:ser>
          <c:idx val="0"/>
          <c:order val="0"/>
          <c:tx>
            <c:strRef>
              <c:f>correlation!$B$5</c:f>
              <c:strCache>
                <c:ptCount val="1"/>
                <c:pt idx="0">
                  <c:v>Alice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correlation!$C$5:$F$5</c:f>
              <c:numCache>
                <c:formatCode>0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correlation!$B$6</c:f>
              <c:strCache>
                <c:ptCount val="1"/>
                <c:pt idx="0">
                  <c:v>User1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3300"/>
              </a:solidFill>
              <a:ln>
                <a:solidFill>
                  <a:srgbClr val="00330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correlation!$C$6:$F$6</c:f>
              <c:numCache>
                <c:formatCode>0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correlation!$B$9</c:f>
              <c:strCache>
                <c:ptCount val="1"/>
                <c:pt idx="0">
                  <c:v>User4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correlation!$C$9:$F$9</c:f>
              <c:numCache>
                <c:formatCode>0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811968"/>
        <c:axId val="126812352"/>
      </c:lineChart>
      <c:catAx>
        <c:axId val="126811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de-DE"/>
                </a:pPr>
                <a:r>
                  <a:rPr lang="de-DE"/>
                  <a:t>Ratings</a:t>
                </a:r>
              </a:p>
            </c:rich>
          </c:tx>
          <c:layout>
            <c:manualLayout>
              <c:xMode val="edge"/>
              <c:yMode val="edge"/>
              <c:x val="1.618705035971239E-2"/>
              <c:y val="0.401273885350318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lang="de-DE"/>
            </a:pPr>
            <a:endParaRPr lang="en-US"/>
          </a:p>
        </c:txPr>
        <c:crossAx val="1268123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681235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lang="de-DE"/>
            </a:pPr>
            <a:endParaRPr lang="en-US"/>
          </a:p>
        </c:txPr>
        <c:crossAx val="126811968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98636681206156"/>
          <c:y val="8.917197452229364E-2"/>
          <c:w val="0.12050378594762061"/>
          <c:h val="0.3057324840764331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lang="de-DE"/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+mn-lt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DF11B2A-9AA1-498F-AD5B-78E1979BF15B}" type="datetimeFigureOut">
              <a:rPr lang="en-US"/>
              <a:pPr>
                <a:defRPr/>
              </a:pPr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DC37BA-9A5D-4521-905E-9EDD87AC6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69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0AA211-61AD-4226-A97D-6B20733C50AA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5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24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2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2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237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30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  <a:ln>
            <a:noFill/>
          </a:ln>
        </p:spPr>
        <p:txBody>
          <a:bodyPr anchor="ctr">
            <a:normAutofit/>
          </a:bodyPr>
          <a:lstStyle>
            <a:lvl1pPr>
              <a:defRPr lang="en-US" sz="3600" b="1" spc="-150" baseline="0" smtClean="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4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  <a:p>
            <a:pPr algn="r" eaLnBrk="1" hangingPunct="1">
              <a:defRPr/>
            </a:pPr>
            <a:endParaRPr lang="en-US" sz="1100" dirty="0" smtClean="0">
              <a:solidFill>
                <a:srgbClr val="10114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1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3147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918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  <a:p>
            <a:pPr algn="r" eaLnBrk="1" hangingPunct="1">
              <a:defRPr/>
            </a:pPr>
            <a:endParaRPr lang="en-US" sz="1100" dirty="0" smtClean="0">
              <a:solidFill>
                <a:srgbClr val="10114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7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  <a:p>
            <a:pPr algn="r" eaLnBrk="1" hangingPunct="1">
              <a:defRPr/>
            </a:pPr>
            <a:endParaRPr lang="en-US" sz="1100" dirty="0" smtClean="0">
              <a:solidFill>
                <a:srgbClr val="10114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None/>
              <a:defRPr lang="en-US" sz="3600" b="1" kern="1200" spc="-150" baseline="0" dirty="0" smtClean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1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AF3785-5FFC-4F6D-B9B3-D9460D19FF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tunes.com/" TargetMode="External"/><Relationship Id="rId7" Type="http://schemas.openxmlformats.org/officeDocument/2006/relationships/hyperlink" Target="http://delicious.com/" TargetMode="External"/><Relationship Id="rId2" Type="http://schemas.openxmlformats.org/officeDocument/2006/relationships/hyperlink" Target="http://amazon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tumbleupon.com/" TargetMode="External"/><Relationship Id="rId5" Type="http://schemas.openxmlformats.org/officeDocument/2006/relationships/hyperlink" Target="http://last.fm/" TargetMode="External"/><Relationship Id="rId4" Type="http://schemas.openxmlformats.org/officeDocument/2006/relationships/hyperlink" Target="http://netflix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14339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Department of CSIS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Lecture 11: 13/4/2019</a:t>
            </a:r>
            <a:endParaRPr lang="en-US" altLang="en-US" dirty="0" smtClean="0"/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9305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task of </a:t>
            </a:r>
            <a:r>
              <a:rPr lang="en-US" altLang="en-US" smtClean="0">
                <a:solidFill>
                  <a:srgbClr val="FF0000"/>
                </a:solidFill>
              </a:rPr>
              <a:t>predicting</a:t>
            </a:r>
            <a:r>
              <a:rPr lang="en-US" altLang="en-US" smtClean="0"/>
              <a:t> (filtering) user preferences on new items by </a:t>
            </a:r>
            <a:r>
              <a:rPr lang="en-US" altLang="en-US" smtClean="0">
                <a:solidFill>
                  <a:srgbClr val="FF0000"/>
                </a:solidFill>
              </a:rPr>
              <a:t>collecting</a:t>
            </a:r>
            <a:r>
              <a:rPr lang="en-US" altLang="en-US" smtClean="0"/>
              <a:t> taste information from many users (collaborative).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Challenges: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Many items to choose from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very few recommendations to propose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few data per user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no data for new user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very large datasets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Collaborative Filtering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09600" y="594360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cs typeface="Arial" panose="020B0604020202020204" pitchFamily="34" charset="0"/>
              </a:rPr>
              <a:t>Examples of its use include </a:t>
            </a:r>
            <a:r>
              <a:rPr lang="en-US" altLang="en-US">
                <a:cs typeface="Arial" panose="020B0604020202020204" pitchFamily="34" charset="0"/>
                <a:hlinkClick r:id="rId2"/>
              </a:rPr>
              <a:t>Amazon</a:t>
            </a:r>
            <a:r>
              <a:rPr lang="en-US" altLang="en-US">
                <a:cs typeface="Arial" panose="020B0604020202020204" pitchFamily="34" charset="0"/>
              </a:rPr>
              <a:t>, </a:t>
            </a:r>
            <a:r>
              <a:rPr lang="en-US" altLang="en-US">
                <a:cs typeface="Arial" panose="020B0604020202020204" pitchFamily="34" charset="0"/>
                <a:hlinkClick r:id="rId3"/>
              </a:rPr>
              <a:t>iTunes</a:t>
            </a:r>
            <a:r>
              <a:rPr lang="en-US" altLang="en-US">
                <a:cs typeface="Arial" panose="020B0604020202020204" pitchFamily="34" charset="0"/>
              </a:rPr>
              <a:t>, </a:t>
            </a:r>
            <a:r>
              <a:rPr lang="en-US" altLang="en-US">
                <a:cs typeface="Arial" panose="020B0604020202020204" pitchFamily="34" charset="0"/>
                <a:hlinkClick r:id="rId4"/>
              </a:rPr>
              <a:t>Netflix</a:t>
            </a:r>
            <a:r>
              <a:rPr lang="en-US" altLang="en-US">
                <a:cs typeface="Arial" panose="020B0604020202020204" pitchFamily="34" charset="0"/>
              </a:rPr>
              <a:t>, </a:t>
            </a:r>
            <a:r>
              <a:rPr lang="en-US" altLang="en-US">
                <a:cs typeface="Arial" panose="020B0604020202020204" pitchFamily="34" charset="0"/>
                <a:hlinkClick r:id="rId5"/>
              </a:rPr>
              <a:t>LastFM</a:t>
            </a:r>
            <a:r>
              <a:rPr lang="en-US" altLang="en-US">
                <a:cs typeface="Arial" panose="020B0604020202020204" pitchFamily="34" charset="0"/>
              </a:rPr>
              <a:t>, </a:t>
            </a:r>
            <a:r>
              <a:rPr lang="en-US" altLang="en-US">
                <a:cs typeface="Arial" panose="020B0604020202020204" pitchFamily="34" charset="0"/>
                <a:hlinkClick r:id="rId6"/>
              </a:rPr>
              <a:t>StumbleUpon</a:t>
            </a:r>
            <a:r>
              <a:rPr lang="en-US" altLang="en-US">
                <a:cs typeface="Arial" panose="020B0604020202020204" pitchFamily="34" charset="0"/>
              </a:rPr>
              <a:t>, and </a:t>
            </a:r>
            <a:r>
              <a:rPr lang="en-US" altLang="en-US">
                <a:cs typeface="Arial" panose="020B0604020202020204" pitchFamily="34" charset="0"/>
                <a:hlinkClick r:id="rId7"/>
              </a:rPr>
              <a:t>Delicious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2A0D077-91A8-467C-A50A-055D6F1B60D1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4000" b="1" spc="-15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Algorithms</a:t>
            </a:r>
          </a:p>
        </p:txBody>
      </p:sp>
      <p:grpSp>
        <p:nvGrpSpPr>
          <p:cNvPr id="22531" name="Group 20"/>
          <p:cNvGrpSpPr>
            <a:grpSpLocks/>
          </p:cNvGrpSpPr>
          <p:nvPr/>
        </p:nvGrpSpPr>
        <p:grpSpPr bwMode="auto">
          <a:xfrm>
            <a:off x="228600" y="1600200"/>
            <a:ext cx="8763000" cy="4495800"/>
            <a:chOff x="240" y="768"/>
            <a:chExt cx="5520" cy="2832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240" y="2160"/>
              <a:ext cx="105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cs typeface="Arial" panose="020B0604020202020204" pitchFamily="34" charset="0"/>
                </a:rPr>
                <a:t>Collaborative Filtering</a:t>
              </a:r>
            </a:p>
          </p:txBody>
        </p:sp>
        <p:sp>
          <p:nvSpPr>
            <p:cNvPr id="22533" name="Text Box 7"/>
            <p:cNvSpPr txBox="1">
              <a:spLocks noChangeArrowheads="1"/>
            </p:cNvSpPr>
            <p:nvPr/>
          </p:nvSpPr>
          <p:spPr bwMode="auto">
            <a:xfrm>
              <a:off x="1680" y="1440"/>
              <a:ext cx="139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cs typeface="Arial" panose="020B0604020202020204" pitchFamily="34" charset="0"/>
                </a:rPr>
                <a:t>Non-probabilistic Algorithms</a:t>
              </a:r>
            </a:p>
          </p:txBody>
        </p:sp>
        <p:sp>
          <p:nvSpPr>
            <p:cNvPr id="22534" name="Text Box 8"/>
            <p:cNvSpPr txBox="1">
              <a:spLocks noChangeArrowheads="1"/>
            </p:cNvSpPr>
            <p:nvPr/>
          </p:nvSpPr>
          <p:spPr bwMode="auto">
            <a:xfrm>
              <a:off x="1728" y="3046"/>
              <a:ext cx="120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cs typeface="Arial" panose="020B0604020202020204" pitchFamily="34" charset="0"/>
                </a:rPr>
                <a:t>Probabilistic Algorithms</a:t>
              </a:r>
            </a:p>
          </p:txBody>
        </p:sp>
        <p:sp>
          <p:nvSpPr>
            <p:cNvPr id="22535" name="Text Box 9"/>
            <p:cNvSpPr txBox="1">
              <a:spLocks noChangeArrowheads="1"/>
            </p:cNvSpPr>
            <p:nvPr/>
          </p:nvSpPr>
          <p:spPr bwMode="auto">
            <a:xfrm>
              <a:off x="3696" y="768"/>
              <a:ext cx="960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cs typeface="Arial" panose="020B0604020202020204" pitchFamily="34" charset="0"/>
                </a:rPr>
                <a:t>User-based nearest neighbor</a:t>
              </a:r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3696" y="1440"/>
              <a:ext cx="960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cs typeface="Arial" panose="020B0604020202020204" pitchFamily="34" charset="0"/>
                </a:rPr>
                <a:t>Item-based nearest neighbor</a:t>
              </a:r>
            </a:p>
          </p:txBody>
        </p:sp>
        <p:sp>
          <p:nvSpPr>
            <p:cNvPr id="22537" name="Text Box 11"/>
            <p:cNvSpPr txBox="1">
              <a:spLocks noChangeArrowheads="1"/>
            </p:cNvSpPr>
            <p:nvPr/>
          </p:nvSpPr>
          <p:spPr bwMode="auto">
            <a:xfrm>
              <a:off x="3696" y="2112"/>
              <a:ext cx="110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cs typeface="Arial" panose="020B0604020202020204" pitchFamily="34" charset="0"/>
                </a:rPr>
                <a:t>Reducing dimensionality</a:t>
              </a:r>
            </a:p>
          </p:txBody>
        </p:sp>
        <p:sp>
          <p:nvSpPr>
            <p:cNvPr id="22538" name="Text Box 12"/>
            <p:cNvSpPr txBox="1">
              <a:spLocks noChangeArrowheads="1"/>
            </p:cNvSpPr>
            <p:nvPr/>
          </p:nvSpPr>
          <p:spPr bwMode="auto">
            <a:xfrm>
              <a:off x="3360" y="2832"/>
              <a:ext cx="2400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>
                  <a:cs typeface="Arial" panose="020B0604020202020204" pitchFamily="34" charset="0"/>
                </a:rPr>
                <a:t>Bayesian-network models</a:t>
              </a:r>
            </a:p>
            <a:p>
              <a:pPr>
                <a:spcBef>
                  <a:spcPct val="50000"/>
                </a:spcBef>
              </a:pPr>
              <a:endParaRPr lang="en-US" altLang="ko-KR"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ko-KR">
                  <a:cs typeface="Arial" panose="020B0604020202020204" pitchFamily="34" charset="0"/>
                </a:rPr>
                <a:t>EM algorithm</a:t>
              </a:r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 flipV="1">
              <a:off x="1296" y="1680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1296" y="2400"/>
              <a:ext cx="4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AutoShape 15"/>
            <p:cNvSpPr>
              <a:spLocks/>
            </p:cNvSpPr>
            <p:nvPr/>
          </p:nvSpPr>
          <p:spPr bwMode="auto">
            <a:xfrm>
              <a:off x="3312" y="2880"/>
              <a:ext cx="48" cy="720"/>
            </a:xfrm>
            <a:prstGeom prst="lef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>
                <a:cs typeface="Arial" panose="020B0604020202020204" pitchFamily="34" charset="0"/>
              </a:endParaRPr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2928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 flipV="1">
              <a:off x="3072" y="105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>
              <a:off x="3072" y="1632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9"/>
            <p:cNvSpPr>
              <a:spLocks noChangeShapeType="1"/>
            </p:cNvSpPr>
            <p:nvPr/>
          </p:nvSpPr>
          <p:spPr bwMode="auto">
            <a:xfrm>
              <a:off x="3072" y="1728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1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BD418E4-9C02-4C37-B06B-6812E579C225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Input : Only a matrix of given user–item ratings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Output types</a:t>
            </a:r>
          </a:p>
          <a:p>
            <a:pPr marL="800100" lvl="3" indent="-342900"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 smtClean="0"/>
              <a:t>A (numerical) prediction indicating to what degree the current user will like or dislike a certain item</a:t>
            </a:r>
          </a:p>
          <a:p>
            <a:pPr marL="800100" lvl="3" indent="-342900" algn="just" eaLnBrk="1" hangingPunct="1">
              <a:lnSpc>
                <a:spcPct val="150000"/>
              </a:lnSpc>
              <a:buClr>
                <a:srgbClr val="101141"/>
              </a:buClr>
            </a:pPr>
            <a:r>
              <a:rPr lang="en-US" altLang="en-US" sz="2400" smtClean="0"/>
              <a:t>A top-N list of recommended items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Pure CF Approaches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1A2676E-D81B-486D-9C93-F00C106FEBA1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417637"/>
            <a:ext cx="8763000" cy="4525963"/>
          </a:xfrm>
          <a:blipFill rotWithShape="1">
            <a:blip r:embed="rId2"/>
            <a:stretch>
              <a:fillRect l="-556" r="-626" b="-1374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User-based nearest-neighbor collaborative filtering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E466BFD-2723-4C20-AEA1-C096F529F847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User-based nearest-neighbor collaborative filtering</a:t>
            </a:r>
            <a:endParaRPr lang="en-US" dirty="0"/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Example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A database of ratings of the current user, Alice, and some other users is given:</a:t>
            </a:r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Determine whether Alice will like or dislike </a:t>
            </a:r>
            <a:r>
              <a:rPr lang="en-US" altLang="en-US" i="1" smtClean="0"/>
              <a:t>Item5</a:t>
            </a:r>
            <a:r>
              <a:rPr lang="en-US" altLang="en-US" smtClean="0"/>
              <a:t>, which Alice has not yet rated or seen</a:t>
            </a:r>
          </a:p>
          <a:p>
            <a:pPr lvl="1" fontAlgn="base">
              <a:spcAft>
                <a:spcPct val="0"/>
              </a:spcAft>
            </a:pPr>
            <a:endParaRPr lang="en-US" altLang="en-US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789113" y="2420938"/>
          <a:ext cx="60960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0018D6E-DEDA-4A14-8043-29D3EC0BBF18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524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b="1" spc="-150" dirty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rPr>
              <a:t>User-based nearest-neighbor collaborative filtering 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Some first questions</a:t>
            </a:r>
          </a:p>
          <a:p>
            <a:pPr lvl="1">
              <a:defRPr/>
            </a:pPr>
            <a:r>
              <a:rPr lang="en-US" dirty="0"/>
              <a:t>How do we measure similarity?</a:t>
            </a:r>
          </a:p>
          <a:p>
            <a:pPr lvl="1">
              <a:defRPr/>
            </a:pPr>
            <a:r>
              <a:rPr lang="en-US" dirty="0"/>
              <a:t>How many neighbors should we consider?</a:t>
            </a:r>
          </a:p>
          <a:p>
            <a:pPr lvl="1">
              <a:defRPr/>
            </a:pPr>
            <a:r>
              <a:rPr lang="en-US" dirty="0"/>
              <a:t>How do we generate a prediction from the neighbors' ratings?</a:t>
            </a:r>
          </a:p>
          <a:p>
            <a:pPr marL="0" indent="0">
              <a:defRPr/>
            </a:pPr>
            <a:endParaRPr lang="en-US" dirty="0"/>
          </a:p>
        </p:txBody>
      </p:sp>
      <p:pic>
        <p:nvPicPr>
          <p:cNvPr id="26628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700213"/>
            <a:ext cx="71437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le 5"/>
          <p:cNvGraphicFramePr>
            <a:graphicFrameLocks noGrp="1"/>
          </p:cNvGraphicFramePr>
          <p:nvPr/>
        </p:nvGraphicFramePr>
        <p:xfrm>
          <a:off x="1258888" y="3644900"/>
          <a:ext cx="60960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?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F91A2C5-238C-4CC1-9A7F-54AC2202F8F4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Measuring user similarity</a:t>
            </a:r>
            <a:endParaRPr lang="en-US" dirty="0"/>
          </a:p>
        </p:txBody>
      </p:sp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493838"/>
            <a:ext cx="8229600" cy="2011362"/>
          </a:xfrm>
          <a:blipFill rotWithShape="1">
            <a:blip r:embed="rId2"/>
            <a:stretch>
              <a:fillRect l="-963" t="-2121" r="-1185" b="-3697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Textfeld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61106" y="4496193"/>
            <a:ext cx="5439694" cy="99020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7" name="Tabelle 18"/>
          <p:cNvGraphicFramePr>
            <a:graphicFrameLocks noGrp="1"/>
          </p:cNvGraphicFramePr>
          <p:nvPr/>
        </p:nvGraphicFramePr>
        <p:xfrm>
          <a:off x="874713" y="4251325"/>
          <a:ext cx="60960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grpSp>
        <p:nvGrpSpPr>
          <p:cNvPr id="8" name="Gruppieren 4"/>
          <p:cNvGrpSpPr>
            <a:grpSpLocks/>
          </p:cNvGrpSpPr>
          <p:nvPr/>
        </p:nvGrpSpPr>
        <p:grpSpPr bwMode="auto">
          <a:xfrm>
            <a:off x="7034213" y="4775200"/>
            <a:ext cx="1657350" cy="558800"/>
            <a:chOff x="6732240" y="4166819"/>
            <a:chExt cx="1656184" cy="558325"/>
          </a:xfrm>
        </p:grpSpPr>
        <p:sp>
          <p:nvSpPr>
            <p:cNvPr id="27714" name="Textfeld 16"/>
            <p:cNvSpPr txBox="1">
              <a:spLocks noChangeArrowheads="1"/>
            </p:cNvSpPr>
            <p:nvPr/>
          </p:nvSpPr>
          <p:spPr bwMode="auto">
            <a:xfrm>
              <a:off x="7246765" y="4355812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cs typeface="Arial" panose="020B0604020202020204" pitchFamily="34" charset="0"/>
                </a:rPr>
                <a:t>sim = 0,85</a:t>
              </a:r>
            </a:p>
          </p:txBody>
        </p:sp>
        <p:sp>
          <p:nvSpPr>
            <p:cNvPr id="27715" name="Nach links gekrümmter Pfeil 3"/>
            <p:cNvSpPr>
              <a:spLocks noChangeArrowheads="1"/>
            </p:cNvSpPr>
            <p:nvPr/>
          </p:nvSpPr>
          <p:spPr bwMode="auto">
            <a:xfrm>
              <a:off x="6732240" y="4166819"/>
              <a:ext cx="238254" cy="472698"/>
            </a:xfrm>
            <a:prstGeom prst="curvedLeftArrow">
              <a:avLst>
                <a:gd name="adj1" fmla="val 25002"/>
                <a:gd name="adj2" fmla="val 50004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de-DE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pieren 5"/>
          <p:cNvGrpSpPr>
            <a:grpSpLocks/>
          </p:cNvGrpSpPr>
          <p:nvPr/>
        </p:nvGrpSpPr>
        <p:grpSpPr bwMode="auto">
          <a:xfrm>
            <a:off x="7034213" y="4757738"/>
            <a:ext cx="1657350" cy="946150"/>
            <a:chOff x="6732240" y="4149080"/>
            <a:chExt cx="1656184" cy="945396"/>
          </a:xfrm>
        </p:grpSpPr>
        <p:sp>
          <p:nvSpPr>
            <p:cNvPr id="27712" name="Nach links gekrümmter Pfeil 15"/>
            <p:cNvSpPr>
              <a:spLocks noChangeArrowheads="1"/>
            </p:cNvSpPr>
            <p:nvPr/>
          </p:nvSpPr>
          <p:spPr bwMode="auto">
            <a:xfrm>
              <a:off x="6732240" y="4149080"/>
              <a:ext cx="288032" cy="864096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de-DE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13" name="Textfeld 17"/>
            <p:cNvSpPr txBox="1">
              <a:spLocks noChangeArrowheads="1"/>
            </p:cNvSpPr>
            <p:nvPr/>
          </p:nvSpPr>
          <p:spPr bwMode="auto">
            <a:xfrm>
              <a:off x="7246765" y="4725144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cs typeface="Arial" panose="020B0604020202020204" pitchFamily="34" charset="0"/>
                </a:rPr>
                <a:t>sim = 0,00</a:t>
              </a:r>
            </a:p>
          </p:txBody>
        </p:sp>
      </p:grpSp>
      <p:grpSp>
        <p:nvGrpSpPr>
          <p:cNvPr id="14" name="Gruppieren 6"/>
          <p:cNvGrpSpPr>
            <a:grpSpLocks/>
          </p:cNvGrpSpPr>
          <p:nvPr/>
        </p:nvGrpSpPr>
        <p:grpSpPr bwMode="auto">
          <a:xfrm>
            <a:off x="7034213" y="4757738"/>
            <a:ext cx="1657350" cy="1304925"/>
            <a:chOff x="6732240" y="4149080"/>
            <a:chExt cx="1656184" cy="1305436"/>
          </a:xfrm>
        </p:grpSpPr>
        <p:sp>
          <p:nvSpPr>
            <p:cNvPr id="27710" name="Textfeld 21"/>
            <p:cNvSpPr txBox="1">
              <a:spLocks noChangeArrowheads="1"/>
            </p:cNvSpPr>
            <p:nvPr/>
          </p:nvSpPr>
          <p:spPr bwMode="auto">
            <a:xfrm>
              <a:off x="7246765" y="5085184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cs typeface="Arial" panose="020B0604020202020204" pitchFamily="34" charset="0"/>
                </a:rPr>
                <a:t>sim = 0,70</a:t>
              </a:r>
            </a:p>
          </p:txBody>
        </p:sp>
        <p:sp>
          <p:nvSpPr>
            <p:cNvPr id="27711" name="Nach links gekrümmter Pfeil 19"/>
            <p:cNvSpPr>
              <a:spLocks noChangeArrowheads="1"/>
            </p:cNvSpPr>
            <p:nvPr/>
          </p:nvSpPr>
          <p:spPr bwMode="auto">
            <a:xfrm>
              <a:off x="6732240" y="4149080"/>
              <a:ext cx="360040" cy="1192778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de-DE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7"/>
          <p:cNvGrpSpPr>
            <a:grpSpLocks/>
          </p:cNvGrpSpPr>
          <p:nvPr/>
        </p:nvGrpSpPr>
        <p:grpSpPr bwMode="auto">
          <a:xfrm>
            <a:off x="7034213" y="4757738"/>
            <a:ext cx="1728787" cy="1655762"/>
            <a:chOff x="6732240" y="4149079"/>
            <a:chExt cx="1728192" cy="1656185"/>
          </a:xfrm>
        </p:grpSpPr>
        <p:sp>
          <p:nvSpPr>
            <p:cNvPr id="27708" name="Textfeld 24"/>
            <p:cNvSpPr txBox="1">
              <a:spLocks noChangeArrowheads="1"/>
            </p:cNvSpPr>
            <p:nvPr/>
          </p:nvSpPr>
          <p:spPr bwMode="auto">
            <a:xfrm>
              <a:off x="7248241" y="5435933"/>
              <a:ext cx="121219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cs typeface="Arial" panose="020B0604020202020204" pitchFamily="34" charset="0"/>
                </a:rPr>
                <a:t>sim = -0,79</a:t>
              </a:r>
            </a:p>
          </p:txBody>
        </p:sp>
        <p:sp>
          <p:nvSpPr>
            <p:cNvPr id="27709" name="Nach links gekrümmter Pfeil 25"/>
            <p:cNvSpPr>
              <a:spLocks noChangeArrowheads="1"/>
            </p:cNvSpPr>
            <p:nvPr/>
          </p:nvSpPr>
          <p:spPr bwMode="auto">
            <a:xfrm>
              <a:off x="6732240" y="4149079"/>
              <a:ext cx="432048" cy="1624825"/>
            </a:xfrm>
            <a:prstGeom prst="curvedLeftArrow">
              <a:avLst>
                <a:gd name="adj1" fmla="val 25002"/>
                <a:gd name="adj2" fmla="val 50004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de-DE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1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A52EDEF-7DBA-46F1-886D-F70F8BE2DE9A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Pearson correlation</a:t>
            </a:r>
            <a:endParaRPr lang="en-US" dirty="0"/>
          </a:p>
        </p:txBody>
      </p:sp>
      <p:sp>
        <p:nvSpPr>
          <p:cNvPr id="2867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Takes differences in rating behavior into account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Works well in usual domains, compared with alternative measures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such as cosine similarity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None/>
            </a:pPr>
            <a:endParaRPr lang="en-US" altLang="en-US" smtClean="0"/>
          </a:p>
        </p:txBody>
      </p:sp>
      <p:graphicFrame>
        <p:nvGraphicFramePr>
          <p:cNvPr id="5" name="Chart 2"/>
          <p:cNvGraphicFramePr>
            <a:graphicFrameLocks/>
          </p:cNvGraphicFramePr>
          <p:nvPr/>
        </p:nvGraphicFramePr>
        <p:xfrm>
          <a:off x="928662" y="2214554"/>
          <a:ext cx="529590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CDDCCA2-8A99-4308-993E-04ED68E12B69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Making predictions</a:t>
            </a:r>
          </a:p>
        </p:txBody>
      </p:sp>
      <p:sp>
        <p:nvSpPr>
          <p:cNvPr id="4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4525963"/>
          </a:xfrm>
          <a:blipFill rotWithShape="1">
            <a:blip r:embed="rId2"/>
            <a:stretch>
              <a:fillRect l="-963" t="-943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feld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0466" y="2282637"/>
            <a:ext cx="5025670" cy="72109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4416D13-6B5C-4D7A-8D0B-BB0A03BD4898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67913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609600" y="3581400"/>
            <a:ext cx="28892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cs typeface="Arial" panose="020B0604020202020204" pitchFamily="34" charset="0"/>
              </a:rPr>
              <a:t>Neighborhood of 2 (A and D)</a:t>
            </a:r>
          </a:p>
          <a:p>
            <a:r>
              <a:rPr lang="en-US" altLang="en-US">
                <a:cs typeface="Arial" panose="020B0604020202020204" pitchFamily="34" charset="0"/>
              </a:rPr>
              <a:t>C’s mean = 3.667</a:t>
            </a:r>
          </a:p>
          <a:p>
            <a:r>
              <a:rPr lang="en-US" altLang="en-US">
                <a:cs typeface="Arial" panose="020B0604020202020204" pitchFamily="34" charset="0"/>
              </a:rPr>
              <a:t>S(C,A) = 0.832</a:t>
            </a:r>
          </a:p>
          <a:p>
            <a:r>
              <a:rPr lang="en-US" altLang="en-US">
                <a:cs typeface="Arial" panose="020B0604020202020204" pitchFamily="34" charset="0"/>
              </a:rPr>
              <a:t>S(C,D)=-0.515</a:t>
            </a:r>
          </a:p>
          <a:p>
            <a:r>
              <a:rPr lang="en-US" altLang="en-US">
                <a:cs typeface="Arial" panose="020B0604020202020204" pitchFamily="34" charset="0"/>
              </a:rPr>
              <a:t>            </a:t>
            </a:r>
          </a:p>
        </p:txBody>
      </p:sp>
      <p:pic>
        <p:nvPicPr>
          <p:cNvPr id="3072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824413"/>
            <a:ext cx="59451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5334000"/>
            <a:ext cx="59451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9573AF5-582C-476B-B679-6B0C4228750B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54225" y="4962526"/>
            <a:ext cx="228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4224" y="5486400"/>
            <a:ext cx="460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600" dirty="0" smtClean="0">
                <a:solidFill>
                  <a:srgbClr val="0000FF"/>
                </a:solidFill>
              </a:rPr>
              <a:t>RECOMMENDER SYSTEMS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Not all neighbor ratings might be equally "valuable"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 smtClean="0"/>
              <a:t>Agreement on commonly liked items is not so informative as agreement on controversial items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 b="1" smtClean="0"/>
              <a:t>Possible solution</a:t>
            </a:r>
            <a:r>
              <a:rPr lang="en-US" altLang="en-US" sz="2000" smtClean="0"/>
              <a:t>:  Give more weight to items that have a higher variance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Value of number of co-rated items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 smtClean="0"/>
              <a:t>Use "significance weighting", by e.g., linearly reducing the weight when the number of co-rated items is low 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Case amplification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 smtClean="0"/>
              <a:t>Intuition: Give more weight to "very similar" neighbors, i.e., where the similarity value is close to 1.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Neighborhood selection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 smtClean="0"/>
              <a:t>Use similarity threshold or fixed number of neighbors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Improving the metrics  / prediction function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78A5137-AA37-44C5-8905-A00339B96675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Item-based collaborative filtering</a:t>
            </a:r>
          </a:p>
        </p:txBody>
      </p:sp>
      <p:sp>
        <p:nvSpPr>
          <p:cNvPr id="32771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Basic idea: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Use the similarity between items (and not users) to make predictions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Example: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Look for items that are similar to Item5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mtClean="0"/>
              <a:t>Take Alice's ratings for these items to predict the rating for Item5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graphicFrame>
        <p:nvGraphicFramePr>
          <p:cNvPr id="5" name="Tabelle 3"/>
          <p:cNvGraphicFramePr>
            <a:graphicFrameLocks noGrp="1"/>
          </p:cNvGraphicFramePr>
          <p:nvPr/>
        </p:nvGraphicFramePr>
        <p:xfrm>
          <a:off x="642938" y="3786188"/>
          <a:ext cx="6096000" cy="2225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6" name="Abgerundetes Rechteck 5"/>
          <p:cNvSpPr>
            <a:spLocks noChangeArrowheads="1"/>
          </p:cNvSpPr>
          <p:nvPr/>
        </p:nvSpPr>
        <p:spPr bwMode="auto">
          <a:xfrm>
            <a:off x="5715000" y="4500563"/>
            <a:ext cx="1071563" cy="1571625"/>
          </a:xfrm>
          <a:prstGeom prst="roundRect">
            <a:avLst>
              <a:gd name="adj" fmla="val 16667"/>
            </a:avLst>
          </a:prstGeom>
          <a:solidFill>
            <a:srgbClr val="FFC00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pieren 8"/>
          <p:cNvGrpSpPr>
            <a:grpSpLocks/>
          </p:cNvGrpSpPr>
          <p:nvPr/>
        </p:nvGrpSpPr>
        <p:grpSpPr bwMode="auto">
          <a:xfrm>
            <a:off x="1571625" y="4500563"/>
            <a:ext cx="4143375" cy="1571625"/>
            <a:chOff x="1571604" y="4000504"/>
            <a:chExt cx="4143404" cy="1643074"/>
          </a:xfrm>
        </p:grpSpPr>
        <p:sp>
          <p:nvSpPr>
            <p:cNvPr id="8" name="Abgerundetes Rechteck 6"/>
            <p:cNvSpPr/>
            <p:nvPr/>
          </p:nvSpPr>
          <p:spPr bwMode="auto">
            <a:xfrm>
              <a:off x="1571604" y="4000504"/>
              <a:ext cx="1071571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b="1">
                <a:latin typeface="Verdana" pitchFamily="34" charset="0"/>
              </a:endParaRPr>
            </a:p>
          </p:txBody>
        </p:sp>
        <p:sp>
          <p:nvSpPr>
            <p:cNvPr id="9" name="Abgerundetes Rechteck 7"/>
            <p:cNvSpPr/>
            <p:nvPr/>
          </p:nvSpPr>
          <p:spPr bwMode="auto">
            <a:xfrm>
              <a:off x="4643439" y="4000504"/>
              <a:ext cx="1071569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b="1">
                <a:latin typeface="Verdana" pitchFamily="34" charset="0"/>
              </a:endParaRPr>
            </a:p>
          </p:txBody>
        </p:sp>
      </p:grpSp>
      <p:grpSp>
        <p:nvGrpSpPr>
          <p:cNvPr id="10" name="Gruppieren 15"/>
          <p:cNvGrpSpPr>
            <a:grpSpLocks/>
          </p:cNvGrpSpPr>
          <p:nvPr/>
        </p:nvGrpSpPr>
        <p:grpSpPr bwMode="auto">
          <a:xfrm>
            <a:off x="1906588" y="4060825"/>
            <a:ext cx="3560762" cy="511175"/>
            <a:chOff x="1906216" y="4060653"/>
            <a:chExt cx="3560611" cy="511355"/>
          </a:xfrm>
        </p:grpSpPr>
        <p:sp>
          <p:nvSpPr>
            <p:cNvPr id="32826" name="Ellipse 13"/>
            <p:cNvSpPr>
              <a:spLocks noChangeArrowheads="1"/>
            </p:cNvSpPr>
            <p:nvPr/>
          </p:nvSpPr>
          <p:spPr bwMode="auto">
            <a:xfrm>
              <a:off x="1906216" y="4071942"/>
              <a:ext cx="500066" cy="500066"/>
            </a:xfrm>
            <a:prstGeom prst="ellipse">
              <a:avLst/>
            </a:prstGeom>
            <a:noFill/>
            <a:ln w="34925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27" name="Ellipse 14"/>
            <p:cNvSpPr>
              <a:spLocks noChangeArrowheads="1"/>
            </p:cNvSpPr>
            <p:nvPr/>
          </p:nvSpPr>
          <p:spPr bwMode="auto">
            <a:xfrm>
              <a:off x="4966761" y="4060653"/>
              <a:ext cx="500066" cy="500066"/>
            </a:xfrm>
            <a:prstGeom prst="ellipse">
              <a:avLst/>
            </a:prstGeom>
            <a:noFill/>
            <a:ln w="34925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9DA995C-FC0D-46D3-8457-E7B0161C48A6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cosine similarity measure</a:t>
            </a:r>
          </a:p>
        </p:txBody>
      </p:sp>
      <p:sp>
        <p:nvSpPr>
          <p:cNvPr id="4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229600" cy="4525963"/>
          </a:xfrm>
          <a:blipFill rotWithShape="1">
            <a:blip r:embed="rId2"/>
            <a:stretch>
              <a:fillRect l="-963" t="-943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feld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25717" y="3176031"/>
            <a:ext cx="2346283" cy="78636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Textfeld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2907" y="5276018"/>
            <a:ext cx="5537285" cy="97238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EDDDCFE-4A39-406A-82FE-DC3E831AE80B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Making predictions</a:t>
            </a:r>
          </a:p>
        </p:txBody>
      </p:sp>
      <p:sp>
        <p:nvSpPr>
          <p:cNvPr id="34819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 common prediction function: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Neighborhood size is typically also limited to a specific size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Not all neighbors are taken into account for the prediction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An analysis of the MovieLens dataset indicates that "in most real-world situations, a neighborhood of 20 to 50 neighbors seems reasonable" (Herlocker et al. 2002)</a:t>
            </a:r>
          </a:p>
        </p:txBody>
      </p:sp>
      <p:sp>
        <p:nvSpPr>
          <p:cNvPr id="5" name="Textfeld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0466" y="2282637"/>
            <a:ext cx="4629857" cy="75341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ACD0FE5-03B6-4ACB-843A-083FC4DEE222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58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371600"/>
            <a:ext cx="6334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188" y="3124200"/>
          <a:ext cx="4267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Movie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 Norm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Cosine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0.607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0.174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d,e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0.382</a:t>
                      </a:r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870" name="TextBox 3"/>
          <p:cNvSpPr txBox="1">
            <a:spLocks noChangeArrowheads="1"/>
          </p:cNvSpPr>
          <p:nvPr/>
        </p:nvSpPr>
        <p:spPr bwMode="auto">
          <a:xfrm>
            <a:off x="5029200" y="3159125"/>
            <a:ext cx="1639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/>
              <a:t>2 neighbors b,d</a:t>
            </a:r>
          </a:p>
        </p:txBody>
      </p:sp>
      <p:pic>
        <p:nvPicPr>
          <p:cNvPr id="358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05400"/>
            <a:ext cx="42672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0575" y="6019800"/>
            <a:ext cx="59420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38600" y="5943600"/>
            <a:ext cx="3203954" cy="499880"/>
          </a:xfrm>
          <a:prstGeom prst="rect">
            <a:avLst/>
          </a:prstGeom>
          <a:blipFill rotWithShape="1">
            <a:blip r:embed="rId5"/>
            <a:stretch>
              <a:fillRect r="-762" b="-731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1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A482E84-F5F5-47CF-808B-3DD2D1B3C35B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304800" y="1189038"/>
            <a:ext cx="86868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smtClean="0"/>
              <a:t>Item-based filtering does not solve the scalability problem itself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smtClean="0"/>
              <a:t>Pre-processing approach by Amazon.com (in 2003)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1800" smtClean="0"/>
              <a:t>Calculate all pair-wise item similarities in advance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1800" smtClean="0"/>
              <a:t>The neighborhood to be used at run-time is typically rather small, because only items are taken into account which the user has rated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1800" smtClean="0"/>
              <a:t>Item similarities are supposed to be more stable than user similarities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800" smtClean="0"/>
              <a:t>Memory requirements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1800" smtClean="0"/>
              <a:t>Up to 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 pair-wise similarities to be memorized (N = number of items) in theory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1800" smtClean="0"/>
              <a:t>In practice, this is significantly lower (items with no co-ratings)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1800" smtClean="0"/>
              <a:t>Further reductions possible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1800" smtClean="0"/>
              <a:t>Minimum threshold for co-ratings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Pre-processing for item-based filtering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8376F09-52F7-45D5-904B-47989A1897E4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610600" cy="4754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Cold start problem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smtClean="0"/>
              <a:t>How to recommend new items? What to recommend to new users?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Straightforward approaches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smtClean="0"/>
              <a:t>Ask/force users to rate a set of items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smtClean="0"/>
              <a:t>Use another method (e.g., content-based, demographic or simply non-personalized) in the initial phase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smtClean="0"/>
              <a:t>Default voting: assign default values to items that only one of the two users to be compared has rated (Breese et al. 1998)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smtClean="0"/>
              <a:t>Alternatives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smtClean="0"/>
              <a:t>Use better algorithms (beyond nearest-neighbor approaches)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smtClean="0"/>
              <a:t>Example: </a:t>
            </a:r>
          </a:p>
          <a:p>
            <a:pPr lvl="2"/>
            <a:r>
              <a:rPr lang="en-US" altLang="en-US" sz="2000" smtClean="0"/>
              <a:t>In nearest-neighbor approaches, the set of sufficiently similar neighbors might be too small to make good predictions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</a:t>
            </a:r>
            <a:r>
              <a:rPr lang="en-US" dirty="0" err="1"/>
              <a:t>sparsity</a:t>
            </a:r>
            <a:r>
              <a:rPr lang="en-US" dirty="0"/>
              <a:t> problems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2C97E55-CBDA-49C3-8AA7-E075C3EEB177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 pitchFamily="34" charset="0"/>
              </a:rPr>
              <a:t>Example algorithms for sparse datasets</a:t>
            </a:r>
            <a:endParaRPr lang="en-US" dirty="0"/>
          </a:p>
        </p:txBody>
      </p:sp>
      <p:sp>
        <p:nvSpPr>
          <p:cNvPr id="4" name="Inhaltsplatzhalt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47800"/>
            <a:ext cx="8229600" cy="4525963"/>
          </a:xfrm>
          <a:blipFill rotWithShape="1">
            <a:blip r:embed="rId2"/>
            <a:stretch>
              <a:fillRect l="-963" t="-943" r="-111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aphicFrame>
        <p:nvGraphicFramePr>
          <p:cNvPr id="5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70883"/>
              </p:ext>
            </p:extLst>
          </p:nvPr>
        </p:nvGraphicFramePr>
        <p:xfrm>
          <a:off x="1128856" y="4343096"/>
          <a:ext cx="6086274" cy="20423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4379"/>
                <a:gridCol w="1014379"/>
                <a:gridCol w="1014379"/>
                <a:gridCol w="1014379"/>
                <a:gridCol w="1014379"/>
                <a:gridCol w="1014379"/>
              </a:tblGrid>
              <a:tr h="317551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1755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</a:tr>
              <a:tr h="31755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?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1755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1755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  <a:tr h="31755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grpSp>
        <p:nvGrpSpPr>
          <p:cNvPr id="38967" name="Gruppieren 18"/>
          <p:cNvGrpSpPr>
            <a:grpSpLocks/>
          </p:cNvGrpSpPr>
          <p:nvPr/>
        </p:nvGrpSpPr>
        <p:grpSpPr bwMode="auto">
          <a:xfrm>
            <a:off x="6786563" y="4419600"/>
            <a:ext cx="1712912" cy="500063"/>
            <a:chOff x="6786578" y="4071942"/>
            <a:chExt cx="1713163" cy="500066"/>
          </a:xfrm>
        </p:grpSpPr>
        <p:sp>
          <p:nvSpPr>
            <p:cNvPr id="38971" name="Nach links gekrümmter Pfeil 19"/>
            <p:cNvSpPr>
              <a:spLocks noChangeArrowheads="1"/>
            </p:cNvSpPr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>
                <a:gd name="adj1" fmla="val 25002"/>
                <a:gd name="adj2" fmla="val 49999"/>
                <a:gd name="adj3" fmla="val 25000"/>
              </a:avLst>
            </a:prstGeom>
            <a:solidFill>
              <a:srgbClr val="002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sq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b="1">
                <a:cs typeface="Arial" panose="020B0604020202020204" pitchFamily="34" charset="0"/>
              </a:endParaRPr>
            </a:p>
          </p:txBody>
        </p:sp>
        <p:sp>
          <p:nvSpPr>
            <p:cNvPr id="38972" name="Textfeld 20"/>
            <p:cNvSpPr txBox="1">
              <a:spLocks noChangeArrowheads="1"/>
            </p:cNvSpPr>
            <p:nvPr/>
          </p:nvSpPr>
          <p:spPr bwMode="auto">
            <a:xfrm>
              <a:off x="7358082" y="4143380"/>
              <a:ext cx="11416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solidFill>
                    <a:srgbClr val="002060"/>
                  </a:solidFill>
                  <a:cs typeface="Arial" panose="020B0604020202020204" pitchFamily="34" charset="0"/>
                </a:rPr>
                <a:t>sim = 0.85</a:t>
              </a:r>
            </a:p>
          </p:txBody>
        </p:sp>
      </p:grpSp>
      <p:grpSp>
        <p:nvGrpSpPr>
          <p:cNvPr id="9" name="Gruppieren 25"/>
          <p:cNvGrpSpPr>
            <a:grpSpLocks/>
          </p:cNvGrpSpPr>
          <p:nvPr/>
        </p:nvGrpSpPr>
        <p:grpSpPr bwMode="auto">
          <a:xfrm>
            <a:off x="6732588" y="4954588"/>
            <a:ext cx="2125662" cy="1103312"/>
            <a:chOff x="6732881" y="5107110"/>
            <a:chExt cx="2125399" cy="1102608"/>
          </a:xfrm>
        </p:grpSpPr>
        <p:sp>
          <p:nvSpPr>
            <p:cNvPr id="10" name="Gestreifter Pfeil nach rechts 23"/>
            <p:cNvSpPr/>
            <p:nvPr/>
          </p:nvSpPr>
          <p:spPr bwMode="auto">
            <a:xfrm rot="12253149">
              <a:off x="6732881" y="5107110"/>
              <a:ext cx="928572" cy="285568"/>
            </a:xfrm>
            <a:prstGeom prst="striped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b="1">
                <a:cs typeface="Calibri" pitchFamily="34" charset="0"/>
              </a:endParaRPr>
            </a:p>
          </p:txBody>
        </p:sp>
        <p:sp>
          <p:nvSpPr>
            <p:cNvPr id="38970" name="Textfeld 24"/>
            <p:cNvSpPr txBox="1">
              <a:spLocks noChangeArrowheads="1"/>
            </p:cNvSpPr>
            <p:nvPr/>
          </p:nvSpPr>
          <p:spPr bwMode="auto">
            <a:xfrm>
              <a:off x="7643834" y="5286388"/>
              <a:ext cx="1214446" cy="923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>
                  <a:solidFill>
                    <a:srgbClr val="002060"/>
                  </a:solidFill>
                  <a:cs typeface="Arial" panose="020B0604020202020204" pitchFamily="34" charset="0"/>
                </a:rPr>
                <a:t>Predict rating for</a:t>
              </a:r>
            </a:p>
            <a:p>
              <a:r>
                <a:rPr lang="en-US" altLang="en-US">
                  <a:solidFill>
                    <a:srgbClr val="002060"/>
                  </a:solidFill>
                  <a:cs typeface="Arial" panose="020B0604020202020204" pitchFamily="34" charset="0"/>
                </a:rPr>
                <a:t>User1</a:t>
              </a:r>
            </a:p>
          </p:txBody>
        </p:sp>
      </p:grp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CE32B1A-8157-45BB-8643-7BBFFCAA809D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600" dirty="0" smtClean="0"/>
              <a:t>Collaborative filters using latent variables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 bwMode="auto">
          <a:xfrm>
            <a:off x="381000" y="6479905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0D4A3D7-4366-415B-9651-A11FCDB8035D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Recommender Systems</a:t>
            </a:r>
            <a:endParaRPr lang="en-US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152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5F06389-4489-474A-A5ED-B0836D729291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Collaborative Filtering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 based approaches for recommender systems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Netflix competition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10114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Latent factors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14D8A4F-091A-46DD-BCD3-2CBD814846ED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978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670050"/>
            <a:ext cx="70866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7034DCE-0383-4CA2-A5DF-8EA1DB22F05C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raw data are first processed offline.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At run time, only the precomputed or “learned” is required to make predictions.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Model based approach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81F9B5E-9D4C-49E2-81AB-6620B341BB67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A simple baseline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6200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3B5E5F2-E198-4878-B11C-17F007F2985E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When does a user like an item?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001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B7F8440-8FB2-4EA9-9F1C-8863B958CE46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The </a:t>
            </a:r>
            <a:r>
              <a:rPr lang="en-US" dirty="0"/>
              <a:t>N</a:t>
            </a:r>
            <a:r>
              <a:rPr lang="en-US" dirty="0" smtClean="0"/>
              <a:t>etflix prize</a:t>
            </a:r>
            <a:endParaRPr 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1625"/>
            <a:ext cx="75438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C044881-22FF-43DD-B3B5-96981E0BC0D4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The Netflix </a:t>
            </a:r>
            <a:r>
              <a:rPr lang="en-US" dirty="0"/>
              <a:t>U</a:t>
            </a:r>
            <a:r>
              <a:rPr lang="en-US" dirty="0" smtClean="0"/>
              <a:t>tility </a:t>
            </a:r>
            <a:r>
              <a:rPr lang="en-US" dirty="0"/>
              <a:t>M</a:t>
            </a:r>
            <a:r>
              <a:rPr lang="en-US" dirty="0" smtClean="0"/>
              <a:t>atrix R</a:t>
            </a:r>
            <a:endParaRPr 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53911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D03F4F9-2616-4DB3-BD27-24766D58B6FC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Utility Matrix R: Evaluation </a:t>
            </a:r>
            <a:endParaRPr 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3914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E40495B-D187-4D99-AAD4-41710CCB411F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Intuition </a:t>
            </a:r>
            <a:r>
              <a:rPr lang="en-US" dirty="0"/>
              <a:t>behind latent factor models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858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D6262C0-4C48-4D43-AA95-266F4F25D798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Latent factor models (simple </a:t>
            </a:r>
            <a:r>
              <a:rPr lang="en-US" dirty="0" smtClean="0"/>
              <a:t>form)</a:t>
            </a:r>
            <a:endParaRPr lang="en-US" dirty="0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4676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10DCC5D-A500-4F21-A09F-D009924B1342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 sz="2000" dirty="0" smtClean="0"/>
              <a:t>Apache </a:t>
            </a:r>
            <a:r>
              <a:rPr lang="en-US" sz="2000" dirty="0" err="1" smtClean="0"/>
              <a:t>PredictionIO</a:t>
            </a:r>
            <a:r>
              <a:rPr lang="en-US" sz="2000" dirty="0" smtClean="0"/>
              <a:t> </a:t>
            </a:r>
            <a:r>
              <a:rPr lang="en-US" sz="2000" dirty="0"/>
              <a:t>is an </a:t>
            </a:r>
            <a:r>
              <a:rPr lang="en-US" sz="2000" b="1" dirty="0">
                <a:solidFill>
                  <a:srgbClr val="FF0000"/>
                </a:solidFill>
              </a:rPr>
              <a:t>open source Machine Learning Server</a:t>
            </a:r>
            <a:r>
              <a:rPr lang="en-US" sz="2000" dirty="0"/>
              <a:t> built on top of a state-of-the-art open source stack for developers and data scientists to create predictive engines for any machine learning task. It lets you: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/>
              <a:t>Quickly </a:t>
            </a:r>
            <a:r>
              <a:rPr lang="en-US" sz="2000" dirty="0"/>
              <a:t>build and deploy an engine as a web service on production </a:t>
            </a:r>
            <a:r>
              <a:rPr lang="en-US" sz="2000" dirty="0" smtClean="0"/>
              <a:t>with </a:t>
            </a:r>
            <a:r>
              <a:rPr lang="en-US" sz="2000" b="1" dirty="0" smtClean="0"/>
              <a:t>customizable templates</a:t>
            </a:r>
            <a:endParaRPr lang="en-US" sz="2000" u="sng" dirty="0"/>
          </a:p>
          <a:p>
            <a:pPr algn="just">
              <a:buFont typeface="+mj-lt"/>
              <a:buAutoNum type="arabicPeriod"/>
            </a:pPr>
            <a:r>
              <a:rPr lang="en-US" sz="2000" dirty="0" smtClean="0"/>
              <a:t>Respond </a:t>
            </a:r>
            <a:r>
              <a:rPr lang="en-US" sz="2000" dirty="0"/>
              <a:t>to dynamic queries in </a:t>
            </a:r>
            <a:r>
              <a:rPr lang="en-US" sz="2000" b="1" dirty="0"/>
              <a:t>real-time</a:t>
            </a:r>
            <a:r>
              <a:rPr lang="en-US" sz="2000" dirty="0"/>
              <a:t> once deployed as a web </a:t>
            </a:r>
            <a:r>
              <a:rPr lang="en-US" sz="2000" dirty="0" smtClean="0"/>
              <a:t>service</a:t>
            </a:r>
            <a:endParaRPr lang="en-US" sz="2000" dirty="0"/>
          </a:p>
          <a:p>
            <a:pPr algn="just">
              <a:buFont typeface="+mj-lt"/>
              <a:buAutoNum type="arabicPeriod"/>
            </a:pPr>
            <a:r>
              <a:rPr lang="en-US" sz="2000" dirty="0" smtClean="0"/>
              <a:t>Unify </a:t>
            </a:r>
            <a:r>
              <a:rPr lang="en-US" sz="2000" dirty="0"/>
              <a:t>data from multiple platforms in </a:t>
            </a:r>
            <a:r>
              <a:rPr lang="en-US" sz="2000" b="1" dirty="0"/>
              <a:t>batch or in real-time </a:t>
            </a:r>
            <a:r>
              <a:rPr lang="en-US" sz="2000" dirty="0"/>
              <a:t>for comprehensive predictive </a:t>
            </a:r>
            <a:r>
              <a:rPr lang="en-US" sz="2000" dirty="0" smtClean="0"/>
              <a:t>analytics</a:t>
            </a:r>
            <a:endParaRPr lang="en-US" sz="2000" dirty="0"/>
          </a:p>
          <a:p>
            <a:pPr algn="just">
              <a:buFont typeface="+mj-lt"/>
              <a:buAutoNum type="arabicPeriod"/>
            </a:pPr>
            <a:r>
              <a:rPr lang="en-US" sz="2000" dirty="0" smtClean="0"/>
              <a:t>Support </a:t>
            </a:r>
            <a:r>
              <a:rPr lang="en-US" sz="2000" dirty="0"/>
              <a:t>machine learning and data processing </a:t>
            </a:r>
            <a:r>
              <a:rPr lang="en-US" sz="2000" b="1" dirty="0"/>
              <a:t>libraries</a:t>
            </a:r>
            <a:r>
              <a:rPr lang="en-US" sz="2000" dirty="0"/>
              <a:t> such as Spark </a:t>
            </a:r>
            <a:r>
              <a:rPr lang="en-US" sz="2000" dirty="0" err="1"/>
              <a:t>MLLib</a:t>
            </a:r>
            <a:r>
              <a:rPr lang="en-US" sz="2000" dirty="0"/>
              <a:t> and </a:t>
            </a:r>
            <a:r>
              <a:rPr lang="en-US" sz="2000" dirty="0" err="1" smtClean="0"/>
              <a:t>OpenNLP</a:t>
            </a:r>
            <a:endParaRPr lang="en-US" sz="2000" dirty="0" smtClean="0"/>
          </a:p>
          <a:p>
            <a:pPr algn="just">
              <a:buFont typeface="+mj-lt"/>
              <a:buAutoNum type="arabicPeriod"/>
            </a:pPr>
            <a:r>
              <a:rPr lang="en-US" sz="2000" dirty="0"/>
              <a:t>Speed up machine </a:t>
            </a:r>
            <a:r>
              <a:rPr lang="en-US" sz="2000" dirty="0" smtClean="0"/>
              <a:t>learning </a:t>
            </a:r>
            <a:r>
              <a:rPr lang="en-US" sz="2000" dirty="0"/>
              <a:t>modeling with systematic processes and pre-built evaluation </a:t>
            </a:r>
            <a:r>
              <a:rPr lang="en-US" sz="2000" dirty="0" smtClean="0"/>
              <a:t>measures</a:t>
            </a:r>
            <a:endParaRPr lang="en-US" sz="2000" dirty="0"/>
          </a:p>
          <a:p>
            <a:pPr algn="just">
              <a:buFont typeface="+mj-lt"/>
              <a:buAutoNum type="arabicPeriod"/>
            </a:pPr>
            <a:endParaRPr lang="en-US" sz="1800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457200"/>
            <a:ext cx="6324600" cy="1143000"/>
          </a:xfrm>
        </p:spPr>
        <p:txBody>
          <a:bodyPr/>
          <a:lstStyle/>
          <a:p>
            <a:r>
              <a:rPr lang="en-US" dirty="0" smtClean="0"/>
              <a:t>Apache Prediction I/O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41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“The Web is leaving the era of search and entering one of discovery. What's the difference?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Search is what you do </a:t>
            </a:r>
            <a:r>
              <a:rPr lang="en-US" altLang="en-US" smtClean="0">
                <a:solidFill>
                  <a:srgbClr val="FF0000"/>
                </a:solidFill>
              </a:rPr>
              <a:t>when you're looking for something.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Discovery is when </a:t>
            </a:r>
            <a:r>
              <a:rPr lang="en-US" altLang="en-US" smtClean="0">
                <a:solidFill>
                  <a:srgbClr val="FF0000"/>
                </a:solidFill>
              </a:rPr>
              <a:t>something wonderful that you didn't know existed</a:t>
            </a:r>
            <a:r>
              <a:rPr lang="en-US" altLang="en-US" smtClean="0"/>
              <a:t>, or didn't know how to ask for, finds you.” –CNN Money, “The race to create a 'smart' Google.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From Search to </a:t>
            </a:r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EF0F951-A20A-4102-8A73-D20AFC04F5C4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983163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Recommender systems gives you lot of surprises which you never asked for.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Most commonly used is collaborative filtering which is memory intensive.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User based collaborative filtering looks for K-Nearest neighbors and uses the predict function.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Item based collaborative filtering looks for K-Nearest Items and uses the predict function.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300" smtClean="0"/>
              <a:t>Issues are mainly due to  cold start and data sparsity problems</a:t>
            </a:r>
          </a:p>
          <a:p>
            <a:pPr fontAlgn="base">
              <a:spcAft>
                <a:spcPct val="0"/>
              </a:spcAft>
            </a:pPr>
            <a:endParaRPr lang="en-US" altLang="en-US" sz="2300" smtClean="0"/>
          </a:p>
          <a:p>
            <a:pPr fontAlgn="base">
              <a:spcAft>
                <a:spcPct val="0"/>
              </a:spcAft>
            </a:pPr>
            <a:endParaRPr lang="en-US" altLang="en-US" sz="2300" smtClean="0"/>
          </a:p>
          <a:p>
            <a:pPr fontAlgn="base">
              <a:spcAft>
                <a:spcPct val="0"/>
              </a:spcAft>
            </a:pPr>
            <a:endParaRPr lang="en-US" altLang="en-US" sz="23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401FAA7-51CA-41E5-A68D-D2C3FFABB81F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Netflix: 2/3 of the movies watched are recommended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Google News: recommendations generate 38% more click-throughs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Amazon: 35% sales from recommendations 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Choicestream: 28% of the people would buy more music if they found what they liked.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value of recommendations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93BEEB7-3DE8-4B49-AD92-2B6DA07829F6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3001962"/>
          </a:xfrm>
        </p:spPr>
        <p:txBody>
          <a:bodyPr/>
          <a:lstStyle/>
          <a:p>
            <a:pPr algn="ctr" fontAlgn="base">
              <a:spcAft>
                <a:spcPct val="0"/>
              </a:spcAft>
            </a:pPr>
            <a:endParaRPr lang="en-US" altLang="en-US" smtClean="0"/>
          </a:p>
          <a:p>
            <a:pPr algn="ctr" fontAlgn="base">
              <a:spcAft>
                <a:spcPct val="0"/>
              </a:spcAft>
            </a:pPr>
            <a:endParaRPr lang="en-US" altLang="en-US" smtClean="0"/>
          </a:p>
          <a:p>
            <a:pPr algn="ctr" fontAlgn="base">
              <a:spcAft>
                <a:spcPct val="0"/>
              </a:spcAft>
            </a:pPr>
            <a:r>
              <a:rPr lang="en-US" altLang="en-US" sz="4400" smtClean="0"/>
              <a:t>Estimate a </a:t>
            </a:r>
            <a:r>
              <a:rPr lang="en-US" altLang="en-US" sz="4400" smtClean="0">
                <a:solidFill>
                  <a:srgbClr val="FF0000"/>
                </a:solidFill>
              </a:rPr>
              <a:t>utility function </a:t>
            </a:r>
            <a:r>
              <a:rPr lang="en-US" altLang="en-US" sz="4400" smtClean="0"/>
              <a:t>to </a:t>
            </a:r>
            <a:r>
              <a:rPr lang="en-US" altLang="en-US" sz="4400" smtClean="0">
                <a:solidFill>
                  <a:srgbClr val="FF0000"/>
                </a:solidFill>
              </a:rPr>
              <a:t>predict</a:t>
            </a:r>
            <a:r>
              <a:rPr lang="en-US" altLang="en-US" sz="4400" smtClean="0"/>
              <a:t>  how a user </a:t>
            </a:r>
          </a:p>
          <a:p>
            <a:pPr algn="ctr" fontAlgn="base">
              <a:spcAft>
                <a:spcPct val="0"/>
              </a:spcAft>
            </a:pPr>
            <a:r>
              <a:rPr lang="en-US" altLang="en-US" sz="4400" smtClean="0"/>
              <a:t>will </a:t>
            </a:r>
            <a:r>
              <a:rPr lang="en-US" altLang="en-US" sz="4400" smtClean="0">
                <a:solidFill>
                  <a:srgbClr val="FF0000"/>
                </a:solidFill>
              </a:rPr>
              <a:t>like</a:t>
            </a:r>
            <a:r>
              <a:rPr lang="en-US" altLang="en-US" sz="4400" smtClean="0"/>
              <a:t> an item.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“Recommender problem”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066800" y="5334000"/>
            <a:ext cx="723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Given data on the activity of a set of users, provide personalized</a:t>
            </a:r>
          </a:p>
          <a:p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recommendations to users X, Y, Z,. . .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B1BC014-3456-46FD-B34A-F72ACD57B8A0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“Recommender problem”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5152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23BCECA-7621-4206-9620-08FDBA56DFC2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Is relevant to the user: personalized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Is diverse: it represents all the possible interests of one user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Does not recommend items the user already knows or would have found anyway.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Expands the user's taste into neighboring areas.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good recommendation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A6DF2F8-F67E-42CB-BD6C-1315E0B67206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Depends on the domain and particular problem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Currently, the best approach is Collaborative Filtering.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Other approaches can be combined to improve results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What matters?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Data preprocessing: outlier removal, denoising, removal of global effects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“Smart” dimensionality reduction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Combining methods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works?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dirty="0" err="1">
                <a:latin typeface="Calibri" panose="020F0502020204030204" pitchFamily="34" charset="0"/>
              </a:rPr>
              <a:t>Pilani</a:t>
            </a:r>
            <a:r>
              <a:rPr lang="en-US" sz="1200" dirty="0">
                <a:latin typeface="Calibri" panose="020F0502020204030204" pitchFamily="34" charset="0"/>
              </a:rPr>
              <a:t> Campus</a:t>
            </a:r>
          </a:p>
        </p:txBody>
      </p:sp>
      <p:sp>
        <p:nvSpPr>
          <p:cNvPr id="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92678D-5BBB-4F8E-8199-6D514BD324F3}" type="datetime1">
              <a:rPr 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4/12/2019</a:t>
            </a:fld>
            <a:r>
              <a:rPr 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D1D73EB-F084-4FD4-A10F-38F1A07BC79A}" type="slidenum">
              <a:rPr 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  <a:endParaRPr 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</TotalTime>
  <Words>1700</Words>
  <Application>Microsoft Office PowerPoint</Application>
  <PresentationFormat>On-screen Show (4:3)</PresentationFormat>
  <Paragraphs>479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Verdana</vt:lpstr>
      <vt:lpstr>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203</cp:revision>
  <dcterms:created xsi:type="dcterms:W3CDTF">2011-09-14T09:42:05Z</dcterms:created>
  <dcterms:modified xsi:type="dcterms:W3CDTF">2019-04-12T10:05:59Z</dcterms:modified>
</cp:coreProperties>
</file>