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453" r:id="rId2"/>
  </p:sldMasterIdLst>
  <p:notesMasterIdLst>
    <p:notesMasterId r:id="rId50"/>
  </p:notesMasterIdLst>
  <p:sldIdLst>
    <p:sldId id="347" r:id="rId3"/>
    <p:sldId id="281" r:id="rId4"/>
    <p:sldId id="377" r:id="rId5"/>
    <p:sldId id="378" r:id="rId6"/>
    <p:sldId id="370" r:id="rId7"/>
    <p:sldId id="318" r:id="rId8"/>
    <p:sldId id="375" r:id="rId9"/>
    <p:sldId id="376" r:id="rId10"/>
    <p:sldId id="327" r:id="rId11"/>
    <p:sldId id="328" r:id="rId12"/>
    <p:sldId id="329" r:id="rId13"/>
    <p:sldId id="330" r:id="rId14"/>
    <p:sldId id="331" r:id="rId15"/>
    <p:sldId id="332" r:id="rId16"/>
    <p:sldId id="333" r:id="rId17"/>
    <p:sldId id="334" r:id="rId18"/>
    <p:sldId id="335" r:id="rId19"/>
    <p:sldId id="337" r:id="rId20"/>
    <p:sldId id="338" r:id="rId21"/>
    <p:sldId id="339" r:id="rId22"/>
    <p:sldId id="340" r:id="rId23"/>
    <p:sldId id="341" r:id="rId24"/>
    <p:sldId id="342" r:id="rId25"/>
    <p:sldId id="343" r:id="rId26"/>
    <p:sldId id="344" r:id="rId27"/>
    <p:sldId id="379" r:id="rId28"/>
    <p:sldId id="349" r:id="rId29"/>
    <p:sldId id="351" r:id="rId30"/>
    <p:sldId id="352" r:id="rId31"/>
    <p:sldId id="353" r:id="rId32"/>
    <p:sldId id="354" r:id="rId33"/>
    <p:sldId id="355" r:id="rId34"/>
    <p:sldId id="372" r:id="rId35"/>
    <p:sldId id="373" r:id="rId36"/>
    <p:sldId id="356" r:id="rId37"/>
    <p:sldId id="357" r:id="rId38"/>
    <p:sldId id="358" r:id="rId39"/>
    <p:sldId id="359" r:id="rId40"/>
    <p:sldId id="360" r:id="rId41"/>
    <p:sldId id="361" r:id="rId42"/>
    <p:sldId id="362" r:id="rId43"/>
    <p:sldId id="363" r:id="rId44"/>
    <p:sldId id="374" r:id="rId45"/>
    <p:sldId id="366" r:id="rId46"/>
    <p:sldId id="367" r:id="rId47"/>
    <p:sldId id="371" r:id="rId48"/>
    <p:sldId id="369"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565" autoAdjust="0"/>
  </p:normalViewPr>
  <p:slideViewPr>
    <p:cSldViewPr>
      <p:cViewPr varScale="1">
        <p:scale>
          <a:sx n="86" d="100"/>
          <a:sy n="86" d="100"/>
        </p:scale>
        <p:origin x="1282"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918A689-202F-4085-A9D3-C3199DB03900}" type="datetimeFigureOut">
              <a:rPr lang="en-US"/>
              <a:pPr>
                <a:defRPr/>
              </a:pPr>
              <a:t>1/26/2019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1F8026A-78C4-4E49-9E40-BAD9D33F85BC}" type="slidenum">
              <a:rPr lang="en-US" altLang="en-US"/>
              <a:pPr>
                <a:defRPr/>
              </a:pPr>
              <a:t>‹#›</a:t>
            </a:fld>
            <a:endParaRPr lang="en-US" altLang="en-US"/>
          </a:p>
        </p:txBody>
      </p:sp>
    </p:spTree>
    <p:extLst>
      <p:ext uri="{BB962C8B-B14F-4D97-AF65-F5344CB8AC3E}">
        <p14:creationId xmlns:p14="http://schemas.microsoft.com/office/powerpoint/2010/main" val="28775297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4DEBAB-171C-4A1C-98D5-75DE0DF03F52}"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107088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latin typeface="Arial" panose="020B0604020202020204" pitchFamily="34" charset="0"/>
                <a:ea typeface="ＭＳ Ｐゴシック" panose="020B0600070205080204" pitchFamily="34" charset="-128"/>
              </a:rPr>
              <a:t>Nevertheless: “Google ignores common words and characters such as where, the, how, and other digits and letters which slow down your search without improving the results.” (Though you can explicitly ask for them to remain.)</a:t>
            </a: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96E2C96-2A95-4136-9729-C5E75A2087D2}" type="slidenum">
              <a:rPr lang="en-US" altLang="en-US" smtClean="0"/>
              <a:pPr>
                <a:spcBef>
                  <a:spcPct val="0"/>
                </a:spcBef>
              </a:pPr>
              <a:t>15</a:t>
            </a:fld>
            <a:endParaRPr lang="en-US" altLang="en-US" smtClean="0"/>
          </a:p>
        </p:txBody>
      </p:sp>
    </p:spTree>
    <p:extLst>
      <p:ext uri="{BB962C8B-B14F-4D97-AF65-F5344CB8AC3E}">
        <p14:creationId xmlns:p14="http://schemas.microsoft.com/office/powerpoint/2010/main" val="4170606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http://www.ims.uni-stuttgart.de/ir/pdf/02voc.pdf</a:t>
            </a:r>
          </a:p>
          <a:p>
            <a:r>
              <a:rPr lang="en-US" altLang="en-US" smtClean="0"/>
              <a:t>http://www.cs.helsinki.fi/u/ronkaine/tihame/pdf/Exercise-2.2010.solutions.pdf</a:t>
            </a: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8260320-D45B-43FD-B55E-24587E49D15A}" type="slidenum">
              <a:rPr lang="en-US" altLang="en-US" smtClean="0">
                <a:solidFill>
                  <a:srgbClr val="000000"/>
                </a:solidFill>
              </a:rPr>
              <a:pPr>
                <a:spcBef>
                  <a:spcPct val="0"/>
                </a:spcBef>
              </a:pPr>
              <a:t>32</a:t>
            </a:fld>
            <a:endParaRPr lang="en-US" altLang="en-US" smtClean="0">
              <a:solidFill>
                <a:srgbClr val="000000"/>
              </a:solidFill>
            </a:endParaRPr>
          </a:p>
        </p:txBody>
      </p:sp>
    </p:spTree>
    <p:extLst>
      <p:ext uri="{BB962C8B-B14F-4D97-AF65-F5344CB8AC3E}">
        <p14:creationId xmlns:p14="http://schemas.microsoft.com/office/powerpoint/2010/main" val="1410427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5706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52738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900" b="1" smtClean="0">
                <a:solidFill>
                  <a:srgbClr val="101141"/>
                </a:solidFill>
                <a:latin typeface="Arial" charset="0"/>
                <a:cs typeface="Arial" charset="0"/>
              </a:rPr>
              <a:t>BITS </a:t>
            </a:r>
            <a:r>
              <a:rPr lang="en-US" sz="900" smtClean="0">
                <a:solidFill>
                  <a:srgbClr val="101141"/>
                </a:solidFill>
                <a:latin typeface="Arial" charset="0"/>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576559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12"/>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a:solidFill>
                  <a:srgbClr val="FFFFFF"/>
                </a:solidFill>
                <a:latin typeface="Arial" panose="020B0604020202020204" pitchFamily="34" charset="0"/>
                <a:cs typeface="Arial" panose="020B0604020202020204" pitchFamily="34" charset="0"/>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32526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2"/>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a:solidFill>
                  <a:srgbClr val="FFFFFF"/>
                </a:solidFill>
                <a:latin typeface="Arial" panose="020B0604020202020204" pitchFamily="34" charset="0"/>
                <a:cs typeface="Arial" panose="020B0604020202020204" pitchFamily="34" charset="0"/>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0614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13"/>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200">
                <a:solidFill>
                  <a:srgbClr val="FFFFFF"/>
                </a:solidFill>
                <a:latin typeface="Arial" panose="020B0604020202020204" pitchFamily="34" charset="0"/>
                <a:cs typeface="Arial" panose="020B0604020202020204" pitchFamily="34" charset="0"/>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6243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100" b="1">
                <a:solidFill>
                  <a:srgbClr val="101141"/>
                </a:solidFill>
                <a:latin typeface="Arial" panose="020B0604020202020204" pitchFamily="34" charset="0"/>
                <a:cs typeface="Arial" panose="020B0604020202020204" pitchFamily="34" charset="0"/>
              </a:rPr>
              <a:t>BITS </a:t>
            </a:r>
            <a:r>
              <a:rPr lang="en-US" altLang="en-US" sz="1100">
                <a:solidFill>
                  <a:srgbClr val="101141"/>
                </a:solidFill>
                <a:latin typeface="Arial" panose="020B0604020202020204" pitchFamily="34" charset="0"/>
                <a:cs typeface="Arial" panose="020B0604020202020204" pitchFamily="34" charset="0"/>
              </a:rPr>
              <a:t>Pilani, Pilani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smtClean="0"/>
          </a:p>
        </p:txBody>
      </p:sp>
      <p:sp>
        <p:nvSpPr>
          <p:cNvPr id="18" name="Date Placeholder 7"/>
          <p:cNvSpPr>
            <a:spLocks noGrp="1"/>
          </p:cNvSpPr>
          <p:nvPr>
            <p:ph type="dt" sz="half" idx="11"/>
          </p:nvPr>
        </p:nvSpPr>
        <p:spPr>
          <a:xfrm>
            <a:off x="-30163" y="6184900"/>
            <a:ext cx="2133601" cy="365125"/>
          </a:xfrm>
        </p:spPr>
        <p:txBody>
          <a:bodyPr/>
          <a:lstStyle>
            <a:lvl1pPr eaLnBrk="0" fontAlgn="base" hangingPunct="0">
              <a:spcBef>
                <a:spcPct val="0"/>
              </a:spcBef>
              <a:spcAft>
                <a:spcPct val="0"/>
              </a:spcAft>
              <a:defRPr/>
            </a:lvl1pPr>
          </a:lstStyle>
          <a:p>
            <a:pPr>
              <a:defRPr/>
            </a:pPr>
            <a:r>
              <a:rPr lang="en-US"/>
              <a:t>07/01/2018</a:t>
            </a:r>
            <a:endParaRPr lang="en-US" dirty="0"/>
          </a:p>
        </p:txBody>
      </p:sp>
      <p:sp>
        <p:nvSpPr>
          <p:cNvPr id="19" name="Footer Placeholder 8"/>
          <p:cNvSpPr>
            <a:spLocks noGrp="1"/>
          </p:cNvSpPr>
          <p:nvPr>
            <p:ph type="ftr" sz="quarter" idx="12"/>
          </p:nvPr>
        </p:nvSpPr>
        <p:spPr>
          <a:xfrm>
            <a:off x="2590800" y="6224588"/>
            <a:ext cx="3619500" cy="365125"/>
          </a:xfrm>
        </p:spPr>
        <p:txBody>
          <a:bodyPr/>
          <a:lstStyle>
            <a:lvl1pPr eaLnBrk="0" fontAlgn="base" hangingPunct="0">
              <a:spcBef>
                <a:spcPct val="0"/>
              </a:spcBef>
              <a:spcAft>
                <a:spcPct val="0"/>
              </a:spcAft>
              <a:defRPr b="1" smtClean="0">
                <a:solidFill>
                  <a:srgbClr val="101141"/>
                </a:solidFill>
              </a:defRPr>
            </a:lvl1pPr>
          </a:lstStyle>
          <a:p>
            <a:pPr>
              <a:defRPr/>
            </a:pPr>
            <a:r>
              <a:rPr lang="en-US"/>
              <a:t>SSZG537;INFORMATION RETRIEVAL; L2</a:t>
            </a:r>
            <a:endParaRPr lang="en-US" dirty="0"/>
          </a:p>
        </p:txBody>
      </p:sp>
    </p:spTree>
    <p:extLst>
      <p:ext uri="{BB962C8B-B14F-4D97-AF65-F5344CB8AC3E}">
        <p14:creationId xmlns:p14="http://schemas.microsoft.com/office/powerpoint/2010/main" val="3290710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sp>
        <p:nvSpPr>
          <p:cNvPr id="14"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100" b="1">
                <a:solidFill>
                  <a:srgbClr val="101141"/>
                </a:solidFill>
                <a:latin typeface="Arial" panose="020B0604020202020204" pitchFamily="34" charset="0"/>
                <a:cs typeface="Arial" panose="020B0604020202020204" pitchFamily="34" charset="0"/>
              </a:rPr>
              <a:t>BITS </a:t>
            </a:r>
            <a:r>
              <a:rPr lang="en-US" altLang="en-US" sz="1100">
                <a:solidFill>
                  <a:srgbClr val="101141"/>
                </a:solidFill>
                <a:latin typeface="Arial" panose="020B0604020202020204" pitchFamily="34" charset="0"/>
                <a:cs typeface="Arial" panose="020B0604020202020204" pitchFamily="34" charset="0"/>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11173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100" b="1">
                <a:solidFill>
                  <a:srgbClr val="101141"/>
                </a:solidFill>
                <a:latin typeface="Arial" panose="020B0604020202020204" pitchFamily="34" charset="0"/>
                <a:cs typeface="Arial" panose="020B0604020202020204" pitchFamily="34" charset="0"/>
              </a:rPr>
              <a:t>BITS </a:t>
            </a:r>
            <a:r>
              <a:rPr lang="en-US" altLang="en-US" sz="1100">
                <a:solidFill>
                  <a:srgbClr val="101141"/>
                </a:solidFill>
                <a:latin typeface="Arial" panose="020B0604020202020204" pitchFamily="34" charset="0"/>
                <a:cs typeface="Arial" panose="020B0604020202020204" pitchFamily="34" charset="0"/>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155589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100" b="1">
                <a:solidFill>
                  <a:srgbClr val="101141"/>
                </a:solidFill>
                <a:latin typeface="Arial" panose="020B0604020202020204" pitchFamily="34" charset="0"/>
                <a:cs typeface="Arial" panose="020B0604020202020204" pitchFamily="34" charset="0"/>
              </a:rPr>
              <a:t>BITS </a:t>
            </a:r>
            <a:r>
              <a:rPr lang="en-US" altLang="en-US" sz="1100">
                <a:solidFill>
                  <a:srgbClr val="101141"/>
                </a:solidFill>
                <a:latin typeface="Arial" panose="020B0604020202020204" pitchFamily="34" charset="0"/>
                <a:cs typeface="Arial" panose="020B0604020202020204" pitchFamily="34" charset="0"/>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
        <p:nvSpPr>
          <p:cNvPr id="14" name="Date Placeholder 1"/>
          <p:cNvSpPr>
            <a:spLocks noGrp="1"/>
          </p:cNvSpPr>
          <p:nvPr>
            <p:ph type="dt" sz="half" idx="11"/>
          </p:nvPr>
        </p:nvSpPr>
        <p:spPr/>
        <p:txBody>
          <a:bodyPr/>
          <a:lstStyle>
            <a:lvl1pPr eaLnBrk="0" fontAlgn="base" hangingPunct="0">
              <a:spcBef>
                <a:spcPct val="0"/>
              </a:spcBef>
              <a:spcAft>
                <a:spcPct val="0"/>
              </a:spcAft>
              <a:defRPr/>
            </a:lvl1pPr>
          </a:lstStyle>
          <a:p>
            <a:pPr>
              <a:defRPr/>
            </a:pPr>
            <a:r>
              <a:rPr lang="en-US"/>
              <a:t>07/01/2018</a:t>
            </a:r>
            <a:endParaRPr lang="en-US" dirty="0"/>
          </a:p>
        </p:txBody>
      </p:sp>
      <p:sp>
        <p:nvSpPr>
          <p:cNvPr id="15" name="Footer Placeholder 2"/>
          <p:cNvSpPr>
            <a:spLocks noGrp="1"/>
          </p:cNvSpPr>
          <p:nvPr>
            <p:ph type="ftr" sz="quarter" idx="12"/>
          </p:nvPr>
        </p:nvSpPr>
        <p:spPr/>
        <p:txBody>
          <a:bodyPr/>
          <a:lstStyle>
            <a:lvl1pPr eaLnBrk="0" fontAlgn="base" hangingPunct="0">
              <a:spcBef>
                <a:spcPct val="0"/>
              </a:spcBef>
              <a:spcAft>
                <a:spcPct val="0"/>
              </a:spcAft>
              <a:defRPr/>
            </a:lvl1pPr>
          </a:lstStyle>
          <a:p>
            <a:pPr>
              <a:defRPr/>
            </a:pPr>
            <a:r>
              <a:rPr lang="en-US"/>
              <a:t>SSZG537;INFORMATION RETRIEVAL; L2</a:t>
            </a:r>
            <a:endParaRPr lang="en-US" dirty="0"/>
          </a:p>
        </p:txBody>
      </p:sp>
      <p:sp>
        <p:nvSpPr>
          <p:cNvPr id="16" name="Slide Number Placeholder 3"/>
          <p:cNvSpPr>
            <a:spLocks noGrp="1"/>
          </p:cNvSpPr>
          <p:nvPr>
            <p:ph type="sldNum" sz="quarter" idx="13"/>
          </p:nvPr>
        </p:nvSpPr>
        <p:spPr/>
        <p:txBody>
          <a:bodyPr/>
          <a:lstStyle>
            <a:lvl1pPr eaLnBrk="0" fontAlgn="base" hangingPunct="0">
              <a:spcBef>
                <a:spcPct val="0"/>
              </a:spcBef>
              <a:spcAft>
                <a:spcPct val="0"/>
              </a:spcAft>
              <a:defRPr/>
            </a:lvl1pPr>
          </a:lstStyle>
          <a:p>
            <a:pPr>
              <a:defRPr/>
            </a:pPr>
            <a:r>
              <a:rPr lang="en-US"/>
              <a:t>1</a:t>
            </a:r>
          </a:p>
        </p:txBody>
      </p:sp>
    </p:spTree>
    <p:extLst>
      <p:ext uri="{BB962C8B-B14F-4D97-AF65-F5344CB8AC3E}">
        <p14:creationId xmlns:p14="http://schemas.microsoft.com/office/powerpoint/2010/main" val="1568371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100" b="1">
                <a:solidFill>
                  <a:srgbClr val="101141"/>
                </a:solidFill>
                <a:latin typeface="Arial" panose="020B0604020202020204" pitchFamily="34" charset="0"/>
                <a:cs typeface="Arial" panose="020B0604020202020204" pitchFamily="34" charset="0"/>
              </a:rPr>
              <a:t>BITS </a:t>
            </a:r>
            <a:r>
              <a:rPr lang="en-US" altLang="en-US" sz="1100">
                <a:solidFill>
                  <a:srgbClr val="101141"/>
                </a:solidFill>
                <a:latin typeface="Arial" panose="020B0604020202020204" pitchFamily="34" charset="0"/>
                <a:cs typeface="Arial" panose="020B0604020202020204" pitchFamily="34" charset="0"/>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5772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542737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100" b="1">
                <a:solidFill>
                  <a:srgbClr val="101141"/>
                </a:solidFill>
                <a:latin typeface="Arial" panose="020B0604020202020204" pitchFamily="34" charset="0"/>
                <a:cs typeface="Arial" panose="020B0604020202020204" pitchFamily="34" charset="0"/>
              </a:rPr>
              <a:t>BITS </a:t>
            </a:r>
            <a:r>
              <a:rPr lang="en-US" altLang="en-US" sz="1100">
                <a:solidFill>
                  <a:srgbClr val="101141"/>
                </a:solidFill>
                <a:latin typeface="Arial" panose="020B0604020202020204" pitchFamily="34" charset="0"/>
                <a:cs typeface="Arial" panose="020B0604020202020204" pitchFamily="34" charset="0"/>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55953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1100" b="1">
                <a:solidFill>
                  <a:srgbClr val="101141"/>
                </a:solidFill>
                <a:latin typeface="Arial" panose="020B0604020202020204" pitchFamily="34" charset="0"/>
                <a:cs typeface="Arial" panose="020B0604020202020204" pitchFamily="34" charset="0"/>
              </a:rPr>
              <a:t>BITS </a:t>
            </a:r>
            <a:r>
              <a:rPr lang="en-US" altLang="en-US" sz="1100">
                <a:solidFill>
                  <a:srgbClr val="101141"/>
                </a:solidFill>
                <a:latin typeface="Arial" panose="020B0604020202020204" pitchFamily="34" charset="0"/>
                <a:cs typeface="Arial" panose="020B0604020202020204" pitchFamily="34" charset="0"/>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0186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6"/>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1"/>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sz="900" b="1">
                <a:solidFill>
                  <a:srgbClr val="101141"/>
                </a:solidFill>
                <a:latin typeface="Arial" panose="020B0604020202020204" pitchFamily="34" charset="0"/>
                <a:cs typeface="Arial" panose="020B0604020202020204" pitchFamily="34" charset="0"/>
              </a:rPr>
              <a:t>BITS </a:t>
            </a:r>
            <a:r>
              <a:rPr lang="en-US" altLang="en-US" sz="900">
                <a:solidFill>
                  <a:srgbClr val="101141"/>
                </a:solidFill>
                <a:latin typeface="Arial" panose="020B0604020202020204" pitchFamily="34" charset="0"/>
                <a:cs typeface="Arial" panose="020B0604020202020204" pitchFamily="34" charset="0"/>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32568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eaLnBrk="0" fontAlgn="base" hangingPunct="0">
              <a:spcBef>
                <a:spcPct val="0"/>
              </a:spcBef>
              <a:spcAft>
                <a:spcPct val="0"/>
              </a:spcAft>
              <a:defRPr smtClean="0"/>
            </a:lvl1pPr>
          </a:lstStyle>
          <a:p>
            <a:pPr>
              <a:defRPr/>
            </a:pPr>
            <a:r>
              <a:rPr lang="en-US"/>
              <a:t>07/01/2018</a:t>
            </a:r>
            <a:endParaRPr lang="en-US" dirty="0"/>
          </a:p>
        </p:txBody>
      </p:sp>
      <p:sp>
        <p:nvSpPr>
          <p:cNvPr id="4" name="Rectangle 5"/>
          <p:cNvSpPr>
            <a:spLocks noGrp="1" noChangeArrowheads="1"/>
          </p:cNvSpPr>
          <p:nvPr>
            <p:ph type="ftr" sz="quarter" idx="11"/>
          </p:nvPr>
        </p:nvSpPr>
        <p:spPr/>
        <p:txBody>
          <a:bodyPr/>
          <a:lstStyle>
            <a:lvl1pPr eaLnBrk="0" fontAlgn="base" hangingPunct="0">
              <a:spcBef>
                <a:spcPct val="0"/>
              </a:spcBef>
              <a:spcAft>
                <a:spcPct val="0"/>
              </a:spcAft>
              <a:defRPr smtClean="0"/>
            </a:lvl1pPr>
          </a:lstStyle>
          <a:p>
            <a:pPr>
              <a:defRPr/>
            </a:pPr>
            <a:r>
              <a:rPr lang="en-US"/>
              <a:t>SSZG537;INFORMATION RETRIEVAL; L2</a:t>
            </a:r>
            <a:endParaRPr lang="en-US" dirty="0"/>
          </a:p>
        </p:txBody>
      </p:sp>
      <p:sp>
        <p:nvSpPr>
          <p:cNvPr id="5" name="Rectangle 6"/>
          <p:cNvSpPr>
            <a:spLocks noGrp="1" noChangeArrowheads="1"/>
          </p:cNvSpPr>
          <p:nvPr>
            <p:ph type="sldNum" sz="quarter" idx="12"/>
          </p:nvPr>
        </p:nvSpPr>
        <p:spPr/>
        <p:txBody>
          <a:bodyPr/>
          <a:lstStyle>
            <a:lvl1pPr eaLnBrk="0" fontAlgn="base" hangingPunct="0">
              <a:spcBef>
                <a:spcPct val="0"/>
              </a:spcBef>
              <a:spcAft>
                <a:spcPct val="0"/>
              </a:spcAft>
              <a:defRPr/>
            </a:lvl1pPr>
          </a:lstStyle>
          <a:p>
            <a:pPr>
              <a:defRPr/>
            </a:pPr>
            <a:fld id="{C6C8EDA3-4665-4FA7-9BD7-B9EEDDB0D46A}" type="slidenum">
              <a:rPr lang="en-US"/>
              <a:pPr>
                <a:defRPr/>
              </a:pPr>
              <a:t>‹#›</a:t>
            </a:fld>
            <a:endParaRPr lang="en-US" dirty="0"/>
          </a:p>
        </p:txBody>
      </p:sp>
    </p:spTree>
    <p:extLst>
      <p:ext uri="{BB962C8B-B14F-4D97-AF65-F5344CB8AC3E}">
        <p14:creationId xmlns:p14="http://schemas.microsoft.com/office/powerpoint/2010/main" val="256616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eaLnBrk="0" fontAlgn="base" hangingPunct="0">
              <a:spcBef>
                <a:spcPct val="0"/>
              </a:spcBef>
              <a:spcAft>
                <a:spcPct val="0"/>
              </a:spcAft>
              <a:defRPr smtClean="0"/>
            </a:lvl1pPr>
          </a:lstStyle>
          <a:p>
            <a:pPr>
              <a:defRPr/>
            </a:pPr>
            <a:r>
              <a:rPr lang="en-US"/>
              <a:t>07/01/2018</a:t>
            </a:r>
            <a:endParaRPr lang="en-US" dirty="0"/>
          </a:p>
        </p:txBody>
      </p:sp>
      <p:sp>
        <p:nvSpPr>
          <p:cNvPr id="6" name="Rectangle 5"/>
          <p:cNvSpPr>
            <a:spLocks noGrp="1" noChangeArrowheads="1"/>
          </p:cNvSpPr>
          <p:nvPr>
            <p:ph type="ftr" sz="quarter" idx="11"/>
          </p:nvPr>
        </p:nvSpPr>
        <p:spPr/>
        <p:txBody>
          <a:bodyPr/>
          <a:lstStyle>
            <a:lvl1pPr eaLnBrk="0" fontAlgn="base" hangingPunct="0">
              <a:spcBef>
                <a:spcPct val="0"/>
              </a:spcBef>
              <a:spcAft>
                <a:spcPct val="0"/>
              </a:spcAft>
              <a:defRPr smtClean="0"/>
            </a:lvl1pPr>
          </a:lstStyle>
          <a:p>
            <a:pPr>
              <a:defRPr/>
            </a:pPr>
            <a:r>
              <a:rPr lang="en-US"/>
              <a:t>SSZG537;INFORMATION RETRIEVAL; L2</a:t>
            </a:r>
            <a:endParaRPr lang="en-US" dirty="0"/>
          </a:p>
        </p:txBody>
      </p:sp>
      <p:sp>
        <p:nvSpPr>
          <p:cNvPr id="7" name="Rectangle 6"/>
          <p:cNvSpPr>
            <a:spLocks noGrp="1" noChangeArrowheads="1"/>
          </p:cNvSpPr>
          <p:nvPr>
            <p:ph type="sldNum" sz="quarter" idx="12"/>
          </p:nvPr>
        </p:nvSpPr>
        <p:spPr/>
        <p:txBody>
          <a:bodyPr/>
          <a:lstStyle>
            <a:lvl1pPr eaLnBrk="0" fontAlgn="base" hangingPunct="0">
              <a:spcBef>
                <a:spcPct val="0"/>
              </a:spcBef>
              <a:spcAft>
                <a:spcPct val="0"/>
              </a:spcAft>
              <a:defRPr/>
            </a:lvl1pPr>
          </a:lstStyle>
          <a:p>
            <a:pPr>
              <a:defRPr/>
            </a:pPr>
            <a:fld id="{1E3A0559-904D-47BA-B764-E4FFCC806ADB}" type="slidenum">
              <a:rPr lang="en-US"/>
              <a:pPr>
                <a:defRPr/>
              </a:pPr>
              <a:t>‹#›</a:t>
            </a:fld>
            <a:endParaRPr lang="en-US" dirty="0"/>
          </a:p>
        </p:txBody>
      </p:sp>
    </p:spTree>
    <p:extLst>
      <p:ext uri="{BB962C8B-B14F-4D97-AF65-F5344CB8AC3E}">
        <p14:creationId xmlns:p14="http://schemas.microsoft.com/office/powerpoint/2010/main" val="1285802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eaLnBrk="0" fontAlgn="base" hangingPunct="0">
              <a:spcBef>
                <a:spcPct val="0"/>
              </a:spcBef>
              <a:spcAft>
                <a:spcPct val="0"/>
              </a:spcAft>
              <a:defRPr smtClean="0"/>
            </a:lvl1pPr>
          </a:lstStyle>
          <a:p>
            <a:pPr>
              <a:defRPr/>
            </a:pPr>
            <a:r>
              <a:rPr lang="en-US"/>
              <a:t>07/01/2018</a:t>
            </a:r>
            <a:endParaRPr lang="en-US" dirty="0"/>
          </a:p>
        </p:txBody>
      </p:sp>
      <p:sp>
        <p:nvSpPr>
          <p:cNvPr id="6" name="Rectangle 5"/>
          <p:cNvSpPr>
            <a:spLocks noGrp="1" noChangeArrowheads="1"/>
          </p:cNvSpPr>
          <p:nvPr>
            <p:ph type="ftr" sz="quarter" idx="11"/>
          </p:nvPr>
        </p:nvSpPr>
        <p:spPr/>
        <p:txBody>
          <a:bodyPr/>
          <a:lstStyle>
            <a:lvl1pPr eaLnBrk="0" fontAlgn="base" hangingPunct="0">
              <a:spcBef>
                <a:spcPct val="0"/>
              </a:spcBef>
              <a:spcAft>
                <a:spcPct val="0"/>
              </a:spcAft>
              <a:defRPr smtClean="0"/>
            </a:lvl1pPr>
          </a:lstStyle>
          <a:p>
            <a:pPr>
              <a:defRPr/>
            </a:pPr>
            <a:r>
              <a:rPr lang="en-US"/>
              <a:t>SSZG537;INFORMATION RETRIEVAL; L2</a:t>
            </a:r>
            <a:endParaRPr lang="en-US" dirty="0"/>
          </a:p>
        </p:txBody>
      </p:sp>
      <p:sp>
        <p:nvSpPr>
          <p:cNvPr id="7" name="Rectangle 6"/>
          <p:cNvSpPr>
            <a:spLocks noGrp="1" noChangeArrowheads="1"/>
          </p:cNvSpPr>
          <p:nvPr>
            <p:ph type="sldNum" sz="quarter" idx="12"/>
          </p:nvPr>
        </p:nvSpPr>
        <p:spPr/>
        <p:txBody>
          <a:bodyPr/>
          <a:lstStyle>
            <a:lvl1pPr eaLnBrk="0" fontAlgn="base" hangingPunct="0">
              <a:spcBef>
                <a:spcPct val="0"/>
              </a:spcBef>
              <a:spcAft>
                <a:spcPct val="0"/>
              </a:spcAft>
              <a:defRPr/>
            </a:lvl1pPr>
          </a:lstStyle>
          <a:p>
            <a:pPr>
              <a:defRPr/>
            </a:pPr>
            <a:fld id="{A0B8C9B5-C244-44C9-9D91-2F27C4285594}" type="slidenum">
              <a:rPr lang="en-US"/>
              <a:pPr>
                <a:defRPr/>
              </a:pPr>
              <a:t>‹#›</a:t>
            </a:fld>
            <a:endParaRPr lang="en-US" dirty="0"/>
          </a:p>
        </p:txBody>
      </p:sp>
    </p:spTree>
    <p:extLst>
      <p:ext uri="{BB962C8B-B14F-4D97-AF65-F5344CB8AC3E}">
        <p14:creationId xmlns:p14="http://schemas.microsoft.com/office/powerpoint/2010/main" val="4291877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p:txBody>
          <a:bodyPr/>
          <a:lstStyle>
            <a:lvl1pPr eaLnBrk="0" fontAlgn="base" hangingPunct="0">
              <a:spcBef>
                <a:spcPct val="0"/>
              </a:spcBef>
              <a:spcAft>
                <a:spcPct val="0"/>
              </a:spcAft>
              <a:defRPr smtClean="0"/>
            </a:lvl1pPr>
          </a:lstStyle>
          <a:p>
            <a:pPr>
              <a:defRPr/>
            </a:pPr>
            <a:r>
              <a:rPr lang="en-US"/>
              <a:t>07/01/2018</a:t>
            </a:r>
            <a:endParaRPr lang="en-US" dirty="0"/>
          </a:p>
        </p:txBody>
      </p:sp>
      <p:sp>
        <p:nvSpPr>
          <p:cNvPr id="5" name="Rectangle 4"/>
          <p:cNvSpPr>
            <a:spLocks noGrp="1" noChangeArrowheads="1"/>
          </p:cNvSpPr>
          <p:nvPr>
            <p:ph type="ftr" sz="quarter" idx="11"/>
          </p:nvPr>
        </p:nvSpPr>
        <p:spPr/>
        <p:txBody>
          <a:bodyPr/>
          <a:lstStyle>
            <a:lvl1pPr eaLnBrk="0" fontAlgn="base" hangingPunct="0">
              <a:spcBef>
                <a:spcPct val="0"/>
              </a:spcBef>
              <a:spcAft>
                <a:spcPct val="0"/>
              </a:spcAft>
              <a:defRPr smtClean="0"/>
            </a:lvl1pPr>
          </a:lstStyle>
          <a:p>
            <a:pPr>
              <a:defRPr/>
            </a:pPr>
            <a:r>
              <a:rPr lang="en-US"/>
              <a:t>SSZG537;INFORMATION RETRIEVAL; L2</a:t>
            </a:r>
            <a:endParaRPr lang="en-US" dirty="0"/>
          </a:p>
        </p:txBody>
      </p:sp>
      <p:sp>
        <p:nvSpPr>
          <p:cNvPr id="6" name="Rectangle 5"/>
          <p:cNvSpPr>
            <a:spLocks noGrp="1" noChangeArrowheads="1"/>
          </p:cNvSpPr>
          <p:nvPr>
            <p:ph type="sldNum" sz="quarter" idx="12"/>
          </p:nvPr>
        </p:nvSpPr>
        <p:spPr/>
        <p:txBody>
          <a:bodyPr/>
          <a:lstStyle>
            <a:lvl1pPr eaLnBrk="0" fontAlgn="base" hangingPunct="0">
              <a:spcBef>
                <a:spcPct val="0"/>
              </a:spcBef>
              <a:spcAft>
                <a:spcPct val="0"/>
              </a:spcAft>
              <a:defRPr/>
            </a:lvl1pPr>
          </a:lstStyle>
          <a:p>
            <a:pPr>
              <a:defRPr/>
            </a:pPr>
            <a:fld id="{380567DB-E744-4E59-8834-5F7D0B616BAB}" type="slidenum">
              <a:rPr lang="en-US"/>
              <a:pPr>
                <a:defRPr/>
              </a:pPr>
              <a:t>‹#›</a:t>
            </a:fld>
            <a:endParaRPr lang="en-US"/>
          </a:p>
        </p:txBody>
      </p:sp>
    </p:spTree>
    <p:extLst>
      <p:ext uri="{BB962C8B-B14F-4D97-AF65-F5344CB8AC3E}">
        <p14:creationId xmlns:p14="http://schemas.microsoft.com/office/powerpoint/2010/main" val="1936346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315200" cy="10287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1600200" y="1219200"/>
            <a:ext cx="7239000" cy="5334000"/>
          </a:xfrm>
        </p:spPr>
        <p:txBody>
          <a:bodyPr rtlCol="0">
            <a:normAutofit/>
          </a:bodyPr>
          <a:lstStyle/>
          <a:p>
            <a:pPr lvl="0"/>
            <a:endParaRPr lang="en-IN" noProof="0"/>
          </a:p>
        </p:txBody>
      </p:sp>
    </p:spTree>
    <p:extLst>
      <p:ext uri="{BB962C8B-B14F-4D97-AF65-F5344CB8AC3E}">
        <p14:creationId xmlns:p14="http://schemas.microsoft.com/office/powerpoint/2010/main" val="296058443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smtClean="0">
                <a:solidFill>
                  <a:srgbClr val="FFFFFF"/>
                </a:solidFill>
                <a:latin typeface="Arial" charset="0"/>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solidFill>
                  <a:srgbClr val="0000FF"/>
                </a:solidFill>
                <a:latin typeface="Arial" pitchFamily="34" charset="0"/>
                <a:cs typeface="Arial" pitchFamily="34" charset="0"/>
              </a:defRPr>
            </a:lvl1pPr>
            <a:lvl2pPr>
              <a:defRPr>
                <a:solidFill>
                  <a:srgbClr val="0000FF"/>
                </a:solidFill>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5029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grpSp>
        <p:nvGrpSpPr>
          <p:cNvPr id="5"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06121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1"/>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52746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6"/>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0"/>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4916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6"/>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48818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06099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smtClean="0">
                <a:solidFill>
                  <a:srgbClr val="101141"/>
                </a:solidFill>
                <a:latin typeface="Arial" charset="0"/>
                <a:cs typeface="Arial" charset="0"/>
              </a:rPr>
              <a:t>BITS </a:t>
            </a:r>
            <a:r>
              <a:rPr lang="en-US" sz="1100" dirty="0" err="1" smtClean="0">
                <a:solidFill>
                  <a:srgbClr val="101141"/>
                </a:solidFill>
                <a:latin typeface="Arial" charset="0"/>
                <a:cs typeface="Arial" charset="0"/>
              </a:rPr>
              <a:t>Pilani</a:t>
            </a:r>
            <a:r>
              <a:rPr lang="en-US" sz="1100" dirty="0" smtClean="0">
                <a:solidFill>
                  <a:srgbClr val="101141"/>
                </a:solidFill>
                <a:latin typeface="Arial" charset="0"/>
                <a:cs typeface="Arial" charset="0"/>
              </a:rPr>
              <a:t>,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11623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CS F111 Second Semester 2011-12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panose="020B0604020202020204" pitchFamily="34" charset="0"/>
                <a:cs typeface="Arial" panose="020B0604020202020204" pitchFamily="34" charset="0"/>
              </a:defRPr>
            </a:lvl1pPr>
          </a:lstStyle>
          <a:p>
            <a:pPr>
              <a:defRPr/>
            </a:pPr>
            <a:fld id="{74A268C4-9EF9-4999-8791-36A1AEF73B6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Lst>
  <p:hf sldNum="0" hdr="0" dt="0"/>
  <p:txStyles>
    <p:titleStyle>
      <a:lvl1pPr algn="l" rtl="0" eaLnBrk="0" fontAlgn="base" hangingPunct="0">
        <a:spcBef>
          <a:spcPct val="0"/>
        </a:spcBef>
        <a:spcAft>
          <a:spcPct val="0"/>
        </a:spcAft>
        <a:defRPr sz="4000" b="1" kern="1200" spc="-150">
          <a:solidFill>
            <a:srgbClr val="0000FF"/>
          </a:solidFill>
          <a:latin typeface="Arial" pitchFamily="34" charset="0"/>
          <a:ea typeface="+mj-ea"/>
          <a:cs typeface="Arial" pitchFamily="34" charset="0"/>
        </a:defRPr>
      </a:lvl1pPr>
      <a:lvl2pPr algn="l" rtl="0" eaLnBrk="0" fontAlgn="base" hangingPunct="0">
        <a:spcBef>
          <a:spcPct val="0"/>
        </a:spcBef>
        <a:spcAft>
          <a:spcPct val="0"/>
        </a:spcAft>
        <a:defRPr sz="4000" b="1">
          <a:solidFill>
            <a:srgbClr val="0000FF"/>
          </a:solidFill>
          <a:latin typeface="Arial" charset="0"/>
          <a:cs typeface="Arial" charset="0"/>
        </a:defRPr>
      </a:lvl2pPr>
      <a:lvl3pPr algn="l" rtl="0" eaLnBrk="0" fontAlgn="base" hangingPunct="0">
        <a:spcBef>
          <a:spcPct val="0"/>
        </a:spcBef>
        <a:spcAft>
          <a:spcPct val="0"/>
        </a:spcAft>
        <a:defRPr sz="4000" b="1">
          <a:solidFill>
            <a:srgbClr val="0000FF"/>
          </a:solidFill>
          <a:latin typeface="Arial" charset="0"/>
          <a:cs typeface="Arial" charset="0"/>
        </a:defRPr>
      </a:lvl3pPr>
      <a:lvl4pPr algn="l" rtl="0" eaLnBrk="0" fontAlgn="base" hangingPunct="0">
        <a:spcBef>
          <a:spcPct val="0"/>
        </a:spcBef>
        <a:spcAft>
          <a:spcPct val="0"/>
        </a:spcAft>
        <a:defRPr sz="4000" b="1">
          <a:solidFill>
            <a:srgbClr val="0000FF"/>
          </a:solidFill>
          <a:latin typeface="Arial" charset="0"/>
          <a:cs typeface="Arial" charset="0"/>
        </a:defRPr>
      </a:lvl4pPr>
      <a:lvl5pPr algn="l" rtl="0" eaLnBrk="0" fontAlgn="base" hangingPunct="0">
        <a:spcBef>
          <a:spcPct val="0"/>
        </a:spcBef>
        <a:spcAft>
          <a:spcPct val="0"/>
        </a:spcAft>
        <a:defRPr sz="4000" b="1">
          <a:solidFill>
            <a:srgbClr val="0000FF"/>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Arial" pitchFamily="34" charset="0"/>
                <a:cs typeface="Arial" pitchFamily="34" charset="0"/>
              </a:defRPr>
            </a:lvl1pPr>
          </a:lstStyle>
          <a:p>
            <a:pPr>
              <a:defRPr/>
            </a:pPr>
            <a:r>
              <a:rPr lang="en-US"/>
              <a:t>07/01/2018</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prstClr val="black">
                    <a:tint val="75000"/>
                  </a:prstClr>
                </a:solidFill>
                <a:latin typeface="Arial" pitchFamily="34" charset="0"/>
                <a:cs typeface="Arial" pitchFamily="34" charset="0"/>
              </a:defRPr>
            </a:lvl1pPr>
          </a:lstStyle>
          <a:p>
            <a:pPr>
              <a:defRPr/>
            </a:pPr>
            <a:r>
              <a:rPr lang="en-US"/>
              <a:t>SSZG537;INFORMATION RETRIEVAL; L2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dirty="0" smtClean="0">
                <a:solidFill>
                  <a:prstClr val="black">
                    <a:tint val="75000"/>
                  </a:prstClr>
                </a:solidFill>
                <a:latin typeface="Arial" pitchFamily="34" charset="0"/>
                <a:cs typeface="Arial" pitchFamily="34" charset="0"/>
              </a:defRPr>
            </a:lvl1pPr>
          </a:lstStyle>
          <a:p>
            <a:pPr>
              <a:defRPr/>
            </a:pPr>
            <a:r>
              <a:rPr lang="en-US"/>
              <a:t>1</a:t>
            </a:r>
          </a:p>
        </p:txBody>
      </p:sp>
    </p:spTree>
  </p:cSld>
  <p:clrMap bg1="lt1" tx1="dk1" bg2="lt2" tx2="dk2" accent1="accent1" accent2="accent2" accent3="accent3" accent4="accent4" accent5="accent5" accent6="accent6" hlink="hlink" folHlink="folHlink"/>
  <p:sldLayoutIdLst>
    <p:sldLayoutId id="2147484508"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 id="2147484520" r:id="rId13"/>
    <p:sldLayoutId id="2147484521" r:id="rId14"/>
    <p:sldLayoutId id="2147484522" r:id="rId15"/>
    <p:sldLayoutId id="2147484523" r:id="rId16"/>
  </p:sldLayoutIdLst>
  <p:hf sldNum="0" hdr="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2pPr>
      <a:lvl3pPr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3pPr>
      <a:lvl4pPr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4pPr>
      <a:lvl5pPr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4000" b="1">
          <a:solidFill>
            <a:schemeClr val="tx1"/>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nltk.org/nltk_data/"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a:t>
            </a:r>
            <a:endParaRPr lang="en-US" dirty="0"/>
          </a:p>
        </p:txBody>
      </p:sp>
      <p:sp>
        <p:nvSpPr>
          <p:cNvPr id="31747" name="Content Placeholder 1"/>
          <p:cNvSpPr>
            <a:spLocks noGrp="1"/>
          </p:cNvSpPr>
          <p:nvPr>
            <p:ph sz="quarter" idx="13"/>
          </p:nvPr>
        </p:nvSpPr>
        <p:spPr/>
        <p:txBody>
          <a:bodyPr/>
          <a:lstStyle/>
          <a:p>
            <a:pPr eaLnBrk="1" hangingPunct="1">
              <a:spcBef>
                <a:spcPct val="0"/>
              </a:spcBef>
            </a:pPr>
            <a:r>
              <a:rPr lang="en-US" altLang="en-US" dirty="0" smtClean="0"/>
              <a:t>Dr. Lavika Goel</a:t>
            </a:r>
          </a:p>
          <a:p>
            <a:pPr eaLnBrk="1" hangingPunct="1">
              <a:spcBef>
                <a:spcPct val="0"/>
              </a:spcBef>
            </a:pPr>
            <a:r>
              <a:rPr lang="en-US" altLang="en-US" dirty="0" smtClean="0"/>
              <a:t>Assistant Professor</a:t>
            </a:r>
          </a:p>
          <a:p>
            <a:pPr eaLnBrk="1" hangingPunct="1">
              <a:spcBef>
                <a:spcPct val="0"/>
              </a:spcBef>
            </a:pPr>
            <a:r>
              <a:rPr lang="en-US" altLang="en-US" dirty="0" smtClean="0"/>
              <a:t>Department of CSIS</a:t>
            </a:r>
          </a:p>
          <a:p>
            <a:pPr eaLnBrk="1" hangingPunct="1">
              <a:spcBef>
                <a:spcPct val="0"/>
              </a:spcBef>
            </a:pPr>
            <a:r>
              <a:rPr lang="en-US" altLang="en-US" dirty="0" smtClean="0"/>
              <a:t>Lecture 2: 27/1/2019</a:t>
            </a:r>
            <a:endParaRPr lang="en-US" altLang="en-US" dirty="0" smtClean="0"/>
          </a:p>
        </p:txBody>
      </p:sp>
      <p:sp>
        <p:nvSpPr>
          <p:cNvPr id="31748" name="TextBox 1"/>
          <p:cNvSpPr txBox="1">
            <a:spLocks noChangeArrowheads="1"/>
          </p:cNvSpPr>
          <p:nvPr/>
        </p:nvSpPr>
        <p:spPr bwMode="auto">
          <a:xfrm>
            <a:off x="228600" y="5676900"/>
            <a:ext cx="1981200" cy="307975"/>
          </a:xfrm>
          <a:prstGeom prst="rect">
            <a:avLst/>
          </a:prstGeom>
          <a:solidFill>
            <a:srgbClr val="10114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bg1"/>
                </a:solidFill>
                <a:latin typeface="Calibri" panose="020F0502020204030204" pitchFamily="34" charset="0"/>
              </a:rPr>
              <a:t>Pilani Campus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229600" cy="5059363"/>
          </a:xfrm>
        </p:spPr>
        <p:txBody>
          <a:bodyPr/>
          <a:lstStyle/>
          <a:p>
            <a:pPr marL="457200" indent="-457200">
              <a:buFont typeface="Arial" pitchFamily="34" charset="0"/>
              <a:buChar char="•"/>
              <a:defRPr/>
            </a:pPr>
            <a:r>
              <a:rPr lang="en-US" sz="3000" dirty="0">
                <a:ea typeface="ＭＳ Ｐゴシック" pitchFamily="-112" charset="-128"/>
              </a:rPr>
              <a:t>Issues in tokenization:</a:t>
            </a:r>
          </a:p>
          <a:p>
            <a:pPr lvl="1">
              <a:defRPr/>
            </a:pPr>
            <a:r>
              <a:rPr lang="en-US" sz="2800" b="1" i="1" dirty="0">
                <a:ea typeface="ＭＳ Ｐゴシック" pitchFamily="-112" charset="-128"/>
              </a:rPr>
              <a:t>Finland’s capital </a:t>
            </a:r>
            <a:r>
              <a:rPr lang="en-US" sz="2800" b="1" i="1" dirty="0">
                <a:ea typeface="ＭＳ Ｐゴシック" pitchFamily="-112" charset="-128"/>
                <a:sym typeface="Symbol" pitchFamily="18" charset="2"/>
              </a:rPr>
              <a:t> </a:t>
            </a:r>
          </a:p>
          <a:p>
            <a:pPr lvl="1">
              <a:defRPr/>
            </a:pPr>
            <a:r>
              <a:rPr lang="en-US" sz="2800" b="1" i="1" dirty="0" smtClean="0">
                <a:ea typeface="ＭＳ Ｐゴシック" pitchFamily="-112" charset="-128"/>
                <a:sym typeface="Symbol" pitchFamily="18" charset="2"/>
              </a:rPr>
              <a:t>Finland</a:t>
            </a:r>
            <a:r>
              <a:rPr lang="en-US" sz="2800" b="1" i="1" dirty="0">
                <a:ea typeface="ＭＳ Ｐゴシック" pitchFamily="-112" charset="-128"/>
                <a:sym typeface="Symbol" pitchFamily="18" charset="2"/>
              </a:rPr>
              <a:t>? Finlands? Finland’s</a:t>
            </a:r>
            <a:r>
              <a:rPr lang="en-US" sz="2800" dirty="0">
                <a:ea typeface="ＭＳ Ｐゴシック" pitchFamily="-112" charset="-128"/>
                <a:sym typeface="Symbol" pitchFamily="18" charset="2"/>
              </a:rPr>
              <a:t>?</a:t>
            </a:r>
          </a:p>
          <a:p>
            <a:pPr lvl="1">
              <a:defRPr/>
            </a:pPr>
            <a:r>
              <a:rPr lang="en-US" sz="2800" b="1" i="1" dirty="0">
                <a:ea typeface="ＭＳ Ｐゴシック" pitchFamily="-112" charset="-128"/>
                <a:sym typeface="Symbol" pitchFamily="18" charset="2"/>
              </a:rPr>
              <a:t>Hewlett-Packard</a:t>
            </a:r>
            <a:r>
              <a:rPr lang="en-US" sz="2800" dirty="0">
                <a:ea typeface="ＭＳ Ｐゴシック" pitchFamily="-112" charset="-128"/>
                <a:sym typeface="Symbol" pitchFamily="18" charset="2"/>
              </a:rPr>
              <a:t>  </a:t>
            </a:r>
            <a:r>
              <a:rPr lang="en-US" sz="2800" b="1" i="1" dirty="0">
                <a:ea typeface="ＭＳ Ｐゴシック" pitchFamily="-112" charset="-128"/>
                <a:sym typeface="Symbol" pitchFamily="18" charset="2"/>
              </a:rPr>
              <a:t>Hewlett</a:t>
            </a:r>
            <a:r>
              <a:rPr lang="en-US" sz="2800" dirty="0">
                <a:ea typeface="ＭＳ Ｐゴシック" pitchFamily="-112" charset="-128"/>
                <a:sym typeface="Symbol" pitchFamily="18" charset="2"/>
              </a:rPr>
              <a:t> and </a:t>
            </a:r>
            <a:r>
              <a:rPr lang="en-US" sz="2800" b="1" i="1" dirty="0">
                <a:ea typeface="ＭＳ Ｐゴシック" pitchFamily="-112" charset="-128"/>
                <a:sym typeface="Symbol" pitchFamily="18" charset="2"/>
              </a:rPr>
              <a:t>Packard</a:t>
            </a:r>
            <a:r>
              <a:rPr lang="en-US" sz="2800" dirty="0">
                <a:ea typeface="ＭＳ Ｐゴシック" pitchFamily="-112" charset="-128"/>
                <a:sym typeface="Symbol" pitchFamily="18" charset="2"/>
              </a:rPr>
              <a:t> as two tokens?</a:t>
            </a:r>
          </a:p>
          <a:p>
            <a:pPr lvl="2" eaLnBrk="1" hangingPunct="1">
              <a:buFont typeface="Arial" charset="0"/>
              <a:buChar char="•"/>
              <a:defRPr/>
            </a:pPr>
            <a:r>
              <a:rPr lang="en-US" b="1" i="1" dirty="0" smtClean="0">
                <a:ea typeface="ＭＳ Ｐゴシック" pitchFamily="-112" charset="-128"/>
              </a:rPr>
              <a:t>state-of-the-art</a:t>
            </a:r>
            <a:r>
              <a:rPr lang="en-US" dirty="0" smtClean="0">
                <a:ea typeface="ＭＳ Ｐゴシック" pitchFamily="-112" charset="-128"/>
              </a:rPr>
              <a:t>: break up hyphenated sequence.  </a:t>
            </a:r>
          </a:p>
          <a:p>
            <a:pPr lvl="2" eaLnBrk="1" hangingPunct="1">
              <a:buFont typeface="Arial" charset="0"/>
              <a:buChar char="•"/>
              <a:defRPr/>
            </a:pPr>
            <a:r>
              <a:rPr lang="en-US" b="1" i="1" dirty="0" smtClean="0">
                <a:ea typeface="ＭＳ Ｐゴシック" pitchFamily="-112" charset="-128"/>
                <a:sym typeface="Symbol" pitchFamily="18" charset="2"/>
              </a:rPr>
              <a:t>co-education</a:t>
            </a:r>
          </a:p>
          <a:p>
            <a:pPr lvl="2" eaLnBrk="1" hangingPunct="1">
              <a:buFont typeface="Arial" charset="0"/>
              <a:buChar char="•"/>
              <a:defRPr/>
            </a:pPr>
            <a:r>
              <a:rPr lang="en-US" b="1" i="1" dirty="0" smtClean="0">
                <a:ea typeface="ＭＳ Ｐゴシック" pitchFamily="-112" charset="-128"/>
                <a:sym typeface="Symbol" pitchFamily="18" charset="2"/>
              </a:rPr>
              <a:t>lowercase</a:t>
            </a:r>
            <a:r>
              <a:rPr lang="en-US" dirty="0" smtClean="0">
                <a:ea typeface="ＭＳ Ｐゴシック" pitchFamily="-112" charset="-128"/>
                <a:sym typeface="Symbol" pitchFamily="18" charset="2"/>
              </a:rPr>
              <a:t>, </a:t>
            </a:r>
            <a:r>
              <a:rPr lang="en-US" b="1" i="1" dirty="0" smtClean="0">
                <a:ea typeface="ＭＳ Ｐゴシック" pitchFamily="-112" charset="-128"/>
                <a:sym typeface="Symbol" pitchFamily="18" charset="2"/>
              </a:rPr>
              <a:t>lower-case</a:t>
            </a:r>
            <a:r>
              <a:rPr lang="en-US" dirty="0" smtClean="0">
                <a:ea typeface="ＭＳ Ｐゴシック" pitchFamily="-112" charset="-128"/>
                <a:sym typeface="Symbol" pitchFamily="18" charset="2"/>
              </a:rPr>
              <a:t>, </a:t>
            </a:r>
            <a:r>
              <a:rPr lang="en-US" b="1" i="1" dirty="0" smtClean="0">
                <a:ea typeface="ＭＳ Ｐゴシック" pitchFamily="-112" charset="-128"/>
                <a:sym typeface="Symbol" pitchFamily="18" charset="2"/>
              </a:rPr>
              <a:t>lower case</a:t>
            </a:r>
            <a:r>
              <a:rPr lang="en-US" dirty="0" smtClean="0">
                <a:ea typeface="ＭＳ Ｐゴシック" pitchFamily="-112" charset="-128"/>
                <a:sym typeface="Symbol" pitchFamily="18" charset="2"/>
              </a:rPr>
              <a:t> ?</a:t>
            </a:r>
          </a:p>
          <a:p>
            <a:pPr lvl="2" eaLnBrk="1" hangingPunct="1">
              <a:buFont typeface="Arial" charset="0"/>
              <a:buChar char="•"/>
              <a:defRPr/>
            </a:pPr>
            <a:r>
              <a:rPr lang="en-US" sz="1900" dirty="0" smtClean="0">
                <a:ea typeface="ＭＳ Ｐゴシック" pitchFamily="-112" charset="-128"/>
                <a:sym typeface="Symbol" pitchFamily="18" charset="2"/>
              </a:rPr>
              <a:t>It can be effective to get the user to put in possible hyphens</a:t>
            </a:r>
          </a:p>
          <a:p>
            <a:pPr lvl="1">
              <a:defRPr/>
            </a:pPr>
            <a:r>
              <a:rPr lang="en-US" sz="2800" b="1" i="1" dirty="0">
                <a:ea typeface="ＭＳ Ｐゴシック" pitchFamily="-112" charset="-128"/>
                <a:sym typeface="Symbol" pitchFamily="18" charset="2"/>
              </a:rPr>
              <a:t>San Francisco</a:t>
            </a:r>
            <a:r>
              <a:rPr lang="en-US" sz="2800" dirty="0">
                <a:ea typeface="ＭＳ Ｐゴシック" pitchFamily="-112" charset="-128"/>
                <a:sym typeface="Symbol" pitchFamily="18" charset="2"/>
              </a:rPr>
              <a:t>: one token or two?  </a:t>
            </a:r>
          </a:p>
          <a:p>
            <a:pPr lvl="2" eaLnBrk="1" hangingPunct="1">
              <a:buFont typeface="Arial" charset="0"/>
              <a:buChar char="•"/>
              <a:defRPr/>
            </a:pPr>
            <a:r>
              <a:rPr lang="en-US" dirty="0" smtClean="0">
                <a:ea typeface="ＭＳ Ｐゴシック" pitchFamily="-112" charset="-128"/>
                <a:sym typeface="Symbol" pitchFamily="18" charset="2"/>
              </a:rPr>
              <a:t>How do you decide it is one token?</a:t>
            </a:r>
          </a:p>
          <a:p>
            <a:pPr>
              <a:defRPr/>
            </a:pPr>
            <a:endParaRPr lang="en-US" dirty="0"/>
          </a:p>
        </p:txBody>
      </p:sp>
      <p:sp>
        <p:nvSpPr>
          <p:cNvPr id="3" name="Content Placeholder 2"/>
          <p:cNvSpPr>
            <a:spLocks noGrp="1"/>
          </p:cNvSpPr>
          <p:nvPr>
            <p:ph sz="quarter" idx="10"/>
          </p:nvPr>
        </p:nvSpPr>
        <p:spPr/>
        <p:txBody>
          <a:bodyPr/>
          <a:lstStyle/>
          <a:p>
            <a:pPr>
              <a:buFont typeface="Arial" charset="0"/>
              <a:buNone/>
              <a:defRPr/>
            </a:pPr>
            <a:r>
              <a:rPr lang="en-US" dirty="0">
                <a:ea typeface="ＭＳ Ｐゴシック" pitchFamily="-112" charset="-128"/>
              </a:rPr>
              <a:t>Tokenization</a:t>
            </a:r>
            <a:endParaRPr lang="en-US" dirty="0"/>
          </a:p>
        </p:txBody>
      </p:sp>
      <p:sp>
        <p:nvSpPr>
          <p:cNvPr id="41988"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41989" name="Date Placeholder 3"/>
          <p:cNvSpPr txBox="1">
            <a:spLocks/>
          </p:cNvSpPr>
          <p:nvPr/>
        </p:nvSpPr>
        <p:spPr bwMode="auto">
          <a:xfrm>
            <a:off x="609600" y="6542088"/>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13C2B18E-39A1-479E-81DC-4097A54EC1BA}"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8652BE98-5CD3-4F76-AD58-640949FDF2DD}" type="slidenum">
              <a:rPr lang="en-US" altLang="en-US" sz="1200">
                <a:solidFill>
                  <a:srgbClr val="898989"/>
                </a:solidFill>
                <a:latin typeface="Calibri" panose="020F0502020204030204" pitchFamily="34" charset="0"/>
              </a:rPr>
              <a:pPr eaLnBrk="1" hangingPunct="1">
                <a:spcBef>
                  <a:spcPct val="0"/>
                </a:spcBef>
                <a:buFontTx/>
                <a:buNone/>
              </a:pPr>
              <a:t>10</a:t>
            </a:fld>
            <a:endParaRPr lang="en-US" altLang="en-US" sz="12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304800" y="1493838"/>
            <a:ext cx="8229600" cy="4906962"/>
          </a:xfrm>
        </p:spPr>
        <p:txBody>
          <a:bodyPr/>
          <a:lstStyle/>
          <a:p>
            <a:pPr fontAlgn="base">
              <a:spcAft>
                <a:spcPct val="0"/>
              </a:spcAft>
              <a:buFont typeface="Arial" pitchFamily="34" charset="0"/>
              <a:buChar char="•"/>
            </a:pPr>
            <a:r>
              <a:rPr lang="en-US" altLang="en-US" b="1" i="1" smtClean="0">
                <a:ea typeface="ＭＳ Ｐゴシック" panose="020B0600070205080204" pitchFamily="34" charset="-128"/>
              </a:rPr>
              <a:t>3/12/91	 Mar. 12, 1991		12/3/91</a:t>
            </a:r>
          </a:p>
          <a:p>
            <a:pPr fontAlgn="base">
              <a:spcAft>
                <a:spcPct val="0"/>
              </a:spcAft>
              <a:buFont typeface="Arial" pitchFamily="34" charset="0"/>
              <a:buChar char="•"/>
            </a:pPr>
            <a:r>
              <a:rPr lang="en-US" altLang="en-US" b="1" i="1" smtClean="0">
                <a:ea typeface="ＭＳ Ｐゴシック" panose="020B0600070205080204" pitchFamily="34" charset="-128"/>
              </a:rPr>
              <a:t>55 B.C.</a:t>
            </a:r>
          </a:p>
          <a:p>
            <a:pPr fontAlgn="base">
              <a:spcAft>
                <a:spcPct val="0"/>
              </a:spcAft>
              <a:buFont typeface="Arial" pitchFamily="34" charset="0"/>
              <a:buChar char="•"/>
            </a:pPr>
            <a:r>
              <a:rPr lang="en-US" altLang="en-US" b="1" i="1" smtClean="0">
                <a:ea typeface="ＭＳ Ｐゴシック" panose="020B0600070205080204" pitchFamily="34" charset="-128"/>
              </a:rPr>
              <a:t>B-52</a:t>
            </a:r>
          </a:p>
          <a:p>
            <a:pPr fontAlgn="base">
              <a:spcAft>
                <a:spcPct val="0"/>
              </a:spcAft>
              <a:buFont typeface="Arial" pitchFamily="34" charset="0"/>
              <a:buChar char="•"/>
            </a:pPr>
            <a:r>
              <a:rPr lang="en-US" altLang="en-US" b="1" i="1" smtClean="0">
                <a:ea typeface="ＭＳ Ｐゴシック" panose="020B0600070205080204" pitchFamily="34" charset="-128"/>
              </a:rPr>
              <a:t>My PGP key is 324a3df234cb23e</a:t>
            </a:r>
          </a:p>
          <a:p>
            <a:pPr fontAlgn="base">
              <a:spcAft>
                <a:spcPct val="0"/>
              </a:spcAft>
              <a:buFont typeface="Arial" pitchFamily="34" charset="0"/>
              <a:buChar char="•"/>
            </a:pPr>
            <a:r>
              <a:rPr lang="en-US" altLang="en-US" b="1" i="1" smtClean="0">
                <a:ea typeface="ＭＳ Ｐゴシック" panose="020B0600070205080204" pitchFamily="34" charset="-128"/>
              </a:rPr>
              <a:t>(800) 234-2333</a:t>
            </a:r>
          </a:p>
          <a:p>
            <a:pPr lvl="1" fontAlgn="base">
              <a:spcAft>
                <a:spcPct val="0"/>
              </a:spcAft>
            </a:pPr>
            <a:r>
              <a:rPr lang="en-US" altLang="en-US" smtClean="0">
                <a:ea typeface="ＭＳ Ｐゴシック" panose="020B0600070205080204" pitchFamily="34" charset="-128"/>
              </a:rPr>
              <a:t>Often have embedded spaces</a:t>
            </a:r>
          </a:p>
          <a:p>
            <a:pPr lvl="1" fontAlgn="base">
              <a:spcAft>
                <a:spcPct val="0"/>
              </a:spcAft>
            </a:pPr>
            <a:r>
              <a:rPr lang="en-US" altLang="en-US" smtClean="0">
                <a:ea typeface="ＭＳ Ｐゴシック" panose="020B0600070205080204" pitchFamily="34" charset="-128"/>
              </a:rPr>
              <a:t>Older IR systems may not index numbers</a:t>
            </a:r>
          </a:p>
          <a:p>
            <a:pPr lvl="2" eaLnBrk="1" hangingPunct="1"/>
            <a:r>
              <a:rPr lang="en-US" altLang="en-US" smtClean="0">
                <a:ea typeface="ＭＳ Ｐゴシック" panose="020B0600070205080204" pitchFamily="34" charset="-128"/>
              </a:rPr>
              <a:t>But often very useful: think about things like looking up error codes/ stacktraces on the web</a:t>
            </a:r>
          </a:p>
          <a:p>
            <a:pPr lvl="2" eaLnBrk="1" hangingPunct="1"/>
            <a:r>
              <a:rPr lang="en-US" altLang="en-US" smtClean="0">
                <a:ea typeface="ＭＳ Ｐゴシック" panose="020B0600070205080204" pitchFamily="34" charset="-128"/>
              </a:rPr>
              <a:t>(One answer is using n-grams)</a:t>
            </a:r>
          </a:p>
          <a:p>
            <a:pPr lvl="1" fontAlgn="base">
              <a:spcAft>
                <a:spcPct val="0"/>
              </a:spcAft>
            </a:pPr>
            <a:r>
              <a:rPr lang="en-US" altLang="en-US" smtClean="0">
                <a:ea typeface="ＭＳ Ｐゴシック" panose="020B0600070205080204" pitchFamily="34" charset="-128"/>
              </a:rPr>
              <a:t>Will often index “meta-data” separately</a:t>
            </a:r>
          </a:p>
          <a:p>
            <a:pPr lvl="2" eaLnBrk="1" hangingPunct="1"/>
            <a:r>
              <a:rPr lang="en-US" altLang="en-US" smtClean="0">
                <a:ea typeface="ＭＳ Ｐゴシック" panose="020B0600070205080204" pitchFamily="34" charset="-128"/>
              </a:rPr>
              <a:t>Creation date, format, etc.</a:t>
            </a: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a:ea typeface="ＭＳ Ｐゴシック" pitchFamily="-112" charset="-128"/>
              </a:rPr>
              <a:t>Numbers</a:t>
            </a:r>
            <a:endParaRPr lang="en-US" dirty="0"/>
          </a:p>
        </p:txBody>
      </p:sp>
      <p:sp>
        <p:nvSpPr>
          <p:cNvPr id="43012"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43013" name="Date Placeholder 3"/>
          <p:cNvSpPr txBox="1">
            <a:spLocks/>
          </p:cNvSpPr>
          <p:nvPr/>
        </p:nvSpPr>
        <p:spPr bwMode="auto">
          <a:xfrm>
            <a:off x="598488" y="649287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0EF3A740-77B2-4FE0-8870-DAB963FB825C}"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DB2DA375-3D9D-433B-B301-93BEC47C0311}" type="slidenum">
              <a:rPr lang="en-US" altLang="en-US" sz="1200">
                <a:solidFill>
                  <a:srgbClr val="898989"/>
                </a:solidFill>
                <a:latin typeface="Calibri" panose="020F0502020204030204" pitchFamily="34" charset="0"/>
              </a:rPr>
              <a:pPr eaLnBrk="1" hangingPunct="1">
                <a:spcBef>
                  <a:spcPct val="0"/>
                </a:spcBef>
                <a:buFontTx/>
                <a:buNone/>
              </a:pPr>
              <a:t>11</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304800" y="1493838"/>
            <a:ext cx="8229600" cy="4983162"/>
          </a:xfrm>
        </p:spPr>
        <p:txBody>
          <a:bodyPr/>
          <a:lstStyle/>
          <a:p>
            <a:pPr fontAlgn="base">
              <a:spcAft>
                <a:spcPct val="0"/>
              </a:spcAft>
              <a:buFont typeface="Arial" pitchFamily="34" charset="0"/>
              <a:buChar char="•"/>
            </a:pPr>
            <a:r>
              <a:rPr lang="en-US" altLang="en-US" smtClean="0">
                <a:ea typeface="ＭＳ Ｐゴシック" panose="020B0600070205080204" pitchFamily="34" charset="-128"/>
              </a:rPr>
              <a:t>French</a:t>
            </a:r>
          </a:p>
          <a:p>
            <a:pPr lvl="1" fontAlgn="base">
              <a:spcAft>
                <a:spcPct val="0"/>
              </a:spcAft>
            </a:pPr>
            <a:r>
              <a:rPr lang="en-US" altLang="en-US" b="1" i="1" smtClean="0">
                <a:ea typeface="ＭＳ Ｐゴシック" panose="020B0600070205080204" pitchFamily="34" charset="-128"/>
              </a:rPr>
              <a:t>L'ensemble</a:t>
            </a:r>
            <a:r>
              <a:rPr lang="en-US" altLang="en-US" smtClean="0">
                <a:ea typeface="ＭＳ Ｐゴシック" panose="020B0600070205080204" pitchFamily="34" charset="-128"/>
              </a:rPr>
              <a:t> </a:t>
            </a:r>
            <a:r>
              <a:rPr lang="en-US" altLang="en-US" smtClean="0">
                <a:ea typeface="ＭＳ Ｐゴシック" panose="020B0600070205080204" pitchFamily="34" charset="-128"/>
                <a:sym typeface="Symbol" panose="05050102010706020507" pitchFamily="18" charset="2"/>
              </a:rPr>
              <a:t> one token or two?</a:t>
            </a:r>
          </a:p>
          <a:p>
            <a:pPr lvl="2" eaLnBrk="1" hangingPunct="1"/>
            <a:r>
              <a:rPr lang="en-US" altLang="en-US" b="1" i="1" smtClean="0">
                <a:ea typeface="ＭＳ Ｐゴシック" panose="020B0600070205080204" pitchFamily="34" charset="-128"/>
                <a:sym typeface="Symbol" panose="05050102010706020507" pitchFamily="18" charset="2"/>
              </a:rPr>
              <a:t>L </a:t>
            </a:r>
            <a:r>
              <a:rPr lang="en-US" altLang="en-US" smtClean="0">
                <a:ea typeface="ＭＳ Ｐゴシック" panose="020B0600070205080204" pitchFamily="34" charset="-128"/>
                <a:sym typeface="Symbol" panose="05050102010706020507" pitchFamily="18" charset="2"/>
              </a:rPr>
              <a:t>? </a:t>
            </a:r>
            <a:r>
              <a:rPr lang="en-US" altLang="en-US" b="1" i="1" smtClean="0">
                <a:ea typeface="ＭＳ Ｐゴシック" panose="020B0600070205080204" pitchFamily="34" charset="-128"/>
                <a:sym typeface="Symbol" panose="05050102010706020507" pitchFamily="18" charset="2"/>
              </a:rPr>
              <a:t>L’ </a:t>
            </a:r>
            <a:r>
              <a:rPr lang="en-US" altLang="en-US" smtClean="0">
                <a:ea typeface="ＭＳ Ｐゴシック" panose="020B0600070205080204" pitchFamily="34" charset="-128"/>
                <a:sym typeface="Symbol" panose="05050102010706020507" pitchFamily="18" charset="2"/>
              </a:rPr>
              <a:t>? </a:t>
            </a:r>
            <a:r>
              <a:rPr lang="en-US" altLang="en-US" b="1" i="1" smtClean="0">
                <a:ea typeface="ＭＳ Ｐゴシック" panose="020B0600070205080204" pitchFamily="34" charset="-128"/>
                <a:sym typeface="Symbol" panose="05050102010706020507" pitchFamily="18" charset="2"/>
              </a:rPr>
              <a:t>Le </a:t>
            </a:r>
            <a:r>
              <a:rPr lang="en-US" altLang="en-US" smtClean="0">
                <a:ea typeface="ＭＳ Ｐゴシック" panose="020B0600070205080204" pitchFamily="34" charset="-128"/>
                <a:sym typeface="Symbol" panose="05050102010706020507" pitchFamily="18" charset="2"/>
              </a:rPr>
              <a:t>?</a:t>
            </a:r>
          </a:p>
          <a:p>
            <a:pPr lvl="2" eaLnBrk="1" hangingPunct="1"/>
            <a:r>
              <a:rPr lang="en-US" altLang="en-US" smtClean="0">
                <a:ea typeface="ＭＳ Ｐゴシック" panose="020B0600070205080204" pitchFamily="34" charset="-128"/>
                <a:sym typeface="Symbol" panose="05050102010706020507" pitchFamily="18" charset="2"/>
              </a:rPr>
              <a:t>Want </a:t>
            </a:r>
            <a:r>
              <a:rPr lang="en-US" altLang="en-US" b="1" i="1" smtClean="0">
                <a:ea typeface="ＭＳ Ｐゴシック" panose="020B0600070205080204" pitchFamily="34" charset="-128"/>
                <a:sym typeface="Symbol" panose="05050102010706020507" pitchFamily="18" charset="2"/>
              </a:rPr>
              <a:t>l’ensemble</a:t>
            </a:r>
            <a:r>
              <a:rPr lang="en-US" altLang="en-US" smtClean="0">
                <a:ea typeface="ＭＳ Ｐゴシック" panose="020B0600070205080204" pitchFamily="34" charset="-128"/>
                <a:sym typeface="Symbol" panose="05050102010706020507" pitchFamily="18" charset="2"/>
              </a:rPr>
              <a:t> to match with </a:t>
            </a:r>
            <a:r>
              <a:rPr lang="en-US" altLang="en-US" b="1" i="1" smtClean="0">
                <a:ea typeface="ＭＳ Ｐゴシック" panose="020B0600070205080204" pitchFamily="34" charset="-128"/>
                <a:sym typeface="Symbol" panose="05050102010706020507" pitchFamily="18" charset="2"/>
              </a:rPr>
              <a:t>un ensemble</a:t>
            </a:r>
          </a:p>
          <a:p>
            <a:pPr lvl="3" eaLnBrk="1" hangingPunct="1"/>
            <a:r>
              <a:rPr lang="en-US" altLang="en-US" smtClean="0">
                <a:ea typeface="ＭＳ Ｐゴシック" panose="020B0600070205080204" pitchFamily="34" charset="-128"/>
                <a:sym typeface="Symbol" panose="05050102010706020507" pitchFamily="18" charset="2"/>
              </a:rPr>
              <a:t>Until at least 2003, it didn’t on Google</a:t>
            </a:r>
          </a:p>
          <a:p>
            <a:pPr lvl="4" eaLnBrk="1" hangingPunct="1"/>
            <a:r>
              <a:rPr lang="en-US" altLang="en-US" smtClean="0">
                <a:solidFill>
                  <a:srgbClr val="C0504D"/>
                </a:solidFill>
                <a:ea typeface="ＭＳ Ｐゴシック" panose="020B0600070205080204" pitchFamily="34" charset="-128"/>
                <a:sym typeface="Symbol" panose="05050102010706020507" pitchFamily="18" charset="2"/>
              </a:rPr>
              <a:t>Internationalization!</a:t>
            </a:r>
          </a:p>
          <a:p>
            <a:pPr lvl="1" fontAlgn="base">
              <a:spcAft>
                <a:spcPct val="0"/>
              </a:spcAft>
            </a:pPr>
            <a:endParaRPr lang="en-US" altLang="en-US" b="1" i="1" smtClean="0">
              <a:ea typeface="ＭＳ Ｐゴシック" panose="020B0600070205080204" pitchFamily="34" charset="-128"/>
              <a:sym typeface="Symbol" panose="05050102010706020507" pitchFamily="18" charset="2"/>
            </a:endParaRPr>
          </a:p>
          <a:p>
            <a:pPr fontAlgn="base">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German noun compounds are not segmented</a:t>
            </a:r>
          </a:p>
          <a:p>
            <a:pPr lvl="1" fontAlgn="base">
              <a:spcAft>
                <a:spcPct val="0"/>
              </a:spcAft>
            </a:pPr>
            <a:r>
              <a:rPr lang="en-US" altLang="en-US" sz="2000" b="1" i="1" smtClean="0">
                <a:ea typeface="ＭＳ Ｐゴシック" panose="020B0600070205080204" pitchFamily="34" charset="-128"/>
                <a:sym typeface="Symbol" panose="05050102010706020507" pitchFamily="18" charset="2"/>
              </a:rPr>
              <a:t>Lebensversicherungsgesellschaftsangestellter</a:t>
            </a:r>
          </a:p>
          <a:p>
            <a:pPr lvl="1" fontAlgn="base">
              <a:spcAft>
                <a:spcPct val="0"/>
              </a:spcAft>
            </a:pPr>
            <a:r>
              <a:rPr lang="en-US" altLang="en-US" sz="2000" smtClean="0">
                <a:ea typeface="ＭＳ Ｐゴシック" panose="020B0600070205080204" pitchFamily="34" charset="-128"/>
                <a:sym typeface="Symbol" panose="05050102010706020507" pitchFamily="18" charset="2"/>
              </a:rPr>
              <a:t>‘life insurance company employee’</a:t>
            </a:r>
          </a:p>
          <a:p>
            <a:pPr lvl="1" fontAlgn="base">
              <a:spcAft>
                <a:spcPct val="0"/>
              </a:spcAft>
            </a:pPr>
            <a:r>
              <a:rPr lang="en-US" altLang="en-US" sz="2000" smtClean="0">
                <a:ea typeface="ＭＳ Ｐゴシック" panose="020B0600070205080204" pitchFamily="34" charset="-128"/>
                <a:sym typeface="Symbol" panose="05050102010706020507" pitchFamily="18" charset="2"/>
              </a:rPr>
              <a:t>German retrieval systems benefit greatly from a </a:t>
            </a:r>
            <a:r>
              <a:rPr lang="en-US" altLang="en-US" sz="2000" b="1" smtClean="0">
                <a:ea typeface="ＭＳ Ｐゴシック" panose="020B0600070205080204" pitchFamily="34" charset="-128"/>
                <a:sym typeface="Symbol" panose="05050102010706020507" pitchFamily="18" charset="2"/>
              </a:rPr>
              <a:t>compound splitter </a:t>
            </a:r>
            <a:r>
              <a:rPr lang="en-US" altLang="en-US" sz="2000" smtClean="0">
                <a:ea typeface="ＭＳ Ｐゴシック" panose="020B0600070205080204" pitchFamily="34" charset="-128"/>
                <a:sym typeface="Symbol" panose="05050102010706020507" pitchFamily="18" charset="2"/>
              </a:rPr>
              <a:t>module</a:t>
            </a:r>
          </a:p>
          <a:p>
            <a:pPr lvl="3" eaLnBrk="1" hangingPunct="1"/>
            <a:r>
              <a:rPr lang="en-US" altLang="en-US" sz="1600" smtClean="0">
                <a:ea typeface="ＭＳ Ｐゴシック" panose="020B0600070205080204" pitchFamily="34" charset="-128"/>
                <a:sym typeface="Symbol" panose="05050102010706020507" pitchFamily="18" charset="2"/>
              </a:rPr>
              <a:t>Can give a 15% performance boost for German </a:t>
            </a: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a:ea typeface="ＭＳ Ｐゴシック" pitchFamily="-112" charset="-128"/>
              </a:rPr>
              <a:t>Tokenization: language issues</a:t>
            </a:r>
            <a:endParaRPr lang="en-US" dirty="0"/>
          </a:p>
        </p:txBody>
      </p:sp>
      <p:sp>
        <p:nvSpPr>
          <p:cNvPr id="4403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44037"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B6CC1654-4F48-4D49-8758-F7DBEC913C97}"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D19E46D5-EA28-4E95-9DB1-284AA8EB5BB8}" type="slidenum">
              <a:rPr lang="en-US" altLang="en-US" sz="1200">
                <a:solidFill>
                  <a:srgbClr val="898989"/>
                </a:solidFill>
                <a:latin typeface="Calibri" panose="020F0502020204030204" pitchFamily="34" charset="0"/>
              </a:rPr>
              <a:pPr eaLnBrk="1" hangingPunct="1">
                <a:spcBef>
                  <a:spcPct val="0"/>
                </a:spcBef>
                <a:buFontTx/>
                <a:buNone/>
              </a:pPr>
              <a:t>12</a:t>
            </a:fld>
            <a:endParaRPr lang="en-US" altLang="en-US" sz="1200">
              <a:solidFill>
                <a:srgbClr val="898989"/>
              </a:solidFill>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a:ea typeface="ＭＳ Ｐゴシック" pitchFamily="-112" charset="-128"/>
              </a:rPr>
              <a:t>Tokenization: language issues</a:t>
            </a:r>
            <a:endParaRPr lang="en-US" dirty="0"/>
          </a:p>
        </p:txBody>
      </p:sp>
      <p:sp>
        <p:nvSpPr>
          <p:cNvPr id="45059" name="Rectangle 3"/>
          <p:cNvSpPr>
            <a:spLocks noGrp="1" noChangeArrowheads="1"/>
          </p:cNvSpPr>
          <p:nvPr/>
        </p:nvSpPr>
        <p:spPr bwMode="auto">
          <a:xfrm>
            <a:off x="5842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rgbClr val="437085"/>
              </a:buClr>
            </a:pPr>
            <a:r>
              <a:rPr lang="en-US" altLang="en-US" sz="2800">
                <a:latin typeface="Calibri" panose="020F0502020204030204" pitchFamily="34" charset="0"/>
                <a:ea typeface="ＭＳ Ｐゴシック" panose="020B0600070205080204" pitchFamily="34" charset="-128"/>
                <a:sym typeface="Symbol" panose="05050102010706020507" pitchFamily="18" charset="2"/>
              </a:rPr>
              <a:t>Chinese and Japanese </a:t>
            </a:r>
            <a:r>
              <a:rPr lang="en-US" altLang="en-US" sz="2800">
                <a:solidFill>
                  <a:srgbClr val="FF0000"/>
                </a:solidFill>
                <a:latin typeface="Calibri" panose="020F0502020204030204" pitchFamily="34" charset="0"/>
                <a:ea typeface="ＭＳ Ｐゴシック" panose="020B0600070205080204" pitchFamily="34" charset="-128"/>
                <a:sym typeface="Symbol" panose="05050102010706020507" pitchFamily="18" charset="2"/>
              </a:rPr>
              <a:t>have no spaces </a:t>
            </a:r>
            <a:r>
              <a:rPr lang="en-US" altLang="en-US" sz="2800">
                <a:latin typeface="Calibri" panose="020F0502020204030204" pitchFamily="34" charset="0"/>
                <a:ea typeface="ＭＳ Ｐゴシック" panose="020B0600070205080204" pitchFamily="34" charset="-128"/>
                <a:sym typeface="Symbol" panose="05050102010706020507" pitchFamily="18" charset="2"/>
              </a:rPr>
              <a:t>between words:</a:t>
            </a:r>
          </a:p>
          <a:p>
            <a:pPr lvl="1" eaLnBrk="1" hangingPunct="1">
              <a:buClr>
                <a:srgbClr val="357E69"/>
              </a:buClr>
              <a:buFont typeface="Arial" panose="020B0604020202020204" pitchFamily="34" charset="0"/>
              <a:buChar char="•"/>
            </a:pPr>
            <a:r>
              <a:rPr lang="ja-JP" altLang="en-US" sz="2400">
                <a:latin typeface="Calibri" panose="020F0502020204030204" pitchFamily="34" charset="0"/>
                <a:sym typeface="Symbol" panose="05050102010706020507" pitchFamily="18" charset="2"/>
              </a:rPr>
              <a:t>莎拉波娃现在居住在美国东南部的佛罗里达。</a:t>
            </a:r>
          </a:p>
          <a:p>
            <a:pPr lvl="1" eaLnBrk="1" hangingPunct="1">
              <a:buClr>
                <a:srgbClr val="357E69"/>
              </a:buClr>
              <a:buFont typeface="Arial" panose="020B0604020202020204" pitchFamily="34" charset="0"/>
              <a:buChar char="•"/>
            </a:pPr>
            <a:r>
              <a:rPr lang="en-US" altLang="en-US" sz="2400">
                <a:latin typeface="Calibri" panose="020F0502020204030204" pitchFamily="34" charset="0"/>
                <a:ea typeface="ＭＳ Ｐゴシック" panose="020B0600070205080204" pitchFamily="34" charset="-128"/>
                <a:sym typeface="Symbol" panose="05050102010706020507" pitchFamily="18" charset="2"/>
              </a:rPr>
              <a:t>Not always guaranteed a unique tokenization</a:t>
            </a:r>
            <a:r>
              <a:rPr lang="ja-JP" altLang="en-US" sz="2400">
                <a:latin typeface="Calibri" panose="020F0502020204030204" pitchFamily="34" charset="0"/>
                <a:sym typeface="Symbol" panose="05050102010706020507" pitchFamily="18" charset="2"/>
              </a:rPr>
              <a:t> </a:t>
            </a:r>
            <a:endParaRPr lang="en-US" altLang="en-US" sz="2400">
              <a:latin typeface="Calibri" panose="020F0502020204030204" pitchFamily="34" charset="0"/>
              <a:ea typeface="ＭＳ Ｐゴシック" panose="020B0600070205080204" pitchFamily="34" charset="-128"/>
              <a:sym typeface="Symbol" panose="05050102010706020507" pitchFamily="18" charset="2"/>
            </a:endParaRPr>
          </a:p>
          <a:p>
            <a:pPr eaLnBrk="1" hangingPunct="1">
              <a:buClr>
                <a:srgbClr val="437085"/>
              </a:buClr>
            </a:pPr>
            <a:r>
              <a:rPr lang="en-US" altLang="en-US" sz="2800">
                <a:latin typeface="Calibri" panose="020F0502020204030204" pitchFamily="34" charset="0"/>
                <a:ea typeface="ＭＳ Ｐゴシック" panose="020B0600070205080204" pitchFamily="34" charset="-128"/>
                <a:sym typeface="Symbol" panose="05050102010706020507" pitchFamily="18" charset="2"/>
              </a:rPr>
              <a:t>Further complicated in Japanese, with multiple alphabets intermingled</a:t>
            </a:r>
          </a:p>
          <a:p>
            <a:pPr lvl="1" eaLnBrk="1" hangingPunct="1">
              <a:buClr>
                <a:srgbClr val="357E69"/>
              </a:buClr>
              <a:buFont typeface="Arial" panose="020B0604020202020204" pitchFamily="34" charset="0"/>
              <a:buChar char="•"/>
            </a:pPr>
            <a:r>
              <a:rPr lang="en-US" altLang="en-US" sz="2400">
                <a:latin typeface="Calibri" panose="020F0502020204030204" pitchFamily="34" charset="0"/>
                <a:ea typeface="ＭＳ Ｐゴシック" panose="020B0600070205080204" pitchFamily="34" charset="-128"/>
                <a:sym typeface="Symbol" panose="05050102010706020507" pitchFamily="18" charset="2"/>
              </a:rPr>
              <a:t>Dates/amounts in multiple formats</a:t>
            </a:r>
          </a:p>
        </p:txBody>
      </p:sp>
      <p:sp>
        <p:nvSpPr>
          <p:cNvPr id="45060" name="Text Box 1037"/>
          <p:cNvSpPr txBox="1">
            <a:spLocks noChangeArrowheads="1"/>
          </p:cNvSpPr>
          <p:nvPr/>
        </p:nvSpPr>
        <p:spPr bwMode="auto">
          <a:xfrm>
            <a:off x="127000" y="4572000"/>
            <a:ext cx="88884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lvl="1" eaLnBrk="1" hangingPunct="1">
              <a:buClr>
                <a:schemeClr val="tx1"/>
              </a:buClr>
              <a:buSzPct val="55000"/>
              <a:buFont typeface="Wingdings" panose="05000000000000000000" pitchFamily="2" charset="2"/>
              <a:buNone/>
            </a:pPr>
            <a:r>
              <a:rPr lang="ja-JP" altLang="en-US" sz="2100" b="1" i="1">
                <a:latin typeface="Tahoma" panose="020B0604030504040204" pitchFamily="34" charset="0"/>
                <a:cs typeface="Arial Unicode MS" panose="020B0604020202020204" pitchFamily="34" charset="-128"/>
              </a:rPr>
              <a:t>フォーチュン</a:t>
            </a:r>
            <a:r>
              <a:rPr lang="en-US" altLang="ja-JP" sz="2100" b="1" i="1">
                <a:latin typeface="Tahoma" panose="020B0604030504040204" pitchFamily="34" charset="0"/>
                <a:cs typeface="Arial Unicode MS" panose="020B0604020202020204" pitchFamily="34" charset="-128"/>
              </a:rPr>
              <a:t>500</a:t>
            </a:r>
            <a:r>
              <a:rPr lang="ja-JP" altLang="en-US" sz="2100" b="1" i="1">
                <a:latin typeface="Tahoma" panose="020B0604030504040204" pitchFamily="34" charset="0"/>
                <a:cs typeface="Arial Unicode MS" panose="020B0604020202020204" pitchFamily="34" charset="-128"/>
              </a:rPr>
              <a:t>社は情報不足のため時間あた</a:t>
            </a:r>
            <a:r>
              <a:rPr lang="en-US" altLang="ja-JP" sz="2100" b="1" i="1">
                <a:latin typeface="Tahoma" panose="020B0604030504040204" pitchFamily="34" charset="0"/>
                <a:cs typeface="Arial Unicode MS" panose="020B0604020202020204" pitchFamily="34" charset="-128"/>
              </a:rPr>
              <a:t>$500K(</a:t>
            </a:r>
            <a:r>
              <a:rPr lang="ja-JP" altLang="en-US" sz="2100" b="1" i="1">
                <a:latin typeface="Tahoma" panose="020B0604030504040204" pitchFamily="34" charset="0"/>
                <a:cs typeface="Arial Unicode MS" panose="020B0604020202020204" pitchFamily="34" charset="-128"/>
              </a:rPr>
              <a:t>約</a:t>
            </a:r>
            <a:r>
              <a:rPr lang="en-US" altLang="ja-JP" sz="2100" b="1" i="1">
                <a:latin typeface="Tahoma" panose="020B0604030504040204" pitchFamily="34" charset="0"/>
                <a:cs typeface="Arial Unicode MS" panose="020B0604020202020204" pitchFamily="34" charset="-128"/>
              </a:rPr>
              <a:t>6,000</a:t>
            </a:r>
            <a:r>
              <a:rPr lang="ja-JP" altLang="en-US" sz="2100" b="1" i="1">
                <a:latin typeface="Tahoma" panose="020B0604030504040204" pitchFamily="34" charset="0"/>
                <a:cs typeface="Arial Unicode MS" panose="020B0604020202020204" pitchFamily="34" charset="-128"/>
              </a:rPr>
              <a:t>万円</a:t>
            </a:r>
            <a:r>
              <a:rPr lang="en-US" altLang="ja-JP" sz="2100" b="1" i="1">
                <a:latin typeface="Tahoma" panose="020B0604030504040204" pitchFamily="34" charset="0"/>
                <a:cs typeface="Arial Unicode MS" panose="020B0604020202020204" pitchFamily="34" charset="-128"/>
              </a:rPr>
              <a:t>)</a:t>
            </a:r>
            <a:endParaRPr lang="en-US" altLang="en-US" sz="2400" b="1" i="1">
              <a:latin typeface="Lucida Sans" panose="020B0602030504020204" pitchFamily="34" charset="0"/>
              <a:ea typeface="ＭＳ Ｐゴシック" panose="020B0600070205080204" pitchFamily="34" charset="-128"/>
              <a:cs typeface="Arial Unicode MS" panose="020B0604020202020204" pitchFamily="34" charset="-128"/>
            </a:endParaRPr>
          </a:p>
        </p:txBody>
      </p:sp>
      <p:grpSp>
        <p:nvGrpSpPr>
          <p:cNvPr id="45061" name="Group 5"/>
          <p:cNvGrpSpPr>
            <a:grpSpLocks/>
          </p:cNvGrpSpPr>
          <p:nvPr/>
        </p:nvGrpSpPr>
        <p:grpSpPr bwMode="auto">
          <a:xfrm>
            <a:off x="1422400" y="5181600"/>
            <a:ext cx="5726113" cy="457200"/>
            <a:chOff x="422" y="3792"/>
            <a:chExt cx="3607" cy="288"/>
          </a:xfrm>
        </p:grpSpPr>
        <p:sp>
          <p:nvSpPr>
            <p:cNvPr id="45065" name="Text Box 1028"/>
            <p:cNvSpPr txBox="1">
              <a:spLocks noChangeArrowheads="1"/>
            </p:cNvSpPr>
            <p:nvPr/>
          </p:nvSpPr>
          <p:spPr bwMode="auto">
            <a:xfrm>
              <a:off x="422" y="3792"/>
              <a:ext cx="968" cy="288"/>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Katakana</a:t>
              </a:r>
            </a:p>
          </p:txBody>
        </p:sp>
        <p:sp>
          <p:nvSpPr>
            <p:cNvPr id="45066" name="Text Box 1029"/>
            <p:cNvSpPr txBox="1">
              <a:spLocks noChangeArrowheads="1"/>
            </p:cNvSpPr>
            <p:nvPr/>
          </p:nvSpPr>
          <p:spPr bwMode="auto">
            <a:xfrm>
              <a:off x="1499" y="3792"/>
              <a:ext cx="949" cy="288"/>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Hiragana</a:t>
              </a:r>
            </a:p>
          </p:txBody>
        </p:sp>
        <p:sp>
          <p:nvSpPr>
            <p:cNvPr id="45067" name="Text Box 1030"/>
            <p:cNvSpPr txBox="1">
              <a:spLocks noChangeArrowheads="1"/>
            </p:cNvSpPr>
            <p:nvPr/>
          </p:nvSpPr>
          <p:spPr bwMode="auto">
            <a:xfrm>
              <a:off x="2603" y="3792"/>
              <a:ext cx="580" cy="288"/>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Kanji</a:t>
              </a:r>
            </a:p>
          </p:txBody>
        </p:sp>
        <p:sp>
          <p:nvSpPr>
            <p:cNvPr id="45068" name="Text Box 1031"/>
            <p:cNvSpPr txBox="1">
              <a:spLocks noChangeArrowheads="1"/>
            </p:cNvSpPr>
            <p:nvPr/>
          </p:nvSpPr>
          <p:spPr bwMode="auto">
            <a:xfrm>
              <a:off x="3275" y="3792"/>
              <a:ext cx="754" cy="288"/>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Romaji</a:t>
              </a:r>
            </a:p>
          </p:txBody>
        </p:sp>
      </p:grpSp>
      <p:sp>
        <p:nvSpPr>
          <p:cNvPr id="45062" name="Text Box 1051"/>
          <p:cNvSpPr txBox="1">
            <a:spLocks noChangeArrowheads="1"/>
          </p:cNvSpPr>
          <p:nvPr/>
        </p:nvSpPr>
        <p:spPr bwMode="auto">
          <a:xfrm>
            <a:off x="808038" y="5867400"/>
            <a:ext cx="731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End-user can express query entirely in hiragana!</a:t>
            </a:r>
          </a:p>
        </p:txBody>
      </p:sp>
      <p:sp>
        <p:nvSpPr>
          <p:cNvPr id="45063"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45064" name="Date Placeholder 3"/>
          <p:cNvSpPr txBox="1">
            <a:spLocks/>
          </p:cNvSpPr>
          <p:nvPr/>
        </p:nvSpPr>
        <p:spPr bwMode="auto">
          <a:xfrm>
            <a:off x="609600" y="653097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7D1F99DB-195F-474F-B7EB-3932724511E9}"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BC0582F5-CA81-4222-A440-F226AA0A1BBD}" type="slidenum">
              <a:rPr lang="en-US" altLang="en-US" sz="1200">
                <a:solidFill>
                  <a:srgbClr val="898989"/>
                </a:solidFill>
                <a:latin typeface="Calibri" panose="020F0502020204030204" pitchFamily="34" charset="0"/>
              </a:rPr>
              <a:pPr eaLnBrk="1" hangingPunct="1">
                <a:spcBef>
                  <a:spcPct val="0"/>
                </a:spcBef>
                <a:buFontTx/>
                <a:buNone/>
              </a:pPr>
              <a:t>13</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Tokenization: language issues</a:t>
            </a:r>
            <a:endParaRPr lang="en-US" dirty="0"/>
          </a:p>
        </p:txBody>
      </p:sp>
      <p:sp>
        <p:nvSpPr>
          <p:cNvPr id="39939" name="Content Placeholder 2"/>
          <p:cNvSpPr>
            <a:spLocks noGrp="1"/>
          </p:cNvSpPr>
          <p:nvPr>
            <p:ph idx="1"/>
          </p:nvPr>
        </p:nvSpPr>
        <p:spPr>
          <a:xfrm>
            <a:off x="457200" y="1600200"/>
            <a:ext cx="8534400" cy="4953000"/>
          </a:xfrm>
        </p:spPr>
        <p:txBody>
          <a:bodyPr/>
          <a:lstStyle/>
          <a:p>
            <a:pPr fontAlgn="base">
              <a:spcAft>
                <a:spcPct val="0"/>
              </a:spcAft>
              <a:buFont typeface="Arial" pitchFamily="34" charset="0"/>
              <a:buChar char="•"/>
              <a:defRPr/>
            </a:pPr>
            <a:r>
              <a:rPr lang="en-US" altLang="en-US" dirty="0" smtClean="0">
                <a:ea typeface="ＭＳ Ｐゴシック"/>
                <a:cs typeface="ＭＳ Ｐゴシック"/>
              </a:rPr>
              <a:t>Arabic (or Hebrew) is basically written right to left, but with certain items like numbers written left to right.</a:t>
            </a:r>
          </a:p>
          <a:p>
            <a:pPr fontAlgn="base">
              <a:spcAft>
                <a:spcPct val="0"/>
              </a:spcAft>
              <a:buFont typeface="Arial" pitchFamily="34" charset="0"/>
              <a:buChar char="•"/>
              <a:defRPr/>
            </a:pPr>
            <a:r>
              <a:rPr lang="en-US" altLang="en-US" dirty="0" smtClean="0">
                <a:ea typeface="ＭＳ Ｐゴシック"/>
                <a:cs typeface="ＭＳ Ｐゴシック"/>
              </a:rPr>
              <a:t>Words are separated, but letter forms within a word form complex ligatures.</a:t>
            </a:r>
          </a:p>
          <a:p>
            <a:pPr fontAlgn="base">
              <a:spcAft>
                <a:spcPct val="0"/>
              </a:spcAft>
              <a:buFont typeface="Arial" pitchFamily="34" charset="0"/>
              <a:buChar char="•"/>
              <a:defRPr/>
            </a:pPr>
            <a:endParaRPr lang="en-US" altLang="en-US" dirty="0" smtClean="0">
              <a:ea typeface="ＭＳ Ｐゴシック"/>
              <a:cs typeface="ＭＳ Ｐゴシック"/>
            </a:endParaRPr>
          </a:p>
          <a:p>
            <a:pPr marL="0" indent="0" fontAlgn="base">
              <a:spcAft>
                <a:spcPct val="0"/>
              </a:spcAft>
              <a:defRPr/>
            </a:pPr>
            <a:r>
              <a:rPr lang="en-US" altLang="en-US" dirty="0" smtClean="0">
                <a:ea typeface="ＭＳ Ｐゴシック"/>
                <a:cs typeface="ＭＳ Ｐゴシック"/>
              </a:rPr>
              <a:t>               		            ←  →    ← →                         							                      ← start</a:t>
            </a:r>
          </a:p>
          <a:p>
            <a:pPr fontAlgn="base">
              <a:spcAft>
                <a:spcPct val="0"/>
              </a:spcAft>
              <a:buFont typeface="Arial" pitchFamily="34" charset="0"/>
              <a:buChar char="•"/>
              <a:defRPr/>
            </a:pPr>
            <a:r>
              <a:rPr lang="en-US" altLang="en-US" dirty="0" smtClean="0">
                <a:ea typeface="ＭＳ Ｐゴシック"/>
                <a:cs typeface="ＭＳ Ｐゴシック"/>
              </a:rPr>
              <a:t>‘Algeria achieved its independence in 1962 after 132 years of French occupation.’</a:t>
            </a:r>
          </a:p>
          <a:p>
            <a:pPr fontAlgn="base">
              <a:spcAft>
                <a:spcPct val="0"/>
              </a:spcAft>
              <a:buFont typeface="Arial" pitchFamily="34" charset="0"/>
              <a:buChar char="•"/>
              <a:defRPr/>
            </a:pPr>
            <a:r>
              <a:rPr lang="en-US" altLang="en-US" dirty="0" smtClean="0">
                <a:ea typeface="ＭＳ Ｐゴシック"/>
                <a:cs typeface="ＭＳ Ｐゴシック"/>
              </a:rPr>
              <a:t>With Unicode, the surface presentation is complex, but the stored form is  straightforward.</a:t>
            </a:r>
          </a:p>
          <a:p>
            <a:pPr fontAlgn="base">
              <a:spcAft>
                <a:spcPct val="0"/>
              </a:spcAft>
              <a:defRPr/>
            </a:pPr>
            <a:endParaRPr lang="en-US" altLang="en-US" dirty="0" smtClean="0">
              <a:ea typeface="ＭＳ Ｐゴシック"/>
              <a:cs typeface="ＭＳ Ｐゴシック"/>
            </a:endParaRPr>
          </a:p>
        </p:txBody>
      </p:sp>
      <p:pic>
        <p:nvPicPr>
          <p:cNvPr id="4608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352800"/>
            <a:ext cx="7620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46086" name="Date Placeholder 3"/>
          <p:cNvSpPr txBox="1">
            <a:spLocks/>
          </p:cNvSpPr>
          <p:nvPr/>
        </p:nvSpPr>
        <p:spPr bwMode="auto">
          <a:xfrm>
            <a:off x="6096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73827BC1-DF26-426F-993A-3EECF8F517EC}"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6AD441DB-C23D-4B99-A268-7B2AA7AB9EDB}" type="slidenum">
              <a:rPr lang="en-US" altLang="en-US" sz="1200">
                <a:solidFill>
                  <a:srgbClr val="898989"/>
                </a:solidFill>
                <a:latin typeface="Calibri" panose="020F0502020204030204" pitchFamily="34" charset="0"/>
              </a:rPr>
              <a:pPr eaLnBrk="1" hangingPunct="1">
                <a:spcBef>
                  <a:spcPct val="0"/>
                </a:spcBef>
                <a:buFontTx/>
                <a:buNone/>
              </a:pPr>
              <a:t>14</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304800" y="1493838"/>
            <a:ext cx="8229600" cy="4983162"/>
          </a:xfrm>
        </p:spPr>
        <p:txBody>
          <a:bodyPr/>
          <a:lstStyle/>
          <a:p>
            <a:pPr fontAlgn="base">
              <a:spcAft>
                <a:spcPct val="0"/>
              </a:spcAft>
              <a:buFont typeface="Arial" pitchFamily="34" charset="0"/>
              <a:buChar char="•"/>
              <a:defRPr/>
            </a:pPr>
            <a:r>
              <a:rPr lang="en-US" altLang="en-US" dirty="0" smtClean="0">
                <a:ea typeface="ＭＳ Ｐゴシック"/>
                <a:cs typeface="ＭＳ Ｐゴシック"/>
              </a:rPr>
              <a:t>With a stop list, you </a:t>
            </a:r>
            <a:r>
              <a:rPr lang="en-US" altLang="en-US" dirty="0" smtClean="0">
                <a:solidFill>
                  <a:srgbClr val="FF0000"/>
                </a:solidFill>
                <a:ea typeface="ＭＳ Ｐゴシック"/>
                <a:cs typeface="ＭＳ Ｐゴシック"/>
              </a:rPr>
              <a:t>exclude from the dictionary </a:t>
            </a:r>
            <a:r>
              <a:rPr lang="en-US" altLang="en-US" dirty="0" smtClean="0">
                <a:ea typeface="ＭＳ Ｐゴシック"/>
                <a:cs typeface="ＭＳ Ｐゴシック"/>
              </a:rPr>
              <a:t>entirely the commonest words. Intuition:</a:t>
            </a:r>
          </a:p>
          <a:p>
            <a:pPr lvl="1" fontAlgn="base">
              <a:spcAft>
                <a:spcPct val="0"/>
              </a:spcAft>
              <a:defRPr/>
            </a:pPr>
            <a:r>
              <a:rPr lang="en-US" altLang="en-US" sz="2000" dirty="0" smtClean="0">
                <a:ea typeface="ＭＳ Ｐゴシック"/>
                <a:cs typeface="ＭＳ Ｐゴシック"/>
              </a:rPr>
              <a:t>They have </a:t>
            </a:r>
            <a:r>
              <a:rPr lang="en-US" altLang="en-US" sz="2000" dirty="0" smtClean="0">
                <a:solidFill>
                  <a:srgbClr val="FF0000"/>
                </a:solidFill>
                <a:ea typeface="ＭＳ Ｐゴシック"/>
                <a:cs typeface="ＭＳ Ｐゴシック"/>
              </a:rPr>
              <a:t>little semantic content</a:t>
            </a:r>
            <a:r>
              <a:rPr lang="en-US" altLang="en-US" sz="2000" dirty="0" smtClean="0">
                <a:ea typeface="ＭＳ Ｐゴシック"/>
                <a:cs typeface="ＭＳ Ｐゴシック"/>
              </a:rPr>
              <a:t>: </a:t>
            </a:r>
            <a:r>
              <a:rPr lang="en-US" altLang="en-US" sz="2000" i="1" dirty="0" smtClean="0">
                <a:ea typeface="ＭＳ Ｐゴシック"/>
                <a:cs typeface="ＭＳ Ｐゴシック"/>
              </a:rPr>
              <a:t>the, a, and, to, be</a:t>
            </a:r>
          </a:p>
          <a:p>
            <a:pPr lvl="1" fontAlgn="base">
              <a:spcAft>
                <a:spcPct val="0"/>
              </a:spcAft>
              <a:defRPr/>
            </a:pPr>
            <a:r>
              <a:rPr lang="en-US" altLang="en-US" sz="2000" dirty="0" smtClean="0">
                <a:ea typeface="ＭＳ Ｐゴシック"/>
                <a:cs typeface="ＭＳ Ｐゴシック"/>
              </a:rPr>
              <a:t>There are a lot of them: ~30% of postings for top 30 words</a:t>
            </a:r>
          </a:p>
          <a:p>
            <a:pPr marL="457200" lvl="1" indent="0" fontAlgn="base">
              <a:spcAft>
                <a:spcPct val="0"/>
              </a:spcAft>
              <a:buFont typeface="Arial" pitchFamily="34" charset="0"/>
              <a:buNone/>
              <a:defRPr/>
            </a:pPr>
            <a:endParaRPr lang="en-US" altLang="en-US" sz="2000" dirty="0" smtClean="0">
              <a:ea typeface="ＭＳ Ｐゴシック"/>
              <a:cs typeface="ＭＳ Ｐゴシック"/>
            </a:endParaRPr>
          </a:p>
          <a:p>
            <a:pPr fontAlgn="base">
              <a:spcAft>
                <a:spcPct val="0"/>
              </a:spcAft>
              <a:buFont typeface="Arial" pitchFamily="34" charset="0"/>
              <a:buChar char="•"/>
              <a:defRPr/>
            </a:pPr>
            <a:r>
              <a:rPr lang="en-US" altLang="en-US" dirty="0" smtClean="0">
                <a:ea typeface="ＭＳ Ｐゴシック"/>
                <a:cs typeface="ＭＳ Ｐゴシック"/>
              </a:rPr>
              <a:t>But the trend is away from doing this:</a:t>
            </a:r>
          </a:p>
          <a:p>
            <a:pPr lvl="1" fontAlgn="base">
              <a:spcAft>
                <a:spcPct val="0"/>
              </a:spcAft>
              <a:defRPr/>
            </a:pPr>
            <a:r>
              <a:rPr lang="en-US" altLang="en-US" sz="2000" dirty="0" smtClean="0">
                <a:ea typeface="ＭＳ Ｐゴシック"/>
                <a:cs typeface="ＭＳ Ｐゴシック"/>
              </a:rPr>
              <a:t>Good compression techniques means the space for including </a:t>
            </a:r>
            <a:r>
              <a:rPr lang="en-US" altLang="en-US" sz="2000" dirty="0" err="1" smtClean="0">
                <a:ea typeface="ＭＳ Ｐゴシック"/>
                <a:cs typeface="ＭＳ Ｐゴシック"/>
              </a:rPr>
              <a:t>stopwords</a:t>
            </a:r>
            <a:r>
              <a:rPr lang="en-US" altLang="en-US" sz="2000" dirty="0" smtClean="0">
                <a:ea typeface="ＭＳ Ｐゴシック"/>
                <a:cs typeface="ＭＳ Ｐゴシック"/>
              </a:rPr>
              <a:t> in a system is very small</a:t>
            </a:r>
          </a:p>
          <a:p>
            <a:pPr lvl="1" fontAlgn="base">
              <a:spcAft>
                <a:spcPct val="0"/>
              </a:spcAft>
              <a:defRPr/>
            </a:pPr>
            <a:r>
              <a:rPr lang="en-US" altLang="en-US" sz="2000" dirty="0" smtClean="0">
                <a:ea typeface="ＭＳ Ｐゴシック"/>
                <a:cs typeface="ＭＳ Ｐゴシック"/>
              </a:rPr>
              <a:t>Good query optimization techniques mean you pay little at query time for including stop words.</a:t>
            </a:r>
          </a:p>
          <a:p>
            <a:pPr lvl="1" fontAlgn="base">
              <a:spcAft>
                <a:spcPct val="0"/>
              </a:spcAft>
              <a:defRPr/>
            </a:pPr>
            <a:r>
              <a:rPr lang="en-US" altLang="en-US" sz="2000" dirty="0" smtClean="0">
                <a:ea typeface="ＭＳ Ｐゴシック"/>
                <a:cs typeface="ＭＳ Ｐゴシック"/>
              </a:rPr>
              <a:t>You need them for:</a:t>
            </a:r>
          </a:p>
          <a:p>
            <a:pPr lvl="2" eaLnBrk="1" hangingPunct="1">
              <a:defRPr/>
            </a:pPr>
            <a:r>
              <a:rPr lang="en-US" altLang="en-US" sz="1800" dirty="0" smtClean="0">
                <a:ea typeface="ＭＳ Ｐゴシック"/>
                <a:cs typeface="ＭＳ Ｐゴシック"/>
              </a:rPr>
              <a:t>Phrase queries: “King of Denmark”</a:t>
            </a:r>
          </a:p>
          <a:p>
            <a:pPr lvl="2" eaLnBrk="1" hangingPunct="1">
              <a:defRPr/>
            </a:pPr>
            <a:r>
              <a:rPr lang="en-US" altLang="en-US" sz="1800" dirty="0" smtClean="0">
                <a:ea typeface="ＭＳ Ｐゴシック"/>
                <a:cs typeface="ＭＳ Ｐゴシック"/>
              </a:rPr>
              <a:t>Various song titles, etc.: “Let it be”, “To be or not to be”</a:t>
            </a:r>
          </a:p>
          <a:p>
            <a:pPr lvl="2" eaLnBrk="1" hangingPunct="1">
              <a:defRPr/>
            </a:pPr>
            <a:r>
              <a:rPr lang="en-US" altLang="en-US" sz="1800" dirty="0" smtClean="0">
                <a:ea typeface="ＭＳ Ｐゴシック"/>
                <a:cs typeface="ＭＳ Ｐゴシック"/>
              </a:rPr>
              <a:t>“Relational” queries: “flights to London”</a:t>
            </a:r>
            <a:endParaRPr lang="en-US" altLang="en-US" sz="1700" dirty="0" smtClean="0">
              <a:ea typeface="ＭＳ Ｐゴシック"/>
              <a:cs typeface="ＭＳ Ｐゴシック"/>
            </a:endParaRPr>
          </a:p>
          <a:p>
            <a:pPr fontAlgn="base">
              <a:spcAft>
                <a:spcPct val="0"/>
              </a:spcAft>
              <a:defRPr/>
            </a:pPr>
            <a:endParaRPr lang="en-US" altLang="en-US" dirty="0" smtClean="0"/>
          </a:p>
        </p:txBody>
      </p:sp>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Stop words</a:t>
            </a:r>
            <a:endParaRPr lang="en-US" dirty="0"/>
          </a:p>
        </p:txBody>
      </p:sp>
      <p:sp>
        <p:nvSpPr>
          <p:cNvPr id="47108"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47109" name="Date Placeholder 3"/>
          <p:cNvSpPr txBox="1">
            <a:spLocks/>
          </p:cNvSpPr>
          <p:nvPr/>
        </p:nvSpPr>
        <p:spPr bwMode="auto">
          <a:xfrm>
            <a:off x="5334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E0AC6568-291C-4C14-AE9F-306B4C3B04BB}"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DA8B34A6-6584-458A-818C-B93DE84C76C3}" type="slidenum">
              <a:rPr lang="en-US" altLang="en-US" sz="1200">
                <a:solidFill>
                  <a:srgbClr val="898989"/>
                </a:solidFill>
                <a:latin typeface="Calibri" panose="020F0502020204030204" pitchFamily="34" charset="0"/>
              </a:rPr>
              <a:pPr eaLnBrk="1" hangingPunct="1">
                <a:spcBef>
                  <a:spcPct val="0"/>
                </a:spcBef>
                <a:buFontTx/>
                <a:buNone/>
              </a:pPr>
              <a:t>15</a:t>
            </a:fld>
            <a:r>
              <a:rPr lang="en-US" altLang="en-US" sz="1200">
                <a:solidFill>
                  <a:srgbClr val="898989"/>
                </a:solidFill>
                <a:latin typeface="Calibri" panose="020F0502020204030204"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304800" y="1219200"/>
            <a:ext cx="8610600" cy="4525963"/>
          </a:xfrm>
        </p:spPr>
        <p:txBody>
          <a:bodyPr/>
          <a:lstStyle/>
          <a:p>
            <a:pPr fontAlgn="base">
              <a:lnSpc>
                <a:spcPct val="150000"/>
              </a:lnSpc>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We need to “normalize” words in indexed text as well as query words into the same form</a:t>
            </a:r>
          </a:p>
          <a:p>
            <a:pPr lvl="1" fontAlgn="base">
              <a:lnSpc>
                <a:spcPct val="150000"/>
              </a:lnSpc>
              <a:spcAft>
                <a:spcPct val="0"/>
              </a:spcAft>
            </a:pPr>
            <a:r>
              <a:rPr lang="en-US" altLang="en-US" smtClean="0">
                <a:ea typeface="ＭＳ Ｐゴシック" panose="020B0600070205080204" pitchFamily="34" charset="-128"/>
                <a:sym typeface="Symbol" panose="05050102010706020507" pitchFamily="18" charset="2"/>
              </a:rPr>
              <a:t>We want to match </a:t>
            </a:r>
            <a:r>
              <a:rPr lang="en-US" altLang="en-US" b="1" i="1" smtClean="0">
                <a:ea typeface="ＭＳ Ｐゴシック" panose="020B0600070205080204" pitchFamily="34" charset="-128"/>
                <a:sym typeface="Symbol" panose="05050102010706020507" pitchFamily="18" charset="2"/>
              </a:rPr>
              <a:t>U.S.A.</a:t>
            </a:r>
            <a:r>
              <a:rPr lang="en-US" altLang="en-US" smtClean="0">
                <a:ea typeface="ＭＳ Ｐゴシック" panose="020B0600070205080204" pitchFamily="34" charset="-128"/>
                <a:sym typeface="Symbol" panose="05050102010706020507" pitchFamily="18" charset="2"/>
              </a:rPr>
              <a:t> and </a:t>
            </a:r>
            <a:r>
              <a:rPr lang="en-US" altLang="en-US" b="1" i="1" smtClean="0">
                <a:ea typeface="ＭＳ Ｐゴシック" panose="020B0600070205080204" pitchFamily="34" charset="-128"/>
                <a:sym typeface="Symbol" panose="05050102010706020507" pitchFamily="18" charset="2"/>
              </a:rPr>
              <a:t>USA</a:t>
            </a:r>
          </a:p>
          <a:p>
            <a:pPr fontAlgn="base">
              <a:lnSpc>
                <a:spcPct val="150000"/>
              </a:lnSpc>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Result is terms: a </a:t>
            </a:r>
            <a:r>
              <a:rPr lang="en-US" altLang="en-US" smtClean="0">
                <a:solidFill>
                  <a:srgbClr val="139CB7"/>
                </a:solidFill>
                <a:ea typeface="ＭＳ Ｐゴシック" panose="020B0600070205080204" pitchFamily="34" charset="-128"/>
                <a:sym typeface="Symbol" panose="05050102010706020507" pitchFamily="18" charset="2"/>
              </a:rPr>
              <a:t>term</a:t>
            </a:r>
            <a:r>
              <a:rPr lang="en-US" altLang="en-US" smtClean="0">
                <a:ea typeface="ＭＳ Ｐゴシック" panose="020B0600070205080204" pitchFamily="34" charset="-128"/>
                <a:sym typeface="Symbol" panose="05050102010706020507" pitchFamily="18" charset="2"/>
              </a:rPr>
              <a:t> is a (normalized) word type, which is an entry in our IR system dictionary</a:t>
            </a:r>
          </a:p>
          <a:p>
            <a:pPr fontAlgn="base">
              <a:lnSpc>
                <a:spcPct val="150000"/>
              </a:lnSpc>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We most commonly implicitly define equivalence classes of terms by, e.g., </a:t>
            </a:r>
          </a:p>
          <a:p>
            <a:pPr lvl="1" fontAlgn="base">
              <a:spcAft>
                <a:spcPct val="0"/>
              </a:spcAft>
            </a:pPr>
            <a:r>
              <a:rPr lang="en-US" altLang="en-US" smtClean="0">
                <a:ea typeface="ＭＳ Ｐゴシック" panose="020B0600070205080204" pitchFamily="34" charset="-128"/>
                <a:sym typeface="Symbol" panose="05050102010706020507" pitchFamily="18" charset="2"/>
              </a:rPr>
              <a:t>deleting periods to form a term</a:t>
            </a:r>
          </a:p>
          <a:p>
            <a:pPr lvl="2" eaLnBrk="1" hangingPunct="1"/>
            <a:r>
              <a:rPr lang="en-US" altLang="en-US" sz="1800" b="1" i="1" smtClean="0">
                <a:ea typeface="ＭＳ Ｐゴシック" panose="020B0600070205080204" pitchFamily="34" charset="-128"/>
                <a:sym typeface="Symbol" panose="05050102010706020507" pitchFamily="18" charset="2"/>
              </a:rPr>
              <a:t>U.S.A.</a:t>
            </a:r>
            <a:r>
              <a:rPr lang="en-US" altLang="en-US" sz="1800" b="1" smtClean="0">
                <a:ea typeface="ＭＳ Ｐゴシック" panose="020B0600070205080204" pitchFamily="34" charset="-128"/>
                <a:sym typeface="Symbol" panose="05050102010706020507" pitchFamily="18" charset="2"/>
              </a:rPr>
              <a:t>,</a:t>
            </a:r>
            <a:r>
              <a:rPr lang="en-US" altLang="en-US" sz="1800" smtClean="0">
                <a:ea typeface="ＭＳ Ｐゴシック" panose="020B0600070205080204" pitchFamily="34" charset="-128"/>
                <a:sym typeface="Symbol" panose="05050102010706020507" pitchFamily="18" charset="2"/>
              </a:rPr>
              <a:t> </a:t>
            </a:r>
            <a:r>
              <a:rPr lang="en-US" altLang="en-US" sz="1800" b="1" i="1" smtClean="0">
                <a:ea typeface="ＭＳ Ｐゴシック" panose="020B0600070205080204" pitchFamily="34" charset="-128"/>
                <a:sym typeface="Symbol" panose="05050102010706020507" pitchFamily="18" charset="2"/>
              </a:rPr>
              <a:t>USA  </a:t>
            </a:r>
            <a:r>
              <a:rPr lang="en-US" altLang="en-US" sz="1800" b="1" i="1" smtClean="0">
                <a:latin typeface="Wingdings" panose="05000000000000000000" pitchFamily="2" charset="2"/>
                <a:ea typeface="ＭＳ Ｐゴシック" panose="020B0600070205080204" pitchFamily="34" charset="-128"/>
                <a:sym typeface="Symbol" panose="05050102010706020507" pitchFamily="18" charset="2"/>
              </a:rPr>
              <a:t></a:t>
            </a:r>
            <a:r>
              <a:rPr lang="en-US" altLang="en-US" sz="1800" b="1" i="1" smtClean="0">
                <a:ea typeface="ＭＳ Ｐゴシック" panose="020B0600070205080204" pitchFamily="34" charset="-128"/>
                <a:sym typeface="Symbol" panose="05050102010706020507" pitchFamily="18" charset="2"/>
              </a:rPr>
              <a:t>  USA</a:t>
            </a:r>
          </a:p>
          <a:p>
            <a:pPr lvl="1" fontAlgn="base">
              <a:spcAft>
                <a:spcPct val="0"/>
              </a:spcAft>
            </a:pPr>
            <a:r>
              <a:rPr lang="en-US" altLang="en-US" smtClean="0">
                <a:ea typeface="ＭＳ Ｐゴシック" panose="020B0600070205080204" pitchFamily="34" charset="-128"/>
                <a:sym typeface="Symbol" panose="05050102010706020507" pitchFamily="18" charset="2"/>
              </a:rPr>
              <a:t>deleting hyphens to form a term</a:t>
            </a:r>
          </a:p>
          <a:p>
            <a:pPr lvl="2" eaLnBrk="1" hangingPunct="1"/>
            <a:r>
              <a:rPr lang="en-US" altLang="en-US" sz="1800" b="1" i="1" smtClean="0">
                <a:ea typeface="ＭＳ Ｐゴシック" panose="020B0600070205080204" pitchFamily="34" charset="-128"/>
                <a:sym typeface="Symbol" panose="05050102010706020507" pitchFamily="18" charset="2"/>
              </a:rPr>
              <a:t>anti-discriminatory, antidiscriminatory  </a:t>
            </a:r>
            <a:r>
              <a:rPr lang="en-US" altLang="en-US" sz="1800" b="1" i="1" smtClean="0">
                <a:latin typeface="Wingdings" panose="05000000000000000000" pitchFamily="2" charset="2"/>
                <a:ea typeface="ＭＳ Ｐゴシック" panose="020B0600070205080204" pitchFamily="34" charset="-128"/>
                <a:sym typeface="Symbol" panose="05050102010706020507" pitchFamily="18" charset="2"/>
              </a:rPr>
              <a:t></a:t>
            </a:r>
            <a:r>
              <a:rPr lang="en-US" altLang="en-US" sz="1800" b="1" i="1" smtClean="0">
                <a:ea typeface="ＭＳ Ｐゴシック" panose="020B0600070205080204" pitchFamily="34" charset="-128"/>
                <a:sym typeface="Symbol" panose="05050102010706020507" pitchFamily="18" charset="2"/>
              </a:rPr>
              <a:t>  antidiscriminatory</a:t>
            </a:r>
          </a:p>
          <a:p>
            <a:pPr fontAlgn="base">
              <a:spcAft>
                <a:spcPct val="0"/>
              </a:spcAft>
              <a:buFont typeface="Arial" pitchFamily="34" charset="0"/>
              <a:buChar char="•"/>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Normalization to terms</a:t>
            </a:r>
            <a:endParaRPr lang="en-US" dirty="0"/>
          </a:p>
        </p:txBody>
      </p:sp>
      <p:sp>
        <p:nvSpPr>
          <p:cNvPr id="4915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49157" name="Date Placeholder 3"/>
          <p:cNvSpPr txBox="1">
            <a:spLocks/>
          </p:cNvSpPr>
          <p:nvPr/>
        </p:nvSpPr>
        <p:spPr bwMode="auto">
          <a:xfrm>
            <a:off x="588963"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22881516-20D1-469C-8392-BECB57999EBE}"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C48C5480-A556-435E-8BCB-E4421AAD36CA}" type="slidenum">
              <a:rPr lang="en-US" altLang="en-US" sz="1200">
                <a:solidFill>
                  <a:srgbClr val="898989"/>
                </a:solidFill>
                <a:latin typeface="Calibri" panose="020F0502020204030204" pitchFamily="34" charset="0"/>
              </a:rPr>
              <a:pPr eaLnBrk="1" hangingPunct="1">
                <a:spcBef>
                  <a:spcPct val="0"/>
                </a:spcBef>
                <a:buFontTx/>
                <a:buNone/>
              </a:pPr>
              <a:t>16</a:t>
            </a:fld>
            <a:r>
              <a:rPr lang="en-US" altLang="en-US" sz="1200">
                <a:solidFill>
                  <a:srgbClr val="898989"/>
                </a:solidFill>
                <a:latin typeface="Calibri" panose="020F0502020204030204" pitchFamily="34"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smtClean="0">
                <a:ea typeface="ＭＳ Ｐゴシック" panose="020B0600070205080204" pitchFamily="34" charset="-128"/>
              </a:rPr>
              <a:t>Accents: e.g., French</a:t>
            </a:r>
            <a:r>
              <a:rPr lang="en-US" altLang="en-US" b="1" i="1" smtClean="0">
                <a:ea typeface="ＭＳ Ｐゴシック" panose="020B0600070205080204" pitchFamily="34" charset="-128"/>
              </a:rPr>
              <a:t> résumé</a:t>
            </a:r>
            <a:r>
              <a:rPr lang="en-US" altLang="en-US" smtClean="0">
                <a:ea typeface="ＭＳ Ｐゴシック" panose="020B0600070205080204" pitchFamily="34" charset="-128"/>
              </a:rPr>
              <a:t> vs. </a:t>
            </a:r>
            <a:r>
              <a:rPr lang="en-US" altLang="en-US" b="1" i="1" smtClean="0">
                <a:ea typeface="ＭＳ Ｐゴシック" panose="020B0600070205080204" pitchFamily="34" charset="-128"/>
              </a:rPr>
              <a:t>resume</a:t>
            </a:r>
            <a:r>
              <a:rPr lang="en-US" altLang="en-US" b="1" smtClean="0">
                <a:ea typeface="ＭＳ Ｐゴシック" panose="020B0600070205080204" pitchFamily="34" charset="-128"/>
              </a:rPr>
              <a:t>.</a:t>
            </a:r>
          </a:p>
          <a:p>
            <a:pPr fontAlgn="base">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Umlauts: e.g., German: </a:t>
            </a:r>
            <a:r>
              <a:rPr lang="en-US" altLang="en-US" b="1" i="1" smtClean="0">
                <a:ea typeface="ＭＳ Ｐゴシック" panose="020B0600070205080204" pitchFamily="34" charset="-128"/>
                <a:sym typeface="Symbol" panose="05050102010706020507" pitchFamily="18" charset="2"/>
              </a:rPr>
              <a:t>Tuebingen</a:t>
            </a:r>
            <a:r>
              <a:rPr lang="en-US" altLang="en-US" smtClean="0">
                <a:ea typeface="ＭＳ Ｐゴシック" panose="020B0600070205080204" pitchFamily="34" charset="-128"/>
                <a:sym typeface="Symbol" panose="05050102010706020507" pitchFamily="18" charset="2"/>
              </a:rPr>
              <a:t> vs. </a:t>
            </a:r>
            <a:r>
              <a:rPr lang="en-US" altLang="en-US" b="1" i="1" smtClean="0">
                <a:ea typeface="ＭＳ Ｐゴシック" panose="020B0600070205080204" pitchFamily="34" charset="-128"/>
                <a:sym typeface="Symbol" panose="05050102010706020507" pitchFamily="18" charset="2"/>
              </a:rPr>
              <a:t>Tübingen</a:t>
            </a:r>
          </a:p>
          <a:p>
            <a:pPr lvl="1" fontAlgn="base">
              <a:spcAft>
                <a:spcPct val="0"/>
              </a:spcAft>
            </a:pPr>
            <a:r>
              <a:rPr lang="en-US" altLang="en-US" smtClean="0">
                <a:ea typeface="ＭＳ Ｐゴシック" panose="020B0600070205080204" pitchFamily="34" charset="-128"/>
                <a:sym typeface="Symbol" panose="05050102010706020507" pitchFamily="18" charset="2"/>
              </a:rPr>
              <a:t>Should be equivalent</a:t>
            </a:r>
          </a:p>
          <a:p>
            <a:pPr fontAlgn="base">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Most important criterion:</a:t>
            </a:r>
          </a:p>
          <a:p>
            <a:pPr lvl="1" fontAlgn="base">
              <a:spcAft>
                <a:spcPct val="0"/>
              </a:spcAft>
            </a:pPr>
            <a:r>
              <a:rPr lang="en-US" altLang="en-US" smtClean="0">
                <a:ea typeface="ＭＳ Ｐゴシック" panose="020B0600070205080204" pitchFamily="34" charset="-128"/>
                <a:sym typeface="Symbol" panose="05050102010706020507" pitchFamily="18" charset="2"/>
              </a:rPr>
              <a:t>How are your users like to write their queries for these words?</a:t>
            </a:r>
          </a:p>
          <a:p>
            <a:pPr lvl="1" fontAlgn="base">
              <a:spcAft>
                <a:spcPct val="0"/>
              </a:spcAft>
            </a:pPr>
            <a:endParaRPr lang="en-US" altLang="en-US" smtClean="0">
              <a:ea typeface="ＭＳ Ｐゴシック" panose="020B0600070205080204" pitchFamily="34" charset="-128"/>
              <a:sym typeface="Symbol" panose="05050102010706020507" pitchFamily="18" charset="2"/>
            </a:endParaRPr>
          </a:p>
          <a:p>
            <a:pPr fontAlgn="base">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Even in languages that standardly have accents, users often may not type them</a:t>
            </a:r>
          </a:p>
          <a:p>
            <a:pPr lvl="1" fontAlgn="base">
              <a:spcAft>
                <a:spcPct val="0"/>
              </a:spcAft>
            </a:pPr>
            <a:r>
              <a:rPr lang="en-US" altLang="en-US" smtClean="0">
                <a:ea typeface="ＭＳ Ｐゴシック" panose="020B0600070205080204" pitchFamily="34" charset="-128"/>
                <a:sym typeface="Symbol" panose="05050102010706020507" pitchFamily="18" charset="2"/>
              </a:rPr>
              <a:t>Often best to normalize to a de-accented term</a:t>
            </a:r>
          </a:p>
          <a:p>
            <a:pPr lvl="2" eaLnBrk="1" hangingPunct="1"/>
            <a:r>
              <a:rPr lang="en-US" altLang="en-US" b="1" i="1" smtClean="0">
                <a:ea typeface="ＭＳ Ｐゴシック" panose="020B0600070205080204" pitchFamily="34" charset="-128"/>
                <a:sym typeface="Symbol" panose="05050102010706020507" pitchFamily="18" charset="2"/>
              </a:rPr>
              <a:t>Tuebingen, Tübingen, Tubingen </a:t>
            </a:r>
            <a:r>
              <a:rPr lang="en-US" altLang="en-US" smtClean="0">
                <a:latin typeface="Wingdings" panose="05000000000000000000" pitchFamily="2" charset="2"/>
                <a:ea typeface="ＭＳ Ｐゴシック" panose="020B0600070205080204" pitchFamily="34" charset="-128"/>
                <a:sym typeface="Symbol" panose="05050102010706020507" pitchFamily="18" charset="2"/>
              </a:rPr>
              <a:t></a:t>
            </a:r>
            <a:r>
              <a:rPr lang="en-US" altLang="en-US" b="1" i="1" smtClean="0">
                <a:ea typeface="ＭＳ Ｐゴシック" panose="020B0600070205080204" pitchFamily="34" charset="-128"/>
                <a:sym typeface="Symbol" panose="05050102010706020507" pitchFamily="18" charset="2"/>
              </a:rPr>
              <a:t> Tubingen</a:t>
            </a:r>
            <a:endParaRPr lang="en-US" altLang="en-US" smtClean="0">
              <a:ea typeface="ＭＳ Ｐゴシック" panose="020B0600070205080204" pitchFamily="34" charset="-128"/>
              <a:sym typeface="Symbol" panose="05050102010706020507" pitchFamily="18" charset="2"/>
            </a:endParaRP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Normalization: other languages</a:t>
            </a:r>
            <a:endParaRPr lang="en-US" dirty="0"/>
          </a:p>
        </p:txBody>
      </p:sp>
      <p:sp>
        <p:nvSpPr>
          <p:cNvPr id="50180"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50181" name="Date Placeholder 3"/>
          <p:cNvSpPr txBox="1">
            <a:spLocks/>
          </p:cNvSpPr>
          <p:nvPr/>
        </p:nvSpPr>
        <p:spPr bwMode="auto">
          <a:xfrm>
            <a:off x="636588"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4E6D9EED-3246-4B24-8B2F-DE1D5A78A9AD}"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A853697C-2106-4181-8B49-37318FBE2D99}" type="slidenum">
              <a:rPr lang="en-US" altLang="en-US" sz="1200">
                <a:solidFill>
                  <a:srgbClr val="898989"/>
                </a:solidFill>
                <a:latin typeface="Calibri" panose="020F0502020204030204" pitchFamily="34" charset="0"/>
              </a:rPr>
              <a:pPr eaLnBrk="1" hangingPunct="1">
                <a:spcBef>
                  <a:spcPct val="0"/>
                </a:spcBef>
                <a:buFontTx/>
                <a:buNone/>
              </a:pPr>
              <a:t>17</a:t>
            </a:fld>
            <a:r>
              <a:rPr lang="en-US" altLang="en-US" sz="1200">
                <a:solidFill>
                  <a:srgbClr val="898989"/>
                </a:solidFill>
                <a:latin typeface="Calibri" panose="020F0502020204030204" pitchFamily="34"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Case folding</a:t>
            </a:r>
            <a:endParaRPr lang="en-US" dirty="0"/>
          </a:p>
        </p:txBody>
      </p:sp>
      <p:sp>
        <p:nvSpPr>
          <p:cNvPr id="51203" name="Rectangle 7"/>
          <p:cNvSpPr txBox="1">
            <a:spLocks noChangeArrowheads="1"/>
          </p:cNvSpPr>
          <p:nvPr/>
        </p:nvSpPr>
        <p:spPr bwMode="auto">
          <a:xfrm>
            <a:off x="457200" y="1600200"/>
            <a:ext cx="6172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rgbClr val="101141"/>
              </a:buClr>
            </a:pPr>
            <a:r>
              <a:rPr lang="en-US" altLang="en-US" sz="2400">
                <a:solidFill>
                  <a:srgbClr val="FF0000"/>
                </a:solidFill>
                <a:ea typeface="ＭＳ Ｐゴシック" panose="020B0600070205080204" pitchFamily="34" charset="-128"/>
              </a:rPr>
              <a:t>Reduce all letters to lower case</a:t>
            </a:r>
          </a:p>
          <a:p>
            <a:pPr lvl="1" eaLnBrk="1" hangingPunct="1"/>
            <a:r>
              <a:rPr lang="en-US" altLang="en-US" sz="1600">
                <a:ea typeface="ＭＳ Ｐゴシック" panose="020B0600070205080204" pitchFamily="34" charset="-128"/>
              </a:rPr>
              <a:t>exception: upper case in mid-sentence?</a:t>
            </a:r>
          </a:p>
          <a:p>
            <a:pPr lvl="2" eaLnBrk="1" hangingPunct="1"/>
            <a:r>
              <a:rPr lang="en-US" altLang="en-US">
                <a:ea typeface="ＭＳ Ｐゴシック" panose="020B0600070205080204" pitchFamily="34" charset="-128"/>
              </a:rPr>
              <a:t>e.g., </a:t>
            </a:r>
            <a:r>
              <a:rPr lang="en-US" altLang="en-US" b="1" i="1">
                <a:ea typeface="ＭＳ Ｐゴシック" panose="020B0600070205080204" pitchFamily="34" charset="-128"/>
              </a:rPr>
              <a:t>General Motors</a:t>
            </a:r>
          </a:p>
          <a:p>
            <a:pPr lvl="2" eaLnBrk="1" hangingPunct="1"/>
            <a:r>
              <a:rPr lang="en-US" altLang="en-US" b="1" i="1">
                <a:ea typeface="ＭＳ Ｐゴシック" panose="020B0600070205080204" pitchFamily="34" charset="-128"/>
              </a:rPr>
              <a:t>Fed</a:t>
            </a:r>
            <a:r>
              <a:rPr lang="en-US" altLang="en-US">
                <a:ea typeface="ＭＳ Ｐゴシック" panose="020B0600070205080204" pitchFamily="34" charset="-128"/>
              </a:rPr>
              <a:t> vs. </a:t>
            </a:r>
            <a:r>
              <a:rPr lang="en-US" altLang="en-US" b="1" i="1">
                <a:ea typeface="ＭＳ Ｐゴシック" panose="020B0600070205080204" pitchFamily="34" charset="-128"/>
              </a:rPr>
              <a:t>fed</a:t>
            </a:r>
          </a:p>
          <a:p>
            <a:pPr lvl="2" eaLnBrk="1" hangingPunct="1"/>
            <a:r>
              <a:rPr lang="en-US" altLang="en-US" b="1" i="1">
                <a:ea typeface="ＭＳ Ｐゴシック" panose="020B0600070205080204" pitchFamily="34" charset="-128"/>
              </a:rPr>
              <a:t>SAIL</a:t>
            </a:r>
            <a:r>
              <a:rPr lang="en-US" altLang="en-US">
                <a:ea typeface="ＭＳ Ｐゴシック" panose="020B0600070205080204" pitchFamily="34" charset="-128"/>
              </a:rPr>
              <a:t> vs. </a:t>
            </a:r>
            <a:r>
              <a:rPr lang="en-US" altLang="en-US" b="1" i="1">
                <a:ea typeface="ＭＳ Ｐゴシック" panose="020B0600070205080204" pitchFamily="34" charset="-128"/>
              </a:rPr>
              <a:t>sail</a:t>
            </a:r>
          </a:p>
          <a:p>
            <a:pPr lvl="1" eaLnBrk="1" hangingPunct="1"/>
            <a:r>
              <a:rPr lang="en-US" altLang="en-US" sz="1600">
                <a:ea typeface="ＭＳ Ｐゴシック" panose="020B0600070205080204" pitchFamily="34" charset="-128"/>
              </a:rPr>
              <a:t>Often best to lower case everything, since users will use lowercase regardless of ‘correct’ capitalization…</a:t>
            </a:r>
          </a:p>
          <a:p>
            <a:pPr lvl="1" eaLnBrk="1" hangingPunct="1"/>
            <a:endParaRPr lang="en-US" altLang="en-US" sz="800">
              <a:ea typeface="ＭＳ Ｐゴシック" panose="020B0600070205080204" pitchFamily="34" charset="-128"/>
            </a:endParaRPr>
          </a:p>
          <a:p>
            <a:pPr eaLnBrk="1" hangingPunct="1">
              <a:buClr>
                <a:srgbClr val="101141"/>
              </a:buClr>
            </a:pPr>
            <a:r>
              <a:rPr lang="en-US" altLang="en-US" sz="2400">
                <a:ea typeface="ＭＳ Ｐゴシック" panose="020B0600070205080204" pitchFamily="34" charset="-128"/>
              </a:rPr>
              <a:t>Google example:</a:t>
            </a:r>
          </a:p>
          <a:p>
            <a:pPr lvl="1" eaLnBrk="1" hangingPunct="1"/>
            <a:r>
              <a:rPr lang="en-US" altLang="en-US" sz="1600">
                <a:ea typeface="ＭＳ Ｐゴシック" panose="020B0600070205080204" pitchFamily="34" charset="-128"/>
              </a:rPr>
              <a:t>Query </a:t>
            </a:r>
            <a:r>
              <a:rPr lang="en-US" altLang="en-US" sz="1600" b="1" i="1">
                <a:ea typeface="ＭＳ Ｐゴシック" panose="020B0600070205080204" pitchFamily="34" charset="-128"/>
              </a:rPr>
              <a:t>C.A.T.  </a:t>
            </a:r>
          </a:p>
          <a:p>
            <a:pPr lvl="1" eaLnBrk="1" hangingPunct="1"/>
            <a:r>
              <a:rPr lang="en-US" altLang="en-US" sz="1600">
                <a:ea typeface="ＭＳ Ｐゴシック" panose="020B0600070205080204" pitchFamily="34" charset="-128"/>
              </a:rPr>
              <a:t>#1</a:t>
            </a:r>
            <a:r>
              <a:rPr lang="en-US" altLang="en-US" sz="1600" b="1">
                <a:ea typeface="ＭＳ Ｐゴシック" panose="020B0600070205080204" pitchFamily="34" charset="-128"/>
              </a:rPr>
              <a:t> </a:t>
            </a:r>
            <a:r>
              <a:rPr lang="en-US" altLang="en-US" sz="1600">
                <a:ea typeface="ＭＳ Ｐゴシック" panose="020B0600070205080204" pitchFamily="34" charset="-128"/>
              </a:rPr>
              <a:t>result was for “cat” (well, Lolcats) </a:t>
            </a:r>
            <a:r>
              <a:rPr lang="en-US" altLang="en-US" sz="1600" i="1">
                <a:ea typeface="ＭＳ Ｐゴシック" panose="020B0600070205080204" pitchFamily="34" charset="-128"/>
              </a:rPr>
              <a:t>not </a:t>
            </a:r>
            <a:r>
              <a:rPr lang="en-US" altLang="en-US" sz="1600">
                <a:ea typeface="ＭＳ Ｐゴシック" panose="020B0600070205080204" pitchFamily="34" charset="-128"/>
                <a:sym typeface="Wingdings" panose="05000000000000000000" pitchFamily="2" charset="2"/>
              </a:rPr>
              <a:t>Caterpillar Inc.</a:t>
            </a:r>
            <a:endParaRPr lang="en-US" altLang="en-US" sz="1600" b="1" i="1">
              <a:ea typeface="ＭＳ Ｐゴシック" panose="020B0600070205080204" pitchFamily="34" charset="-128"/>
            </a:endParaRPr>
          </a:p>
        </p:txBody>
      </p:sp>
      <p:pic>
        <p:nvPicPr>
          <p:cNvPr id="5120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64313" y="2057400"/>
            <a:ext cx="2351087"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51206" name="Date Placeholder 3"/>
          <p:cNvSpPr txBox="1">
            <a:spLocks/>
          </p:cNvSpPr>
          <p:nvPr/>
        </p:nvSpPr>
        <p:spPr bwMode="auto">
          <a:xfrm>
            <a:off x="471488" y="6583363"/>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AF679626-3BA0-49F7-83E6-A33CB7BB3D1F}"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9ED39A81-AF62-4868-A109-F3C75A47BA07}" type="slidenum">
              <a:rPr lang="en-US" altLang="en-US" sz="1200">
                <a:solidFill>
                  <a:srgbClr val="898989"/>
                </a:solidFill>
                <a:latin typeface="Calibri" panose="020F0502020204030204" pitchFamily="34" charset="0"/>
              </a:rPr>
              <a:pPr eaLnBrk="1" hangingPunct="1">
                <a:spcBef>
                  <a:spcPct val="0"/>
                </a:spcBef>
                <a:buFontTx/>
                <a:buNone/>
              </a:pPr>
              <a:t>18</a:t>
            </a:fld>
            <a:r>
              <a:rPr lang="en-US" altLang="en-US" sz="1200">
                <a:solidFill>
                  <a:srgbClr val="898989"/>
                </a:solidFill>
                <a:latin typeface="Calibri" panose="020F0502020204030204" pitchFamily="34"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304800" y="1447800"/>
            <a:ext cx="8229600" cy="4525963"/>
          </a:xfrm>
        </p:spPr>
        <p:txBody>
          <a:bodyPr/>
          <a:lstStyle/>
          <a:p>
            <a:pPr fontAlgn="base">
              <a:lnSpc>
                <a:spcPct val="150000"/>
              </a:lnSpc>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An </a:t>
            </a:r>
            <a:r>
              <a:rPr lang="en-US" altLang="en-US" smtClean="0">
                <a:solidFill>
                  <a:srgbClr val="FF0000"/>
                </a:solidFill>
                <a:ea typeface="ＭＳ Ｐゴシック" panose="020B0600070205080204" pitchFamily="34" charset="-128"/>
                <a:sym typeface="Symbol" panose="05050102010706020507" pitchFamily="18" charset="2"/>
              </a:rPr>
              <a:t>alternative to equivalence classing is to do asymmetric expansion.</a:t>
            </a:r>
          </a:p>
          <a:p>
            <a:pPr fontAlgn="base">
              <a:lnSpc>
                <a:spcPct val="150000"/>
              </a:lnSpc>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An example of where this may be useful</a:t>
            </a:r>
          </a:p>
          <a:p>
            <a:pPr lvl="1" fontAlgn="base">
              <a:lnSpc>
                <a:spcPct val="150000"/>
              </a:lnSpc>
              <a:spcAft>
                <a:spcPct val="0"/>
              </a:spcAft>
            </a:pPr>
            <a:r>
              <a:rPr lang="en-US" altLang="en-US" sz="2000" smtClean="0">
                <a:ea typeface="ＭＳ Ｐゴシック" panose="020B0600070205080204" pitchFamily="34" charset="-128"/>
                <a:sym typeface="Symbol" panose="05050102010706020507" pitchFamily="18" charset="2"/>
              </a:rPr>
              <a:t>Enter: </a:t>
            </a:r>
            <a:r>
              <a:rPr lang="en-US" altLang="en-US" sz="2000" b="1" i="1" smtClean="0">
                <a:ea typeface="ＭＳ Ｐゴシック" panose="020B0600070205080204" pitchFamily="34" charset="-128"/>
                <a:sym typeface="Symbol" panose="05050102010706020507" pitchFamily="18" charset="2"/>
              </a:rPr>
              <a:t>window</a:t>
            </a:r>
            <a:r>
              <a:rPr lang="en-US" altLang="en-US" sz="2000" smtClean="0">
                <a:ea typeface="ＭＳ Ｐゴシック" panose="020B0600070205080204" pitchFamily="34" charset="-128"/>
                <a:sym typeface="Symbol" panose="05050102010706020507" pitchFamily="18" charset="2"/>
              </a:rPr>
              <a:t>		Search: </a:t>
            </a:r>
            <a:r>
              <a:rPr lang="en-US" altLang="en-US" sz="2000" b="1" i="1" smtClean="0">
                <a:ea typeface="ＭＳ Ｐゴシック" panose="020B0600070205080204" pitchFamily="34" charset="-128"/>
                <a:sym typeface="Symbol" panose="05050102010706020507" pitchFamily="18" charset="2"/>
              </a:rPr>
              <a:t>window, windows</a:t>
            </a:r>
          </a:p>
          <a:p>
            <a:pPr lvl="1" fontAlgn="base">
              <a:lnSpc>
                <a:spcPct val="150000"/>
              </a:lnSpc>
              <a:spcAft>
                <a:spcPct val="0"/>
              </a:spcAft>
            </a:pPr>
            <a:r>
              <a:rPr lang="en-US" altLang="en-US" sz="2000" smtClean="0">
                <a:ea typeface="ＭＳ Ｐゴシック" panose="020B0600070205080204" pitchFamily="34" charset="-128"/>
                <a:sym typeface="Symbol" panose="05050102010706020507" pitchFamily="18" charset="2"/>
              </a:rPr>
              <a:t>Enter: </a:t>
            </a:r>
            <a:r>
              <a:rPr lang="en-US" altLang="en-US" sz="2000" b="1" i="1" smtClean="0">
                <a:ea typeface="ＭＳ Ｐゴシック" panose="020B0600070205080204" pitchFamily="34" charset="-128"/>
                <a:sym typeface="Symbol" panose="05050102010706020507" pitchFamily="18" charset="2"/>
              </a:rPr>
              <a:t>windows</a:t>
            </a:r>
            <a:r>
              <a:rPr lang="en-US" altLang="en-US" sz="2000" smtClean="0">
                <a:ea typeface="ＭＳ Ｐゴシック" panose="020B0600070205080204" pitchFamily="34" charset="-128"/>
                <a:sym typeface="Symbol" panose="05050102010706020507" pitchFamily="18" charset="2"/>
              </a:rPr>
              <a:t>	Search: </a:t>
            </a:r>
            <a:r>
              <a:rPr lang="en-US" altLang="en-US" sz="2000" b="1" i="1" smtClean="0">
                <a:ea typeface="ＭＳ Ｐゴシック" panose="020B0600070205080204" pitchFamily="34" charset="-128"/>
                <a:sym typeface="Symbol" panose="05050102010706020507" pitchFamily="18" charset="2"/>
              </a:rPr>
              <a:t>Windows, windows, window</a:t>
            </a:r>
          </a:p>
          <a:p>
            <a:pPr lvl="1" fontAlgn="base">
              <a:lnSpc>
                <a:spcPct val="150000"/>
              </a:lnSpc>
              <a:spcAft>
                <a:spcPct val="0"/>
              </a:spcAft>
            </a:pPr>
            <a:r>
              <a:rPr lang="en-US" altLang="en-US" sz="2000" smtClean="0">
                <a:ea typeface="ＭＳ Ｐゴシック" panose="020B0600070205080204" pitchFamily="34" charset="-128"/>
                <a:sym typeface="Symbol" panose="05050102010706020507" pitchFamily="18" charset="2"/>
              </a:rPr>
              <a:t>Enter: </a:t>
            </a:r>
            <a:r>
              <a:rPr lang="en-US" altLang="en-US" sz="2000" b="1" i="1" smtClean="0">
                <a:ea typeface="ＭＳ Ｐゴシック" panose="020B0600070205080204" pitchFamily="34" charset="-128"/>
                <a:sym typeface="Symbol" panose="05050102010706020507" pitchFamily="18" charset="2"/>
              </a:rPr>
              <a:t>Windows</a:t>
            </a:r>
            <a:r>
              <a:rPr lang="en-US" altLang="en-US" sz="2000" smtClean="0">
                <a:ea typeface="ＭＳ Ｐゴシック" panose="020B0600070205080204" pitchFamily="34" charset="-128"/>
                <a:sym typeface="Symbol" panose="05050102010706020507" pitchFamily="18" charset="2"/>
              </a:rPr>
              <a:t>	Search: </a:t>
            </a:r>
            <a:r>
              <a:rPr lang="en-US" altLang="en-US" sz="2000" b="1" i="1" smtClean="0">
                <a:ea typeface="ＭＳ Ｐゴシック" panose="020B0600070205080204" pitchFamily="34" charset="-128"/>
                <a:sym typeface="Symbol" panose="05050102010706020507" pitchFamily="18" charset="2"/>
              </a:rPr>
              <a:t>Windows</a:t>
            </a:r>
          </a:p>
          <a:p>
            <a:pPr lvl="1" fontAlgn="base">
              <a:lnSpc>
                <a:spcPct val="150000"/>
              </a:lnSpc>
              <a:spcAft>
                <a:spcPct val="0"/>
              </a:spcAft>
            </a:pPr>
            <a:endParaRPr lang="en-US" altLang="en-US" sz="2000" b="1" i="1" smtClean="0">
              <a:ea typeface="ＭＳ Ｐゴシック" panose="020B0600070205080204" pitchFamily="34" charset="-128"/>
              <a:sym typeface="Symbol" panose="05050102010706020507" pitchFamily="18" charset="2"/>
            </a:endParaRPr>
          </a:p>
          <a:p>
            <a:pPr fontAlgn="base">
              <a:lnSpc>
                <a:spcPct val="150000"/>
              </a:lnSpc>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Potentially more powerful, but less efficient.</a:t>
            </a:r>
          </a:p>
          <a:p>
            <a:pPr fontAlgn="base">
              <a:lnSpc>
                <a:spcPct val="150000"/>
              </a:lnSpc>
              <a:spcAft>
                <a:spcPct val="0"/>
              </a:spcAft>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Normalization to terms</a:t>
            </a:r>
            <a:endParaRPr lang="en-US" dirty="0"/>
          </a:p>
        </p:txBody>
      </p:sp>
      <p:sp>
        <p:nvSpPr>
          <p:cNvPr id="52228"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52229"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BF9F3506-5724-4FAC-AA59-65B650D0D808}"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74D2ED2A-317D-4E90-B865-3E18CC748880}" type="slidenum">
              <a:rPr lang="en-US" altLang="en-US" sz="1200">
                <a:solidFill>
                  <a:srgbClr val="898989"/>
                </a:solidFill>
                <a:latin typeface="Calibri" panose="020F0502020204030204" pitchFamily="34" charset="0"/>
              </a:rPr>
              <a:pPr eaLnBrk="1" hangingPunct="1">
                <a:spcBef>
                  <a:spcPct val="0"/>
                </a:spcBef>
                <a:buFontTx/>
                <a:buNone/>
              </a:pPr>
              <a:t>19</a:t>
            </a:fld>
            <a:r>
              <a:rPr lang="en-US" altLang="en-US" sz="1200">
                <a:solidFill>
                  <a:srgbClr val="898989"/>
                </a:solidFill>
                <a:latin typeface="Calibri" panose="020F0502020204030204"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304800" y="1493838"/>
            <a:ext cx="8229600" cy="4983162"/>
          </a:xfrm>
        </p:spPr>
        <p:txBody>
          <a:bodyPr/>
          <a:lstStyle/>
          <a:p>
            <a:pPr>
              <a:lnSpc>
                <a:spcPct val="150000"/>
              </a:lnSpc>
              <a:buFont typeface="Arial" pitchFamily="34" charset="0"/>
              <a:buChar char="•"/>
              <a:defRPr/>
            </a:pPr>
            <a:r>
              <a:rPr lang="en-US" b="1" dirty="0" smtClean="0"/>
              <a:t>Inverted Index construction</a:t>
            </a:r>
          </a:p>
          <a:p>
            <a:pPr>
              <a:lnSpc>
                <a:spcPct val="150000"/>
              </a:lnSpc>
              <a:buFont typeface="Arial" pitchFamily="34" charset="0"/>
              <a:buChar char="•"/>
              <a:defRPr/>
            </a:pPr>
            <a:r>
              <a:rPr lang="en-US" b="1" dirty="0" smtClean="0">
                <a:solidFill>
                  <a:srgbClr val="92D050"/>
                </a:solidFill>
              </a:rPr>
              <a:t>Tokenization</a:t>
            </a:r>
          </a:p>
          <a:p>
            <a:pPr>
              <a:lnSpc>
                <a:spcPct val="150000"/>
              </a:lnSpc>
              <a:buFont typeface="Arial" pitchFamily="34" charset="0"/>
              <a:buChar char="•"/>
              <a:defRPr/>
            </a:pPr>
            <a:r>
              <a:rPr lang="en-US" b="1" dirty="0" smtClean="0">
                <a:solidFill>
                  <a:srgbClr val="0070C0"/>
                </a:solidFill>
              </a:rPr>
              <a:t>Issues in tokenization</a:t>
            </a:r>
          </a:p>
          <a:p>
            <a:pPr>
              <a:lnSpc>
                <a:spcPct val="150000"/>
              </a:lnSpc>
              <a:buFont typeface="Arial" pitchFamily="34" charset="0"/>
              <a:buChar char="•"/>
              <a:defRPr/>
            </a:pPr>
            <a:r>
              <a:rPr lang="en-US" b="1" dirty="0" smtClean="0">
                <a:solidFill>
                  <a:srgbClr val="7030A0"/>
                </a:solidFill>
              </a:rPr>
              <a:t>Normalization</a:t>
            </a:r>
          </a:p>
          <a:p>
            <a:pPr>
              <a:lnSpc>
                <a:spcPct val="150000"/>
              </a:lnSpc>
              <a:buFont typeface="Arial" pitchFamily="34" charset="0"/>
              <a:buChar char="•"/>
              <a:defRPr/>
            </a:pPr>
            <a:r>
              <a:rPr lang="en-US" b="1" dirty="0" smtClean="0">
                <a:solidFill>
                  <a:srgbClr val="FFC000"/>
                </a:solidFill>
              </a:rPr>
              <a:t>Phrase Queries</a:t>
            </a:r>
          </a:p>
          <a:p>
            <a:pPr>
              <a:lnSpc>
                <a:spcPct val="150000"/>
              </a:lnSpc>
              <a:buFont typeface="Arial" pitchFamily="34" charset="0"/>
              <a:buChar char="•"/>
              <a:defRPr/>
            </a:pPr>
            <a:r>
              <a:rPr lang="en-US" b="1" dirty="0" smtClean="0">
                <a:solidFill>
                  <a:srgbClr val="FF0000"/>
                </a:solidFill>
              </a:rPr>
              <a:t>Skip </a:t>
            </a:r>
            <a:r>
              <a:rPr lang="en-US" b="1" dirty="0">
                <a:solidFill>
                  <a:srgbClr val="FF0000"/>
                </a:solidFill>
              </a:rPr>
              <a:t>Pointers</a:t>
            </a:r>
          </a:p>
          <a:p>
            <a:pPr>
              <a:lnSpc>
                <a:spcPct val="150000"/>
              </a:lnSpc>
              <a:buFont typeface="Arial" pitchFamily="34" charset="0"/>
              <a:buChar char="•"/>
              <a:defRPr/>
            </a:pPr>
            <a:r>
              <a:rPr lang="en-US" b="1" dirty="0" err="1" smtClean="0">
                <a:solidFill>
                  <a:srgbClr val="0070C0"/>
                </a:solidFill>
              </a:rPr>
              <a:t>Biword</a:t>
            </a:r>
            <a:r>
              <a:rPr lang="en-US" b="1" dirty="0" smtClean="0">
                <a:solidFill>
                  <a:srgbClr val="0070C0"/>
                </a:solidFill>
              </a:rPr>
              <a:t> </a:t>
            </a:r>
            <a:r>
              <a:rPr lang="en-US" b="1" dirty="0">
                <a:solidFill>
                  <a:srgbClr val="0070C0"/>
                </a:solidFill>
              </a:rPr>
              <a:t>Indexes</a:t>
            </a:r>
          </a:p>
          <a:p>
            <a:pPr>
              <a:lnSpc>
                <a:spcPct val="150000"/>
              </a:lnSpc>
              <a:buFont typeface="Arial" pitchFamily="34" charset="0"/>
              <a:buChar char="•"/>
              <a:defRPr/>
            </a:pPr>
            <a:r>
              <a:rPr lang="en-US" b="1" dirty="0" smtClean="0">
                <a:solidFill>
                  <a:srgbClr val="7030A0"/>
                </a:solidFill>
              </a:rPr>
              <a:t>Positional </a:t>
            </a:r>
            <a:r>
              <a:rPr lang="en-US" b="1" dirty="0">
                <a:solidFill>
                  <a:srgbClr val="7030A0"/>
                </a:solidFill>
              </a:rPr>
              <a:t>Indexes</a:t>
            </a:r>
          </a:p>
          <a:p>
            <a:pPr>
              <a:buFont typeface="Arial" pitchFamily="34" charset="0"/>
              <a:buChar char="•"/>
              <a:defRPr/>
            </a:pPr>
            <a:endParaRPr lang="en-US" b="1" dirty="0" smtClean="0">
              <a:solidFill>
                <a:srgbClr val="7030A0"/>
              </a:solidFill>
            </a:endParaRPr>
          </a:p>
          <a:p>
            <a:pPr>
              <a:buFont typeface="Arial" pitchFamily="34" charset="0"/>
              <a:buChar char="•"/>
              <a:defRPr/>
            </a:pPr>
            <a:endParaRPr lang="en-US" b="1" dirty="0" smtClean="0">
              <a:solidFill>
                <a:srgbClr val="101141"/>
              </a:solidFill>
              <a:effectLst>
                <a:outerShdw blurRad="38100" dist="38100" dir="2700000" algn="tl">
                  <a:srgbClr val="C0C0C0"/>
                </a:outerShdw>
              </a:effectLst>
            </a:endParaRPr>
          </a:p>
          <a:p>
            <a:pPr lvl="1" fontAlgn="base">
              <a:spcAft>
                <a:spcPct val="0"/>
              </a:spcAft>
              <a:buFont typeface="Arial" charset="0"/>
              <a:buChar char="•"/>
              <a:defRPr/>
            </a:pPr>
            <a:endParaRPr lang="en-US" dirty="0" smtClean="0">
              <a:latin typeface="Arial" charset="0"/>
              <a:cs typeface="Arial" charset="0"/>
            </a:endParaRPr>
          </a:p>
          <a:p>
            <a:pPr lvl="1" fontAlgn="base">
              <a:spcAft>
                <a:spcPct val="0"/>
              </a:spcAft>
              <a:buFont typeface="Arial" charset="0"/>
              <a:buChar char="•"/>
              <a:defRPr/>
            </a:pPr>
            <a:endParaRPr lang="en-US" dirty="0" smtClean="0">
              <a:latin typeface="Arial" charset="0"/>
              <a:cs typeface="Arial" charset="0"/>
            </a:endParaRPr>
          </a:p>
          <a:p>
            <a:pPr fontAlgn="base">
              <a:spcAft>
                <a:spcPct val="0"/>
              </a:spcAft>
              <a:buFont typeface="Arial" charset="0"/>
              <a:buChar char="•"/>
              <a:defRPr/>
            </a:pPr>
            <a:endParaRPr lang="en-US" dirty="0" smtClean="0">
              <a:latin typeface="Arial" charset="0"/>
              <a:cs typeface="Arial" charset="0"/>
            </a:endParaRPr>
          </a:p>
          <a:p>
            <a:pPr fontAlgn="base">
              <a:spcAft>
                <a:spcPct val="0"/>
              </a:spcAft>
              <a:buFont typeface="Arial" charset="0"/>
              <a:buChar char="•"/>
              <a:defRPr/>
            </a:pPr>
            <a:endParaRPr lang="en-US" dirty="0" smtClean="0">
              <a:latin typeface="Arial" charset="0"/>
              <a:cs typeface="Arial" charset="0"/>
            </a:endParaRPr>
          </a:p>
        </p:txBody>
      </p:sp>
      <p:sp>
        <p:nvSpPr>
          <p:cNvPr id="3" name="Content Placeholder 2"/>
          <p:cNvSpPr>
            <a:spLocks noGrp="1"/>
          </p:cNvSpPr>
          <p:nvPr>
            <p:ph sz="quarter" idx="10"/>
          </p:nvPr>
        </p:nvSpPr>
        <p:spPr/>
        <p:txBody>
          <a:bodyPr rtlCol="0"/>
          <a:lstStyle/>
          <a:p>
            <a:pPr eaLnBrk="1" fontAlgn="auto" hangingPunct="1">
              <a:spcAft>
                <a:spcPts val="0"/>
              </a:spcAft>
              <a:buFont typeface="Arial" charset="0"/>
              <a:buNone/>
              <a:defRPr/>
            </a:pPr>
            <a:r>
              <a:rPr lang="en-US" dirty="0" smtClean="0"/>
              <a:t>Today’s Agenda</a:t>
            </a:r>
            <a:endParaRPr lang="en-US" dirty="0"/>
          </a:p>
        </p:txBody>
      </p:sp>
      <p:sp>
        <p:nvSpPr>
          <p:cNvPr id="3379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33797" name="Date Placeholder 3"/>
          <p:cNvSpPr txBox="1">
            <a:spLocks/>
          </p:cNvSpPr>
          <p:nvPr/>
        </p:nvSpPr>
        <p:spPr bwMode="auto">
          <a:xfrm>
            <a:off x="338138" y="649287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63EB62B4-B669-4BE3-B899-DDF151342DA6}"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6316D7BD-A33C-4886-9DE4-87BD95D8A2A6}" type="slidenum">
              <a:rPr lang="en-US" altLang="en-US" sz="1200">
                <a:solidFill>
                  <a:srgbClr val="898989"/>
                </a:solidFill>
                <a:latin typeface="Calibri" panose="020F0502020204030204" pitchFamily="34" charset="0"/>
              </a:rPr>
              <a:pPr eaLnBrk="1" hangingPunct="1">
                <a:spcBef>
                  <a:spcPct val="0"/>
                </a:spcBef>
                <a:buFontTx/>
                <a:buNone/>
              </a:pPr>
              <a:t>2</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p:cNvSpPr>
            <a:spLocks noGrp="1"/>
          </p:cNvSpPr>
          <p:nvPr>
            <p:ph idx="1"/>
          </p:nvPr>
        </p:nvSpPr>
        <p:spPr>
          <a:xfrm>
            <a:off x="304800" y="1493838"/>
            <a:ext cx="8229600" cy="5059362"/>
          </a:xfrm>
        </p:spPr>
        <p:txBody>
          <a:bodyPr/>
          <a:lstStyle/>
          <a:p>
            <a:pPr fontAlgn="base">
              <a:lnSpc>
                <a:spcPct val="150000"/>
              </a:lnSpc>
              <a:spcBef>
                <a:spcPct val="0"/>
              </a:spcBef>
              <a:spcAft>
                <a:spcPct val="0"/>
              </a:spcAft>
              <a:buFont typeface="Arial" pitchFamily="34" charset="0"/>
              <a:buChar char="•"/>
            </a:pPr>
            <a:r>
              <a:rPr lang="en-US" altLang="en-US" sz="2000" smtClean="0">
                <a:ea typeface="ＭＳ Ｐゴシック" panose="020B0600070205080204" pitchFamily="34" charset="-128"/>
              </a:rPr>
              <a:t>Do we handle </a:t>
            </a:r>
            <a:r>
              <a:rPr lang="en-US" altLang="en-US" sz="2000" smtClean="0">
                <a:solidFill>
                  <a:srgbClr val="FF0000"/>
                </a:solidFill>
                <a:ea typeface="ＭＳ Ｐゴシック" panose="020B0600070205080204" pitchFamily="34" charset="-128"/>
              </a:rPr>
              <a:t>synonyms and homonyms</a:t>
            </a:r>
            <a:r>
              <a:rPr lang="en-US" altLang="en-US" sz="2000" smtClean="0">
                <a:ea typeface="ＭＳ Ｐゴシック" panose="020B0600070205080204" pitchFamily="34" charset="-128"/>
              </a:rPr>
              <a:t>?</a:t>
            </a:r>
          </a:p>
          <a:p>
            <a:pPr lvl="1" fontAlgn="base">
              <a:lnSpc>
                <a:spcPct val="150000"/>
              </a:lnSpc>
              <a:spcBef>
                <a:spcPct val="0"/>
              </a:spcBef>
              <a:spcAft>
                <a:spcPct val="0"/>
              </a:spcAft>
            </a:pPr>
            <a:r>
              <a:rPr lang="en-US" altLang="en-US" sz="2000" smtClean="0">
                <a:ea typeface="ＭＳ Ｐゴシック" panose="020B0600070205080204" pitchFamily="34" charset="-128"/>
              </a:rPr>
              <a:t>E.g., by hand-constructed equivalence classes</a:t>
            </a:r>
          </a:p>
          <a:p>
            <a:pPr lvl="2" eaLnBrk="1" hangingPunct="1">
              <a:lnSpc>
                <a:spcPct val="150000"/>
              </a:lnSpc>
              <a:spcBef>
                <a:spcPct val="0"/>
              </a:spcBef>
            </a:pPr>
            <a:r>
              <a:rPr lang="en-US" altLang="en-US" sz="2000" b="1" i="1" smtClean="0">
                <a:ea typeface="ＭＳ Ｐゴシック" panose="020B0600070205080204" pitchFamily="34" charset="-128"/>
              </a:rPr>
              <a:t>car</a:t>
            </a:r>
            <a:r>
              <a:rPr lang="en-US" altLang="en-US" sz="2000" smtClean="0">
                <a:ea typeface="ＭＳ Ｐゴシック" panose="020B0600070205080204" pitchFamily="34" charset="-128"/>
              </a:rPr>
              <a:t> = </a:t>
            </a:r>
            <a:r>
              <a:rPr lang="en-US" altLang="en-US" sz="2000" b="1" i="1" smtClean="0">
                <a:ea typeface="ＭＳ Ｐゴシック" panose="020B0600070205080204" pitchFamily="34" charset="-128"/>
              </a:rPr>
              <a:t>automobile	 color</a:t>
            </a:r>
            <a:r>
              <a:rPr lang="en-US" altLang="en-US" sz="2000" smtClean="0">
                <a:ea typeface="ＭＳ Ｐゴシック" panose="020B0600070205080204" pitchFamily="34" charset="-128"/>
              </a:rPr>
              <a:t> = </a:t>
            </a:r>
            <a:r>
              <a:rPr lang="en-US" altLang="en-US" sz="2000" b="1" i="1" smtClean="0">
                <a:ea typeface="ＭＳ Ｐゴシック" panose="020B0600070205080204" pitchFamily="34" charset="-128"/>
              </a:rPr>
              <a:t>colour</a:t>
            </a:r>
          </a:p>
          <a:p>
            <a:pPr lvl="1" fontAlgn="base">
              <a:lnSpc>
                <a:spcPct val="150000"/>
              </a:lnSpc>
              <a:spcBef>
                <a:spcPct val="0"/>
              </a:spcBef>
              <a:spcAft>
                <a:spcPct val="0"/>
              </a:spcAft>
            </a:pPr>
            <a:r>
              <a:rPr lang="en-US" altLang="en-US" sz="2000" smtClean="0">
                <a:ea typeface="ＭＳ Ｐゴシック" panose="020B0600070205080204" pitchFamily="34" charset="-128"/>
              </a:rPr>
              <a:t>We can rewrite to form </a:t>
            </a:r>
            <a:r>
              <a:rPr lang="en-US" altLang="en-US" sz="2000" smtClean="0">
                <a:solidFill>
                  <a:srgbClr val="FF0000"/>
                </a:solidFill>
                <a:ea typeface="ＭＳ Ｐゴシック" panose="020B0600070205080204" pitchFamily="34" charset="-128"/>
              </a:rPr>
              <a:t>equivalence-class terms</a:t>
            </a:r>
          </a:p>
          <a:p>
            <a:pPr lvl="2" eaLnBrk="1" hangingPunct="1">
              <a:lnSpc>
                <a:spcPct val="150000"/>
              </a:lnSpc>
              <a:spcBef>
                <a:spcPct val="0"/>
              </a:spcBef>
            </a:pPr>
            <a:r>
              <a:rPr lang="en-US" altLang="en-US" sz="2000" smtClean="0">
                <a:ea typeface="ＭＳ Ｐゴシック" panose="020B0600070205080204" pitchFamily="34" charset="-128"/>
              </a:rPr>
              <a:t>When the document contains </a:t>
            </a:r>
            <a:r>
              <a:rPr lang="en-US" altLang="en-US" sz="2000" b="1" i="1" smtClean="0">
                <a:ea typeface="ＭＳ Ｐゴシック" panose="020B0600070205080204" pitchFamily="34" charset="-128"/>
              </a:rPr>
              <a:t>automobile</a:t>
            </a:r>
            <a:r>
              <a:rPr lang="en-US" altLang="en-US" sz="2000" smtClean="0">
                <a:ea typeface="ＭＳ Ｐゴシック" panose="020B0600070205080204" pitchFamily="34" charset="-128"/>
              </a:rPr>
              <a:t>, index it under </a:t>
            </a:r>
            <a:r>
              <a:rPr lang="en-US" altLang="en-US" sz="2000" b="1" i="1" smtClean="0">
                <a:ea typeface="ＭＳ Ｐゴシック" panose="020B0600070205080204" pitchFamily="34" charset="-128"/>
              </a:rPr>
              <a:t>car-automobile</a:t>
            </a:r>
            <a:r>
              <a:rPr lang="en-US" altLang="en-US" sz="2000" smtClean="0">
                <a:ea typeface="ＭＳ Ｐゴシック" panose="020B0600070205080204" pitchFamily="34" charset="-128"/>
              </a:rPr>
              <a:t> (and vice-versa)</a:t>
            </a:r>
          </a:p>
          <a:p>
            <a:pPr lvl="1" fontAlgn="base">
              <a:lnSpc>
                <a:spcPct val="150000"/>
              </a:lnSpc>
              <a:spcBef>
                <a:spcPct val="0"/>
              </a:spcBef>
              <a:spcAft>
                <a:spcPct val="0"/>
              </a:spcAft>
            </a:pPr>
            <a:r>
              <a:rPr lang="en-US" altLang="en-US" sz="2000" smtClean="0">
                <a:ea typeface="ＭＳ Ｐゴシック" panose="020B0600070205080204" pitchFamily="34" charset="-128"/>
              </a:rPr>
              <a:t>Or we can </a:t>
            </a:r>
            <a:r>
              <a:rPr lang="en-US" altLang="en-US" sz="2000" smtClean="0">
                <a:solidFill>
                  <a:srgbClr val="FF0000"/>
                </a:solidFill>
                <a:ea typeface="ＭＳ Ｐゴシック" panose="020B0600070205080204" pitchFamily="34" charset="-128"/>
              </a:rPr>
              <a:t>expand a query</a:t>
            </a:r>
          </a:p>
          <a:p>
            <a:pPr lvl="2" eaLnBrk="1" hangingPunct="1">
              <a:lnSpc>
                <a:spcPct val="150000"/>
              </a:lnSpc>
              <a:spcBef>
                <a:spcPct val="0"/>
              </a:spcBef>
            </a:pPr>
            <a:r>
              <a:rPr lang="en-US" altLang="en-US" sz="2000" smtClean="0">
                <a:ea typeface="ＭＳ Ｐゴシック" panose="020B0600070205080204" pitchFamily="34" charset="-128"/>
              </a:rPr>
              <a:t>When the query contains </a:t>
            </a:r>
            <a:r>
              <a:rPr lang="en-US" altLang="en-US" sz="2000" b="1" i="1" smtClean="0">
                <a:ea typeface="ＭＳ Ｐゴシック" panose="020B0600070205080204" pitchFamily="34" charset="-128"/>
              </a:rPr>
              <a:t>automobile</a:t>
            </a:r>
            <a:r>
              <a:rPr lang="en-US" altLang="en-US" sz="2000" smtClean="0">
                <a:ea typeface="ＭＳ Ｐゴシック" panose="020B0600070205080204" pitchFamily="34" charset="-128"/>
              </a:rPr>
              <a:t>, look under </a:t>
            </a:r>
            <a:r>
              <a:rPr lang="en-US" altLang="en-US" sz="2000" b="1" i="1" smtClean="0">
                <a:ea typeface="ＭＳ Ｐゴシック" panose="020B0600070205080204" pitchFamily="34" charset="-128"/>
              </a:rPr>
              <a:t>car</a:t>
            </a:r>
            <a:r>
              <a:rPr lang="en-US" altLang="en-US" sz="2000" smtClean="0">
                <a:ea typeface="ＭＳ Ｐゴシック" panose="020B0600070205080204" pitchFamily="34" charset="-128"/>
              </a:rPr>
              <a:t> as well</a:t>
            </a:r>
          </a:p>
          <a:p>
            <a:pPr fontAlgn="base">
              <a:lnSpc>
                <a:spcPct val="150000"/>
              </a:lnSpc>
              <a:spcBef>
                <a:spcPct val="0"/>
              </a:spcBef>
              <a:spcAft>
                <a:spcPct val="0"/>
              </a:spcAft>
              <a:buFont typeface="Arial" pitchFamily="34" charset="0"/>
              <a:buChar char="•"/>
            </a:pPr>
            <a:r>
              <a:rPr lang="en-US" altLang="en-US" sz="2000" smtClean="0">
                <a:ea typeface="ＭＳ Ｐゴシック" panose="020B0600070205080204" pitchFamily="34" charset="-128"/>
              </a:rPr>
              <a:t>What about spelling mistakes?</a:t>
            </a:r>
          </a:p>
          <a:p>
            <a:pPr lvl="1" fontAlgn="base">
              <a:lnSpc>
                <a:spcPct val="150000"/>
              </a:lnSpc>
              <a:spcBef>
                <a:spcPct val="0"/>
              </a:spcBef>
              <a:spcAft>
                <a:spcPct val="0"/>
              </a:spcAft>
            </a:pPr>
            <a:r>
              <a:rPr lang="en-US" altLang="en-US" sz="2000" smtClean="0">
                <a:ea typeface="ＭＳ Ｐゴシック" panose="020B0600070205080204" pitchFamily="34" charset="-128"/>
              </a:rPr>
              <a:t>One approach is </a:t>
            </a:r>
            <a:r>
              <a:rPr lang="en-US" altLang="en-US" sz="2000" smtClean="0">
                <a:solidFill>
                  <a:srgbClr val="FF0000"/>
                </a:solidFill>
                <a:ea typeface="ＭＳ Ｐゴシック" panose="020B0600070205080204" pitchFamily="34" charset="-128"/>
              </a:rPr>
              <a:t>soundex</a:t>
            </a:r>
            <a:r>
              <a:rPr lang="en-US" altLang="en-US" sz="2000" smtClean="0">
                <a:ea typeface="ＭＳ Ｐゴシック" panose="020B0600070205080204" pitchFamily="34" charset="-128"/>
              </a:rPr>
              <a:t>, which forms equivalence classes of words based on phonetic heuristics.</a:t>
            </a:r>
          </a:p>
          <a:p>
            <a:pPr fontAlgn="base">
              <a:spcBef>
                <a:spcPct val="0"/>
              </a:spcBef>
              <a:spcAft>
                <a:spcPct val="0"/>
              </a:spcAft>
            </a:pPr>
            <a:endParaRPr lang="en-US" altLang="en-US" sz="2000" smtClean="0"/>
          </a:p>
        </p:txBody>
      </p:sp>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Thesauri and soundex</a:t>
            </a:r>
            <a:endParaRPr lang="en-US" dirty="0"/>
          </a:p>
        </p:txBody>
      </p:sp>
      <p:sp>
        <p:nvSpPr>
          <p:cNvPr id="53252"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53253" name="Date Placeholder 3"/>
          <p:cNvSpPr txBox="1">
            <a:spLocks/>
          </p:cNvSpPr>
          <p:nvPr/>
        </p:nvSpPr>
        <p:spPr bwMode="auto">
          <a:xfrm>
            <a:off x="457200" y="6502400"/>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185CC14B-80EE-4561-818C-6865E53349DD}"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8CF7B82A-3B0F-4000-8F20-2E80B649B287}" type="slidenum">
              <a:rPr lang="en-US" altLang="en-US" sz="1200">
                <a:solidFill>
                  <a:srgbClr val="898989"/>
                </a:solidFill>
                <a:latin typeface="Calibri" panose="020F0502020204030204" pitchFamily="34" charset="0"/>
              </a:rPr>
              <a:pPr eaLnBrk="1" hangingPunct="1">
                <a:spcBef>
                  <a:spcPct val="0"/>
                </a:spcBef>
                <a:buFontTx/>
                <a:buNone/>
              </a:pPr>
              <a:t>20</a:t>
            </a:fld>
            <a:endParaRPr lang="en-US" altLang="en-US" sz="1200">
              <a:solidFill>
                <a:srgbClr val="898989"/>
              </a:solidFill>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a:xfrm>
            <a:off x="304800" y="1493838"/>
            <a:ext cx="8229600" cy="5059362"/>
          </a:xfrm>
        </p:spPr>
        <p:txBody>
          <a:bodyPr/>
          <a:lstStyle/>
          <a:p>
            <a:pPr fontAlgn="base">
              <a:spcAft>
                <a:spcPct val="0"/>
              </a:spcAft>
              <a:buFont typeface="Arial" pitchFamily="34" charset="0"/>
              <a:buChar char="•"/>
              <a:defRPr/>
            </a:pPr>
            <a:r>
              <a:rPr lang="en-US" altLang="en-US" dirty="0" smtClean="0">
                <a:ea typeface="ＭＳ Ｐゴシック"/>
                <a:cs typeface="ＭＳ Ｐゴシック"/>
              </a:rPr>
              <a:t>Need sophisticated NLP techniques for Normalization.</a:t>
            </a:r>
          </a:p>
          <a:p>
            <a:pPr fontAlgn="base">
              <a:spcAft>
                <a:spcPct val="0"/>
              </a:spcAft>
              <a:buFont typeface="Arial" pitchFamily="34" charset="0"/>
              <a:buChar char="•"/>
              <a:defRPr/>
            </a:pPr>
            <a:r>
              <a:rPr lang="en-US" altLang="en-US" dirty="0" smtClean="0">
                <a:solidFill>
                  <a:srgbClr val="FF0000"/>
                </a:solidFill>
                <a:ea typeface="ＭＳ Ｐゴシック"/>
                <a:cs typeface="ＭＳ Ｐゴシック"/>
              </a:rPr>
              <a:t>Reduce inflectional / variant forms to base form</a:t>
            </a:r>
          </a:p>
          <a:p>
            <a:pPr marL="0" indent="0" fontAlgn="base">
              <a:spcAft>
                <a:spcPct val="0"/>
              </a:spcAft>
              <a:defRPr/>
            </a:pPr>
            <a:endParaRPr lang="en-US" altLang="en-US" dirty="0" smtClean="0">
              <a:ea typeface="ＭＳ Ｐゴシック"/>
              <a:cs typeface="ＭＳ Ｐゴシック"/>
            </a:endParaRPr>
          </a:p>
          <a:p>
            <a:pPr fontAlgn="base">
              <a:spcAft>
                <a:spcPct val="0"/>
              </a:spcAft>
              <a:buFont typeface="Arial" pitchFamily="34" charset="0"/>
              <a:buChar char="•"/>
              <a:defRPr/>
            </a:pPr>
            <a:r>
              <a:rPr lang="en-US" altLang="en-US" dirty="0" smtClean="0">
                <a:ea typeface="ＭＳ Ｐゴシック"/>
                <a:cs typeface="ＭＳ Ｐゴシック"/>
              </a:rPr>
              <a:t>E.g.,</a:t>
            </a:r>
          </a:p>
          <a:p>
            <a:pPr lvl="1" fontAlgn="base">
              <a:spcBef>
                <a:spcPts val="500"/>
              </a:spcBef>
              <a:spcAft>
                <a:spcPts val="500"/>
              </a:spcAft>
              <a:defRPr/>
            </a:pPr>
            <a:r>
              <a:rPr lang="en-US" altLang="en-US" i="1" dirty="0" smtClean="0">
                <a:ea typeface="ＭＳ Ｐゴシック"/>
                <a:cs typeface="ＭＳ Ｐゴシック"/>
              </a:rPr>
              <a:t>am, are,</a:t>
            </a:r>
            <a:r>
              <a:rPr lang="en-US" altLang="en-US" dirty="0" smtClean="0">
                <a:ea typeface="ＭＳ Ｐゴシック"/>
                <a:cs typeface="ＭＳ Ｐゴシック"/>
              </a:rPr>
              <a:t> </a:t>
            </a:r>
            <a:r>
              <a:rPr lang="en-US" altLang="en-US" i="1" dirty="0" smtClean="0">
                <a:ea typeface="ＭＳ Ｐゴシック"/>
                <a:cs typeface="ＭＳ Ｐゴシック"/>
              </a:rPr>
              <a:t>is </a:t>
            </a:r>
            <a:r>
              <a:rPr lang="en-US" altLang="en-US" dirty="0" smtClean="0">
                <a:ea typeface="ＭＳ Ｐゴシック"/>
                <a:cs typeface="ＭＳ Ｐゴシック"/>
                <a:sym typeface="Symbol" pitchFamily="18" charset="2"/>
              </a:rPr>
              <a:t></a:t>
            </a:r>
            <a:r>
              <a:rPr lang="en-US" altLang="en-US" dirty="0" smtClean="0">
                <a:ea typeface="ＭＳ Ｐゴシック"/>
                <a:cs typeface="ＭＳ Ｐゴシック"/>
              </a:rPr>
              <a:t> </a:t>
            </a:r>
            <a:r>
              <a:rPr lang="en-US" altLang="en-US" i="1" dirty="0" smtClean="0">
                <a:ea typeface="ＭＳ Ｐゴシック"/>
                <a:cs typeface="ＭＳ Ｐゴシック"/>
              </a:rPr>
              <a:t>be</a:t>
            </a:r>
            <a:endParaRPr lang="en-US" altLang="en-US" dirty="0" smtClean="0">
              <a:ea typeface="ＭＳ Ｐゴシック"/>
              <a:cs typeface="ＭＳ Ｐゴシック"/>
            </a:endParaRPr>
          </a:p>
          <a:p>
            <a:pPr lvl="1" fontAlgn="base">
              <a:spcBef>
                <a:spcPts val="500"/>
              </a:spcBef>
              <a:spcAft>
                <a:spcPts val="500"/>
              </a:spcAft>
              <a:defRPr/>
            </a:pPr>
            <a:r>
              <a:rPr lang="en-US" altLang="en-US" i="1" dirty="0" smtClean="0">
                <a:ea typeface="ＭＳ Ｐゴシック"/>
                <a:cs typeface="ＭＳ Ｐゴシック"/>
              </a:rPr>
              <a:t>car, cars, car's</a:t>
            </a:r>
            <a:r>
              <a:rPr lang="en-US" altLang="en-US" dirty="0" smtClean="0">
                <a:ea typeface="ＭＳ Ｐゴシック"/>
                <a:cs typeface="ＭＳ Ｐゴシック"/>
              </a:rPr>
              <a:t>, </a:t>
            </a:r>
            <a:r>
              <a:rPr lang="en-US" altLang="en-US" i="1" dirty="0" smtClean="0">
                <a:ea typeface="ＭＳ Ｐゴシック"/>
                <a:cs typeface="ＭＳ Ｐゴシック"/>
              </a:rPr>
              <a:t>cars'</a:t>
            </a:r>
            <a:r>
              <a:rPr lang="en-US" altLang="en-US" dirty="0" smtClean="0">
                <a:ea typeface="ＭＳ Ｐゴシック"/>
                <a:cs typeface="ＭＳ Ｐゴシック"/>
              </a:rPr>
              <a:t> </a:t>
            </a:r>
            <a:r>
              <a:rPr lang="en-US" altLang="en-US" dirty="0" smtClean="0">
                <a:ea typeface="ＭＳ Ｐゴシック"/>
                <a:cs typeface="ＭＳ Ｐゴシック"/>
                <a:sym typeface="Symbol" pitchFamily="18" charset="2"/>
              </a:rPr>
              <a:t></a:t>
            </a:r>
            <a:r>
              <a:rPr lang="en-US" altLang="en-US" dirty="0" smtClean="0">
                <a:ea typeface="ＭＳ Ｐゴシック"/>
                <a:cs typeface="ＭＳ Ｐゴシック"/>
              </a:rPr>
              <a:t> </a:t>
            </a:r>
            <a:r>
              <a:rPr lang="en-US" altLang="en-US" i="1" dirty="0" smtClean="0">
                <a:ea typeface="ＭＳ Ｐゴシック"/>
                <a:cs typeface="ＭＳ Ｐゴシック"/>
              </a:rPr>
              <a:t>car</a:t>
            </a:r>
          </a:p>
          <a:p>
            <a:pPr lvl="1" fontAlgn="base">
              <a:spcBef>
                <a:spcPts val="500"/>
              </a:spcBef>
              <a:spcAft>
                <a:spcPts val="500"/>
              </a:spcAft>
              <a:defRPr/>
            </a:pPr>
            <a:endParaRPr lang="en-US" altLang="en-US" i="1" dirty="0" smtClean="0">
              <a:ea typeface="ＭＳ Ｐゴシック"/>
              <a:cs typeface="ＭＳ Ｐゴシック"/>
            </a:endParaRPr>
          </a:p>
          <a:p>
            <a:pPr fontAlgn="base">
              <a:spcBef>
                <a:spcPts val="500"/>
              </a:spcBef>
              <a:spcAft>
                <a:spcPts val="500"/>
              </a:spcAft>
              <a:buFont typeface="Arial" pitchFamily="34" charset="0"/>
              <a:buChar char="•"/>
              <a:defRPr/>
            </a:pPr>
            <a:r>
              <a:rPr lang="en-US" altLang="en-US" i="1" dirty="0" smtClean="0">
                <a:ea typeface="ＭＳ Ｐゴシック"/>
                <a:cs typeface="ＭＳ Ｐゴシック"/>
              </a:rPr>
              <a:t>the boy's cars are different colors</a:t>
            </a:r>
            <a:r>
              <a:rPr lang="en-US" altLang="en-US" dirty="0" smtClean="0">
                <a:ea typeface="ＭＳ Ｐゴシック"/>
                <a:cs typeface="ＭＳ Ｐゴシック"/>
              </a:rPr>
              <a:t> </a:t>
            </a:r>
            <a:r>
              <a:rPr lang="en-US" altLang="en-US" dirty="0" smtClean="0">
                <a:ea typeface="ＭＳ Ｐゴシック"/>
                <a:cs typeface="ＭＳ Ｐゴシック"/>
                <a:sym typeface="Symbol" pitchFamily="18" charset="2"/>
              </a:rPr>
              <a:t></a:t>
            </a:r>
            <a:r>
              <a:rPr lang="en-US" altLang="en-US" dirty="0" smtClean="0">
                <a:ea typeface="ＭＳ Ｐゴシック"/>
                <a:cs typeface="ＭＳ Ｐゴシック"/>
              </a:rPr>
              <a:t> </a:t>
            </a:r>
            <a:r>
              <a:rPr lang="en-US" altLang="en-US" i="1" dirty="0" smtClean="0">
                <a:ea typeface="ＭＳ Ｐゴシック"/>
                <a:cs typeface="ＭＳ Ｐゴシック"/>
              </a:rPr>
              <a:t>the boy car be different color</a:t>
            </a:r>
          </a:p>
          <a:p>
            <a:pPr fontAlgn="base">
              <a:spcBef>
                <a:spcPts val="500"/>
              </a:spcBef>
              <a:spcAft>
                <a:spcPts val="500"/>
              </a:spcAft>
              <a:buFont typeface="Arial" pitchFamily="34" charset="0"/>
              <a:buChar char="•"/>
              <a:defRPr/>
            </a:pPr>
            <a:endParaRPr lang="en-US" altLang="en-US" i="1" dirty="0" smtClean="0">
              <a:ea typeface="ＭＳ Ｐゴシック"/>
              <a:cs typeface="ＭＳ Ｐゴシック"/>
            </a:endParaRPr>
          </a:p>
          <a:p>
            <a:pPr fontAlgn="base">
              <a:spcBef>
                <a:spcPts val="500"/>
              </a:spcBef>
              <a:spcAft>
                <a:spcPts val="500"/>
              </a:spcAft>
              <a:buFont typeface="Arial" pitchFamily="34" charset="0"/>
              <a:buChar char="•"/>
              <a:defRPr/>
            </a:pPr>
            <a:r>
              <a:rPr lang="en-US" altLang="en-US" dirty="0" smtClean="0">
                <a:solidFill>
                  <a:srgbClr val="FF0000"/>
                </a:solidFill>
                <a:ea typeface="ＭＳ Ｐゴシック"/>
                <a:cs typeface="ＭＳ Ｐゴシック"/>
              </a:rPr>
              <a:t>Lemmatization implies doing “proper” reduction to dictionary headword form.</a:t>
            </a:r>
          </a:p>
          <a:p>
            <a:pPr fontAlgn="base">
              <a:spcAft>
                <a:spcPct val="0"/>
              </a:spcAft>
              <a:defRPr/>
            </a:pPr>
            <a:endParaRPr lang="en-US" altLang="en-US" dirty="0" smtClean="0"/>
          </a:p>
        </p:txBody>
      </p:sp>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Lemmatization</a:t>
            </a:r>
            <a:endParaRPr lang="en-US" dirty="0"/>
          </a:p>
        </p:txBody>
      </p:sp>
      <p:sp>
        <p:nvSpPr>
          <p:cNvPr id="5427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54277"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53F6AE9F-9F2B-4F2F-9667-55A39BB7F289}"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14F2359F-2CC8-4C31-8886-5F6D61EAD7B1}" type="slidenum">
              <a:rPr lang="en-US" altLang="en-US" sz="1200">
                <a:solidFill>
                  <a:srgbClr val="898989"/>
                </a:solidFill>
                <a:latin typeface="Calibri" panose="020F0502020204030204" pitchFamily="34" charset="0"/>
              </a:rPr>
              <a:pPr eaLnBrk="1" hangingPunct="1">
                <a:spcBef>
                  <a:spcPct val="0"/>
                </a:spcBef>
                <a:buFontTx/>
                <a:buNone/>
              </a:pPr>
              <a:t>21</a:t>
            </a:fld>
            <a:r>
              <a:rPr lang="en-US" altLang="en-US" sz="1200">
                <a:solidFill>
                  <a:srgbClr val="898989"/>
                </a:solidFill>
                <a:latin typeface="Calibri" panose="020F0502020204030204" pitchFamily="34"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Stemming an alternative to lemmatization</a:t>
            </a:r>
            <a:endParaRPr lang="en-US" dirty="0"/>
          </a:p>
        </p:txBody>
      </p:sp>
      <p:sp>
        <p:nvSpPr>
          <p:cNvPr id="55299" name="Rectangle 3"/>
          <p:cNvSpPr txBox="1">
            <a:spLocks noChangeArrowheads="1"/>
          </p:cNvSpPr>
          <p:nvPr/>
        </p:nvSpPr>
        <p:spPr bwMode="auto">
          <a:xfrm>
            <a:off x="609600" y="1447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rgbClr val="101141"/>
              </a:buClr>
            </a:pPr>
            <a:r>
              <a:rPr lang="en-US" altLang="en-US" sz="2400">
                <a:solidFill>
                  <a:srgbClr val="FF0000"/>
                </a:solidFill>
                <a:ea typeface="ＭＳ Ｐゴシック" panose="020B0600070205080204" pitchFamily="34" charset="-128"/>
              </a:rPr>
              <a:t>Reduce terms to their “roots” before indexing.</a:t>
            </a:r>
          </a:p>
          <a:p>
            <a:pPr eaLnBrk="1" hangingPunct="1">
              <a:buClr>
                <a:srgbClr val="101141"/>
              </a:buClr>
              <a:buFontTx/>
              <a:buNone/>
            </a:pPr>
            <a:endParaRPr lang="en-US" altLang="en-US" sz="2400">
              <a:ea typeface="ＭＳ Ｐゴシック" panose="020B0600070205080204" pitchFamily="34" charset="-128"/>
            </a:endParaRPr>
          </a:p>
          <a:p>
            <a:pPr eaLnBrk="1" hangingPunct="1">
              <a:buClr>
                <a:srgbClr val="101141"/>
              </a:buClr>
            </a:pPr>
            <a:r>
              <a:rPr lang="en-US" altLang="en-US" sz="2400">
                <a:ea typeface="ＭＳ Ｐゴシック" panose="020B0600070205080204" pitchFamily="34" charset="-128"/>
              </a:rPr>
              <a:t>“Stemming” suggest crude affix </a:t>
            </a:r>
            <a:r>
              <a:rPr lang="en-US" altLang="en-US" sz="2400">
                <a:solidFill>
                  <a:srgbClr val="FF0000"/>
                </a:solidFill>
                <a:ea typeface="ＭＳ Ｐゴシック" panose="020B0600070205080204" pitchFamily="34" charset="-128"/>
              </a:rPr>
              <a:t>chopping</a:t>
            </a:r>
          </a:p>
          <a:p>
            <a:pPr lvl="1" eaLnBrk="1" hangingPunct="1"/>
            <a:r>
              <a:rPr lang="en-US" altLang="en-US" sz="1600">
                <a:ea typeface="ＭＳ Ｐゴシック" panose="020B0600070205080204" pitchFamily="34" charset="-128"/>
              </a:rPr>
              <a:t>language dependent</a:t>
            </a:r>
          </a:p>
          <a:p>
            <a:pPr lvl="1" eaLnBrk="1" hangingPunct="1"/>
            <a:r>
              <a:rPr lang="en-US" altLang="en-US" sz="1600">
                <a:ea typeface="ＭＳ Ｐゴシック" panose="020B0600070205080204" pitchFamily="34" charset="-128"/>
              </a:rPr>
              <a:t>e.g., </a:t>
            </a:r>
            <a:r>
              <a:rPr lang="en-US" altLang="en-US" sz="1600" b="1" i="1">
                <a:ea typeface="ＭＳ Ｐゴシック" panose="020B0600070205080204" pitchFamily="34" charset="-128"/>
              </a:rPr>
              <a:t>automate(s), automatic, automation</a:t>
            </a:r>
            <a:r>
              <a:rPr lang="en-US" altLang="en-US" sz="1600">
                <a:ea typeface="ＭＳ Ｐゴシック" panose="020B0600070205080204" pitchFamily="34" charset="-128"/>
              </a:rPr>
              <a:t> all reduced to </a:t>
            </a:r>
            <a:r>
              <a:rPr lang="en-US" altLang="en-US" sz="1600" b="1" i="1">
                <a:ea typeface="ＭＳ Ｐゴシック" panose="020B0600070205080204" pitchFamily="34" charset="-128"/>
              </a:rPr>
              <a:t>automat</a:t>
            </a:r>
            <a:r>
              <a:rPr lang="en-US" altLang="en-US" sz="1600">
                <a:ea typeface="ＭＳ Ｐゴシック" panose="020B0600070205080204" pitchFamily="34" charset="-128"/>
              </a:rPr>
              <a:t>.</a:t>
            </a:r>
          </a:p>
        </p:txBody>
      </p:sp>
      <p:sp>
        <p:nvSpPr>
          <p:cNvPr id="55300" name="Rectangle 5"/>
          <p:cNvSpPr>
            <a:spLocks noChangeArrowheads="1"/>
          </p:cNvSpPr>
          <p:nvPr/>
        </p:nvSpPr>
        <p:spPr bwMode="auto">
          <a:xfrm>
            <a:off x="914400" y="4076700"/>
            <a:ext cx="3375025" cy="1200150"/>
          </a:xfrm>
          <a:prstGeom prst="rect">
            <a:avLst/>
          </a:prstGeom>
          <a:solidFill>
            <a:schemeClr val="accent1">
              <a:alpha val="50195"/>
            </a:schemeClr>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i="1"/>
              <a:t>for example compressed </a:t>
            </a:r>
          </a:p>
          <a:p>
            <a:pPr eaLnBrk="1" hangingPunct="1">
              <a:spcBef>
                <a:spcPct val="0"/>
              </a:spcBef>
              <a:buFontTx/>
              <a:buNone/>
            </a:pPr>
            <a:r>
              <a:rPr lang="en-US" altLang="en-US" sz="1800" b="1" i="1"/>
              <a:t>and compression are both </a:t>
            </a:r>
          </a:p>
          <a:p>
            <a:pPr eaLnBrk="1" hangingPunct="1">
              <a:spcBef>
                <a:spcPct val="0"/>
              </a:spcBef>
              <a:buFontTx/>
              <a:buNone/>
            </a:pPr>
            <a:r>
              <a:rPr lang="en-US" altLang="en-US" sz="1800" b="1" i="1"/>
              <a:t>accepted as equivalent to </a:t>
            </a:r>
          </a:p>
          <a:p>
            <a:pPr eaLnBrk="1" hangingPunct="1">
              <a:spcBef>
                <a:spcPct val="0"/>
              </a:spcBef>
              <a:buFontTx/>
              <a:buNone/>
            </a:pPr>
            <a:r>
              <a:rPr lang="en-US" altLang="en-US" sz="1800" b="1" i="1"/>
              <a:t>compress</a:t>
            </a:r>
            <a:r>
              <a:rPr lang="en-US" altLang="en-US" sz="1800"/>
              <a:t>.</a:t>
            </a:r>
          </a:p>
        </p:txBody>
      </p:sp>
      <p:sp>
        <p:nvSpPr>
          <p:cNvPr id="55301" name="Rectangle 6"/>
          <p:cNvSpPr>
            <a:spLocks noChangeArrowheads="1"/>
          </p:cNvSpPr>
          <p:nvPr/>
        </p:nvSpPr>
        <p:spPr bwMode="auto">
          <a:xfrm>
            <a:off x="4953000" y="4076700"/>
            <a:ext cx="2971800" cy="1200150"/>
          </a:xfrm>
          <a:prstGeom prst="rect">
            <a:avLst/>
          </a:prstGeom>
          <a:solidFill>
            <a:schemeClr val="accent1">
              <a:alpha val="50195"/>
            </a:schemeClr>
          </a:solidFill>
          <a:ln w="9525">
            <a:solidFill>
              <a:schemeClr val="tx1"/>
            </a:solidFill>
            <a:miter lim="800000"/>
            <a:headEnd/>
            <a:tailEnd/>
          </a:ln>
        </p:spPr>
        <p:txBody>
          <a:bodyPr wrap="none"/>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for exampl compress and</a:t>
            </a:r>
          </a:p>
          <a:p>
            <a:pPr eaLnBrk="1" hangingPunct="1">
              <a:spcBef>
                <a:spcPct val="0"/>
              </a:spcBef>
              <a:buFontTx/>
              <a:buNone/>
            </a:pPr>
            <a:r>
              <a:rPr lang="en-US" altLang="en-US" sz="1800"/>
              <a:t>compress ar both accept</a:t>
            </a:r>
          </a:p>
          <a:p>
            <a:pPr eaLnBrk="1" hangingPunct="1">
              <a:spcBef>
                <a:spcPct val="0"/>
              </a:spcBef>
              <a:buFontTx/>
              <a:buNone/>
            </a:pPr>
            <a:r>
              <a:rPr lang="en-US" altLang="en-US" sz="1800"/>
              <a:t>as equival to compress</a:t>
            </a:r>
          </a:p>
        </p:txBody>
      </p:sp>
      <p:sp>
        <p:nvSpPr>
          <p:cNvPr id="55302"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55303" name="Date Placeholder 3"/>
          <p:cNvSpPr txBox="1">
            <a:spLocks/>
          </p:cNvSpPr>
          <p:nvPr/>
        </p:nvSpPr>
        <p:spPr bwMode="auto">
          <a:xfrm>
            <a:off x="457200" y="6510338"/>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E987D5F2-23FB-4C7A-A2BA-E0D3D9294B92}"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9D2128A0-6B6C-4661-87D4-0E72EDA826E9}" type="slidenum">
              <a:rPr lang="en-US" altLang="en-US" sz="1200">
                <a:solidFill>
                  <a:srgbClr val="898989"/>
                </a:solidFill>
                <a:latin typeface="Calibri" panose="020F0502020204030204" pitchFamily="34" charset="0"/>
              </a:rPr>
              <a:pPr eaLnBrk="1" hangingPunct="1">
                <a:spcBef>
                  <a:spcPct val="0"/>
                </a:spcBef>
                <a:buFontTx/>
                <a:buNone/>
              </a:pPr>
              <a:t>22</a:t>
            </a:fld>
            <a:r>
              <a:rPr lang="en-US" altLang="en-US" sz="1200">
                <a:solidFill>
                  <a:srgbClr val="898989"/>
                </a:solidFill>
                <a:latin typeface="Calibri" panose="020F0502020204030204" pitchFamily="34"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smtClean="0">
                <a:ea typeface="ＭＳ Ｐゴシック" panose="020B0600070205080204" pitchFamily="34" charset="-128"/>
              </a:rPr>
              <a:t>Commonest algorithm for stemming English</a:t>
            </a:r>
          </a:p>
          <a:p>
            <a:pPr lvl="1" fontAlgn="base">
              <a:spcAft>
                <a:spcPct val="0"/>
              </a:spcAft>
            </a:pPr>
            <a:r>
              <a:rPr lang="en-US" altLang="en-US" sz="2400" smtClean="0">
                <a:ea typeface="ＭＳ Ｐゴシック" panose="020B0600070205080204" pitchFamily="34" charset="-128"/>
              </a:rPr>
              <a:t>Results suggest it’s at least as good as other stemming options</a:t>
            </a:r>
          </a:p>
          <a:p>
            <a:pPr lvl="1" fontAlgn="base">
              <a:spcAft>
                <a:spcPct val="0"/>
              </a:spcAft>
            </a:pPr>
            <a:endParaRPr lang="en-US" altLang="en-US" sz="2400" smtClean="0">
              <a:ea typeface="ＭＳ Ｐゴシック" panose="020B0600070205080204" pitchFamily="34" charset="-128"/>
            </a:endParaRPr>
          </a:p>
          <a:p>
            <a:pPr fontAlgn="base">
              <a:spcAft>
                <a:spcPct val="0"/>
              </a:spcAft>
              <a:buFont typeface="Arial" pitchFamily="34" charset="0"/>
              <a:buChar char="•"/>
            </a:pPr>
            <a:r>
              <a:rPr lang="en-US" altLang="en-US" smtClean="0">
                <a:ea typeface="ＭＳ Ｐゴシック" panose="020B0600070205080204" pitchFamily="34" charset="-128"/>
              </a:rPr>
              <a:t>Conventions + 5 phases of reductions</a:t>
            </a:r>
          </a:p>
          <a:p>
            <a:pPr lvl="1" fontAlgn="base">
              <a:spcAft>
                <a:spcPct val="0"/>
              </a:spcAft>
            </a:pPr>
            <a:r>
              <a:rPr lang="en-US" altLang="en-US" sz="2400" smtClean="0">
                <a:ea typeface="ＭＳ Ｐゴシック" panose="020B0600070205080204" pitchFamily="34" charset="-128"/>
              </a:rPr>
              <a:t>phases applied sequentially</a:t>
            </a:r>
          </a:p>
          <a:p>
            <a:pPr lvl="1" fontAlgn="base">
              <a:spcAft>
                <a:spcPct val="0"/>
              </a:spcAft>
            </a:pPr>
            <a:r>
              <a:rPr lang="en-US" altLang="en-US" sz="2400" smtClean="0">
                <a:ea typeface="ＭＳ Ｐゴシック" panose="020B0600070205080204" pitchFamily="34" charset="-128"/>
              </a:rPr>
              <a:t>each phase consists of a set of commands</a:t>
            </a:r>
          </a:p>
          <a:p>
            <a:pPr lvl="1" fontAlgn="base">
              <a:spcAft>
                <a:spcPct val="0"/>
              </a:spcAft>
            </a:pPr>
            <a:r>
              <a:rPr lang="en-US" altLang="en-US" sz="2400" smtClean="0">
                <a:ea typeface="ＭＳ Ｐゴシック" panose="020B0600070205080204" pitchFamily="34" charset="-128"/>
              </a:rPr>
              <a:t>sample convention: </a:t>
            </a:r>
            <a:r>
              <a:rPr lang="en-US" altLang="en-US" sz="2400" i="1" smtClean="0">
                <a:ea typeface="ＭＳ Ｐゴシック" panose="020B0600070205080204" pitchFamily="34" charset="-128"/>
              </a:rPr>
              <a:t>Of the rules in a compound command, select the one that applies to the longest suffix.</a:t>
            </a: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Porter’s algorithm</a:t>
            </a:r>
            <a:endParaRPr lang="en-US" dirty="0"/>
          </a:p>
        </p:txBody>
      </p:sp>
      <p:sp>
        <p:nvSpPr>
          <p:cNvPr id="5632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56325" name="Date Placeholder 3"/>
          <p:cNvSpPr txBox="1">
            <a:spLocks/>
          </p:cNvSpPr>
          <p:nvPr/>
        </p:nvSpPr>
        <p:spPr bwMode="auto">
          <a:xfrm>
            <a:off x="6096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E7FFBE91-5F72-41AF-B1EE-7AD581393418}"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719A95A1-DEE0-4C06-AA6F-E84A496D460E}" type="slidenum">
              <a:rPr lang="en-US" altLang="en-US" sz="1200">
                <a:solidFill>
                  <a:srgbClr val="898989"/>
                </a:solidFill>
                <a:latin typeface="Calibri" panose="020F0502020204030204" pitchFamily="34" charset="0"/>
              </a:rPr>
              <a:pPr eaLnBrk="1" hangingPunct="1">
                <a:spcBef>
                  <a:spcPct val="0"/>
                </a:spcBef>
                <a:buFontTx/>
                <a:buNone/>
              </a:pPr>
              <a:t>23</a:t>
            </a:fld>
            <a:r>
              <a:rPr lang="en-US" altLang="en-US" sz="1200">
                <a:solidFill>
                  <a:srgbClr val="898989"/>
                </a:solidFill>
                <a:latin typeface="Calibri" panose="020F0502020204030204"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i="1" smtClean="0">
                <a:ea typeface="ＭＳ Ｐゴシック" panose="020B0600070205080204" pitchFamily="34" charset="-128"/>
              </a:rPr>
              <a:t>sses</a:t>
            </a:r>
            <a:r>
              <a:rPr lang="en-US" altLang="en-US" smtClean="0">
                <a:ea typeface="ＭＳ Ｐゴシック" panose="020B0600070205080204" pitchFamily="34" charset="-128"/>
              </a:rPr>
              <a:t> </a:t>
            </a:r>
            <a:r>
              <a:rPr lang="en-US" altLang="en-US" smtClean="0">
                <a:ea typeface="ＭＳ Ｐゴシック" panose="020B0600070205080204" pitchFamily="34" charset="-128"/>
                <a:sym typeface="Symbol" panose="05050102010706020507" pitchFamily="18" charset="2"/>
              </a:rPr>
              <a:t> </a:t>
            </a:r>
            <a:r>
              <a:rPr lang="en-US" altLang="en-US" i="1" smtClean="0">
                <a:ea typeface="ＭＳ Ｐゴシック" panose="020B0600070205080204" pitchFamily="34" charset="-128"/>
                <a:sym typeface="Symbol" panose="05050102010706020507" pitchFamily="18" charset="2"/>
              </a:rPr>
              <a:t>ss	</a:t>
            </a:r>
          </a:p>
          <a:p>
            <a:pPr fontAlgn="base">
              <a:spcAft>
                <a:spcPct val="0"/>
              </a:spcAft>
              <a:buFont typeface="Arial" pitchFamily="34" charset="0"/>
              <a:buChar char="•"/>
            </a:pPr>
            <a:r>
              <a:rPr lang="en-US" altLang="en-US" i="1" smtClean="0">
                <a:ea typeface="ＭＳ Ｐゴシック" panose="020B0600070205080204" pitchFamily="34" charset="-128"/>
              </a:rPr>
              <a:t>ies</a:t>
            </a:r>
            <a:r>
              <a:rPr lang="en-US" altLang="en-US" smtClean="0">
                <a:ea typeface="ＭＳ Ｐゴシック" panose="020B0600070205080204" pitchFamily="34" charset="-128"/>
              </a:rPr>
              <a:t> </a:t>
            </a:r>
            <a:r>
              <a:rPr lang="en-US" altLang="en-US" smtClean="0">
                <a:ea typeface="ＭＳ Ｐゴシック" panose="020B0600070205080204" pitchFamily="34" charset="-128"/>
                <a:sym typeface="Symbol" panose="05050102010706020507" pitchFamily="18" charset="2"/>
              </a:rPr>
              <a:t> </a:t>
            </a:r>
            <a:r>
              <a:rPr lang="en-US" altLang="en-US" i="1" smtClean="0">
                <a:ea typeface="ＭＳ Ｐゴシック" panose="020B0600070205080204" pitchFamily="34" charset="-128"/>
                <a:sym typeface="Symbol" panose="05050102010706020507" pitchFamily="18" charset="2"/>
              </a:rPr>
              <a:t>i	</a:t>
            </a:r>
          </a:p>
          <a:p>
            <a:pPr fontAlgn="base">
              <a:spcAft>
                <a:spcPct val="0"/>
              </a:spcAft>
              <a:buFont typeface="Arial" pitchFamily="34" charset="0"/>
              <a:buChar char="•"/>
            </a:pPr>
            <a:r>
              <a:rPr lang="en-US" altLang="en-US" i="1" smtClean="0">
                <a:ea typeface="ＭＳ Ｐゴシック" panose="020B0600070205080204" pitchFamily="34" charset="-128"/>
              </a:rPr>
              <a:t>ational</a:t>
            </a:r>
            <a:r>
              <a:rPr lang="en-US" altLang="en-US" smtClean="0">
                <a:ea typeface="ＭＳ Ｐゴシック" panose="020B0600070205080204" pitchFamily="34" charset="-128"/>
              </a:rPr>
              <a:t> </a:t>
            </a:r>
            <a:r>
              <a:rPr lang="en-US" altLang="en-US" smtClean="0">
                <a:ea typeface="ＭＳ Ｐゴシック" panose="020B0600070205080204" pitchFamily="34" charset="-128"/>
                <a:sym typeface="Symbol" panose="05050102010706020507" pitchFamily="18" charset="2"/>
              </a:rPr>
              <a:t> </a:t>
            </a:r>
            <a:r>
              <a:rPr lang="en-US" altLang="en-US" i="1" smtClean="0">
                <a:ea typeface="ＭＳ Ｐゴシック" panose="020B0600070205080204" pitchFamily="34" charset="-128"/>
                <a:sym typeface="Symbol" panose="05050102010706020507" pitchFamily="18" charset="2"/>
              </a:rPr>
              <a:t>ate</a:t>
            </a:r>
          </a:p>
          <a:p>
            <a:pPr fontAlgn="base">
              <a:spcAft>
                <a:spcPct val="0"/>
              </a:spcAft>
              <a:buFont typeface="Arial" pitchFamily="34" charset="0"/>
              <a:buChar char="•"/>
            </a:pPr>
            <a:r>
              <a:rPr lang="en-US" altLang="en-US" i="1" smtClean="0">
                <a:ea typeface="ＭＳ Ｐゴシック" panose="020B0600070205080204" pitchFamily="34" charset="-128"/>
              </a:rPr>
              <a:t>tional</a:t>
            </a:r>
            <a:r>
              <a:rPr lang="en-US" altLang="en-US" smtClean="0">
                <a:ea typeface="ＭＳ Ｐゴシック" panose="020B0600070205080204" pitchFamily="34" charset="-128"/>
              </a:rPr>
              <a:t> </a:t>
            </a:r>
            <a:r>
              <a:rPr lang="en-US" altLang="en-US" smtClean="0">
                <a:ea typeface="ＭＳ Ｐゴシック" panose="020B0600070205080204" pitchFamily="34" charset="-128"/>
                <a:sym typeface="Symbol" panose="05050102010706020507" pitchFamily="18" charset="2"/>
              </a:rPr>
              <a:t> </a:t>
            </a:r>
            <a:r>
              <a:rPr lang="en-US" altLang="en-US" i="1" smtClean="0">
                <a:ea typeface="ＭＳ Ｐゴシック" panose="020B0600070205080204" pitchFamily="34" charset="-128"/>
                <a:sym typeface="Symbol" panose="05050102010706020507" pitchFamily="18" charset="2"/>
              </a:rPr>
              <a:t>tion</a:t>
            </a:r>
          </a:p>
          <a:p>
            <a:pPr fontAlgn="base">
              <a:spcAft>
                <a:spcPct val="0"/>
              </a:spcAft>
              <a:buFont typeface="Arial" pitchFamily="34" charset="0"/>
              <a:buChar char="•"/>
            </a:pPr>
            <a:endParaRPr lang="en-US" altLang="en-US" i="1" smtClean="0">
              <a:ea typeface="ＭＳ Ｐゴシック" panose="020B0600070205080204" pitchFamily="34" charset="-128"/>
              <a:sym typeface="Symbol" panose="05050102010706020507" pitchFamily="18" charset="2"/>
            </a:endParaRPr>
          </a:p>
          <a:p>
            <a:pPr fontAlgn="base">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Rules sensitive to the</a:t>
            </a:r>
            <a:r>
              <a:rPr lang="en-US" altLang="en-US" i="1" smtClean="0">
                <a:ea typeface="ＭＳ Ｐゴシック" panose="020B0600070205080204" pitchFamily="34" charset="-128"/>
                <a:sym typeface="Symbol" panose="05050102010706020507" pitchFamily="18" charset="2"/>
              </a:rPr>
              <a:t> measure</a:t>
            </a:r>
            <a:r>
              <a:rPr lang="en-US" altLang="en-US" smtClean="0">
                <a:ea typeface="ＭＳ Ｐゴシック" panose="020B0600070205080204" pitchFamily="34" charset="-128"/>
                <a:sym typeface="Symbol" panose="05050102010706020507" pitchFamily="18" charset="2"/>
              </a:rPr>
              <a:t> of words</a:t>
            </a:r>
            <a:endParaRPr lang="en-US" altLang="en-US" b="1" i="1" smtClean="0">
              <a:ea typeface="ＭＳ Ｐゴシック" panose="020B0600070205080204" pitchFamily="34" charset="-128"/>
              <a:sym typeface="Symbol" panose="05050102010706020507" pitchFamily="18" charset="2"/>
            </a:endParaRPr>
          </a:p>
          <a:p>
            <a:pPr fontAlgn="base">
              <a:spcAft>
                <a:spcPct val="0"/>
              </a:spcAft>
              <a:buFont typeface="Arial" pitchFamily="34" charset="0"/>
              <a:buChar char="•"/>
            </a:pPr>
            <a:r>
              <a:rPr lang="en-US" altLang="en-US" smtClean="0">
                <a:ea typeface="ＭＳ Ｐゴシック" panose="020B0600070205080204" pitchFamily="34" charset="-128"/>
                <a:sym typeface="Symbol" panose="05050102010706020507" pitchFamily="18" charset="2"/>
              </a:rPr>
              <a:t> 	</a:t>
            </a:r>
            <a:r>
              <a:rPr lang="en-US" altLang="en-US" i="1" smtClean="0">
                <a:ea typeface="ＭＳ Ｐゴシック" panose="020B0600070205080204" pitchFamily="34" charset="-128"/>
                <a:sym typeface="Symbol" panose="05050102010706020507" pitchFamily="18" charset="2"/>
              </a:rPr>
              <a:t>(m&gt;1) EMENT </a:t>
            </a:r>
            <a:r>
              <a:rPr lang="en-US" altLang="en-US" smtClean="0">
                <a:ea typeface="ＭＳ Ｐゴシック" panose="020B0600070205080204" pitchFamily="34" charset="-128"/>
                <a:sym typeface="Symbol" panose="05050102010706020507" pitchFamily="18" charset="2"/>
              </a:rPr>
              <a:t>→</a:t>
            </a:r>
          </a:p>
          <a:p>
            <a:pPr lvl="2" eaLnBrk="1" hangingPunct="1"/>
            <a:r>
              <a:rPr lang="en-US" altLang="en-US" i="1" smtClean="0">
                <a:ea typeface="ＭＳ Ｐゴシック" panose="020B0600070205080204" pitchFamily="34" charset="-128"/>
                <a:sym typeface="Symbol" panose="05050102010706020507" pitchFamily="18" charset="2"/>
              </a:rPr>
              <a:t>replacement</a:t>
            </a:r>
            <a:r>
              <a:rPr lang="en-US" altLang="en-US" smtClean="0">
                <a:ea typeface="ＭＳ Ｐゴシック" panose="020B0600070205080204" pitchFamily="34" charset="-128"/>
                <a:sym typeface="Symbol" panose="05050102010706020507" pitchFamily="18" charset="2"/>
              </a:rPr>
              <a:t> → </a:t>
            </a:r>
            <a:r>
              <a:rPr lang="en-US" altLang="en-US" i="1" smtClean="0">
                <a:ea typeface="ＭＳ Ｐゴシック" panose="020B0600070205080204" pitchFamily="34" charset="-128"/>
                <a:sym typeface="Symbol" panose="05050102010706020507" pitchFamily="18" charset="2"/>
              </a:rPr>
              <a:t>replac</a:t>
            </a:r>
          </a:p>
          <a:p>
            <a:pPr lvl="2" eaLnBrk="1" hangingPunct="1"/>
            <a:r>
              <a:rPr lang="en-US" altLang="en-US" i="1" smtClean="0">
                <a:ea typeface="ＭＳ Ｐゴシック" panose="020B0600070205080204" pitchFamily="34" charset="-128"/>
                <a:sym typeface="Symbol" panose="05050102010706020507" pitchFamily="18" charset="2"/>
              </a:rPr>
              <a:t>cement </a:t>
            </a:r>
            <a:r>
              <a:rPr lang="en-US" altLang="en-US" smtClean="0">
                <a:ea typeface="ＭＳ Ｐゴシック" panose="020B0600070205080204" pitchFamily="34" charset="-128"/>
                <a:sym typeface="Symbol" panose="05050102010706020507" pitchFamily="18" charset="2"/>
              </a:rPr>
              <a:t> → </a:t>
            </a:r>
            <a:r>
              <a:rPr lang="en-US" altLang="en-US" i="1" smtClean="0">
                <a:ea typeface="ＭＳ Ｐゴシック" panose="020B0600070205080204" pitchFamily="34" charset="-128"/>
                <a:sym typeface="Symbol" panose="05050102010706020507" pitchFamily="18" charset="2"/>
              </a:rPr>
              <a:t>cement</a:t>
            </a: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Typical rules in Porter</a:t>
            </a:r>
            <a:endParaRPr lang="en-US" dirty="0"/>
          </a:p>
        </p:txBody>
      </p:sp>
      <p:pic>
        <p:nvPicPr>
          <p:cNvPr id="36868" name="Picture 4"/>
          <p:cNvPicPr>
            <a:picLocks noChangeAspect="1" noChangeArrowheads="1"/>
          </p:cNvPicPr>
          <p:nvPr/>
        </p:nvPicPr>
        <p:blipFill>
          <a:blip r:embed="rId2"/>
          <a:srcRect/>
          <a:stretch>
            <a:fillRect/>
          </a:stretch>
        </p:blipFill>
        <p:spPr bwMode="auto">
          <a:xfrm>
            <a:off x="5029200" y="1447800"/>
            <a:ext cx="2514600" cy="1947863"/>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57349"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57350" name="Date Placeholder 3"/>
          <p:cNvSpPr txBox="1">
            <a:spLocks/>
          </p:cNvSpPr>
          <p:nvPr/>
        </p:nvSpPr>
        <p:spPr bwMode="auto">
          <a:xfrm>
            <a:off x="61595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EA02B91E-C824-44E7-97FC-D3F4F9494A1D}"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B3ACE7A2-9445-492E-A7DD-EC18D5C04B3E}" type="slidenum">
              <a:rPr lang="en-US" altLang="en-US" sz="1200">
                <a:solidFill>
                  <a:srgbClr val="898989"/>
                </a:solidFill>
                <a:latin typeface="Calibri" panose="020F0502020204030204" pitchFamily="34" charset="0"/>
              </a:rPr>
              <a:pPr eaLnBrk="1" hangingPunct="1">
                <a:spcBef>
                  <a:spcPct val="0"/>
                </a:spcBef>
                <a:buFontTx/>
                <a:buNone/>
              </a:pPr>
              <a:t>24</a:t>
            </a:fld>
            <a:r>
              <a:rPr lang="en-US" altLang="en-US" sz="1200">
                <a:solidFill>
                  <a:srgbClr val="898989"/>
                </a:solidFill>
                <a:latin typeface="Calibri" panose="020F0502020204030204" pitchFamily="34"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p:cNvSpPr>
          <p:nvPr>
            <p:ph idx="1"/>
          </p:nvPr>
        </p:nvSpPr>
        <p:spPr>
          <a:xfrm>
            <a:off x="304800" y="1295400"/>
            <a:ext cx="8610600" cy="4525963"/>
          </a:xfrm>
        </p:spPr>
        <p:txBody>
          <a:bodyPr/>
          <a:lstStyle/>
          <a:p>
            <a:pPr fontAlgn="base">
              <a:spcAft>
                <a:spcPct val="0"/>
              </a:spcAft>
              <a:buFont typeface="Arial" pitchFamily="34" charset="0"/>
              <a:buChar char="•"/>
            </a:pPr>
            <a:r>
              <a:rPr lang="en-US" altLang="en-US" smtClean="0">
                <a:ea typeface="ＭＳ Ｐゴシック" panose="020B0600070205080204" pitchFamily="34" charset="-128"/>
              </a:rPr>
              <a:t>Other stemmers exist, e.g., Lovins stemmer </a:t>
            </a:r>
          </a:p>
          <a:p>
            <a:pPr lvl="1" fontAlgn="base">
              <a:spcAft>
                <a:spcPct val="0"/>
              </a:spcAft>
            </a:pPr>
            <a:r>
              <a:rPr lang="en-US" altLang="en-US" smtClean="0">
                <a:ea typeface="ＭＳ Ｐゴシック" panose="020B0600070205080204" pitchFamily="34" charset="-128"/>
              </a:rPr>
              <a:t>http://www.comp.lancs.ac.uk/computing/research/stemming/general/lovins.htm</a:t>
            </a:r>
            <a:endParaRPr lang="en-US" altLang="en-US" sz="4400" smtClean="0">
              <a:ea typeface="ＭＳ Ｐゴシック" panose="020B0600070205080204" pitchFamily="34" charset="-128"/>
            </a:endParaRPr>
          </a:p>
          <a:p>
            <a:pPr lvl="1" fontAlgn="base">
              <a:spcAft>
                <a:spcPct val="0"/>
              </a:spcAft>
            </a:pPr>
            <a:r>
              <a:rPr lang="en-US" altLang="en-US" smtClean="0">
                <a:ea typeface="ＭＳ Ｐゴシック" panose="020B0600070205080204" pitchFamily="34" charset="-128"/>
              </a:rPr>
              <a:t>Single-pass, longest suffix removal (about 250 rules)</a:t>
            </a:r>
          </a:p>
          <a:p>
            <a:pPr fontAlgn="base">
              <a:spcAft>
                <a:spcPct val="0"/>
              </a:spcAft>
              <a:buFont typeface="Arial" pitchFamily="34" charset="0"/>
              <a:buChar char="•"/>
            </a:pPr>
            <a:endParaRPr lang="en-US" altLang="en-US" sz="1000" smtClean="0">
              <a:ea typeface="ＭＳ Ｐゴシック" panose="020B0600070205080204" pitchFamily="34" charset="-128"/>
            </a:endParaRPr>
          </a:p>
          <a:p>
            <a:pPr fontAlgn="base">
              <a:spcBef>
                <a:spcPct val="10000"/>
              </a:spcBef>
              <a:spcAft>
                <a:spcPct val="0"/>
              </a:spcAft>
              <a:buFont typeface="Arial" pitchFamily="34" charset="0"/>
              <a:buChar char="•"/>
            </a:pPr>
            <a:r>
              <a:rPr lang="en-US" altLang="en-US" smtClean="0">
                <a:ea typeface="ＭＳ Ｐゴシック" panose="020B0600070205080204" pitchFamily="34" charset="-128"/>
              </a:rPr>
              <a:t>Full morphological analysis – at most modest benefits for retrieval.</a:t>
            </a:r>
          </a:p>
          <a:p>
            <a:pPr fontAlgn="base">
              <a:spcAft>
                <a:spcPct val="0"/>
              </a:spcAft>
              <a:buFont typeface="Arial" pitchFamily="34" charset="0"/>
              <a:buChar char="•"/>
            </a:pPr>
            <a:endParaRPr lang="en-US" altLang="en-US" sz="1000" smtClean="0">
              <a:ea typeface="ＭＳ Ｐゴシック" panose="020B0600070205080204" pitchFamily="34" charset="-128"/>
            </a:endParaRPr>
          </a:p>
          <a:p>
            <a:pPr fontAlgn="base">
              <a:spcBef>
                <a:spcPct val="10000"/>
              </a:spcBef>
              <a:spcAft>
                <a:spcPct val="0"/>
              </a:spcAft>
              <a:buFont typeface="Arial" pitchFamily="34" charset="0"/>
              <a:buChar char="•"/>
            </a:pPr>
            <a:r>
              <a:rPr lang="en-US" altLang="en-US" smtClean="0">
                <a:ea typeface="ＭＳ Ｐゴシック" panose="020B0600070205080204" pitchFamily="34" charset="-128"/>
              </a:rPr>
              <a:t>Do stemming and other normalizations help?</a:t>
            </a:r>
          </a:p>
          <a:p>
            <a:pPr lvl="1" fontAlgn="base">
              <a:spcAft>
                <a:spcPct val="0"/>
              </a:spcAft>
            </a:pPr>
            <a:r>
              <a:rPr lang="en-US" altLang="en-US" sz="2200" smtClean="0">
                <a:ea typeface="ＭＳ Ｐゴシック" panose="020B0600070205080204" pitchFamily="34" charset="-128"/>
              </a:rPr>
              <a:t>English: </a:t>
            </a:r>
            <a:r>
              <a:rPr lang="en-US" altLang="en-US" sz="2200" smtClean="0">
                <a:solidFill>
                  <a:srgbClr val="FF0000"/>
                </a:solidFill>
                <a:ea typeface="ＭＳ Ｐゴシック" panose="020B0600070205080204" pitchFamily="34" charset="-128"/>
              </a:rPr>
              <a:t>very mixed results. Helps recall but harms precision</a:t>
            </a:r>
          </a:p>
          <a:p>
            <a:pPr lvl="2" eaLnBrk="1" hangingPunct="1"/>
            <a:r>
              <a:rPr lang="en-US" altLang="en-US" smtClean="0">
                <a:ea typeface="ＭＳ Ｐゴシック" panose="020B0600070205080204" pitchFamily="34" charset="-128"/>
              </a:rPr>
              <a:t>operative (dentistry) </a:t>
            </a:r>
            <a:r>
              <a:rPr lang="en-US" altLang="en-US" smtClean="0">
                <a:latin typeface="Lucida Sans Unicode" panose="020B0602030504020204" pitchFamily="34" charset="0"/>
                <a:ea typeface="ＭＳ Ｐゴシック" panose="020B0600070205080204" pitchFamily="34" charset="-128"/>
                <a:cs typeface="Lucida Sans Unicode" panose="020B0602030504020204" pitchFamily="34" charset="0"/>
              </a:rPr>
              <a:t>⇒ </a:t>
            </a:r>
            <a:r>
              <a:rPr lang="en-US" altLang="en-US" smtClean="0">
                <a:ea typeface="ＭＳ Ｐゴシック" panose="020B0600070205080204" pitchFamily="34" charset="-128"/>
                <a:cs typeface="Lucida Sans Unicode" panose="020B0602030504020204" pitchFamily="34" charset="0"/>
              </a:rPr>
              <a:t>oper</a:t>
            </a:r>
          </a:p>
          <a:p>
            <a:pPr lvl="2" eaLnBrk="1" hangingPunct="1"/>
            <a:r>
              <a:rPr lang="en-US" altLang="en-US" smtClean="0">
                <a:ea typeface="ＭＳ Ｐゴシック" panose="020B0600070205080204" pitchFamily="34" charset="-128"/>
                <a:cs typeface="Lucida Sans Unicode" panose="020B0602030504020204" pitchFamily="34" charset="0"/>
              </a:rPr>
              <a:t>operational (research</a:t>
            </a:r>
            <a:r>
              <a:rPr lang="en-US" altLang="en-US" smtClean="0">
                <a:ea typeface="ＭＳ Ｐゴシック" panose="020B0600070205080204" pitchFamily="34" charset="-128"/>
              </a:rPr>
              <a:t>) </a:t>
            </a:r>
            <a:r>
              <a:rPr lang="en-US" altLang="en-US" smtClean="0">
                <a:latin typeface="Lucida Sans Unicode" panose="020B0602030504020204" pitchFamily="34" charset="0"/>
                <a:ea typeface="ＭＳ Ｐゴシック" panose="020B0600070205080204" pitchFamily="34" charset="-128"/>
              </a:rPr>
              <a:t>⇒ </a:t>
            </a:r>
            <a:r>
              <a:rPr lang="en-US" altLang="en-US" smtClean="0">
                <a:ea typeface="ＭＳ Ｐゴシック" panose="020B0600070205080204" pitchFamily="34" charset="-128"/>
              </a:rPr>
              <a:t>oper</a:t>
            </a:r>
          </a:p>
          <a:p>
            <a:pPr lvl="2" eaLnBrk="1" hangingPunct="1"/>
            <a:r>
              <a:rPr lang="en-US" altLang="en-US" smtClean="0">
                <a:ea typeface="ＭＳ Ｐゴシック" panose="020B0600070205080204" pitchFamily="34" charset="-128"/>
              </a:rPr>
              <a:t>operating (systems) </a:t>
            </a:r>
            <a:r>
              <a:rPr lang="en-US" altLang="en-US" smtClean="0">
                <a:latin typeface="Lucida Sans Unicode" panose="020B0602030504020204" pitchFamily="34" charset="0"/>
                <a:ea typeface="ＭＳ Ｐゴシック" panose="020B0600070205080204" pitchFamily="34" charset="-128"/>
              </a:rPr>
              <a:t>⇒ </a:t>
            </a:r>
            <a:r>
              <a:rPr lang="en-US" altLang="en-US" smtClean="0">
                <a:ea typeface="ＭＳ Ｐゴシック" panose="020B0600070205080204" pitchFamily="34" charset="-128"/>
              </a:rPr>
              <a:t>oper (</a:t>
            </a:r>
            <a:r>
              <a:rPr lang="en-US" altLang="en-US" sz="1800" smtClean="0">
                <a:ea typeface="ＭＳ Ｐゴシック" panose="020B0600070205080204" pitchFamily="34" charset="-128"/>
              </a:rPr>
              <a:t>operating a dentisty business</a:t>
            </a:r>
            <a:r>
              <a:rPr lang="en-US" altLang="en-US" smtClean="0">
                <a:ea typeface="ＭＳ Ｐゴシック" panose="020B0600070205080204" pitchFamily="34" charset="-128"/>
              </a:rPr>
              <a:t>)</a:t>
            </a:r>
          </a:p>
          <a:p>
            <a:pPr lvl="1" fontAlgn="base">
              <a:spcAft>
                <a:spcPct val="0"/>
              </a:spcAft>
            </a:pPr>
            <a:r>
              <a:rPr lang="en-US" altLang="en-US" sz="2200" smtClean="0">
                <a:latin typeface="Lucida Sans Unicode" panose="020B0602030504020204" pitchFamily="34" charset="0"/>
                <a:ea typeface="ＭＳ Ｐゴシック" panose="020B0600070205080204" pitchFamily="34" charset="-128"/>
              </a:rPr>
              <a:t>Definitely useful for Spanish, German, Finnish, …</a:t>
            </a:r>
          </a:p>
          <a:p>
            <a:pPr lvl="2" eaLnBrk="1" hangingPunct="1"/>
            <a:r>
              <a:rPr lang="en-US" altLang="en-US" sz="1800" smtClean="0">
                <a:latin typeface="Lucida Sans Unicode" panose="020B0602030504020204" pitchFamily="34" charset="0"/>
                <a:ea typeface="ＭＳ Ｐゴシック" panose="020B0600070205080204" pitchFamily="34" charset="-128"/>
              </a:rPr>
              <a:t>30% performance gains for Finnish!</a:t>
            </a: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Other stemmers</a:t>
            </a:r>
            <a:endParaRPr lang="en-US" dirty="0"/>
          </a:p>
        </p:txBody>
      </p:sp>
      <p:sp>
        <p:nvSpPr>
          <p:cNvPr id="58372"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58373" name="Date Placeholder 3"/>
          <p:cNvSpPr txBox="1">
            <a:spLocks/>
          </p:cNvSpPr>
          <p:nvPr/>
        </p:nvSpPr>
        <p:spPr bwMode="auto">
          <a:xfrm>
            <a:off x="3048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CDB14D2B-08FA-4664-B6DE-CAF8561623BF}"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12E9BC7A-C8CF-4357-BA48-4FEDAE4813F9}" type="slidenum">
              <a:rPr lang="en-US" altLang="en-US" sz="1200">
                <a:solidFill>
                  <a:srgbClr val="898989"/>
                </a:solidFill>
                <a:latin typeface="Calibri" panose="020F0502020204030204" pitchFamily="34" charset="0"/>
              </a:rPr>
              <a:pPr eaLnBrk="1" hangingPunct="1">
                <a:spcBef>
                  <a:spcPct val="0"/>
                </a:spcBef>
                <a:buFontTx/>
                <a:buNone/>
              </a:pPr>
              <a:t>25</a:t>
            </a:fld>
            <a:r>
              <a:rPr lang="en-US" altLang="en-US" sz="1200">
                <a:solidFill>
                  <a:srgbClr val="898989"/>
                </a:solidFill>
                <a:latin typeface="Calibri" panose="020F0502020204030204" pitchFamily="34"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8"/>
            <a:ext cx="8229600" cy="4525962"/>
          </a:xfrm>
        </p:spPr>
        <p:txBody>
          <a:bodyPr/>
          <a:lstStyle/>
          <a:p>
            <a:pPr algn="just">
              <a:buFont typeface="Arial" pitchFamily="34" charset="0"/>
              <a:buChar char="•"/>
              <a:defRPr/>
            </a:pPr>
            <a:r>
              <a:rPr lang="en-US" sz="1800" dirty="0" smtClean="0"/>
              <a:t>Natural </a:t>
            </a:r>
            <a:r>
              <a:rPr lang="en-US" sz="1800" dirty="0"/>
              <a:t>Language Toolkit (NLTK) NLTK is a leading platform for building Python programs to work in a language which humans speak. </a:t>
            </a:r>
            <a:endParaRPr lang="en-US" sz="1800" dirty="0" smtClean="0"/>
          </a:p>
          <a:p>
            <a:pPr algn="just">
              <a:buFont typeface="Arial" pitchFamily="34" charset="0"/>
              <a:buChar char="•"/>
              <a:defRPr/>
            </a:pPr>
            <a:r>
              <a:rPr lang="en-US" sz="1800" dirty="0" smtClean="0"/>
              <a:t>It </a:t>
            </a:r>
            <a:r>
              <a:rPr lang="en-US" sz="1800" dirty="0"/>
              <a:t>has user friendly interface and </a:t>
            </a:r>
            <a:r>
              <a:rPr lang="en-US" sz="1800" u="sng" dirty="0">
                <a:hlinkClick r:id="rId2"/>
              </a:rPr>
              <a:t>over 50 corpora and lexical resources</a:t>
            </a:r>
            <a:r>
              <a:rPr lang="en-US" sz="1800" dirty="0"/>
              <a:t> such as WordNet, along with a some text processing libraries for classification, tokenization, stemming, tagging, parsing, and semantic reasoning. </a:t>
            </a:r>
            <a:endParaRPr lang="en-US" sz="1800" dirty="0" smtClean="0"/>
          </a:p>
          <a:p>
            <a:pPr algn="just">
              <a:buFont typeface="Arial" pitchFamily="34" charset="0"/>
              <a:buChar char="•"/>
              <a:defRPr/>
            </a:pPr>
            <a:r>
              <a:rPr lang="en-US" sz="1800" dirty="0" smtClean="0"/>
              <a:t>NLTK </a:t>
            </a:r>
            <a:r>
              <a:rPr lang="en-US" sz="1800" dirty="0"/>
              <a:t>is available for Windows, Mac OS X, and Linux. NLTK is a free, open source, community-driven project.</a:t>
            </a:r>
          </a:p>
          <a:p>
            <a:pPr algn="just">
              <a:buFont typeface="Arial" pitchFamily="34" charset="0"/>
              <a:buChar char="•"/>
              <a:defRPr/>
            </a:pPr>
            <a:r>
              <a:rPr lang="en-US" sz="1800" dirty="0" smtClean="0"/>
              <a:t>NLTK helps </a:t>
            </a:r>
            <a:r>
              <a:rPr lang="en-US" sz="1800" dirty="0"/>
              <a:t>to understand the fundamentals of writing Python programs, working with corpora, categorizing text, analyzing linguistic structure, and more. </a:t>
            </a:r>
          </a:p>
          <a:p>
            <a:pPr>
              <a:buFont typeface="Arial" pitchFamily="34" charset="0"/>
              <a:buChar char="•"/>
              <a:defRPr/>
            </a:pPr>
            <a:r>
              <a:rPr lang="en-US" sz="1800" dirty="0"/>
              <a:t>NLTK provides with the following functionalities mainly:</a:t>
            </a:r>
          </a:p>
          <a:p>
            <a:pPr marL="685800">
              <a:buFont typeface="Wingdings" panose="05000000000000000000" pitchFamily="2" charset="2"/>
              <a:buChar char="q"/>
              <a:defRPr/>
            </a:pPr>
            <a:r>
              <a:rPr lang="en-US" sz="1800" dirty="0">
                <a:solidFill>
                  <a:srgbClr val="FF0000"/>
                </a:solidFill>
              </a:rPr>
              <a:t>Tokenize </a:t>
            </a:r>
            <a:r>
              <a:rPr lang="en-US" sz="1800" dirty="0" smtClean="0">
                <a:solidFill>
                  <a:srgbClr val="FF0000"/>
                </a:solidFill>
              </a:rPr>
              <a:t>text</a:t>
            </a:r>
            <a:endParaRPr lang="en-US" sz="1800" dirty="0">
              <a:solidFill>
                <a:srgbClr val="FF0000"/>
              </a:solidFill>
            </a:endParaRPr>
          </a:p>
          <a:p>
            <a:pPr marL="685800">
              <a:buFont typeface="Wingdings" panose="05000000000000000000" pitchFamily="2" charset="2"/>
              <a:buChar char="q"/>
              <a:defRPr/>
            </a:pPr>
            <a:r>
              <a:rPr lang="en-US" sz="1800" dirty="0" smtClean="0">
                <a:solidFill>
                  <a:srgbClr val="FF0000"/>
                </a:solidFill>
              </a:rPr>
              <a:t>Remove </a:t>
            </a:r>
            <a:r>
              <a:rPr lang="en-US" sz="1800" dirty="0">
                <a:solidFill>
                  <a:srgbClr val="FF0000"/>
                </a:solidFill>
              </a:rPr>
              <a:t>stop </a:t>
            </a:r>
            <a:r>
              <a:rPr lang="en-US" sz="1800" dirty="0" smtClean="0">
                <a:solidFill>
                  <a:srgbClr val="FF0000"/>
                </a:solidFill>
              </a:rPr>
              <a:t>words</a:t>
            </a:r>
          </a:p>
          <a:p>
            <a:pPr marL="685800">
              <a:buFont typeface="Wingdings" panose="05000000000000000000" pitchFamily="2" charset="2"/>
              <a:buChar char="q"/>
              <a:defRPr/>
            </a:pPr>
            <a:r>
              <a:rPr lang="en-US" sz="1800" dirty="0" smtClean="0">
                <a:solidFill>
                  <a:srgbClr val="FF0000"/>
                </a:solidFill>
              </a:rPr>
              <a:t>Stemming</a:t>
            </a:r>
          </a:p>
          <a:p>
            <a:pPr marL="685800">
              <a:buFont typeface="Wingdings" panose="05000000000000000000" pitchFamily="2" charset="2"/>
              <a:buChar char="q"/>
              <a:defRPr/>
            </a:pPr>
            <a:r>
              <a:rPr lang="en-US" sz="1800" dirty="0">
                <a:solidFill>
                  <a:srgbClr val="FF0000"/>
                </a:solidFill>
              </a:rPr>
              <a:t>Speech Tagging</a:t>
            </a:r>
          </a:p>
          <a:p>
            <a:pPr>
              <a:buFont typeface="Arial" pitchFamily="34" charset="0"/>
              <a:buChar char="•"/>
              <a:defRPr/>
            </a:pPr>
            <a:endParaRPr lang="en-US" sz="1800" b="1" dirty="0"/>
          </a:p>
          <a:p>
            <a:pPr>
              <a:buFont typeface="Arial" pitchFamily="34" charset="0"/>
              <a:buChar char="•"/>
              <a:defRPr/>
            </a:pPr>
            <a:endParaRPr lang="en-US" sz="1800" b="1" dirty="0"/>
          </a:p>
          <a:p>
            <a:pPr>
              <a:defRPr/>
            </a:pPr>
            <a:endParaRPr lang="en-US" dirty="0"/>
          </a:p>
          <a:p>
            <a:pPr>
              <a:defRPr/>
            </a:pPr>
            <a:endParaRPr lang="en-US" dirty="0"/>
          </a:p>
        </p:txBody>
      </p:sp>
      <p:sp>
        <p:nvSpPr>
          <p:cNvPr id="3" name="Content Placeholder 2"/>
          <p:cNvSpPr>
            <a:spLocks noGrp="1"/>
          </p:cNvSpPr>
          <p:nvPr>
            <p:ph sz="quarter" idx="10"/>
          </p:nvPr>
        </p:nvSpPr>
        <p:spPr/>
        <p:txBody>
          <a:bodyPr>
            <a:normAutofit fontScale="92500"/>
          </a:bodyPr>
          <a:lstStyle/>
          <a:p>
            <a:pPr>
              <a:defRPr/>
            </a:pPr>
            <a:r>
              <a:rPr lang="en-US" dirty="0"/>
              <a:t>Use of Python’s NLTK library in modern text mining applications</a:t>
            </a:r>
          </a:p>
          <a:p>
            <a:pPr>
              <a:defRPr/>
            </a:pPr>
            <a:endParaRPr lang="en-US" dirty="0"/>
          </a:p>
        </p:txBody>
      </p:sp>
      <p:sp>
        <p:nvSpPr>
          <p:cNvPr id="5939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59397" name="Date Placeholder 3"/>
          <p:cNvSpPr txBox="1">
            <a:spLocks/>
          </p:cNvSpPr>
          <p:nvPr/>
        </p:nvSpPr>
        <p:spPr bwMode="auto">
          <a:xfrm>
            <a:off x="3048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64CF7F6E-454F-4989-9154-11123D9CBAB9}"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26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rtlCol="0"/>
          <a:lstStyle/>
          <a:p>
            <a:pPr eaLnBrk="1" fontAlgn="auto" hangingPunct="1">
              <a:spcAft>
                <a:spcPts val="0"/>
              </a:spcAft>
              <a:defRPr/>
            </a:pPr>
            <a:endParaRPr lang="en-US" sz="3600" dirty="0" smtClean="0"/>
          </a:p>
          <a:p>
            <a:pPr>
              <a:defRPr/>
            </a:pPr>
            <a:r>
              <a:rPr lang="en-US" sz="3600" smtClean="0">
                <a:ea typeface="ＭＳ Ｐゴシック" charset="-128"/>
              </a:rPr>
              <a:t>Phrase Queries</a:t>
            </a:r>
            <a:endParaRPr lang="en-US" sz="3600" dirty="0"/>
          </a:p>
        </p:txBody>
      </p:sp>
      <p:sp>
        <p:nvSpPr>
          <p:cNvPr id="3" name="TextBox 1"/>
          <p:cNvSpPr txBox="1">
            <a:spLocks noChangeArrowheads="1"/>
          </p:cNvSpPr>
          <p:nvPr/>
        </p:nvSpPr>
        <p:spPr bwMode="auto">
          <a:xfrm>
            <a:off x="7162800" y="1219200"/>
            <a:ext cx="1981200" cy="307975"/>
          </a:xfrm>
          <a:prstGeom prst="rect">
            <a:avLst/>
          </a:prstGeom>
          <a:solidFill>
            <a:schemeClr val="tx2">
              <a:lumMod val="60000"/>
              <a:lumOff val="40000"/>
            </a:schemeClr>
          </a:solidFill>
          <a:ln w="9525">
            <a:solidFill>
              <a:schemeClr val="accent1"/>
            </a:solidFill>
            <a:miter lim="800000"/>
            <a:headEnd/>
            <a:tailEnd/>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sz="1400" dirty="0" smtClean="0">
                <a:solidFill>
                  <a:schemeClr val="bg1"/>
                </a:solidFill>
              </a:rPr>
              <a:t>Pilani Campus</a:t>
            </a:r>
          </a:p>
        </p:txBody>
      </p:sp>
      <p:sp>
        <p:nvSpPr>
          <p:cNvPr id="60420" name="Date Placeholder 3"/>
          <p:cNvSpPr txBox="1">
            <a:spLocks/>
          </p:cNvSpPr>
          <p:nvPr/>
        </p:nvSpPr>
        <p:spPr bwMode="auto">
          <a:xfrm>
            <a:off x="457200" y="6400800"/>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AEC950F0-0FF7-4234-AF41-3C11A275A094}"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448EFAA7-AE25-4560-A7F5-5150E8C6285D}" type="slidenum">
              <a:rPr lang="en-US" altLang="en-US" sz="1200">
                <a:solidFill>
                  <a:srgbClr val="898989"/>
                </a:solidFill>
                <a:latin typeface="Calibri" panose="020F0502020204030204" pitchFamily="34" charset="0"/>
              </a:rPr>
              <a:pPr eaLnBrk="1" hangingPunct="1">
                <a:spcBef>
                  <a:spcPct val="0"/>
                </a:spcBef>
                <a:buFontTx/>
                <a:buNone/>
              </a:pPr>
              <a:t>27</a:t>
            </a:fld>
            <a:endParaRPr lang="en-US" altLang="en-US" sz="12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Recall basic merge</a:t>
            </a:r>
            <a:endParaRPr lang="en-US" dirty="0"/>
          </a:p>
        </p:txBody>
      </p:sp>
      <p:sp>
        <p:nvSpPr>
          <p:cNvPr id="61443" name="Rectangle 45"/>
          <p:cNvSpPr txBox="1">
            <a:spLocks noChangeArrowheads="1"/>
          </p:cNvSpPr>
          <p:nvPr/>
        </p:nvSpPr>
        <p:spPr bwMode="auto">
          <a:xfrm>
            <a:off x="457200" y="1481138"/>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solidFill>
                <a:srgbClr val="FF0000"/>
              </a:solidFill>
              <a:latin typeface="Calibri" panose="020F0502020204030204" pitchFamily="34" charset="0"/>
            </a:endParaRPr>
          </a:p>
        </p:txBody>
      </p:sp>
      <p:sp>
        <p:nvSpPr>
          <p:cNvPr id="61444" name="Text Box 46"/>
          <p:cNvSpPr txBox="1">
            <a:spLocks noChangeArrowheads="1"/>
          </p:cNvSpPr>
          <p:nvPr/>
        </p:nvSpPr>
        <p:spPr bwMode="auto">
          <a:xfrm>
            <a:off x="6878638" y="3309938"/>
            <a:ext cx="70326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128</a:t>
            </a:r>
          </a:p>
        </p:txBody>
      </p:sp>
      <p:sp>
        <p:nvSpPr>
          <p:cNvPr id="61445" name="Text Box 47"/>
          <p:cNvSpPr txBox="1">
            <a:spLocks noChangeArrowheads="1"/>
          </p:cNvSpPr>
          <p:nvPr/>
        </p:nvSpPr>
        <p:spPr bwMode="auto">
          <a:xfrm>
            <a:off x="7351713" y="3843338"/>
            <a:ext cx="5778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31</a:t>
            </a:r>
          </a:p>
        </p:txBody>
      </p:sp>
      <p:sp>
        <p:nvSpPr>
          <p:cNvPr id="61446" name="Text Box 49"/>
          <p:cNvSpPr txBox="1">
            <a:spLocks noChangeArrowheads="1"/>
          </p:cNvSpPr>
          <p:nvPr/>
        </p:nvSpPr>
        <p:spPr bwMode="auto">
          <a:xfrm>
            <a:off x="2514600" y="3309938"/>
            <a:ext cx="3635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2</a:t>
            </a:r>
          </a:p>
        </p:txBody>
      </p:sp>
      <p:cxnSp>
        <p:nvCxnSpPr>
          <p:cNvPr id="61447" name="AutoShape 50"/>
          <p:cNvCxnSpPr>
            <a:cxnSpLocks noChangeShapeType="1"/>
            <a:stCxn id="61446" idx="3"/>
            <a:endCxn id="61448" idx="1"/>
          </p:cNvCxnSpPr>
          <p:nvPr/>
        </p:nvCxnSpPr>
        <p:spPr bwMode="auto">
          <a:xfrm>
            <a:off x="2878138" y="3543300"/>
            <a:ext cx="28416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48" name="Text Box 52"/>
          <p:cNvSpPr txBox="1">
            <a:spLocks noChangeArrowheads="1"/>
          </p:cNvSpPr>
          <p:nvPr/>
        </p:nvSpPr>
        <p:spPr bwMode="auto">
          <a:xfrm>
            <a:off x="3162300" y="3309938"/>
            <a:ext cx="3635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4</a:t>
            </a:r>
          </a:p>
        </p:txBody>
      </p:sp>
      <p:cxnSp>
        <p:nvCxnSpPr>
          <p:cNvPr id="61449" name="AutoShape 53"/>
          <p:cNvCxnSpPr>
            <a:cxnSpLocks noChangeShapeType="1"/>
            <a:stCxn id="61448" idx="3"/>
            <a:endCxn id="61450" idx="1"/>
          </p:cNvCxnSpPr>
          <p:nvPr/>
        </p:nvCxnSpPr>
        <p:spPr bwMode="auto">
          <a:xfrm>
            <a:off x="3525838" y="3543300"/>
            <a:ext cx="30480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50" name="Text Box 55"/>
          <p:cNvSpPr txBox="1">
            <a:spLocks noChangeArrowheads="1"/>
          </p:cNvSpPr>
          <p:nvPr/>
        </p:nvSpPr>
        <p:spPr bwMode="auto">
          <a:xfrm>
            <a:off x="3830638" y="3309938"/>
            <a:ext cx="3635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8</a:t>
            </a:r>
          </a:p>
        </p:txBody>
      </p:sp>
      <p:cxnSp>
        <p:nvCxnSpPr>
          <p:cNvPr id="61451" name="AutoShape 56"/>
          <p:cNvCxnSpPr>
            <a:cxnSpLocks noChangeShapeType="1"/>
            <a:stCxn id="61450" idx="3"/>
            <a:endCxn id="61452" idx="1"/>
          </p:cNvCxnSpPr>
          <p:nvPr/>
        </p:nvCxnSpPr>
        <p:spPr bwMode="auto">
          <a:xfrm flipV="1">
            <a:off x="4194175" y="3540125"/>
            <a:ext cx="246063" cy="3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52" name="Text Box 58"/>
          <p:cNvSpPr txBox="1">
            <a:spLocks noChangeArrowheads="1"/>
          </p:cNvSpPr>
          <p:nvPr/>
        </p:nvSpPr>
        <p:spPr bwMode="auto">
          <a:xfrm>
            <a:off x="4440238" y="3309938"/>
            <a:ext cx="57467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41</a:t>
            </a:r>
          </a:p>
        </p:txBody>
      </p:sp>
      <p:cxnSp>
        <p:nvCxnSpPr>
          <p:cNvPr id="61453" name="AutoShape 59"/>
          <p:cNvCxnSpPr>
            <a:cxnSpLocks noChangeShapeType="1"/>
            <a:stCxn id="61452" idx="3"/>
            <a:endCxn id="61454" idx="1"/>
          </p:cNvCxnSpPr>
          <p:nvPr/>
        </p:nvCxnSpPr>
        <p:spPr bwMode="auto">
          <a:xfrm>
            <a:off x="5014913" y="3540125"/>
            <a:ext cx="187325" cy="158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54" name="Text Box 61"/>
          <p:cNvSpPr txBox="1">
            <a:spLocks noChangeArrowheads="1"/>
          </p:cNvSpPr>
          <p:nvPr/>
        </p:nvSpPr>
        <p:spPr bwMode="auto">
          <a:xfrm>
            <a:off x="5202238" y="3309938"/>
            <a:ext cx="57467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48</a:t>
            </a:r>
          </a:p>
        </p:txBody>
      </p:sp>
      <p:cxnSp>
        <p:nvCxnSpPr>
          <p:cNvPr id="61455" name="AutoShape 62"/>
          <p:cNvCxnSpPr>
            <a:cxnSpLocks noChangeShapeType="1"/>
            <a:stCxn id="61454" idx="3"/>
            <a:endCxn id="61456" idx="1"/>
          </p:cNvCxnSpPr>
          <p:nvPr/>
        </p:nvCxnSpPr>
        <p:spPr bwMode="auto">
          <a:xfrm>
            <a:off x="5776913" y="3540125"/>
            <a:ext cx="263525" cy="3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56" name="Text Box 64"/>
          <p:cNvSpPr txBox="1">
            <a:spLocks noChangeArrowheads="1"/>
          </p:cNvSpPr>
          <p:nvPr/>
        </p:nvSpPr>
        <p:spPr bwMode="auto">
          <a:xfrm>
            <a:off x="6040438" y="3309938"/>
            <a:ext cx="533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64</a:t>
            </a:r>
          </a:p>
        </p:txBody>
      </p:sp>
      <p:cxnSp>
        <p:nvCxnSpPr>
          <p:cNvPr id="61457" name="AutoShape 65"/>
          <p:cNvCxnSpPr>
            <a:cxnSpLocks noChangeShapeType="1"/>
            <a:stCxn id="61456" idx="3"/>
            <a:endCxn id="61444" idx="1"/>
          </p:cNvCxnSpPr>
          <p:nvPr/>
        </p:nvCxnSpPr>
        <p:spPr bwMode="auto">
          <a:xfrm>
            <a:off x="6573838" y="3543300"/>
            <a:ext cx="30480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58" name="Text Box 67"/>
          <p:cNvSpPr txBox="1">
            <a:spLocks noChangeArrowheads="1"/>
          </p:cNvSpPr>
          <p:nvPr/>
        </p:nvSpPr>
        <p:spPr bwMode="auto">
          <a:xfrm>
            <a:off x="2535238" y="3843338"/>
            <a:ext cx="3635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a:t>
            </a:r>
          </a:p>
        </p:txBody>
      </p:sp>
      <p:cxnSp>
        <p:nvCxnSpPr>
          <p:cNvPr id="61459" name="AutoShape 68"/>
          <p:cNvCxnSpPr>
            <a:cxnSpLocks noChangeShapeType="1"/>
            <a:stCxn id="61458" idx="3"/>
            <a:endCxn id="61460" idx="1"/>
          </p:cNvCxnSpPr>
          <p:nvPr/>
        </p:nvCxnSpPr>
        <p:spPr bwMode="auto">
          <a:xfrm>
            <a:off x="2898775" y="4076700"/>
            <a:ext cx="28416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60" name="Text Box 70"/>
          <p:cNvSpPr txBox="1">
            <a:spLocks noChangeArrowheads="1"/>
          </p:cNvSpPr>
          <p:nvPr/>
        </p:nvSpPr>
        <p:spPr bwMode="auto">
          <a:xfrm>
            <a:off x="3182938" y="3843338"/>
            <a:ext cx="3635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2</a:t>
            </a:r>
          </a:p>
        </p:txBody>
      </p:sp>
      <p:cxnSp>
        <p:nvCxnSpPr>
          <p:cNvPr id="61461" name="AutoShape 71"/>
          <p:cNvCxnSpPr>
            <a:cxnSpLocks noChangeShapeType="1"/>
            <a:stCxn id="61460" idx="3"/>
            <a:endCxn id="61462" idx="1"/>
          </p:cNvCxnSpPr>
          <p:nvPr/>
        </p:nvCxnSpPr>
        <p:spPr bwMode="auto">
          <a:xfrm>
            <a:off x="3546475" y="4076700"/>
            <a:ext cx="28416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62" name="Text Box 73"/>
          <p:cNvSpPr txBox="1">
            <a:spLocks noChangeArrowheads="1"/>
          </p:cNvSpPr>
          <p:nvPr/>
        </p:nvSpPr>
        <p:spPr bwMode="auto">
          <a:xfrm>
            <a:off x="3830638" y="3843338"/>
            <a:ext cx="3635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3</a:t>
            </a:r>
          </a:p>
        </p:txBody>
      </p:sp>
      <p:cxnSp>
        <p:nvCxnSpPr>
          <p:cNvPr id="61463" name="AutoShape 74"/>
          <p:cNvCxnSpPr>
            <a:cxnSpLocks noChangeShapeType="1"/>
            <a:stCxn id="61462" idx="3"/>
            <a:endCxn id="61464" idx="1"/>
          </p:cNvCxnSpPr>
          <p:nvPr/>
        </p:nvCxnSpPr>
        <p:spPr bwMode="auto">
          <a:xfrm flipV="1">
            <a:off x="4194175" y="4073525"/>
            <a:ext cx="266700" cy="3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64" name="Text Box 76"/>
          <p:cNvSpPr txBox="1">
            <a:spLocks noChangeArrowheads="1"/>
          </p:cNvSpPr>
          <p:nvPr/>
        </p:nvSpPr>
        <p:spPr bwMode="auto">
          <a:xfrm>
            <a:off x="4460875" y="3843338"/>
            <a:ext cx="379413"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8</a:t>
            </a:r>
          </a:p>
        </p:txBody>
      </p:sp>
      <p:cxnSp>
        <p:nvCxnSpPr>
          <p:cNvPr id="61465" name="AutoShape 77"/>
          <p:cNvCxnSpPr>
            <a:cxnSpLocks noChangeShapeType="1"/>
            <a:stCxn id="61464" idx="3"/>
            <a:endCxn id="61466" idx="1"/>
          </p:cNvCxnSpPr>
          <p:nvPr/>
        </p:nvCxnSpPr>
        <p:spPr bwMode="auto">
          <a:xfrm>
            <a:off x="4840288" y="4073525"/>
            <a:ext cx="227012" cy="158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66" name="Text Box 79"/>
          <p:cNvSpPr txBox="1">
            <a:spLocks noChangeArrowheads="1"/>
          </p:cNvSpPr>
          <p:nvPr/>
        </p:nvSpPr>
        <p:spPr bwMode="auto">
          <a:xfrm>
            <a:off x="5067300" y="3843338"/>
            <a:ext cx="574675"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11</a:t>
            </a:r>
          </a:p>
        </p:txBody>
      </p:sp>
      <p:cxnSp>
        <p:nvCxnSpPr>
          <p:cNvPr id="61467" name="AutoShape 80"/>
          <p:cNvCxnSpPr>
            <a:cxnSpLocks noChangeShapeType="1"/>
            <a:stCxn id="61466" idx="3"/>
            <a:endCxn id="61468" idx="1"/>
          </p:cNvCxnSpPr>
          <p:nvPr/>
        </p:nvCxnSpPr>
        <p:spPr bwMode="auto">
          <a:xfrm>
            <a:off x="5641975" y="4073525"/>
            <a:ext cx="185738" cy="3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68" name="Text Box 82"/>
          <p:cNvSpPr txBox="1">
            <a:spLocks noChangeArrowheads="1"/>
          </p:cNvSpPr>
          <p:nvPr/>
        </p:nvSpPr>
        <p:spPr bwMode="auto">
          <a:xfrm>
            <a:off x="5827713" y="3843338"/>
            <a:ext cx="58896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17</a:t>
            </a:r>
          </a:p>
        </p:txBody>
      </p:sp>
      <p:cxnSp>
        <p:nvCxnSpPr>
          <p:cNvPr id="61469" name="AutoShape 83"/>
          <p:cNvCxnSpPr>
            <a:cxnSpLocks noChangeShapeType="1"/>
            <a:stCxn id="61468" idx="3"/>
            <a:endCxn id="61470" idx="1"/>
          </p:cNvCxnSpPr>
          <p:nvPr/>
        </p:nvCxnSpPr>
        <p:spPr bwMode="auto">
          <a:xfrm>
            <a:off x="6416675" y="4076700"/>
            <a:ext cx="17303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70" name="Text Box 85"/>
          <p:cNvSpPr txBox="1">
            <a:spLocks noChangeArrowheads="1"/>
          </p:cNvSpPr>
          <p:nvPr/>
        </p:nvSpPr>
        <p:spPr bwMode="auto">
          <a:xfrm>
            <a:off x="6589713" y="3843338"/>
            <a:ext cx="533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21</a:t>
            </a:r>
          </a:p>
        </p:txBody>
      </p:sp>
      <p:cxnSp>
        <p:nvCxnSpPr>
          <p:cNvPr id="61471" name="AutoShape 86"/>
          <p:cNvCxnSpPr>
            <a:cxnSpLocks noChangeShapeType="1"/>
            <a:stCxn id="61470" idx="3"/>
            <a:endCxn id="61445" idx="1"/>
          </p:cNvCxnSpPr>
          <p:nvPr/>
        </p:nvCxnSpPr>
        <p:spPr bwMode="auto">
          <a:xfrm>
            <a:off x="7123113" y="4076700"/>
            <a:ext cx="228600"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72" name="Text Box 88"/>
          <p:cNvSpPr txBox="1">
            <a:spLocks noChangeArrowheads="1"/>
          </p:cNvSpPr>
          <p:nvPr/>
        </p:nvSpPr>
        <p:spPr bwMode="auto">
          <a:xfrm>
            <a:off x="7772400" y="3309938"/>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i="1">
                <a:solidFill>
                  <a:srgbClr val="000000"/>
                </a:solidFill>
                <a:latin typeface="Calibri" panose="020F0502020204030204" pitchFamily="34" charset="0"/>
              </a:rPr>
              <a:t>Brutus</a:t>
            </a:r>
          </a:p>
        </p:txBody>
      </p:sp>
      <p:sp>
        <p:nvSpPr>
          <p:cNvPr id="61473" name="Text Box 89"/>
          <p:cNvSpPr txBox="1">
            <a:spLocks noChangeArrowheads="1"/>
          </p:cNvSpPr>
          <p:nvPr/>
        </p:nvSpPr>
        <p:spPr bwMode="auto">
          <a:xfrm>
            <a:off x="7848600" y="3843338"/>
            <a:ext cx="120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i="1">
                <a:solidFill>
                  <a:srgbClr val="000000"/>
                </a:solidFill>
                <a:latin typeface="Calibri" panose="020F0502020204030204" pitchFamily="34" charset="0"/>
              </a:rPr>
              <a:t>Caesar</a:t>
            </a:r>
          </a:p>
        </p:txBody>
      </p:sp>
      <p:sp>
        <p:nvSpPr>
          <p:cNvPr id="61474" name="AutoShape 90"/>
          <p:cNvSpPr>
            <a:spLocks noChangeArrowheads="1"/>
          </p:cNvSpPr>
          <p:nvPr/>
        </p:nvSpPr>
        <p:spPr bwMode="auto">
          <a:xfrm rot="10800000">
            <a:off x="1462088" y="3595688"/>
            <a:ext cx="976312" cy="485775"/>
          </a:xfrm>
          <a:prstGeom prst="notchedRightArrow">
            <a:avLst>
              <a:gd name="adj1" fmla="val 50000"/>
              <a:gd name="adj2" fmla="val 50245"/>
            </a:avLst>
          </a:prstGeom>
          <a:solidFill>
            <a:srgbClr val="CC0000"/>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sp>
        <p:nvSpPr>
          <p:cNvPr id="61475" name="Text Box 91"/>
          <p:cNvSpPr txBox="1">
            <a:spLocks noChangeArrowheads="1"/>
          </p:cNvSpPr>
          <p:nvPr/>
        </p:nvSpPr>
        <p:spPr bwMode="auto">
          <a:xfrm>
            <a:off x="228600" y="3614738"/>
            <a:ext cx="3635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2</a:t>
            </a:r>
          </a:p>
        </p:txBody>
      </p:sp>
      <p:cxnSp>
        <p:nvCxnSpPr>
          <p:cNvPr id="61476" name="AutoShape 93"/>
          <p:cNvCxnSpPr>
            <a:cxnSpLocks noChangeShapeType="1"/>
            <a:stCxn id="61475" idx="3"/>
          </p:cNvCxnSpPr>
          <p:nvPr/>
        </p:nvCxnSpPr>
        <p:spPr bwMode="auto">
          <a:xfrm>
            <a:off x="592138" y="3848100"/>
            <a:ext cx="28416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1477" name="Text Box 94"/>
          <p:cNvSpPr txBox="1">
            <a:spLocks noChangeArrowheads="1"/>
          </p:cNvSpPr>
          <p:nvPr/>
        </p:nvSpPr>
        <p:spPr bwMode="auto">
          <a:xfrm>
            <a:off x="855663" y="3624263"/>
            <a:ext cx="3635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8</a:t>
            </a:r>
          </a:p>
        </p:txBody>
      </p:sp>
      <p:sp>
        <p:nvSpPr>
          <p:cNvPr id="61478" name="Text Box 95"/>
          <p:cNvSpPr txBox="1">
            <a:spLocks noChangeArrowheads="1"/>
          </p:cNvSpPr>
          <p:nvPr/>
        </p:nvSpPr>
        <p:spPr bwMode="auto">
          <a:xfrm>
            <a:off x="527050" y="4681538"/>
            <a:ext cx="6407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A50021"/>
                </a:solidFill>
                <a:latin typeface="Calibri" panose="020F0502020204030204" pitchFamily="34" charset="0"/>
              </a:rPr>
              <a:t>If the list lengths are </a:t>
            </a:r>
            <a:r>
              <a:rPr lang="en-US" altLang="en-US" sz="1800" i="1">
                <a:solidFill>
                  <a:srgbClr val="A50021"/>
                </a:solidFill>
                <a:latin typeface="Calibri" panose="020F0502020204030204" pitchFamily="34" charset="0"/>
              </a:rPr>
              <a:t>m</a:t>
            </a:r>
            <a:r>
              <a:rPr lang="en-US" altLang="en-US" sz="1800">
                <a:solidFill>
                  <a:srgbClr val="A50021"/>
                </a:solidFill>
                <a:latin typeface="Calibri" panose="020F0502020204030204" pitchFamily="34" charset="0"/>
              </a:rPr>
              <a:t> and </a:t>
            </a:r>
            <a:r>
              <a:rPr lang="en-US" altLang="en-US" sz="1800" i="1">
                <a:solidFill>
                  <a:srgbClr val="A50021"/>
                </a:solidFill>
                <a:latin typeface="Calibri" panose="020F0502020204030204" pitchFamily="34" charset="0"/>
              </a:rPr>
              <a:t>n</a:t>
            </a:r>
            <a:r>
              <a:rPr lang="en-US" altLang="en-US" sz="1800">
                <a:solidFill>
                  <a:srgbClr val="A50021"/>
                </a:solidFill>
                <a:latin typeface="Calibri" panose="020F0502020204030204" pitchFamily="34" charset="0"/>
              </a:rPr>
              <a:t>, the merge takes O(</a:t>
            </a:r>
            <a:r>
              <a:rPr lang="en-US" altLang="en-US" sz="1800" i="1">
                <a:solidFill>
                  <a:srgbClr val="A50021"/>
                </a:solidFill>
                <a:latin typeface="Calibri" panose="020F0502020204030204" pitchFamily="34" charset="0"/>
              </a:rPr>
              <a:t>m+n</a:t>
            </a:r>
            <a:r>
              <a:rPr lang="en-US" altLang="en-US" sz="1800">
                <a:solidFill>
                  <a:srgbClr val="A50021"/>
                </a:solidFill>
                <a:latin typeface="Calibri" panose="020F0502020204030204" pitchFamily="34" charset="0"/>
              </a:rPr>
              <a:t>) operations.</a:t>
            </a:r>
          </a:p>
        </p:txBody>
      </p:sp>
      <p:sp>
        <p:nvSpPr>
          <p:cNvPr id="40" name="Text Box 96"/>
          <p:cNvSpPr txBox="1">
            <a:spLocks noChangeArrowheads="1"/>
          </p:cNvSpPr>
          <p:nvPr/>
        </p:nvSpPr>
        <p:spPr bwMode="auto">
          <a:xfrm>
            <a:off x="2286000" y="5672138"/>
            <a:ext cx="190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FF0000"/>
                </a:solidFill>
                <a:latin typeface="Calibri" panose="020F0502020204030204" pitchFamily="34" charset="0"/>
              </a:rPr>
              <a:t>Can we do better?</a:t>
            </a:r>
          </a:p>
        </p:txBody>
      </p:sp>
      <p:sp>
        <p:nvSpPr>
          <p:cNvPr id="61480" name="TextBox 4"/>
          <p:cNvSpPr txBox="1">
            <a:spLocks noChangeArrowheads="1"/>
          </p:cNvSpPr>
          <p:nvPr/>
        </p:nvSpPr>
        <p:spPr bwMode="auto">
          <a:xfrm>
            <a:off x="7620000" y="-152400"/>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solidFill>
                  <a:srgbClr val="FBFCFF"/>
                </a:solidFill>
                <a:latin typeface="Calibri" panose="020F0502020204030204" pitchFamily="34" charset="0"/>
              </a:rPr>
              <a:t>Sec. 2.3</a:t>
            </a:r>
          </a:p>
        </p:txBody>
      </p:sp>
      <p:sp>
        <p:nvSpPr>
          <p:cNvPr id="42" name="Text Box 96"/>
          <p:cNvSpPr txBox="1">
            <a:spLocks noChangeArrowheads="1"/>
          </p:cNvSpPr>
          <p:nvPr/>
        </p:nvSpPr>
        <p:spPr bwMode="auto">
          <a:xfrm>
            <a:off x="2408238" y="6132513"/>
            <a:ext cx="3536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Arial" panose="020B0604020202020204" pitchFamily="34" charset="0"/>
              <a:buNone/>
            </a:pPr>
            <a:r>
              <a:rPr lang="en-US" altLang="en-US" sz="1800">
                <a:solidFill>
                  <a:srgbClr val="FF0000"/>
                </a:solidFill>
                <a:latin typeface="Calibri" panose="020F0502020204030204" pitchFamily="34" charset="0"/>
              </a:rPr>
              <a:t>Yes (if index isn’t changing too fast).</a:t>
            </a:r>
          </a:p>
        </p:txBody>
      </p:sp>
      <p:sp>
        <p:nvSpPr>
          <p:cNvPr id="61482"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61483" name="Date Placeholder 3"/>
          <p:cNvSpPr txBox="1">
            <a:spLocks/>
          </p:cNvSpPr>
          <p:nvPr/>
        </p:nvSpPr>
        <p:spPr bwMode="auto">
          <a:xfrm>
            <a:off x="457200" y="6546850"/>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00D69ED0-4FF1-4989-9A4D-3C1F96E6CA4F}"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CADF49E9-6D90-46F5-A3E0-A92B81A6FA7A}" type="slidenum">
              <a:rPr lang="en-US" altLang="en-US" sz="1200">
                <a:solidFill>
                  <a:srgbClr val="898989"/>
                </a:solidFill>
                <a:latin typeface="Calibri" panose="020F0502020204030204" pitchFamily="34" charset="0"/>
              </a:rPr>
              <a:pPr eaLnBrk="1" hangingPunct="1">
                <a:spcBef>
                  <a:spcPct val="0"/>
                </a:spcBef>
                <a:buFontTx/>
                <a:buNone/>
              </a:pPr>
              <a:t>28</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P spid="4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Augment postings with </a:t>
            </a:r>
            <a:r>
              <a:rPr lang="en-US" dirty="0" smtClean="0">
                <a:solidFill>
                  <a:schemeClr val="folHlink"/>
                </a:solidFill>
                <a:ea typeface="ＭＳ Ｐゴシック" charset="-128"/>
              </a:rPr>
              <a:t>skip pointers</a:t>
            </a:r>
            <a:r>
              <a:rPr lang="en-US" dirty="0" smtClean="0">
                <a:ea typeface="ＭＳ Ｐゴシック" charset="-128"/>
              </a:rPr>
              <a:t> (at indexing time)</a:t>
            </a:r>
            <a:endParaRPr lang="en-US" dirty="0"/>
          </a:p>
        </p:txBody>
      </p:sp>
      <p:sp>
        <p:nvSpPr>
          <p:cNvPr id="62467" name="Rectangle 75"/>
          <p:cNvSpPr>
            <a:spLocks noGrp="1" noChangeArrowheads="1"/>
          </p:cNvSpPr>
          <p:nvPr>
            <p:ph idx="1"/>
          </p:nvPr>
        </p:nvSpPr>
        <p:spPr>
          <a:xfrm>
            <a:off x="457200" y="4038600"/>
            <a:ext cx="8229600" cy="2514600"/>
          </a:xfrm>
        </p:spPr>
        <p:txBody>
          <a:bodyPr/>
          <a:lstStyle/>
          <a:p>
            <a:pPr fontAlgn="base">
              <a:spcAft>
                <a:spcPct val="0"/>
              </a:spcAft>
            </a:pPr>
            <a:r>
              <a:rPr lang="en-US" altLang="en-US" smtClean="0">
                <a:ea typeface="ＭＳ Ｐゴシック" panose="020B0600070205080204" pitchFamily="34" charset="-128"/>
              </a:rPr>
              <a:t>Why?</a:t>
            </a:r>
          </a:p>
          <a:p>
            <a:pPr fontAlgn="base">
              <a:spcAft>
                <a:spcPct val="0"/>
              </a:spcAft>
            </a:pPr>
            <a:r>
              <a:rPr lang="en-US" altLang="en-US" u="sng" smtClean="0">
                <a:ea typeface="ＭＳ Ｐゴシック" panose="020B0600070205080204" pitchFamily="34" charset="-128"/>
              </a:rPr>
              <a:t>To skip postings that will not figure in the search results.</a:t>
            </a:r>
          </a:p>
          <a:p>
            <a:pPr fontAlgn="base">
              <a:spcAft>
                <a:spcPct val="0"/>
              </a:spcAft>
            </a:pPr>
            <a:r>
              <a:rPr lang="en-US" altLang="en-US" smtClean="0">
                <a:ea typeface="ＭＳ Ｐゴシック" panose="020B0600070205080204" pitchFamily="34" charset="-128"/>
              </a:rPr>
              <a:t>How?</a:t>
            </a:r>
          </a:p>
          <a:p>
            <a:pPr fontAlgn="base">
              <a:spcAft>
                <a:spcPct val="0"/>
              </a:spcAft>
            </a:pPr>
            <a:r>
              <a:rPr lang="en-US" altLang="en-US" smtClean="0">
                <a:ea typeface="ＭＳ Ｐゴシック" panose="020B0600070205080204" pitchFamily="34" charset="-128"/>
              </a:rPr>
              <a:t>Where do we place skip pointers?</a:t>
            </a:r>
          </a:p>
        </p:txBody>
      </p:sp>
      <p:grpSp>
        <p:nvGrpSpPr>
          <p:cNvPr id="62468" name="Group 68"/>
          <p:cNvGrpSpPr>
            <a:grpSpLocks/>
          </p:cNvGrpSpPr>
          <p:nvPr/>
        </p:nvGrpSpPr>
        <p:grpSpPr bwMode="auto">
          <a:xfrm>
            <a:off x="1447800" y="2055813"/>
            <a:ext cx="5133975" cy="468312"/>
            <a:chOff x="912" y="1295"/>
            <a:chExt cx="3234" cy="295"/>
          </a:xfrm>
        </p:grpSpPr>
        <p:sp>
          <p:nvSpPr>
            <p:cNvPr id="62501" name="Text Box 18"/>
            <p:cNvSpPr txBox="1">
              <a:spLocks noChangeArrowheads="1"/>
            </p:cNvSpPr>
            <p:nvPr/>
          </p:nvSpPr>
          <p:spPr bwMode="auto">
            <a:xfrm>
              <a:off x="3661" y="1296"/>
              <a:ext cx="485"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128</a:t>
              </a:r>
            </a:p>
          </p:txBody>
        </p:sp>
        <p:grpSp>
          <p:nvGrpSpPr>
            <p:cNvPr id="62502" name="Group 19"/>
            <p:cNvGrpSpPr>
              <a:grpSpLocks/>
            </p:cNvGrpSpPr>
            <p:nvPr/>
          </p:nvGrpSpPr>
          <p:grpSpPr bwMode="auto">
            <a:xfrm>
              <a:off x="912" y="1296"/>
              <a:ext cx="408" cy="294"/>
              <a:chOff x="1584" y="3162"/>
              <a:chExt cx="408" cy="294"/>
            </a:xfrm>
          </p:grpSpPr>
          <p:sp>
            <p:nvSpPr>
              <p:cNvPr id="62521" name="Text Box 20"/>
              <p:cNvSpPr txBox="1">
                <a:spLocks noChangeArrowheads="1"/>
              </p:cNvSpPr>
              <p:nvPr/>
            </p:nvSpPr>
            <p:spPr bwMode="auto">
              <a:xfrm>
                <a:off x="1584"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2</a:t>
                </a:r>
              </a:p>
            </p:txBody>
          </p:sp>
          <p:cxnSp>
            <p:nvCxnSpPr>
              <p:cNvPr id="62522" name="AutoShape 21"/>
              <p:cNvCxnSpPr>
                <a:cxnSpLocks noChangeShapeType="1"/>
                <a:stCxn id="62521" idx="3"/>
                <a:endCxn id="62519" idx="1"/>
              </p:cNvCxnSpPr>
              <p:nvPr/>
            </p:nvCxnSpPr>
            <p:spPr bwMode="auto">
              <a:xfrm>
                <a:off x="1813" y="3309"/>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503" name="Group 22"/>
            <p:cNvGrpSpPr>
              <a:grpSpLocks/>
            </p:cNvGrpSpPr>
            <p:nvPr/>
          </p:nvGrpSpPr>
          <p:grpSpPr bwMode="auto">
            <a:xfrm>
              <a:off x="1320" y="1296"/>
              <a:ext cx="421" cy="294"/>
              <a:chOff x="1992" y="3162"/>
              <a:chExt cx="421" cy="294"/>
            </a:xfrm>
          </p:grpSpPr>
          <p:sp>
            <p:nvSpPr>
              <p:cNvPr id="62519" name="Text Box 23"/>
              <p:cNvSpPr txBox="1">
                <a:spLocks noChangeArrowheads="1"/>
              </p:cNvSpPr>
              <p:nvPr/>
            </p:nvSpPr>
            <p:spPr bwMode="auto">
              <a:xfrm>
                <a:off x="1992"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4</a:t>
                </a:r>
              </a:p>
            </p:txBody>
          </p:sp>
          <p:cxnSp>
            <p:nvCxnSpPr>
              <p:cNvPr id="62520" name="AutoShape 24"/>
              <p:cNvCxnSpPr>
                <a:cxnSpLocks noChangeShapeType="1"/>
                <a:stCxn id="62519" idx="3"/>
                <a:endCxn id="62517" idx="1"/>
              </p:cNvCxnSpPr>
              <p:nvPr/>
            </p:nvCxnSpPr>
            <p:spPr bwMode="auto">
              <a:xfrm>
                <a:off x="222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504" name="Group 25"/>
            <p:cNvGrpSpPr>
              <a:grpSpLocks/>
            </p:cNvGrpSpPr>
            <p:nvPr/>
          </p:nvGrpSpPr>
          <p:grpSpPr bwMode="auto">
            <a:xfrm>
              <a:off x="1741" y="1296"/>
              <a:ext cx="384" cy="294"/>
              <a:chOff x="2413" y="3162"/>
              <a:chExt cx="384" cy="294"/>
            </a:xfrm>
          </p:grpSpPr>
          <p:sp>
            <p:nvSpPr>
              <p:cNvPr id="62517" name="Text Box 26"/>
              <p:cNvSpPr txBox="1">
                <a:spLocks noChangeArrowheads="1"/>
              </p:cNvSpPr>
              <p:nvPr/>
            </p:nvSpPr>
            <p:spPr bwMode="auto">
              <a:xfrm>
                <a:off x="2413"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8</a:t>
                </a:r>
              </a:p>
            </p:txBody>
          </p:sp>
          <p:cxnSp>
            <p:nvCxnSpPr>
              <p:cNvPr id="62518" name="AutoShape 27"/>
              <p:cNvCxnSpPr>
                <a:cxnSpLocks noChangeShapeType="1"/>
                <a:stCxn id="62517" idx="3"/>
                <a:endCxn id="62515" idx="1"/>
              </p:cNvCxnSpPr>
              <p:nvPr/>
            </p:nvCxnSpPr>
            <p:spPr bwMode="auto">
              <a:xfrm flipV="1">
                <a:off x="2656" y="3307"/>
                <a:ext cx="141"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505" name="Group 28"/>
            <p:cNvGrpSpPr>
              <a:grpSpLocks/>
            </p:cNvGrpSpPr>
            <p:nvPr/>
          </p:nvGrpSpPr>
          <p:grpSpPr bwMode="auto">
            <a:xfrm>
              <a:off x="2125" y="1296"/>
              <a:ext cx="480" cy="291"/>
              <a:chOff x="2797" y="3162"/>
              <a:chExt cx="480" cy="291"/>
            </a:xfrm>
          </p:grpSpPr>
          <p:sp>
            <p:nvSpPr>
              <p:cNvPr id="62515" name="Text Box 29"/>
              <p:cNvSpPr txBox="1">
                <a:spLocks noChangeArrowheads="1"/>
              </p:cNvSpPr>
              <p:nvPr/>
            </p:nvSpPr>
            <p:spPr bwMode="auto">
              <a:xfrm>
                <a:off x="2797" y="3162"/>
                <a:ext cx="36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41</a:t>
                </a:r>
              </a:p>
            </p:txBody>
          </p:sp>
          <p:cxnSp>
            <p:nvCxnSpPr>
              <p:cNvPr id="62516" name="AutoShape 30"/>
              <p:cNvCxnSpPr>
                <a:cxnSpLocks noChangeShapeType="1"/>
                <a:stCxn id="62515" idx="3"/>
                <a:endCxn id="62513" idx="1"/>
              </p:cNvCxnSpPr>
              <p:nvPr/>
            </p:nvCxnSpPr>
            <p:spPr bwMode="auto">
              <a:xfrm>
                <a:off x="3159" y="3307"/>
                <a:ext cx="118"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506" name="Group 31"/>
            <p:cNvGrpSpPr>
              <a:grpSpLocks/>
            </p:cNvGrpSpPr>
            <p:nvPr/>
          </p:nvGrpSpPr>
          <p:grpSpPr bwMode="auto">
            <a:xfrm>
              <a:off x="2605" y="1296"/>
              <a:ext cx="528" cy="291"/>
              <a:chOff x="3277" y="3162"/>
              <a:chExt cx="528" cy="291"/>
            </a:xfrm>
          </p:grpSpPr>
          <p:sp>
            <p:nvSpPr>
              <p:cNvPr id="62513" name="Text Box 32"/>
              <p:cNvSpPr txBox="1">
                <a:spLocks noChangeArrowheads="1"/>
              </p:cNvSpPr>
              <p:nvPr/>
            </p:nvSpPr>
            <p:spPr bwMode="auto">
              <a:xfrm>
                <a:off x="3277" y="3162"/>
                <a:ext cx="36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48</a:t>
                </a:r>
              </a:p>
            </p:txBody>
          </p:sp>
          <p:cxnSp>
            <p:nvCxnSpPr>
              <p:cNvPr id="62514" name="AutoShape 33"/>
              <p:cNvCxnSpPr>
                <a:cxnSpLocks noChangeShapeType="1"/>
                <a:stCxn id="62513" idx="3"/>
                <a:endCxn id="62511" idx="1"/>
              </p:cNvCxnSpPr>
              <p:nvPr/>
            </p:nvCxnSpPr>
            <p:spPr bwMode="auto">
              <a:xfrm>
                <a:off x="3639" y="3307"/>
                <a:ext cx="166"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507" name="Group 34"/>
            <p:cNvGrpSpPr>
              <a:grpSpLocks/>
            </p:cNvGrpSpPr>
            <p:nvPr/>
          </p:nvGrpSpPr>
          <p:grpSpPr bwMode="auto">
            <a:xfrm>
              <a:off x="3133" y="1296"/>
              <a:ext cx="528" cy="294"/>
              <a:chOff x="3805" y="3162"/>
              <a:chExt cx="528" cy="294"/>
            </a:xfrm>
          </p:grpSpPr>
          <p:sp>
            <p:nvSpPr>
              <p:cNvPr id="62511" name="Text Box 35"/>
              <p:cNvSpPr txBox="1">
                <a:spLocks noChangeArrowheads="1"/>
              </p:cNvSpPr>
              <p:nvPr/>
            </p:nvSpPr>
            <p:spPr bwMode="auto">
              <a:xfrm>
                <a:off x="3805" y="3162"/>
                <a:ext cx="36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64</a:t>
                </a:r>
              </a:p>
            </p:txBody>
          </p:sp>
          <p:cxnSp>
            <p:nvCxnSpPr>
              <p:cNvPr id="62512" name="AutoShape 36"/>
              <p:cNvCxnSpPr>
                <a:cxnSpLocks noChangeShapeType="1"/>
                <a:stCxn id="62511" idx="3"/>
                <a:endCxn id="62501" idx="1"/>
              </p:cNvCxnSpPr>
              <p:nvPr/>
            </p:nvCxnSpPr>
            <p:spPr bwMode="auto">
              <a:xfrm>
                <a:off x="414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508" name="Group 39"/>
            <p:cNvGrpSpPr>
              <a:grpSpLocks/>
            </p:cNvGrpSpPr>
            <p:nvPr/>
          </p:nvGrpSpPr>
          <p:grpSpPr bwMode="auto">
            <a:xfrm>
              <a:off x="1035" y="1295"/>
              <a:ext cx="2870" cy="1"/>
              <a:chOff x="1227" y="1817"/>
              <a:chExt cx="2870" cy="1"/>
            </a:xfrm>
          </p:grpSpPr>
          <p:cxnSp>
            <p:nvCxnSpPr>
              <p:cNvPr id="62509" name="AutoShape 37"/>
              <p:cNvCxnSpPr>
                <a:cxnSpLocks noChangeShapeType="1"/>
                <a:stCxn id="62521" idx="0"/>
                <a:endCxn id="62515" idx="0"/>
              </p:cNvCxnSpPr>
              <p:nvPr/>
            </p:nvCxnSpPr>
            <p:spPr bwMode="auto">
              <a:xfrm rot="5400000" flipH="1" flipV="1">
                <a:off x="1862" y="1182"/>
                <a:ext cx="1" cy="1272"/>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62510" name="AutoShape 38"/>
              <p:cNvCxnSpPr>
                <a:cxnSpLocks noChangeShapeType="1"/>
                <a:stCxn id="62515" idx="0"/>
                <a:endCxn id="62501" idx="0"/>
              </p:cNvCxnSpPr>
              <p:nvPr/>
            </p:nvCxnSpPr>
            <p:spPr bwMode="auto">
              <a:xfrm rot="5400000" flipH="1" flipV="1">
                <a:off x="3297" y="1019"/>
                <a:ext cx="1" cy="1598"/>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grpSp>
      <p:sp>
        <p:nvSpPr>
          <p:cNvPr id="62469" name="Text Box 40"/>
          <p:cNvSpPr txBox="1">
            <a:spLocks noChangeArrowheads="1"/>
          </p:cNvSpPr>
          <p:nvPr/>
        </p:nvSpPr>
        <p:spPr bwMode="auto">
          <a:xfrm>
            <a:off x="6356350" y="3352800"/>
            <a:ext cx="5778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31</a:t>
            </a:r>
          </a:p>
        </p:txBody>
      </p:sp>
      <p:grpSp>
        <p:nvGrpSpPr>
          <p:cNvPr id="62470" name="Group 41"/>
          <p:cNvGrpSpPr>
            <a:grpSpLocks/>
          </p:cNvGrpSpPr>
          <p:nvPr/>
        </p:nvGrpSpPr>
        <p:grpSpPr bwMode="auto">
          <a:xfrm>
            <a:off x="1479550" y="3352800"/>
            <a:ext cx="647700" cy="466725"/>
            <a:chOff x="1597" y="3498"/>
            <a:chExt cx="408" cy="294"/>
          </a:xfrm>
        </p:grpSpPr>
        <p:sp>
          <p:nvSpPr>
            <p:cNvPr id="62499" name="Text Box 42"/>
            <p:cNvSpPr txBox="1">
              <a:spLocks noChangeArrowheads="1"/>
            </p:cNvSpPr>
            <p:nvPr/>
          </p:nvSpPr>
          <p:spPr bwMode="auto">
            <a:xfrm>
              <a:off x="1597"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a:t>
              </a:r>
            </a:p>
          </p:txBody>
        </p:sp>
        <p:cxnSp>
          <p:nvCxnSpPr>
            <p:cNvPr id="62500" name="AutoShape 43"/>
            <p:cNvCxnSpPr>
              <a:cxnSpLocks noChangeShapeType="1"/>
              <a:stCxn id="62499" idx="3"/>
              <a:endCxn id="62497" idx="1"/>
            </p:cNvCxnSpPr>
            <p:nvPr/>
          </p:nvCxnSpPr>
          <p:spPr bwMode="auto">
            <a:xfrm>
              <a:off x="1826"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471" name="Group 44"/>
          <p:cNvGrpSpPr>
            <a:grpSpLocks/>
          </p:cNvGrpSpPr>
          <p:nvPr/>
        </p:nvGrpSpPr>
        <p:grpSpPr bwMode="auto">
          <a:xfrm>
            <a:off x="2127250" y="3352800"/>
            <a:ext cx="647700" cy="466725"/>
            <a:chOff x="2005" y="3498"/>
            <a:chExt cx="408" cy="294"/>
          </a:xfrm>
        </p:grpSpPr>
        <p:sp>
          <p:nvSpPr>
            <p:cNvPr id="62497" name="Text Box 45"/>
            <p:cNvSpPr txBox="1">
              <a:spLocks noChangeArrowheads="1"/>
            </p:cNvSpPr>
            <p:nvPr/>
          </p:nvSpPr>
          <p:spPr bwMode="auto">
            <a:xfrm>
              <a:off x="2005"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2</a:t>
              </a:r>
            </a:p>
          </p:txBody>
        </p:sp>
        <p:cxnSp>
          <p:nvCxnSpPr>
            <p:cNvPr id="62498" name="AutoShape 46"/>
            <p:cNvCxnSpPr>
              <a:cxnSpLocks noChangeShapeType="1"/>
              <a:stCxn id="62497" idx="3"/>
              <a:endCxn id="62495" idx="1"/>
            </p:cNvCxnSpPr>
            <p:nvPr/>
          </p:nvCxnSpPr>
          <p:spPr bwMode="auto">
            <a:xfrm>
              <a:off x="2234"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472" name="Group 47"/>
          <p:cNvGrpSpPr>
            <a:grpSpLocks/>
          </p:cNvGrpSpPr>
          <p:nvPr/>
        </p:nvGrpSpPr>
        <p:grpSpPr bwMode="auto">
          <a:xfrm>
            <a:off x="2774950" y="3352800"/>
            <a:ext cx="630238" cy="466725"/>
            <a:chOff x="2413" y="3498"/>
            <a:chExt cx="397" cy="294"/>
          </a:xfrm>
        </p:grpSpPr>
        <p:sp>
          <p:nvSpPr>
            <p:cNvPr id="62495" name="Text Box 48"/>
            <p:cNvSpPr txBox="1">
              <a:spLocks noChangeArrowheads="1"/>
            </p:cNvSpPr>
            <p:nvPr/>
          </p:nvSpPr>
          <p:spPr bwMode="auto">
            <a:xfrm>
              <a:off x="2413"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3</a:t>
              </a:r>
            </a:p>
          </p:txBody>
        </p:sp>
        <p:cxnSp>
          <p:nvCxnSpPr>
            <p:cNvPr id="62496" name="AutoShape 49"/>
            <p:cNvCxnSpPr>
              <a:cxnSpLocks noChangeShapeType="1"/>
              <a:stCxn id="62495" idx="3"/>
              <a:endCxn id="62493" idx="1"/>
            </p:cNvCxnSpPr>
            <p:nvPr/>
          </p:nvCxnSpPr>
          <p:spPr bwMode="auto">
            <a:xfrm>
              <a:off x="2642" y="3645"/>
              <a:ext cx="1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473" name="Group 50"/>
          <p:cNvGrpSpPr>
            <a:grpSpLocks/>
          </p:cNvGrpSpPr>
          <p:nvPr/>
        </p:nvGrpSpPr>
        <p:grpSpPr bwMode="auto">
          <a:xfrm>
            <a:off x="3405188" y="3352800"/>
            <a:ext cx="557212" cy="466725"/>
            <a:chOff x="2810" y="3498"/>
            <a:chExt cx="351" cy="294"/>
          </a:xfrm>
        </p:grpSpPr>
        <p:sp>
          <p:nvSpPr>
            <p:cNvPr id="62493" name="Text Box 51"/>
            <p:cNvSpPr txBox="1">
              <a:spLocks noChangeArrowheads="1"/>
            </p:cNvSpPr>
            <p:nvPr/>
          </p:nvSpPr>
          <p:spPr bwMode="auto">
            <a:xfrm>
              <a:off x="2810"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8</a:t>
              </a:r>
            </a:p>
          </p:txBody>
        </p:sp>
        <p:cxnSp>
          <p:nvCxnSpPr>
            <p:cNvPr id="62494" name="AutoShape 52"/>
            <p:cNvCxnSpPr>
              <a:cxnSpLocks noChangeShapeType="1"/>
              <a:stCxn id="62493" idx="3"/>
              <a:endCxn id="62491" idx="1"/>
            </p:cNvCxnSpPr>
            <p:nvPr/>
          </p:nvCxnSpPr>
          <p:spPr bwMode="auto">
            <a:xfrm flipV="1">
              <a:off x="3053" y="3643"/>
              <a:ext cx="108"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474" name="Group 53"/>
          <p:cNvGrpSpPr>
            <a:grpSpLocks/>
          </p:cNvGrpSpPr>
          <p:nvPr/>
        </p:nvGrpSpPr>
        <p:grpSpPr bwMode="auto">
          <a:xfrm>
            <a:off x="3962400" y="3352800"/>
            <a:ext cx="869950" cy="461963"/>
            <a:chOff x="3161" y="3498"/>
            <a:chExt cx="548" cy="291"/>
          </a:xfrm>
        </p:grpSpPr>
        <p:sp>
          <p:nvSpPr>
            <p:cNvPr id="62491" name="Text Box 54"/>
            <p:cNvSpPr txBox="1">
              <a:spLocks noChangeArrowheads="1"/>
            </p:cNvSpPr>
            <p:nvPr/>
          </p:nvSpPr>
          <p:spPr bwMode="auto">
            <a:xfrm>
              <a:off x="3161" y="3498"/>
              <a:ext cx="38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11</a:t>
              </a:r>
            </a:p>
          </p:txBody>
        </p:sp>
        <p:cxnSp>
          <p:nvCxnSpPr>
            <p:cNvPr id="62492" name="AutoShape 55"/>
            <p:cNvCxnSpPr>
              <a:cxnSpLocks noChangeShapeType="1"/>
              <a:stCxn id="62491" idx="3"/>
              <a:endCxn id="62489" idx="1"/>
            </p:cNvCxnSpPr>
            <p:nvPr/>
          </p:nvCxnSpPr>
          <p:spPr bwMode="auto">
            <a:xfrm>
              <a:off x="3545" y="3643"/>
              <a:ext cx="164"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475" name="Group 56"/>
          <p:cNvGrpSpPr>
            <a:grpSpLocks/>
          </p:cNvGrpSpPr>
          <p:nvPr/>
        </p:nvGrpSpPr>
        <p:grpSpPr bwMode="auto">
          <a:xfrm>
            <a:off x="4832350" y="3352800"/>
            <a:ext cx="762000" cy="466725"/>
            <a:chOff x="3565" y="2496"/>
            <a:chExt cx="480" cy="294"/>
          </a:xfrm>
        </p:grpSpPr>
        <p:sp>
          <p:nvSpPr>
            <p:cNvPr id="62489" name="Text Box 57"/>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17</a:t>
              </a:r>
            </a:p>
          </p:txBody>
        </p:sp>
        <p:cxnSp>
          <p:nvCxnSpPr>
            <p:cNvPr id="62490" name="AutoShape 58"/>
            <p:cNvCxnSpPr>
              <a:cxnSpLocks noChangeShapeType="1"/>
              <a:stCxn id="62489" idx="3"/>
              <a:endCxn id="62487" idx="1"/>
            </p:cNvCxnSpPr>
            <p:nvPr/>
          </p:nvCxnSpPr>
          <p:spPr bwMode="auto">
            <a:xfrm>
              <a:off x="3936" y="2643"/>
              <a:ext cx="109"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2476" name="Group 59"/>
          <p:cNvGrpSpPr>
            <a:grpSpLocks/>
          </p:cNvGrpSpPr>
          <p:nvPr/>
        </p:nvGrpSpPr>
        <p:grpSpPr bwMode="auto">
          <a:xfrm>
            <a:off x="5594350" y="3352800"/>
            <a:ext cx="838200" cy="466725"/>
            <a:chOff x="4045" y="3498"/>
            <a:chExt cx="528" cy="294"/>
          </a:xfrm>
        </p:grpSpPr>
        <p:sp>
          <p:nvSpPr>
            <p:cNvPr id="62487" name="Text Box 60"/>
            <p:cNvSpPr txBox="1">
              <a:spLocks noChangeArrowheads="1"/>
            </p:cNvSpPr>
            <p:nvPr/>
          </p:nvSpPr>
          <p:spPr bwMode="auto">
            <a:xfrm>
              <a:off x="4045" y="3498"/>
              <a:ext cx="36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21</a:t>
              </a:r>
            </a:p>
          </p:txBody>
        </p:sp>
        <p:cxnSp>
          <p:nvCxnSpPr>
            <p:cNvPr id="62488" name="AutoShape 61"/>
            <p:cNvCxnSpPr>
              <a:cxnSpLocks noChangeShapeType="1"/>
              <a:stCxn id="62487" idx="3"/>
              <a:endCxn id="62469" idx="1"/>
            </p:cNvCxnSpPr>
            <p:nvPr/>
          </p:nvCxnSpPr>
          <p:spPr bwMode="auto">
            <a:xfrm>
              <a:off x="4409" y="3645"/>
              <a:ext cx="164"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8" name="Group 67"/>
          <p:cNvGrpSpPr>
            <a:grpSpLocks/>
          </p:cNvGrpSpPr>
          <p:nvPr/>
        </p:nvGrpSpPr>
        <p:grpSpPr bwMode="auto">
          <a:xfrm>
            <a:off x="1674813" y="3351213"/>
            <a:ext cx="4972050" cy="1587"/>
            <a:chOff x="1055" y="1967"/>
            <a:chExt cx="3132" cy="1"/>
          </a:xfrm>
        </p:grpSpPr>
        <p:cxnSp>
          <p:nvCxnSpPr>
            <p:cNvPr id="62485" name="AutoShape 65"/>
            <p:cNvCxnSpPr>
              <a:cxnSpLocks noChangeShapeType="1"/>
              <a:stCxn id="62499" idx="0"/>
              <a:endCxn id="62491" idx="0"/>
            </p:cNvCxnSpPr>
            <p:nvPr/>
          </p:nvCxnSpPr>
          <p:spPr bwMode="auto">
            <a:xfrm rot="5400000" flipH="1" flipV="1">
              <a:off x="1871" y="1151"/>
              <a:ext cx="1" cy="1634"/>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62486" name="AutoShape 66"/>
            <p:cNvCxnSpPr>
              <a:cxnSpLocks noChangeShapeType="1"/>
              <a:stCxn id="62491" idx="0"/>
              <a:endCxn id="62469" idx="0"/>
            </p:cNvCxnSpPr>
            <p:nvPr/>
          </p:nvCxnSpPr>
          <p:spPr bwMode="auto">
            <a:xfrm rot="5400000" flipH="1" flipV="1">
              <a:off x="3437" y="1219"/>
              <a:ext cx="1" cy="1498"/>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62478" name="Text Box 70"/>
          <p:cNvSpPr txBox="1">
            <a:spLocks noChangeArrowheads="1"/>
          </p:cNvSpPr>
          <p:nvPr/>
        </p:nvSpPr>
        <p:spPr bwMode="auto">
          <a:xfrm>
            <a:off x="4251325" y="2981325"/>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00FF"/>
                </a:solidFill>
                <a:latin typeface="Calibri" panose="020F0502020204030204" pitchFamily="34" charset="0"/>
              </a:rPr>
              <a:t>31</a:t>
            </a:r>
          </a:p>
        </p:txBody>
      </p:sp>
      <p:sp>
        <p:nvSpPr>
          <p:cNvPr id="62479" name="Text Box 71"/>
          <p:cNvSpPr txBox="1">
            <a:spLocks noChangeArrowheads="1"/>
          </p:cNvSpPr>
          <p:nvPr/>
        </p:nvSpPr>
        <p:spPr bwMode="auto">
          <a:xfrm>
            <a:off x="1628775" y="3032125"/>
            <a:ext cx="50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00FF"/>
                </a:solidFill>
                <a:latin typeface="Calibri" panose="020F0502020204030204" pitchFamily="34" charset="0"/>
              </a:rPr>
              <a:t>11</a:t>
            </a:r>
          </a:p>
        </p:txBody>
      </p:sp>
      <p:sp>
        <p:nvSpPr>
          <p:cNvPr id="62480" name="Text Box 72"/>
          <p:cNvSpPr txBox="1">
            <a:spLocks noChangeArrowheads="1"/>
          </p:cNvSpPr>
          <p:nvPr/>
        </p:nvSpPr>
        <p:spPr bwMode="auto">
          <a:xfrm>
            <a:off x="1628775" y="1676400"/>
            <a:ext cx="50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00FF"/>
                </a:solidFill>
                <a:latin typeface="Calibri" panose="020F0502020204030204" pitchFamily="34" charset="0"/>
              </a:rPr>
              <a:t>41</a:t>
            </a:r>
          </a:p>
        </p:txBody>
      </p:sp>
      <p:sp>
        <p:nvSpPr>
          <p:cNvPr id="62481" name="Text Box 73"/>
          <p:cNvSpPr txBox="1">
            <a:spLocks noChangeArrowheads="1"/>
          </p:cNvSpPr>
          <p:nvPr/>
        </p:nvSpPr>
        <p:spPr bwMode="auto">
          <a:xfrm>
            <a:off x="3657600" y="1660525"/>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00FF"/>
                </a:solidFill>
                <a:latin typeface="Calibri" panose="020F0502020204030204" pitchFamily="34" charset="0"/>
              </a:rPr>
              <a:t>128</a:t>
            </a:r>
          </a:p>
        </p:txBody>
      </p:sp>
      <p:sp>
        <p:nvSpPr>
          <p:cNvPr id="62482"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solidFill>
                  <a:srgbClr val="FBFCFF"/>
                </a:solidFill>
                <a:latin typeface="Calibri" panose="020F0502020204030204" pitchFamily="34" charset="0"/>
              </a:rPr>
              <a:t>Sec. 2.3</a:t>
            </a:r>
          </a:p>
        </p:txBody>
      </p:sp>
      <p:sp>
        <p:nvSpPr>
          <p:cNvPr id="62483"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62484" name="Date Placeholder 3"/>
          <p:cNvSpPr txBox="1">
            <a:spLocks/>
          </p:cNvSpPr>
          <p:nvPr/>
        </p:nvSpPr>
        <p:spPr bwMode="auto">
          <a:xfrm>
            <a:off x="588963"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BD04A652-A23E-4223-B293-0A13F4461A3F}"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33AD0578-DC7F-49C1-A868-FE3149690063}" type="slidenum">
              <a:rPr lang="en-US" altLang="en-US" sz="1200">
                <a:solidFill>
                  <a:srgbClr val="898989"/>
                </a:solidFill>
                <a:latin typeface="Calibri" panose="020F0502020204030204" pitchFamily="34" charset="0"/>
              </a:rPr>
              <a:pPr eaLnBrk="1" hangingPunct="1">
                <a:spcBef>
                  <a:spcPct val="0"/>
                </a:spcBef>
                <a:buFontTx/>
                <a:buNone/>
              </a:pPr>
              <a:t>29</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8"/>
            <a:ext cx="8229600" cy="4525962"/>
          </a:xfrm>
        </p:spPr>
        <p:txBody>
          <a:bodyPr rtlCol="0">
            <a:normAutofit/>
          </a:bodyPr>
          <a:lstStyle/>
          <a:p>
            <a:pPr>
              <a:defRPr/>
            </a:pPr>
            <a:r>
              <a:rPr lang="en-IN" dirty="0"/>
              <a:t>Consider these documents: </a:t>
            </a:r>
            <a:endParaRPr lang="en-IN" dirty="0" smtClean="0"/>
          </a:p>
          <a:p>
            <a:pPr>
              <a:defRPr/>
            </a:pPr>
            <a:r>
              <a:rPr lang="en-IN" dirty="0" smtClean="0"/>
              <a:t>Doc 1 :  breakthrough </a:t>
            </a:r>
            <a:r>
              <a:rPr lang="en-IN" dirty="0"/>
              <a:t>drug for schizophrenia </a:t>
            </a:r>
            <a:endParaRPr lang="en-IN" dirty="0" smtClean="0"/>
          </a:p>
          <a:p>
            <a:pPr>
              <a:defRPr/>
            </a:pPr>
            <a:r>
              <a:rPr lang="en-IN" dirty="0" smtClean="0"/>
              <a:t>Doc </a:t>
            </a:r>
            <a:r>
              <a:rPr lang="en-IN" dirty="0"/>
              <a:t>2 </a:t>
            </a:r>
            <a:r>
              <a:rPr lang="en-IN" dirty="0" smtClean="0"/>
              <a:t>: new </a:t>
            </a:r>
            <a:r>
              <a:rPr lang="en-IN" dirty="0"/>
              <a:t>schizophrenia drug </a:t>
            </a:r>
            <a:endParaRPr lang="en-IN" dirty="0" smtClean="0"/>
          </a:p>
          <a:p>
            <a:pPr>
              <a:defRPr/>
            </a:pPr>
            <a:r>
              <a:rPr lang="en-IN" dirty="0" smtClean="0"/>
              <a:t>Doc </a:t>
            </a:r>
            <a:r>
              <a:rPr lang="en-IN" dirty="0"/>
              <a:t>3 </a:t>
            </a:r>
            <a:r>
              <a:rPr lang="en-IN" dirty="0" smtClean="0"/>
              <a:t>: new </a:t>
            </a:r>
            <a:r>
              <a:rPr lang="en-IN" dirty="0"/>
              <a:t>approach for treatment of </a:t>
            </a:r>
            <a:r>
              <a:rPr lang="en-IN" dirty="0" smtClean="0"/>
              <a:t>schizophrenia</a:t>
            </a:r>
          </a:p>
          <a:p>
            <a:pPr>
              <a:defRPr/>
            </a:pPr>
            <a:r>
              <a:rPr lang="en-IN" dirty="0" smtClean="0"/>
              <a:t>Doc </a:t>
            </a:r>
            <a:r>
              <a:rPr lang="en-IN" dirty="0"/>
              <a:t>4 </a:t>
            </a:r>
            <a:r>
              <a:rPr lang="en-IN" dirty="0" smtClean="0"/>
              <a:t>: new </a:t>
            </a:r>
            <a:r>
              <a:rPr lang="en-IN" dirty="0"/>
              <a:t>hopes for schizophrenia patients </a:t>
            </a:r>
            <a:endParaRPr lang="en-IN" dirty="0" smtClean="0"/>
          </a:p>
          <a:p>
            <a:pPr marL="457200" indent="-457200" algn="just">
              <a:buFont typeface="Arial" pitchFamily="34" charset="0"/>
              <a:buAutoNum type="alphaLcPeriod"/>
              <a:defRPr/>
            </a:pPr>
            <a:r>
              <a:rPr lang="en-IN" b="1" dirty="0" smtClean="0">
                <a:solidFill>
                  <a:srgbClr val="FF0000"/>
                </a:solidFill>
              </a:rPr>
              <a:t>Draw </a:t>
            </a:r>
            <a:r>
              <a:rPr lang="en-IN" b="1" dirty="0">
                <a:solidFill>
                  <a:srgbClr val="FF0000"/>
                </a:solidFill>
              </a:rPr>
              <a:t>the term-document incidence matrix for this document collection. </a:t>
            </a:r>
            <a:endParaRPr lang="en-IN" b="1" dirty="0" smtClean="0">
              <a:solidFill>
                <a:srgbClr val="FF0000"/>
              </a:solidFill>
            </a:endParaRPr>
          </a:p>
          <a:p>
            <a:pPr marL="457200" indent="-457200" algn="just">
              <a:buFont typeface="Arial" pitchFamily="34" charset="0"/>
              <a:buAutoNum type="alphaLcPeriod"/>
              <a:defRPr/>
            </a:pPr>
            <a:r>
              <a:rPr lang="en-IN" b="1" dirty="0">
                <a:solidFill>
                  <a:srgbClr val="FF0000"/>
                </a:solidFill>
              </a:rPr>
              <a:t>Draw the inverted index representation for </a:t>
            </a:r>
            <a:r>
              <a:rPr lang="en-IN" b="1" dirty="0" smtClean="0">
                <a:solidFill>
                  <a:srgbClr val="FF0000"/>
                </a:solidFill>
              </a:rPr>
              <a:t>this collection. </a:t>
            </a:r>
            <a:endParaRPr lang="en-IN" b="1" dirty="0">
              <a:solidFill>
                <a:srgbClr val="FF0000"/>
              </a:solidFill>
            </a:endParaRPr>
          </a:p>
        </p:txBody>
      </p:sp>
      <p:sp>
        <p:nvSpPr>
          <p:cNvPr id="6" name="Content Placeholder 2"/>
          <p:cNvSpPr>
            <a:spLocks noGrp="1"/>
          </p:cNvSpPr>
          <p:nvPr>
            <p:ph sz="quarter" idx="10"/>
          </p:nvPr>
        </p:nvSpPr>
        <p:spPr/>
        <p:txBody>
          <a:bodyPr rtlCol="0"/>
          <a:lstStyle/>
          <a:p>
            <a:pPr algn="ctr" fontAlgn="auto">
              <a:spcAft>
                <a:spcPts val="0"/>
              </a:spcAft>
              <a:defRPr/>
            </a:pPr>
            <a:r>
              <a:rPr lang="en-IN" sz="4400" dirty="0" smtClean="0">
                <a:effectLst>
                  <a:outerShdw blurRad="38100" dist="38100" dir="2700000" algn="tl">
                    <a:srgbClr val="000000">
                      <a:alpha val="43137"/>
                    </a:srgbClr>
                  </a:outerShdw>
                </a:effectLst>
              </a:rPr>
              <a:t>Example Problem 1</a:t>
            </a:r>
            <a:endParaRPr lang="en-IN" sz="4400" dirty="0">
              <a:effectLst>
                <a:outerShdw blurRad="38100" dist="38100" dir="2700000" algn="tl">
                  <a:srgbClr val="000000">
                    <a:alpha val="43137"/>
                  </a:srgbClr>
                </a:outerShdw>
              </a:effectLst>
            </a:endParaRPr>
          </a:p>
        </p:txBody>
      </p:sp>
      <p:sp>
        <p:nvSpPr>
          <p:cNvPr id="34820" name="Date Placeholder 3"/>
          <p:cNvSpPr txBox="1">
            <a:spLocks/>
          </p:cNvSpPr>
          <p:nvPr/>
        </p:nvSpPr>
        <p:spPr bwMode="auto">
          <a:xfrm>
            <a:off x="338138" y="649287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2480F8D6-8012-4F38-9C8B-ECFE5841B833}"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3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Query processing with </a:t>
            </a:r>
            <a:r>
              <a:rPr lang="en-US" dirty="0" smtClean="0">
                <a:solidFill>
                  <a:schemeClr val="folHlink"/>
                </a:solidFill>
                <a:ea typeface="ＭＳ Ｐゴシック" charset="-128"/>
              </a:rPr>
              <a:t>skip pointers</a:t>
            </a:r>
            <a:endParaRPr lang="en-US" dirty="0"/>
          </a:p>
        </p:txBody>
      </p:sp>
      <p:sp>
        <p:nvSpPr>
          <p:cNvPr id="63491" name="Text Box 5"/>
          <p:cNvSpPr txBox="1">
            <a:spLocks noChangeArrowheads="1"/>
          </p:cNvSpPr>
          <p:nvPr/>
        </p:nvSpPr>
        <p:spPr bwMode="auto">
          <a:xfrm>
            <a:off x="5811838" y="1785938"/>
            <a:ext cx="7699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128</a:t>
            </a:r>
          </a:p>
        </p:txBody>
      </p:sp>
      <p:grpSp>
        <p:nvGrpSpPr>
          <p:cNvPr id="63492" name="Group 6"/>
          <p:cNvGrpSpPr>
            <a:grpSpLocks/>
          </p:cNvGrpSpPr>
          <p:nvPr/>
        </p:nvGrpSpPr>
        <p:grpSpPr bwMode="auto">
          <a:xfrm>
            <a:off x="1447800" y="1785938"/>
            <a:ext cx="647700" cy="466725"/>
            <a:chOff x="1584" y="3162"/>
            <a:chExt cx="408" cy="294"/>
          </a:xfrm>
        </p:grpSpPr>
        <p:sp>
          <p:nvSpPr>
            <p:cNvPr id="63553" name="Text Box 7"/>
            <p:cNvSpPr txBox="1">
              <a:spLocks noChangeArrowheads="1"/>
            </p:cNvSpPr>
            <p:nvPr/>
          </p:nvSpPr>
          <p:spPr bwMode="auto">
            <a:xfrm>
              <a:off x="1584"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2</a:t>
              </a:r>
            </a:p>
          </p:txBody>
        </p:sp>
        <p:cxnSp>
          <p:nvCxnSpPr>
            <p:cNvPr id="63554" name="AutoShape 8"/>
            <p:cNvCxnSpPr>
              <a:cxnSpLocks noChangeShapeType="1"/>
              <a:stCxn id="63553" idx="3"/>
              <a:endCxn id="63551" idx="1"/>
            </p:cNvCxnSpPr>
            <p:nvPr/>
          </p:nvCxnSpPr>
          <p:spPr bwMode="auto">
            <a:xfrm>
              <a:off x="1827" y="3309"/>
              <a:ext cx="165"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493" name="Group 9"/>
          <p:cNvGrpSpPr>
            <a:grpSpLocks/>
          </p:cNvGrpSpPr>
          <p:nvPr/>
        </p:nvGrpSpPr>
        <p:grpSpPr bwMode="auto">
          <a:xfrm>
            <a:off x="2095500" y="1785938"/>
            <a:ext cx="668338" cy="466725"/>
            <a:chOff x="1992" y="3162"/>
            <a:chExt cx="421" cy="294"/>
          </a:xfrm>
        </p:grpSpPr>
        <p:sp>
          <p:nvSpPr>
            <p:cNvPr id="63551" name="Text Box 10"/>
            <p:cNvSpPr txBox="1">
              <a:spLocks noChangeArrowheads="1"/>
            </p:cNvSpPr>
            <p:nvPr/>
          </p:nvSpPr>
          <p:spPr bwMode="auto">
            <a:xfrm>
              <a:off x="1992"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4</a:t>
              </a:r>
            </a:p>
          </p:txBody>
        </p:sp>
        <p:cxnSp>
          <p:nvCxnSpPr>
            <p:cNvPr id="63552" name="AutoShape 11"/>
            <p:cNvCxnSpPr>
              <a:cxnSpLocks noChangeShapeType="1"/>
              <a:stCxn id="63551" idx="3"/>
              <a:endCxn id="63549" idx="1"/>
            </p:cNvCxnSpPr>
            <p:nvPr/>
          </p:nvCxnSpPr>
          <p:spPr bwMode="auto">
            <a:xfrm>
              <a:off x="2235" y="3309"/>
              <a:ext cx="178"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494" name="Group 12"/>
          <p:cNvGrpSpPr>
            <a:grpSpLocks/>
          </p:cNvGrpSpPr>
          <p:nvPr/>
        </p:nvGrpSpPr>
        <p:grpSpPr bwMode="auto">
          <a:xfrm>
            <a:off x="2763838" y="1785938"/>
            <a:ext cx="609600" cy="466725"/>
            <a:chOff x="2413" y="3162"/>
            <a:chExt cx="384" cy="294"/>
          </a:xfrm>
        </p:grpSpPr>
        <p:sp>
          <p:nvSpPr>
            <p:cNvPr id="63549" name="Text Box 13"/>
            <p:cNvSpPr txBox="1">
              <a:spLocks noChangeArrowheads="1"/>
            </p:cNvSpPr>
            <p:nvPr/>
          </p:nvSpPr>
          <p:spPr bwMode="auto">
            <a:xfrm>
              <a:off x="2413"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8</a:t>
              </a:r>
            </a:p>
          </p:txBody>
        </p:sp>
        <p:cxnSp>
          <p:nvCxnSpPr>
            <p:cNvPr id="63550" name="AutoShape 14"/>
            <p:cNvCxnSpPr>
              <a:cxnSpLocks noChangeShapeType="1"/>
              <a:stCxn id="63549" idx="3"/>
              <a:endCxn id="63547" idx="1"/>
            </p:cNvCxnSpPr>
            <p:nvPr/>
          </p:nvCxnSpPr>
          <p:spPr bwMode="auto">
            <a:xfrm flipV="1">
              <a:off x="2656" y="3308"/>
              <a:ext cx="141"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495" name="Group 15"/>
          <p:cNvGrpSpPr>
            <a:grpSpLocks/>
          </p:cNvGrpSpPr>
          <p:nvPr/>
        </p:nvGrpSpPr>
        <p:grpSpPr bwMode="auto">
          <a:xfrm>
            <a:off x="3373438" y="1785938"/>
            <a:ext cx="762000" cy="461962"/>
            <a:chOff x="2797" y="3162"/>
            <a:chExt cx="480" cy="291"/>
          </a:xfrm>
        </p:grpSpPr>
        <p:sp>
          <p:nvSpPr>
            <p:cNvPr id="63547" name="Text Box 16"/>
            <p:cNvSpPr txBox="1">
              <a:spLocks noChangeArrowheads="1"/>
            </p:cNvSpPr>
            <p:nvPr/>
          </p:nvSpPr>
          <p:spPr bwMode="auto">
            <a:xfrm>
              <a:off x="2797" y="3162"/>
              <a:ext cx="36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41</a:t>
              </a:r>
            </a:p>
          </p:txBody>
        </p:sp>
        <p:cxnSp>
          <p:nvCxnSpPr>
            <p:cNvPr id="63548" name="AutoShape 17"/>
            <p:cNvCxnSpPr>
              <a:cxnSpLocks noChangeShapeType="1"/>
              <a:stCxn id="63547" idx="3"/>
              <a:endCxn id="63545" idx="1"/>
            </p:cNvCxnSpPr>
            <p:nvPr/>
          </p:nvCxnSpPr>
          <p:spPr bwMode="auto">
            <a:xfrm>
              <a:off x="3159" y="3308"/>
              <a:ext cx="118"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496" name="Group 18"/>
          <p:cNvGrpSpPr>
            <a:grpSpLocks/>
          </p:cNvGrpSpPr>
          <p:nvPr/>
        </p:nvGrpSpPr>
        <p:grpSpPr bwMode="auto">
          <a:xfrm>
            <a:off x="4135438" y="1785938"/>
            <a:ext cx="838200" cy="461962"/>
            <a:chOff x="3277" y="3162"/>
            <a:chExt cx="528" cy="291"/>
          </a:xfrm>
        </p:grpSpPr>
        <p:sp>
          <p:nvSpPr>
            <p:cNvPr id="63545" name="Text Box 19"/>
            <p:cNvSpPr txBox="1">
              <a:spLocks noChangeArrowheads="1"/>
            </p:cNvSpPr>
            <p:nvPr/>
          </p:nvSpPr>
          <p:spPr bwMode="auto">
            <a:xfrm>
              <a:off x="3277" y="3162"/>
              <a:ext cx="36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48</a:t>
              </a:r>
            </a:p>
          </p:txBody>
        </p:sp>
        <p:cxnSp>
          <p:nvCxnSpPr>
            <p:cNvPr id="63546" name="AutoShape 20"/>
            <p:cNvCxnSpPr>
              <a:cxnSpLocks noChangeShapeType="1"/>
              <a:stCxn id="63545" idx="3"/>
              <a:endCxn id="63543" idx="1"/>
            </p:cNvCxnSpPr>
            <p:nvPr/>
          </p:nvCxnSpPr>
          <p:spPr bwMode="auto">
            <a:xfrm>
              <a:off x="3639" y="3308"/>
              <a:ext cx="166"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497" name="Group 21"/>
          <p:cNvGrpSpPr>
            <a:grpSpLocks/>
          </p:cNvGrpSpPr>
          <p:nvPr/>
        </p:nvGrpSpPr>
        <p:grpSpPr bwMode="auto">
          <a:xfrm>
            <a:off x="4973638" y="1785938"/>
            <a:ext cx="838200" cy="466725"/>
            <a:chOff x="3805" y="3162"/>
            <a:chExt cx="528" cy="294"/>
          </a:xfrm>
        </p:grpSpPr>
        <p:sp>
          <p:nvSpPr>
            <p:cNvPr id="63543" name="Text Box 22"/>
            <p:cNvSpPr txBox="1">
              <a:spLocks noChangeArrowheads="1"/>
            </p:cNvSpPr>
            <p:nvPr/>
          </p:nvSpPr>
          <p:spPr bwMode="auto">
            <a:xfrm>
              <a:off x="3805" y="3162"/>
              <a:ext cx="36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64</a:t>
              </a:r>
            </a:p>
          </p:txBody>
        </p:sp>
        <p:cxnSp>
          <p:nvCxnSpPr>
            <p:cNvPr id="63544" name="AutoShape 23"/>
            <p:cNvCxnSpPr>
              <a:cxnSpLocks noChangeShapeType="1"/>
              <a:stCxn id="63543" idx="3"/>
              <a:endCxn id="63491" idx="1"/>
            </p:cNvCxnSpPr>
            <p:nvPr/>
          </p:nvCxnSpPr>
          <p:spPr bwMode="auto">
            <a:xfrm flipV="1">
              <a:off x="4169" y="3261"/>
              <a:ext cx="164" cy="4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498" name="Group 24"/>
          <p:cNvGrpSpPr>
            <a:grpSpLocks/>
          </p:cNvGrpSpPr>
          <p:nvPr/>
        </p:nvGrpSpPr>
        <p:grpSpPr bwMode="auto">
          <a:xfrm>
            <a:off x="1643063" y="1708150"/>
            <a:ext cx="4554537" cy="1588"/>
            <a:chOff x="1227" y="1769"/>
            <a:chExt cx="2869" cy="1"/>
          </a:xfrm>
        </p:grpSpPr>
        <p:cxnSp>
          <p:nvCxnSpPr>
            <p:cNvPr id="63541" name="AutoShape 25"/>
            <p:cNvCxnSpPr>
              <a:cxnSpLocks noChangeShapeType="1"/>
              <a:stCxn id="63553" idx="0"/>
              <a:endCxn id="63547" idx="0"/>
            </p:cNvCxnSpPr>
            <p:nvPr/>
          </p:nvCxnSpPr>
          <p:spPr bwMode="auto">
            <a:xfrm rot="5400000" flipH="1" flipV="1">
              <a:off x="1862" y="1134"/>
              <a:ext cx="1" cy="1272"/>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63542" name="AutoShape 26"/>
            <p:cNvCxnSpPr>
              <a:cxnSpLocks noChangeShapeType="1"/>
              <a:stCxn id="63547" idx="0"/>
              <a:endCxn id="63491" idx="0"/>
            </p:cNvCxnSpPr>
            <p:nvPr/>
          </p:nvCxnSpPr>
          <p:spPr bwMode="auto">
            <a:xfrm rot="5400000" flipH="1" flipV="1">
              <a:off x="3297" y="971"/>
              <a:ext cx="1" cy="1597"/>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63499" name="Text Box 28"/>
          <p:cNvSpPr txBox="1">
            <a:spLocks noChangeArrowheads="1"/>
          </p:cNvSpPr>
          <p:nvPr/>
        </p:nvSpPr>
        <p:spPr bwMode="auto">
          <a:xfrm>
            <a:off x="6356350" y="3081338"/>
            <a:ext cx="5778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31</a:t>
            </a:r>
          </a:p>
        </p:txBody>
      </p:sp>
      <p:grpSp>
        <p:nvGrpSpPr>
          <p:cNvPr id="63500" name="Group 29"/>
          <p:cNvGrpSpPr>
            <a:grpSpLocks/>
          </p:cNvGrpSpPr>
          <p:nvPr/>
        </p:nvGrpSpPr>
        <p:grpSpPr bwMode="auto">
          <a:xfrm>
            <a:off x="1479550" y="3081338"/>
            <a:ext cx="647700" cy="466725"/>
            <a:chOff x="1597" y="3498"/>
            <a:chExt cx="408" cy="294"/>
          </a:xfrm>
        </p:grpSpPr>
        <p:sp>
          <p:nvSpPr>
            <p:cNvPr id="63539" name="Text Box 30"/>
            <p:cNvSpPr txBox="1">
              <a:spLocks noChangeArrowheads="1"/>
            </p:cNvSpPr>
            <p:nvPr/>
          </p:nvSpPr>
          <p:spPr bwMode="auto">
            <a:xfrm>
              <a:off x="1597"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a:t>
              </a:r>
            </a:p>
          </p:txBody>
        </p:sp>
        <p:cxnSp>
          <p:nvCxnSpPr>
            <p:cNvPr id="63540" name="AutoShape 31"/>
            <p:cNvCxnSpPr>
              <a:cxnSpLocks noChangeShapeType="1"/>
              <a:stCxn id="63539" idx="3"/>
              <a:endCxn id="63537" idx="1"/>
            </p:cNvCxnSpPr>
            <p:nvPr/>
          </p:nvCxnSpPr>
          <p:spPr bwMode="auto">
            <a:xfrm>
              <a:off x="1840" y="3645"/>
              <a:ext cx="165"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501" name="Group 32"/>
          <p:cNvGrpSpPr>
            <a:grpSpLocks/>
          </p:cNvGrpSpPr>
          <p:nvPr/>
        </p:nvGrpSpPr>
        <p:grpSpPr bwMode="auto">
          <a:xfrm>
            <a:off x="2127250" y="3081338"/>
            <a:ext cx="647700" cy="466725"/>
            <a:chOff x="2005" y="3498"/>
            <a:chExt cx="408" cy="294"/>
          </a:xfrm>
        </p:grpSpPr>
        <p:sp>
          <p:nvSpPr>
            <p:cNvPr id="63537" name="Text Box 33"/>
            <p:cNvSpPr txBox="1">
              <a:spLocks noChangeArrowheads="1"/>
            </p:cNvSpPr>
            <p:nvPr/>
          </p:nvSpPr>
          <p:spPr bwMode="auto">
            <a:xfrm>
              <a:off x="2005"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2</a:t>
              </a:r>
            </a:p>
          </p:txBody>
        </p:sp>
        <p:cxnSp>
          <p:nvCxnSpPr>
            <p:cNvPr id="63538" name="AutoShape 34"/>
            <p:cNvCxnSpPr>
              <a:cxnSpLocks noChangeShapeType="1"/>
              <a:stCxn id="63537" idx="3"/>
              <a:endCxn id="63535" idx="1"/>
            </p:cNvCxnSpPr>
            <p:nvPr/>
          </p:nvCxnSpPr>
          <p:spPr bwMode="auto">
            <a:xfrm>
              <a:off x="2248" y="3645"/>
              <a:ext cx="165"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502" name="Group 35"/>
          <p:cNvGrpSpPr>
            <a:grpSpLocks/>
          </p:cNvGrpSpPr>
          <p:nvPr/>
        </p:nvGrpSpPr>
        <p:grpSpPr bwMode="auto">
          <a:xfrm>
            <a:off x="2774950" y="3081338"/>
            <a:ext cx="630238" cy="466725"/>
            <a:chOff x="2413" y="3498"/>
            <a:chExt cx="397" cy="294"/>
          </a:xfrm>
        </p:grpSpPr>
        <p:sp>
          <p:nvSpPr>
            <p:cNvPr id="63535" name="Text Box 36"/>
            <p:cNvSpPr txBox="1">
              <a:spLocks noChangeArrowheads="1"/>
            </p:cNvSpPr>
            <p:nvPr/>
          </p:nvSpPr>
          <p:spPr bwMode="auto">
            <a:xfrm>
              <a:off x="2413"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3</a:t>
              </a:r>
            </a:p>
          </p:txBody>
        </p:sp>
        <p:cxnSp>
          <p:nvCxnSpPr>
            <p:cNvPr id="63536" name="AutoShape 37"/>
            <p:cNvCxnSpPr>
              <a:cxnSpLocks noChangeShapeType="1"/>
              <a:stCxn id="63535" idx="3"/>
              <a:endCxn id="63533" idx="1"/>
            </p:cNvCxnSpPr>
            <p:nvPr/>
          </p:nvCxnSpPr>
          <p:spPr bwMode="auto">
            <a:xfrm>
              <a:off x="2656" y="3645"/>
              <a:ext cx="154"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503" name="Group 38"/>
          <p:cNvGrpSpPr>
            <a:grpSpLocks/>
          </p:cNvGrpSpPr>
          <p:nvPr/>
        </p:nvGrpSpPr>
        <p:grpSpPr bwMode="auto">
          <a:xfrm>
            <a:off x="3405188" y="3081338"/>
            <a:ext cx="606425" cy="466725"/>
            <a:chOff x="2810" y="3498"/>
            <a:chExt cx="382" cy="294"/>
          </a:xfrm>
        </p:grpSpPr>
        <p:sp>
          <p:nvSpPr>
            <p:cNvPr id="63533" name="Text Box 39"/>
            <p:cNvSpPr txBox="1">
              <a:spLocks noChangeArrowheads="1"/>
            </p:cNvSpPr>
            <p:nvPr/>
          </p:nvSpPr>
          <p:spPr bwMode="auto">
            <a:xfrm>
              <a:off x="2810"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8</a:t>
              </a:r>
            </a:p>
          </p:txBody>
        </p:sp>
        <p:cxnSp>
          <p:nvCxnSpPr>
            <p:cNvPr id="63534" name="AutoShape 40"/>
            <p:cNvCxnSpPr>
              <a:cxnSpLocks noChangeShapeType="1"/>
              <a:stCxn id="63533" idx="3"/>
              <a:endCxn id="63531" idx="1"/>
            </p:cNvCxnSpPr>
            <p:nvPr/>
          </p:nvCxnSpPr>
          <p:spPr bwMode="auto">
            <a:xfrm flipV="1">
              <a:off x="3053" y="3644"/>
              <a:ext cx="139"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504" name="Group 41"/>
          <p:cNvGrpSpPr>
            <a:grpSpLocks/>
          </p:cNvGrpSpPr>
          <p:nvPr/>
        </p:nvGrpSpPr>
        <p:grpSpPr bwMode="auto">
          <a:xfrm>
            <a:off x="4011613" y="3081338"/>
            <a:ext cx="820737" cy="461962"/>
            <a:chOff x="3192" y="3498"/>
            <a:chExt cx="517" cy="291"/>
          </a:xfrm>
        </p:grpSpPr>
        <p:sp>
          <p:nvSpPr>
            <p:cNvPr id="63531" name="Text Box 42"/>
            <p:cNvSpPr txBox="1">
              <a:spLocks noChangeArrowheads="1"/>
            </p:cNvSpPr>
            <p:nvPr/>
          </p:nvSpPr>
          <p:spPr bwMode="auto">
            <a:xfrm>
              <a:off x="3192" y="3498"/>
              <a:ext cx="36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11</a:t>
              </a:r>
            </a:p>
          </p:txBody>
        </p:sp>
        <p:cxnSp>
          <p:nvCxnSpPr>
            <p:cNvPr id="63532" name="AutoShape 43"/>
            <p:cNvCxnSpPr>
              <a:cxnSpLocks noChangeShapeType="1"/>
              <a:stCxn id="63531" idx="3"/>
              <a:endCxn id="63529" idx="1"/>
            </p:cNvCxnSpPr>
            <p:nvPr/>
          </p:nvCxnSpPr>
          <p:spPr bwMode="auto">
            <a:xfrm>
              <a:off x="3554" y="3644"/>
              <a:ext cx="155"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505" name="Group 44"/>
          <p:cNvGrpSpPr>
            <a:grpSpLocks/>
          </p:cNvGrpSpPr>
          <p:nvPr/>
        </p:nvGrpSpPr>
        <p:grpSpPr bwMode="auto">
          <a:xfrm>
            <a:off x="4832350" y="3081338"/>
            <a:ext cx="762000" cy="466725"/>
            <a:chOff x="3565" y="2496"/>
            <a:chExt cx="480" cy="294"/>
          </a:xfrm>
        </p:grpSpPr>
        <p:sp>
          <p:nvSpPr>
            <p:cNvPr id="63529" name="Text Box 45"/>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17</a:t>
              </a:r>
            </a:p>
          </p:txBody>
        </p:sp>
        <p:cxnSp>
          <p:nvCxnSpPr>
            <p:cNvPr id="63530" name="AutoShape 46"/>
            <p:cNvCxnSpPr>
              <a:cxnSpLocks noChangeShapeType="1"/>
              <a:stCxn id="63529" idx="3"/>
              <a:endCxn id="63527" idx="1"/>
            </p:cNvCxnSpPr>
            <p:nvPr/>
          </p:nvCxnSpPr>
          <p:spPr bwMode="auto">
            <a:xfrm>
              <a:off x="3936" y="2643"/>
              <a:ext cx="109"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506" name="Group 47"/>
          <p:cNvGrpSpPr>
            <a:grpSpLocks/>
          </p:cNvGrpSpPr>
          <p:nvPr/>
        </p:nvGrpSpPr>
        <p:grpSpPr bwMode="auto">
          <a:xfrm>
            <a:off x="5594350" y="3081338"/>
            <a:ext cx="762000" cy="466725"/>
            <a:chOff x="4045" y="3498"/>
            <a:chExt cx="480" cy="294"/>
          </a:xfrm>
        </p:grpSpPr>
        <p:sp>
          <p:nvSpPr>
            <p:cNvPr id="63527" name="Text Box 48"/>
            <p:cNvSpPr txBox="1">
              <a:spLocks noChangeArrowheads="1"/>
            </p:cNvSpPr>
            <p:nvPr/>
          </p:nvSpPr>
          <p:spPr bwMode="auto">
            <a:xfrm>
              <a:off x="4045" y="3498"/>
              <a:ext cx="36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21</a:t>
              </a:r>
            </a:p>
          </p:txBody>
        </p:sp>
        <p:cxnSp>
          <p:nvCxnSpPr>
            <p:cNvPr id="63528" name="AutoShape 49"/>
            <p:cNvCxnSpPr>
              <a:cxnSpLocks noChangeShapeType="1"/>
              <a:stCxn id="63527" idx="3"/>
              <a:endCxn id="63499" idx="1"/>
            </p:cNvCxnSpPr>
            <p:nvPr/>
          </p:nvCxnSpPr>
          <p:spPr bwMode="auto">
            <a:xfrm flipV="1">
              <a:off x="4409" y="3597"/>
              <a:ext cx="116" cy="4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3507" name="Group 50"/>
          <p:cNvGrpSpPr>
            <a:grpSpLocks/>
          </p:cNvGrpSpPr>
          <p:nvPr/>
        </p:nvGrpSpPr>
        <p:grpSpPr bwMode="auto">
          <a:xfrm>
            <a:off x="1674813" y="3003550"/>
            <a:ext cx="4972050" cy="1588"/>
            <a:chOff x="1055" y="1919"/>
            <a:chExt cx="3132" cy="1"/>
          </a:xfrm>
        </p:grpSpPr>
        <p:cxnSp>
          <p:nvCxnSpPr>
            <p:cNvPr id="63525" name="AutoShape 51"/>
            <p:cNvCxnSpPr>
              <a:cxnSpLocks noChangeShapeType="1"/>
              <a:stCxn id="63539" idx="0"/>
              <a:endCxn id="63531" idx="0"/>
            </p:cNvCxnSpPr>
            <p:nvPr/>
          </p:nvCxnSpPr>
          <p:spPr bwMode="auto">
            <a:xfrm rot="5400000" flipH="1" flipV="1">
              <a:off x="1881" y="1093"/>
              <a:ext cx="1" cy="1654"/>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63526" name="AutoShape 52"/>
            <p:cNvCxnSpPr>
              <a:cxnSpLocks noChangeShapeType="1"/>
              <a:stCxn id="63531" idx="0"/>
              <a:endCxn id="63499" idx="0"/>
            </p:cNvCxnSpPr>
            <p:nvPr/>
          </p:nvCxnSpPr>
          <p:spPr bwMode="auto">
            <a:xfrm rot="5400000" flipH="1" flipV="1">
              <a:off x="3447" y="1181"/>
              <a:ext cx="1" cy="1478"/>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63508" name="Text Box 53"/>
          <p:cNvSpPr txBox="1">
            <a:spLocks noChangeArrowheads="1"/>
          </p:cNvSpPr>
          <p:nvPr/>
        </p:nvSpPr>
        <p:spPr bwMode="auto">
          <a:xfrm>
            <a:off x="4251325" y="2709863"/>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00FF"/>
                </a:solidFill>
                <a:latin typeface="Calibri" panose="020F0502020204030204" pitchFamily="34" charset="0"/>
              </a:rPr>
              <a:t>31</a:t>
            </a:r>
          </a:p>
        </p:txBody>
      </p:sp>
      <p:sp>
        <p:nvSpPr>
          <p:cNvPr id="63509" name="Text Box 54"/>
          <p:cNvSpPr txBox="1">
            <a:spLocks noChangeArrowheads="1"/>
          </p:cNvSpPr>
          <p:nvPr/>
        </p:nvSpPr>
        <p:spPr bwMode="auto">
          <a:xfrm>
            <a:off x="1628775" y="2760663"/>
            <a:ext cx="50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00FF"/>
                </a:solidFill>
                <a:latin typeface="Calibri" panose="020F0502020204030204" pitchFamily="34" charset="0"/>
              </a:rPr>
              <a:t>11</a:t>
            </a:r>
          </a:p>
        </p:txBody>
      </p:sp>
      <p:sp>
        <p:nvSpPr>
          <p:cNvPr id="63510" name="Text Box 55"/>
          <p:cNvSpPr txBox="1">
            <a:spLocks noChangeArrowheads="1"/>
          </p:cNvSpPr>
          <p:nvPr/>
        </p:nvSpPr>
        <p:spPr bwMode="auto">
          <a:xfrm>
            <a:off x="1628775" y="1404938"/>
            <a:ext cx="50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00FF"/>
                </a:solidFill>
                <a:latin typeface="Calibri" panose="020F0502020204030204" pitchFamily="34" charset="0"/>
              </a:rPr>
              <a:t>41</a:t>
            </a:r>
          </a:p>
        </p:txBody>
      </p:sp>
      <p:sp>
        <p:nvSpPr>
          <p:cNvPr id="63511" name="Text Box 56"/>
          <p:cNvSpPr txBox="1">
            <a:spLocks noChangeArrowheads="1"/>
          </p:cNvSpPr>
          <p:nvPr/>
        </p:nvSpPr>
        <p:spPr bwMode="auto">
          <a:xfrm>
            <a:off x="3657600" y="1389063"/>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0000FF"/>
                </a:solidFill>
                <a:latin typeface="Calibri" panose="020F0502020204030204" pitchFamily="34" charset="0"/>
              </a:rPr>
              <a:t>128</a:t>
            </a:r>
          </a:p>
        </p:txBody>
      </p:sp>
      <p:sp>
        <p:nvSpPr>
          <p:cNvPr id="63512" name="Rectangle 57"/>
          <p:cNvSpPr>
            <a:spLocks noChangeArrowheads="1"/>
          </p:cNvSpPr>
          <p:nvPr/>
        </p:nvSpPr>
        <p:spPr bwMode="auto">
          <a:xfrm>
            <a:off x="3429000" y="3081338"/>
            <a:ext cx="381000" cy="457200"/>
          </a:xfrm>
          <a:prstGeom prst="rect">
            <a:avLst/>
          </a:prstGeom>
          <a:solidFill>
            <a:schemeClr val="accent1">
              <a:alpha val="50195"/>
            </a:schemeClr>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sp>
        <p:nvSpPr>
          <p:cNvPr id="63513" name="Rectangle 59"/>
          <p:cNvSpPr>
            <a:spLocks noChangeArrowheads="1"/>
          </p:cNvSpPr>
          <p:nvPr/>
        </p:nvSpPr>
        <p:spPr bwMode="auto">
          <a:xfrm>
            <a:off x="2743200" y="1785938"/>
            <a:ext cx="457200" cy="457200"/>
          </a:xfrm>
          <a:prstGeom prst="rect">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sp>
        <p:nvSpPr>
          <p:cNvPr id="63514" name="Text Box 60"/>
          <p:cNvSpPr txBox="1">
            <a:spLocks noChangeArrowheads="1"/>
          </p:cNvSpPr>
          <p:nvPr/>
        </p:nvSpPr>
        <p:spPr bwMode="auto">
          <a:xfrm>
            <a:off x="381000" y="3767138"/>
            <a:ext cx="8305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rgbClr val="A50021"/>
              </a:buClr>
              <a:buSzPct val="60000"/>
              <a:buFont typeface="Wingdings" panose="05000000000000000000" pitchFamily="2" charset="2"/>
              <a:buNone/>
            </a:pPr>
            <a:r>
              <a:rPr lang="en-US" altLang="en-US" sz="1800">
                <a:solidFill>
                  <a:srgbClr val="000000"/>
                </a:solidFill>
                <a:latin typeface="Calibri" panose="020F0502020204030204" pitchFamily="34" charset="0"/>
              </a:rPr>
              <a:t>Suppose we’ve stepped through the lists until we process </a:t>
            </a:r>
            <a:r>
              <a:rPr lang="en-US" altLang="en-US" sz="1800" b="1">
                <a:solidFill>
                  <a:srgbClr val="000000"/>
                </a:solidFill>
                <a:latin typeface="Calibri" panose="020F0502020204030204" pitchFamily="34" charset="0"/>
              </a:rPr>
              <a:t>8 </a:t>
            </a:r>
            <a:r>
              <a:rPr lang="en-US" altLang="en-US" sz="1800">
                <a:solidFill>
                  <a:srgbClr val="000000"/>
                </a:solidFill>
                <a:latin typeface="Calibri" panose="020F0502020204030204" pitchFamily="34" charset="0"/>
              </a:rPr>
              <a:t>on each list. We match it and advance.</a:t>
            </a:r>
          </a:p>
        </p:txBody>
      </p:sp>
      <p:sp>
        <p:nvSpPr>
          <p:cNvPr id="63515" name="Text Box 63"/>
          <p:cNvSpPr txBox="1">
            <a:spLocks noChangeArrowheads="1"/>
          </p:cNvSpPr>
          <p:nvPr/>
        </p:nvSpPr>
        <p:spPr bwMode="auto">
          <a:xfrm>
            <a:off x="457200" y="4757738"/>
            <a:ext cx="817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We then have </a:t>
            </a:r>
            <a:r>
              <a:rPr lang="en-US" altLang="en-US" sz="1800" b="1">
                <a:solidFill>
                  <a:srgbClr val="000000"/>
                </a:solidFill>
                <a:latin typeface="Calibri" panose="020F0502020204030204" pitchFamily="34" charset="0"/>
              </a:rPr>
              <a:t>41</a:t>
            </a:r>
            <a:r>
              <a:rPr lang="en-US" altLang="en-US" sz="1800">
                <a:solidFill>
                  <a:srgbClr val="000000"/>
                </a:solidFill>
                <a:latin typeface="Calibri" panose="020F0502020204030204" pitchFamily="34" charset="0"/>
              </a:rPr>
              <a:t> and </a:t>
            </a:r>
            <a:r>
              <a:rPr lang="en-US" altLang="en-US" sz="1800" b="1">
                <a:solidFill>
                  <a:srgbClr val="000000"/>
                </a:solidFill>
                <a:latin typeface="Calibri" panose="020F0502020204030204" pitchFamily="34" charset="0"/>
              </a:rPr>
              <a:t>11</a:t>
            </a:r>
            <a:r>
              <a:rPr lang="en-US" altLang="en-US" sz="1800">
                <a:solidFill>
                  <a:srgbClr val="000000"/>
                </a:solidFill>
                <a:latin typeface="Calibri" panose="020F0502020204030204" pitchFamily="34" charset="0"/>
              </a:rPr>
              <a:t> on the lower.  </a:t>
            </a:r>
            <a:r>
              <a:rPr lang="en-US" altLang="en-US" sz="1800" b="1">
                <a:solidFill>
                  <a:srgbClr val="000000"/>
                </a:solidFill>
                <a:latin typeface="Calibri" panose="020F0502020204030204" pitchFamily="34" charset="0"/>
              </a:rPr>
              <a:t>11</a:t>
            </a:r>
            <a:r>
              <a:rPr lang="en-US" altLang="en-US" sz="1800">
                <a:solidFill>
                  <a:srgbClr val="000000"/>
                </a:solidFill>
                <a:latin typeface="Calibri" panose="020F0502020204030204" pitchFamily="34" charset="0"/>
              </a:rPr>
              <a:t> is smaller.</a:t>
            </a:r>
          </a:p>
        </p:txBody>
      </p:sp>
      <p:sp>
        <p:nvSpPr>
          <p:cNvPr id="59" name="Rectangle 64"/>
          <p:cNvSpPr>
            <a:spLocks noChangeArrowheads="1"/>
          </p:cNvSpPr>
          <p:nvPr/>
        </p:nvSpPr>
        <p:spPr bwMode="auto">
          <a:xfrm>
            <a:off x="3352800" y="1785938"/>
            <a:ext cx="609600" cy="457200"/>
          </a:xfrm>
          <a:prstGeom prst="rect">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sp>
        <p:nvSpPr>
          <p:cNvPr id="63517" name="Text Box 66"/>
          <p:cNvSpPr txBox="1">
            <a:spLocks noChangeArrowheads="1"/>
          </p:cNvSpPr>
          <p:nvPr/>
        </p:nvSpPr>
        <p:spPr bwMode="auto">
          <a:xfrm>
            <a:off x="425450" y="55562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grpSp>
        <p:nvGrpSpPr>
          <p:cNvPr id="18" name="Group 69"/>
          <p:cNvGrpSpPr>
            <a:grpSpLocks/>
          </p:cNvGrpSpPr>
          <p:nvPr/>
        </p:nvGrpSpPr>
        <p:grpSpPr bwMode="auto">
          <a:xfrm>
            <a:off x="685800" y="3081338"/>
            <a:ext cx="8294688" cy="3305175"/>
            <a:chOff x="278" y="2112"/>
            <a:chExt cx="5225" cy="2082"/>
          </a:xfrm>
        </p:grpSpPr>
        <p:sp>
          <p:nvSpPr>
            <p:cNvPr id="63523" name="Text Box 67"/>
            <p:cNvSpPr txBox="1">
              <a:spLocks noChangeArrowheads="1"/>
            </p:cNvSpPr>
            <p:nvPr/>
          </p:nvSpPr>
          <p:spPr bwMode="auto">
            <a:xfrm>
              <a:off x="278" y="3671"/>
              <a:ext cx="522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But the skip successor of </a:t>
              </a:r>
              <a:r>
                <a:rPr lang="en-US" altLang="en-US" sz="1800" b="1">
                  <a:solidFill>
                    <a:srgbClr val="000000"/>
                  </a:solidFill>
                  <a:latin typeface="Calibri" panose="020F0502020204030204" pitchFamily="34" charset="0"/>
                </a:rPr>
                <a:t>11</a:t>
              </a:r>
              <a:r>
                <a:rPr lang="en-US" altLang="en-US" sz="1800">
                  <a:solidFill>
                    <a:srgbClr val="000000"/>
                  </a:solidFill>
                  <a:latin typeface="Calibri" panose="020F0502020204030204" pitchFamily="34" charset="0"/>
                </a:rPr>
                <a:t> on the lower list is </a:t>
              </a:r>
              <a:r>
                <a:rPr lang="en-US" altLang="en-US" sz="1800" b="1">
                  <a:solidFill>
                    <a:srgbClr val="000000"/>
                  </a:solidFill>
                  <a:latin typeface="Calibri" panose="020F0502020204030204" pitchFamily="34" charset="0"/>
                </a:rPr>
                <a:t>31</a:t>
              </a:r>
              <a:r>
                <a:rPr lang="en-US" altLang="en-US" sz="1800">
                  <a:solidFill>
                    <a:srgbClr val="000000"/>
                  </a:solidFill>
                  <a:latin typeface="Calibri" panose="020F0502020204030204" pitchFamily="34" charset="0"/>
                </a:rPr>
                <a:t>, so</a:t>
              </a:r>
            </a:p>
            <a:p>
              <a:pPr eaLnBrk="1" hangingPunct="1">
                <a:spcBef>
                  <a:spcPct val="0"/>
                </a:spcBef>
                <a:buFontTx/>
                <a:buNone/>
              </a:pPr>
              <a:r>
                <a:rPr lang="en-US" altLang="en-US" sz="1800">
                  <a:solidFill>
                    <a:srgbClr val="000000"/>
                  </a:solidFill>
                  <a:latin typeface="Calibri" panose="020F0502020204030204" pitchFamily="34" charset="0"/>
                </a:rPr>
                <a:t>we can skip ahead past the intervening postings.</a:t>
              </a:r>
            </a:p>
          </p:txBody>
        </p:sp>
        <p:sp>
          <p:nvSpPr>
            <p:cNvPr id="63524" name="Rectangle 68"/>
            <p:cNvSpPr>
              <a:spLocks noChangeArrowheads="1"/>
            </p:cNvSpPr>
            <p:nvPr/>
          </p:nvSpPr>
          <p:spPr bwMode="auto">
            <a:xfrm>
              <a:off x="2880" y="2112"/>
              <a:ext cx="1344" cy="288"/>
            </a:xfrm>
            <a:prstGeom prst="rect">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grpSp>
      <p:sp>
        <p:nvSpPr>
          <p:cNvPr id="63519" name="TextBox 4"/>
          <p:cNvSpPr txBox="1">
            <a:spLocks noChangeArrowheads="1"/>
          </p:cNvSpPr>
          <p:nvPr/>
        </p:nvSpPr>
        <p:spPr bwMode="auto">
          <a:xfrm>
            <a:off x="7620000" y="-304800"/>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solidFill>
                  <a:srgbClr val="FBFCFF"/>
                </a:solidFill>
                <a:latin typeface="Calibri" panose="020F0502020204030204" pitchFamily="34" charset="0"/>
              </a:rPr>
              <a:t>Sec. 2.3</a:t>
            </a:r>
          </a:p>
        </p:txBody>
      </p:sp>
      <p:sp>
        <p:nvSpPr>
          <p:cNvPr id="65" name="Rectangle 64"/>
          <p:cNvSpPr>
            <a:spLocks noChangeArrowheads="1"/>
          </p:cNvSpPr>
          <p:nvPr/>
        </p:nvSpPr>
        <p:spPr bwMode="auto">
          <a:xfrm>
            <a:off x="3962400" y="3081338"/>
            <a:ext cx="609600" cy="457200"/>
          </a:xfrm>
          <a:prstGeom prst="rect">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sp>
        <p:nvSpPr>
          <p:cNvPr id="63521"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63522" name="Date Placeholder 3"/>
          <p:cNvSpPr txBox="1">
            <a:spLocks/>
          </p:cNvSpPr>
          <p:nvPr/>
        </p:nvSpPr>
        <p:spPr bwMode="auto">
          <a:xfrm>
            <a:off x="465138" y="6551613"/>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603CA0F6-777C-4C9E-B8B6-7BCECA382A09}"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37CF57C0-93A9-4843-BEFF-294B6144D7AB}" type="slidenum">
              <a:rPr lang="en-US" altLang="en-US" sz="1200">
                <a:solidFill>
                  <a:srgbClr val="898989"/>
                </a:solidFill>
                <a:latin typeface="Calibri" panose="020F0502020204030204" pitchFamily="34" charset="0"/>
              </a:rPr>
              <a:pPr eaLnBrk="1" hangingPunct="1">
                <a:spcBef>
                  <a:spcPct val="0"/>
                </a:spcBef>
                <a:buFontTx/>
                <a:buNone/>
              </a:pPr>
              <a:t>30</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How many skip pointers do we add?</a:t>
            </a:r>
            <a:endParaRPr lang="en-US" dirty="0"/>
          </a:p>
        </p:txBody>
      </p:sp>
      <p:sp>
        <p:nvSpPr>
          <p:cNvPr id="64515" name="Rectangle 3"/>
          <p:cNvSpPr txBox="1">
            <a:spLocks noChangeArrowheads="1"/>
          </p:cNvSpPr>
          <p:nvPr/>
        </p:nvSpPr>
        <p:spPr bwMode="auto">
          <a:xfrm>
            <a:off x="457200" y="1404938"/>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Clr>
                <a:srgbClr val="101141"/>
              </a:buClr>
              <a:buFont typeface="Arial" panose="020B0604020202020204" pitchFamily="34" charset="0"/>
              <a:buNone/>
            </a:pPr>
            <a:r>
              <a:rPr lang="en-US" altLang="en-US" sz="2400">
                <a:solidFill>
                  <a:srgbClr val="000000"/>
                </a:solidFill>
                <a:ea typeface="ＭＳ Ｐゴシック" panose="020B0600070205080204" pitchFamily="34" charset="-128"/>
              </a:rPr>
              <a:t>Tradeoff:</a:t>
            </a:r>
          </a:p>
          <a:p>
            <a:pPr lvl="1" algn="just" eaLnBrk="1" hangingPunct="1">
              <a:lnSpc>
                <a:spcPct val="150000"/>
              </a:lnSpc>
            </a:pPr>
            <a:r>
              <a:rPr lang="en-US" altLang="en-US" sz="1600">
                <a:solidFill>
                  <a:srgbClr val="FF0000"/>
                </a:solidFill>
                <a:ea typeface="ＭＳ Ｐゴシック" panose="020B0600070205080204" pitchFamily="34" charset="-128"/>
              </a:rPr>
              <a:t>More skips </a:t>
            </a:r>
            <a:r>
              <a:rPr lang="en-US" altLang="en-US" sz="1600">
                <a:solidFill>
                  <a:srgbClr val="FF0000"/>
                </a:solidFill>
                <a:ea typeface="ＭＳ Ｐゴシック" panose="020B0600070205080204" pitchFamily="34" charset="-128"/>
                <a:sym typeface="Symbol" panose="05050102010706020507" pitchFamily="18" charset="2"/>
              </a:rPr>
              <a:t> </a:t>
            </a:r>
            <a:r>
              <a:rPr lang="en-US" altLang="en-US" sz="1600">
                <a:solidFill>
                  <a:srgbClr val="FF0000"/>
                </a:solidFill>
                <a:ea typeface="ＭＳ Ｐゴシック" panose="020B0600070205080204" pitchFamily="34" charset="-128"/>
              </a:rPr>
              <a:t>shorter skip spans </a:t>
            </a:r>
            <a:r>
              <a:rPr lang="en-US" altLang="en-US" sz="1600">
                <a:solidFill>
                  <a:srgbClr val="FF0000"/>
                </a:solidFill>
                <a:ea typeface="ＭＳ Ｐゴシック" panose="020B0600070205080204" pitchFamily="34" charset="-128"/>
                <a:sym typeface="Symbol" panose="05050102010706020507" pitchFamily="18" charset="2"/>
              </a:rPr>
              <a:t> </a:t>
            </a:r>
            <a:r>
              <a:rPr lang="en-US" altLang="en-US" sz="1600">
                <a:solidFill>
                  <a:srgbClr val="FF0000"/>
                </a:solidFill>
                <a:ea typeface="ＭＳ Ｐゴシック" panose="020B0600070205080204" pitchFamily="34" charset="-128"/>
              </a:rPr>
              <a:t>more likely to skip.  But lots of comparisons to skip pointers.</a:t>
            </a:r>
          </a:p>
          <a:p>
            <a:pPr lvl="1" algn="just" eaLnBrk="1" hangingPunct="1">
              <a:lnSpc>
                <a:spcPct val="150000"/>
              </a:lnSpc>
            </a:pPr>
            <a:r>
              <a:rPr lang="en-US" altLang="en-US" sz="1600">
                <a:solidFill>
                  <a:srgbClr val="FF0000"/>
                </a:solidFill>
                <a:ea typeface="ＭＳ Ｐゴシック" panose="020B0600070205080204" pitchFamily="34" charset="-128"/>
              </a:rPr>
              <a:t>Fewer skips </a:t>
            </a:r>
            <a:r>
              <a:rPr lang="en-US" altLang="en-US" sz="1600">
                <a:solidFill>
                  <a:srgbClr val="FF0000"/>
                </a:solidFill>
                <a:ea typeface="ＭＳ Ｐゴシック" panose="020B0600070205080204" pitchFamily="34" charset="-128"/>
                <a:sym typeface="Symbol" panose="05050102010706020507" pitchFamily="18" charset="2"/>
              </a:rPr>
              <a:t> </a:t>
            </a:r>
            <a:r>
              <a:rPr lang="en-US" altLang="en-US" sz="1600">
                <a:solidFill>
                  <a:srgbClr val="FF0000"/>
                </a:solidFill>
                <a:ea typeface="ＭＳ Ｐゴシック" panose="020B0600070205080204" pitchFamily="34" charset="-128"/>
              </a:rPr>
              <a:t>few pointer comparison, but then long skip spans </a:t>
            </a:r>
            <a:r>
              <a:rPr lang="en-US" altLang="en-US" sz="1600">
                <a:solidFill>
                  <a:srgbClr val="FF0000"/>
                </a:solidFill>
                <a:ea typeface="ＭＳ Ｐゴシック" panose="020B0600070205080204" pitchFamily="34" charset="-128"/>
                <a:sym typeface="Symbol" panose="05050102010706020507" pitchFamily="18" charset="2"/>
              </a:rPr>
              <a:t> </a:t>
            </a:r>
            <a:r>
              <a:rPr lang="en-US" altLang="en-US" sz="1600">
                <a:solidFill>
                  <a:srgbClr val="FF0000"/>
                </a:solidFill>
                <a:ea typeface="ＭＳ Ｐゴシック" panose="020B0600070205080204" pitchFamily="34" charset="-128"/>
              </a:rPr>
              <a:t>few successful skips.</a:t>
            </a:r>
          </a:p>
        </p:txBody>
      </p:sp>
      <p:sp>
        <p:nvSpPr>
          <p:cNvPr id="64516" name="Rectangle 5"/>
          <p:cNvSpPr>
            <a:spLocks noChangeArrowheads="1"/>
          </p:cNvSpPr>
          <p:nvPr/>
        </p:nvSpPr>
        <p:spPr bwMode="auto">
          <a:xfrm>
            <a:off x="7543800" y="4757738"/>
            <a:ext cx="3810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grpSp>
        <p:nvGrpSpPr>
          <p:cNvPr id="64517" name="Group 7"/>
          <p:cNvGrpSpPr>
            <a:grpSpLocks/>
          </p:cNvGrpSpPr>
          <p:nvPr/>
        </p:nvGrpSpPr>
        <p:grpSpPr bwMode="auto">
          <a:xfrm>
            <a:off x="1447800" y="4757738"/>
            <a:ext cx="6096000" cy="304800"/>
            <a:chOff x="1104" y="3168"/>
            <a:chExt cx="3840" cy="192"/>
          </a:xfrm>
        </p:grpSpPr>
        <p:sp>
          <p:nvSpPr>
            <p:cNvPr id="64586" name="Rectangle 4"/>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87" name="AutoShape 6"/>
            <p:cNvCxnSpPr>
              <a:cxnSpLocks noChangeShapeType="1"/>
              <a:stCxn id="64586" idx="3"/>
              <a:endCxn id="64516" idx="1"/>
            </p:cNvCxnSpPr>
            <p:nvPr/>
          </p:nvCxnSpPr>
          <p:spPr bwMode="auto">
            <a:xfrm flipV="1">
              <a:off x="1344" y="3216"/>
              <a:ext cx="3600" cy="4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18" name="Group 8"/>
          <p:cNvGrpSpPr>
            <a:grpSpLocks/>
          </p:cNvGrpSpPr>
          <p:nvPr/>
        </p:nvGrpSpPr>
        <p:grpSpPr bwMode="auto">
          <a:xfrm>
            <a:off x="2057400" y="4757738"/>
            <a:ext cx="609600" cy="304800"/>
            <a:chOff x="1104" y="3168"/>
            <a:chExt cx="384" cy="192"/>
          </a:xfrm>
        </p:grpSpPr>
        <p:sp>
          <p:nvSpPr>
            <p:cNvPr id="64584" name="Rectangle 9"/>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85" name="AutoShape 10"/>
            <p:cNvCxnSpPr>
              <a:cxnSpLocks noChangeShapeType="1"/>
              <a:stCxn id="64584"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19" name="Group 11"/>
          <p:cNvGrpSpPr>
            <a:grpSpLocks/>
          </p:cNvGrpSpPr>
          <p:nvPr/>
        </p:nvGrpSpPr>
        <p:grpSpPr bwMode="auto">
          <a:xfrm>
            <a:off x="2667000" y="4757738"/>
            <a:ext cx="609600" cy="304800"/>
            <a:chOff x="1104" y="3168"/>
            <a:chExt cx="384" cy="192"/>
          </a:xfrm>
        </p:grpSpPr>
        <p:sp>
          <p:nvSpPr>
            <p:cNvPr id="64582" name="Rectangle 12"/>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83" name="AutoShape 13"/>
            <p:cNvCxnSpPr>
              <a:cxnSpLocks noChangeShapeType="1"/>
              <a:stCxn id="64582"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20" name="Group 14"/>
          <p:cNvGrpSpPr>
            <a:grpSpLocks/>
          </p:cNvGrpSpPr>
          <p:nvPr/>
        </p:nvGrpSpPr>
        <p:grpSpPr bwMode="auto">
          <a:xfrm>
            <a:off x="3276600" y="4757738"/>
            <a:ext cx="609600" cy="304800"/>
            <a:chOff x="1104" y="3168"/>
            <a:chExt cx="384" cy="192"/>
          </a:xfrm>
        </p:grpSpPr>
        <p:sp>
          <p:nvSpPr>
            <p:cNvPr id="64580" name="Rectangle 15"/>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81" name="AutoShape 16"/>
            <p:cNvCxnSpPr>
              <a:cxnSpLocks noChangeShapeType="1"/>
              <a:stCxn id="64580"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21" name="Group 17"/>
          <p:cNvGrpSpPr>
            <a:grpSpLocks/>
          </p:cNvGrpSpPr>
          <p:nvPr/>
        </p:nvGrpSpPr>
        <p:grpSpPr bwMode="auto">
          <a:xfrm>
            <a:off x="3886200" y="4757738"/>
            <a:ext cx="609600" cy="304800"/>
            <a:chOff x="1104" y="3168"/>
            <a:chExt cx="384" cy="192"/>
          </a:xfrm>
        </p:grpSpPr>
        <p:sp>
          <p:nvSpPr>
            <p:cNvPr id="64578" name="Rectangle 18"/>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79" name="AutoShape 19"/>
            <p:cNvCxnSpPr>
              <a:cxnSpLocks noChangeShapeType="1"/>
              <a:stCxn id="64578"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22" name="Group 20"/>
          <p:cNvGrpSpPr>
            <a:grpSpLocks/>
          </p:cNvGrpSpPr>
          <p:nvPr/>
        </p:nvGrpSpPr>
        <p:grpSpPr bwMode="auto">
          <a:xfrm>
            <a:off x="4495800" y="4757738"/>
            <a:ext cx="609600" cy="304800"/>
            <a:chOff x="1104" y="3168"/>
            <a:chExt cx="384" cy="192"/>
          </a:xfrm>
        </p:grpSpPr>
        <p:sp>
          <p:nvSpPr>
            <p:cNvPr id="64576" name="Rectangle 21"/>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77" name="AutoShape 22"/>
            <p:cNvCxnSpPr>
              <a:cxnSpLocks noChangeShapeType="1"/>
              <a:stCxn id="64576"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23" name="Group 23"/>
          <p:cNvGrpSpPr>
            <a:grpSpLocks/>
          </p:cNvGrpSpPr>
          <p:nvPr/>
        </p:nvGrpSpPr>
        <p:grpSpPr bwMode="auto">
          <a:xfrm>
            <a:off x="5105400" y="4757738"/>
            <a:ext cx="609600" cy="304800"/>
            <a:chOff x="1104" y="3168"/>
            <a:chExt cx="384" cy="192"/>
          </a:xfrm>
        </p:grpSpPr>
        <p:sp>
          <p:nvSpPr>
            <p:cNvPr id="64574" name="Rectangle 24"/>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75" name="AutoShape 25"/>
            <p:cNvCxnSpPr>
              <a:cxnSpLocks noChangeShapeType="1"/>
              <a:stCxn id="64574"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24" name="Group 26"/>
          <p:cNvGrpSpPr>
            <a:grpSpLocks/>
          </p:cNvGrpSpPr>
          <p:nvPr/>
        </p:nvGrpSpPr>
        <p:grpSpPr bwMode="auto">
          <a:xfrm>
            <a:off x="5715000" y="4757738"/>
            <a:ext cx="609600" cy="304800"/>
            <a:chOff x="1104" y="3168"/>
            <a:chExt cx="384" cy="192"/>
          </a:xfrm>
        </p:grpSpPr>
        <p:sp>
          <p:nvSpPr>
            <p:cNvPr id="64572" name="Rectangle 27"/>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73" name="AutoShape 28"/>
            <p:cNvCxnSpPr>
              <a:cxnSpLocks noChangeShapeType="1"/>
              <a:stCxn id="64572"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25" name="Group 29"/>
          <p:cNvGrpSpPr>
            <a:grpSpLocks/>
          </p:cNvGrpSpPr>
          <p:nvPr/>
        </p:nvGrpSpPr>
        <p:grpSpPr bwMode="auto">
          <a:xfrm>
            <a:off x="6324600" y="4757738"/>
            <a:ext cx="609600" cy="304800"/>
            <a:chOff x="1104" y="3168"/>
            <a:chExt cx="384" cy="192"/>
          </a:xfrm>
        </p:grpSpPr>
        <p:sp>
          <p:nvSpPr>
            <p:cNvPr id="64570" name="Rectangle 30"/>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71" name="AutoShape 31"/>
            <p:cNvCxnSpPr>
              <a:cxnSpLocks noChangeShapeType="1"/>
              <a:stCxn id="64570"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64526" name="Rectangle 32"/>
          <p:cNvSpPr>
            <a:spLocks noChangeArrowheads="1"/>
          </p:cNvSpPr>
          <p:nvPr/>
        </p:nvSpPr>
        <p:spPr bwMode="auto">
          <a:xfrm>
            <a:off x="7543800" y="5748338"/>
            <a:ext cx="3810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grpSp>
        <p:nvGrpSpPr>
          <p:cNvPr id="64527" name="Group 33"/>
          <p:cNvGrpSpPr>
            <a:grpSpLocks/>
          </p:cNvGrpSpPr>
          <p:nvPr/>
        </p:nvGrpSpPr>
        <p:grpSpPr bwMode="auto">
          <a:xfrm>
            <a:off x="1447800" y="5748338"/>
            <a:ext cx="6096000" cy="304800"/>
            <a:chOff x="1104" y="3168"/>
            <a:chExt cx="3840" cy="192"/>
          </a:xfrm>
        </p:grpSpPr>
        <p:sp>
          <p:nvSpPr>
            <p:cNvPr id="64568" name="Rectangle 34"/>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69" name="AutoShape 35"/>
            <p:cNvCxnSpPr>
              <a:cxnSpLocks noChangeShapeType="1"/>
              <a:stCxn id="64568" idx="3"/>
              <a:endCxn id="64526" idx="1"/>
            </p:cNvCxnSpPr>
            <p:nvPr/>
          </p:nvCxnSpPr>
          <p:spPr bwMode="auto">
            <a:xfrm flipV="1">
              <a:off x="1344" y="3216"/>
              <a:ext cx="3600" cy="4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28" name="Group 36"/>
          <p:cNvGrpSpPr>
            <a:grpSpLocks/>
          </p:cNvGrpSpPr>
          <p:nvPr/>
        </p:nvGrpSpPr>
        <p:grpSpPr bwMode="auto">
          <a:xfrm>
            <a:off x="2057400" y="5748338"/>
            <a:ext cx="609600" cy="304800"/>
            <a:chOff x="1104" y="3168"/>
            <a:chExt cx="384" cy="192"/>
          </a:xfrm>
        </p:grpSpPr>
        <p:sp>
          <p:nvSpPr>
            <p:cNvPr id="64566" name="Rectangle 37"/>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67" name="AutoShape 38"/>
            <p:cNvCxnSpPr>
              <a:cxnSpLocks noChangeShapeType="1"/>
              <a:stCxn id="64566"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29" name="Group 39"/>
          <p:cNvGrpSpPr>
            <a:grpSpLocks/>
          </p:cNvGrpSpPr>
          <p:nvPr/>
        </p:nvGrpSpPr>
        <p:grpSpPr bwMode="auto">
          <a:xfrm>
            <a:off x="2667000" y="5748338"/>
            <a:ext cx="609600" cy="304800"/>
            <a:chOff x="1104" y="3168"/>
            <a:chExt cx="384" cy="192"/>
          </a:xfrm>
        </p:grpSpPr>
        <p:sp>
          <p:nvSpPr>
            <p:cNvPr id="64564" name="Rectangle 40"/>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65" name="AutoShape 41"/>
            <p:cNvCxnSpPr>
              <a:cxnSpLocks noChangeShapeType="1"/>
              <a:stCxn id="64564"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30" name="Group 42"/>
          <p:cNvGrpSpPr>
            <a:grpSpLocks/>
          </p:cNvGrpSpPr>
          <p:nvPr/>
        </p:nvGrpSpPr>
        <p:grpSpPr bwMode="auto">
          <a:xfrm>
            <a:off x="3276600" y="5748338"/>
            <a:ext cx="609600" cy="304800"/>
            <a:chOff x="1104" y="3168"/>
            <a:chExt cx="384" cy="192"/>
          </a:xfrm>
        </p:grpSpPr>
        <p:sp>
          <p:nvSpPr>
            <p:cNvPr id="64562" name="Rectangle 43"/>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63" name="AutoShape 44"/>
            <p:cNvCxnSpPr>
              <a:cxnSpLocks noChangeShapeType="1"/>
              <a:stCxn id="64562"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31" name="Group 45"/>
          <p:cNvGrpSpPr>
            <a:grpSpLocks/>
          </p:cNvGrpSpPr>
          <p:nvPr/>
        </p:nvGrpSpPr>
        <p:grpSpPr bwMode="auto">
          <a:xfrm>
            <a:off x="3886200" y="5748338"/>
            <a:ext cx="609600" cy="304800"/>
            <a:chOff x="1104" y="3168"/>
            <a:chExt cx="384" cy="192"/>
          </a:xfrm>
        </p:grpSpPr>
        <p:sp>
          <p:nvSpPr>
            <p:cNvPr id="64560" name="Rectangle 46"/>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61" name="AutoShape 47"/>
            <p:cNvCxnSpPr>
              <a:cxnSpLocks noChangeShapeType="1"/>
              <a:stCxn id="64560"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32" name="Group 48"/>
          <p:cNvGrpSpPr>
            <a:grpSpLocks/>
          </p:cNvGrpSpPr>
          <p:nvPr/>
        </p:nvGrpSpPr>
        <p:grpSpPr bwMode="auto">
          <a:xfrm>
            <a:off x="4495800" y="5748338"/>
            <a:ext cx="609600" cy="304800"/>
            <a:chOff x="1104" y="3168"/>
            <a:chExt cx="384" cy="192"/>
          </a:xfrm>
        </p:grpSpPr>
        <p:sp>
          <p:nvSpPr>
            <p:cNvPr id="64558" name="Rectangle 49"/>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59" name="AutoShape 50"/>
            <p:cNvCxnSpPr>
              <a:cxnSpLocks noChangeShapeType="1"/>
              <a:stCxn id="64558"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33" name="Group 51"/>
          <p:cNvGrpSpPr>
            <a:grpSpLocks/>
          </p:cNvGrpSpPr>
          <p:nvPr/>
        </p:nvGrpSpPr>
        <p:grpSpPr bwMode="auto">
          <a:xfrm>
            <a:off x="5105400" y="5748338"/>
            <a:ext cx="609600" cy="304800"/>
            <a:chOff x="1104" y="3168"/>
            <a:chExt cx="384" cy="192"/>
          </a:xfrm>
        </p:grpSpPr>
        <p:sp>
          <p:nvSpPr>
            <p:cNvPr id="64556" name="Rectangle 52"/>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57" name="AutoShape 53"/>
            <p:cNvCxnSpPr>
              <a:cxnSpLocks noChangeShapeType="1"/>
              <a:stCxn id="64556"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34" name="Group 54"/>
          <p:cNvGrpSpPr>
            <a:grpSpLocks/>
          </p:cNvGrpSpPr>
          <p:nvPr/>
        </p:nvGrpSpPr>
        <p:grpSpPr bwMode="auto">
          <a:xfrm>
            <a:off x="5715000" y="5748338"/>
            <a:ext cx="609600" cy="304800"/>
            <a:chOff x="1104" y="3168"/>
            <a:chExt cx="384" cy="192"/>
          </a:xfrm>
        </p:grpSpPr>
        <p:sp>
          <p:nvSpPr>
            <p:cNvPr id="64554" name="Rectangle 55"/>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55" name="AutoShape 56"/>
            <p:cNvCxnSpPr>
              <a:cxnSpLocks noChangeShapeType="1"/>
              <a:stCxn id="64554"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35" name="Group 57"/>
          <p:cNvGrpSpPr>
            <a:grpSpLocks/>
          </p:cNvGrpSpPr>
          <p:nvPr/>
        </p:nvGrpSpPr>
        <p:grpSpPr bwMode="auto">
          <a:xfrm>
            <a:off x="6324600" y="5748338"/>
            <a:ext cx="609600" cy="304800"/>
            <a:chOff x="1104" y="3168"/>
            <a:chExt cx="384" cy="192"/>
          </a:xfrm>
        </p:grpSpPr>
        <p:sp>
          <p:nvSpPr>
            <p:cNvPr id="64552" name="Rectangle 58"/>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53" name="AutoShape 59"/>
            <p:cNvCxnSpPr>
              <a:cxnSpLocks noChangeShapeType="1"/>
              <a:stCxn id="64552"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64536" name="AutoShape 60"/>
          <p:cNvCxnSpPr>
            <a:cxnSpLocks noChangeShapeType="1"/>
          </p:cNvCxnSpPr>
          <p:nvPr/>
        </p:nvCxnSpPr>
        <p:spPr bwMode="auto">
          <a:xfrm rot="5400000" flipV="1">
            <a:off x="2247106" y="4148932"/>
            <a:ext cx="1587" cy="12192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4537" name="AutoShape 61"/>
          <p:cNvCxnSpPr>
            <a:cxnSpLocks noChangeShapeType="1"/>
          </p:cNvCxnSpPr>
          <p:nvPr/>
        </p:nvCxnSpPr>
        <p:spPr bwMode="auto">
          <a:xfrm rot="5400000" flipV="1">
            <a:off x="3466306" y="4148932"/>
            <a:ext cx="1587" cy="12192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4538" name="AutoShape 62"/>
          <p:cNvCxnSpPr>
            <a:cxnSpLocks noChangeShapeType="1"/>
          </p:cNvCxnSpPr>
          <p:nvPr/>
        </p:nvCxnSpPr>
        <p:spPr bwMode="auto">
          <a:xfrm rot="5400000" flipV="1">
            <a:off x="4685506" y="4148932"/>
            <a:ext cx="1587" cy="12192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4539" name="AutoShape 63"/>
          <p:cNvCxnSpPr>
            <a:cxnSpLocks noChangeShapeType="1"/>
          </p:cNvCxnSpPr>
          <p:nvPr/>
        </p:nvCxnSpPr>
        <p:spPr bwMode="auto">
          <a:xfrm rot="5400000" flipV="1">
            <a:off x="5904706" y="4148932"/>
            <a:ext cx="1587" cy="12192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4540" name="AutoShape 64"/>
          <p:cNvCxnSpPr>
            <a:cxnSpLocks noChangeShapeType="1"/>
          </p:cNvCxnSpPr>
          <p:nvPr/>
        </p:nvCxnSpPr>
        <p:spPr bwMode="auto">
          <a:xfrm rot="5400000" flipV="1">
            <a:off x="3161506" y="4225132"/>
            <a:ext cx="1587" cy="30480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4541" name="AutoShape 65"/>
          <p:cNvCxnSpPr>
            <a:cxnSpLocks noChangeShapeType="1"/>
            <a:endCxn id="64526" idx="0"/>
          </p:cNvCxnSpPr>
          <p:nvPr/>
        </p:nvCxnSpPr>
        <p:spPr bwMode="auto">
          <a:xfrm rot="5400000" flipV="1">
            <a:off x="6209506" y="4225132"/>
            <a:ext cx="1587" cy="30480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64542" name="Group 66"/>
          <p:cNvGrpSpPr>
            <a:grpSpLocks/>
          </p:cNvGrpSpPr>
          <p:nvPr/>
        </p:nvGrpSpPr>
        <p:grpSpPr bwMode="auto">
          <a:xfrm>
            <a:off x="6934200" y="4757738"/>
            <a:ext cx="609600" cy="304800"/>
            <a:chOff x="1104" y="3168"/>
            <a:chExt cx="384" cy="192"/>
          </a:xfrm>
        </p:grpSpPr>
        <p:sp>
          <p:nvSpPr>
            <p:cNvPr id="64550" name="Rectangle 67"/>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51" name="AutoShape 68"/>
            <p:cNvCxnSpPr>
              <a:cxnSpLocks noChangeShapeType="1"/>
              <a:stCxn id="64550"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4543" name="Group 69"/>
          <p:cNvGrpSpPr>
            <a:grpSpLocks/>
          </p:cNvGrpSpPr>
          <p:nvPr/>
        </p:nvGrpSpPr>
        <p:grpSpPr bwMode="auto">
          <a:xfrm>
            <a:off x="6934200" y="5748338"/>
            <a:ext cx="609600" cy="304800"/>
            <a:chOff x="1104" y="3168"/>
            <a:chExt cx="384" cy="192"/>
          </a:xfrm>
        </p:grpSpPr>
        <p:sp>
          <p:nvSpPr>
            <p:cNvPr id="64548" name="Rectangle 70"/>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000000"/>
                </a:solidFill>
                <a:latin typeface="Calibri" panose="020F0502020204030204" pitchFamily="34" charset="0"/>
              </a:endParaRPr>
            </a:p>
          </p:txBody>
        </p:sp>
        <p:cxnSp>
          <p:nvCxnSpPr>
            <p:cNvPr id="64549" name="AutoShape 71"/>
            <p:cNvCxnSpPr>
              <a:cxnSpLocks noChangeShapeType="1"/>
              <a:stCxn id="64548"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64544" name="AutoShape 72"/>
          <p:cNvCxnSpPr>
            <a:cxnSpLocks noChangeShapeType="1"/>
            <a:endCxn id="64516" idx="0"/>
          </p:cNvCxnSpPr>
          <p:nvPr/>
        </p:nvCxnSpPr>
        <p:spPr bwMode="auto">
          <a:xfrm rot="5400000" flipV="1">
            <a:off x="7123906" y="4148932"/>
            <a:ext cx="1587" cy="12192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4545" name="TextBox 4"/>
          <p:cNvSpPr txBox="1">
            <a:spLocks noChangeArrowheads="1"/>
          </p:cNvSpPr>
          <p:nvPr/>
        </p:nvSpPr>
        <p:spPr bwMode="auto">
          <a:xfrm>
            <a:off x="7620000" y="-228600"/>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solidFill>
                  <a:srgbClr val="FBFCFF"/>
                </a:solidFill>
                <a:latin typeface="Calibri" panose="020F0502020204030204" pitchFamily="34" charset="0"/>
              </a:rPr>
              <a:t>Sec. 2.3</a:t>
            </a:r>
          </a:p>
        </p:txBody>
      </p:sp>
      <p:sp>
        <p:nvSpPr>
          <p:cNvPr id="6454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64547" name="Date Placeholder 3"/>
          <p:cNvSpPr txBox="1">
            <a:spLocks/>
          </p:cNvSpPr>
          <p:nvPr/>
        </p:nvSpPr>
        <p:spPr bwMode="auto">
          <a:xfrm>
            <a:off x="4826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F7B09CFE-41EE-4C4D-90F8-DD2B9A9A548D}"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8032B9BC-41A9-4D69-8081-ED9DD5B2D9AE}" type="slidenum">
              <a:rPr lang="en-US" altLang="en-US" sz="1200">
                <a:solidFill>
                  <a:srgbClr val="898989"/>
                </a:solidFill>
                <a:latin typeface="Calibri" panose="020F0502020204030204" pitchFamily="34" charset="0"/>
              </a:rPr>
              <a:pPr eaLnBrk="1" hangingPunct="1">
                <a:spcBef>
                  <a:spcPct val="0"/>
                </a:spcBef>
                <a:buFontTx/>
                <a:buNone/>
              </a:pPr>
              <a:t>31</a:t>
            </a:fld>
            <a:endParaRPr lang="en-US" altLang="en-US" sz="12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a:xfrm>
            <a:off x="304800" y="1493838"/>
            <a:ext cx="8458200" cy="3382962"/>
          </a:xfrm>
        </p:spPr>
        <p:txBody>
          <a:bodyPr/>
          <a:lstStyle/>
          <a:p>
            <a:pPr algn="just" fontAlgn="base">
              <a:lnSpc>
                <a:spcPct val="150000"/>
              </a:lnSpc>
              <a:spcAft>
                <a:spcPct val="0"/>
              </a:spcAft>
              <a:buFont typeface="Arial" pitchFamily="34" charset="0"/>
              <a:buChar char="•"/>
            </a:pPr>
            <a:r>
              <a:rPr lang="en-US" altLang="en-US" smtClean="0">
                <a:ea typeface="ＭＳ Ｐゴシック" panose="020B0600070205080204" pitchFamily="34" charset="-128"/>
              </a:rPr>
              <a:t>Simple heuristic: for </a:t>
            </a:r>
            <a:r>
              <a:rPr lang="en-US" altLang="en-US" smtClean="0">
                <a:solidFill>
                  <a:srgbClr val="FF0000"/>
                </a:solidFill>
                <a:ea typeface="ＭＳ Ｐゴシック" panose="020B0600070205080204" pitchFamily="34" charset="-128"/>
              </a:rPr>
              <a:t>postings of length </a:t>
            </a:r>
            <a:r>
              <a:rPr lang="en-US" altLang="en-US" i="1" smtClean="0">
                <a:solidFill>
                  <a:srgbClr val="FF0000"/>
                </a:solidFill>
                <a:ea typeface="ＭＳ Ｐゴシック" panose="020B0600070205080204" pitchFamily="34" charset="-128"/>
              </a:rPr>
              <a:t>L</a:t>
            </a:r>
            <a:r>
              <a:rPr lang="en-US" altLang="en-US" smtClean="0">
                <a:ea typeface="ＭＳ Ｐゴシック" panose="020B0600070205080204" pitchFamily="34" charset="-128"/>
              </a:rPr>
              <a:t>, use </a:t>
            </a:r>
            <a:r>
              <a:rPr lang="en-US" altLang="en-US" smtClean="0">
                <a:solidFill>
                  <a:srgbClr val="FF0000"/>
                </a:solidFill>
                <a:ea typeface="ＭＳ Ｐゴシック" panose="020B0600070205080204" pitchFamily="34" charset="-128"/>
                <a:sym typeface="Symbol" panose="05050102010706020507" pitchFamily="18" charset="2"/>
              </a:rPr>
              <a:t></a:t>
            </a:r>
            <a:r>
              <a:rPr lang="en-US" altLang="en-US" i="1" smtClean="0">
                <a:solidFill>
                  <a:srgbClr val="FF0000"/>
                </a:solidFill>
                <a:ea typeface="ＭＳ Ｐゴシック" panose="020B0600070205080204" pitchFamily="34" charset="-128"/>
              </a:rPr>
              <a:t>L</a:t>
            </a:r>
            <a:r>
              <a:rPr lang="en-US" altLang="en-US" smtClean="0">
                <a:solidFill>
                  <a:srgbClr val="FF0000"/>
                </a:solidFill>
                <a:ea typeface="ＭＳ Ｐゴシック" panose="020B0600070205080204" pitchFamily="34" charset="-128"/>
              </a:rPr>
              <a:t> evenly-spaced skip pointers.</a:t>
            </a:r>
          </a:p>
          <a:p>
            <a:pPr algn="just" fontAlgn="base">
              <a:lnSpc>
                <a:spcPct val="150000"/>
              </a:lnSpc>
              <a:spcAft>
                <a:spcPct val="0"/>
              </a:spcAft>
              <a:buFont typeface="Arial" pitchFamily="34" charset="0"/>
              <a:buChar char="•"/>
            </a:pPr>
            <a:r>
              <a:rPr lang="en-US" altLang="en-US" smtClean="0">
                <a:ea typeface="ＭＳ Ｐゴシック" panose="020B0600070205080204" pitchFamily="34" charset="-128"/>
              </a:rPr>
              <a:t>This ignores the distribution of query terms.</a:t>
            </a:r>
          </a:p>
          <a:p>
            <a:pPr algn="just" fontAlgn="base">
              <a:lnSpc>
                <a:spcPct val="150000"/>
              </a:lnSpc>
              <a:spcAft>
                <a:spcPct val="0"/>
              </a:spcAft>
              <a:buFont typeface="Arial" pitchFamily="34" charset="0"/>
              <a:buChar char="•"/>
            </a:pPr>
            <a:r>
              <a:rPr lang="en-US" altLang="en-US" smtClean="0">
                <a:solidFill>
                  <a:srgbClr val="FF0000"/>
                </a:solidFill>
                <a:ea typeface="ＭＳ Ｐゴシック" panose="020B0600070205080204" pitchFamily="34" charset="-128"/>
              </a:rPr>
              <a:t>Easy if the index is relatively static</a:t>
            </a:r>
            <a:r>
              <a:rPr lang="en-US" altLang="en-US" smtClean="0">
                <a:ea typeface="ＭＳ Ｐゴシック" panose="020B0600070205080204" pitchFamily="34" charset="-128"/>
              </a:rPr>
              <a:t>; harder if </a:t>
            </a:r>
            <a:r>
              <a:rPr lang="en-US" altLang="en-US" i="1" smtClean="0">
                <a:ea typeface="ＭＳ Ｐゴシック" panose="020B0600070205080204" pitchFamily="34" charset="-128"/>
              </a:rPr>
              <a:t>L</a:t>
            </a:r>
            <a:r>
              <a:rPr lang="en-US" altLang="en-US" smtClean="0">
                <a:ea typeface="ＭＳ Ｐゴシック" panose="020B0600070205080204" pitchFamily="34" charset="-128"/>
              </a:rPr>
              <a:t> keeps changing because of updates.</a:t>
            </a:r>
          </a:p>
          <a:p>
            <a:pPr algn="just" fontAlgn="base">
              <a:spcAft>
                <a:spcPct val="0"/>
              </a:spcAft>
              <a:buFont typeface="Arial" pitchFamily="34" charset="0"/>
              <a:buChar char="•"/>
            </a:pPr>
            <a:endParaRPr lang="en-US" altLang="en-US" sz="2000" smtClean="0">
              <a:ea typeface="ＭＳ Ｐゴシック" panose="020B0600070205080204" pitchFamily="34" charset="-128"/>
            </a:endParaRP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smtClean="0">
                <a:ea typeface="ＭＳ Ｐゴシック" charset="-128"/>
              </a:rPr>
              <a:t>Placing skips</a:t>
            </a:r>
            <a:endParaRPr lang="en-US" dirty="0"/>
          </a:p>
        </p:txBody>
      </p:sp>
      <p:sp>
        <p:nvSpPr>
          <p:cNvPr id="65540"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65541"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79FDE6DA-6B7D-488C-89A1-4BA1DAC89B95}"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F1484F16-968B-44B7-9C4D-6F1CB0ED9232}" type="slidenum">
              <a:rPr lang="en-US" altLang="en-US" sz="1200">
                <a:solidFill>
                  <a:srgbClr val="898989"/>
                </a:solidFill>
                <a:latin typeface="Calibri" panose="020F0502020204030204" pitchFamily="34" charset="0"/>
              </a:rPr>
              <a:pPr eaLnBrk="1" hangingPunct="1">
                <a:spcBef>
                  <a:spcPct val="0"/>
                </a:spcBef>
                <a:buFontTx/>
                <a:buNone/>
              </a:pPr>
              <a:t>32</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772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0"/>
          </p:nvPr>
        </p:nvSpPr>
        <p:spPr/>
        <p:txBody>
          <a:bodyPr/>
          <a:lstStyle/>
          <a:p>
            <a:pPr algn="ctr">
              <a:defRPr/>
            </a:pPr>
            <a:r>
              <a:rPr lang="en-IN" dirty="0" smtClean="0">
                <a:effectLst>
                  <a:outerShdw blurRad="38100" dist="38100" dir="2700000" algn="tl">
                    <a:srgbClr val="000000">
                      <a:alpha val="43137"/>
                    </a:srgbClr>
                  </a:outerShdw>
                </a:effectLst>
              </a:rPr>
              <a:t>Exercise – Skip Pointers</a:t>
            </a:r>
            <a:endParaRPr lang="en-IN" dirty="0">
              <a:effectLst>
                <a:outerShdw blurRad="38100" dist="38100" dir="2700000" algn="tl">
                  <a:srgbClr val="000000">
                    <a:alpha val="43137"/>
                  </a:srgbClr>
                </a:outerShdw>
              </a:effectLst>
            </a:endParaRPr>
          </a:p>
        </p:txBody>
      </p:sp>
      <p:sp>
        <p:nvSpPr>
          <p:cNvPr id="67588"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887CA9F0-4140-47C1-8390-A8E0151B5B6F}"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33                     </a:t>
            </a:r>
          </a:p>
        </p:txBody>
      </p:sp>
      <p:sp>
        <p:nvSpPr>
          <p:cNvPr id="67589"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8"/>
            <a:ext cx="8534400" cy="4525962"/>
          </a:xfrm>
        </p:spPr>
        <p:txBody>
          <a:bodyPr>
            <a:normAutofit lnSpcReduction="10000"/>
          </a:bodyPr>
          <a:lstStyle/>
          <a:p>
            <a:pPr marL="457200" indent="-457200">
              <a:buFont typeface="Arial" pitchFamily="34" charset="0"/>
              <a:buAutoNum type="alphaLcParenR"/>
              <a:defRPr/>
            </a:pPr>
            <a:r>
              <a:rPr lang="en-US" dirty="0" smtClean="0"/>
              <a:t>using </a:t>
            </a:r>
            <a:r>
              <a:rPr lang="en-US" dirty="0"/>
              <a:t>standard postings </a:t>
            </a:r>
            <a:r>
              <a:rPr lang="en-US" dirty="0" smtClean="0"/>
              <a:t>lists</a:t>
            </a:r>
          </a:p>
          <a:p>
            <a:pPr marL="0" indent="0">
              <a:defRPr/>
            </a:pPr>
            <a:r>
              <a:rPr lang="en-US" b="1" dirty="0" smtClean="0">
                <a:solidFill>
                  <a:srgbClr val="FF0000"/>
                </a:solidFill>
              </a:rPr>
              <a:t>Compare the elements from 4 thru 47 in the first list. So total number of comparisons without skip pointers is 11.</a:t>
            </a:r>
            <a:endParaRPr lang="en-US" b="1" dirty="0">
              <a:solidFill>
                <a:srgbClr val="FF0000"/>
              </a:solidFill>
            </a:endParaRPr>
          </a:p>
          <a:p>
            <a:pPr>
              <a:defRPr/>
            </a:pPr>
            <a:r>
              <a:rPr lang="en-US" dirty="0" smtClean="0"/>
              <a:t>b) </a:t>
            </a:r>
            <a:r>
              <a:rPr lang="en-US" dirty="0"/>
              <a:t>using postings lists stored with skip pointers, with a skip length </a:t>
            </a:r>
            <a:r>
              <a:rPr lang="en-US" dirty="0" smtClean="0"/>
              <a:t>of </a:t>
            </a:r>
            <a:r>
              <a:rPr lang="en-US" dirty="0" err="1" smtClean="0"/>
              <a:t>sqrt</a:t>
            </a:r>
            <a:r>
              <a:rPr lang="en-US" dirty="0" smtClean="0"/>
              <a:t> (P)</a:t>
            </a:r>
          </a:p>
          <a:p>
            <a:pPr algn="just">
              <a:defRPr/>
            </a:pPr>
            <a:r>
              <a:rPr lang="en-US" b="1" dirty="0" smtClean="0">
                <a:solidFill>
                  <a:srgbClr val="FF0000"/>
                </a:solidFill>
              </a:rPr>
              <a:t>The length of the list is 16 . So </a:t>
            </a:r>
            <a:r>
              <a:rPr lang="en-US" b="1" dirty="0" err="1" smtClean="0">
                <a:solidFill>
                  <a:srgbClr val="FF0000"/>
                </a:solidFill>
              </a:rPr>
              <a:t>sqrt</a:t>
            </a:r>
            <a:r>
              <a:rPr lang="en-US" b="1" dirty="0" smtClean="0">
                <a:solidFill>
                  <a:srgbClr val="FF0000"/>
                </a:solidFill>
              </a:rPr>
              <a:t> (16) = 4.</a:t>
            </a:r>
          </a:p>
          <a:p>
            <a:pPr algn="just">
              <a:defRPr/>
            </a:pPr>
            <a:r>
              <a:rPr lang="en-US" b="1" dirty="0" smtClean="0">
                <a:solidFill>
                  <a:srgbClr val="FF0000"/>
                </a:solidFill>
              </a:rPr>
              <a:t>The skip pointers will be at the elements 4, 14,22 and 120</a:t>
            </a:r>
          </a:p>
          <a:p>
            <a:pPr algn="just">
              <a:defRPr/>
            </a:pPr>
            <a:r>
              <a:rPr lang="en-US" b="1" dirty="0" smtClean="0">
                <a:solidFill>
                  <a:srgbClr val="FF0000"/>
                </a:solidFill>
              </a:rPr>
              <a:t>Compare 4 and 47, as 4 is less than 47 and also skip pointer, compare the skip pointer 14 with 47, then 22 with 47 and 120 with 47. As 120 is greater than 47, compare the element next to 22 , </a:t>
            </a:r>
            <a:r>
              <a:rPr lang="en-US" b="1" dirty="0" err="1" smtClean="0">
                <a:solidFill>
                  <a:srgbClr val="FF0000"/>
                </a:solidFill>
              </a:rPr>
              <a:t>ie</a:t>
            </a:r>
            <a:r>
              <a:rPr lang="en-US" b="1" dirty="0" smtClean="0">
                <a:solidFill>
                  <a:srgbClr val="FF0000"/>
                </a:solidFill>
              </a:rPr>
              <a:t> 32 , then 47.</a:t>
            </a:r>
          </a:p>
          <a:p>
            <a:pPr algn="just">
              <a:defRPr/>
            </a:pPr>
            <a:r>
              <a:rPr lang="en-US" b="1" dirty="0" smtClean="0">
                <a:solidFill>
                  <a:srgbClr val="FF0000"/>
                </a:solidFill>
              </a:rPr>
              <a:t>So total 6 comparisons are done with skip pointers.</a:t>
            </a:r>
            <a:endParaRPr lang="en-US" b="1" dirty="0">
              <a:solidFill>
                <a:srgbClr val="FF0000"/>
              </a:solidFill>
            </a:endParaRPr>
          </a:p>
        </p:txBody>
      </p:sp>
      <p:sp>
        <p:nvSpPr>
          <p:cNvPr id="6" name="Content Placeholder 2"/>
          <p:cNvSpPr>
            <a:spLocks noGrp="1"/>
          </p:cNvSpPr>
          <p:nvPr>
            <p:ph sz="quarter" idx="10"/>
          </p:nvPr>
        </p:nvSpPr>
        <p:spPr/>
        <p:txBody>
          <a:bodyPr/>
          <a:lstStyle/>
          <a:p>
            <a:pPr algn="ctr">
              <a:defRPr/>
            </a:pPr>
            <a:r>
              <a:rPr lang="en-IN" dirty="0" smtClean="0">
                <a:effectLst>
                  <a:outerShdw blurRad="38100" dist="38100" dir="2700000" algn="tl">
                    <a:srgbClr val="000000">
                      <a:alpha val="43137"/>
                    </a:srgbClr>
                  </a:outerShdw>
                </a:effectLst>
              </a:rPr>
              <a:t>Exercise – Skip Pointers Answer</a:t>
            </a:r>
            <a:endParaRPr lang="en-IN" dirty="0">
              <a:effectLst>
                <a:outerShdw blurRad="38100" dist="38100" dir="2700000" algn="tl">
                  <a:srgbClr val="000000">
                    <a:alpha val="43137"/>
                  </a:srgbClr>
                </a:outerShdw>
              </a:effectLst>
            </a:endParaRPr>
          </a:p>
        </p:txBody>
      </p:sp>
      <p:sp>
        <p:nvSpPr>
          <p:cNvPr id="68612"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69B8C47E-8AEF-40CA-9EEA-57E5BE20774F}"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34                     </a:t>
            </a:r>
          </a:p>
        </p:txBody>
      </p:sp>
      <p:sp>
        <p:nvSpPr>
          <p:cNvPr id="68613"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1"/>
          <p:cNvSpPr>
            <a:spLocks noGrp="1"/>
          </p:cNvSpPr>
          <p:nvPr>
            <p:ph idx="1"/>
          </p:nvPr>
        </p:nvSpPr>
        <p:spPr>
          <a:xfrm>
            <a:off x="304800" y="1493838"/>
            <a:ext cx="8458200" cy="4525962"/>
          </a:xfrm>
        </p:spPr>
        <p:txBody>
          <a:bodyPr/>
          <a:lstStyle/>
          <a:p>
            <a:pPr algn="just" fontAlgn="base">
              <a:lnSpc>
                <a:spcPct val="150000"/>
              </a:lnSpc>
              <a:spcAft>
                <a:spcPct val="0"/>
              </a:spcAft>
              <a:buFont typeface="Arial" pitchFamily="34" charset="0"/>
              <a:buChar char="•"/>
            </a:pPr>
            <a:r>
              <a:rPr lang="en-US" altLang="en-US" smtClean="0">
                <a:ea typeface="ＭＳ Ｐゴシック" panose="020B0600070205080204" pitchFamily="34" charset="-128"/>
              </a:rPr>
              <a:t>Want to be able to answer queries such as </a:t>
            </a:r>
            <a:r>
              <a:rPr lang="en-US" altLang="en-US" smtClean="0">
                <a:solidFill>
                  <a:srgbClr val="FF0000"/>
                </a:solidFill>
                <a:ea typeface="ＭＳ Ｐゴシック" panose="020B0600070205080204" pitchFamily="34" charset="-128"/>
              </a:rPr>
              <a:t>“</a:t>
            </a:r>
            <a:r>
              <a:rPr lang="en-US" altLang="en-US" b="1" i="1" smtClean="0">
                <a:solidFill>
                  <a:srgbClr val="FF0000"/>
                </a:solidFill>
                <a:ea typeface="ＭＳ Ｐゴシック" panose="020B0600070205080204" pitchFamily="34" charset="-128"/>
              </a:rPr>
              <a:t>stanford university”</a:t>
            </a:r>
            <a:r>
              <a:rPr lang="en-US" altLang="en-US" b="1" i="1" smtClean="0">
                <a:ea typeface="ＭＳ Ｐゴシック" panose="020B0600070205080204" pitchFamily="34" charset="-128"/>
              </a:rPr>
              <a:t> </a:t>
            </a:r>
            <a:r>
              <a:rPr lang="en-US" altLang="en-US" smtClean="0">
                <a:ea typeface="ＭＳ Ｐゴシック" panose="020B0600070205080204" pitchFamily="34" charset="-128"/>
              </a:rPr>
              <a:t>– as a phrase</a:t>
            </a:r>
          </a:p>
          <a:p>
            <a:pPr algn="just" fontAlgn="base">
              <a:lnSpc>
                <a:spcPct val="150000"/>
              </a:lnSpc>
              <a:spcAft>
                <a:spcPct val="0"/>
              </a:spcAft>
              <a:buFont typeface="Arial" pitchFamily="34" charset="0"/>
              <a:buChar char="•"/>
            </a:pPr>
            <a:r>
              <a:rPr lang="en-US" altLang="en-US" smtClean="0">
                <a:ea typeface="ＭＳ Ｐゴシック" panose="020B0600070205080204" pitchFamily="34" charset="-128"/>
              </a:rPr>
              <a:t>Thus the sentence </a:t>
            </a:r>
            <a:r>
              <a:rPr lang="en-US" altLang="en-US" i="1" smtClean="0">
                <a:solidFill>
                  <a:srgbClr val="FF0000"/>
                </a:solidFill>
                <a:ea typeface="ＭＳ Ｐゴシック" panose="020B0600070205080204" pitchFamily="34" charset="-128"/>
              </a:rPr>
              <a:t>“I went to university at Stanford”</a:t>
            </a:r>
            <a:r>
              <a:rPr lang="en-US" altLang="en-US" smtClean="0">
                <a:solidFill>
                  <a:srgbClr val="FF0000"/>
                </a:solidFill>
                <a:ea typeface="ＭＳ Ｐゴシック" panose="020B0600070205080204" pitchFamily="34" charset="-128"/>
              </a:rPr>
              <a:t> </a:t>
            </a:r>
            <a:r>
              <a:rPr lang="en-US" altLang="en-US" smtClean="0">
                <a:ea typeface="ＭＳ Ｐゴシック" panose="020B0600070205080204" pitchFamily="34" charset="-128"/>
              </a:rPr>
              <a:t>is not a match. </a:t>
            </a:r>
          </a:p>
          <a:p>
            <a:pPr lvl="1" algn="just" fontAlgn="base">
              <a:lnSpc>
                <a:spcPct val="150000"/>
              </a:lnSpc>
              <a:spcAft>
                <a:spcPct val="0"/>
              </a:spcAft>
            </a:pPr>
            <a:r>
              <a:rPr lang="en-US" altLang="en-US" smtClean="0">
                <a:ea typeface="ＭＳ Ｐゴシック" panose="020B0600070205080204" pitchFamily="34" charset="-128"/>
              </a:rPr>
              <a:t>The concept of phrase queries has proven easily understood by users; one of the few “advanced search” ideas that works</a:t>
            </a:r>
          </a:p>
          <a:p>
            <a:pPr lvl="1" algn="just" fontAlgn="base">
              <a:lnSpc>
                <a:spcPct val="150000"/>
              </a:lnSpc>
              <a:spcAft>
                <a:spcPct val="0"/>
              </a:spcAft>
            </a:pPr>
            <a:r>
              <a:rPr lang="en-US" altLang="en-US" smtClean="0">
                <a:ea typeface="ＭＳ Ｐゴシック" panose="020B0600070205080204" pitchFamily="34" charset="-128"/>
              </a:rPr>
              <a:t>Many more queries are </a:t>
            </a:r>
            <a:r>
              <a:rPr lang="en-US" altLang="en-US" i="1" smtClean="0">
                <a:ea typeface="ＭＳ Ｐゴシック" panose="020B0600070205080204" pitchFamily="34" charset="-128"/>
              </a:rPr>
              <a:t>implicit phrase queries</a:t>
            </a:r>
          </a:p>
          <a:p>
            <a:pPr algn="just" fontAlgn="base">
              <a:lnSpc>
                <a:spcPct val="150000"/>
              </a:lnSpc>
              <a:spcAft>
                <a:spcPct val="0"/>
              </a:spcAft>
              <a:buFont typeface="Arial" pitchFamily="34" charset="0"/>
              <a:buChar char="•"/>
            </a:pPr>
            <a:r>
              <a:rPr lang="en-US" altLang="en-US" smtClean="0">
                <a:ea typeface="ＭＳ Ｐゴシック" panose="020B0600070205080204" pitchFamily="34" charset="-128"/>
              </a:rPr>
              <a:t>For this, it no longer suffices to store only &lt;</a:t>
            </a:r>
            <a:r>
              <a:rPr lang="en-US" altLang="en-US" i="1" smtClean="0">
                <a:ea typeface="ＭＳ Ｐゴシック" panose="020B0600070205080204" pitchFamily="34" charset="-128"/>
              </a:rPr>
              <a:t>term </a:t>
            </a:r>
            <a:r>
              <a:rPr lang="en-US" altLang="en-US" smtClean="0">
                <a:ea typeface="ＭＳ Ｐゴシック" panose="020B0600070205080204" pitchFamily="34" charset="-128"/>
              </a:rPr>
              <a:t>: </a:t>
            </a:r>
            <a:r>
              <a:rPr lang="en-US" altLang="en-US" i="1" smtClean="0">
                <a:ea typeface="ＭＳ Ｐゴシック" panose="020B0600070205080204" pitchFamily="34" charset="-128"/>
              </a:rPr>
              <a:t>docs</a:t>
            </a:r>
            <a:r>
              <a:rPr lang="en-US" altLang="en-US" smtClean="0">
                <a:ea typeface="ＭＳ Ｐゴシック" panose="020B0600070205080204" pitchFamily="34" charset="-128"/>
              </a:rPr>
              <a:t>&gt; entries</a:t>
            </a:r>
          </a:p>
          <a:p>
            <a:pPr algn="just" fontAlgn="base">
              <a:lnSpc>
                <a:spcPct val="150000"/>
              </a:lnSpc>
              <a:spcAft>
                <a:spcPct val="0"/>
              </a:spcAft>
              <a:buFont typeface="Arial" pitchFamily="34" charset="0"/>
              <a:buChar char="•"/>
            </a:pPr>
            <a:endParaRPr lang="en-US" altLang="en-US" smtClean="0"/>
          </a:p>
        </p:txBody>
      </p:sp>
      <p:sp>
        <p:nvSpPr>
          <p:cNvPr id="3" name="Content Placeholder 2"/>
          <p:cNvSpPr>
            <a:spLocks noGrp="1"/>
          </p:cNvSpPr>
          <p:nvPr>
            <p:ph sz="quarter" idx="10"/>
          </p:nvPr>
        </p:nvSpPr>
        <p:spPr/>
        <p:txBody>
          <a:bodyPr/>
          <a:lstStyle/>
          <a:p>
            <a:pPr>
              <a:defRPr/>
            </a:pPr>
            <a:r>
              <a:rPr lang="en-US" dirty="0" smtClean="0"/>
              <a:t>Phrase query</a:t>
            </a:r>
            <a:endParaRPr lang="en-US" dirty="0"/>
          </a:p>
        </p:txBody>
      </p:sp>
      <p:sp>
        <p:nvSpPr>
          <p:cNvPr id="6963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69637" name="Date Placeholder 3"/>
          <p:cNvSpPr txBox="1">
            <a:spLocks/>
          </p:cNvSpPr>
          <p:nvPr/>
        </p:nvSpPr>
        <p:spPr bwMode="auto">
          <a:xfrm>
            <a:off x="6096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B3C32898-5426-4D3C-A46D-6522AC7D718B}"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C32C137C-E9CD-4585-A082-DCC0A3AC6310}" type="slidenum">
              <a:rPr lang="en-US" altLang="en-US" sz="1200">
                <a:solidFill>
                  <a:srgbClr val="898989"/>
                </a:solidFill>
                <a:latin typeface="Calibri" panose="020F0502020204030204" pitchFamily="34" charset="0"/>
              </a:rPr>
              <a:pPr eaLnBrk="1" hangingPunct="1">
                <a:spcBef>
                  <a:spcPct val="0"/>
                </a:spcBef>
                <a:buFontTx/>
                <a:buNone/>
              </a:pPr>
              <a:t>35</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1"/>
          <p:cNvSpPr>
            <a:spLocks noGrp="1"/>
          </p:cNvSpPr>
          <p:nvPr>
            <p:ph idx="1"/>
          </p:nvPr>
        </p:nvSpPr>
        <p:spPr>
          <a:xfrm>
            <a:off x="304800" y="1493838"/>
            <a:ext cx="8229600" cy="4525962"/>
          </a:xfrm>
        </p:spPr>
        <p:txBody>
          <a:bodyPr/>
          <a:lstStyle/>
          <a:p>
            <a:pPr algn="just" fontAlgn="base">
              <a:spcAft>
                <a:spcPct val="0"/>
              </a:spcAft>
              <a:buFont typeface="Arial" pitchFamily="34" charset="0"/>
              <a:buChar char="•"/>
            </a:pPr>
            <a:r>
              <a:rPr lang="en-US" altLang="en-US" smtClean="0">
                <a:solidFill>
                  <a:srgbClr val="FF0000"/>
                </a:solidFill>
                <a:ea typeface="ＭＳ Ｐゴシック" panose="020B0600070205080204" pitchFamily="34" charset="-128"/>
              </a:rPr>
              <a:t>Index every consecutive pair of terms </a:t>
            </a:r>
            <a:r>
              <a:rPr lang="en-US" altLang="en-US" smtClean="0">
                <a:ea typeface="ＭＳ Ｐゴシック" panose="020B0600070205080204" pitchFamily="34" charset="-128"/>
              </a:rPr>
              <a:t>in the text as a phrase.</a:t>
            </a:r>
          </a:p>
          <a:p>
            <a:pPr algn="just" fontAlgn="base">
              <a:spcAft>
                <a:spcPct val="0"/>
              </a:spcAft>
              <a:buFont typeface="Arial" pitchFamily="34" charset="0"/>
              <a:buChar char="•"/>
            </a:pPr>
            <a:endParaRPr lang="en-US" altLang="en-US" smtClean="0">
              <a:ea typeface="ＭＳ Ｐゴシック" panose="020B0600070205080204" pitchFamily="34" charset="-128"/>
            </a:endParaRPr>
          </a:p>
          <a:p>
            <a:pPr algn="just" fontAlgn="base">
              <a:spcAft>
                <a:spcPct val="0"/>
              </a:spcAft>
              <a:buFont typeface="Arial" pitchFamily="34" charset="0"/>
              <a:buChar char="•"/>
            </a:pPr>
            <a:r>
              <a:rPr lang="en-US" altLang="en-US" smtClean="0">
                <a:ea typeface="ＭＳ Ｐゴシック" panose="020B0600070205080204" pitchFamily="34" charset="-128"/>
              </a:rPr>
              <a:t>For example the text “Friends, Romans, Countrymen” would generate the biwords.</a:t>
            </a:r>
          </a:p>
          <a:p>
            <a:pPr lvl="1" algn="just" fontAlgn="base">
              <a:spcAft>
                <a:spcPct val="0"/>
              </a:spcAft>
            </a:pPr>
            <a:r>
              <a:rPr lang="en-US" altLang="en-US" b="1" i="1" smtClean="0">
                <a:ea typeface="ＭＳ Ｐゴシック" panose="020B0600070205080204" pitchFamily="34" charset="-128"/>
              </a:rPr>
              <a:t>friends romans</a:t>
            </a:r>
          </a:p>
          <a:p>
            <a:pPr lvl="1" algn="just" fontAlgn="base">
              <a:spcAft>
                <a:spcPct val="0"/>
              </a:spcAft>
            </a:pPr>
            <a:r>
              <a:rPr lang="en-US" altLang="en-US" b="1" i="1" smtClean="0">
                <a:ea typeface="ＭＳ Ｐゴシック" panose="020B0600070205080204" pitchFamily="34" charset="-128"/>
              </a:rPr>
              <a:t>romans countrymen</a:t>
            </a:r>
          </a:p>
          <a:p>
            <a:pPr lvl="1" algn="just" fontAlgn="base">
              <a:spcAft>
                <a:spcPct val="0"/>
              </a:spcAft>
            </a:pPr>
            <a:endParaRPr lang="en-US" altLang="en-US" b="1" i="1" smtClean="0">
              <a:ea typeface="ＭＳ Ｐゴシック" panose="020B0600070205080204" pitchFamily="34" charset="-128"/>
            </a:endParaRPr>
          </a:p>
          <a:p>
            <a:pPr algn="just" fontAlgn="base">
              <a:spcAft>
                <a:spcPct val="0"/>
              </a:spcAft>
              <a:buFont typeface="Arial" pitchFamily="34" charset="0"/>
              <a:buChar char="•"/>
            </a:pPr>
            <a:r>
              <a:rPr lang="en-US" altLang="en-US" smtClean="0">
                <a:ea typeface="ＭＳ Ｐゴシック" panose="020B0600070205080204" pitchFamily="34" charset="-128"/>
              </a:rPr>
              <a:t>Each of these </a:t>
            </a:r>
            <a:r>
              <a:rPr lang="en-US" altLang="en-US" smtClean="0">
                <a:solidFill>
                  <a:srgbClr val="FF0000"/>
                </a:solidFill>
                <a:ea typeface="ＭＳ Ｐゴシック" panose="020B0600070205080204" pitchFamily="34" charset="-128"/>
              </a:rPr>
              <a:t>biwords is now a dictionary term</a:t>
            </a:r>
            <a:r>
              <a:rPr lang="en-US" altLang="en-US" smtClean="0">
                <a:ea typeface="ＭＳ Ｐゴシック" panose="020B0600070205080204" pitchFamily="34" charset="-128"/>
              </a:rPr>
              <a:t>.</a:t>
            </a:r>
          </a:p>
          <a:p>
            <a:pPr algn="just" fontAlgn="base">
              <a:spcAft>
                <a:spcPct val="0"/>
              </a:spcAft>
              <a:buFont typeface="Arial" pitchFamily="34" charset="0"/>
              <a:buChar char="•"/>
            </a:pPr>
            <a:endParaRPr lang="en-US" altLang="en-US" smtClean="0">
              <a:ea typeface="ＭＳ Ｐゴシック" panose="020B0600070205080204" pitchFamily="34" charset="-128"/>
            </a:endParaRPr>
          </a:p>
          <a:p>
            <a:pPr algn="just" fontAlgn="base">
              <a:spcAft>
                <a:spcPct val="0"/>
              </a:spcAft>
              <a:buFont typeface="Arial" pitchFamily="34" charset="0"/>
              <a:buChar char="•"/>
            </a:pPr>
            <a:r>
              <a:rPr lang="en-US" altLang="en-US" smtClean="0">
                <a:ea typeface="ＭＳ Ｐゴシック" panose="020B0600070205080204" pitchFamily="34" charset="-128"/>
              </a:rPr>
              <a:t>Two-word phrase query-processing is now immediate.</a:t>
            </a:r>
          </a:p>
          <a:p>
            <a:pPr algn="just" fontAlgn="base">
              <a:spcAft>
                <a:spcPct val="0"/>
              </a:spcAft>
            </a:pPr>
            <a:endParaRPr lang="en-US" altLang="en-US" smtClean="0"/>
          </a:p>
        </p:txBody>
      </p:sp>
      <p:sp>
        <p:nvSpPr>
          <p:cNvPr id="3" name="Content Placeholder 2"/>
          <p:cNvSpPr>
            <a:spLocks noGrp="1"/>
          </p:cNvSpPr>
          <p:nvPr>
            <p:ph sz="quarter" idx="10"/>
          </p:nvPr>
        </p:nvSpPr>
        <p:spPr>
          <a:xfrm>
            <a:off x="304800" y="152400"/>
            <a:ext cx="6705600" cy="1143000"/>
          </a:xfrm>
        </p:spPr>
        <p:txBody>
          <a:bodyPr/>
          <a:lstStyle/>
          <a:p>
            <a:pPr>
              <a:defRPr/>
            </a:pPr>
            <a:r>
              <a:rPr lang="en-US" dirty="0" smtClean="0">
                <a:ea typeface="ＭＳ Ｐゴシック" charset="-128"/>
              </a:rPr>
              <a:t>A first attempt: Biword indexes</a:t>
            </a:r>
            <a:endParaRPr lang="en-US" dirty="0"/>
          </a:p>
        </p:txBody>
      </p:sp>
      <p:sp>
        <p:nvSpPr>
          <p:cNvPr id="70660"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70661" name="Date Placeholder 3"/>
          <p:cNvSpPr txBox="1">
            <a:spLocks/>
          </p:cNvSpPr>
          <p:nvPr/>
        </p:nvSpPr>
        <p:spPr bwMode="auto">
          <a:xfrm>
            <a:off x="457200" y="6551613"/>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00E98F31-CB3A-4623-B7AD-E0B806A72BC2}"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7893C655-266A-486B-A38A-E61C146A2C4D}" type="slidenum">
              <a:rPr lang="en-US" altLang="en-US" sz="1200">
                <a:solidFill>
                  <a:srgbClr val="898989"/>
                </a:solidFill>
                <a:latin typeface="Calibri" panose="020F0502020204030204" pitchFamily="34" charset="0"/>
              </a:rPr>
              <a:pPr eaLnBrk="1" hangingPunct="1">
                <a:spcBef>
                  <a:spcPct val="0"/>
                </a:spcBef>
                <a:buFontTx/>
                <a:buNone/>
              </a:pPr>
              <a:t>36</a:t>
            </a:fld>
            <a:r>
              <a:rPr lang="en-US" altLang="en-US" sz="1200">
                <a:solidFill>
                  <a:srgbClr val="898989"/>
                </a:solidFill>
                <a:latin typeface="Calibri" panose="020F0502020204030204" pitchFamily="34"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p:cNvSpPr>
            <a:spLocks noGrp="1"/>
          </p:cNvSpPr>
          <p:nvPr>
            <p:ph idx="1"/>
          </p:nvPr>
        </p:nvSpPr>
        <p:spPr>
          <a:xfrm>
            <a:off x="304800" y="1493838"/>
            <a:ext cx="8229600" cy="4906962"/>
          </a:xfrm>
        </p:spPr>
        <p:txBody>
          <a:bodyPr/>
          <a:lstStyle/>
          <a:p>
            <a:pPr algn="just" fontAlgn="base">
              <a:lnSpc>
                <a:spcPct val="150000"/>
              </a:lnSpc>
              <a:spcAft>
                <a:spcPct val="0"/>
              </a:spcAft>
              <a:buFont typeface="Arial" pitchFamily="34" charset="0"/>
              <a:buChar char="•"/>
            </a:pPr>
            <a:r>
              <a:rPr lang="en-US" altLang="en-US" b="1" i="1" smtClean="0">
                <a:ea typeface="ＭＳ Ｐゴシック" panose="020B0600070205080204" pitchFamily="34" charset="-128"/>
              </a:rPr>
              <a:t>stanford university palo alto </a:t>
            </a:r>
            <a:r>
              <a:rPr lang="en-US" altLang="en-US" smtClean="0">
                <a:ea typeface="ＭＳ Ｐゴシック" panose="020B0600070205080204" pitchFamily="34" charset="-128"/>
              </a:rPr>
              <a:t>can be broken into the Boolean query on biwords:</a:t>
            </a:r>
          </a:p>
          <a:p>
            <a:pPr algn="just" fontAlgn="base">
              <a:lnSpc>
                <a:spcPct val="150000"/>
              </a:lnSpc>
              <a:spcAft>
                <a:spcPct val="0"/>
              </a:spcAft>
              <a:buFont typeface="Arial" pitchFamily="34" charset="0"/>
              <a:buChar char="•"/>
            </a:pPr>
            <a:r>
              <a:rPr lang="en-US" altLang="en-US" b="1" i="1" smtClean="0">
                <a:ea typeface="ＭＳ Ｐゴシック" panose="020B0600070205080204" pitchFamily="34" charset="-128"/>
              </a:rPr>
              <a:t>stanford university </a:t>
            </a:r>
            <a:r>
              <a:rPr lang="en-US" altLang="en-US" i="1" smtClean="0">
                <a:ea typeface="ＭＳ Ｐゴシック" panose="020B0600070205080204" pitchFamily="34" charset="-128"/>
              </a:rPr>
              <a:t>AND</a:t>
            </a:r>
            <a:r>
              <a:rPr lang="en-US" altLang="en-US" b="1" i="1" smtClean="0">
                <a:ea typeface="ＭＳ Ｐゴシック" panose="020B0600070205080204" pitchFamily="34" charset="-128"/>
              </a:rPr>
              <a:t> university palo </a:t>
            </a:r>
            <a:r>
              <a:rPr lang="en-US" altLang="en-US" i="1" smtClean="0">
                <a:ea typeface="ＭＳ Ｐゴシック" panose="020B0600070205080204" pitchFamily="34" charset="-128"/>
              </a:rPr>
              <a:t>AND</a:t>
            </a:r>
            <a:r>
              <a:rPr lang="en-US" altLang="en-US" b="1" i="1" smtClean="0">
                <a:ea typeface="ＭＳ Ｐゴシック" panose="020B0600070205080204" pitchFamily="34" charset="-128"/>
              </a:rPr>
              <a:t> palo alto</a:t>
            </a:r>
          </a:p>
          <a:p>
            <a:pPr algn="just" fontAlgn="base">
              <a:lnSpc>
                <a:spcPct val="150000"/>
              </a:lnSpc>
              <a:spcAft>
                <a:spcPct val="0"/>
              </a:spcAft>
              <a:buFont typeface="Arial" pitchFamily="34" charset="0"/>
              <a:buChar char="•"/>
            </a:pPr>
            <a:r>
              <a:rPr lang="en-US" altLang="en-US" smtClean="0">
                <a:ea typeface="ＭＳ Ｐゴシック" panose="020B0600070205080204" pitchFamily="34" charset="-128"/>
              </a:rPr>
              <a:t>Without the docs, we cannot verify that the docs matching the above Boolean query do contain the phrase.</a:t>
            </a:r>
          </a:p>
          <a:p>
            <a:pPr algn="just" fontAlgn="base">
              <a:lnSpc>
                <a:spcPct val="150000"/>
              </a:lnSpc>
              <a:spcAft>
                <a:spcPct val="0"/>
              </a:spcAft>
            </a:pPr>
            <a:endParaRPr lang="en-US" altLang="en-US" smtClean="0"/>
          </a:p>
        </p:txBody>
      </p:sp>
      <p:sp>
        <p:nvSpPr>
          <p:cNvPr id="3" name="Content Placeholder 2"/>
          <p:cNvSpPr>
            <a:spLocks noGrp="1"/>
          </p:cNvSpPr>
          <p:nvPr>
            <p:ph sz="quarter" idx="10"/>
          </p:nvPr>
        </p:nvSpPr>
        <p:spPr/>
        <p:txBody>
          <a:bodyPr/>
          <a:lstStyle/>
          <a:p>
            <a:pPr>
              <a:defRPr/>
            </a:pPr>
            <a:r>
              <a:rPr lang="en-US" dirty="0" smtClean="0">
                <a:ea typeface="ＭＳ Ｐゴシック" charset="-128"/>
              </a:rPr>
              <a:t>Longer phrase queries</a:t>
            </a:r>
            <a:endParaRPr lang="en-US" dirty="0"/>
          </a:p>
        </p:txBody>
      </p:sp>
      <p:sp>
        <p:nvSpPr>
          <p:cNvPr id="71684" name="AutoShape 5"/>
          <p:cNvSpPr>
            <a:spLocks noChangeArrowheads="1"/>
          </p:cNvSpPr>
          <p:nvPr/>
        </p:nvSpPr>
        <p:spPr bwMode="auto">
          <a:xfrm>
            <a:off x="4495800" y="5638800"/>
            <a:ext cx="3838575" cy="649288"/>
          </a:xfrm>
          <a:prstGeom prst="upArrowCallout">
            <a:avLst>
              <a:gd name="adj1" fmla="val 147799"/>
              <a:gd name="adj2" fmla="val 147799"/>
              <a:gd name="adj3" fmla="val 16667"/>
              <a:gd name="adj4" fmla="val 66667"/>
            </a:avLst>
          </a:prstGeom>
          <a:solidFill>
            <a:schemeClr val="accent1">
              <a:alpha val="50195"/>
            </a:schemeClr>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solidFill>
                  <a:srgbClr val="000000"/>
                </a:solidFill>
                <a:latin typeface="Calibri" panose="020F0502020204030204" pitchFamily="34" charset="0"/>
              </a:rPr>
              <a:t>Can have false positives!</a:t>
            </a:r>
          </a:p>
        </p:txBody>
      </p:sp>
      <p:sp>
        <p:nvSpPr>
          <p:cNvPr id="71685"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71686" name="Date Placeholder 3"/>
          <p:cNvSpPr txBox="1">
            <a:spLocks/>
          </p:cNvSpPr>
          <p:nvPr/>
        </p:nvSpPr>
        <p:spPr bwMode="auto">
          <a:xfrm>
            <a:off x="457200" y="6502400"/>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E174FBCD-8C20-4D6D-8341-C02B7E61F5D5}"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7D5B422D-5709-4EF8-A042-334FEAB26085}" type="slidenum">
              <a:rPr lang="en-US" altLang="en-US" sz="1200">
                <a:solidFill>
                  <a:srgbClr val="898989"/>
                </a:solidFill>
                <a:latin typeface="Calibri" panose="020F0502020204030204" pitchFamily="34" charset="0"/>
              </a:rPr>
              <a:pPr eaLnBrk="1" hangingPunct="1">
                <a:spcBef>
                  <a:spcPct val="0"/>
                </a:spcBef>
                <a:buFontTx/>
                <a:buNone/>
              </a:pPr>
              <a:t>37</a:t>
            </a:fld>
            <a:r>
              <a:rPr lang="en-US" altLang="en-US" sz="1200">
                <a:solidFill>
                  <a:srgbClr val="898989"/>
                </a:solidFill>
                <a:latin typeface="Calibri" panose="020F0502020204030204" pitchFamily="34"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p:cNvSpPr>
            <a:spLocks noGrp="1"/>
          </p:cNvSpPr>
          <p:nvPr>
            <p:ph idx="1"/>
          </p:nvPr>
        </p:nvSpPr>
        <p:spPr>
          <a:xfrm>
            <a:off x="304800" y="1371600"/>
            <a:ext cx="8229600" cy="4525963"/>
          </a:xfrm>
        </p:spPr>
        <p:txBody>
          <a:bodyPr/>
          <a:lstStyle/>
          <a:p>
            <a:pPr algn="just" fontAlgn="base">
              <a:lnSpc>
                <a:spcPct val="90000"/>
              </a:lnSpc>
              <a:spcAft>
                <a:spcPct val="0"/>
              </a:spcAft>
              <a:buFont typeface="Arial" pitchFamily="34" charset="0"/>
              <a:buChar char="•"/>
            </a:pPr>
            <a:r>
              <a:rPr lang="en-US" altLang="en-US" smtClean="0">
                <a:ea typeface="ＭＳ Ｐゴシック" panose="020B0600070205080204" pitchFamily="34" charset="-128"/>
              </a:rPr>
              <a:t>Parse the indexed text and perform </a:t>
            </a:r>
            <a:r>
              <a:rPr lang="en-US" altLang="en-US" smtClean="0">
                <a:solidFill>
                  <a:srgbClr val="FF0000"/>
                </a:solidFill>
                <a:ea typeface="ＭＳ Ｐゴシック" panose="020B0600070205080204" pitchFamily="34" charset="-128"/>
              </a:rPr>
              <a:t>part-of-speech-tagging (POST).</a:t>
            </a:r>
          </a:p>
          <a:p>
            <a:pPr algn="just" fontAlgn="base">
              <a:lnSpc>
                <a:spcPct val="90000"/>
              </a:lnSpc>
              <a:spcAft>
                <a:spcPct val="0"/>
              </a:spcAft>
              <a:buFont typeface="Arial" pitchFamily="34" charset="0"/>
              <a:buChar char="•"/>
            </a:pPr>
            <a:endParaRPr lang="en-US" altLang="en-US" smtClean="0">
              <a:ea typeface="ＭＳ Ｐゴシック" panose="020B0600070205080204" pitchFamily="34" charset="-128"/>
            </a:endParaRPr>
          </a:p>
          <a:p>
            <a:pPr algn="just" fontAlgn="base">
              <a:lnSpc>
                <a:spcPct val="90000"/>
              </a:lnSpc>
              <a:spcAft>
                <a:spcPct val="0"/>
              </a:spcAft>
              <a:buFont typeface="Arial" pitchFamily="34" charset="0"/>
              <a:buChar char="•"/>
            </a:pPr>
            <a:r>
              <a:rPr lang="en-US" altLang="en-US" smtClean="0">
                <a:ea typeface="ＭＳ Ｐゴシック" panose="020B0600070205080204" pitchFamily="34" charset="-128"/>
              </a:rPr>
              <a:t>Bucket the terms into (say) Nouns (N) and articles/prepositions (X).</a:t>
            </a:r>
          </a:p>
          <a:p>
            <a:pPr algn="just" fontAlgn="base">
              <a:lnSpc>
                <a:spcPct val="90000"/>
              </a:lnSpc>
              <a:spcAft>
                <a:spcPct val="0"/>
              </a:spcAft>
              <a:buFont typeface="Arial" pitchFamily="34" charset="0"/>
              <a:buChar char="•"/>
            </a:pPr>
            <a:endParaRPr lang="en-US" altLang="en-US" smtClean="0">
              <a:ea typeface="ＭＳ Ｐゴシック" panose="020B0600070205080204" pitchFamily="34" charset="-128"/>
            </a:endParaRPr>
          </a:p>
          <a:p>
            <a:pPr algn="just" fontAlgn="base">
              <a:lnSpc>
                <a:spcPct val="90000"/>
              </a:lnSpc>
              <a:spcAft>
                <a:spcPct val="0"/>
              </a:spcAft>
              <a:buFont typeface="Arial" pitchFamily="34" charset="0"/>
              <a:buChar char="•"/>
            </a:pPr>
            <a:r>
              <a:rPr lang="en-US" altLang="en-US" smtClean="0">
                <a:ea typeface="ＭＳ Ｐゴシック" panose="020B0600070205080204" pitchFamily="34" charset="-128"/>
              </a:rPr>
              <a:t>Call any string of terms of the form NX*N an </a:t>
            </a:r>
            <a:r>
              <a:rPr lang="en-US" altLang="en-US" u="sng" smtClean="0">
                <a:ea typeface="ＭＳ Ｐゴシック" panose="020B0600070205080204" pitchFamily="34" charset="-128"/>
              </a:rPr>
              <a:t>extended biword</a:t>
            </a:r>
            <a:r>
              <a:rPr lang="en-US" altLang="en-US" smtClean="0">
                <a:ea typeface="ＭＳ Ｐゴシック" panose="020B0600070205080204" pitchFamily="34" charset="-128"/>
              </a:rPr>
              <a:t>.</a:t>
            </a:r>
          </a:p>
          <a:p>
            <a:pPr lvl="1" algn="just" fontAlgn="base">
              <a:lnSpc>
                <a:spcPct val="90000"/>
              </a:lnSpc>
              <a:spcAft>
                <a:spcPct val="0"/>
              </a:spcAft>
            </a:pPr>
            <a:r>
              <a:rPr lang="en-US" altLang="en-US" smtClean="0">
                <a:ea typeface="ＭＳ Ｐゴシック" panose="020B0600070205080204" pitchFamily="34" charset="-128"/>
              </a:rPr>
              <a:t>Each such </a:t>
            </a:r>
            <a:r>
              <a:rPr lang="en-US" altLang="en-US" smtClean="0">
                <a:solidFill>
                  <a:srgbClr val="FF0000"/>
                </a:solidFill>
                <a:ea typeface="ＭＳ Ｐゴシック" panose="020B0600070205080204" pitchFamily="34" charset="-128"/>
              </a:rPr>
              <a:t>extended biword </a:t>
            </a:r>
            <a:r>
              <a:rPr lang="en-US" altLang="en-US" smtClean="0">
                <a:ea typeface="ＭＳ Ｐゴシック" panose="020B0600070205080204" pitchFamily="34" charset="-128"/>
              </a:rPr>
              <a:t>is now made a term in the dictionary.</a:t>
            </a:r>
          </a:p>
          <a:p>
            <a:pPr algn="just" fontAlgn="base">
              <a:lnSpc>
                <a:spcPct val="90000"/>
              </a:lnSpc>
              <a:spcAft>
                <a:spcPct val="0"/>
              </a:spcAft>
              <a:buFont typeface="Arial" pitchFamily="34" charset="0"/>
              <a:buChar char="•"/>
            </a:pPr>
            <a:r>
              <a:rPr lang="en-US" altLang="en-US" smtClean="0">
                <a:ea typeface="ＭＳ Ｐゴシック" panose="020B0600070205080204" pitchFamily="34" charset="-128"/>
              </a:rPr>
              <a:t>Example:  </a:t>
            </a:r>
            <a:r>
              <a:rPr lang="en-US" altLang="en-US" b="1" i="1" smtClean="0">
                <a:ea typeface="ＭＳ Ｐゴシック" panose="020B0600070205080204" pitchFamily="34" charset="-128"/>
              </a:rPr>
              <a:t>catcher in the rye</a:t>
            </a:r>
          </a:p>
          <a:p>
            <a:pPr lvl="1" algn="just" fontAlgn="base">
              <a:lnSpc>
                <a:spcPct val="90000"/>
              </a:lnSpc>
              <a:spcAft>
                <a:spcPct val="0"/>
              </a:spcAft>
            </a:pPr>
            <a:r>
              <a:rPr lang="en-US" altLang="en-US" b="1" i="1" smtClean="0">
                <a:ea typeface="ＭＳ Ｐゴシック" panose="020B0600070205080204" pitchFamily="34" charset="-128"/>
              </a:rPr>
              <a:t>                          </a:t>
            </a:r>
            <a:r>
              <a:rPr lang="en-US" altLang="en-US" b="1" smtClean="0">
                <a:ea typeface="ＭＳ Ｐゴシック" panose="020B0600070205080204" pitchFamily="34" charset="-128"/>
              </a:rPr>
              <a:t>N           X     X       N</a:t>
            </a:r>
          </a:p>
          <a:p>
            <a:pPr lvl="1" algn="just" fontAlgn="base">
              <a:lnSpc>
                <a:spcPct val="90000"/>
              </a:lnSpc>
              <a:spcAft>
                <a:spcPct val="0"/>
              </a:spcAft>
            </a:pPr>
            <a:endParaRPr lang="en-US" altLang="en-US" b="1" smtClean="0">
              <a:ea typeface="ＭＳ Ｐゴシック" panose="020B0600070205080204" pitchFamily="34" charset="-128"/>
            </a:endParaRPr>
          </a:p>
          <a:p>
            <a:pPr algn="just" fontAlgn="base">
              <a:lnSpc>
                <a:spcPct val="90000"/>
              </a:lnSpc>
              <a:spcAft>
                <a:spcPct val="0"/>
              </a:spcAft>
              <a:buFont typeface="Arial" pitchFamily="34" charset="0"/>
              <a:buChar char="•"/>
            </a:pPr>
            <a:r>
              <a:rPr lang="en-US" altLang="en-US" smtClean="0">
                <a:ea typeface="ＭＳ Ｐゴシック" panose="020B0600070205080204" pitchFamily="34" charset="-128"/>
              </a:rPr>
              <a:t>Query processing: parse it into N’s and X’s</a:t>
            </a:r>
          </a:p>
          <a:p>
            <a:pPr lvl="1" algn="just" fontAlgn="base">
              <a:lnSpc>
                <a:spcPct val="90000"/>
              </a:lnSpc>
              <a:spcAft>
                <a:spcPct val="0"/>
              </a:spcAft>
            </a:pPr>
            <a:r>
              <a:rPr lang="en-US" altLang="en-US" smtClean="0">
                <a:ea typeface="ＭＳ Ｐゴシック" panose="020B0600070205080204" pitchFamily="34" charset="-128"/>
              </a:rPr>
              <a:t>Segment query into enhanced biwords</a:t>
            </a:r>
          </a:p>
          <a:p>
            <a:pPr lvl="1" algn="just" fontAlgn="base">
              <a:lnSpc>
                <a:spcPct val="90000"/>
              </a:lnSpc>
              <a:spcAft>
                <a:spcPct val="0"/>
              </a:spcAft>
            </a:pPr>
            <a:r>
              <a:rPr lang="en-US" altLang="en-US" smtClean="0">
                <a:ea typeface="ＭＳ Ｐゴシック" panose="020B0600070205080204" pitchFamily="34" charset="-128"/>
              </a:rPr>
              <a:t>Look up in index: </a:t>
            </a:r>
            <a:r>
              <a:rPr lang="en-US" altLang="en-US" b="1" i="1" smtClean="0">
                <a:ea typeface="ＭＳ Ｐゴシック" panose="020B0600070205080204" pitchFamily="34" charset="-128"/>
              </a:rPr>
              <a:t>catcher rye</a:t>
            </a: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defRPr/>
            </a:pPr>
            <a:r>
              <a:rPr lang="en-US" dirty="0" smtClean="0">
                <a:ea typeface="ＭＳ Ｐゴシック" charset="-128"/>
              </a:rPr>
              <a:t>Extended biwords</a:t>
            </a:r>
            <a:endParaRPr lang="en-US" dirty="0"/>
          </a:p>
        </p:txBody>
      </p:sp>
      <p:sp>
        <p:nvSpPr>
          <p:cNvPr id="72708"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72709" name="Date Placeholder 3"/>
          <p:cNvSpPr txBox="1">
            <a:spLocks/>
          </p:cNvSpPr>
          <p:nvPr/>
        </p:nvSpPr>
        <p:spPr bwMode="auto">
          <a:xfrm>
            <a:off x="3810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3E63A97B-724D-4666-A3C8-6D76A2267320}"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9EBAD88F-3945-44B5-A5D0-205E8B506397}" type="slidenum">
              <a:rPr lang="en-US" altLang="en-US" sz="1200">
                <a:solidFill>
                  <a:srgbClr val="898989"/>
                </a:solidFill>
                <a:latin typeface="Calibri" panose="020F0502020204030204" pitchFamily="34" charset="0"/>
              </a:rPr>
              <a:pPr eaLnBrk="1" hangingPunct="1">
                <a:spcBef>
                  <a:spcPct val="0"/>
                </a:spcBef>
                <a:buFontTx/>
                <a:buNone/>
              </a:pPr>
              <a:t>38</a:t>
            </a:fld>
            <a:endParaRPr lang="en-US" altLang="en-US" sz="1200">
              <a:solidFill>
                <a:srgbClr val="898989"/>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1"/>
          <p:cNvSpPr>
            <a:spLocks noGrp="1"/>
          </p:cNvSpPr>
          <p:nvPr>
            <p:ph idx="1"/>
          </p:nvPr>
        </p:nvSpPr>
        <p:spPr>
          <a:xfrm>
            <a:off x="304800" y="1493838"/>
            <a:ext cx="8382000" cy="4525962"/>
          </a:xfrm>
        </p:spPr>
        <p:txBody>
          <a:bodyPr/>
          <a:lstStyle/>
          <a:p>
            <a:pPr fontAlgn="base">
              <a:lnSpc>
                <a:spcPct val="150000"/>
              </a:lnSpc>
              <a:spcAft>
                <a:spcPct val="0"/>
              </a:spcAft>
              <a:buFont typeface="Arial" pitchFamily="34" charset="0"/>
              <a:buChar char="•"/>
            </a:pPr>
            <a:r>
              <a:rPr lang="en-US" altLang="en-US" smtClean="0">
                <a:solidFill>
                  <a:srgbClr val="FF0000"/>
                </a:solidFill>
                <a:ea typeface="ＭＳ Ｐゴシック" panose="020B0600070205080204" pitchFamily="34" charset="-128"/>
              </a:rPr>
              <a:t>False positives</a:t>
            </a:r>
          </a:p>
          <a:p>
            <a:pPr fontAlgn="base">
              <a:lnSpc>
                <a:spcPct val="150000"/>
              </a:lnSpc>
              <a:spcAft>
                <a:spcPct val="0"/>
              </a:spcAft>
              <a:buFont typeface="Arial" pitchFamily="34" charset="0"/>
              <a:buChar char="•"/>
            </a:pPr>
            <a:r>
              <a:rPr lang="en-US" altLang="en-US" smtClean="0">
                <a:ea typeface="ＭＳ Ｐゴシック" panose="020B0600070205080204" pitchFamily="34" charset="-128"/>
              </a:rPr>
              <a:t>Index blowup due to bigger dictionary</a:t>
            </a:r>
          </a:p>
          <a:p>
            <a:pPr lvl="1" fontAlgn="base">
              <a:lnSpc>
                <a:spcPct val="150000"/>
              </a:lnSpc>
              <a:spcAft>
                <a:spcPct val="0"/>
              </a:spcAft>
            </a:pPr>
            <a:r>
              <a:rPr lang="en-US" altLang="en-US" smtClean="0">
                <a:ea typeface="ＭＳ Ｐゴシック" panose="020B0600070205080204" pitchFamily="34" charset="-128"/>
              </a:rPr>
              <a:t>Infeasible for more than biwords, big even for them</a:t>
            </a:r>
          </a:p>
          <a:p>
            <a:pPr lvl="1" fontAlgn="base">
              <a:lnSpc>
                <a:spcPct val="150000"/>
              </a:lnSpc>
              <a:spcAft>
                <a:spcPct val="0"/>
              </a:spcAft>
            </a:pPr>
            <a:endParaRPr lang="en-US" altLang="en-US" b="1" i="1" smtClean="0">
              <a:ea typeface="ＭＳ Ｐゴシック" panose="020B0600070205080204" pitchFamily="34" charset="-128"/>
            </a:endParaRPr>
          </a:p>
          <a:p>
            <a:pPr fontAlgn="base">
              <a:lnSpc>
                <a:spcPct val="150000"/>
              </a:lnSpc>
              <a:spcAft>
                <a:spcPct val="0"/>
              </a:spcAft>
              <a:buFont typeface="Arial" pitchFamily="34" charset="0"/>
              <a:buChar char="•"/>
            </a:pPr>
            <a:r>
              <a:rPr lang="en-US" altLang="en-US" smtClean="0">
                <a:ea typeface="ＭＳ Ｐゴシック" panose="020B0600070205080204" pitchFamily="34" charset="-128"/>
              </a:rPr>
              <a:t>Biword indexes are not the standard solution (for all biwords) but can be part of a compound strategy.</a:t>
            </a: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defRPr/>
            </a:pPr>
            <a:r>
              <a:rPr lang="en-US" dirty="0" smtClean="0">
                <a:ea typeface="ＭＳ Ｐゴシック" charset="-128"/>
              </a:rPr>
              <a:t>Issues for biword indexes</a:t>
            </a:r>
            <a:endParaRPr lang="en-US" dirty="0"/>
          </a:p>
        </p:txBody>
      </p:sp>
      <p:sp>
        <p:nvSpPr>
          <p:cNvPr id="73732"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73733" name="Date Placeholder 3"/>
          <p:cNvSpPr txBox="1">
            <a:spLocks/>
          </p:cNvSpPr>
          <p:nvPr/>
        </p:nvSpPr>
        <p:spPr bwMode="auto">
          <a:xfrm>
            <a:off x="3810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C2610A9F-7DA6-43D0-859F-D168543ACBEC}"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CEDEFFE0-5933-445B-968F-5D543DEA415C}" type="slidenum">
              <a:rPr lang="en-US" altLang="en-US" sz="1200">
                <a:solidFill>
                  <a:srgbClr val="898989"/>
                </a:solidFill>
                <a:latin typeface="Calibri" panose="020F0502020204030204" pitchFamily="34" charset="0"/>
              </a:rPr>
              <a:pPr eaLnBrk="1" hangingPunct="1">
                <a:spcBef>
                  <a:spcPct val="0"/>
                </a:spcBef>
                <a:buFontTx/>
                <a:buNone/>
              </a:pPr>
              <a:t>39</a:t>
            </a:fld>
            <a:r>
              <a:rPr lang="en-US" altLang="en-US" sz="1200">
                <a:solidFill>
                  <a:srgbClr val="898989"/>
                </a:solidFill>
                <a:latin typeface="Calibri" panose="020F0502020204030204"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8"/>
            <a:ext cx="8229600" cy="4525962"/>
          </a:xfrm>
        </p:spPr>
        <p:txBody>
          <a:bodyPr rtlCol="0">
            <a:normAutofit lnSpcReduction="10000"/>
          </a:bodyPr>
          <a:lstStyle/>
          <a:p>
            <a:pPr algn="just">
              <a:buFont typeface="Arial" pitchFamily="34" charset="0"/>
              <a:buChar char="•"/>
              <a:defRPr/>
            </a:pPr>
            <a:r>
              <a:rPr lang="en-IN" dirty="0"/>
              <a:t>Recommend a query processing order for</a:t>
            </a:r>
          </a:p>
          <a:p>
            <a:pPr algn="just">
              <a:defRPr/>
            </a:pPr>
            <a:r>
              <a:rPr lang="en-IN" b="1" dirty="0" smtClean="0">
                <a:solidFill>
                  <a:srgbClr val="FF0000"/>
                </a:solidFill>
              </a:rPr>
              <a:t>(tangerine </a:t>
            </a:r>
            <a:r>
              <a:rPr lang="en-IN" b="1" dirty="0">
                <a:solidFill>
                  <a:srgbClr val="FF0000"/>
                </a:solidFill>
              </a:rPr>
              <a:t>OR trees) AND (marmalade OR skies) AND (kaleidoscope OR eyes</a:t>
            </a:r>
            <a:r>
              <a:rPr lang="en-IN" b="1" dirty="0" smtClean="0">
                <a:solidFill>
                  <a:srgbClr val="FF0000"/>
                </a:solidFill>
              </a:rPr>
              <a:t>) </a:t>
            </a:r>
          </a:p>
          <a:p>
            <a:pPr algn="just">
              <a:defRPr/>
            </a:pPr>
            <a:r>
              <a:rPr lang="en-IN" dirty="0" smtClean="0"/>
              <a:t>given the following postings list sizes:</a:t>
            </a:r>
          </a:p>
          <a:p>
            <a:pPr>
              <a:defRPr/>
            </a:pPr>
            <a:r>
              <a:rPr lang="en-IN" b="1" dirty="0"/>
              <a:t>Term </a:t>
            </a:r>
            <a:r>
              <a:rPr lang="en-IN" b="1" dirty="0" smtClean="0"/>
              <a:t>			Postings </a:t>
            </a:r>
            <a:r>
              <a:rPr lang="en-IN" b="1" dirty="0"/>
              <a:t>size</a:t>
            </a:r>
          </a:p>
          <a:p>
            <a:pPr>
              <a:defRPr/>
            </a:pPr>
            <a:r>
              <a:rPr lang="en-IN" dirty="0"/>
              <a:t>eyes </a:t>
            </a:r>
            <a:r>
              <a:rPr lang="en-IN" dirty="0" smtClean="0"/>
              <a:t>			213312</a:t>
            </a:r>
            <a:endParaRPr lang="en-IN" dirty="0"/>
          </a:p>
          <a:p>
            <a:pPr>
              <a:defRPr/>
            </a:pPr>
            <a:r>
              <a:rPr lang="en-IN" dirty="0"/>
              <a:t>kaleidoscope </a:t>
            </a:r>
            <a:r>
              <a:rPr lang="en-IN" dirty="0" smtClean="0"/>
              <a:t>	87009</a:t>
            </a:r>
            <a:endParaRPr lang="en-IN" dirty="0"/>
          </a:p>
          <a:p>
            <a:pPr>
              <a:defRPr/>
            </a:pPr>
            <a:r>
              <a:rPr lang="en-IN" dirty="0"/>
              <a:t>marmalade </a:t>
            </a:r>
            <a:r>
              <a:rPr lang="en-IN" dirty="0" smtClean="0"/>
              <a:t>		107913</a:t>
            </a:r>
            <a:endParaRPr lang="en-IN" dirty="0"/>
          </a:p>
          <a:p>
            <a:pPr>
              <a:defRPr/>
            </a:pPr>
            <a:r>
              <a:rPr lang="en-IN" dirty="0"/>
              <a:t>skies </a:t>
            </a:r>
            <a:r>
              <a:rPr lang="en-IN" dirty="0" smtClean="0"/>
              <a:t>			271658</a:t>
            </a:r>
            <a:endParaRPr lang="en-IN" dirty="0"/>
          </a:p>
          <a:p>
            <a:pPr>
              <a:defRPr/>
            </a:pPr>
            <a:r>
              <a:rPr lang="en-IN" dirty="0"/>
              <a:t>tangerine </a:t>
            </a:r>
            <a:r>
              <a:rPr lang="en-IN" dirty="0" smtClean="0"/>
              <a:t>		46653</a:t>
            </a:r>
            <a:endParaRPr lang="en-IN" dirty="0"/>
          </a:p>
          <a:p>
            <a:pPr>
              <a:defRPr/>
            </a:pPr>
            <a:r>
              <a:rPr lang="en-IN" dirty="0"/>
              <a:t>trees </a:t>
            </a:r>
            <a:r>
              <a:rPr lang="en-IN" dirty="0" smtClean="0"/>
              <a:t>			316812</a:t>
            </a:r>
            <a:endParaRPr lang="en-IN" dirty="0"/>
          </a:p>
        </p:txBody>
      </p:sp>
      <p:sp>
        <p:nvSpPr>
          <p:cNvPr id="3" name="Content Placeholder 2"/>
          <p:cNvSpPr>
            <a:spLocks noGrp="1"/>
          </p:cNvSpPr>
          <p:nvPr>
            <p:ph sz="quarter" idx="10"/>
          </p:nvPr>
        </p:nvSpPr>
        <p:spPr/>
        <p:txBody>
          <a:bodyPr rtlCol="0"/>
          <a:lstStyle/>
          <a:p>
            <a:pPr algn="ctr" fontAlgn="auto">
              <a:spcAft>
                <a:spcPts val="0"/>
              </a:spcAft>
              <a:defRPr/>
            </a:pPr>
            <a:r>
              <a:rPr lang="en-IN" sz="4400" dirty="0" smtClean="0">
                <a:effectLst>
                  <a:outerShdw blurRad="38100" dist="38100" dir="2700000" algn="tl">
                    <a:srgbClr val="000000">
                      <a:alpha val="43137"/>
                    </a:srgbClr>
                  </a:outerShdw>
                </a:effectLst>
              </a:rPr>
              <a:t>Example Problem 2</a:t>
            </a:r>
            <a:endParaRPr lang="en-IN" sz="4400" dirty="0">
              <a:effectLst>
                <a:outerShdw blurRad="38100" dist="38100" dir="2700000" algn="tl">
                  <a:srgbClr val="000000">
                    <a:alpha val="43137"/>
                  </a:srgbClr>
                </a:outerShdw>
              </a:effectLst>
            </a:endParaRPr>
          </a:p>
        </p:txBody>
      </p:sp>
      <p:sp>
        <p:nvSpPr>
          <p:cNvPr id="35844" name="Date Placeholder 3"/>
          <p:cNvSpPr txBox="1">
            <a:spLocks/>
          </p:cNvSpPr>
          <p:nvPr/>
        </p:nvSpPr>
        <p:spPr bwMode="auto">
          <a:xfrm>
            <a:off x="338138" y="649287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19A48462-AC86-4419-BDE2-3E86E06E545A}"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4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1"/>
          <p:cNvSpPr>
            <a:spLocks noGrp="1"/>
          </p:cNvSpPr>
          <p:nvPr>
            <p:ph idx="1"/>
          </p:nvPr>
        </p:nvSpPr>
        <p:spPr>
          <a:xfrm>
            <a:off x="304800" y="1493838"/>
            <a:ext cx="8570913" cy="4525962"/>
          </a:xfrm>
        </p:spPr>
        <p:txBody>
          <a:bodyPr/>
          <a:lstStyle/>
          <a:p>
            <a:pPr fontAlgn="base">
              <a:lnSpc>
                <a:spcPct val="150000"/>
              </a:lnSpc>
              <a:spcAft>
                <a:spcPct val="0"/>
              </a:spcAft>
              <a:buFont typeface="Arial" pitchFamily="34" charset="0"/>
              <a:buChar char="•"/>
            </a:pPr>
            <a:r>
              <a:rPr lang="en-US" altLang="en-US" smtClean="0">
                <a:ea typeface="ＭＳ Ｐゴシック" panose="020B0600070205080204" pitchFamily="34" charset="-128"/>
              </a:rPr>
              <a:t>In the postings, </a:t>
            </a:r>
            <a:r>
              <a:rPr lang="en-US" altLang="en-US" smtClean="0">
                <a:solidFill>
                  <a:srgbClr val="FF0000"/>
                </a:solidFill>
                <a:ea typeface="ＭＳ Ｐゴシック" panose="020B0600070205080204" pitchFamily="34" charset="-128"/>
              </a:rPr>
              <a:t>store for each </a:t>
            </a:r>
            <a:r>
              <a:rPr lang="en-US" altLang="en-US" b="1" i="1" smtClean="0">
                <a:solidFill>
                  <a:srgbClr val="FF0000"/>
                </a:solidFill>
                <a:ea typeface="ＭＳ Ｐゴシック" panose="020B0600070205080204" pitchFamily="34" charset="-128"/>
              </a:rPr>
              <a:t>term </a:t>
            </a:r>
            <a:r>
              <a:rPr lang="en-US" altLang="en-US" smtClean="0">
                <a:solidFill>
                  <a:srgbClr val="FF0000"/>
                </a:solidFill>
                <a:ea typeface="ＭＳ Ｐゴシック" panose="020B0600070205080204" pitchFamily="34" charset="-128"/>
              </a:rPr>
              <a:t>the position(s) in which tokens of it appear:</a:t>
            </a:r>
          </a:p>
          <a:p>
            <a:pPr fontAlgn="base">
              <a:spcAft>
                <a:spcPct val="0"/>
              </a:spcAft>
            </a:pPr>
            <a:endParaRPr lang="en-US" altLang="en-US" smtClean="0">
              <a:ea typeface="ＭＳ Ｐゴシック" panose="020B0600070205080204" pitchFamily="34" charset="-128"/>
            </a:endParaRPr>
          </a:p>
          <a:p>
            <a:pPr lvl="1" fontAlgn="base">
              <a:lnSpc>
                <a:spcPct val="150000"/>
              </a:lnSpc>
              <a:spcAft>
                <a:spcPct val="0"/>
              </a:spcAft>
              <a:buFont typeface="Arial" pitchFamily="34" charset="0"/>
              <a:buNone/>
            </a:pPr>
            <a:r>
              <a:rPr lang="en-US" altLang="en-US" smtClean="0">
                <a:ea typeface="ＭＳ Ｐゴシック" panose="020B0600070205080204" pitchFamily="34" charset="-128"/>
              </a:rPr>
              <a:t>&lt;</a:t>
            </a:r>
            <a:r>
              <a:rPr lang="en-US" altLang="en-US" b="1" i="1" smtClean="0">
                <a:ea typeface="ＭＳ Ｐゴシック" panose="020B0600070205080204" pitchFamily="34" charset="-128"/>
              </a:rPr>
              <a:t>term</a:t>
            </a:r>
            <a:r>
              <a:rPr lang="en-US" altLang="en-US" i="1" smtClean="0">
                <a:ea typeface="ＭＳ Ｐゴシック" panose="020B0600070205080204" pitchFamily="34" charset="-128"/>
              </a:rPr>
              <a:t>, </a:t>
            </a:r>
            <a:r>
              <a:rPr lang="en-US" altLang="en-US" smtClean="0">
                <a:ea typeface="ＭＳ Ｐゴシック" panose="020B0600070205080204" pitchFamily="34" charset="-128"/>
              </a:rPr>
              <a:t>number of docs containing </a:t>
            </a:r>
            <a:r>
              <a:rPr lang="en-US" altLang="en-US" b="1" i="1" smtClean="0">
                <a:ea typeface="ＭＳ Ｐゴシック" panose="020B0600070205080204" pitchFamily="34" charset="-128"/>
              </a:rPr>
              <a:t>term</a:t>
            </a:r>
            <a:r>
              <a:rPr lang="en-US" altLang="en-US" smtClean="0">
                <a:ea typeface="ＭＳ Ｐゴシック" panose="020B0600070205080204" pitchFamily="34" charset="-128"/>
              </a:rPr>
              <a:t>;</a:t>
            </a:r>
          </a:p>
          <a:p>
            <a:pPr lvl="1" fontAlgn="base">
              <a:lnSpc>
                <a:spcPct val="150000"/>
              </a:lnSpc>
              <a:spcAft>
                <a:spcPct val="0"/>
              </a:spcAft>
              <a:buFont typeface="Arial" pitchFamily="34" charset="0"/>
              <a:buNone/>
            </a:pPr>
            <a:r>
              <a:rPr lang="en-US" altLang="en-US" i="1" smtClean="0">
                <a:ea typeface="ＭＳ Ｐゴシック" panose="020B0600070205080204" pitchFamily="34" charset="-128"/>
              </a:rPr>
              <a:t>doc1</a:t>
            </a:r>
            <a:r>
              <a:rPr lang="en-US" altLang="en-US" smtClean="0">
                <a:ea typeface="ＭＳ Ｐゴシック" panose="020B0600070205080204" pitchFamily="34" charset="-128"/>
              </a:rPr>
              <a:t>: position1, position2 … ;</a:t>
            </a:r>
          </a:p>
          <a:p>
            <a:pPr lvl="1" fontAlgn="base">
              <a:lnSpc>
                <a:spcPct val="150000"/>
              </a:lnSpc>
              <a:spcAft>
                <a:spcPct val="0"/>
              </a:spcAft>
              <a:buFont typeface="Arial" pitchFamily="34" charset="0"/>
              <a:buNone/>
            </a:pPr>
            <a:r>
              <a:rPr lang="en-US" altLang="en-US" i="1" smtClean="0">
                <a:ea typeface="ＭＳ Ｐゴシック" panose="020B0600070205080204" pitchFamily="34" charset="-128"/>
              </a:rPr>
              <a:t>doc2</a:t>
            </a:r>
            <a:r>
              <a:rPr lang="en-US" altLang="en-US" smtClean="0">
                <a:ea typeface="ＭＳ Ｐゴシック" panose="020B0600070205080204" pitchFamily="34" charset="-128"/>
              </a:rPr>
              <a:t>: position1, position2 … ;</a:t>
            </a:r>
          </a:p>
          <a:p>
            <a:pPr lvl="1" fontAlgn="base">
              <a:lnSpc>
                <a:spcPct val="150000"/>
              </a:lnSpc>
              <a:spcAft>
                <a:spcPct val="0"/>
              </a:spcAft>
              <a:buFont typeface="Arial" pitchFamily="34" charset="0"/>
              <a:buNone/>
            </a:pPr>
            <a:r>
              <a:rPr lang="en-US" altLang="en-US" smtClean="0">
                <a:ea typeface="ＭＳ Ｐゴシック" panose="020B0600070205080204" pitchFamily="34" charset="-128"/>
              </a:rPr>
              <a:t>etc.&gt;</a:t>
            </a: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defRPr/>
            </a:pPr>
            <a:r>
              <a:rPr lang="en-US" dirty="0" smtClean="0">
                <a:ea typeface="ＭＳ Ｐゴシック" charset="-128"/>
              </a:rPr>
              <a:t>Solution 2: Positional indexes</a:t>
            </a:r>
            <a:endParaRPr lang="en-US" dirty="0"/>
          </a:p>
        </p:txBody>
      </p:sp>
      <p:sp>
        <p:nvSpPr>
          <p:cNvPr id="5" name="Rectangle 4"/>
          <p:cNvSpPr/>
          <p:nvPr/>
        </p:nvSpPr>
        <p:spPr>
          <a:xfrm>
            <a:off x="5181600" y="2667000"/>
            <a:ext cx="12192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prstClr val="white"/>
                </a:solidFill>
              </a:rPr>
              <a:t>Term(t)</a:t>
            </a:r>
          </a:p>
        </p:txBody>
      </p:sp>
      <p:cxnSp>
        <p:nvCxnSpPr>
          <p:cNvPr id="7" name="Straight Connector 6"/>
          <p:cNvCxnSpPr/>
          <p:nvPr/>
        </p:nvCxnSpPr>
        <p:spPr>
          <a:xfrm>
            <a:off x="5181600" y="3810000"/>
            <a:ext cx="12192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81600" y="4267200"/>
            <a:ext cx="12192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629400" y="3886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prstClr val="white"/>
                </a:solidFill>
              </a:rPr>
              <a:t>3</a:t>
            </a:r>
          </a:p>
        </p:txBody>
      </p:sp>
      <p:sp>
        <p:nvSpPr>
          <p:cNvPr id="11" name="Rectangle 10"/>
          <p:cNvSpPr/>
          <p:nvPr/>
        </p:nvSpPr>
        <p:spPr>
          <a:xfrm>
            <a:off x="7315200" y="3886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12" name="Rectangle 11"/>
          <p:cNvSpPr/>
          <p:nvPr/>
        </p:nvSpPr>
        <p:spPr>
          <a:xfrm>
            <a:off x="8001000" y="3886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13" name="Rectangle 12"/>
          <p:cNvSpPr/>
          <p:nvPr/>
        </p:nvSpPr>
        <p:spPr>
          <a:xfrm>
            <a:off x="6629400" y="44958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prstClr val="white"/>
                </a:solidFill>
              </a:rPr>
              <a:t>1</a:t>
            </a:r>
          </a:p>
        </p:txBody>
      </p:sp>
      <p:sp>
        <p:nvSpPr>
          <p:cNvPr id="14" name="Rectangle 13"/>
          <p:cNvSpPr/>
          <p:nvPr/>
        </p:nvSpPr>
        <p:spPr>
          <a:xfrm>
            <a:off x="6629400" y="5029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prstClr val="white"/>
                </a:solidFill>
              </a:rPr>
              <a:t>11</a:t>
            </a:r>
          </a:p>
        </p:txBody>
      </p:sp>
      <p:sp>
        <p:nvSpPr>
          <p:cNvPr id="15" name="Rectangle 14"/>
          <p:cNvSpPr/>
          <p:nvPr/>
        </p:nvSpPr>
        <p:spPr>
          <a:xfrm>
            <a:off x="6705600" y="56388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cxnSp>
        <p:nvCxnSpPr>
          <p:cNvPr id="17" name="Straight Arrow Connector 16"/>
          <p:cNvCxnSpPr/>
          <p:nvPr/>
        </p:nvCxnSpPr>
        <p:spPr>
          <a:xfrm flipV="1">
            <a:off x="7010400" y="4067175"/>
            <a:ext cx="3048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400800" y="40767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2" idx="1"/>
          </p:cNvCxnSpPr>
          <p:nvPr/>
        </p:nvCxnSpPr>
        <p:spPr>
          <a:xfrm>
            <a:off x="7696200" y="40767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13" idx="0"/>
          </p:cNvCxnSpPr>
          <p:nvPr/>
        </p:nvCxnSpPr>
        <p:spPr>
          <a:xfrm rot="5400000">
            <a:off x="6705601" y="4381500"/>
            <a:ext cx="228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6744494" y="49141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2"/>
            <a:endCxn id="15" idx="0"/>
          </p:cNvCxnSpPr>
          <p:nvPr/>
        </p:nvCxnSpPr>
        <p:spPr>
          <a:xfrm>
            <a:off x="6896100" y="5410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7162800" y="4495800"/>
            <a:ext cx="533400" cy="1524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solidFill>
                <a:prstClr val="black"/>
              </a:solidFill>
            </a:endParaRPr>
          </a:p>
        </p:txBody>
      </p:sp>
      <p:sp>
        <p:nvSpPr>
          <p:cNvPr id="74772" name="TextBox 20"/>
          <p:cNvSpPr txBox="1">
            <a:spLocks noChangeArrowheads="1"/>
          </p:cNvSpPr>
          <p:nvPr/>
        </p:nvSpPr>
        <p:spPr bwMode="auto">
          <a:xfrm>
            <a:off x="7848600" y="5219700"/>
            <a:ext cx="1027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Calibri" panose="020F0502020204030204" pitchFamily="34" charset="0"/>
              </a:rPr>
              <a:t>Positions</a:t>
            </a:r>
          </a:p>
        </p:txBody>
      </p:sp>
      <p:sp>
        <p:nvSpPr>
          <p:cNvPr id="74773"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74774" name="Date Placeholder 3"/>
          <p:cNvSpPr txBox="1">
            <a:spLocks/>
          </p:cNvSpPr>
          <p:nvPr/>
        </p:nvSpPr>
        <p:spPr bwMode="auto">
          <a:xfrm>
            <a:off x="457200" y="6523038"/>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38957D72-E0EB-49F1-A82E-2A0A2DD165C1}"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1F4BE8AD-C0D0-49CC-98DF-09286D586CFC}" type="slidenum">
              <a:rPr lang="en-US" altLang="en-US" sz="1200">
                <a:solidFill>
                  <a:srgbClr val="898989"/>
                </a:solidFill>
                <a:latin typeface="Calibri" panose="020F0502020204030204" pitchFamily="34" charset="0"/>
              </a:rPr>
              <a:pPr eaLnBrk="1" hangingPunct="1">
                <a:spcBef>
                  <a:spcPct val="0"/>
                </a:spcBef>
                <a:buFontTx/>
                <a:buNone/>
              </a:pPr>
              <a:t>40</a:t>
            </a:fld>
            <a:r>
              <a:rPr lang="en-US" altLang="en-US" sz="1200">
                <a:solidFill>
                  <a:srgbClr val="898989"/>
                </a:solidFill>
                <a:latin typeface="Calibri" panose="020F0502020204030204" pitchFamily="34"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dirty="0" smtClean="0">
                <a:ea typeface="ＭＳ Ｐゴシック" charset="-128"/>
              </a:rPr>
              <a:t>Positional index example</a:t>
            </a:r>
            <a:endParaRPr lang="en-US" dirty="0"/>
          </a:p>
        </p:txBody>
      </p:sp>
      <p:sp>
        <p:nvSpPr>
          <p:cNvPr id="75779" name="Rectangle 3"/>
          <p:cNvSpPr txBox="1">
            <a:spLocks noChangeArrowheads="1"/>
          </p:cNvSpPr>
          <p:nvPr/>
        </p:nvSpPr>
        <p:spPr bwMode="auto">
          <a:xfrm>
            <a:off x="685800" y="4191000"/>
            <a:ext cx="8077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50000"/>
              </a:lnSpc>
              <a:buClr>
                <a:srgbClr val="101141"/>
              </a:buClr>
            </a:pPr>
            <a:r>
              <a:rPr lang="en-US" altLang="en-US" sz="2400">
                <a:solidFill>
                  <a:srgbClr val="000000"/>
                </a:solidFill>
                <a:ea typeface="ＭＳ Ｐゴシック" panose="020B0600070205080204" pitchFamily="34" charset="-128"/>
              </a:rPr>
              <a:t>For phrase queries, we use a merge algorithm recursively at the document level</a:t>
            </a:r>
          </a:p>
          <a:p>
            <a:pPr eaLnBrk="1" hangingPunct="1">
              <a:lnSpc>
                <a:spcPct val="150000"/>
              </a:lnSpc>
              <a:buClr>
                <a:srgbClr val="101141"/>
              </a:buClr>
            </a:pPr>
            <a:r>
              <a:rPr lang="en-US" altLang="en-US" sz="2400">
                <a:solidFill>
                  <a:srgbClr val="000000"/>
                </a:solidFill>
                <a:ea typeface="ＭＳ Ｐゴシック" panose="020B0600070205080204" pitchFamily="34" charset="-128"/>
              </a:rPr>
              <a:t>But we now need to deal with more than just equality</a:t>
            </a:r>
          </a:p>
        </p:txBody>
      </p:sp>
      <p:sp>
        <p:nvSpPr>
          <p:cNvPr id="75780" name="Text Box 4"/>
          <p:cNvSpPr txBox="1">
            <a:spLocks noChangeArrowheads="1"/>
          </p:cNvSpPr>
          <p:nvPr/>
        </p:nvSpPr>
        <p:spPr bwMode="auto">
          <a:xfrm>
            <a:off x="762000" y="1676400"/>
            <a:ext cx="5410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solidFill>
                  <a:srgbClr val="000000"/>
                </a:solidFill>
                <a:latin typeface="Times New Roman" panose="02020603050405020304" pitchFamily="18" charset="0"/>
              </a:rPr>
              <a:t>&lt;</a:t>
            </a:r>
            <a:r>
              <a:rPr lang="en-US" altLang="en-US" sz="2800" b="1" i="1">
                <a:solidFill>
                  <a:srgbClr val="000000"/>
                </a:solidFill>
                <a:latin typeface="Times New Roman" panose="02020603050405020304" pitchFamily="18" charset="0"/>
              </a:rPr>
              <a:t>be</a:t>
            </a:r>
            <a:r>
              <a:rPr lang="en-US" altLang="en-US" sz="2800">
                <a:solidFill>
                  <a:srgbClr val="000000"/>
                </a:solidFill>
                <a:latin typeface="Times New Roman" panose="02020603050405020304" pitchFamily="18" charset="0"/>
              </a:rPr>
              <a:t>: 993427;</a:t>
            </a:r>
          </a:p>
          <a:p>
            <a:pPr>
              <a:spcBef>
                <a:spcPct val="0"/>
              </a:spcBef>
              <a:buFontTx/>
              <a:buNone/>
            </a:pPr>
            <a:r>
              <a:rPr lang="en-US" altLang="en-US" sz="2800" i="1">
                <a:solidFill>
                  <a:srgbClr val="A40508"/>
                </a:solidFill>
                <a:latin typeface="Times New Roman" panose="02020603050405020304" pitchFamily="18" charset="0"/>
              </a:rPr>
              <a:t>1</a:t>
            </a:r>
            <a:r>
              <a:rPr lang="en-US" altLang="en-US" sz="2800">
                <a:solidFill>
                  <a:srgbClr val="000000"/>
                </a:solidFill>
                <a:latin typeface="Times New Roman" panose="02020603050405020304" pitchFamily="18" charset="0"/>
              </a:rPr>
              <a:t>: 7, 18, 33, 72, 86, 231;</a:t>
            </a:r>
          </a:p>
          <a:p>
            <a:pPr>
              <a:spcBef>
                <a:spcPct val="0"/>
              </a:spcBef>
              <a:buFontTx/>
              <a:buNone/>
            </a:pPr>
            <a:r>
              <a:rPr lang="en-US" altLang="en-US" sz="2800" i="1">
                <a:solidFill>
                  <a:srgbClr val="A40508"/>
                </a:solidFill>
                <a:latin typeface="Times New Roman" panose="02020603050405020304" pitchFamily="18" charset="0"/>
              </a:rPr>
              <a:t>2</a:t>
            </a:r>
            <a:r>
              <a:rPr lang="en-US" altLang="en-US" sz="2800">
                <a:solidFill>
                  <a:srgbClr val="000000"/>
                </a:solidFill>
                <a:latin typeface="Times New Roman" panose="02020603050405020304" pitchFamily="18" charset="0"/>
              </a:rPr>
              <a:t>: 3, 149;</a:t>
            </a:r>
          </a:p>
          <a:p>
            <a:pPr>
              <a:spcBef>
                <a:spcPct val="0"/>
              </a:spcBef>
              <a:buFontTx/>
              <a:buNone/>
            </a:pPr>
            <a:r>
              <a:rPr lang="en-US" altLang="en-US" sz="2800" i="1">
                <a:solidFill>
                  <a:srgbClr val="A40508"/>
                </a:solidFill>
                <a:latin typeface="Times New Roman" panose="02020603050405020304" pitchFamily="18" charset="0"/>
              </a:rPr>
              <a:t>4</a:t>
            </a:r>
            <a:r>
              <a:rPr lang="en-US" altLang="en-US" sz="2800">
                <a:solidFill>
                  <a:srgbClr val="000000"/>
                </a:solidFill>
                <a:latin typeface="Times New Roman" panose="02020603050405020304" pitchFamily="18" charset="0"/>
              </a:rPr>
              <a:t>: 17, 191, 291, 430, 434;</a:t>
            </a:r>
          </a:p>
          <a:p>
            <a:pPr>
              <a:spcBef>
                <a:spcPct val="0"/>
              </a:spcBef>
              <a:buFontTx/>
              <a:buNone/>
            </a:pPr>
            <a:r>
              <a:rPr lang="en-US" altLang="en-US" sz="2800" i="1">
                <a:solidFill>
                  <a:srgbClr val="A40508"/>
                </a:solidFill>
                <a:latin typeface="Times New Roman" panose="02020603050405020304" pitchFamily="18" charset="0"/>
              </a:rPr>
              <a:t>5</a:t>
            </a:r>
            <a:r>
              <a:rPr lang="en-US" altLang="en-US" sz="2800">
                <a:solidFill>
                  <a:srgbClr val="000000"/>
                </a:solidFill>
                <a:latin typeface="Times New Roman" panose="02020603050405020304" pitchFamily="18" charset="0"/>
              </a:rPr>
              <a:t>: 363, 367, …&gt;</a:t>
            </a:r>
          </a:p>
        </p:txBody>
      </p:sp>
      <p:sp>
        <p:nvSpPr>
          <p:cNvPr id="75781" name="AutoShape 5"/>
          <p:cNvSpPr>
            <a:spLocks noChangeArrowheads="1"/>
          </p:cNvSpPr>
          <p:nvPr/>
        </p:nvSpPr>
        <p:spPr bwMode="auto">
          <a:xfrm>
            <a:off x="4800600" y="2209800"/>
            <a:ext cx="4113213" cy="1371600"/>
          </a:xfrm>
          <a:prstGeom prst="leftArrowCallout">
            <a:avLst>
              <a:gd name="adj1" fmla="val 25000"/>
              <a:gd name="adj2" fmla="val 25000"/>
              <a:gd name="adj3" fmla="val 49981"/>
              <a:gd name="adj4" fmla="val 66667"/>
            </a:avLst>
          </a:prstGeom>
          <a:solidFill>
            <a:schemeClr val="accent1">
              <a:alpha val="50195"/>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000000"/>
                </a:solidFill>
                <a:latin typeface="Times New Roman" panose="02020603050405020304" pitchFamily="18" charset="0"/>
              </a:rPr>
              <a:t>Which of docs </a:t>
            </a:r>
            <a:r>
              <a:rPr lang="en-US" altLang="en-US" sz="1800">
                <a:solidFill>
                  <a:srgbClr val="A40508"/>
                </a:solidFill>
                <a:latin typeface="Times New Roman" panose="02020603050405020304" pitchFamily="18" charset="0"/>
              </a:rPr>
              <a:t>1,2,4,5</a:t>
            </a:r>
          </a:p>
          <a:p>
            <a:pPr algn="ctr">
              <a:spcBef>
                <a:spcPct val="0"/>
              </a:spcBef>
              <a:buFontTx/>
              <a:buNone/>
            </a:pPr>
            <a:r>
              <a:rPr lang="en-US" altLang="en-US" sz="1800">
                <a:solidFill>
                  <a:srgbClr val="000000"/>
                </a:solidFill>
                <a:latin typeface="Times New Roman" panose="02020603050405020304" pitchFamily="18" charset="0"/>
              </a:rPr>
              <a:t>could contain “</a:t>
            </a:r>
            <a:r>
              <a:rPr lang="en-US" altLang="en-US" sz="1800" b="1" i="1">
                <a:solidFill>
                  <a:srgbClr val="000000"/>
                </a:solidFill>
                <a:latin typeface="Times New Roman" panose="02020603050405020304" pitchFamily="18" charset="0"/>
              </a:rPr>
              <a:t>to be</a:t>
            </a:r>
          </a:p>
          <a:p>
            <a:pPr algn="ctr">
              <a:spcBef>
                <a:spcPct val="0"/>
              </a:spcBef>
              <a:buFontTx/>
              <a:buNone/>
            </a:pPr>
            <a:r>
              <a:rPr lang="en-US" altLang="en-US" sz="1800" b="1" i="1">
                <a:solidFill>
                  <a:srgbClr val="000000"/>
                </a:solidFill>
                <a:latin typeface="Times New Roman" panose="02020603050405020304" pitchFamily="18" charset="0"/>
              </a:rPr>
              <a:t>or not to be</a:t>
            </a:r>
            <a:r>
              <a:rPr lang="en-US" altLang="en-US" sz="1800">
                <a:solidFill>
                  <a:srgbClr val="000000"/>
                </a:solidFill>
                <a:latin typeface="Times New Roman" panose="02020603050405020304" pitchFamily="18" charset="0"/>
              </a:rPr>
              <a:t>”?</a:t>
            </a:r>
          </a:p>
        </p:txBody>
      </p:sp>
      <p:sp>
        <p:nvSpPr>
          <p:cNvPr id="75782"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75783"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0E245716-AEDE-4F46-9C81-A60E9C5DCF1D}"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226DA880-0024-474A-BB91-850202DF43A2}" type="slidenum">
              <a:rPr lang="en-US" altLang="en-US" sz="1200">
                <a:solidFill>
                  <a:srgbClr val="898989"/>
                </a:solidFill>
                <a:latin typeface="Calibri" panose="020F0502020204030204" pitchFamily="34" charset="0"/>
              </a:rPr>
              <a:pPr eaLnBrk="1" hangingPunct="1">
                <a:spcBef>
                  <a:spcPct val="0"/>
                </a:spcBef>
                <a:buFontTx/>
                <a:buNone/>
              </a:pPr>
              <a:t>41</a:t>
            </a:fld>
            <a:r>
              <a:rPr lang="en-US" altLang="en-US" sz="1200">
                <a:solidFill>
                  <a:srgbClr val="898989"/>
                </a:solidFill>
                <a:latin typeface="Calibri" panose="020F0502020204030204" pitchFamily="34"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p:cNvSpPr>
            <a:spLocks noGrp="1"/>
          </p:cNvSpPr>
          <p:nvPr>
            <p:ph idx="1"/>
          </p:nvPr>
        </p:nvSpPr>
        <p:spPr>
          <a:xfrm>
            <a:off x="304800" y="1341438"/>
            <a:ext cx="8229600" cy="4525962"/>
          </a:xfrm>
        </p:spPr>
        <p:txBody>
          <a:bodyPr/>
          <a:lstStyle/>
          <a:p>
            <a:pPr fontAlgn="base">
              <a:lnSpc>
                <a:spcPct val="150000"/>
              </a:lnSpc>
              <a:spcBef>
                <a:spcPct val="0"/>
              </a:spcBef>
              <a:spcAft>
                <a:spcPct val="0"/>
              </a:spcAft>
              <a:buFont typeface="Arial" pitchFamily="34" charset="0"/>
              <a:buChar char="•"/>
            </a:pPr>
            <a:r>
              <a:rPr lang="en-US" altLang="en-US" smtClean="0">
                <a:ea typeface="ＭＳ Ｐゴシック" panose="020B0600070205080204" pitchFamily="34" charset="-128"/>
              </a:rPr>
              <a:t>Extract inverted index entries for each distinct term: </a:t>
            </a:r>
            <a:r>
              <a:rPr lang="en-US" altLang="en-US" b="1" i="1" smtClean="0">
                <a:ea typeface="ＭＳ Ｐゴシック" panose="020B0600070205080204" pitchFamily="34" charset="-128"/>
              </a:rPr>
              <a:t>to, be, or, not.</a:t>
            </a:r>
          </a:p>
          <a:p>
            <a:pPr fontAlgn="base">
              <a:lnSpc>
                <a:spcPct val="150000"/>
              </a:lnSpc>
              <a:spcBef>
                <a:spcPct val="0"/>
              </a:spcBef>
              <a:spcAft>
                <a:spcPct val="0"/>
              </a:spcAft>
              <a:buFont typeface="Arial" pitchFamily="34" charset="0"/>
              <a:buChar char="•"/>
            </a:pPr>
            <a:r>
              <a:rPr lang="en-US" altLang="en-US" smtClean="0">
                <a:ea typeface="ＭＳ Ｐゴシック" panose="020B0600070205080204" pitchFamily="34" charset="-128"/>
              </a:rPr>
              <a:t>Merge their </a:t>
            </a:r>
            <a:r>
              <a:rPr lang="en-US" altLang="en-US" i="1" smtClean="0">
                <a:ea typeface="ＭＳ Ｐゴシック" panose="020B0600070205080204" pitchFamily="34" charset="-128"/>
              </a:rPr>
              <a:t>doc:position</a:t>
            </a:r>
            <a:r>
              <a:rPr lang="en-US" altLang="en-US" smtClean="0">
                <a:ea typeface="ＭＳ Ｐゴシック" panose="020B0600070205080204" pitchFamily="34" charset="-128"/>
              </a:rPr>
              <a:t> lists to enumerate all positions with “</a:t>
            </a:r>
            <a:r>
              <a:rPr lang="en-US" altLang="en-US" b="1" i="1" smtClean="0">
                <a:ea typeface="ＭＳ Ｐゴシック" panose="020B0600070205080204" pitchFamily="34" charset="-128"/>
              </a:rPr>
              <a:t>to be or not to be</a:t>
            </a:r>
            <a:r>
              <a:rPr lang="en-US" altLang="en-US" smtClean="0">
                <a:ea typeface="ＭＳ Ｐゴシック" panose="020B0600070205080204" pitchFamily="34" charset="-128"/>
              </a:rPr>
              <a:t>”.</a:t>
            </a:r>
          </a:p>
          <a:p>
            <a:pPr lvl="1" fontAlgn="base">
              <a:lnSpc>
                <a:spcPct val="150000"/>
              </a:lnSpc>
              <a:spcBef>
                <a:spcPct val="0"/>
              </a:spcBef>
              <a:spcAft>
                <a:spcPct val="0"/>
              </a:spcAft>
            </a:pPr>
            <a:r>
              <a:rPr lang="en-US" altLang="en-US" b="1" i="1" smtClean="0">
                <a:ea typeface="ＭＳ Ｐゴシック" panose="020B0600070205080204" pitchFamily="34" charset="-128"/>
              </a:rPr>
              <a:t>to</a:t>
            </a:r>
            <a:r>
              <a:rPr lang="en-US" altLang="en-US" i="1" smtClean="0">
                <a:ea typeface="ＭＳ Ｐゴシック" panose="020B0600070205080204" pitchFamily="34" charset="-128"/>
              </a:rPr>
              <a:t>: </a:t>
            </a:r>
          </a:p>
          <a:p>
            <a:pPr lvl="2" eaLnBrk="1" hangingPunct="1">
              <a:lnSpc>
                <a:spcPct val="150000"/>
              </a:lnSpc>
              <a:spcBef>
                <a:spcPct val="0"/>
              </a:spcBef>
            </a:pPr>
            <a:r>
              <a:rPr lang="en-US" altLang="en-US" i="1" smtClean="0">
                <a:ea typeface="ＭＳ Ｐゴシック" panose="020B0600070205080204" pitchFamily="34" charset="-128"/>
              </a:rPr>
              <a:t>2</a:t>
            </a:r>
            <a:r>
              <a:rPr lang="en-US" altLang="en-US" smtClean="0">
                <a:ea typeface="ＭＳ Ｐゴシック" panose="020B0600070205080204" pitchFamily="34" charset="-128"/>
              </a:rPr>
              <a:t>:1,17,74,222,551;</a:t>
            </a:r>
            <a:r>
              <a:rPr lang="en-US" altLang="en-US" i="1" smtClean="0">
                <a:ea typeface="ＭＳ Ｐゴシック" panose="020B0600070205080204" pitchFamily="34" charset="-128"/>
              </a:rPr>
              <a:t> </a:t>
            </a:r>
            <a:r>
              <a:rPr lang="en-US" altLang="en-US" i="1" smtClean="0">
                <a:solidFill>
                  <a:srgbClr val="990033"/>
                </a:solidFill>
                <a:ea typeface="ＭＳ Ｐゴシック" panose="020B0600070205080204" pitchFamily="34" charset="-128"/>
              </a:rPr>
              <a:t>4</a:t>
            </a:r>
            <a:r>
              <a:rPr lang="en-US" altLang="en-US" smtClean="0">
                <a:solidFill>
                  <a:srgbClr val="990033"/>
                </a:solidFill>
                <a:ea typeface="ＭＳ Ｐゴシック" panose="020B0600070205080204" pitchFamily="34" charset="-128"/>
              </a:rPr>
              <a:t>:8,16,190,429,433;</a:t>
            </a:r>
            <a:r>
              <a:rPr lang="en-US" altLang="en-US" smtClean="0">
                <a:ea typeface="ＭＳ Ｐゴシック" panose="020B0600070205080204" pitchFamily="34" charset="-128"/>
              </a:rPr>
              <a:t> </a:t>
            </a:r>
            <a:r>
              <a:rPr lang="en-US" altLang="en-US" i="1" smtClean="0">
                <a:ea typeface="ＭＳ Ｐゴシック" panose="020B0600070205080204" pitchFamily="34" charset="-128"/>
              </a:rPr>
              <a:t>7</a:t>
            </a:r>
            <a:r>
              <a:rPr lang="en-US" altLang="en-US" smtClean="0">
                <a:ea typeface="ＭＳ Ｐゴシック" panose="020B0600070205080204" pitchFamily="34" charset="-128"/>
              </a:rPr>
              <a:t>:13,23,191; ...</a:t>
            </a:r>
          </a:p>
          <a:p>
            <a:pPr lvl="1" fontAlgn="base">
              <a:lnSpc>
                <a:spcPct val="150000"/>
              </a:lnSpc>
              <a:spcBef>
                <a:spcPct val="0"/>
              </a:spcBef>
              <a:spcAft>
                <a:spcPct val="0"/>
              </a:spcAft>
            </a:pPr>
            <a:r>
              <a:rPr lang="en-US" altLang="en-US" b="1" i="1" smtClean="0">
                <a:ea typeface="ＭＳ Ｐゴシック" panose="020B0600070205080204" pitchFamily="34" charset="-128"/>
              </a:rPr>
              <a:t>be</a:t>
            </a:r>
            <a:r>
              <a:rPr lang="en-US" altLang="en-US" i="1" smtClean="0">
                <a:ea typeface="ＭＳ Ｐゴシック" panose="020B0600070205080204" pitchFamily="34" charset="-128"/>
              </a:rPr>
              <a:t>:  </a:t>
            </a:r>
          </a:p>
          <a:p>
            <a:pPr lvl="2" eaLnBrk="1" hangingPunct="1">
              <a:lnSpc>
                <a:spcPct val="150000"/>
              </a:lnSpc>
              <a:spcBef>
                <a:spcPct val="0"/>
              </a:spcBef>
            </a:pPr>
            <a:r>
              <a:rPr lang="en-US" altLang="en-US" i="1" smtClean="0">
                <a:ea typeface="ＭＳ Ｐゴシック" panose="020B0600070205080204" pitchFamily="34" charset="-128"/>
              </a:rPr>
              <a:t>1</a:t>
            </a:r>
            <a:r>
              <a:rPr lang="en-US" altLang="en-US" smtClean="0">
                <a:ea typeface="ＭＳ Ｐゴシック" panose="020B0600070205080204" pitchFamily="34" charset="-128"/>
              </a:rPr>
              <a:t>:17,19; </a:t>
            </a:r>
            <a:r>
              <a:rPr lang="en-US" altLang="en-US" i="1" smtClean="0">
                <a:solidFill>
                  <a:srgbClr val="990033"/>
                </a:solidFill>
                <a:ea typeface="ＭＳ Ｐゴシック" panose="020B0600070205080204" pitchFamily="34" charset="-128"/>
              </a:rPr>
              <a:t>4</a:t>
            </a:r>
            <a:r>
              <a:rPr lang="en-US" altLang="en-US" smtClean="0">
                <a:solidFill>
                  <a:srgbClr val="990033"/>
                </a:solidFill>
                <a:ea typeface="ＭＳ Ｐゴシック" panose="020B0600070205080204" pitchFamily="34" charset="-128"/>
              </a:rPr>
              <a:t>:17,191,291,430,434;</a:t>
            </a:r>
            <a:r>
              <a:rPr lang="en-US" altLang="en-US" smtClean="0">
                <a:ea typeface="ＭＳ Ｐゴシック" panose="020B0600070205080204" pitchFamily="34" charset="-128"/>
              </a:rPr>
              <a:t> </a:t>
            </a:r>
            <a:r>
              <a:rPr lang="en-US" altLang="en-US" i="1" smtClean="0">
                <a:ea typeface="ＭＳ Ｐゴシック" panose="020B0600070205080204" pitchFamily="34" charset="-128"/>
              </a:rPr>
              <a:t>5</a:t>
            </a:r>
            <a:r>
              <a:rPr lang="en-US" altLang="en-US" smtClean="0">
                <a:ea typeface="ＭＳ Ｐゴシック" panose="020B0600070205080204" pitchFamily="34" charset="-128"/>
              </a:rPr>
              <a:t>:14,19,101; ...</a:t>
            </a:r>
          </a:p>
          <a:p>
            <a:pPr fontAlgn="base">
              <a:lnSpc>
                <a:spcPct val="150000"/>
              </a:lnSpc>
              <a:spcBef>
                <a:spcPct val="0"/>
              </a:spcBef>
              <a:spcAft>
                <a:spcPct val="0"/>
              </a:spcAft>
              <a:buFont typeface="Arial" pitchFamily="34" charset="0"/>
              <a:buChar char="•"/>
            </a:pPr>
            <a:r>
              <a:rPr lang="en-US" altLang="en-US" smtClean="0">
                <a:ea typeface="ＭＳ Ｐゴシック" panose="020B0600070205080204" pitchFamily="34" charset="-128"/>
              </a:rPr>
              <a:t>Same general method for proximity searches.</a:t>
            </a:r>
            <a:endParaRPr lang="en-US" altLang="en-US" b="1" i="1" smtClean="0">
              <a:ea typeface="ＭＳ Ｐゴシック" panose="020B0600070205080204" pitchFamily="34" charset="-128"/>
            </a:endParaRPr>
          </a:p>
          <a:p>
            <a:pPr fontAlgn="base">
              <a:spcAft>
                <a:spcPct val="0"/>
              </a:spcAft>
              <a:buFont typeface="Arial" pitchFamily="34" charset="0"/>
              <a:buChar char="•"/>
            </a:pPr>
            <a:endParaRPr lang="en-US" altLang="en-US" smtClean="0"/>
          </a:p>
        </p:txBody>
      </p:sp>
      <p:sp>
        <p:nvSpPr>
          <p:cNvPr id="3" name="Content Placeholder 2"/>
          <p:cNvSpPr>
            <a:spLocks noGrp="1"/>
          </p:cNvSpPr>
          <p:nvPr>
            <p:ph sz="quarter" idx="10"/>
          </p:nvPr>
        </p:nvSpPr>
        <p:spPr/>
        <p:txBody>
          <a:bodyPr/>
          <a:lstStyle/>
          <a:p>
            <a:pPr>
              <a:defRPr/>
            </a:pPr>
            <a:r>
              <a:rPr lang="en-US" dirty="0" smtClean="0">
                <a:ea typeface="ＭＳ Ｐゴシック" charset="-128"/>
              </a:rPr>
              <a:t>Processing a phrase query</a:t>
            </a:r>
            <a:endParaRPr lang="en-US" dirty="0"/>
          </a:p>
        </p:txBody>
      </p:sp>
      <p:sp>
        <p:nvSpPr>
          <p:cNvPr id="7680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76805"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69E188DE-AE45-44B6-B0BE-E968859A834A}"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745980BA-CE18-4AB1-A3DB-9AC801298037}" type="slidenum">
              <a:rPr lang="en-US" altLang="en-US" sz="1200">
                <a:solidFill>
                  <a:srgbClr val="898989"/>
                </a:solidFill>
                <a:latin typeface="Calibri" panose="020F0502020204030204" pitchFamily="34" charset="0"/>
              </a:rPr>
              <a:pPr eaLnBrk="1" hangingPunct="1">
                <a:spcBef>
                  <a:spcPct val="0"/>
                </a:spcBef>
                <a:buFontTx/>
                <a:buNone/>
              </a:pPr>
              <a:t>42</a:t>
            </a:fld>
            <a:r>
              <a:rPr lang="en-US" altLang="en-US" sz="1200">
                <a:solidFill>
                  <a:srgbClr val="898989"/>
                </a:solidFill>
                <a:latin typeface="Calibri" panose="020F0502020204030204" pitchFamily="34"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defRPr/>
            </a:pPr>
            <a:r>
              <a:rPr lang="en-IN" sz="4000" dirty="0" smtClean="0">
                <a:effectLst>
                  <a:outerShdw blurRad="38100" dist="38100" dir="2700000" algn="tl">
                    <a:srgbClr val="000000">
                      <a:alpha val="43137"/>
                    </a:srgbClr>
                  </a:outerShdw>
                </a:effectLst>
              </a:rPr>
              <a:t>Exercise  - Positional Indexes</a:t>
            </a:r>
            <a:endParaRPr lang="en-IN" sz="4000" dirty="0">
              <a:effectLst>
                <a:outerShdw blurRad="38100" dist="38100" dir="2700000" algn="tl">
                  <a:srgbClr val="000000">
                    <a:alpha val="43137"/>
                  </a:srgbClr>
                </a:outerShdw>
              </a:effectLst>
            </a:endParaRPr>
          </a:p>
        </p:txBody>
      </p:sp>
      <p:pic>
        <p:nvPicPr>
          <p:cNvPr id="778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8"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0AB182C7-FC33-4018-927E-C9202A10CB3E}"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43                    </a:t>
            </a:r>
          </a:p>
        </p:txBody>
      </p:sp>
      <p:sp>
        <p:nvSpPr>
          <p:cNvPr id="77829"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dirty="0" smtClean="0">
                <a:ea typeface="ＭＳ Ｐゴシック" charset="-128"/>
              </a:rPr>
              <a:t>Positional index size</a:t>
            </a:r>
            <a:endParaRPr lang="en-US" dirty="0"/>
          </a:p>
        </p:txBody>
      </p:sp>
      <p:sp>
        <p:nvSpPr>
          <p:cNvPr id="78851" name="Rectangle 3"/>
          <p:cNvSpPr txBox="1">
            <a:spLocks noChangeArrowheads="1"/>
          </p:cNvSpPr>
          <p:nvPr/>
        </p:nvSpPr>
        <p:spPr bwMode="auto">
          <a:xfrm>
            <a:off x="457200" y="13716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buClr>
                <a:srgbClr val="101141"/>
              </a:buClr>
            </a:pPr>
            <a:r>
              <a:rPr lang="en-US" altLang="en-US" sz="2400">
                <a:solidFill>
                  <a:srgbClr val="000000"/>
                </a:solidFill>
                <a:ea typeface="ＭＳ Ｐゴシック" panose="020B0600070205080204" pitchFamily="34" charset="-128"/>
              </a:rPr>
              <a:t>Need an entry for each occurrence, not just once per document.</a:t>
            </a:r>
          </a:p>
          <a:p>
            <a:pPr algn="just" eaLnBrk="1" hangingPunct="1">
              <a:lnSpc>
                <a:spcPct val="150000"/>
              </a:lnSpc>
              <a:buClr>
                <a:srgbClr val="101141"/>
              </a:buClr>
            </a:pPr>
            <a:r>
              <a:rPr lang="en-US" altLang="en-US" sz="2400">
                <a:solidFill>
                  <a:srgbClr val="000000"/>
                </a:solidFill>
                <a:ea typeface="ＭＳ Ｐゴシック" panose="020B0600070205080204" pitchFamily="34" charset="-128"/>
              </a:rPr>
              <a:t>Index size depends on average document size</a:t>
            </a:r>
          </a:p>
          <a:p>
            <a:pPr lvl="1" algn="just" eaLnBrk="1" hangingPunct="1">
              <a:lnSpc>
                <a:spcPct val="150000"/>
              </a:lnSpc>
            </a:pPr>
            <a:r>
              <a:rPr lang="en-US" altLang="en-US" sz="1600">
                <a:solidFill>
                  <a:srgbClr val="000000"/>
                </a:solidFill>
                <a:ea typeface="ＭＳ Ｐゴシック" panose="020B0600070205080204" pitchFamily="34" charset="-128"/>
              </a:rPr>
              <a:t>Average web page has &lt;1000 terms</a:t>
            </a:r>
          </a:p>
          <a:p>
            <a:pPr lvl="1" algn="just" eaLnBrk="1" hangingPunct="1">
              <a:lnSpc>
                <a:spcPct val="150000"/>
              </a:lnSpc>
            </a:pPr>
            <a:r>
              <a:rPr lang="en-US" altLang="en-US" sz="1600">
                <a:solidFill>
                  <a:srgbClr val="000000"/>
                </a:solidFill>
                <a:ea typeface="ＭＳ Ｐゴシック" panose="020B0600070205080204" pitchFamily="34" charset="-128"/>
              </a:rPr>
              <a:t>SEC filings, books, even some epic poems … easily 100,000 terms</a:t>
            </a:r>
          </a:p>
          <a:p>
            <a:pPr algn="just" eaLnBrk="1" hangingPunct="1">
              <a:lnSpc>
                <a:spcPct val="150000"/>
              </a:lnSpc>
              <a:buClr>
                <a:srgbClr val="101141"/>
              </a:buClr>
            </a:pPr>
            <a:r>
              <a:rPr lang="en-US" altLang="en-US" sz="2400">
                <a:solidFill>
                  <a:srgbClr val="000000"/>
                </a:solidFill>
                <a:ea typeface="ＭＳ Ｐゴシック" panose="020B0600070205080204" pitchFamily="34" charset="-128"/>
              </a:rPr>
              <a:t>Consider a term with frequency 0.1%</a:t>
            </a:r>
          </a:p>
        </p:txBody>
      </p:sp>
      <p:sp>
        <p:nvSpPr>
          <p:cNvPr id="78852" name="AutoShape 4"/>
          <p:cNvSpPr>
            <a:spLocks noChangeArrowheads="1"/>
          </p:cNvSpPr>
          <p:nvPr/>
        </p:nvSpPr>
        <p:spPr bwMode="auto">
          <a:xfrm>
            <a:off x="8091488" y="2514600"/>
            <a:ext cx="976312" cy="685800"/>
          </a:xfrm>
          <a:prstGeom prst="leftArrow">
            <a:avLst>
              <a:gd name="adj1" fmla="val 50000"/>
              <a:gd name="adj2" fmla="val 35590"/>
            </a:avLst>
          </a:prstGeom>
          <a:solidFill>
            <a:schemeClr val="accent1">
              <a:alpha val="50195"/>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a:solidFill>
                  <a:srgbClr val="000000"/>
                </a:solidFill>
                <a:latin typeface="Calibri" panose="020F0502020204030204" pitchFamily="34" charset="0"/>
              </a:rPr>
              <a:t>Why?</a:t>
            </a:r>
          </a:p>
        </p:txBody>
      </p:sp>
      <p:grpSp>
        <p:nvGrpSpPr>
          <p:cNvPr id="78853" name="Group 5"/>
          <p:cNvGrpSpPr>
            <a:grpSpLocks/>
          </p:cNvGrpSpPr>
          <p:nvPr/>
        </p:nvGrpSpPr>
        <p:grpSpPr bwMode="auto">
          <a:xfrm>
            <a:off x="609600" y="4724400"/>
            <a:ext cx="7769225" cy="1524000"/>
            <a:chOff x="624" y="3168"/>
            <a:chExt cx="4894" cy="960"/>
          </a:xfrm>
        </p:grpSpPr>
        <p:grpSp>
          <p:nvGrpSpPr>
            <p:cNvPr id="78858" name="Group 6"/>
            <p:cNvGrpSpPr>
              <a:grpSpLocks/>
            </p:cNvGrpSpPr>
            <p:nvPr/>
          </p:nvGrpSpPr>
          <p:grpSpPr bwMode="auto">
            <a:xfrm>
              <a:off x="624" y="3214"/>
              <a:ext cx="4893" cy="911"/>
              <a:chOff x="912" y="2448"/>
              <a:chExt cx="3888" cy="992"/>
            </a:xfrm>
          </p:grpSpPr>
          <p:sp>
            <p:nvSpPr>
              <p:cNvPr id="78860" name="Rectangle 7"/>
              <p:cNvSpPr>
                <a:spLocks noChangeArrowheads="1"/>
              </p:cNvSpPr>
              <p:nvPr/>
            </p:nvSpPr>
            <p:spPr bwMode="auto">
              <a:xfrm>
                <a:off x="3504"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buClr>
                    <a:srgbClr val="A50021"/>
                  </a:buClr>
                  <a:buSzPct val="60000"/>
                  <a:buFont typeface="Wingdings" panose="05000000000000000000" pitchFamily="2" charset="2"/>
                  <a:buNone/>
                </a:pPr>
                <a:r>
                  <a:rPr lang="en-US" altLang="en-US" sz="2200">
                    <a:solidFill>
                      <a:srgbClr val="000000"/>
                    </a:solidFill>
                    <a:latin typeface="Calibri" panose="020F0502020204030204" pitchFamily="34" charset="0"/>
                  </a:rPr>
                  <a:t>100</a:t>
                </a:r>
              </a:p>
            </p:txBody>
          </p:sp>
          <p:sp>
            <p:nvSpPr>
              <p:cNvPr id="78861" name="Rectangle 8"/>
              <p:cNvSpPr>
                <a:spLocks noChangeArrowheads="1"/>
              </p:cNvSpPr>
              <p:nvPr/>
            </p:nvSpPr>
            <p:spPr bwMode="auto">
              <a:xfrm>
                <a:off x="2208"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buClr>
                    <a:srgbClr val="A50021"/>
                  </a:buClr>
                  <a:buSzPct val="60000"/>
                  <a:buFont typeface="Wingdings" panose="05000000000000000000" pitchFamily="2" charset="2"/>
                  <a:buNone/>
                </a:pPr>
                <a:r>
                  <a:rPr lang="en-US" altLang="en-US" sz="2200">
                    <a:solidFill>
                      <a:srgbClr val="000000"/>
                    </a:solidFill>
                    <a:latin typeface="Calibri" panose="020F0502020204030204" pitchFamily="34" charset="0"/>
                  </a:rPr>
                  <a:t>1</a:t>
                </a:r>
              </a:p>
            </p:txBody>
          </p:sp>
          <p:sp>
            <p:nvSpPr>
              <p:cNvPr id="78862" name="Rectangle 9"/>
              <p:cNvSpPr>
                <a:spLocks noChangeArrowheads="1"/>
              </p:cNvSpPr>
              <p:nvPr/>
            </p:nvSpPr>
            <p:spPr bwMode="auto">
              <a:xfrm>
                <a:off x="912" y="3109"/>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buClr>
                    <a:srgbClr val="A50021"/>
                  </a:buClr>
                  <a:buSzPct val="60000"/>
                  <a:buFont typeface="Wingdings" panose="05000000000000000000" pitchFamily="2" charset="2"/>
                  <a:buNone/>
                </a:pPr>
                <a:r>
                  <a:rPr lang="en-US" altLang="en-US" sz="2200">
                    <a:solidFill>
                      <a:srgbClr val="000000"/>
                    </a:solidFill>
                    <a:latin typeface="Calibri" panose="020F0502020204030204" pitchFamily="34" charset="0"/>
                  </a:rPr>
                  <a:t>100,000</a:t>
                </a:r>
              </a:p>
            </p:txBody>
          </p:sp>
          <p:sp>
            <p:nvSpPr>
              <p:cNvPr id="78863" name="Rectangle 10"/>
              <p:cNvSpPr>
                <a:spLocks noChangeArrowheads="1"/>
              </p:cNvSpPr>
              <p:nvPr/>
            </p:nvSpPr>
            <p:spPr bwMode="auto">
              <a:xfrm>
                <a:off x="3504"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buClr>
                    <a:srgbClr val="A50021"/>
                  </a:buClr>
                  <a:buSzPct val="60000"/>
                  <a:buFont typeface="Wingdings" panose="05000000000000000000" pitchFamily="2" charset="2"/>
                  <a:buNone/>
                </a:pPr>
                <a:r>
                  <a:rPr lang="en-US" altLang="en-US" sz="2200">
                    <a:solidFill>
                      <a:srgbClr val="000000"/>
                    </a:solidFill>
                    <a:latin typeface="Calibri" panose="020F0502020204030204" pitchFamily="34" charset="0"/>
                  </a:rPr>
                  <a:t>1</a:t>
                </a:r>
              </a:p>
            </p:txBody>
          </p:sp>
          <p:sp>
            <p:nvSpPr>
              <p:cNvPr id="78864" name="Rectangle 11"/>
              <p:cNvSpPr>
                <a:spLocks noChangeArrowheads="1"/>
              </p:cNvSpPr>
              <p:nvPr/>
            </p:nvSpPr>
            <p:spPr bwMode="auto">
              <a:xfrm>
                <a:off x="2208"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buClr>
                    <a:srgbClr val="A50021"/>
                  </a:buClr>
                  <a:buSzPct val="60000"/>
                  <a:buFont typeface="Wingdings" panose="05000000000000000000" pitchFamily="2" charset="2"/>
                  <a:buNone/>
                </a:pPr>
                <a:r>
                  <a:rPr lang="en-US" altLang="en-US" sz="2200">
                    <a:solidFill>
                      <a:srgbClr val="000000"/>
                    </a:solidFill>
                    <a:latin typeface="Calibri" panose="020F0502020204030204" pitchFamily="34" charset="0"/>
                  </a:rPr>
                  <a:t>1</a:t>
                </a:r>
              </a:p>
            </p:txBody>
          </p:sp>
          <p:sp>
            <p:nvSpPr>
              <p:cNvPr id="78865" name="Rectangle 12"/>
              <p:cNvSpPr>
                <a:spLocks noChangeArrowheads="1"/>
              </p:cNvSpPr>
              <p:nvPr/>
            </p:nvSpPr>
            <p:spPr bwMode="auto">
              <a:xfrm>
                <a:off x="912" y="2779"/>
                <a:ext cx="1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buClr>
                    <a:srgbClr val="A50021"/>
                  </a:buClr>
                  <a:buSzPct val="60000"/>
                  <a:buFont typeface="Wingdings" panose="05000000000000000000" pitchFamily="2" charset="2"/>
                  <a:buNone/>
                </a:pPr>
                <a:r>
                  <a:rPr lang="en-US" altLang="en-US" sz="2200">
                    <a:solidFill>
                      <a:srgbClr val="000000"/>
                    </a:solidFill>
                    <a:latin typeface="Calibri" panose="020F0502020204030204" pitchFamily="34" charset="0"/>
                  </a:rPr>
                  <a:t>1000</a:t>
                </a:r>
              </a:p>
            </p:txBody>
          </p:sp>
          <p:sp>
            <p:nvSpPr>
              <p:cNvPr id="78866" name="Rectangle 13"/>
              <p:cNvSpPr>
                <a:spLocks noChangeArrowheads="1"/>
              </p:cNvSpPr>
              <p:nvPr/>
            </p:nvSpPr>
            <p:spPr bwMode="auto">
              <a:xfrm>
                <a:off x="3504"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buClr>
                    <a:srgbClr val="A50021"/>
                  </a:buClr>
                  <a:buSzPct val="60000"/>
                  <a:buFont typeface="Wingdings" panose="05000000000000000000" pitchFamily="2" charset="2"/>
                  <a:buNone/>
                </a:pPr>
                <a:r>
                  <a:rPr lang="en-US" altLang="en-US" sz="2000">
                    <a:solidFill>
                      <a:srgbClr val="000000"/>
                    </a:solidFill>
                    <a:latin typeface="Calibri" panose="020F0502020204030204" pitchFamily="34" charset="0"/>
                  </a:rPr>
                  <a:t>Positional postings</a:t>
                </a:r>
              </a:p>
            </p:txBody>
          </p:sp>
          <p:sp>
            <p:nvSpPr>
              <p:cNvPr id="78867" name="Rectangle 14"/>
              <p:cNvSpPr>
                <a:spLocks noChangeArrowheads="1"/>
              </p:cNvSpPr>
              <p:nvPr/>
            </p:nvSpPr>
            <p:spPr bwMode="auto">
              <a:xfrm>
                <a:off x="2208"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buClr>
                    <a:srgbClr val="A50021"/>
                  </a:buClr>
                  <a:buSzPct val="60000"/>
                  <a:buFont typeface="Wingdings" panose="05000000000000000000" pitchFamily="2" charset="2"/>
                  <a:buNone/>
                </a:pPr>
                <a:r>
                  <a:rPr lang="en-US" altLang="en-US" sz="2200">
                    <a:solidFill>
                      <a:srgbClr val="000000"/>
                    </a:solidFill>
                    <a:latin typeface="Calibri" panose="020F0502020204030204" pitchFamily="34" charset="0"/>
                  </a:rPr>
                  <a:t>Postings</a:t>
                </a:r>
              </a:p>
            </p:txBody>
          </p:sp>
          <p:sp>
            <p:nvSpPr>
              <p:cNvPr id="78868" name="Rectangle 15"/>
              <p:cNvSpPr>
                <a:spLocks noChangeArrowheads="1"/>
              </p:cNvSpPr>
              <p:nvPr/>
            </p:nvSpPr>
            <p:spPr bwMode="auto">
              <a:xfrm>
                <a:off x="912" y="2448"/>
                <a:ext cx="12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rgbClr val="A50021"/>
                  </a:buClr>
                  <a:buSzPct val="60000"/>
                  <a:buFont typeface="Wingdings" panose="05000000000000000000" pitchFamily="2" charset="2"/>
                  <a:buNone/>
                </a:pPr>
                <a:endParaRPr lang="en-US" altLang="en-US" sz="2200">
                  <a:solidFill>
                    <a:srgbClr val="000000"/>
                  </a:solidFill>
                  <a:latin typeface="Calibri" panose="020F0502020204030204" pitchFamily="34" charset="0"/>
                </a:endParaRPr>
              </a:p>
            </p:txBody>
          </p:sp>
          <p:sp>
            <p:nvSpPr>
              <p:cNvPr id="78869" name="Line 16"/>
              <p:cNvSpPr>
                <a:spLocks noChangeShapeType="1"/>
              </p:cNvSpPr>
              <p:nvPr/>
            </p:nvSpPr>
            <p:spPr bwMode="auto">
              <a:xfrm>
                <a:off x="912" y="2448"/>
                <a:ext cx="38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0" name="Line 17"/>
              <p:cNvSpPr>
                <a:spLocks noChangeShapeType="1"/>
              </p:cNvSpPr>
              <p:nvPr/>
            </p:nvSpPr>
            <p:spPr bwMode="auto">
              <a:xfrm>
                <a:off x="912" y="2779"/>
                <a:ext cx="38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1" name="Line 18"/>
              <p:cNvSpPr>
                <a:spLocks noChangeShapeType="1"/>
              </p:cNvSpPr>
              <p:nvPr/>
            </p:nvSpPr>
            <p:spPr bwMode="auto">
              <a:xfrm>
                <a:off x="912" y="3109"/>
                <a:ext cx="3888"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2" name="Line 19"/>
              <p:cNvSpPr>
                <a:spLocks noChangeShapeType="1"/>
              </p:cNvSpPr>
              <p:nvPr/>
            </p:nvSpPr>
            <p:spPr bwMode="auto">
              <a:xfrm>
                <a:off x="912" y="3440"/>
                <a:ext cx="388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3" name="Line 20"/>
              <p:cNvSpPr>
                <a:spLocks noChangeShapeType="1"/>
              </p:cNvSpPr>
              <p:nvPr/>
            </p:nvSpPr>
            <p:spPr bwMode="auto">
              <a:xfrm>
                <a:off x="912" y="2448"/>
                <a:ext cx="0" cy="99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4" name="Line 21"/>
              <p:cNvSpPr>
                <a:spLocks noChangeShapeType="1"/>
              </p:cNvSpPr>
              <p:nvPr/>
            </p:nvSpPr>
            <p:spPr bwMode="auto">
              <a:xfrm>
                <a:off x="2208" y="2448"/>
                <a:ext cx="0" cy="99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5" name="Line 22"/>
              <p:cNvSpPr>
                <a:spLocks noChangeShapeType="1"/>
              </p:cNvSpPr>
              <p:nvPr/>
            </p:nvSpPr>
            <p:spPr bwMode="auto">
              <a:xfrm>
                <a:off x="3504" y="2448"/>
                <a:ext cx="0" cy="99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6" name="Line 23"/>
              <p:cNvSpPr>
                <a:spLocks noChangeShapeType="1"/>
              </p:cNvSpPr>
              <p:nvPr/>
            </p:nvSpPr>
            <p:spPr bwMode="auto">
              <a:xfrm>
                <a:off x="4800" y="2448"/>
                <a:ext cx="0" cy="992"/>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8859" name="Rectangle 24"/>
            <p:cNvSpPr>
              <a:spLocks noChangeArrowheads="1"/>
            </p:cNvSpPr>
            <p:nvPr/>
          </p:nvSpPr>
          <p:spPr bwMode="auto">
            <a:xfrm>
              <a:off x="624" y="316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solidFill>
                    <a:srgbClr val="000000"/>
                  </a:solidFill>
                  <a:latin typeface="Calibri" panose="020F0502020204030204" pitchFamily="34" charset="0"/>
                </a:rPr>
                <a:t>Document size</a:t>
              </a:r>
              <a:endParaRPr lang="en-US" altLang="en-US" sz="1800" b="1">
                <a:solidFill>
                  <a:srgbClr val="000000"/>
                </a:solidFill>
                <a:latin typeface="Calibri" panose="020F0502020204030204" pitchFamily="34" charset="0"/>
              </a:endParaRPr>
            </a:p>
          </p:txBody>
        </p:sp>
      </p:grpSp>
      <p:sp>
        <p:nvSpPr>
          <p:cNvPr id="78854"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a:solidFill>
                  <a:srgbClr val="FBFCFF"/>
                </a:solidFill>
                <a:latin typeface="Calibri" panose="020F0502020204030204" pitchFamily="34" charset="0"/>
              </a:rPr>
              <a:t>Sec. 2.4.2</a:t>
            </a:r>
          </a:p>
        </p:txBody>
      </p:sp>
      <p:sp>
        <p:nvSpPr>
          <p:cNvPr id="78855" name="Slide Number Placeholder 25"/>
          <p:cNvSpPr txBox="1">
            <a:spLocks/>
          </p:cNvSpPr>
          <p:nvPr/>
        </p:nvSpPr>
        <p:spPr bwMode="auto">
          <a:xfrm>
            <a:off x="6553200" y="647700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65D848F1-6B96-40E0-BD64-9226FE5C1A29}" type="slidenum">
              <a:rPr lang="en-US" altLang="en-US" sz="1800">
                <a:solidFill>
                  <a:srgbClr val="000000"/>
                </a:solidFill>
                <a:latin typeface="Calibri" panose="020F0502020204030204" pitchFamily="34" charset="0"/>
              </a:rPr>
              <a:pPr eaLnBrk="1" hangingPunct="1">
                <a:spcBef>
                  <a:spcPct val="0"/>
                </a:spcBef>
                <a:buFontTx/>
                <a:buNone/>
              </a:pPr>
              <a:t>44</a:t>
            </a:fld>
            <a:endParaRPr lang="en-US" altLang="en-US" sz="1800">
              <a:solidFill>
                <a:srgbClr val="000000"/>
              </a:solidFill>
              <a:latin typeface="Calibri" panose="020F0502020204030204" pitchFamily="34" charset="0"/>
            </a:endParaRPr>
          </a:p>
        </p:txBody>
      </p:sp>
      <p:sp>
        <p:nvSpPr>
          <p:cNvPr id="7885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78857" name="Date Placeholder 3"/>
          <p:cNvSpPr txBox="1">
            <a:spLocks/>
          </p:cNvSpPr>
          <p:nvPr/>
        </p:nvSpPr>
        <p:spPr bwMode="auto">
          <a:xfrm>
            <a:off x="473075"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33F89E91-BE40-4162-B38E-985E4CF38856}"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79A83BAD-D374-457F-83B1-06FD2DCD5D45}" type="slidenum">
              <a:rPr lang="en-US" altLang="en-US" sz="1200">
                <a:solidFill>
                  <a:srgbClr val="898989"/>
                </a:solidFill>
                <a:latin typeface="Calibri" panose="020F0502020204030204" pitchFamily="34" charset="0"/>
              </a:rPr>
              <a:pPr eaLnBrk="1" hangingPunct="1">
                <a:spcBef>
                  <a:spcPct val="0"/>
                </a:spcBef>
                <a:buFontTx/>
                <a:buNone/>
              </a:pPr>
              <a:t>44</a:t>
            </a:fld>
            <a:r>
              <a:rPr lang="en-US" altLang="en-US" sz="1200">
                <a:solidFill>
                  <a:srgbClr val="898989"/>
                </a:solidFill>
                <a:latin typeface="Calibri" panose="020F0502020204030204" pitchFamily="34"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1"/>
          <p:cNvSpPr>
            <a:spLocks noGrp="1"/>
          </p:cNvSpPr>
          <p:nvPr>
            <p:ph idx="1"/>
          </p:nvPr>
        </p:nvSpPr>
        <p:spPr>
          <a:xfrm>
            <a:off x="304800" y="1493838"/>
            <a:ext cx="8229600" cy="2697162"/>
          </a:xfrm>
        </p:spPr>
        <p:txBody>
          <a:bodyPr/>
          <a:lstStyle/>
          <a:p>
            <a:pPr fontAlgn="base">
              <a:spcAft>
                <a:spcPct val="0"/>
              </a:spcAft>
              <a:buFont typeface="Arial" pitchFamily="34" charset="0"/>
              <a:buChar char="•"/>
            </a:pPr>
            <a:r>
              <a:rPr lang="en-US" altLang="en-US" smtClean="0">
                <a:ea typeface="ＭＳ Ｐゴシック" panose="020B0600070205080204" pitchFamily="34" charset="-128"/>
              </a:rPr>
              <a:t>A positional index is 2–4 as large as a non-positional index.</a:t>
            </a:r>
          </a:p>
          <a:p>
            <a:pPr fontAlgn="base">
              <a:spcAft>
                <a:spcPct val="0"/>
              </a:spcAft>
              <a:buFont typeface="Arial" pitchFamily="34" charset="0"/>
              <a:buChar char="•"/>
            </a:pPr>
            <a:endParaRPr lang="en-US" altLang="en-US" smtClean="0">
              <a:ea typeface="ＭＳ Ｐゴシック" panose="020B0600070205080204" pitchFamily="34" charset="-128"/>
            </a:endParaRPr>
          </a:p>
          <a:p>
            <a:pPr fontAlgn="base">
              <a:spcAft>
                <a:spcPct val="0"/>
              </a:spcAft>
              <a:buFont typeface="Arial" pitchFamily="34" charset="0"/>
              <a:buChar char="•"/>
            </a:pPr>
            <a:r>
              <a:rPr lang="en-US" altLang="en-US" smtClean="0">
                <a:ea typeface="ＭＳ Ｐゴシック" panose="020B0600070205080204" pitchFamily="34" charset="-128"/>
              </a:rPr>
              <a:t>Positional index size 35–50% of volume of original text.</a:t>
            </a:r>
          </a:p>
          <a:p>
            <a:pPr fontAlgn="base">
              <a:spcAft>
                <a:spcPct val="0"/>
              </a:spcAft>
              <a:buFont typeface="Arial" pitchFamily="34" charset="0"/>
              <a:buChar char="•"/>
            </a:pPr>
            <a:endParaRPr lang="en-US" altLang="en-US" smtClean="0">
              <a:ea typeface="ＭＳ Ｐゴシック" panose="020B0600070205080204" pitchFamily="34" charset="-128"/>
            </a:endParaRPr>
          </a:p>
          <a:p>
            <a:pPr fontAlgn="base">
              <a:spcAft>
                <a:spcPct val="0"/>
              </a:spcAft>
              <a:buFont typeface="Arial" pitchFamily="34" charset="0"/>
              <a:buChar char="•"/>
            </a:pPr>
            <a:r>
              <a:rPr lang="en-US" altLang="en-US" smtClean="0">
                <a:ea typeface="ＭＳ Ｐゴシック" panose="020B0600070205080204" pitchFamily="34" charset="-128"/>
              </a:rPr>
              <a:t>All of this holds for “English-like” languages.</a:t>
            </a: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defRPr/>
            </a:pPr>
            <a:r>
              <a:rPr lang="en-US" dirty="0" smtClean="0">
                <a:ea typeface="ＭＳ Ｐゴシック" charset="-128"/>
              </a:rPr>
              <a:t>Rules of thumb</a:t>
            </a:r>
            <a:endParaRPr lang="en-US" dirty="0"/>
          </a:p>
        </p:txBody>
      </p:sp>
      <p:sp>
        <p:nvSpPr>
          <p:cNvPr id="79876"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79877"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50B702B4-0AA1-4628-831F-915A52EDB840}"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A91E7B1F-A520-42E4-9C31-470088091C18}" type="slidenum">
              <a:rPr lang="en-US" altLang="en-US" sz="1200">
                <a:solidFill>
                  <a:srgbClr val="898989"/>
                </a:solidFill>
                <a:latin typeface="Calibri" panose="020F0502020204030204" pitchFamily="34" charset="0"/>
              </a:rPr>
              <a:pPr eaLnBrk="1" hangingPunct="1">
                <a:spcBef>
                  <a:spcPct val="0"/>
                </a:spcBef>
                <a:buFontTx/>
                <a:buNone/>
              </a:pPr>
              <a:t>45</a:t>
            </a:fld>
            <a:r>
              <a:rPr lang="en-US" altLang="en-US" sz="1200">
                <a:solidFill>
                  <a:srgbClr val="898989"/>
                </a:solidFill>
                <a:latin typeface="Calibri" panose="020F0502020204030204" pitchFamily="34"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p:cNvSpPr>
            <a:spLocks noGrp="1"/>
          </p:cNvSpPr>
          <p:nvPr>
            <p:ph idx="1"/>
          </p:nvPr>
        </p:nvSpPr>
        <p:spPr>
          <a:xfrm>
            <a:off x="304800" y="1493838"/>
            <a:ext cx="8229600" cy="4525962"/>
          </a:xfrm>
        </p:spPr>
        <p:txBody>
          <a:bodyPr/>
          <a:lstStyle/>
          <a:p>
            <a:pPr fontAlgn="base">
              <a:lnSpc>
                <a:spcPct val="150000"/>
              </a:lnSpc>
              <a:spcAft>
                <a:spcPct val="0"/>
              </a:spcAft>
              <a:buFont typeface="Arial" pitchFamily="34" charset="0"/>
              <a:buChar char="•"/>
            </a:pPr>
            <a:r>
              <a:rPr lang="en-US" altLang="en-US" smtClean="0">
                <a:solidFill>
                  <a:srgbClr val="FF0000"/>
                </a:solidFill>
              </a:rPr>
              <a:t>Tokenization</a:t>
            </a:r>
            <a:r>
              <a:rPr lang="en-US" altLang="en-US" smtClean="0"/>
              <a:t> is the process in which the </a:t>
            </a:r>
            <a:r>
              <a:rPr lang="en-US" altLang="en-US" smtClean="0">
                <a:solidFill>
                  <a:srgbClr val="FF0000"/>
                </a:solidFill>
              </a:rPr>
              <a:t>words in the documents are extracted</a:t>
            </a:r>
            <a:r>
              <a:rPr lang="en-US" altLang="en-US" smtClean="0"/>
              <a:t> and these words are known as </a:t>
            </a:r>
            <a:r>
              <a:rPr lang="en-US" altLang="en-US" smtClean="0">
                <a:solidFill>
                  <a:srgbClr val="FF0000"/>
                </a:solidFill>
              </a:rPr>
              <a:t>tokens</a:t>
            </a:r>
            <a:r>
              <a:rPr lang="en-US" altLang="en-US" smtClean="0"/>
              <a:t>.</a:t>
            </a:r>
          </a:p>
          <a:p>
            <a:pPr fontAlgn="base">
              <a:lnSpc>
                <a:spcPct val="150000"/>
              </a:lnSpc>
              <a:spcAft>
                <a:spcPct val="0"/>
              </a:spcAft>
              <a:buFont typeface="Arial" pitchFamily="34" charset="0"/>
              <a:buChar char="•"/>
            </a:pPr>
            <a:r>
              <a:rPr lang="en-US" altLang="en-US" smtClean="0">
                <a:solidFill>
                  <a:srgbClr val="FF0000"/>
                </a:solidFill>
              </a:rPr>
              <a:t>Tokens</a:t>
            </a:r>
            <a:r>
              <a:rPr lang="en-US" altLang="en-US" smtClean="0"/>
              <a:t> undergo the </a:t>
            </a:r>
            <a:r>
              <a:rPr lang="en-US" altLang="en-US" smtClean="0">
                <a:solidFill>
                  <a:srgbClr val="FF0000"/>
                </a:solidFill>
              </a:rPr>
              <a:t>Normalization</a:t>
            </a:r>
            <a:r>
              <a:rPr lang="en-US" altLang="en-US" smtClean="0"/>
              <a:t> to transform them into </a:t>
            </a:r>
            <a:r>
              <a:rPr lang="en-US" altLang="en-US" smtClean="0">
                <a:solidFill>
                  <a:srgbClr val="FF0000"/>
                </a:solidFill>
              </a:rPr>
              <a:t>Terms</a:t>
            </a:r>
            <a:r>
              <a:rPr lang="en-US" altLang="en-US" smtClean="0"/>
              <a:t>.</a:t>
            </a:r>
          </a:p>
          <a:p>
            <a:pPr fontAlgn="base">
              <a:lnSpc>
                <a:spcPct val="150000"/>
              </a:lnSpc>
              <a:spcAft>
                <a:spcPct val="0"/>
              </a:spcAft>
              <a:buFont typeface="Arial" pitchFamily="34" charset="0"/>
              <a:buChar char="•"/>
            </a:pPr>
            <a:r>
              <a:rPr lang="en-US" altLang="en-US" smtClean="0">
                <a:solidFill>
                  <a:srgbClr val="FF0000"/>
                </a:solidFill>
              </a:rPr>
              <a:t>Terms are indexed in the dictionary.</a:t>
            </a:r>
          </a:p>
          <a:p>
            <a:pPr fontAlgn="base">
              <a:lnSpc>
                <a:spcPct val="150000"/>
              </a:lnSpc>
              <a:spcAft>
                <a:spcPct val="0"/>
              </a:spcAft>
              <a:buFont typeface="Arial" pitchFamily="34" charset="0"/>
              <a:buChar char="•"/>
            </a:pPr>
            <a:r>
              <a:rPr lang="en-US" altLang="en-US" smtClean="0">
                <a:solidFill>
                  <a:srgbClr val="FF0000"/>
                </a:solidFill>
              </a:rPr>
              <a:t>Tokenization and Normalization are heavily dependent on the language.</a:t>
            </a:r>
          </a:p>
          <a:p>
            <a:pPr fontAlgn="base">
              <a:spcAft>
                <a:spcPct val="0"/>
              </a:spcAft>
              <a:buFont typeface="Arial" pitchFamily="34" charset="0"/>
              <a:buChar char="•"/>
            </a:pPr>
            <a:endParaRPr lang="en-US" altLang="en-US" smtClean="0"/>
          </a:p>
          <a:p>
            <a:pPr fontAlgn="base">
              <a:spcAft>
                <a:spcPct val="0"/>
              </a:spcAft>
              <a:buFont typeface="Arial" pitchFamily="34" charset="0"/>
              <a:buChar char="•"/>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smtClean="0"/>
              <a:t>Summary</a:t>
            </a:r>
            <a:endParaRPr lang="en-US" dirty="0"/>
          </a:p>
        </p:txBody>
      </p:sp>
      <p:sp>
        <p:nvSpPr>
          <p:cNvPr id="80900"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80901" name="Date Placeholder 3"/>
          <p:cNvSpPr txBox="1">
            <a:spLocks/>
          </p:cNvSpPr>
          <p:nvPr/>
        </p:nvSpPr>
        <p:spPr bwMode="auto">
          <a:xfrm>
            <a:off x="457200" y="649287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D5FBDF30-CA10-4C59-9AD6-1A0FC04DEF86}"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3C81D6B7-FCDF-4927-AA6C-249369A0F213}" type="slidenum">
              <a:rPr lang="en-US" altLang="en-US" sz="1200">
                <a:solidFill>
                  <a:srgbClr val="898989"/>
                </a:solidFill>
                <a:latin typeface="Calibri" panose="020F0502020204030204" pitchFamily="34" charset="0"/>
              </a:rPr>
              <a:pPr eaLnBrk="1" hangingPunct="1">
                <a:spcBef>
                  <a:spcPct val="0"/>
                </a:spcBef>
                <a:buFontTx/>
                <a:buNone/>
              </a:pPr>
              <a:t>46</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p:cNvSpPr>
          <p:nvPr>
            <p:ph idx="1"/>
          </p:nvPr>
        </p:nvSpPr>
        <p:spPr>
          <a:xfrm>
            <a:off x="304800" y="1493838"/>
            <a:ext cx="8229600" cy="4525962"/>
          </a:xfrm>
        </p:spPr>
        <p:txBody>
          <a:bodyPr/>
          <a:lstStyle/>
          <a:p>
            <a:pPr algn="just" fontAlgn="base">
              <a:lnSpc>
                <a:spcPct val="150000"/>
              </a:lnSpc>
              <a:spcAft>
                <a:spcPct val="0"/>
              </a:spcAft>
              <a:buFont typeface="Arial" pitchFamily="34" charset="0"/>
              <a:buChar char="•"/>
              <a:defRPr/>
            </a:pPr>
            <a:r>
              <a:rPr lang="en-US" altLang="en-US" dirty="0" smtClean="0"/>
              <a:t>Skip pointers enhance the performance of the merge operation.</a:t>
            </a:r>
          </a:p>
          <a:p>
            <a:pPr algn="just" fontAlgn="base">
              <a:lnSpc>
                <a:spcPct val="150000"/>
              </a:lnSpc>
              <a:spcAft>
                <a:spcPct val="0"/>
              </a:spcAft>
              <a:buFont typeface="Arial" pitchFamily="34" charset="0"/>
              <a:buChar char="•"/>
              <a:defRPr/>
            </a:pPr>
            <a:endParaRPr lang="en-US" altLang="en-US" dirty="0"/>
          </a:p>
          <a:p>
            <a:pPr algn="just" fontAlgn="base">
              <a:lnSpc>
                <a:spcPct val="150000"/>
              </a:lnSpc>
              <a:spcAft>
                <a:spcPct val="0"/>
              </a:spcAft>
              <a:buFont typeface="Arial" pitchFamily="34" charset="0"/>
              <a:buChar char="•"/>
              <a:defRPr/>
            </a:pPr>
            <a:r>
              <a:rPr lang="en-US" altLang="en-US" dirty="0" err="1" smtClean="0"/>
              <a:t>Biword</a:t>
            </a:r>
            <a:r>
              <a:rPr lang="en-US" altLang="en-US" dirty="0" smtClean="0"/>
              <a:t> indexes can answer the Phrase Queries.</a:t>
            </a:r>
          </a:p>
          <a:p>
            <a:pPr lvl="1" algn="just" fontAlgn="base">
              <a:lnSpc>
                <a:spcPct val="150000"/>
              </a:lnSpc>
              <a:spcAft>
                <a:spcPct val="0"/>
              </a:spcAft>
              <a:buFont typeface="Arial" pitchFamily="34" charset="0"/>
              <a:buChar char="•"/>
              <a:defRPr/>
            </a:pPr>
            <a:r>
              <a:rPr lang="en-US" altLang="en-US" dirty="0" smtClean="0"/>
              <a:t>False positives might occur</a:t>
            </a:r>
          </a:p>
          <a:p>
            <a:pPr marL="457200" lvl="1" indent="0" algn="just" fontAlgn="base">
              <a:lnSpc>
                <a:spcPct val="150000"/>
              </a:lnSpc>
              <a:spcAft>
                <a:spcPct val="0"/>
              </a:spcAft>
              <a:buFont typeface="Arial" pitchFamily="34" charset="0"/>
              <a:buNone/>
              <a:defRPr/>
            </a:pPr>
            <a:endParaRPr lang="en-US" altLang="en-US" dirty="0" smtClean="0"/>
          </a:p>
          <a:p>
            <a:pPr algn="just" fontAlgn="base">
              <a:lnSpc>
                <a:spcPct val="150000"/>
              </a:lnSpc>
              <a:spcAft>
                <a:spcPct val="0"/>
              </a:spcAft>
              <a:buFont typeface="Arial" pitchFamily="34" charset="0"/>
              <a:buChar char="•"/>
              <a:defRPr/>
            </a:pPr>
            <a:r>
              <a:rPr lang="en-US" altLang="en-US" dirty="0" smtClean="0"/>
              <a:t>Positional Indexes along with a modification to the basic Merge algorithm can also </a:t>
            </a:r>
            <a:r>
              <a:rPr lang="en-US" altLang="en-US" dirty="0"/>
              <a:t>answer the Phrase </a:t>
            </a:r>
            <a:r>
              <a:rPr lang="en-US" altLang="en-US" dirty="0" smtClean="0"/>
              <a:t>Queries in better way than the </a:t>
            </a:r>
            <a:r>
              <a:rPr lang="en-US" altLang="en-US" dirty="0" err="1" smtClean="0"/>
              <a:t>biword</a:t>
            </a:r>
            <a:r>
              <a:rPr lang="en-US" altLang="en-US" dirty="0" smtClean="0"/>
              <a:t> indices.</a:t>
            </a:r>
            <a:endParaRPr lang="en-US" altLang="en-US" dirty="0"/>
          </a:p>
          <a:p>
            <a:pPr fontAlgn="base">
              <a:spcAft>
                <a:spcPct val="0"/>
              </a:spcAft>
              <a:buFont typeface="Arial" pitchFamily="34" charset="0"/>
              <a:buChar char="•"/>
              <a:defRPr/>
            </a:pPr>
            <a:endParaRPr lang="en-US" altLang="en-US" dirty="0" smtClean="0"/>
          </a:p>
          <a:p>
            <a:pPr fontAlgn="base">
              <a:spcAft>
                <a:spcPct val="0"/>
              </a:spcAft>
              <a:buFont typeface="Arial" pitchFamily="34" charset="0"/>
              <a:buChar char="•"/>
              <a:defRPr/>
            </a:pPr>
            <a:endParaRPr lang="en-US" altLang="en-US" dirty="0"/>
          </a:p>
          <a:p>
            <a:pPr fontAlgn="base">
              <a:spcAft>
                <a:spcPct val="0"/>
              </a:spcAft>
              <a:buFont typeface="Arial" pitchFamily="34" charset="0"/>
              <a:buChar char="•"/>
              <a:defRPr/>
            </a:pPr>
            <a:endParaRPr lang="en-US" altLang="en-US" dirty="0" smtClean="0"/>
          </a:p>
          <a:p>
            <a:pPr fontAlgn="base">
              <a:spcAft>
                <a:spcPct val="0"/>
              </a:spcAft>
              <a:buFont typeface="Arial" pitchFamily="34" charset="0"/>
              <a:buChar char="•"/>
              <a:defRPr/>
            </a:pPr>
            <a:endParaRPr lang="en-US" altLang="en-US" dirty="0" smtClean="0"/>
          </a:p>
          <a:p>
            <a:pPr fontAlgn="base">
              <a:spcAft>
                <a:spcPct val="0"/>
              </a:spcAft>
              <a:buFont typeface="Arial" pitchFamily="34" charset="0"/>
              <a:buChar char="•"/>
              <a:defRPr/>
            </a:pPr>
            <a:endParaRPr lang="en-US" altLang="en-US" dirty="0" smtClean="0"/>
          </a:p>
        </p:txBody>
      </p:sp>
      <p:sp>
        <p:nvSpPr>
          <p:cNvPr id="3" name="Content Placeholder 2"/>
          <p:cNvSpPr>
            <a:spLocks noGrp="1"/>
          </p:cNvSpPr>
          <p:nvPr>
            <p:ph sz="quarter" idx="10"/>
          </p:nvPr>
        </p:nvSpPr>
        <p:spPr/>
        <p:txBody>
          <a:bodyPr/>
          <a:lstStyle/>
          <a:p>
            <a:pPr>
              <a:buFont typeface="Arial" charset="0"/>
              <a:buNone/>
              <a:defRPr/>
            </a:pPr>
            <a:r>
              <a:rPr lang="en-US" dirty="0" smtClean="0"/>
              <a:t>Summary</a:t>
            </a:r>
            <a:endParaRPr lang="en-US" dirty="0"/>
          </a:p>
        </p:txBody>
      </p:sp>
      <p:sp>
        <p:nvSpPr>
          <p:cNvPr id="8192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81925"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1120121A-787E-423B-A9B2-64C39894BC26}"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4880EAFB-4B86-42B3-B3EB-C31CD4DDB015}" type="slidenum">
              <a:rPr lang="en-US" altLang="en-US" sz="1200">
                <a:solidFill>
                  <a:srgbClr val="898989"/>
                </a:solidFill>
                <a:latin typeface="Calibri" panose="020F0502020204030204" pitchFamily="34" charset="0"/>
              </a:rPr>
              <a:pPr eaLnBrk="1" hangingPunct="1">
                <a:spcBef>
                  <a:spcPct val="0"/>
                </a:spcBef>
                <a:buFontTx/>
                <a:buNone/>
              </a:pPr>
              <a:t>47</a:t>
            </a:fld>
            <a:endParaRPr lang="en-US" altLang="en-US" sz="12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rtlCol="0"/>
          <a:lstStyle/>
          <a:p>
            <a:pPr eaLnBrk="1" fontAlgn="auto" hangingPunct="1">
              <a:spcAft>
                <a:spcPts val="0"/>
              </a:spcAft>
              <a:defRPr/>
            </a:pPr>
            <a:endParaRPr lang="en-US" sz="3600" dirty="0" smtClean="0"/>
          </a:p>
          <a:p>
            <a:pPr>
              <a:defRPr/>
            </a:pPr>
            <a:r>
              <a:rPr lang="en-US" sz="3600" dirty="0">
                <a:ea typeface="ＭＳ Ｐゴシック" charset="-128"/>
              </a:rPr>
              <a:t>Inverted index construction</a:t>
            </a:r>
            <a:endParaRPr lang="en-US" sz="3600" dirty="0"/>
          </a:p>
        </p:txBody>
      </p:sp>
      <p:sp>
        <p:nvSpPr>
          <p:cNvPr id="3" name="TextBox 1"/>
          <p:cNvSpPr txBox="1">
            <a:spLocks noChangeArrowheads="1"/>
          </p:cNvSpPr>
          <p:nvPr/>
        </p:nvSpPr>
        <p:spPr bwMode="auto">
          <a:xfrm>
            <a:off x="7162800" y="1219200"/>
            <a:ext cx="1981200" cy="307975"/>
          </a:xfrm>
          <a:prstGeom prst="rect">
            <a:avLst/>
          </a:prstGeom>
          <a:solidFill>
            <a:schemeClr val="tx2">
              <a:lumMod val="60000"/>
              <a:lumOff val="40000"/>
            </a:schemeClr>
          </a:solidFill>
          <a:ln w="9525">
            <a:solidFill>
              <a:schemeClr val="accent1"/>
            </a:solidFill>
            <a:miter lim="800000"/>
            <a:headEnd/>
            <a:tailEnd/>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sz="1400" dirty="0" smtClean="0">
                <a:solidFill>
                  <a:schemeClr val="bg1"/>
                </a:solidFill>
              </a:rPr>
              <a:t>Pilani Campus</a:t>
            </a:r>
          </a:p>
        </p:txBody>
      </p:sp>
      <p:sp>
        <p:nvSpPr>
          <p:cNvPr id="36868" name="Date Placeholder 3"/>
          <p:cNvSpPr txBox="1">
            <a:spLocks/>
          </p:cNvSpPr>
          <p:nvPr/>
        </p:nvSpPr>
        <p:spPr bwMode="auto">
          <a:xfrm>
            <a:off x="457200" y="6400800"/>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83955300-118D-4FA8-AE6A-465956A92009}"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6F001DFC-13C4-413B-9686-1BAADF408EA6}" type="slidenum">
              <a:rPr lang="en-US" altLang="en-US" sz="1200">
                <a:solidFill>
                  <a:srgbClr val="898989"/>
                </a:solidFill>
                <a:latin typeface="Calibri" panose="020F0502020204030204" pitchFamily="34" charset="0"/>
              </a:rPr>
              <a:pPr eaLnBrk="1" hangingPunct="1">
                <a:spcBef>
                  <a:spcPct val="0"/>
                </a:spcBef>
                <a:buFontTx/>
                <a:buNone/>
              </a:pPr>
              <a:t>5</a:t>
            </a:fld>
            <a:endParaRPr lang="en-US" altLang="en-US" sz="12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a:ea typeface="ＭＳ Ｐゴシック" charset="-128"/>
              </a:rPr>
              <a:t>Inverted index construction</a:t>
            </a:r>
            <a:endParaRPr lang="en-US" dirty="0"/>
          </a:p>
        </p:txBody>
      </p:sp>
      <p:grpSp>
        <p:nvGrpSpPr>
          <p:cNvPr id="37891" name="Group 66"/>
          <p:cNvGrpSpPr>
            <a:grpSpLocks/>
          </p:cNvGrpSpPr>
          <p:nvPr/>
        </p:nvGrpSpPr>
        <p:grpSpPr bwMode="auto">
          <a:xfrm>
            <a:off x="304800" y="2351088"/>
            <a:ext cx="8345488" cy="1077912"/>
            <a:chOff x="432" y="1728"/>
            <a:chExt cx="5257" cy="679"/>
          </a:xfrm>
        </p:grpSpPr>
        <p:sp>
          <p:nvSpPr>
            <p:cNvPr id="37938" name="AutoShape 13"/>
            <p:cNvSpPr>
              <a:spLocks noChangeArrowheads="1"/>
            </p:cNvSpPr>
            <p:nvPr/>
          </p:nvSpPr>
          <p:spPr bwMode="auto">
            <a:xfrm>
              <a:off x="2031" y="1728"/>
              <a:ext cx="1075" cy="314"/>
            </a:xfrm>
            <a:prstGeom prst="flowChartAlternateProcess">
              <a:avLst/>
            </a:prstGeom>
            <a:solidFill>
              <a:srgbClr val="FF9966"/>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Calibri" panose="020F0502020204030204" pitchFamily="34" charset="0"/>
                </a:rPr>
                <a:t>Tokenizer</a:t>
              </a:r>
            </a:p>
          </p:txBody>
        </p:sp>
        <p:sp>
          <p:nvSpPr>
            <p:cNvPr id="37939" name="AutoShape 17"/>
            <p:cNvSpPr>
              <a:spLocks noChangeArrowheads="1"/>
            </p:cNvSpPr>
            <p:nvPr/>
          </p:nvSpPr>
          <p:spPr bwMode="auto">
            <a:xfrm>
              <a:off x="2502" y="2023"/>
              <a:ext cx="192" cy="384"/>
            </a:xfrm>
            <a:prstGeom prst="downArrow">
              <a:avLst>
                <a:gd name="adj1" fmla="val 50000"/>
                <a:gd name="adj2" fmla="val 50000"/>
              </a:avLst>
            </a:prstGeom>
            <a:solidFill>
              <a:schemeClr val="accent1"/>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37940" name="Text Box 20"/>
            <p:cNvSpPr txBox="1">
              <a:spLocks noChangeArrowheads="1"/>
            </p:cNvSpPr>
            <p:nvPr/>
          </p:nvSpPr>
          <p:spPr bwMode="auto">
            <a:xfrm>
              <a:off x="432" y="2054"/>
              <a:ext cx="11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Lucida Sans" panose="020B0602030504020204" pitchFamily="34" charset="0"/>
                  <a:ea typeface="Arial Unicode MS" panose="020B0604020202020204" pitchFamily="34" charset="-128"/>
                  <a:cs typeface="Arial Unicode MS" panose="020B0604020202020204" pitchFamily="34" charset="-128"/>
                </a:rPr>
                <a:t>Token stream</a:t>
              </a:r>
            </a:p>
          </p:txBody>
        </p:sp>
        <p:sp>
          <p:nvSpPr>
            <p:cNvPr id="37941" name="Rectangle 26"/>
            <p:cNvSpPr>
              <a:spLocks noChangeArrowheads="1"/>
            </p:cNvSpPr>
            <p:nvPr/>
          </p:nvSpPr>
          <p:spPr bwMode="auto">
            <a:xfrm>
              <a:off x="3009" y="2100"/>
              <a:ext cx="698"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Friends</a:t>
              </a:r>
            </a:p>
          </p:txBody>
        </p:sp>
        <p:sp>
          <p:nvSpPr>
            <p:cNvPr id="37942" name="Rectangle 27"/>
            <p:cNvSpPr>
              <a:spLocks noChangeArrowheads="1"/>
            </p:cNvSpPr>
            <p:nvPr/>
          </p:nvSpPr>
          <p:spPr bwMode="auto">
            <a:xfrm>
              <a:off x="3761" y="2106"/>
              <a:ext cx="751"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Romans</a:t>
              </a:r>
            </a:p>
          </p:txBody>
        </p:sp>
        <p:sp>
          <p:nvSpPr>
            <p:cNvPr id="37943" name="Rectangle 28"/>
            <p:cNvSpPr>
              <a:spLocks noChangeArrowheads="1"/>
            </p:cNvSpPr>
            <p:nvPr/>
          </p:nvSpPr>
          <p:spPr bwMode="auto">
            <a:xfrm>
              <a:off x="4608" y="2106"/>
              <a:ext cx="1081"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Countrymen</a:t>
              </a:r>
            </a:p>
          </p:txBody>
        </p:sp>
      </p:grpSp>
      <p:grpSp>
        <p:nvGrpSpPr>
          <p:cNvPr id="37892" name="Group 70"/>
          <p:cNvGrpSpPr>
            <a:grpSpLocks/>
          </p:cNvGrpSpPr>
          <p:nvPr/>
        </p:nvGrpSpPr>
        <p:grpSpPr bwMode="auto">
          <a:xfrm>
            <a:off x="381000" y="3408363"/>
            <a:ext cx="8272463" cy="1381125"/>
            <a:chOff x="480" y="2394"/>
            <a:chExt cx="5211" cy="870"/>
          </a:xfrm>
        </p:grpSpPr>
        <p:sp>
          <p:nvSpPr>
            <p:cNvPr id="37932" name="AutoShape 14"/>
            <p:cNvSpPr>
              <a:spLocks noChangeArrowheads="1"/>
            </p:cNvSpPr>
            <p:nvPr/>
          </p:nvSpPr>
          <p:spPr bwMode="auto">
            <a:xfrm>
              <a:off x="1680" y="2394"/>
              <a:ext cx="1824" cy="562"/>
            </a:xfrm>
            <a:prstGeom prst="flowChartAlternateProcess">
              <a:avLst/>
            </a:prstGeom>
            <a:solidFill>
              <a:srgbClr val="FF9966"/>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Calibri" panose="020F0502020204030204" pitchFamily="34" charset="0"/>
                </a:rPr>
                <a:t>Linguistic modules</a:t>
              </a:r>
            </a:p>
          </p:txBody>
        </p:sp>
        <p:sp>
          <p:nvSpPr>
            <p:cNvPr id="37933" name="AutoShape 18"/>
            <p:cNvSpPr>
              <a:spLocks noChangeArrowheads="1"/>
            </p:cNvSpPr>
            <p:nvPr/>
          </p:nvSpPr>
          <p:spPr bwMode="auto">
            <a:xfrm>
              <a:off x="2496" y="2928"/>
              <a:ext cx="192" cy="336"/>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37934" name="Text Box 21"/>
            <p:cNvSpPr txBox="1">
              <a:spLocks noChangeArrowheads="1"/>
            </p:cNvSpPr>
            <p:nvPr/>
          </p:nvSpPr>
          <p:spPr bwMode="auto">
            <a:xfrm>
              <a:off x="480" y="3014"/>
              <a:ext cx="1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Lucida Sans" panose="020B0602030504020204" pitchFamily="34" charset="0"/>
                  <a:ea typeface="Arial Unicode MS" panose="020B0604020202020204" pitchFamily="34" charset="-128"/>
                  <a:cs typeface="Arial Unicode MS" panose="020B0604020202020204" pitchFamily="34" charset="-128"/>
                </a:rPr>
                <a:t>Modified tokens</a:t>
              </a:r>
            </a:p>
          </p:txBody>
        </p:sp>
        <p:sp>
          <p:nvSpPr>
            <p:cNvPr id="37935" name="Rectangle 29"/>
            <p:cNvSpPr>
              <a:spLocks noChangeArrowheads="1"/>
            </p:cNvSpPr>
            <p:nvPr/>
          </p:nvSpPr>
          <p:spPr bwMode="auto">
            <a:xfrm>
              <a:off x="3092" y="2868"/>
              <a:ext cx="580"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friend</a:t>
              </a:r>
            </a:p>
          </p:txBody>
        </p:sp>
        <p:sp>
          <p:nvSpPr>
            <p:cNvPr id="37936" name="Rectangle 30"/>
            <p:cNvSpPr>
              <a:spLocks noChangeArrowheads="1"/>
            </p:cNvSpPr>
            <p:nvPr/>
          </p:nvSpPr>
          <p:spPr bwMode="auto">
            <a:xfrm>
              <a:off x="3854" y="2874"/>
              <a:ext cx="612"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roman</a:t>
              </a:r>
            </a:p>
          </p:txBody>
        </p:sp>
        <p:sp>
          <p:nvSpPr>
            <p:cNvPr id="37937" name="Rectangle 31"/>
            <p:cNvSpPr>
              <a:spLocks noChangeArrowheads="1"/>
            </p:cNvSpPr>
            <p:nvPr/>
          </p:nvSpPr>
          <p:spPr bwMode="auto">
            <a:xfrm>
              <a:off x="4653" y="2874"/>
              <a:ext cx="1038" cy="294"/>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countryman</a:t>
              </a:r>
            </a:p>
          </p:txBody>
        </p:sp>
      </p:grpSp>
      <p:grpSp>
        <p:nvGrpSpPr>
          <p:cNvPr id="37893" name="Group 72"/>
          <p:cNvGrpSpPr>
            <a:grpSpLocks/>
          </p:cNvGrpSpPr>
          <p:nvPr/>
        </p:nvGrpSpPr>
        <p:grpSpPr bwMode="auto">
          <a:xfrm>
            <a:off x="381000" y="4779963"/>
            <a:ext cx="8350250" cy="1604962"/>
            <a:chOff x="480" y="3258"/>
            <a:chExt cx="5260" cy="1011"/>
          </a:xfrm>
        </p:grpSpPr>
        <p:sp>
          <p:nvSpPr>
            <p:cNvPr id="37910" name="AutoShape 15"/>
            <p:cNvSpPr>
              <a:spLocks noChangeArrowheads="1"/>
            </p:cNvSpPr>
            <p:nvPr/>
          </p:nvSpPr>
          <p:spPr bwMode="auto">
            <a:xfrm>
              <a:off x="2155" y="3258"/>
              <a:ext cx="850" cy="314"/>
            </a:xfrm>
            <a:prstGeom prst="flowChartAlternateProcess">
              <a:avLst/>
            </a:prstGeom>
            <a:solidFill>
              <a:srgbClr val="FF9966"/>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Calibri" panose="020F0502020204030204" pitchFamily="34" charset="0"/>
                </a:rPr>
                <a:t>Indexer</a:t>
              </a:r>
            </a:p>
          </p:txBody>
        </p:sp>
        <p:sp>
          <p:nvSpPr>
            <p:cNvPr id="37911" name="AutoShape 22"/>
            <p:cNvSpPr>
              <a:spLocks noChangeArrowheads="1"/>
            </p:cNvSpPr>
            <p:nvPr/>
          </p:nvSpPr>
          <p:spPr bwMode="auto">
            <a:xfrm>
              <a:off x="2496" y="3594"/>
              <a:ext cx="192" cy="288"/>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37912" name="Text Box 23"/>
            <p:cNvSpPr txBox="1">
              <a:spLocks noChangeArrowheads="1"/>
            </p:cNvSpPr>
            <p:nvPr/>
          </p:nvSpPr>
          <p:spPr bwMode="auto">
            <a:xfrm>
              <a:off x="480" y="3728"/>
              <a:ext cx="12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Lucida Sans" panose="020B0602030504020204" pitchFamily="34" charset="0"/>
                  <a:ea typeface="Arial Unicode MS" panose="020B0604020202020204" pitchFamily="34" charset="-128"/>
                  <a:cs typeface="Arial Unicode MS" panose="020B0604020202020204" pitchFamily="34" charset="-128"/>
                </a:rPr>
                <a:t>Inverted index</a:t>
              </a:r>
            </a:p>
          </p:txBody>
        </p:sp>
        <p:grpSp>
          <p:nvGrpSpPr>
            <p:cNvPr id="37913" name="Group 71"/>
            <p:cNvGrpSpPr>
              <a:grpSpLocks/>
            </p:cNvGrpSpPr>
            <p:nvPr/>
          </p:nvGrpSpPr>
          <p:grpSpPr bwMode="auto">
            <a:xfrm>
              <a:off x="3024" y="3258"/>
              <a:ext cx="2716" cy="1011"/>
              <a:chOff x="3024" y="3258"/>
              <a:chExt cx="2716" cy="1011"/>
            </a:xfrm>
          </p:grpSpPr>
          <p:grpSp>
            <p:nvGrpSpPr>
              <p:cNvPr id="37914" name="Group 32"/>
              <p:cNvGrpSpPr>
                <a:grpSpLocks/>
              </p:cNvGrpSpPr>
              <p:nvPr/>
            </p:nvGrpSpPr>
            <p:grpSpPr bwMode="auto">
              <a:xfrm>
                <a:off x="3024" y="3306"/>
                <a:ext cx="1776" cy="963"/>
                <a:chOff x="528" y="2634"/>
                <a:chExt cx="1776" cy="963"/>
              </a:xfrm>
            </p:grpSpPr>
            <p:sp>
              <p:nvSpPr>
                <p:cNvPr id="35" name="Text Box 33"/>
                <p:cNvSpPr txBox="1">
                  <a:spLocks noChangeArrowheads="1"/>
                </p:cNvSpPr>
                <p:nvPr/>
              </p:nvSpPr>
              <p:spPr bwMode="auto">
                <a:xfrm>
                  <a:off x="528" y="2634"/>
                  <a:ext cx="647" cy="291"/>
                </a:xfrm>
                <a:prstGeom prst="rect">
                  <a:avLst/>
                </a:prstGeom>
                <a:noFill/>
                <a:ln w="9525">
                  <a:solidFill>
                    <a:schemeClr val="tx1"/>
                  </a:solidFill>
                  <a:miter lim="800000"/>
                  <a:headEnd/>
                  <a:tailEnd/>
                </a:ln>
              </p:spPr>
              <p:txBody>
                <a:bodyPr wrap="none">
                  <a:spAutoFit/>
                </a:bodyPr>
                <a:lstStyle/>
                <a:p>
                  <a:pPr eaLnBrk="1" hangingPunct="1">
                    <a:defRPr/>
                  </a:pPr>
                  <a:r>
                    <a:rPr lang="en-US" b="1" i="1" dirty="0">
                      <a:latin typeface="+mn-lt"/>
                      <a:ea typeface="Arial Unicode MS" charset="0"/>
                      <a:cs typeface="Arial Unicode MS" charset="0"/>
                    </a:rPr>
                    <a:t>friend</a:t>
                  </a:r>
                </a:p>
              </p:txBody>
            </p:sp>
            <p:sp>
              <p:nvSpPr>
                <p:cNvPr id="36" name="Text Box 34"/>
                <p:cNvSpPr txBox="1">
                  <a:spLocks noChangeArrowheads="1"/>
                </p:cNvSpPr>
                <p:nvPr/>
              </p:nvSpPr>
              <p:spPr bwMode="auto">
                <a:xfrm>
                  <a:off x="528" y="2970"/>
                  <a:ext cx="694" cy="291"/>
                </a:xfrm>
                <a:prstGeom prst="rect">
                  <a:avLst/>
                </a:prstGeom>
                <a:noFill/>
                <a:ln w="9525">
                  <a:solidFill>
                    <a:schemeClr val="tx1"/>
                  </a:solidFill>
                  <a:miter lim="800000"/>
                  <a:headEnd/>
                  <a:tailEnd/>
                </a:ln>
              </p:spPr>
              <p:txBody>
                <a:bodyPr wrap="none">
                  <a:spAutoFit/>
                </a:bodyPr>
                <a:lstStyle/>
                <a:p>
                  <a:pPr eaLnBrk="1" hangingPunct="1">
                    <a:defRPr/>
                  </a:pPr>
                  <a:r>
                    <a:rPr lang="en-US" b="1" i="1" dirty="0">
                      <a:latin typeface="+mn-lt"/>
                      <a:ea typeface="Arial Unicode MS" charset="0"/>
                      <a:cs typeface="Arial Unicode MS" charset="0"/>
                    </a:rPr>
                    <a:t>roman</a:t>
                  </a:r>
                </a:p>
              </p:txBody>
            </p:sp>
            <p:sp>
              <p:nvSpPr>
                <p:cNvPr id="37" name="Text Box 35"/>
                <p:cNvSpPr txBox="1">
                  <a:spLocks noChangeArrowheads="1"/>
                </p:cNvSpPr>
                <p:nvPr/>
              </p:nvSpPr>
              <p:spPr bwMode="auto">
                <a:xfrm>
                  <a:off x="528" y="3306"/>
                  <a:ext cx="1134" cy="291"/>
                </a:xfrm>
                <a:prstGeom prst="rect">
                  <a:avLst/>
                </a:prstGeom>
                <a:noFill/>
                <a:ln w="9525">
                  <a:solidFill>
                    <a:schemeClr val="tx1"/>
                  </a:solidFill>
                  <a:miter lim="800000"/>
                  <a:headEnd/>
                  <a:tailEnd/>
                </a:ln>
              </p:spPr>
              <p:txBody>
                <a:bodyPr wrap="none">
                  <a:spAutoFit/>
                </a:bodyPr>
                <a:lstStyle/>
                <a:p>
                  <a:pPr eaLnBrk="1" hangingPunct="1">
                    <a:defRPr/>
                  </a:pPr>
                  <a:r>
                    <a:rPr lang="en-US" b="1" i="1" dirty="0">
                      <a:latin typeface="+mn-lt"/>
                      <a:ea typeface="Arial Unicode MS" charset="0"/>
                      <a:cs typeface="Arial Unicode MS" charset="0"/>
                    </a:rPr>
                    <a:t>countryman</a:t>
                  </a:r>
                </a:p>
              </p:txBody>
            </p:sp>
            <p:sp>
              <p:nvSpPr>
                <p:cNvPr id="37929" name="AutoShape 36"/>
                <p:cNvSpPr>
                  <a:spLocks noChangeArrowheads="1"/>
                </p:cNvSpPr>
                <p:nvPr/>
              </p:nvSpPr>
              <p:spPr bwMode="auto">
                <a:xfrm>
                  <a:off x="1584" y="2682"/>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7930" name="AutoShape 37"/>
                <p:cNvSpPr>
                  <a:spLocks noChangeArrowheads="1"/>
                </p:cNvSpPr>
                <p:nvPr/>
              </p:nvSpPr>
              <p:spPr bwMode="auto">
                <a:xfrm>
                  <a:off x="1584" y="3018"/>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7931" name="AutoShape 38"/>
                <p:cNvSpPr>
                  <a:spLocks noChangeArrowheads="1"/>
                </p:cNvSpPr>
                <p:nvPr/>
              </p:nvSpPr>
              <p:spPr bwMode="auto">
                <a:xfrm>
                  <a:off x="1584" y="3354"/>
                  <a:ext cx="720"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6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sp>
            <p:nvSpPr>
              <p:cNvPr id="37915" name="Text Box 39"/>
              <p:cNvSpPr txBox="1">
                <a:spLocks noChangeArrowheads="1"/>
              </p:cNvSpPr>
              <p:nvPr/>
            </p:nvSpPr>
            <p:spPr bwMode="auto">
              <a:xfrm>
                <a:off x="4883" y="325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2</a:t>
                </a:r>
              </a:p>
            </p:txBody>
          </p:sp>
          <p:sp>
            <p:nvSpPr>
              <p:cNvPr id="37916" name="Text Box 40"/>
              <p:cNvSpPr txBox="1">
                <a:spLocks noChangeArrowheads="1"/>
              </p:cNvSpPr>
              <p:nvPr/>
            </p:nvSpPr>
            <p:spPr bwMode="auto">
              <a:xfrm>
                <a:off x="5291" y="325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4</a:t>
                </a:r>
              </a:p>
            </p:txBody>
          </p:sp>
          <p:sp>
            <p:nvSpPr>
              <p:cNvPr id="37917" name="Text Box 41"/>
              <p:cNvSpPr txBox="1">
                <a:spLocks noChangeArrowheads="1"/>
              </p:cNvSpPr>
              <p:nvPr/>
            </p:nvSpPr>
            <p:spPr bwMode="auto">
              <a:xfrm>
                <a:off x="5304" y="3594"/>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2</a:t>
                </a:r>
              </a:p>
            </p:txBody>
          </p:sp>
          <p:sp>
            <p:nvSpPr>
              <p:cNvPr id="37918" name="Text Box 42"/>
              <p:cNvSpPr txBox="1">
                <a:spLocks noChangeArrowheads="1"/>
              </p:cNvSpPr>
              <p:nvPr/>
            </p:nvSpPr>
            <p:spPr bwMode="auto">
              <a:xfrm>
                <a:off x="4848" y="3936"/>
                <a:ext cx="3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13</a:t>
                </a:r>
              </a:p>
            </p:txBody>
          </p:sp>
          <p:sp>
            <p:nvSpPr>
              <p:cNvPr id="37919" name="Text Box 43"/>
              <p:cNvSpPr txBox="1">
                <a:spLocks noChangeArrowheads="1"/>
              </p:cNvSpPr>
              <p:nvPr/>
            </p:nvSpPr>
            <p:spPr bwMode="auto">
              <a:xfrm>
                <a:off x="5376" y="3930"/>
                <a:ext cx="36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16</a:t>
                </a:r>
              </a:p>
            </p:txBody>
          </p:sp>
          <p:cxnSp>
            <p:nvCxnSpPr>
              <p:cNvPr id="37920" name="AutoShape 44"/>
              <p:cNvCxnSpPr>
                <a:cxnSpLocks noChangeShapeType="1"/>
                <a:stCxn id="37915" idx="3"/>
                <a:endCxn id="37916" idx="1"/>
              </p:cNvCxnSpPr>
              <p:nvPr/>
            </p:nvCxnSpPr>
            <p:spPr bwMode="auto">
              <a:xfrm>
                <a:off x="5112" y="340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921" name="AutoShape 45"/>
              <p:cNvCxnSpPr>
                <a:cxnSpLocks noChangeShapeType="1"/>
                <a:stCxn id="37916" idx="3"/>
              </p:cNvCxnSpPr>
              <p:nvPr/>
            </p:nvCxnSpPr>
            <p:spPr bwMode="auto">
              <a:xfrm>
                <a:off x="5534" y="3405"/>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7922" name="Text Box 46"/>
              <p:cNvSpPr txBox="1">
                <a:spLocks noChangeArrowheads="1"/>
              </p:cNvSpPr>
              <p:nvPr/>
            </p:nvSpPr>
            <p:spPr bwMode="auto">
              <a:xfrm>
                <a:off x="4896" y="3594"/>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a:latin typeface="Lucida Sans" panose="020B0602030504020204" pitchFamily="34" charset="0"/>
                    <a:ea typeface="Arial Unicode MS" panose="020B0604020202020204" pitchFamily="34" charset="-128"/>
                    <a:cs typeface="Arial Unicode MS" panose="020B0604020202020204" pitchFamily="34" charset="-128"/>
                  </a:rPr>
                  <a:t>1</a:t>
                </a:r>
              </a:p>
            </p:txBody>
          </p:sp>
          <p:cxnSp>
            <p:nvCxnSpPr>
              <p:cNvPr id="37923" name="AutoShape 47"/>
              <p:cNvCxnSpPr>
                <a:cxnSpLocks noChangeShapeType="1"/>
                <a:stCxn id="37922" idx="3"/>
                <a:endCxn id="37917" idx="1"/>
              </p:cNvCxnSpPr>
              <p:nvPr/>
            </p:nvCxnSpPr>
            <p:spPr bwMode="auto">
              <a:xfrm>
                <a:off x="5125"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924" name="AutoShape 48"/>
              <p:cNvCxnSpPr>
                <a:cxnSpLocks noChangeShapeType="1"/>
                <a:stCxn id="37917" idx="3"/>
              </p:cNvCxnSpPr>
              <p:nvPr/>
            </p:nvCxnSpPr>
            <p:spPr bwMode="auto">
              <a:xfrm>
                <a:off x="5547" y="3741"/>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925" name="AutoShape 49"/>
              <p:cNvCxnSpPr>
                <a:cxnSpLocks noChangeShapeType="1"/>
                <a:stCxn id="37918" idx="3"/>
                <a:endCxn id="37919" idx="1"/>
              </p:cNvCxnSpPr>
              <p:nvPr/>
            </p:nvCxnSpPr>
            <p:spPr bwMode="auto">
              <a:xfrm flipV="1">
                <a:off x="5232" y="4077"/>
                <a:ext cx="144" cy="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grpSp>
        <p:nvGrpSpPr>
          <p:cNvPr id="37894" name="Group 4"/>
          <p:cNvGrpSpPr>
            <a:grpSpLocks/>
          </p:cNvGrpSpPr>
          <p:nvPr/>
        </p:nvGrpSpPr>
        <p:grpSpPr bwMode="auto">
          <a:xfrm>
            <a:off x="3070225" y="1360488"/>
            <a:ext cx="1196975" cy="406400"/>
            <a:chOff x="399" y="1488"/>
            <a:chExt cx="849" cy="288"/>
          </a:xfrm>
        </p:grpSpPr>
        <p:pic>
          <p:nvPicPr>
            <p:cNvPr id="379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 y="1488"/>
              <a:ext cx="225" cy="192"/>
            </a:xfrm>
            <a:prstGeom prst="rect">
              <a:avLst/>
            </a:prstGeom>
            <a:solidFill>
              <a:schemeClr val="bg1"/>
            </a:solidFill>
            <a:ln w="9525">
              <a:solidFill>
                <a:schemeClr val="bg2"/>
              </a:solidFill>
              <a:miter lim="800000"/>
              <a:headEnd/>
              <a:tailEnd/>
            </a:ln>
          </p:spPr>
        </p:pic>
        <p:pic>
          <p:nvPicPr>
            <p:cNvPr id="379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 y="1536"/>
              <a:ext cx="225" cy="192"/>
            </a:xfrm>
            <a:prstGeom prst="rect">
              <a:avLst/>
            </a:prstGeom>
            <a:solidFill>
              <a:schemeClr val="bg1"/>
            </a:solidFill>
            <a:ln w="9525">
              <a:solidFill>
                <a:schemeClr val="bg2"/>
              </a:solidFill>
              <a:miter lim="800000"/>
              <a:headEnd/>
              <a:tailEnd/>
            </a:ln>
          </p:spPr>
        </p:pic>
        <p:pic>
          <p:nvPicPr>
            <p:cNvPr id="3790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 y="1584"/>
              <a:ext cx="225" cy="192"/>
            </a:xfrm>
            <a:prstGeom prst="rect">
              <a:avLst/>
            </a:prstGeom>
            <a:solidFill>
              <a:schemeClr val="bg1"/>
            </a:solidFill>
            <a:ln w="9525">
              <a:solidFill>
                <a:schemeClr val="bg2"/>
              </a:solidFill>
              <a:miter lim="800000"/>
              <a:headEnd/>
              <a:tailEnd/>
            </a:ln>
          </p:spPr>
        </p:pic>
        <p:pic>
          <p:nvPicPr>
            <p:cNvPr id="3790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 y="1536"/>
              <a:ext cx="225" cy="192"/>
            </a:xfrm>
            <a:prstGeom prst="rect">
              <a:avLst/>
            </a:prstGeom>
            <a:solidFill>
              <a:schemeClr val="bg1"/>
            </a:solidFill>
            <a:ln w="9525">
              <a:solidFill>
                <a:schemeClr val="bg2"/>
              </a:solidFill>
              <a:miter lim="800000"/>
              <a:headEnd/>
              <a:tailEnd/>
            </a:ln>
          </p:spPr>
        </p:pic>
        <p:pic>
          <p:nvPicPr>
            <p:cNvPr id="3790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8" y="1488"/>
              <a:ext cx="180" cy="186"/>
            </a:xfrm>
            <a:prstGeom prst="rect">
              <a:avLst/>
            </a:prstGeom>
            <a:solidFill>
              <a:schemeClr val="bg1"/>
            </a:solidFill>
            <a:ln w="9525">
              <a:solidFill>
                <a:schemeClr val="bg2"/>
              </a:solidFill>
              <a:miter lim="800000"/>
              <a:headEnd/>
              <a:tailEnd/>
            </a:ln>
          </p:spPr>
        </p:pic>
      </p:grpSp>
      <p:sp>
        <p:nvSpPr>
          <p:cNvPr id="37895" name="AutoShape 16"/>
          <p:cNvSpPr>
            <a:spLocks noChangeArrowheads="1"/>
          </p:cNvSpPr>
          <p:nvPr/>
        </p:nvSpPr>
        <p:spPr bwMode="auto">
          <a:xfrm>
            <a:off x="3581400" y="1817688"/>
            <a:ext cx="304800" cy="533400"/>
          </a:xfrm>
          <a:prstGeom prst="downArrow">
            <a:avLst>
              <a:gd name="adj1" fmla="val 50000"/>
              <a:gd name="adj2" fmla="val 43750"/>
            </a:avLst>
          </a:prstGeom>
          <a:solidFill>
            <a:schemeClr val="accent1"/>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37896" name="Text Box 19"/>
          <p:cNvSpPr txBox="1">
            <a:spLocks noChangeArrowheads="1"/>
          </p:cNvSpPr>
          <p:nvPr/>
        </p:nvSpPr>
        <p:spPr bwMode="auto">
          <a:xfrm>
            <a:off x="365125" y="1295400"/>
            <a:ext cx="19097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Lucida Sans" panose="020B0602030504020204" pitchFamily="34" charset="0"/>
                <a:ea typeface="Arial Unicode MS" panose="020B0604020202020204" pitchFamily="34" charset="-128"/>
                <a:cs typeface="Arial Unicode MS" panose="020B0604020202020204" pitchFamily="34" charset="-128"/>
              </a:rPr>
              <a:t>Documents to</a:t>
            </a:r>
          </a:p>
          <a:p>
            <a:pPr eaLnBrk="1" hangingPunct="1">
              <a:spcBef>
                <a:spcPct val="0"/>
              </a:spcBef>
              <a:buFontTx/>
              <a:buNone/>
            </a:pPr>
            <a:r>
              <a:rPr lang="en-US" altLang="en-US" sz="2000">
                <a:latin typeface="Lucida Sans" panose="020B0602030504020204" pitchFamily="34" charset="0"/>
                <a:ea typeface="Arial Unicode MS" panose="020B0604020202020204" pitchFamily="34" charset="-128"/>
                <a:cs typeface="Arial Unicode MS" panose="020B0604020202020204" pitchFamily="34" charset="-128"/>
              </a:rPr>
              <a:t>be indexed</a:t>
            </a:r>
          </a:p>
        </p:txBody>
      </p:sp>
      <p:sp>
        <p:nvSpPr>
          <p:cNvPr id="37897" name="Rectangle 24"/>
          <p:cNvSpPr>
            <a:spLocks noChangeArrowheads="1"/>
          </p:cNvSpPr>
          <p:nvPr/>
        </p:nvSpPr>
        <p:spPr bwMode="auto">
          <a:xfrm>
            <a:off x="4559300" y="1355725"/>
            <a:ext cx="3941763" cy="466725"/>
          </a:xfrm>
          <a:prstGeom prst="rect">
            <a:avLst/>
          </a:prstGeom>
          <a:solidFill>
            <a:schemeClr val="bg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Friends, Romans, countrymen.</a:t>
            </a:r>
          </a:p>
        </p:txBody>
      </p:sp>
      <p:sp>
        <p:nvSpPr>
          <p:cNvPr id="37898" name="Oval 62"/>
          <p:cNvSpPr>
            <a:spLocks noChangeArrowheads="1"/>
          </p:cNvSpPr>
          <p:nvPr/>
        </p:nvSpPr>
        <p:spPr bwMode="auto">
          <a:xfrm>
            <a:off x="6477000" y="1893888"/>
            <a:ext cx="76200" cy="76200"/>
          </a:xfrm>
          <a:prstGeom prst="ellipse">
            <a:avLst/>
          </a:prstGeom>
          <a:solidFill>
            <a:schemeClr val="tx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37899" name="Oval 63"/>
          <p:cNvSpPr>
            <a:spLocks noChangeArrowheads="1"/>
          </p:cNvSpPr>
          <p:nvPr/>
        </p:nvSpPr>
        <p:spPr bwMode="auto">
          <a:xfrm>
            <a:off x="6477000" y="2046288"/>
            <a:ext cx="76200" cy="76200"/>
          </a:xfrm>
          <a:prstGeom prst="ellipse">
            <a:avLst/>
          </a:prstGeom>
          <a:solidFill>
            <a:schemeClr val="tx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37900" name="Oval 64"/>
          <p:cNvSpPr>
            <a:spLocks noChangeArrowheads="1"/>
          </p:cNvSpPr>
          <p:nvPr/>
        </p:nvSpPr>
        <p:spPr bwMode="auto">
          <a:xfrm>
            <a:off x="6477000" y="2198688"/>
            <a:ext cx="76200" cy="76200"/>
          </a:xfrm>
          <a:prstGeom prst="ellipse">
            <a:avLst/>
          </a:prstGeom>
          <a:solidFill>
            <a:schemeClr val="tx1"/>
          </a:solidFill>
          <a:ln w="9525">
            <a:solidFill>
              <a:schemeClr val="tx1"/>
            </a:solidFill>
            <a:miter lim="800000"/>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 name="Rectangle 1"/>
          <p:cNvSpPr/>
          <p:nvPr/>
        </p:nvSpPr>
        <p:spPr>
          <a:xfrm>
            <a:off x="5410200" y="35814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DE pluralization</a:t>
            </a:r>
          </a:p>
        </p:txBody>
      </p:sp>
      <p:sp>
        <p:nvSpPr>
          <p:cNvPr id="53" name="Rectangle 52"/>
          <p:cNvSpPr/>
          <p:nvPr/>
        </p:nvSpPr>
        <p:spPr>
          <a:xfrm>
            <a:off x="7216775" y="3581400"/>
            <a:ext cx="149225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Case folding</a:t>
            </a:r>
          </a:p>
        </p:txBody>
      </p:sp>
      <p:sp>
        <p:nvSpPr>
          <p:cNvPr id="37903"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37904" name="Date Placeholder 3"/>
          <p:cNvSpPr txBox="1">
            <a:spLocks/>
          </p:cNvSpPr>
          <p:nvPr/>
        </p:nvSpPr>
        <p:spPr bwMode="auto">
          <a:xfrm>
            <a:off x="381000" y="6565900"/>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D5EA01BE-EAD9-4904-AB50-6ECCF4D024D0}"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5BEAE683-7DCC-4BE1-9F45-9357FCA5A0C5}" type="slidenum">
              <a:rPr lang="en-US" altLang="en-US" sz="1200">
                <a:solidFill>
                  <a:srgbClr val="898989"/>
                </a:solidFill>
                <a:latin typeface="Calibri" panose="020F0502020204030204" pitchFamily="34" charset="0"/>
              </a:rPr>
              <a:pPr eaLnBrk="1" hangingPunct="1">
                <a:spcBef>
                  <a:spcPct val="0"/>
                </a:spcBef>
                <a:buFontTx/>
                <a:buNone/>
              </a:pPr>
              <a:t>6</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buFont typeface="Arial" charset="0"/>
              <a:buNone/>
              <a:defRPr/>
            </a:pPr>
            <a:r>
              <a:rPr lang="en-US" dirty="0">
                <a:ea typeface="ＭＳ Ｐゴシック" pitchFamily="-112" charset="-128"/>
              </a:rPr>
              <a:t>Parsing a document</a:t>
            </a:r>
            <a:endParaRPr lang="en-US" dirty="0"/>
          </a:p>
        </p:txBody>
      </p:sp>
      <p:sp>
        <p:nvSpPr>
          <p:cNvPr id="38915" name="Rectangle 3"/>
          <p:cNvSpPr>
            <a:spLocks noGrp="1" noChangeArrowheads="1"/>
          </p:cNvSpPr>
          <p:nvPr/>
        </p:nvSpPr>
        <p:spPr bwMode="auto">
          <a:xfrm>
            <a:off x="444500" y="1447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rgbClr val="437085"/>
              </a:buClr>
            </a:pPr>
            <a:r>
              <a:rPr lang="en-US" altLang="en-US" sz="3000">
                <a:latin typeface="Calibri" panose="020F0502020204030204" pitchFamily="34" charset="0"/>
                <a:ea typeface="ＭＳ Ｐゴシック" panose="020B0600070205080204" pitchFamily="34" charset="-128"/>
              </a:rPr>
              <a:t>What </a:t>
            </a:r>
            <a:r>
              <a:rPr lang="en-US" altLang="en-US" sz="3000">
                <a:solidFill>
                  <a:srgbClr val="FF0000"/>
                </a:solidFill>
                <a:latin typeface="Calibri" panose="020F0502020204030204" pitchFamily="34" charset="0"/>
                <a:ea typeface="ＭＳ Ｐゴシック" panose="020B0600070205080204" pitchFamily="34" charset="-128"/>
              </a:rPr>
              <a:t>format</a:t>
            </a:r>
            <a:r>
              <a:rPr lang="en-US" altLang="en-US" sz="3000">
                <a:latin typeface="Calibri" panose="020F0502020204030204" pitchFamily="34" charset="0"/>
                <a:ea typeface="ＭＳ Ｐゴシック" panose="020B0600070205080204" pitchFamily="34" charset="-128"/>
              </a:rPr>
              <a:t> is it in?</a:t>
            </a:r>
          </a:p>
          <a:p>
            <a:pPr lvl="1" eaLnBrk="1" hangingPunct="1">
              <a:buClr>
                <a:srgbClr val="357E69"/>
              </a:buClr>
              <a:buFont typeface="Arial" panose="020B0604020202020204" pitchFamily="34" charset="0"/>
              <a:buChar char="•"/>
            </a:pPr>
            <a:r>
              <a:rPr lang="en-US" altLang="en-US">
                <a:latin typeface="Calibri" panose="020F0502020204030204" pitchFamily="34" charset="0"/>
                <a:ea typeface="ＭＳ Ｐゴシック" panose="020B0600070205080204" pitchFamily="34" charset="-128"/>
              </a:rPr>
              <a:t>pdf/word/excel/html?</a:t>
            </a:r>
          </a:p>
          <a:p>
            <a:pPr eaLnBrk="1" hangingPunct="1">
              <a:buClr>
                <a:srgbClr val="437085"/>
              </a:buClr>
            </a:pPr>
            <a:r>
              <a:rPr lang="en-US" altLang="en-US" sz="3000">
                <a:latin typeface="Calibri" panose="020F0502020204030204" pitchFamily="34" charset="0"/>
                <a:ea typeface="ＭＳ Ｐゴシック" panose="020B0600070205080204" pitchFamily="34" charset="-128"/>
              </a:rPr>
              <a:t>What </a:t>
            </a:r>
            <a:r>
              <a:rPr lang="en-US" altLang="en-US" sz="3000">
                <a:solidFill>
                  <a:srgbClr val="FF0000"/>
                </a:solidFill>
                <a:latin typeface="Calibri" panose="020F0502020204030204" pitchFamily="34" charset="0"/>
                <a:ea typeface="ＭＳ Ｐゴシック" panose="020B0600070205080204" pitchFamily="34" charset="-128"/>
              </a:rPr>
              <a:t>language</a:t>
            </a:r>
            <a:r>
              <a:rPr lang="en-US" altLang="en-US" sz="3000">
                <a:latin typeface="Calibri" panose="020F0502020204030204" pitchFamily="34" charset="0"/>
                <a:ea typeface="ＭＳ Ｐゴシック" panose="020B0600070205080204" pitchFamily="34" charset="-128"/>
              </a:rPr>
              <a:t> is it in?</a:t>
            </a:r>
          </a:p>
          <a:p>
            <a:pPr eaLnBrk="1" hangingPunct="1">
              <a:buClr>
                <a:srgbClr val="437085"/>
              </a:buClr>
            </a:pPr>
            <a:r>
              <a:rPr lang="en-US" altLang="en-US" sz="3000">
                <a:latin typeface="Calibri" panose="020F0502020204030204" pitchFamily="34" charset="0"/>
                <a:ea typeface="ＭＳ Ｐゴシック" panose="020B0600070205080204" pitchFamily="34" charset="-128"/>
              </a:rPr>
              <a:t>What </a:t>
            </a:r>
            <a:r>
              <a:rPr lang="en-US" altLang="en-US" sz="3000">
                <a:solidFill>
                  <a:srgbClr val="FF0000"/>
                </a:solidFill>
                <a:latin typeface="Calibri" panose="020F0502020204030204" pitchFamily="34" charset="0"/>
                <a:ea typeface="ＭＳ Ｐゴシック" panose="020B0600070205080204" pitchFamily="34" charset="-128"/>
              </a:rPr>
              <a:t>character set </a:t>
            </a:r>
            <a:r>
              <a:rPr lang="en-US" altLang="en-US" sz="3000">
                <a:latin typeface="Calibri" panose="020F0502020204030204" pitchFamily="34" charset="0"/>
                <a:ea typeface="ＭＳ Ｐゴシック" panose="020B0600070205080204" pitchFamily="34" charset="-128"/>
              </a:rPr>
              <a:t>is in use?</a:t>
            </a:r>
          </a:p>
        </p:txBody>
      </p:sp>
      <p:sp>
        <p:nvSpPr>
          <p:cNvPr id="38916" name="Text Box 1028"/>
          <p:cNvSpPr txBox="1">
            <a:spLocks noChangeArrowheads="1"/>
          </p:cNvSpPr>
          <p:nvPr/>
        </p:nvSpPr>
        <p:spPr bwMode="auto">
          <a:xfrm>
            <a:off x="596900" y="4227513"/>
            <a:ext cx="7772400"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latin typeface="Lucida Sans" panose="020B0602030504020204" pitchFamily="34" charset="0"/>
                <a:ea typeface="Arial Unicode MS" panose="020B0604020202020204" pitchFamily="34" charset="-128"/>
                <a:cs typeface="Arial Unicode MS" panose="020B0604020202020204" pitchFamily="34" charset="-128"/>
              </a:rPr>
              <a:t>Each of these is a classification problem.</a:t>
            </a:r>
          </a:p>
        </p:txBody>
      </p:sp>
      <p:sp>
        <p:nvSpPr>
          <p:cNvPr id="38917" name="Text Box 1030"/>
          <p:cNvSpPr txBox="1">
            <a:spLocks noChangeArrowheads="1"/>
          </p:cNvSpPr>
          <p:nvPr/>
        </p:nvSpPr>
        <p:spPr bwMode="auto">
          <a:xfrm>
            <a:off x="596900" y="5424488"/>
            <a:ext cx="810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latin typeface="Lucida Sans" panose="020B0602030504020204" pitchFamily="34" charset="0"/>
                <a:ea typeface="Arial Unicode MS" panose="020B0604020202020204" pitchFamily="34" charset="-128"/>
                <a:cs typeface="Arial Unicode MS" panose="020B0604020202020204" pitchFamily="34" charset="-128"/>
              </a:rPr>
              <a:t>But these tasks are often done heuristically …</a:t>
            </a:r>
          </a:p>
        </p:txBody>
      </p:sp>
      <p:sp>
        <p:nvSpPr>
          <p:cNvPr id="38918"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38919" name="Date Placeholder 3"/>
          <p:cNvSpPr txBox="1">
            <a:spLocks/>
          </p:cNvSpPr>
          <p:nvPr/>
        </p:nvSpPr>
        <p:spPr bwMode="auto">
          <a:xfrm>
            <a:off x="630238"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8CDCBE74-F261-42C9-9A36-7D2F320C323A}"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04843DAF-B4F0-4EE8-972A-86CC1FD7436E}" type="slidenum">
              <a:rPr lang="en-US" altLang="en-US" sz="1200">
                <a:solidFill>
                  <a:srgbClr val="898989"/>
                </a:solidFill>
                <a:latin typeface="Calibri" panose="020F0502020204030204" pitchFamily="34" charset="0"/>
              </a:rPr>
              <a:pPr eaLnBrk="1" hangingPunct="1">
                <a:spcBef>
                  <a:spcPct val="0"/>
                </a:spcBef>
                <a:buFontTx/>
                <a:buNone/>
              </a:pPr>
              <a:t>7</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8"/>
            <a:ext cx="8229600" cy="4525962"/>
          </a:xfrm>
        </p:spPr>
        <p:txBody>
          <a:bodyPr/>
          <a:lstStyle/>
          <a:p>
            <a:pPr>
              <a:lnSpc>
                <a:spcPct val="90000"/>
              </a:lnSpc>
              <a:buFont typeface="Arial" pitchFamily="34" charset="0"/>
              <a:buChar char="•"/>
              <a:defRPr/>
            </a:pPr>
            <a:r>
              <a:rPr lang="en-US" dirty="0">
                <a:ea typeface="ＭＳ Ｐゴシック" pitchFamily="-112" charset="-128"/>
                <a:sym typeface="Symbol" pitchFamily="18" charset="2"/>
              </a:rPr>
              <a:t>Documents being indexed can include docs from </a:t>
            </a:r>
            <a:r>
              <a:rPr lang="en-US" dirty="0">
                <a:solidFill>
                  <a:srgbClr val="FF0000"/>
                </a:solidFill>
                <a:ea typeface="ＭＳ Ｐゴシック" pitchFamily="-112" charset="-128"/>
                <a:sym typeface="Symbol" pitchFamily="18" charset="2"/>
              </a:rPr>
              <a:t>many different languages</a:t>
            </a:r>
          </a:p>
          <a:p>
            <a:pPr lvl="1">
              <a:lnSpc>
                <a:spcPct val="90000"/>
              </a:lnSpc>
              <a:defRPr/>
            </a:pPr>
            <a:r>
              <a:rPr lang="en-US" dirty="0">
                <a:ea typeface="ＭＳ Ｐゴシック" pitchFamily="-112" charset="-128"/>
                <a:sym typeface="Symbol" pitchFamily="18" charset="2"/>
              </a:rPr>
              <a:t>A single index may have to contain terms of several languages</a:t>
            </a:r>
            <a:r>
              <a:rPr lang="en-US" dirty="0" smtClean="0">
                <a:ea typeface="ＭＳ Ｐゴシック" pitchFamily="-112" charset="-128"/>
                <a:sym typeface="Symbol" pitchFamily="18" charset="2"/>
              </a:rPr>
              <a:t>.</a:t>
            </a:r>
          </a:p>
          <a:p>
            <a:pPr lvl="1">
              <a:lnSpc>
                <a:spcPct val="90000"/>
              </a:lnSpc>
              <a:defRPr/>
            </a:pPr>
            <a:endParaRPr lang="en-US" dirty="0">
              <a:ea typeface="ＭＳ Ｐゴシック" pitchFamily="-112" charset="-128"/>
              <a:sym typeface="Symbol" pitchFamily="18" charset="2"/>
            </a:endParaRPr>
          </a:p>
          <a:p>
            <a:pPr>
              <a:lnSpc>
                <a:spcPct val="90000"/>
              </a:lnSpc>
              <a:buFont typeface="Arial" pitchFamily="34" charset="0"/>
              <a:buChar char="•"/>
              <a:defRPr/>
            </a:pPr>
            <a:r>
              <a:rPr lang="en-US" dirty="0">
                <a:ea typeface="ＭＳ Ｐゴシック" pitchFamily="-112" charset="-128"/>
                <a:sym typeface="Symbol" pitchFamily="18" charset="2"/>
              </a:rPr>
              <a:t>Sometimes a document or its components can contain multiple languages/formats</a:t>
            </a:r>
          </a:p>
          <a:p>
            <a:pPr lvl="1">
              <a:lnSpc>
                <a:spcPct val="90000"/>
              </a:lnSpc>
              <a:defRPr/>
            </a:pPr>
            <a:r>
              <a:rPr lang="en-US" dirty="0">
                <a:ea typeface="ＭＳ Ｐゴシック" pitchFamily="-112" charset="-128"/>
                <a:sym typeface="Symbol" pitchFamily="18" charset="2"/>
              </a:rPr>
              <a:t>French email with a German </a:t>
            </a:r>
            <a:r>
              <a:rPr lang="en-US" dirty="0" err="1">
                <a:ea typeface="ＭＳ Ｐゴシック" pitchFamily="-112" charset="-128"/>
                <a:sym typeface="Symbol" pitchFamily="18" charset="2"/>
              </a:rPr>
              <a:t>pdf</a:t>
            </a:r>
            <a:r>
              <a:rPr lang="en-US" dirty="0">
                <a:ea typeface="ＭＳ Ｐゴシック" pitchFamily="-112" charset="-128"/>
                <a:sym typeface="Symbol" pitchFamily="18" charset="2"/>
              </a:rPr>
              <a:t> attachment</a:t>
            </a:r>
            <a:r>
              <a:rPr lang="en-US" dirty="0" smtClean="0">
                <a:ea typeface="ＭＳ Ｐゴシック" pitchFamily="-112" charset="-128"/>
                <a:sym typeface="Symbol" pitchFamily="18" charset="2"/>
              </a:rPr>
              <a:t>.</a:t>
            </a:r>
          </a:p>
          <a:p>
            <a:pPr marL="457200" lvl="1" indent="0">
              <a:lnSpc>
                <a:spcPct val="90000"/>
              </a:lnSpc>
              <a:buFont typeface="Arial" pitchFamily="34" charset="0"/>
              <a:buNone/>
              <a:defRPr/>
            </a:pPr>
            <a:endParaRPr lang="en-US" dirty="0">
              <a:ea typeface="ＭＳ Ｐゴシック" pitchFamily="-112" charset="-128"/>
              <a:sym typeface="Symbol" pitchFamily="18" charset="2"/>
            </a:endParaRPr>
          </a:p>
          <a:p>
            <a:pPr>
              <a:lnSpc>
                <a:spcPct val="90000"/>
              </a:lnSpc>
              <a:buFont typeface="Arial" pitchFamily="34" charset="0"/>
              <a:buChar char="•"/>
              <a:defRPr/>
            </a:pPr>
            <a:r>
              <a:rPr lang="en-US" u="sng" dirty="0">
                <a:ea typeface="ＭＳ Ｐゴシック" pitchFamily="-112" charset="-128"/>
              </a:rPr>
              <a:t>What is a unit document</a:t>
            </a:r>
            <a:r>
              <a:rPr lang="en-US" dirty="0">
                <a:ea typeface="ＭＳ Ｐゴシック" pitchFamily="-112" charset="-128"/>
              </a:rPr>
              <a:t>?</a:t>
            </a:r>
          </a:p>
          <a:p>
            <a:pPr lvl="1">
              <a:lnSpc>
                <a:spcPct val="90000"/>
              </a:lnSpc>
              <a:defRPr/>
            </a:pPr>
            <a:r>
              <a:rPr lang="en-US" dirty="0">
                <a:ea typeface="ＭＳ Ｐゴシック" pitchFamily="-112" charset="-128"/>
              </a:rPr>
              <a:t>A file</a:t>
            </a:r>
            <a:r>
              <a:rPr lang="en-US" dirty="0" smtClean="0">
                <a:ea typeface="ＭＳ Ｐゴシック" pitchFamily="-112" charset="-128"/>
              </a:rPr>
              <a:t>?</a:t>
            </a:r>
          </a:p>
          <a:p>
            <a:pPr lvl="1">
              <a:lnSpc>
                <a:spcPct val="90000"/>
              </a:lnSpc>
              <a:defRPr/>
            </a:pPr>
            <a:endParaRPr lang="en-US" dirty="0">
              <a:ea typeface="ＭＳ Ｐゴシック" pitchFamily="-112" charset="-128"/>
            </a:endParaRPr>
          </a:p>
          <a:p>
            <a:pPr lvl="1">
              <a:lnSpc>
                <a:spcPct val="90000"/>
              </a:lnSpc>
              <a:defRPr/>
            </a:pPr>
            <a:r>
              <a:rPr lang="en-US" dirty="0">
                <a:ea typeface="ＭＳ Ｐゴシック" pitchFamily="-112" charset="-128"/>
              </a:rPr>
              <a:t>An email?  (Perhaps one of many in an </a:t>
            </a:r>
            <a:r>
              <a:rPr lang="en-US" dirty="0" err="1">
                <a:ea typeface="ＭＳ Ｐゴシック" pitchFamily="-112" charset="-128"/>
              </a:rPr>
              <a:t>mbox</a:t>
            </a:r>
            <a:r>
              <a:rPr lang="en-US" dirty="0" smtClean="0">
                <a:ea typeface="ＭＳ Ｐゴシック" pitchFamily="-112" charset="-128"/>
              </a:rPr>
              <a:t>.)</a:t>
            </a:r>
          </a:p>
          <a:p>
            <a:pPr lvl="1">
              <a:lnSpc>
                <a:spcPct val="90000"/>
              </a:lnSpc>
              <a:defRPr/>
            </a:pPr>
            <a:endParaRPr lang="en-US" dirty="0">
              <a:ea typeface="ＭＳ Ｐゴシック" pitchFamily="-112" charset="-128"/>
            </a:endParaRPr>
          </a:p>
          <a:p>
            <a:pPr lvl="1">
              <a:lnSpc>
                <a:spcPct val="90000"/>
              </a:lnSpc>
              <a:defRPr/>
            </a:pPr>
            <a:r>
              <a:rPr lang="en-US" dirty="0">
                <a:ea typeface="ＭＳ Ｐゴシック" pitchFamily="-112" charset="-128"/>
              </a:rPr>
              <a:t>An email with 5 attachments</a:t>
            </a:r>
            <a:r>
              <a:rPr lang="en-US" dirty="0" smtClean="0">
                <a:ea typeface="ＭＳ Ｐゴシック" pitchFamily="-112" charset="-128"/>
              </a:rPr>
              <a:t>?</a:t>
            </a:r>
          </a:p>
          <a:p>
            <a:pPr lvl="1">
              <a:lnSpc>
                <a:spcPct val="90000"/>
              </a:lnSpc>
              <a:defRPr/>
            </a:pPr>
            <a:endParaRPr lang="en-US" dirty="0">
              <a:ea typeface="ＭＳ Ｐゴシック" pitchFamily="-112" charset="-128"/>
            </a:endParaRPr>
          </a:p>
          <a:p>
            <a:pPr lvl="1">
              <a:lnSpc>
                <a:spcPct val="90000"/>
              </a:lnSpc>
              <a:defRPr/>
            </a:pPr>
            <a:r>
              <a:rPr lang="en-US" dirty="0">
                <a:ea typeface="ＭＳ Ｐゴシック" pitchFamily="-112" charset="-128"/>
              </a:rPr>
              <a:t>A group of files (PPT or </a:t>
            </a:r>
            <a:r>
              <a:rPr lang="en-US" dirty="0" err="1">
                <a:ea typeface="ＭＳ Ｐゴシック" pitchFamily="-112" charset="-128"/>
              </a:rPr>
              <a:t>LaTeX</a:t>
            </a:r>
            <a:r>
              <a:rPr lang="en-US" dirty="0">
                <a:ea typeface="ＭＳ Ｐゴシック" pitchFamily="-112" charset="-128"/>
              </a:rPr>
              <a:t> as HTML pages)</a:t>
            </a:r>
          </a:p>
          <a:p>
            <a:pPr>
              <a:defRPr/>
            </a:pPr>
            <a:endParaRPr lang="en-US" dirty="0"/>
          </a:p>
        </p:txBody>
      </p:sp>
      <p:sp>
        <p:nvSpPr>
          <p:cNvPr id="3" name="Content Placeholder 2"/>
          <p:cNvSpPr>
            <a:spLocks noGrp="1"/>
          </p:cNvSpPr>
          <p:nvPr>
            <p:ph sz="quarter" idx="10"/>
          </p:nvPr>
        </p:nvSpPr>
        <p:spPr/>
        <p:txBody>
          <a:bodyPr/>
          <a:lstStyle/>
          <a:p>
            <a:pPr>
              <a:buFont typeface="Arial" charset="0"/>
              <a:buNone/>
              <a:defRPr/>
            </a:pPr>
            <a:r>
              <a:rPr lang="en-US" dirty="0">
                <a:ea typeface="ＭＳ Ｐゴシック" pitchFamily="-112" charset="-128"/>
              </a:rPr>
              <a:t>Complications: Format/language</a:t>
            </a:r>
            <a:endParaRPr lang="en-US" dirty="0"/>
          </a:p>
        </p:txBody>
      </p:sp>
      <p:sp>
        <p:nvSpPr>
          <p:cNvPr id="39940"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39941" name="Date Placeholder 3"/>
          <p:cNvSpPr txBox="1">
            <a:spLocks/>
          </p:cNvSpPr>
          <p:nvPr/>
        </p:nvSpPr>
        <p:spPr bwMode="auto">
          <a:xfrm>
            <a:off x="457200" y="6537325"/>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8A100C59-6C8C-4FBE-8A15-5F8D9EBC2E4B}"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7D8B114A-0C3F-4F83-A50B-221CE5CB2FFC}" type="slidenum">
              <a:rPr lang="en-US" altLang="en-US" sz="1200">
                <a:solidFill>
                  <a:srgbClr val="898989"/>
                </a:solidFill>
                <a:latin typeface="Calibri" panose="020F0502020204030204" pitchFamily="34" charset="0"/>
              </a:rPr>
              <a:pPr eaLnBrk="1" hangingPunct="1">
                <a:spcBef>
                  <a:spcPct val="0"/>
                </a:spcBef>
                <a:buFontTx/>
                <a:buNone/>
              </a:pPr>
              <a:t>8</a:t>
            </a:fld>
            <a:r>
              <a:rPr lang="en-US" altLang="en-US" sz="1200">
                <a:solidFill>
                  <a:srgbClr val="898989"/>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a:xfrm>
            <a:off x="304800" y="1371600"/>
            <a:ext cx="8229600" cy="5105400"/>
          </a:xfrm>
        </p:spPr>
        <p:txBody>
          <a:bodyPr/>
          <a:lstStyle/>
          <a:p>
            <a:pPr fontAlgn="base">
              <a:spcAft>
                <a:spcPct val="0"/>
              </a:spcAft>
              <a:buFont typeface="Arial" pitchFamily="34" charset="0"/>
              <a:buChar char="•"/>
            </a:pPr>
            <a:r>
              <a:rPr lang="en-US" altLang="en-US" u="sng" smtClean="0">
                <a:solidFill>
                  <a:srgbClr val="A40508"/>
                </a:solidFill>
                <a:ea typeface="ＭＳ Ｐゴシック" panose="020B0600070205080204" pitchFamily="34" charset="-128"/>
              </a:rPr>
              <a:t>Input</a:t>
            </a:r>
            <a:r>
              <a:rPr lang="en-US" altLang="en-US" smtClean="0">
                <a:ea typeface="ＭＳ Ｐゴシック" panose="020B0600070205080204" pitchFamily="34" charset="-128"/>
              </a:rPr>
              <a:t>: “</a:t>
            </a:r>
            <a:r>
              <a:rPr lang="en-US" altLang="en-US" b="1" i="1" smtClean="0">
                <a:ea typeface="ＭＳ Ｐゴシック" panose="020B0600070205080204" pitchFamily="34" charset="-128"/>
              </a:rPr>
              <a:t>Friends, Romans, Countrymen</a:t>
            </a:r>
            <a:r>
              <a:rPr lang="en-US" altLang="en-US" smtClean="0">
                <a:ea typeface="ＭＳ Ｐゴシック" panose="020B0600070205080204" pitchFamily="34" charset="-128"/>
              </a:rPr>
              <a:t>”</a:t>
            </a:r>
          </a:p>
          <a:p>
            <a:pPr fontAlgn="base">
              <a:spcAft>
                <a:spcPct val="0"/>
              </a:spcAft>
              <a:buFont typeface="Arial" pitchFamily="34" charset="0"/>
              <a:buChar char="•"/>
            </a:pPr>
            <a:endParaRPr lang="en-US" altLang="en-US" smtClean="0">
              <a:ea typeface="ＭＳ Ｐゴシック" panose="020B0600070205080204" pitchFamily="34" charset="-128"/>
            </a:endParaRPr>
          </a:p>
          <a:p>
            <a:pPr fontAlgn="base">
              <a:spcAft>
                <a:spcPct val="0"/>
              </a:spcAft>
              <a:buFont typeface="Arial" pitchFamily="34" charset="0"/>
              <a:buChar char="•"/>
            </a:pPr>
            <a:r>
              <a:rPr lang="en-US" altLang="en-US" u="sng" smtClean="0">
                <a:solidFill>
                  <a:srgbClr val="A40508"/>
                </a:solidFill>
                <a:ea typeface="ＭＳ Ｐゴシック" panose="020B0600070205080204" pitchFamily="34" charset="-128"/>
              </a:rPr>
              <a:t>Output</a:t>
            </a:r>
            <a:r>
              <a:rPr lang="en-US" altLang="en-US" smtClean="0">
                <a:ea typeface="ＭＳ Ｐゴシック" panose="020B0600070205080204" pitchFamily="34" charset="-128"/>
              </a:rPr>
              <a:t>: Tokens</a:t>
            </a:r>
          </a:p>
          <a:p>
            <a:pPr lvl="1" fontAlgn="base">
              <a:spcAft>
                <a:spcPct val="0"/>
              </a:spcAft>
            </a:pPr>
            <a:r>
              <a:rPr lang="en-US" altLang="en-US" b="1" i="1" smtClean="0">
                <a:ea typeface="ＭＳ Ｐゴシック" panose="020B0600070205080204" pitchFamily="34" charset="-128"/>
              </a:rPr>
              <a:t>Friends</a:t>
            </a:r>
          </a:p>
          <a:p>
            <a:pPr lvl="1" fontAlgn="base">
              <a:spcAft>
                <a:spcPct val="0"/>
              </a:spcAft>
            </a:pPr>
            <a:r>
              <a:rPr lang="en-US" altLang="en-US" b="1" i="1" smtClean="0">
                <a:ea typeface="ＭＳ Ｐゴシック" panose="020B0600070205080204" pitchFamily="34" charset="-128"/>
              </a:rPr>
              <a:t>Romans</a:t>
            </a:r>
          </a:p>
          <a:p>
            <a:pPr lvl="1" fontAlgn="base">
              <a:spcAft>
                <a:spcPct val="0"/>
              </a:spcAft>
            </a:pPr>
            <a:r>
              <a:rPr lang="en-US" altLang="en-US" b="1" i="1" smtClean="0">
                <a:ea typeface="ＭＳ Ｐゴシック" panose="020B0600070205080204" pitchFamily="34" charset="-128"/>
              </a:rPr>
              <a:t>Countrymen</a:t>
            </a:r>
          </a:p>
          <a:p>
            <a:pPr lvl="1" fontAlgn="base">
              <a:spcAft>
                <a:spcPct val="0"/>
              </a:spcAft>
            </a:pPr>
            <a:endParaRPr lang="en-US" altLang="en-US" b="1" i="1" smtClean="0">
              <a:ea typeface="ＭＳ Ｐゴシック" panose="020B0600070205080204" pitchFamily="34" charset="-128"/>
            </a:endParaRPr>
          </a:p>
          <a:p>
            <a:pPr fontAlgn="base">
              <a:spcAft>
                <a:spcPct val="0"/>
              </a:spcAft>
              <a:buFont typeface="Arial" pitchFamily="34" charset="0"/>
              <a:buChar char="•"/>
            </a:pPr>
            <a:r>
              <a:rPr lang="en-US" altLang="en-US" smtClean="0">
                <a:ea typeface="ＭＳ Ｐゴシック" panose="020B0600070205080204" pitchFamily="34" charset="-128"/>
              </a:rPr>
              <a:t>A </a:t>
            </a:r>
            <a:r>
              <a:rPr lang="en-US" altLang="en-US" smtClean="0">
                <a:solidFill>
                  <a:srgbClr val="139CB7"/>
                </a:solidFill>
                <a:ea typeface="ＭＳ Ｐゴシック" panose="020B0600070205080204" pitchFamily="34" charset="-128"/>
              </a:rPr>
              <a:t>token</a:t>
            </a:r>
            <a:r>
              <a:rPr lang="en-US" altLang="en-US" smtClean="0">
                <a:ea typeface="ＭＳ Ｐゴシック" panose="020B0600070205080204" pitchFamily="34" charset="-128"/>
              </a:rPr>
              <a:t> is a sequence of characters in a document</a:t>
            </a:r>
          </a:p>
          <a:p>
            <a:pPr fontAlgn="base">
              <a:spcAft>
                <a:spcPct val="0"/>
              </a:spcAft>
              <a:buFont typeface="Arial" pitchFamily="34" charset="0"/>
              <a:buChar char="•"/>
            </a:pPr>
            <a:endParaRPr lang="en-US" altLang="en-US" smtClean="0">
              <a:ea typeface="ＭＳ Ｐゴシック" panose="020B0600070205080204" pitchFamily="34" charset="-128"/>
            </a:endParaRPr>
          </a:p>
          <a:p>
            <a:pPr fontAlgn="base">
              <a:spcAft>
                <a:spcPct val="0"/>
              </a:spcAft>
              <a:buFont typeface="Arial" pitchFamily="34" charset="0"/>
              <a:buChar char="•"/>
            </a:pPr>
            <a:r>
              <a:rPr lang="en-US" altLang="en-US" smtClean="0">
                <a:ea typeface="ＭＳ Ｐゴシック" panose="020B0600070205080204" pitchFamily="34" charset="-128"/>
              </a:rPr>
              <a:t>Each such token is now a candidate for an index entry, after </a:t>
            </a:r>
            <a:r>
              <a:rPr lang="en-US" altLang="en-US" u="sng" smtClean="0">
                <a:ea typeface="ＭＳ Ｐゴシック" panose="020B0600070205080204" pitchFamily="34" charset="-128"/>
              </a:rPr>
              <a:t>further processing</a:t>
            </a:r>
          </a:p>
          <a:p>
            <a:pPr lvl="1" fontAlgn="base">
              <a:spcAft>
                <a:spcPct val="0"/>
              </a:spcAft>
            </a:pPr>
            <a:endParaRPr lang="en-US" altLang="en-US" smtClean="0">
              <a:ea typeface="ＭＳ Ｐゴシック" panose="020B0600070205080204" pitchFamily="34" charset="-128"/>
            </a:endParaRPr>
          </a:p>
          <a:p>
            <a:pPr fontAlgn="base">
              <a:spcAft>
                <a:spcPct val="0"/>
              </a:spcAft>
            </a:pPr>
            <a:endParaRPr lang="en-US" altLang="en-US" smtClean="0"/>
          </a:p>
        </p:txBody>
      </p:sp>
      <p:sp>
        <p:nvSpPr>
          <p:cNvPr id="3" name="Content Placeholder 2"/>
          <p:cNvSpPr>
            <a:spLocks noGrp="1"/>
          </p:cNvSpPr>
          <p:nvPr>
            <p:ph sz="quarter" idx="10"/>
          </p:nvPr>
        </p:nvSpPr>
        <p:spPr/>
        <p:txBody>
          <a:bodyPr/>
          <a:lstStyle/>
          <a:p>
            <a:pPr>
              <a:buFont typeface="Arial" charset="0"/>
              <a:buNone/>
              <a:defRPr/>
            </a:pPr>
            <a:r>
              <a:rPr lang="en-US" dirty="0">
                <a:ea typeface="ＭＳ Ｐゴシック" pitchFamily="-112" charset="-128"/>
              </a:rPr>
              <a:t>Tokenization</a:t>
            </a:r>
            <a:endParaRPr lang="en-US" dirty="0"/>
          </a:p>
        </p:txBody>
      </p:sp>
      <p:sp>
        <p:nvSpPr>
          <p:cNvPr id="40964" name="TextBox 1"/>
          <p:cNvSpPr txBox="1">
            <a:spLocks noChangeArrowheads="1"/>
          </p:cNvSpPr>
          <p:nvPr/>
        </p:nvSpPr>
        <p:spPr bwMode="auto">
          <a:xfrm>
            <a:off x="7772400" y="6583363"/>
            <a:ext cx="1295400"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latin typeface="Calibri" panose="020F0502020204030204" pitchFamily="34" charset="0"/>
              </a:rPr>
              <a:t>Pilani Campus</a:t>
            </a:r>
          </a:p>
        </p:txBody>
      </p:sp>
      <p:sp>
        <p:nvSpPr>
          <p:cNvPr id="40965" name="Date Placeholder 3"/>
          <p:cNvSpPr txBox="1">
            <a:spLocks/>
          </p:cNvSpPr>
          <p:nvPr/>
        </p:nvSpPr>
        <p:spPr bwMode="auto">
          <a:xfrm>
            <a:off x="609600" y="6583363"/>
            <a:ext cx="6019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CA0E9616-FC9A-4155-B354-125861804537}" type="datetime1">
              <a:rPr lang="en-US" altLang="en-US" sz="1200">
                <a:solidFill>
                  <a:srgbClr val="898989"/>
                </a:solidFill>
                <a:latin typeface="Calibri" panose="020F0502020204030204" pitchFamily="34" charset="0"/>
              </a:rPr>
              <a:pPr eaLnBrk="1" hangingPunct="1">
                <a:spcBef>
                  <a:spcPct val="0"/>
                </a:spcBef>
                <a:buFontTx/>
                <a:buNone/>
              </a:pPr>
              <a:t>1/26/2019</a:t>
            </a:fld>
            <a:r>
              <a:rPr lang="en-US" altLang="en-US" sz="1200">
                <a:solidFill>
                  <a:srgbClr val="898989"/>
                </a:solidFill>
                <a:latin typeface="Calibri" panose="020F0502020204030204" pitchFamily="34" charset="0"/>
              </a:rPr>
              <a:t>                                         SS ZG537  (INFORMATION RETRIEVAL)                        </a:t>
            </a:r>
            <a:fld id="{61132921-8A5B-42BE-98A2-6AD917C7E474}" type="slidenum">
              <a:rPr lang="en-US" altLang="en-US" sz="1200">
                <a:solidFill>
                  <a:srgbClr val="898989"/>
                </a:solidFill>
                <a:latin typeface="Calibri" panose="020F0502020204030204" pitchFamily="34" charset="0"/>
              </a:rPr>
              <a:pPr eaLnBrk="1" hangingPunct="1">
                <a:spcBef>
                  <a:spcPct val="0"/>
                </a:spcBef>
                <a:buFontTx/>
                <a:buNone/>
              </a:pPr>
              <a:t>9</a:t>
            </a:fld>
            <a:endParaRPr lang="en-US" altLang="en-US" sz="1200">
              <a:solidFill>
                <a:srgbClr val="898989"/>
              </a:solidFill>
              <a:latin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3489</TotalTime>
  <Words>3002</Words>
  <Application>Microsoft Office PowerPoint</Application>
  <PresentationFormat>On-screen Show (4:3)</PresentationFormat>
  <Paragraphs>584</Paragraphs>
  <Slides>47</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47</vt:i4>
      </vt:variant>
    </vt:vector>
  </HeadingPairs>
  <TitlesOfParts>
    <vt:vector size="59" baseType="lpstr">
      <vt:lpstr>Arial Unicode MS</vt:lpstr>
      <vt:lpstr>ＭＳ Ｐゴシック</vt:lpstr>
      <vt:lpstr>Arial</vt:lpstr>
      <vt:lpstr>Calibri</vt:lpstr>
      <vt:lpstr>Lucida Sans</vt:lpstr>
      <vt:lpstr>Lucida Sans Unicode</vt:lpstr>
      <vt:lpstr>Symbol</vt:lpstr>
      <vt:lpstr>Tahoma</vt:lpstr>
      <vt:lpstr>Times New Roman</vt:lpstr>
      <vt:lpstr>Wingdings</vt:lpstr>
      <vt:lpstr>Office Theme</vt:lpstr>
      <vt:lpstr>1_Office Theme</vt:lpstr>
      <vt:lpstr>BITS Pilani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Lavika Goel</cp:lastModifiedBy>
  <cp:revision>266</cp:revision>
  <dcterms:created xsi:type="dcterms:W3CDTF">2011-09-14T09:42:05Z</dcterms:created>
  <dcterms:modified xsi:type="dcterms:W3CDTF">2019-01-26T06:09:17Z</dcterms:modified>
</cp:coreProperties>
</file>