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26" r:id="rId2"/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93" r:id="rId11"/>
    <p:sldId id="296" r:id="rId12"/>
    <p:sldId id="288" r:id="rId13"/>
    <p:sldId id="289" r:id="rId14"/>
    <p:sldId id="290" r:id="rId15"/>
    <p:sldId id="291" r:id="rId16"/>
    <p:sldId id="292" r:id="rId17"/>
    <p:sldId id="294" r:id="rId18"/>
    <p:sldId id="295" r:id="rId19"/>
    <p:sldId id="298" r:id="rId20"/>
    <p:sldId id="299" r:id="rId21"/>
    <p:sldId id="301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27" r:id="rId31"/>
    <p:sldId id="328" r:id="rId32"/>
    <p:sldId id="329" r:id="rId33"/>
    <p:sldId id="330" r:id="rId34"/>
    <p:sldId id="331" r:id="rId35"/>
    <p:sldId id="332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43" autoAdjust="0"/>
  </p:normalViewPr>
  <p:slideViewPr>
    <p:cSldViewPr>
      <p:cViewPr varScale="1">
        <p:scale>
          <a:sx n="77" d="100"/>
          <a:sy n="77" d="100"/>
        </p:scale>
        <p:origin x="154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3FD3E72-63E4-4F99-AA79-6A082D2690A3}" type="datetimeFigureOut">
              <a:rPr lang="en-US"/>
              <a:pPr>
                <a:defRPr/>
              </a:pPr>
              <a:t>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AE68956-5232-4C44-B3CB-B4D3169D97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65030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616359-CC08-4184-A4F0-484ED54E7817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30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3DAFFED-C0B2-419B-801B-A9DAC6B1DDF6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53244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464DAA0-35C6-49A5-B49A-66718D90FE41}" type="slidenum">
              <a:rPr lang="en-US" altLang="en-US" smtClean="0">
                <a:ea typeface="MS PGothic" panose="020B0600070205080204" pitchFamily="34" charset="-128"/>
              </a:rPr>
              <a:pPr/>
              <a:t>32</a:t>
            </a:fld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60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423676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E15F7C0-5D66-4351-9E06-85037ED6B0B7}" type="slidenum">
              <a:rPr lang="en-US" altLang="en-US" smtClean="0">
                <a:ea typeface="MS PGothic" panose="020B0600070205080204" pitchFamily="34" charset="-128"/>
              </a:rPr>
              <a:pPr/>
              <a:t>33</a:t>
            </a:fld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60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2675981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561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900" b="1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900" smtClean="0">
                <a:solidFill>
                  <a:srgbClr val="101141"/>
                </a:solidFill>
                <a:latin typeface="Arial" charset="0"/>
                <a:cs typeface="Arial" charset="0"/>
              </a:rPr>
              <a:t>Pilani, Hyderabad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0023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9C78F-4DC4-4A24-84EA-CD70B00B04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60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0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0000FF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3538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2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61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7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152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726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190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96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74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AE1E749-CF8C-43BD-9CF7-5AE39DF0EF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7" r:id="rId1"/>
    <p:sldLayoutId id="2147484548" r:id="rId2"/>
    <p:sldLayoutId id="2147484549" r:id="rId3"/>
    <p:sldLayoutId id="2147484550" r:id="rId4"/>
    <p:sldLayoutId id="2147484551" r:id="rId5"/>
    <p:sldLayoutId id="2147484552" r:id="rId6"/>
    <p:sldLayoutId id="2147484553" r:id="rId7"/>
    <p:sldLayoutId id="2147484554" r:id="rId8"/>
    <p:sldLayoutId id="2147484555" r:id="rId9"/>
    <p:sldLayoutId id="2147484556" r:id="rId10"/>
    <p:sldLayoutId id="2147484557" r:id="rId11"/>
    <p:sldLayoutId id="2147484546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BITS Pilani</a:t>
            </a:r>
            <a:endParaRPr lang="en-US" dirty="0"/>
          </a:p>
        </p:txBody>
      </p:sp>
      <p:sp>
        <p:nvSpPr>
          <p:cNvPr id="14339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Dr. Lavika Goel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Assistant Professor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Department of CSIS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Lecture 3: </a:t>
            </a:r>
            <a:r>
              <a:rPr lang="en-US" altLang="en-US" dirty="0" smtClean="0"/>
              <a:t>3/2/2019</a:t>
            </a:r>
            <a:endParaRPr lang="en-US" altLang="en-US" dirty="0" smtClean="0"/>
          </a:p>
        </p:txBody>
      </p:sp>
      <p:sp>
        <p:nvSpPr>
          <p:cNvPr id="14340" name="TextBox 1"/>
          <p:cNvSpPr txBox="1">
            <a:spLocks noChangeArrowheads="1"/>
          </p:cNvSpPr>
          <p:nvPr/>
        </p:nvSpPr>
        <p:spPr bwMode="auto">
          <a:xfrm>
            <a:off x="228600" y="5676900"/>
            <a:ext cx="1981200" cy="307975"/>
          </a:xfrm>
          <a:prstGeom prst="rect">
            <a:avLst/>
          </a:prstGeom>
          <a:solidFill>
            <a:srgbClr val="1011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Calibri" panose="020F0502020204030204" pitchFamily="34" charset="0"/>
              </a:rPr>
              <a:t>Pilani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Binary Tree</a:t>
            </a:r>
            <a:endParaRPr 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1676400"/>
            <a:ext cx="726757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25605" name="Date Placeholder 3"/>
          <p:cNvSpPr txBox="1">
            <a:spLocks/>
          </p:cNvSpPr>
          <p:nvPr/>
        </p:nvSpPr>
        <p:spPr bwMode="auto">
          <a:xfrm>
            <a:off x="685800" y="653573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01BCC8A-C58F-4FEF-B04B-F5C39790CE5F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E52876C0-1FA7-4F14-9155-6CD1EE76DC66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1"/>
          <p:cNvGrpSpPr>
            <a:grpSpLocks/>
          </p:cNvGrpSpPr>
          <p:nvPr/>
        </p:nvGrpSpPr>
        <p:grpSpPr bwMode="auto">
          <a:xfrm>
            <a:off x="109538" y="414338"/>
            <a:ext cx="8882062" cy="4838700"/>
            <a:chOff x="33196" y="0"/>
            <a:chExt cx="8882204" cy="4838700"/>
          </a:xfrm>
        </p:grpSpPr>
        <p:sp>
          <p:nvSpPr>
            <p:cNvPr id="4" name="Oval 3"/>
            <p:cNvSpPr/>
            <p:nvPr/>
          </p:nvSpPr>
          <p:spPr>
            <a:xfrm>
              <a:off x="3809918" y="76200"/>
              <a:ext cx="457207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629" name="TextBox 5"/>
            <p:cNvSpPr txBox="1">
              <a:spLocks noChangeArrowheads="1"/>
            </p:cNvSpPr>
            <p:nvPr/>
          </p:nvSpPr>
          <p:spPr bwMode="auto">
            <a:xfrm>
              <a:off x="4251244" y="0"/>
              <a:ext cx="6255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Root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904888" y="604837"/>
              <a:ext cx="457207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248357" y="506412"/>
              <a:ext cx="457207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632" name="TextBox 8"/>
            <p:cNvSpPr txBox="1">
              <a:spLocks noChangeArrowheads="1"/>
            </p:cNvSpPr>
            <p:nvPr/>
          </p:nvSpPr>
          <p:spPr bwMode="auto">
            <a:xfrm>
              <a:off x="1396527" y="665404"/>
              <a:ext cx="5084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A-K</a:t>
              </a:r>
            </a:p>
          </p:txBody>
        </p:sp>
        <p:sp>
          <p:nvSpPr>
            <p:cNvPr id="26633" name="TextBox 9"/>
            <p:cNvSpPr txBox="1">
              <a:spLocks noChangeArrowheads="1"/>
            </p:cNvSpPr>
            <p:nvPr/>
          </p:nvSpPr>
          <p:spPr bwMode="auto">
            <a:xfrm>
              <a:off x="6713753" y="518636"/>
              <a:ext cx="6014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M-N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1030162" y="1219200"/>
              <a:ext cx="457207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809918" y="1314450"/>
              <a:ext cx="457207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636" name="TextBox 12"/>
            <p:cNvSpPr txBox="1">
              <a:spLocks noChangeArrowheads="1"/>
            </p:cNvSpPr>
            <p:nvPr/>
          </p:nvSpPr>
          <p:spPr bwMode="auto">
            <a:xfrm>
              <a:off x="521329" y="1279153"/>
              <a:ext cx="53412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A-G</a:t>
              </a:r>
            </a:p>
          </p:txBody>
        </p:sp>
        <p:sp>
          <p:nvSpPr>
            <p:cNvPr id="26637" name="TextBox 13"/>
            <p:cNvSpPr txBox="1">
              <a:spLocks noChangeArrowheads="1"/>
            </p:cNvSpPr>
            <p:nvPr/>
          </p:nvSpPr>
          <p:spPr bwMode="auto">
            <a:xfrm>
              <a:off x="3290306" y="1286698"/>
              <a:ext cx="5196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H-K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649861" y="1174750"/>
              <a:ext cx="457207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250086" y="1223962"/>
              <a:ext cx="457207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640" name="TextBox 16"/>
            <p:cNvSpPr txBox="1">
              <a:spLocks noChangeArrowheads="1"/>
            </p:cNvSpPr>
            <p:nvPr/>
          </p:nvSpPr>
          <p:spPr bwMode="auto">
            <a:xfrm>
              <a:off x="5140859" y="1235018"/>
              <a:ext cx="5084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A-K</a:t>
              </a:r>
            </a:p>
          </p:txBody>
        </p:sp>
        <p:sp>
          <p:nvSpPr>
            <p:cNvPr id="26641" name="TextBox 17"/>
            <p:cNvSpPr txBox="1">
              <a:spLocks noChangeArrowheads="1"/>
            </p:cNvSpPr>
            <p:nvPr/>
          </p:nvSpPr>
          <p:spPr bwMode="auto">
            <a:xfrm>
              <a:off x="7714885" y="1235018"/>
              <a:ext cx="6014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M-N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598355" y="2286000"/>
              <a:ext cx="457207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251250" y="2638425"/>
              <a:ext cx="457207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644" name="TextBox 20"/>
            <p:cNvSpPr txBox="1">
              <a:spLocks noChangeArrowheads="1"/>
            </p:cNvSpPr>
            <p:nvPr/>
          </p:nvSpPr>
          <p:spPr bwMode="auto">
            <a:xfrm>
              <a:off x="33196" y="2101334"/>
              <a:ext cx="7328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An-As</a:t>
              </a:r>
            </a:p>
          </p:txBody>
        </p:sp>
        <p:sp>
          <p:nvSpPr>
            <p:cNvPr id="26645" name="TextBox 21"/>
            <p:cNvSpPr txBox="1">
              <a:spLocks noChangeArrowheads="1"/>
            </p:cNvSpPr>
            <p:nvPr/>
          </p:nvSpPr>
          <p:spPr bwMode="auto">
            <a:xfrm>
              <a:off x="3763536" y="2680931"/>
              <a:ext cx="5261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B-G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603117" y="3429000"/>
              <a:ext cx="457207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482606" y="3429000"/>
              <a:ext cx="1376385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/>
                <a:t>Assam</a:t>
              </a:r>
            </a:p>
          </p:txBody>
        </p:sp>
        <p:sp>
          <p:nvSpPr>
            <p:cNvPr id="26648" name="TextBox 24"/>
            <p:cNvSpPr txBox="1">
              <a:spLocks noChangeArrowheads="1"/>
            </p:cNvSpPr>
            <p:nvPr/>
          </p:nvSpPr>
          <p:spPr bwMode="auto">
            <a:xfrm>
              <a:off x="38444" y="3244334"/>
              <a:ext cx="7232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An-Ar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33196" y="4267200"/>
              <a:ext cx="1376384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/>
                <a:t>Andhra Pradesh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1608021" y="4229100"/>
              <a:ext cx="1747865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/>
                <a:t>Arunachal Pradesh</a:t>
              </a:r>
            </a:p>
          </p:txBody>
        </p:sp>
        <p:cxnSp>
          <p:nvCxnSpPr>
            <p:cNvPr id="30" name="Straight Connector 29"/>
            <p:cNvCxnSpPr>
              <a:stCxn id="7" idx="7"/>
              <a:endCxn id="4" idx="2"/>
            </p:cNvCxnSpPr>
            <p:nvPr/>
          </p:nvCxnSpPr>
          <p:spPr>
            <a:xfrm flipV="1">
              <a:off x="2295419" y="266700"/>
              <a:ext cx="1514499" cy="3952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endCxn id="8" idx="1"/>
            </p:cNvCxnSpPr>
            <p:nvPr/>
          </p:nvCxnSpPr>
          <p:spPr>
            <a:xfrm>
              <a:off x="4267126" y="266700"/>
              <a:ext cx="2047908" cy="2952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6632" idx="3"/>
              <a:endCxn id="11" idx="7"/>
            </p:cNvCxnSpPr>
            <p:nvPr/>
          </p:nvCxnSpPr>
          <p:spPr>
            <a:xfrm flipH="1">
              <a:off x="1420693" y="849312"/>
              <a:ext cx="484195" cy="425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7" idx="6"/>
              <a:endCxn id="12" idx="0"/>
            </p:cNvCxnSpPr>
            <p:nvPr/>
          </p:nvCxnSpPr>
          <p:spPr>
            <a:xfrm>
              <a:off x="2362095" y="795337"/>
              <a:ext cx="1676427" cy="519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1" idx="3"/>
              <a:endCxn id="19" idx="0"/>
            </p:cNvCxnSpPr>
            <p:nvPr/>
          </p:nvCxnSpPr>
          <p:spPr>
            <a:xfrm flipH="1">
              <a:off x="826959" y="1544637"/>
              <a:ext cx="269879" cy="7413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1" idx="5"/>
              <a:endCxn id="20" idx="0"/>
            </p:cNvCxnSpPr>
            <p:nvPr/>
          </p:nvCxnSpPr>
          <p:spPr>
            <a:xfrm>
              <a:off x="1420693" y="1544637"/>
              <a:ext cx="3059161" cy="10937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19" idx="4"/>
              <a:endCxn id="26648" idx="3"/>
            </p:cNvCxnSpPr>
            <p:nvPr/>
          </p:nvCxnSpPr>
          <p:spPr>
            <a:xfrm flipH="1">
              <a:off x="761870" y="2667000"/>
              <a:ext cx="65089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9" idx="5"/>
              <a:endCxn id="24" idx="0"/>
            </p:cNvCxnSpPr>
            <p:nvPr/>
          </p:nvCxnSpPr>
          <p:spPr>
            <a:xfrm>
              <a:off x="988886" y="2611437"/>
              <a:ext cx="1181119" cy="8175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3" idx="4"/>
            </p:cNvCxnSpPr>
            <p:nvPr/>
          </p:nvCxnSpPr>
          <p:spPr>
            <a:xfrm>
              <a:off x="831721" y="38100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23" idx="5"/>
              <a:endCxn id="28" idx="0"/>
            </p:cNvCxnSpPr>
            <p:nvPr/>
          </p:nvCxnSpPr>
          <p:spPr>
            <a:xfrm>
              <a:off x="993648" y="3754437"/>
              <a:ext cx="1487512" cy="474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687679" y="3433762"/>
              <a:ext cx="457207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927818" y="3563937"/>
              <a:ext cx="457207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663" name="TextBox 38"/>
            <p:cNvSpPr txBox="1">
              <a:spLocks noChangeArrowheads="1"/>
            </p:cNvSpPr>
            <p:nvPr/>
          </p:nvSpPr>
          <p:spPr bwMode="auto">
            <a:xfrm>
              <a:off x="3144812" y="3445370"/>
              <a:ext cx="5036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B-C</a:t>
              </a:r>
            </a:p>
          </p:txBody>
        </p:sp>
        <p:sp>
          <p:nvSpPr>
            <p:cNvPr id="26664" name="TextBox 40"/>
            <p:cNvSpPr txBox="1">
              <a:spLocks noChangeArrowheads="1"/>
            </p:cNvSpPr>
            <p:nvPr/>
          </p:nvSpPr>
          <p:spPr bwMode="auto">
            <a:xfrm>
              <a:off x="7038619" y="3260704"/>
              <a:ext cx="790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Go-Gu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3449551" y="4343400"/>
              <a:ext cx="969978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/>
                <a:t>Bihar</a:t>
              </a:r>
            </a:p>
          </p:txBody>
        </p:sp>
        <p:cxnSp>
          <p:nvCxnSpPr>
            <p:cNvPr id="3" name="Straight Connector 2"/>
            <p:cNvCxnSpPr>
              <a:stCxn id="53" idx="4"/>
              <a:endCxn id="43" idx="1"/>
            </p:cNvCxnSpPr>
            <p:nvPr/>
          </p:nvCxnSpPr>
          <p:spPr>
            <a:xfrm flipH="1">
              <a:off x="3592428" y="3814762"/>
              <a:ext cx="323855" cy="584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4479854" y="4343400"/>
              <a:ext cx="1925669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/>
                <a:t>Chhattisgarh</a:t>
              </a:r>
            </a:p>
          </p:txBody>
        </p:sp>
        <p:cxnSp>
          <p:nvCxnSpPr>
            <p:cNvPr id="58" name="Straight Connector 57"/>
            <p:cNvCxnSpPr>
              <a:stCxn id="53" idx="5"/>
              <a:endCxn id="57" idx="0"/>
            </p:cNvCxnSpPr>
            <p:nvPr/>
          </p:nvCxnSpPr>
          <p:spPr>
            <a:xfrm>
              <a:off x="4078211" y="3759200"/>
              <a:ext cx="1365272" cy="584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20" idx="4"/>
              <a:endCxn id="53" idx="0"/>
            </p:cNvCxnSpPr>
            <p:nvPr/>
          </p:nvCxnSpPr>
          <p:spPr>
            <a:xfrm flipH="1">
              <a:off x="3916283" y="3019425"/>
              <a:ext cx="563571" cy="414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20" idx="5"/>
              <a:endCxn id="54" idx="0"/>
            </p:cNvCxnSpPr>
            <p:nvPr/>
          </p:nvCxnSpPr>
          <p:spPr>
            <a:xfrm>
              <a:off x="4641782" y="2963862"/>
              <a:ext cx="2514640" cy="600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6442035" y="4314825"/>
              <a:ext cx="969979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/>
                <a:t>Goa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7505677" y="4329112"/>
              <a:ext cx="1409723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/>
                <a:t>Gujarath</a:t>
              </a:r>
            </a:p>
          </p:txBody>
        </p:sp>
        <p:cxnSp>
          <p:nvCxnSpPr>
            <p:cNvPr id="71" name="Straight Connector 70"/>
            <p:cNvCxnSpPr>
              <a:stCxn id="54" idx="4"/>
              <a:endCxn id="68" idx="0"/>
            </p:cNvCxnSpPr>
            <p:nvPr/>
          </p:nvCxnSpPr>
          <p:spPr>
            <a:xfrm flipH="1">
              <a:off x="6927818" y="3944937"/>
              <a:ext cx="228604" cy="369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4" idx="5"/>
              <a:endCxn id="69" idx="0"/>
            </p:cNvCxnSpPr>
            <p:nvPr/>
          </p:nvCxnSpPr>
          <p:spPr>
            <a:xfrm>
              <a:off x="7318349" y="3889375"/>
              <a:ext cx="892189" cy="4397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" idx="4"/>
              <a:endCxn id="15" idx="7"/>
            </p:cNvCxnSpPr>
            <p:nvPr/>
          </p:nvCxnSpPr>
          <p:spPr>
            <a:xfrm flipH="1">
              <a:off x="6038804" y="887412"/>
              <a:ext cx="438157" cy="342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" idx="5"/>
              <a:endCxn id="16" idx="0"/>
            </p:cNvCxnSpPr>
            <p:nvPr/>
          </p:nvCxnSpPr>
          <p:spPr>
            <a:xfrm>
              <a:off x="6638889" y="831850"/>
              <a:ext cx="839801" cy="392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4938649" y="1895475"/>
              <a:ext cx="457207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678" name="TextBox 78"/>
            <p:cNvSpPr txBox="1">
              <a:spLocks noChangeArrowheads="1"/>
            </p:cNvSpPr>
            <p:nvPr/>
          </p:nvSpPr>
          <p:spPr bwMode="auto">
            <a:xfrm>
              <a:off x="5512024" y="1901026"/>
              <a:ext cx="4732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H-J</a:t>
              </a:r>
            </a:p>
          </p:txBody>
        </p:sp>
        <p:cxnSp>
          <p:nvCxnSpPr>
            <p:cNvPr id="81" name="Straight Connector 80"/>
            <p:cNvCxnSpPr>
              <a:stCxn id="12" idx="6"/>
              <a:endCxn id="78" idx="0"/>
            </p:cNvCxnSpPr>
            <p:nvPr/>
          </p:nvCxnSpPr>
          <p:spPr>
            <a:xfrm>
              <a:off x="4267126" y="1504950"/>
              <a:ext cx="900127" cy="390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6261058" y="2047875"/>
              <a:ext cx="457207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681" name="TextBox 82"/>
            <p:cNvSpPr txBox="1">
              <a:spLocks noChangeArrowheads="1"/>
            </p:cNvSpPr>
            <p:nvPr/>
          </p:nvSpPr>
          <p:spPr bwMode="auto">
            <a:xfrm>
              <a:off x="6698731" y="1893481"/>
              <a:ext cx="71365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Ka-Ke</a:t>
              </a:r>
            </a:p>
          </p:txBody>
        </p:sp>
        <p:cxnSp>
          <p:nvCxnSpPr>
            <p:cNvPr id="84" name="Straight Connector 83"/>
            <p:cNvCxnSpPr>
              <a:endCxn id="82" idx="0"/>
            </p:cNvCxnSpPr>
            <p:nvPr/>
          </p:nvCxnSpPr>
          <p:spPr>
            <a:xfrm>
              <a:off x="4173462" y="1360487"/>
              <a:ext cx="2316199" cy="687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627" name="Date Placeholder 3"/>
          <p:cNvSpPr txBox="1">
            <a:spLocks/>
          </p:cNvSpPr>
          <p:nvPr/>
        </p:nvSpPr>
        <p:spPr bwMode="auto">
          <a:xfrm>
            <a:off x="685800" y="653573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26825B1-08B3-433E-9784-A7A181FB24A2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2DE33FA5-1206-4508-AB8D-9EF765525869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1"/>
          <p:cNvSpPr>
            <a:spLocks noGrp="1"/>
          </p:cNvSpPr>
          <p:nvPr>
            <p:ph idx="1"/>
          </p:nvPr>
        </p:nvSpPr>
        <p:spPr>
          <a:xfrm>
            <a:off x="304800" y="4572000"/>
            <a:ext cx="8382000" cy="1447800"/>
          </a:xfrm>
        </p:spPr>
        <p:txBody>
          <a:bodyPr/>
          <a:lstStyle/>
          <a:p>
            <a:pPr algn="just" fontAlgn="base">
              <a:spcAft>
                <a:spcPct val="0"/>
              </a:spcAft>
            </a:pPr>
            <a:r>
              <a:rPr lang="en-US" altLang="en-US" smtClean="0"/>
              <a:t>Definition: Every internal node has a number of children</a:t>
            </a:r>
          </a:p>
          <a:p>
            <a:pPr algn="just" fontAlgn="base">
              <a:spcAft>
                <a:spcPct val="0"/>
              </a:spcAft>
            </a:pPr>
            <a:r>
              <a:rPr lang="en-US" altLang="en-US" smtClean="0"/>
              <a:t>in the interval [a,b] where  a,b are  appropriate natural</a:t>
            </a:r>
          </a:p>
          <a:p>
            <a:pPr algn="just" fontAlgn="base">
              <a:spcAft>
                <a:spcPct val="0"/>
              </a:spcAft>
            </a:pPr>
            <a:r>
              <a:rPr lang="en-US" altLang="en-US" smtClean="0"/>
              <a:t>numbers, e.g.,[2,4].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B-Tree</a:t>
            </a:r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0"/>
            <a:ext cx="473392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27654" name="Date Placeholder 3"/>
          <p:cNvSpPr txBox="1">
            <a:spLocks/>
          </p:cNvSpPr>
          <p:nvPr/>
        </p:nvSpPr>
        <p:spPr bwMode="auto">
          <a:xfrm>
            <a:off x="685800" y="653573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1465915-DA7E-48FA-BC56-069B469D9A43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C40C162E-8370-4570-A75C-0D744DF3A9E1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906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mon*: find all docs containing any term beginning with mon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Easy with B-tree dictionary: retrieve all terms t in the range: </a:t>
            </a:r>
            <a:r>
              <a:rPr lang="en-US" altLang="en-US" smtClean="0">
                <a:solidFill>
                  <a:srgbClr val="FF0000"/>
                </a:solidFill>
              </a:rPr>
              <a:t>mon ≤ t &lt; moo 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* mon: find all docs containing any term ending with mon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Maintain an additional tree for terms backwards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Then retrieve all terms t in the range: nom ≤ t &lt; non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Wildcard Queries</a:t>
            </a:r>
          </a:p>
        </p:txBody>
      </p:sp>
      <p:sp>
        <p:nvSpPr>
          <p:cNvPr id="28676" name="TextBox 1"/>
          <p:cNvSpPr txBox="1">
            <a:spLocks noChangeArrowheads="1"/>
          </p:cNvSpPr>
          <p:nvPr/>
        </p:nvSpPr>
        <p:spPr bwMode="auto">
          <a:xfrm>
            <a:off x="838200" y="5802313"/>
            <a:ext cx="7223125" cy="3698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libri" panose="020F0502020204030204" pitchFamily="34" charset="0"/>
              </a:rPr>
              <a:t>How do we enumerate all the terms meeting the wild card query pro*cent?</a:t>
            </a:r>
          </a:p>
        </p:txBody>
      </p:sp>
      <p:sp>
        <p:nvSpPr>
          <p:cNvPr id="28677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28678" name="Date Placeholder 3"/>
          <p:cNvSpPr txBox="1">
            <a:spLocks/>
          </p:cNvSpPr>
          <p:nvPr/>
        </p:nvSpPr>
        <p:spPr bwMode="auto">
          <a:xfrm>
            <a:off x="685800" y="653573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B1AA7CA-6B9F-4649-9967-CB52223BD23C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D8E9AD30-7D3F-45D7-90DF-86798D74AD2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At this point, we have an enumeration of all terms in the dictionary that match the wildcard query.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We still have to look up the postings for each enumerated term.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E.g., consider the query: Jayasur*a, Sana* Jayasur* 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This may result in the execution of many Boolean AND queries.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Query Processing</a:t>
            </a:r>
          </a:p>
        </p:txBody>
      </p:sp>
      <p:sp>
        <p:nvSpPr>
          <p:cNvPr id="29700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29701" name="Date Placeholder 3"/>
          <p:cNvSpPr txBox="1">
            <a:spLocks/>
          </p:cNvSpPr>
          <p:nvPr/>
        </p:nvSpPr>
        <p:spPr bwMode="auto">
          <a:xfrm>
            <a:off x="685800" y="653573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19C99F3-D460-4C8C-B294-81933BEF65F0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FCB1E104-1BEA-4902-86D3-1652A203E043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Example: m*nchen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We could look up m*and*nchen in the B-tree and intersect the two term sets.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Expensive (there are probably thousands and thousands of terms beginning with “m”)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Alternative: </a:t>
            </a:r>
            <a:r>
              <a:rPr lang="en-US" altLang="en-US" smtClean="0">
                <a:solidFill>
                  <a:srgbClr val="FF0000"/>
                </a:solidFill>
              </a:rPr>
              <a:t>permuterm index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Basic idea: </a:t>
            </a:r>
            <a:r>
              <a:rPr lang="en-US" altLang="en-US" smtClean="0">
                <a:solidFill>
                  <a:srgbClr val="FF0000"/>
                </a:solidFill>
              </a:rPr>
              <a:t>Rotate every wildcard query</a:t>
            </a:r>
            <a:r>
              <a:rPr lang="en-US" altLang="en-US" smtClean="0"/>
              <a:t>, so that the * occurs at the end.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Wildcards in Middle of Term</a:t>
            </a:r>
          </a:p>
        </p:txBody>
      </p:sp>
      <p:sp>
        <p:nvSpPr>
          <p:cNvPr id="3072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0725" name="Date Placeholder 3"/>
          <p:cNvSpPr txBox="1">
            <a:spLocks/>
          </p:cNvSpPr>
          <p:nvPr/>
        </p:nvSpPr>
        <p:spPr bwMode="auto">
          <a:xfrm>
            <a:off x="685800" y="653573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E8134CB-E74B-403D-BBEC-842E1DD4DE44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D55ABC36-7CB0-4A30-8168-F8085402B511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For term hello, index under: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hello$,ello$h,llo$he,lo$hel,o$hell,$hello where$ is a special symbol.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Queries: where X=hel and Y=o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X lookup on X$ 		X* lookup on $ X* 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X*Y lookup on Y$		X* Y*Z ??? 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err="1" smtClean="0"/>
              <a:t>Permuterm</a:t>
            </a:r>
            <a:r>
              <a:rPr lang="en-US" dirty="0" smtClean="0"/>
              <a:t> index</a:t>
            </a:r>
            <a:endParaRPr lang="en-US" dirty="0"/>
          </a:p>
        </p:txBody>
      </p:sp>
      <p:sp>
        <p:nvSpPr>
          <p:cNvPr id="31748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1749" name="Date Placeholder 3"/>
          <p:cNvSpPr txBox="1">
            <a:spLocks/>
          </p:cNvSpPr>
          <p:nvPr/>
        </p:nvSpPr>
        <p:spPr bwMode="auto">
          <a:xfrm>
            <a:off x="685800" y="653573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A8703F9-86BF-41EA-8935-612A6A17FD26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7A69E5F7-73E9-4243-BF47-8BF86AA3FC17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1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4525963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A K-gram is </a:t>
            </a:r>
            <a:r>
              <a:rPr lang="en-US" altLang="en-US" smtClean="0">
                <a:solidFill>
                  <a:srgbClr val="FF0000"/>
                </a:solidFill>
              </a:rPr>
              <a:t>sequence of K characters 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More space-efficient than permuterm index 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solidFill>
                  <a:srgbClr val="FF0000"/>
                </a:solidFill>
              </a:rPr>
              <a:t>Enumerate all character k-grams </a:t>
            </a:r>
            <a:r>
              <a:rPr lang="en-US" altLang="en-US" smtClean="0"/>
              <a:t>(sequence of k characters) occurring in a term 2-grams are called bigrams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Example: from April is the cruelest month 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>
              <a:solidFill>
                <a:srgbClr val="FF0000"/>
              </a:solidFill>
            </a:endParaRP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>
              <a:solidFill>
                <a:srgbClr val="FF0000"/>
              </a:solidFill>
            </a:endParaRP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>
              <a:solidFill>
                <a:srgbClr val="FF0000"/>
              </a:solidFill>
            </a:endParaRP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solidFill>
                  <a:srgbClr val="FF0000"/>
                </a:solidFill>
              </a:rPr>
              <a:t>$ is a special word boundary symbol.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Maintain an inverted index from bigrams to the terms that contain the bigram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K-gram index</a:t>
            </a:r>
            <a:endParaRPr lang="en-US" dirty="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990600" y="4267200"/>
            <a:ext cx="6591300" cy="822325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$a,ap,pr,ri,il,l$,$i,is,s$,$t,th,he,e$,$c,cr,ru,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ue,el,le,es,st,t$, $m,mo,on,nt,h$</a:t>
            </a:r>
            <a:endParaRPr lang="en-US" altLang="en-US" sz="2400" i="1">
              <a:latin typeface="Lucida Sans" panose="020B0602030504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2773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2774" name="Date Placeholder 3"/>
          <p:cNvSpPr txBox="1">
            <a:spLocks/>
          </p:cNvSpPr>
          <p:nvPr/>
        </p:nvSpPr>
        <p:spPr bwMode="auto">
          <a:xfrm>
            <a:off x="685800" y="653573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F600956-2A3D-4E24-B550-84BA261D43AB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D624975A-50EF-44A5-8124-D3358989BB21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2-gram examples</a:t>
            </a:r>
            <a:endParaRPr lang="en-US" dirty="0"/>
          </a:p>
        </p:txBody>
      </p:sp>
      <p:grpSp>
        <p:nvGrpSpPr>
          <p:cNvPr id="33795" name="Group 1"/>
          <p:cNvGrpSpPr>
            <a:grpSpLocks/>
          </p:cNvGrpSpPr>
          <p:nvPr/>
        </p:nvGrpSpPr>
        <p:grpSpPr bwMode="auto">
          <a:xfrm>
            <a:off x="804863" y="2938463"/>
            <a:ext cx="5257800" cy="919162"/>
            <a:chOff x="381000" y="1752600"/>
            <a:chExt cx="5257800" cy="919163"/>
          </a:xfrm>
        </p:grpSpPr>
        <p:sp>
          <p:nvSpPr>
            <p:cNvPr id="4" name="Rectangle 3"/>
            <p:cNvSpPr/>
            <p:nvPr/>
          </p:nvSpPr>
          <p:spPr>
            <a:xfrm>
              <a:off x="914400" y="2286001"/>
              <a:ext cx="1371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/>
                <a:t>Apple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90800" y="2286001"/>
              <a:ext cx="1371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/>
                <a:t>April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67200" y="2290763"/>
              <a:ext cx="1371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/>
                <a:t>map</a:t>
              </a:r>
            </a:p>
          </p:txBody>
        </p:sp>
        <p:cxnSp>
          <p:nvCxnSpPr>
            <p:cNvPr id="9" name="Straight Arrow Connector 8"/>
            <p:cNvCxnSpPr>
              <a:endCxn id="4" idx="1"/>
            </p:cNvCxnSpPr>
            <p:nvPr/>
          </p:nvCxnSpPr>
          <p:spPr>
            <a:xfrm>
              <a:off x="381000" y="2476501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20" name="TextBox 9"/>
            <p:cNvSpPr txBox="1">
              <a:spLocks noChangeArrowheads="1"/>
            </p:cNvSpPr>
            <p:nvPr/>
          </p:nvSpPr>
          <p:spPr bwMode="auto">
            <a:xfrm>
              <a:off x="381000" y="2133600"/>
              <a:ext cx="4175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ap</a:t>
              </a:r>
            </a:p>
          </p:txBody>
        </p:sp>
        <p:cxnSp>
          <p:nvCxnSpPr>
            <p:cNvPr id="11" name="Straight Arrow Connector 10"/>
            <p:cNvCxnSpPr>
              <a:stCxn id="4" idx="3"/>
              <a:endCxn id="5" idx="1"/>
            </p:cNvCxnSpPr>
            <p:nvPr/>
          </p:nvCxnSpPr>
          <p:spPr>
            <a:xfrm>
              <a:off x="2286000" y="2476501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962400" y="2490788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23" name="TextBox 1"/>
            <p:cNvSpPr txBox="1">
              <a:spLocks noChangeArrowheads="1"/>
            </p:cNvSpPr>
            <p:nvPr/>
          </p:nvSpPr>
          <p:spPr bwMode="auto">
            <a:xfrm>
              <a:off x="1143000" y="1752600"/>
              <a:ext cx="39004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Postings are terms in the inverted index</a:t>
              </a:r>
            </a:p>
          </p:txBody>
        </p:sp>
      </p:grpSp>
      <p:sp>
        <p:nvSpPr>
          <p:cNvPr id="33796" name="TextBox 16"/>
          <p:cNvSpPr txBox="1">
            <a:spLocks noChangeArrowheads="1"/>
          </p:cNvSpPr>
          <p:nvPr/>
        </p:nvSpPr>
        <p:spPr bwMode="auto">
          <a:xfrm>
            <a:off x="1108075" y="6116638"/>
            <a:ext cx="3209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2-gram index for the term moon</a:t>
            </a:r>
          </a:p>
        </p:txBody>
      </p:sp>
      <p:sp>
        <p:nvSpPr>
          <p:cNvPr id="33797" name="TextBox 6"/>
          <p:cNvSpPr txBox="1">
            <a:spLocks noChangeArrowheads="1"/>
          </p:cNvSpPr>
          <p:nvPr/>
        </p:nvSpPr>
        <p:spPr bwMode="auto">
          <a:xfrm>
            <a:off x="533400" y="1524000"/>
            <a:ext cx="84756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alibri" panose="020F0502020204030204" pitchFamily="34" charset="0"/>
              </a:rPr>
              <a:t>Dictionary : All possible K-grams generated form the terms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alibri" panose="020F0502020204030204" pitchFamily="34" charset="0"/>
              </a:rPr>
              <a:t>Postings : All terms containing  that K-gram sorted in lexicographic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alibri" panose="020F0502020204030204" pitchFamily="34" charset="0"/>
              </a:rPr>
              <a:t>                 order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70000" y="4471988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mace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46400" y="4471988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madden</a:t>
            </a:r>
          </a:p>
        </p:txBody>
      </p:sp>
      <p:cxnSp>
        <p:nvCxnSpPr>
          <p:cNvPr id="19" name="Straight Arrow Connector 18"/>
          <p:cNvCxnSpPr>
            <a:endCxn id="16" idx="1"/>
          </p:cNvCxnSpPr>
          <p:nvPr/>
        </p:nvCxnSpPr>
        <p:spPr>
          <a:xfrm>
            <a:off x="736600" y="4662488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1" name="TextBox 9"/>
          <p:cNvSpPr txBox="1">
            <a:spLocks noChangeArrowheads="1"/>
          </p:cNvSpPr>
          <p:nvPr/>
        </p:nvSpPr>
        <p:spPr bwMode="auto">
          <a:xfrm>
            <a:off x="736600" y="4319588"/>
            <a:ext cx="485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$m</a:t>
            </a:r>
          </a:p>
        </p:txBody>
      </p:sp>
      <p:cxnSp>
        <p:nvCxnSpPr>
          <p:cNvPr id="21" name="Straight Arrow Connector 20"/>
          <p:cNvCxnSpPr>
            <a:stCxn id="16" idx="3"/>
            <a:endCxn id="17" idx="1"/>
          </p:cNvCxnSpPr>
          <p:nvPr/>
        </p:nvCxnSpPr>
        <p:spPr>
          <a:xfrm>
            <a:off x="2641600" y="466248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270000" y="5008563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among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946400" y="5008563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amortize</a:t>
            </a:r>
          </a:p>
        </p:txBody>
      </p:sp>
      <p:cxnSp>
        <p:nvCxnSpPr>
          <p:cNvPr id="25" name="Straight Arrow Connector 24"/>
          <p:cNvCxnSpPr>
            <a:endCxn id="23" idx="1"/>
          </p:cNvCxnSpPr>
          <p:nvPr/>
        </p:nvCxnSpPr>
        <p:spPr>
          <a:xfrm>
            <a:off x="736600" y="5199063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6" name="TextBox 9"/>
          <p:cNvSpPr txBox="1">
            <a:spLocks noChangeArrowheads="1"/>
          </p:cNvSpPr>
          <p:nvPr/>
        </p:nvSpPr>
        <p:spPr bwMode="auto">
          <a:xfrm>
            <a:off x="736600" y="4856163"/>
            <a:ext cx="4905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mo</a:t>
            </a:r>
          </a:p>
        </p:txBody>
      </p:sp>
      <p:cxnSp>
        <p:nvCxnSpPr>
          <p:cNvPr id="27" name="Straight Arrow Connector 26"/>
          <p:cNvCxnSpPr>
            <a:stCxn id="23" idx="3"/>
            <a:endCxn id="24" idx="1"/>
          </p:cNvCxnSpPr>
          <p:nvPr/>
        </p:nvCxnSpPr>
        <p:spPr>
          <a:xfrm>
            <a:off x="2641600" y="5199063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270000" y="5559425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along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46400" y="5559425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among</a:t>
            </a:r>
          </a:p>
        </p:txBody>
      </p:sp>
      <p:cxnSp>
        <p:nvCxnSpPr>
          <p:cNvPr id="30" name="Straight Arrow Connector 29"/>
          <p:cNvCxnSpPr>
            <a:endCxn id="28" idx="1"/>
          </p:cNvCxnSpPr>
          <p:nvPr/>
        </p:nvCxnSpPr>
        <p:spPr>
          <a:xfrm>
            <a:off x="736600" y="5749925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11" name="TextBox 9"/>
          <p:cNvSpPr txBox="1">
            <a:spLocks noChangeArrowheads="1"/>
          </p:cNvSpPr>
          <p:nvPr/>
        </p:nvSpPr>
        <p:spPr bwMode="auto">
          <a:xfrm>
            <a:off x="736600" y="54070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on</a:t>
            </a:r>
          </a:p>
        </p:txBody>
      </p:sp>
      <p:cxnSp>
        <p:nvCxnSpPr>
          <p:cNvPr id="32" name="Straight Arrow Connector 31"/>
          <p:cNvCxnSpPr>
            <a:stCxn id="28" idx="3"/>
            <a:endCxn id="29" idx="1"/>
          </p:cNvCxnSpPr>
          <p:nvPr/>
        </p:nvCxnSpPr>
        <p:spPr>
          <a:xfrm>
            <a:off x="2641600" y="5749925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13" name="TextBox 7"/>
          <p:cNvSpPr txBox="1">
            <a:spLocks noChangeArrowheads="1"/>
          </p:cNvSpPr>
          <p:nvPr/>
        </p:nvSpPr>
        <p:spPr bwMode="auto">
          <a:xfrm>
            <a:off x="4770438" y="4178300"/>
            <a:ext cx="391001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alibri" panose="020F0502020204030204" pitchFamily="34" charset="0"/>
              </a:rPr>
              <a:t>Query: mon*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alibri" panose="020F0502020204030204" pitchFamily="34" charset="0"/>
              </a:rPr>
              <a:t>Bigrams for query: $m, mo,on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alibri" panose="020F0502020204030204" pitchFamily="34" charset="0"/>
              </a:rPr>
              <a:t>$m AND mo AND 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alibri" panose="020F0502020204030204" pitchFamily="34" charset="0"/>
              </a:rPr>
              <a:t>All terms staring with m and containing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alibri" panose="020F0502020204030204" pitchFamily="34" charset="0"/>
              </a:rPr>
              <a:t>Mo and containing 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381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3815" name="Date Placeholder 3"/>
          <p:cNvSpPr txBox="1">
            <a:spLocks/>
          </p:cNvSpPr>
          <p:nvPr/>
        </p:nvSpPr>
        <p:spPr bwMode="auto">
          <a:xfrm>
            <a:off x="685800" y="653573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F426269-3813-4895-9B59-9CD733E928D0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5BA41DC6-08F8-4CE7-B7F9-095E1C5814BF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Processing wild card query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382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en-US" altLang="en-US" dirty="0" smtClean="0">
                <a:ea typeface="ＭＳ Ｐゴシック" pitchFamily="-112" charset="-128"/>
              </a:rPr>
              <a:t>As before, we must execute a Boolean query for each enumerated, filtered term.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altLang="en-US" dirty="0" smtClean="0">
                <a:ea typeface="ＭＳ Ｐゴシック" pitchFamily="-112" charset="-128"/>
              </a:rPr>
              <a:t>Wild-cards can result in expensive query execution (very large disjunctions…)</a:t>
            </a:r>
          </a:p>
          <a:p>
            <a:pPr lvl="1">
              <a:defRPr/>
            </a:pPr>
            <a:r>
              <a:rPr lang="en-US" altLang="en-US" dirty="0" err="1" smtClean="0">
                <a:ea typeface="ＭＳ Ｐゴシック" pitchFamily="-112" charset="-128"/>
              </a:rPr>
              <a:t>pyth</a:t>
            </a:r>
            <a:r>
              <a:rPr lang="en-US" altLang="en-US" dirty="0" smtClean="0">
                <a:ea typeface="ＭＳ Ｐゴシック" pitchFamily="-112" charset="-128"/>
              </a:rPr>
              <a:t>* AND </a:t>
            </a:r>
            <a:r>
              <a:rPr lang="en-US" altLang="en-US" dirty="0" err="1" smtClean="0">
                <a:ea typeface="ＭＳ Ｐゴシック" pitchFamily="-112" charset="-128"/>
              </a:rPr>
              <a:t>prog</a:t>
            </a:r>
            <a:r>
              <a:rPr lang="en-US" altLang="en-US" dirty="0" smtClean="0">
                <a:ea typeface="ＭＳ Ｐゴシック" pitchFamily="-112" charset="-128"/>
              </a:rPr>
              <a:t>*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altLang="en-US" dirty="0" smtClean="0">
                <a:ea typeface="ＭＳ Ｐゴシック" pitchFamily="-112" charset="-128"/>
              </a:rPr>
              <a:t>If you encourage “laziness” people will respond!</a:t>
            </a:r>
          </a:p>
          <a:p>
            <a:pPr>
              <a:buFont typeface="Arial" pitchFamily="34" charset="0"/>
              <a:buChar char="•"/>
              <a:defRPr/>
            </a:pPr>
            <a:endParaRPr lang="en-US" altLang="en-US" dirty="0" smtClean="0">
              <a:ea typeface="ＭＳ Ｐゴシック" pitchFamily="-112" charset="-128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altLang="en-US" dirty="0" smtClean="0">
              <a:ea typeface="ＭＳ Ｐゴシック" pitchFamily="-112" charset="-128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altLang="en-US" sz="1800" dirty="0" smtClean="0">
              <a:ea typeface="ＭＳ Ｐゴシック" pitchFamily="-112" charset="-128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altLang="en-US" dirty="0" smtClean="0">
              <a:ea typeface="ＭＳ Ｐゴシック" pitchFamily="-112" charset="-128"/>
            </a:endParaRPr>
          </a:p>
          <a:p>
            <a:pPr marL="0" indent="0">
              <a:defRPr/>
            </a:pPr>
            <a:endParaRPr lang="en-US" altLang="en-US" dirty="0" smtClean="0">
              <a:ea typeface="ＭＳ Ｐゴシック" pitchFamily="-112" charset="-128"/>
            </a:endParaRPr>
          </a:p>
        </p:txBody>
      </p:sp>
      <p:grpSp>
        <p:nvGrpSpPr>
          <p:cNvPr id="34820" name="Group 1"/>
          <p:cNvGrpSpPr>
            <a:grpSpLocks/>
          </p:cNvGrpSpPr>
          <p:nvPr/>
        </p:nvGrpSpPr>
        <p:grpSpPr bwMode="auto">
          <a:xfrm>
            <a:off x="700088" y="4160838"/>
            <a:ext cx="7924800" cy="1568450"/>
            <a:chOff x="838200" y="4525963"/>
            <a:chExt cx="7924800" cy="1570037"/>
          </a:xfrm>
        </p:grpSpPr>
        <p:sp>
          <p:nvSpPr>
            <p:cNvPr id="34823" name="Rectangle 7"/>
            <p:cNvSpPr>
              <a:spLocks noChangeArrowheads="1"/>
            </p:cNvSpPr>
            <p:nvPr/>
          </p:nvSpPr>
          <p:spPr bwMode="auto">
            <a:xfrm>
              <a:off x="838200" y="4525963"/>
              <a:ext cx="7924800" cy="1570037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34824" name="Rectangle 4"/>
            <p:cNvSpPr>
              <a:spLocks noChangeArrowheads="1"/>
            </p:cNvSpPr>
            <p:nvPr/>
          </p:nvSpPr>
          <p:spPr bwMode="auto">
            <a:xfrm>
              <a:off x="1219200" y="4754563"/>
              <a:ext cx="55626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34825" name="AutoShape 5"/>
            <p:cNvSpPr>
              <a:spLocks noChangeArrowheads="1"/>
            </p:cNvSpPr>
            <p:nvPr/>
          </p:nvSpPr>
          <p:spPr bwMode="auto">
            <a:xfrm>
              <a:off x="6935788" y="4691063"/>
              <a:ext cx="1204912" cy="508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Search</a:t>
              </a:r>
            </a:p>
          </p:txBody>
        </p:sp>
        <p:sp>
          <p:nvSpPr>
            <p:cNvPr id="34826" name="Text Box 6"/>
            <p:cNvSpPr txBox="1">
              <a:spLocks noChangeArrowheads="1"/>
            </p:cNvSpPr>
            <p:nvPr/>
          </p:nvSpPr>
          <p:spPr bwMode="auto">
            <a:xfrm>
              <a:off x="1127125" y="5222875"/>
              <a:ext cx="5341938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Type your search terms, use ‘*’ if you need to.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E.g., Alex* will match Alexander.</a:t>
              </a:r>
            </a:p>
          </p:txBody>
        </p:sp>
      </p:grpSp>
      <p:sp>
        <p:nvSpPr>
          <p:cNvPr id="34821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4822" name="Date Placeholder 3"/>
          <p:cNvSpPr txBox="1">
            <a:spLocks/>
          </p:cNvSpPr>
          <p:nvPr/>
        </p:nvSpPr>
        <p:spPr bwMode="auto">
          <a:xfrm>
            <a:off x="685800" y="653573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01E5996-B4EE-45FF-B627-1D5073B3782C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3D306BDB-46F1-4F25-88CC-2744C81CBC7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3600" dirty="0" smtClean="0"/>
          </a:p>
          <a:p>
            <a:pPr>
              <a:defRPr/>
            </a:pPr>
            <a:r>
              <a:rPr lang="en-US" sz="3600" dirty="0"/>
              <a:t>Dictionaries </a:t>
            </a:r>
            <a:r>
              <a:rPr lang="en-US" sz="3600" dirty="0" smtClean="0"/>
              <a:t>and Tolerant </a:t>
            </a:r>
            <a:r>
              <a:rPr lang="en-US" sz="3600" dirty="0"/>
              <a:t>Retrieval</a:t>
            </a: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7162800" y="1219200"/>
            <a:ext cx="1981200" cy="3079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bg1"/>
                </a:solidFill>
              </a:rPr>
              <a:t>Pilani Campus</a:t>
            </a:r>
          </a:p>
        </p:txBody>
      </p:sp>
      <p:sp>
        <p:nvSpPr>
          <p:cNvPr id="16388" name="Date Placeholder 3"/>
          <p:cNvSpPr txBox="1">
            <a:spLocks/>
          </p:cNvSpPr>
          <p:nvPr/>
        </p:nvSpPr>
        <p:spPr bwMode="auto">
          <a:xfrm>
            <a:off x="457200" y="6492875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DC1FC78-1545-4032-B1F8-6B1E6FCCFF90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31062B0A-2C6E-47AD-99A1-68668756A6BD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Arrays, Hash tables or tress are commonly used as dictionary data structures.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B-tree dictionary is most suitable if the wild card queries are to be answered.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K-grams indexes are suitable to answer complex queries.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84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5845" name="Date Placeholder 3"/>
          <p:cNvSpPr txBox="1">
            <a:spLocks/>
          </p:cNvSpPr>
          <p:nvPr/>
        </p:nvSpPr>
        <p:spPr bwMode="auto">
          <a:xfrm>
            <a:off x="685800" y="653573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762A8D4-E081-471E-BBAE-BA44CC0F8BE2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CDCCDAAD-5750-46D2-8121-2D460256AB6C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3600" dirty="0" smtClean="0"/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3600" dirty="0" smtClean="0"/>
              <a:t>Spelling Correction</a:t>
            </a: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7162800" y="1219200"/>
            <a:ext cx="1981200" cy="3079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bg1"/>
                </a:solidFill>
              </a:rPr>
              <a:t>Pilani Campus</a:t>
            </a:r>
          </a:p>
        </p:txBody>
      </p:sp>
      <p:sp>
        <p:nvSpPr>
          <p:cNvPr id="36868" name="Date Placeholder 3"/>
          <p:cNvSpPr txBox="1">
            <a:spLocks/>
          </p:cNvSpPr>
          <p:nvPr/>
        </p:nvSpPr>
        <p:spPr bwMode="auto">
          <a:xfrm>
            <a:off x="685800" y="6492875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321ADE-472A-4B29-A393-F5D0CFE219F5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</a:t>
            </a:r>
            <a:fld id="{9E89AA0D-5C95-4392-8D80-A65360DA0921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MS PGothic" panose="020B0600070205080204" pitchFamily="34" charset="-128"/>
              </a:rPr>
              <a:t>Two principal uses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MS PGothic" panose="020B0600070205080204" pitchFamily="34" charset="-128"/>
              </a:rPr>
              <a:t>Correcting document(s) being indexed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MS PGothic" panose="020B0600070205080204" pitchFamily="34" charset="-128"/>
              </a:rPr>
              <a:t>Correcting user queries to retrieve “right” answers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MS PGothic" panose="020B0600070205080204" pitchFamily="34" charset="-128"/>
              </a:rPr>
              <a:t>Two main flavors: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MS PGothic" panose="020B0600070205080204" pitchFamily="34" charset="-128"/>
              </a:rPr>
              <a:t>Isolated word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sz="1600" smtClean="0">
                <a:ea typeface="MS PGothic" panose="020B0600070205080204" pitchFamily="34" charset="-128"/>
              </a:rPr>
              <a:t>Check each word on its own for misspelling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sz="1600" smtClean="0">
                <a:ea typeface="MS PGothic" panose="020B0600070205080204" pitchFamily="34" charset="-128"/>
              </a:rPr>
              <a:t>Will not catch typos resulting in correctly spelled words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sz="1600" smtClean="0">
                <a:ea typeface="MS PGothic" panose="020B0600070205080204" pitchFamily="34" charset="-128"/>
              </a:rPr>
              <a:t> e.g., </a:t>
            </a:r>
            <a:r>
              <a:rPr lang="en-US" altLang="en-US" sz="1600" b="1" i="1" smtClean="0">
                <a:ea typeface="MS PGothic" panose="020B0600070205080204" pitchFamily="34" charset="-128"/>
              </a:rPr>
              <a:t>from </a:t>
            </a:r>
            <a:r>
              <a:rPr lang="en-US" altLang="en-US" sz="1600" b="1" i="1" smtClean="0">
                <a:ea typeface="MS PGothic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altLang="en-US" sz="1600" b="1" i="1" smtClean="0">
                <a:ea typeface="MS PGothic" panose="020B0600070205080204" pitchFamily="34" charset="-128"/>
              </a:rPr>
              <a:t> form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MS PGothic" panose="020B0600070205080204" pitchFamily="34" charset="-128"/>
              </a:rPr>
              <a:t>Context-sensitive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sz="1600" smtClean="0">
                <a:ea typeface="MS PGothic" panose="020B0600070205080204" pitchFamily="34" charset="-128"/>
              </a:rPr>
              <a:t>Look at surrounding words, 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sz="1600" smtClean="0">
                <a:ea typeface="MS PGothic" panose="020B0600070205080204" pitchFamily="34" charset="-128"/>
              </a:rPr>
              <a:t>e.g., </a:t>
            </a:r>
            <a:r>
              <a:rPr lang="en-US" altLang="en-US" sz="1600" b="1" i="1" smtClean="0">
                <a:ea typeface="MS PGothic" panose="020B0600070205080204" pitchFamily="34" charset="-128"/>
              </a:rPr>
              <a:t>I flew </a:t>
            </a:r>
            <a:r>
              <a:rPr lang="en-US" altLang="en-US" sz="1600" b="1" i="1" u="sng" smtClean="0">
                <a:ea typeface="MS PGothic" panose="020B0600070205080204" pitchFamily="34" charset="-128"/>
              </a:rPr>
              <a:t>form</a:t>
            </a:r>
            <a:r>
              <a:rPr lang="en-US" altLang="en-US" sz="1600" b="1" i="1" smtClean="0">
                <a:ea typeface="MS PGothic" panose="020B0600070205080204" pitchFamily="34" charset="-128"/>
              </a:rPr>
              <a:t> Heathrow to Narita.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z="160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pitchFamily="-112" charset="-128"/>
              </a:rPr>
              <a:t>Spell correction</a:t>
            </a:r>
            <a:endParaRPr lang="en-US" dirty="0"/>
          </a:p>
        </p:txBody>
      </p:sp>
      <p:sp>
        <p:nvSpPr>
          <p:cNvPr id="37892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7893" name="Date Placeholder 3"/>
          <p:cNvSpPr txBox="1">
            <a:spLocks/>
          </p:cNvSpPr>
          <p:nvPr/>
        </p:nvSpPr>
        <p:spPr bwMode="auto">
          <a:xfrm>
            <a:off x="685800" y="653573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DC6EC9A-32BA-4CF6-A683-61682EA8D768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</a:t>
            </a:r>
            <a:fld id="{1B9A0D59-F77B-448B-A201-CE57DF6CDF2D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525963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MS PGothic" panose="020B0600070205080204" pitchFamily="34" charset="-128"/>
              </a:rPr>
              <a:t>Especially needed for OCR’ed documents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MS PGothic" panose="020B0600070205080204" pitchFamily="34" charset="-128"/>
              </a:rPr>
              <a:t>Correction algorithms are tuned for this: rn/m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MS PGothic" panose="020B0600070205080204" pitchFamily="34" charset="-128"/>
              </a:rPr>
              <a:t>Can use domain-specific knowledge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altLang="en-US" sz="1600" smtClean="0">
                <a:ea typeface="MS PGothic" panose="020B0600070205080204" pitchFamily="34" charset="-128"/>
              </a:rPr>
              <a:t>E.g., OCR can confuse O and D more often than it would confuse O and I (adjacent on the QWERTY keyboard, so more likely interchanged in typing).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MS PGothic" panose="020B0600070205080204" pitchFamily="34" charset="-128"/>
              </a:rPr>
              <a:t>But also: web pages and even printed material have typos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MS PGothic" panose="020B0600070205080204" pitchFamily="34" charset="-128"/>
              </a:rPr>
              <a:t>Goal: the dictionary contains fewer misspellings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MS PGothic" panose="020B0600070205080204" pitchFamily="34" charset="-128"/>
              </a:rPr>
              <a:t>But often we don’t change the documents and instead fix the query-document mapping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pitchFamily="-112" charset="-128"/>
              </a:rPr>
              <a:t>Document correction</a:t>
            </a:r>
            <a:endParaRPr lang="en-US" dirty="0"/>
          </a:p>
        </p:txBody>
      </p:sp>
      <p:sp>
        <p:nvSpPr>
          <p:cNvPr id="3891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8917" name="Date Placeholder 3"/>
          <p:cNvSpPr txBox="1">
            <a:spLocks/>
          </p:cNvSpPr>
          <p:nvPr/>
        </p:nvSpPr>
        <p:spPr bwMode="auto">
          <a:xfrm>
            <a:off x="685800" y="653573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FF54599-2E31-4C9C-B9BA-7AC39BDDA873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855DE19B-9334-4EA9-A036-723B0EBEC10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MS PGothic" panose="020B0600070205080204" pitchFamily="34" charset="-128"/>
              </a:rPr>
              <a:t>Our principal focus here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MS PGothic" panose="020B0600070205080204" pitchFamily="34" charset="-128"/>
              </a:rPr>
              <a:t>E.g., the query </a:t>
            </a:r>
            <a:r>
              <a:rPr lang="en-US" altLang="en-US" b="1" i="1" smtClean="0">
                <a:ea typeface="MS PGothic" panose="020B0600070205080204" pitchFamily="34" charset="-128"/>
              </a:rPr>
              <a:t>Alanis Morisett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MS PGothic" panose="020B0600070205080204" pitchFamily="34" charset="-128"/>
              </a:rPr>
              <a:t>We can either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MS PGothic" panose="020B0600070205080204" pitchFamily="34" charset="-128"/>
              </a:rPr>
              <a:t>Retrieve documents indexed by the correct spelling, OR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MS PGothic" panose="020B0600070205080204" pitchFamily="34" charset="-128"/>
              </a:rPr>
              <a:t>Return several suggested alternative queries with the correct spelling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i="1" smtClean="0">
                <a:ea typeface="MS PGothic" panose="020B0600070205080204" pitchFamily="34" charset="-128"/>
              </a:rPr>
              <a:t>Did you mean … ?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pitchFamily="-112" charset="-128"/>
              </a:rPr>
              <a:t>Query </a:t>
            </a:r>
            <a:r>
              <a:rPr lang="en-US" altLang="en-US" dirty="0" err="1">
                <a:ea typeface="ＭＳ Ｐゴシック" pitchFamily="-112" charset="-128"/>
              </a:rPr>
              <a:t>mis</a:t>
            </a:r>
            <a:r>
              <a:rPr lang="en-US" altLang="en-US" dirty="0">
                <a:ea typeface="ＭＳ Ｐゴシック" pitchFamily="-112" charset="-128"/>
              </a:rPr>
              <a:t>-spellings</a:t>
            </a:r>
            <a:endParaRPr lang="en-US" dirty="0"/>
          </a:p>
        </p:txBody>
      </p:sp>
      <p:sp>
        <p:nvSpPr>
          <p:cNvPr id="39940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9941" name="Date Placeholder 3"/>
          <p:cNvSpPr txBox="1">
            <a:spLocks/>
          </p:cNvSpPr>
          <p:nvPr/>
        </p:nvSpPr>
        <p:spPr bwMode="auto">
          <a:xfrm>
            <a:off x="685800" y="653573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2C63647-D7CA-4B08-9406-42B68037DFAD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</a:t>
            </a:r>
            <a:fld id="{C34F6831-1C78-4963-B670-8F8EC18E0242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1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4297363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MS PGothic" panose="020B0600070205080204" pitchFamily="34" charset="-128"/>
              </a:rPr>
              <a:t>Fundamental premise – there is a lexicon from which the correct spellings come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MS PGothic" panose="020B0600070205080204" pitchFamily="34" charset="-128"/>
              </a:rPr>
              <a:t>Two basic choices for this</a:t>
            </a:r>
          </a:p>
          <a:p>
            <a:pPr lvl="1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ea typeface="MS PGothic" panose="020B0600070205080204" pitchFamily="34" charset="-128"/>
              </a:rPr>
              <a:t>A standard lexicon such as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mtClean="0">
                <a:ea typeface="MS PGothic" panose="020B0600070205080204" pitchFamily="34" charset="-128"/>
              </a:rPr>
              <a:t>Webster’s English Dictionary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mtClean="0">
                <a:ea typeface="MS PGothic" panose="020B0600070205080204" pitchFamily="34" charset="-128"/>
              </a:rPr>
              <a:t>An “industry-specific” lexicon – hand-maintained</a:t>
            </a:r>
          </a:p>
          <a:p>
            <a:pPr lvl="1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ea typeface="MS PGothic" panose="020B0600070205080204" pitchFamily="34" charset="-128"/>
              </a:rPr>
              <a:t>The lexicon of the indexed corpus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mtClean="0">
                <a:ea typeface="MS PGothic" panose="020B0600070205080204" pitchFamily="34" charset="-128"/>
              </a:rPr>
              <a:t>E.g., all words on the web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mtClean="0">
                <a:ea typeface="MS PGothic" panose="020B0600070205080204" pitchFamily="34" charset="-128"/>
              </a:rPr>
              <a:t>All names, acronyms etc.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mtClean="0">
                <a:ea typeface="MS PGothic" panose="020B0600070205080204" pitchFamily="34" charset="-128"/>
              </a:rPr>
              <a:t>(Including the mis-spellings)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pitchFamily="-112" charset="-128"/>
              </a:rPr>
              <a:t>Isolated word correction</a:t>
            </a:r>
            <a:endParaRPr lang="en-US" dirty="0"/>
          </a:p>
        </p:txBody>
      </p:sp>
      <p:sp>
        <p:nvSpPr>
          <p:cNvPr id="4096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0965" name="Date Placeholder 3"/>
          <p:cNvSpPr txBox="1">
            <a:spLocks/>
          </p:cNvSpPr>
          <p:nvPr/>
        </p:nvSpPr>
        <p:spPr bwMode="auto">
          <a:xfrm>
            <a:off x="685800" y="653573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646599-78FD-4E15-8053-4586464B4B78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3A4E5635-2C66-4A2F-92BA-A1593EAC03D1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MS PGothic" panose="020B0600070205080204" pitchFamily="34" charset="-128"/>
              </a:rPr>
              <a:t>Given a lexicon and a character sequence Q, return the words in the lexicon closest to Q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MS PGothic" panose="020B0600070205080204" pitchFamily="34" charset="-128"/>
              </a:rPr>
              <a:t>What’s “closest”?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MS PGothic" panose="020B0600070205080204" pitchFamily="34" charset="-128"/>
              </a:rPr>
              <a:t>We’ll study several alternatives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MS PGothic" panose="020B0600070205080204" pitchFamily="34" charset="-128"/>
              </a:rPr>
              <a:t>Edit distance (Levenshtein distance)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MS PGothic" panose="020B0600070205080204" pitchFamily="34" charset="-128"/>
              </a:rPr>
              <a:t>Weighted edit distance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i="1" smtClean="0">
                <a:ea typeface="MS PGothic" panose="020B0600070205080204" pitchFamily="34" charset="-128"/>
              </a:rPr>
              <a:t>n</a:t>
            </a:r>
            <a:r>
              <a:rPr lang="en-US" altLang="en-US" smtClean="0">
                <a:ea typeface="MS PGothic" panose="020B0600070205080204" pitchFamily="34" charset="-128"/>
              </a:rPr>
              <a:t>-gram overlap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pitchFamily="-112" charset="-128"/>
              </a:rPr>
              <a:t>Isolated word correction</a:t>
            </a:r>
            <a:endParaRPr lang="en-US" dirty="0"/>
          </a:p>
        </p:txBody>
      </p:sp>
      <p:sp>
        <p:nvSpPr>
          <p:cNvPr id="41988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1989" name="Date Placeholder 3"/>
          <p:cNvSpPr txBox="1">
            <a:spLocks/>
          </p:cNvSpPr>
          <p:nvPr/>
        </p:nvSpPr>
        <p:spPr bwMode="auto">
          <a:xfrm>
            <a:off x="685800" y="653573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2529473-88BE-482B-86F4-E20E60B157E4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8B963A34-6590-42E4-BF1A-BA2EEE9F2DB3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1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5257800"/>
          </a:xfrm>
        </p:spPr>
        <p:txBody>
          <a:bodyPr/>
          <a:lstStyle/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MS PGothic" panose="020B0600070205080204" pitchFamily="34" charset="-128"/>
              </a:rPr>
              <a:t>Given two strings </a:t>
            </a:r>
            <a:r>
              <a:rPr lang="en-US" altLang="en-US" i="1" smtClean="0">
                <a:ea typeface="MS PGothic" panose="020B0600070205080204" pitchFamily="34" charset="-128"/>
              </a:rPr>
              <a:t>S</a:t>
            </a:r>
            <a:r>
              <a:rPr lang="en-US" altLang="en-US" i="1" baseline="-25000" smtClean="0">
                <a:ea typeface="MS PGothic" panose="020B0600070205080204" pitchFamily="34" charset="-128"/>
              </a:rPr>
              <a:t>1</a:t>
            </a:r>
            <a:r>
              <a:rPr lang="en-US" altLang="en-US" smtClean="0">
                <a:ea typeface="MS PGothic" panose="020B0600070205080204" pitchFamily="34" charset="-128"/>
              </a:rPr>
              <a:t> and </a:t>
            </a:r>
            <a:r>
              <a:rPr lang="en-US" altLang="en-US" i="1" smtClean="0">
                <a:ea typeface="MS PGothic" panose="020B0600070205080204" pitchFamily="34" charset="-128"/>
              </a:rPr>
              <a:t>S</a:t>
            </a:r>
            <a:r>
              <a:rPr lang="en-US" altLang="en-US" i="1" baseline="-25000" smtClean="0">
                <a:ea typeface="MS PGothic" panose="020B0600070205080204" pitchFamily="34" charset="-128"/>
              </a:rPr>
              <a:t>2</a:t>
            </a:r>
            <a:r>
              <a:rPr lang="en-US" altLang="en-US" smtClean="0">
                <a:ea typeface="MS PGothic" panose="020B0600070205080204" pitchFamily="34" charset="-128"/>
              </a:rPr>
              <a:t>, the minimum number of operations to convert one to the other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MS PGothic" panose="020B0600070205080204" pitchFamily="34" charset="-128"/>
              </a:rPr>
              <a:t>Operations are typically character-level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MS PGothic" panose="020B0600070205080204" pitchFamily="34" charset="-128"/>
              </a:rPr>
              <a:t>Insert, Delete, Replace</a:t>
            </a:r>
            <a:r>
              <a:rPr lang="en-US" altLang="en-US" smtClean="0">
                <a:solidFill>
                  <a:srgbClr val="00A000"/>
                </a:solidFill>
                <a:ea typeface="MS PGothic" panose="020B0600070205080204" pitchFamily="34" charset="-128"/>
              </a:rPr>
              <a:t>, (Transposition)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MS PGothic" panose="020B0600070205080204" pitchFamily="34" charset="-128"/>
              </a:rPr>
              <a:t>E.g., the edit distance from </a:t>
            </a:r>
            <a:r>
              <a:rPr lang="en-US" altLang="en-US" b="1" i="1" smtClean="0">
                <a:ea typeface="MS PGothic" panose="020B0600070205080204" pitchFamily="34" charset="-128"/>
              </a:rPr>
              <a:t>dof</a:t>
            </a:r>
            <a:r>
              <a:rPr lang="en-US" altLang="en-US" smtClean="0">
                <a:ea typeface="MS PGothic" panose="020B0600070205080204" pitchFamily="34" charset="-128"/>
              </a:rPr>
              <a:t> to </a:t>
            </a:r>
            <a:r>
              <a:rPr lang="en-US" altLang="en-US" b="1" i="1" smtClean="0">
                <a:ea typeface="MS PGothic" panose="020B0600070205080204" pitchFamily="34" charset="-128"/>
              </a:rPr>
              <a:t>dog</a:t>
            </a:r>
            <a:r>
              <a:rPr lang="en-US" altLang="en-US" smtClean="0">
                <a:ea typeface="MS PGothic" panose="020B0600070205080204" pitchFamily="34" charset="-128"/>
              </a:rPr>
              <a:t> is 1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MS PGothic" panose="020B0600070205080204" pitchFamily="34" charset="-128"/>
              </a:rPr>
              <a:t>From </a:t>
            </a:r>
            <a:r>
              <a:rPr lang="en-US" altLang="en-US" b="1" i="1" smtClean="0">
                <a:ea typeface="MS PGothic" panose="020B0600070205080204" pitchFamily="34" charset="-128"/>
              </a:rPr>
              <a:t>cat</a:t>
            </a:r>
            <a:r>
              <a:rPr lang="en-US" altLang="en-US" smtClean="0">
                <a:ea typeface="MS PGothic" panose="020B0600070205080204" pitchFamily="34" charset="-128"/>
              </a:rPr>
              <a:t> to </a:t>
            </a:r>
            <a:r>
              <a:rPr lang="en-US" altLang="en-US" b="1" i="1" smtClean="0">
                <a:ea typeface="MS PGothic" panose="020B0600070205080204" pitchFamily="34" charset="-128"/>
              </a:rPr>
              <a:t>act</a:t>
            </a:r>
            <a:r>
              <a:rPr lang="en-US" altLang="en-US" smtClean="0">
                <a:ea typeface="MS PGothic" panose="020B0600070205080204" pitchFamily="34" charset="-128"/>
              </a:rPr>
              <a:t> is 2	 </a:t>
            </a:r>
            <a:r>
              <a:rPr lang="en-US" altLang="en-US" smtClean="0">
                <a:solidFill>
                  <a:srgbClr val="00A000"/>
                </a:solidFill>
                <a:ea typeface="MS PGothic" panose="020B0600070205080204" pitchFamily="34" charset="-128"/>
              </a:rPr>
              <a:t>  (Just 1 with transpose.)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MS PGothic" panose="020B0600070205080204" pitchFamily="34" charset="-128"/>
              </a:rPr>
              <a:t>from </a:t>
            </a:r>
            <a:r>
              <a:rPr lang="en-US" altLang="en-US" b="1" i="1" smtClean="0">
                <a:ea typeface="MS PGothic" panose="020B0600070205080204" pitchFamily="34" charset="-128"/>
              </a:rPr>
              <a:t>cat</a:t>
            </a:r>
            <a:r>
              <a:rPr lang="en-US" altLang="en-US" smtClean="0">
                <a:ea typeface="MS PGothic" panose="020B0600070205080204" pitchFamily="34" charset="-128"/>
              </a:rPr>
              <a:t> to </a:t>
            </a:r>
            <a:r>
              <a:rPr lang="en-US" altLang="en-US" b="1" i="1" smtClean="0">
                <a:ea typeface="MS PGothic" panose="020B0600070205080204" pitchFamily="34" charset="-128"/>
              </a:rPr>
              <a:t>dog</a:t>
            </a:r>
            <a:r>
              <a:rPr lang="en-US" altLang="en-US" smtClean="0">
                <a:ea typeface="MS PGothic" panose="020B0600070205080204" pitchFamily="34" charset="-128"/>
              </a:rPr>
              <a:t> is 3.	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MS PGothic" panose="020B0600070205080204" pitchFamily="34" charset="-128"/>
              </a:rPr>
              <a:t>Generally found by dynamic programming.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pitchFamily="-112" charset="-128"/>
              </a:rPr>
              <a:t>Edit distance</a:t>
            </a:r>
            <a:endParaRPr lang="en-US" dirty="0"/>
          </a:p>
        </p:txBody>
      </p:sp>
      <p:sp>
        <p:nvSpPr>
          <p:cNvPr id="43012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3013" name="Date Placeholder 3"/>
          <p:cNvSpPr txBox="1">
            <a:spLocks/>
          </p:cNvSpPr>
          <p:nvPr/>
        </p:nvSpPr>
        <p:spPr bwMode="auto">
          <a:xfrm>
            <a:off x="685800" y="653573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8531612-0E5C-410B-AF24-DE93FA30CB81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F07A76EF-1EC0-4BC7-B571-9144BD145FC4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mtClean="0"/>
              <a:t>E(X,Y) = Edit distance between X and Y</a:t>
            </a:r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E(i,j) = Edit distance between X[1..i] and Y[1..j]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E(0,0) = 0</a:t>
            </a:r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E(1,0) = 1</a:t>
            </a:r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E(k,0) = k</a:t>
            </a:r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E(0,k) = k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2057400" y="2895600"/>
            <a:ext cx="609600" cy="1600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4037" name="TextBox 4"/>
          <p:cNvSpPr txBox="1">
            <a:spLocks noChangeArrowheads="1"/>
          </p:cNvSpPr>
          <p:nvPr/>
        </p:nvSpPr>
        <p:spPr bwMode="auto">
          <a:xfrm>
            <a:off x="2743200" y="3511550"/>
            <a:ext cx="1208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panose="020F0502020204030204" pitchFamily="34" charset="0"/>
              </a:rPr>
              <a:t>Base Cases</a:t>
            </a:r>
          </a:p>
        </p:txBody>
      </p:sp>
      <p:sp>
        <p:nvSpPr>
          <p:cNvPr id="44038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4039" name="Date Placeholder 3"/>
          <p:cNvSpPr txBox="1">
            <a:spLocks/>
          </p:cNvSpPr>
          <p:nvPr/>
        </p:nvSpPr>
        <p:spPr bwMode="auto">
          <a:xfrm>
            <a:off x="685800" y="653573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5F294C-9B47-4464-80B1-FBDAF481208E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D557D412-3949-43D6-8E26-2732596CCDF8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447800"/>
          <a:ext cx="8229599" cy="259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79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 (y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2(y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3(y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n(</a:t>
                      </a:r>
                      <a:r>
                        <a:rPr lang="en-US" sz="1800" dirty="0" err="1" smtClean="0"/>
                        <a:t>y</a:t>
                      </a:r>
                      <a:r>
                        <a:rPr lang="en-US" sz="1800" baseline="-25000" dirty="0" err="1" smtClean="0"/>
                        <a:t>n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 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1(x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2(x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3(x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m(</a:t>
                      </a:r>
                      <a:r>
                        <a:rPr lang="en-US" sz="1800" dirty="0" err="1" smtClean="0"/>
                        <a:t>x</a:t>
                      </a:r>
                      <a:r>
                        <a:rPr lang="en-US" sz="1800" baseline="-25000" dirty="0" err="1" smtClean="0"/>
                        <a:t>m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81000" y="4267200"/>
          <a:ext cx="8229600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94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K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3" marB="45733"/>
                </a:tc>
              </a:tr>
            </a:tbl>
          </a:graphicData>
        </a:graphic>
      </p:graphicFrame>
      <p:sp>
        <p:nvSpPr>
          <p:cNvPr id="4520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5205" name="Date Placeholder 3"/>
          <p:cNvSpPr txBox="1">
            <a:spLocks/>
          </p:cNvSpPr>
          <p:nvPr/>
        </p:nvSpPr>
        <p:spPr bwMode="auto">
          <a:xfrm>
            <a:off x="685800" y="653573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7AD6059-4766-4CC1-AA18-65407ADD02CC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26B62BE8-644C-4A74-B9DE-6C553C3131A2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92D050"/>
                </a:solidFill>
              </a:rPr>
              <a:t>Dictionary data structures</a:t>
            </a:r>
            <a:endParaRPr lang="en-US" dirty="0">
              <a:solidFill>
                <a:srgbClr val="92D050"/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00B0F0"/>
                </a:solidFill>
              </a:rPr>
              <a:t>“</a:t>
            </a:r>
            <a:r>
              <a:rPr lang="en-US" dirty="0">
                <a:solidFill>
                  <a:srgbClr val="00B0F0"/>
                </a:solidFill>
              </a:rPr>
              <a:t>Tolerant</a:t>
            </a:r>
            <a:r>
              <a:rPr lang="en-US" dirty="0" smtClean="0">
                <a:solidFill>
                  <a:srgbClr val="00B0F0"/>
                </a:solidFill>
              </a:rPr>
              <a:t>” retrieval</a:t>
            </a:r>
            <a:endParaRPr lang="en-US" dirty="0">
              <a:solidFill>
                <a:srgbClr val="00B0F0"/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7030A0"/>
                </a:solidFill>
              </a:rPr>
              <a:t>Wild ‐ card queries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en-US" b="1" dirty="0">
                <a:ea typeface="ＭＳ Ｐゴシック" pitchFamily="-112" charset="-128"/>
              </a:rPr>
              <a:t>Spell </a:t>
            </a:r>
            <a:r>
              <a:rPr lang="en-US" altLang="en-US" b="1" dirty="0" smtClean="0">
                <a:ea typeface="ＭＳ Ｐゴシック" pitchFamily="-112" charset="-128"/>
              </a:rPr>
              <a:t>correction: </a:t>
            </a:r>
            <a:r>
              <a:rPr lang="en-US" b="1" dirty="0" smtClean="0">
                <a:solidFill>
                  <a:srgbClr val="101141"/>
                </a:solidFill>
              </a:rPr>
              <a:t>Document Correction, </a:t>
            </a:r>
            <a:r>
              <a:rPr lang="en-US" altLang="en-US" b="1" dirty="0" smtClean="0">
                <a:ea typeface="ＭＳ Ｐゴシック" pitchFamily="-112" charset="-128"/>
              </a:rPr>
              <a:t>Query </a:t>
            </a:r>
            <a:r>
              <a:rPr lang="en-US" altLang="en-US" b="1" dirty="0" err="1">
                <a:ea typeface="ＭＳ Ｐゴシック" pitchFamily="-112" charset="-128"/>
              </a:rPr>
              <a:t>mis</a:t>
            </a:r>
            <a:r>
              <a:rPr lang="en-US" altLang="en-US" b="1" dirty="0">
                <a:ea typeface="ＭＳ Ｐゴシック" pitchFamily="-112" charset="-128"/>
              </a:rPr>
              <a:t>-spellings</a:t>
            </a:r>
            <a:endParaRPr lang="en-US" b="1" dirty="0"/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en-US" b="1" dirty="0">
                <a:ea typeface="ＭＳ Ｐゴシック" pitchFamily="-112" charset="-128"/>
              </a:rPr>
              <a:t>Isolated word </a:t>
            </a:r>
            <a:r>
              <a:rPr lang="en-US" altLang="en-US" b="1" dirty="0" smtClean="0">
                <a:ea typeface="ＭＳ Ｐゴシック" pitchFamily="-112" charset="-128"/>
              </a:rPr>
              <a:t>correction, Context-sensitive </a:t>
            </a:r>
            <a:r>
              <a:rPr lang="en-US" altLang="en-US" b="1" dirty="0">
                <a:ea typeface="ＭＳ Ｐゴシック" pitchFamily="-112" charset="-128"/>
              </a:rPr>
              <a:t>spell correction</a:t>
            </a:r>
            <a:endParaRPr lang="en-US" b="1" dirty="0"/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 err="1" smtClean="0">
                <a:solidFill>
                  <a:schemeClr val="tx2"/>
                </a:solidFill>
              </a:rPr>
              <a:t>Soundex</a:t>
            </a:r>
            <a:endParaRPr lang="en-US" dirty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  <a:p>
            <a:pPr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  <a:p>
            <a:pPr>
              <a:buFont typeface="Arial" pitchFamily="34" charset="0"/>
              <a:buChar char="•"/>
              <a:defRPr/>
            </a:pPr>
            <a:endParaRPr lang="en-US" b="1" dirty="0" smtClean="0">
              <a:solidFill>
                <a:srgbClr val="10114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fontAlgn="base">
              <a:spcAft>
                <a:spcPct val="0"/>
              </a:spcAft>
              <a:buFont typeface="Arial" charset="0"/>
              <a:buChar char="•"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lvl="1" fontAlgn="base">
              <a:spcAft>
                <a:spcPct val="0"/>
              </a:spcAft>
              <a:buFont typeface="Arial" charset="0"/>
              <a:buChar char="•"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fontAlgn="base">
              <a:spcAft>
                <a:spcPct val="0"/>
              </a:spcAft>
              <a:buFont typeface="Arial" charset="0"/>
              <a:buChar char="•"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fontAlgn="base">
              <a:spcAft>
                <a:spcPct val="0"/>
              </a:spcAft>
              <a:buFont typeface="Arial" charset="0"/>
              <a:buChar char="•"/>
              <a:defRPr/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17412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17413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0F9009-5207-4846-B2E7-D5BE687E5564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901AA0D0-7C1D-450B-820B-EDF5D3BE9CC3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8138"/>
            <a:ext cx="8434388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Algorithm </a:t>
            </a:r>
            <a:endParaRPr lang="en-US" dirty="0"/>
          </a:p>
        </p:txBody>
      </p:sp>
      <p:sp>
        <p:nvSpPr>
          <p:cNvPr id="4608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6085" name="Date Placeholder 3"/>
          <p:cNvSpPr txBox="1">
            <a:spLocks/>
          </p:cNvSpPr>
          <p:nvPr/>
        </p:nvSpPr>
        <p:spPr bwMode="auto">
          <a:xfrm>
            <a:off x="685800" y="653573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5CDEBB-9D83-485E-B74E-2B8F8B7E33F7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8583807F-5038-4074-8D68-8EDF24F1C3FF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748588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TextBox 4"/>
          <p:cNvSpPr txBox="1">
            <a:spLocks noChangeArrowheads="1"/>
          </p:cNvSpPr>
          <p:nvPr/>
        </p:nvSpPr>
        <p:spPr bwMode="auto">
          <a:xfrm>
            <a:off x="228600" y="228600"/>
            <a:ext cx="64008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FF"/>
                </a:solidFill>
                <a:latin typeface="Calibri" panose="020F0502020204030204" pitchFamily="34" charset="0"/>
              </a:rPr>
              <a:t>Levenshtein distance (Edit distance) computation</a:t>
            </a:r>
          </a:p>
        </p:txBody>
      </p:sp>
      <p:sp>
        <p:nvSpPr>
          <p:cNvPr id="47108" name="Rectangle 6"/>
          <p:cNvSpPr>
            <a:spLocks noChangeArrowheads="1"/>
          </p:cNvSpPr>
          <p:nvPr/>
        </p:nvSpPr>
        <p:spPr bwMode="auto">
          <a:xfrm>
            <a:off x="838200" y="5791200"/>
            <a:ext cx="7721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The 2 by 2 cell in the [i, j] entry of the table shows the three numbers whose minimum yields the fourth. The cells in italics determine the edit distance.</a:t>
            </a:r>
          </a:p>
        </p:txBody>
      </p:sp>
      <p:sp>
        <p:nvSpPr>
          <p:cNvPr id="47109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7110" name="Date Placeholder 3"/>
          <p:cNvSpPr txBox="1">
            <a:spLocks/>
          </p:cNvSpPr>
          <p:nvPr/>
        </p:nvSpPr>
        <p:spPr bwMode="auto">
          <a:xfrm>
            <a:off x="685800" y="653573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6A165E3-F47F-48A1-84DB-65ACDEEB9E7D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289A94A7-58CF-4091-9678-BBE913F51E6C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buSzPct val="100000"/>
            </a:pPr>
            <a:fld id="{14196872-5061-4B3C-81C6-A54546EDFDFA}" type="slidenum">
              <a:rPr lang="en-US" altLang="en-US" sz="1200">
                <a:solidFill>
                  <a:srgbClr val="898989"/>
                </a:solidFill>
              </a:rPr>
              <a:pPr algn="r">
                <a:buSzPct val="100000"/>
              </a:pPr>
              <a:t>32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pic>
        <p:nvPicPr>
          <p:cNvPr id="48132" name="Picture 7" descr="3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81200"/>
            <a:ext cx="3287713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14313" y="-398463"/>
            <a:ext cx="8643937" cy="1403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de-DE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Levenshtein Distance: Example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813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8135" name="Date Placeholder 3"/>
          <p:cNvSpPr txBox="1">
            <a:spLocks/>
          </p:cNvSpPr>
          <p:nvPr/>
        </p:nvSpPr>
        <p:spPr bwMode="auto">
          <a:xfrm>
            <a:off x="685800" y="653573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1B0AC68-52B6-4373-8ACA-A263DEBF7254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32             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buSzPct val="100000"/>
            </a:pPr>
            <a:fld id="{1A4BFE7D-54AE-4B0D-968F-75FC6A4818D9}" type="slidenum">
              <a:rPr lang="en-US" altLang="en-US" sz="1200">
                <a:solidFill>
                  <a:srgbClr val="898989"/>
                </a:solidFill>
              </a:rPr>
              <a:pPr algn="r">
                <a:buSzPct val="100000"/>
              </a:pPr>
              <a:t>33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64393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defRPr/>
            </a:pPr>
            <a:endParaRPr lang="en-US" sz="3400" dirty="0">
              <a:latin typeface="+mj-lt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pic>
        <p:nvPicPr>
          <p:cNvPr id="50181" name="Picture 7" descr="3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575945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14313" y="-398463"/>
            <a:ext cx="8643937" cy="1403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de-DE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Levenshtein Distance: Example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0183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0184" name="Date Placeholder 3"/>
          <p:cNvSpPr txBox="1">
            <a:spLocks/>
          </p:cNvSpPr>
          <p:nvPr/>
        </p:nvSpPr>
        <p:spPr bwMode="auto">
          <a:xfrm>
            <a:off x="685800" y="653573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4B7F34-B317-4A5F-BF5B-0014CE1186F6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33             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85925"/>
            <a:ext cx="687705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2"/>
          <p:cNvSpPr txBox="1">
            <a:spLocks noGrp="1" noChangeArrowheads="1"/>
          </p:cNvSpPr>
          <p:nvPr>
            <p:ph sz="quarter" idx="10"/>
          </p:nvPr>
        </p:nvSpPr>
        <p:spPr>
          <a:xfrm>
            <a:off x="304800" y="152400"/>
            <a:ext cx="8077200" cy="1143000"/>
          </a:xfrm>
          <a:ln>
            <a:round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de-DE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Levenshtein </a:t>
            </a:r>
            <a:r>
              <a:rPr lang="de-DE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de-DE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istance: Example</a:t>
            </a:r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28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2229" name="Date Placeholder 3"/>
          <p:cNvSpPr txBox="1">
            <a:spLocks/>
          </p:cNvSpPr>
          <p:nvPr/>
        </p:nvSpPr>
        <p:spPr bwMode="auto">
          <a:xfrm>
            <a:off x="685800" y="653573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658FD08-0CD1-490B-9FD6-6794527B536A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34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09775"/>
            <a:ext cx="5395913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2"/>
          <p:cNvSpPr txBox="1">
            <a:spLocks noGrp="1" noChangeArrowheads="1"/>
          </p:cNvSpPr>
          <p:nvPr>
            <p:ph sz="quarter" idx="10"/>
          </p:nvPr>
        </p:nvSpPr>
        <p:spPr>
          <a:xfrm>
            <a:off x="304800" y="152400"/>
            <a:ext cx="7467600" cy="1143000"/>
          </a:xfrm>
          <a:ln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de-DE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Levenshtein </a:t>
            </a:r>
            <a:r>
              <a:rPr lang="de-DE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de-DE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istance: Example</a:t>
            </a:r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252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3253" name="Date Placeholder 3"/>
          <p:cNvSpPr txBox="1">
            <a:spLocks/>
          </p:cNvSpPr>
          <p:nvPr/>
        </p:nvSpPr>
        <p:spPr bwMode="auto">
          <a:xfrm>
            <a:off x="685800" y="653573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ABF230D-467A-4ECE-977B-A786D629C478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35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MS PGothic" panose="020B0600070205080204" pitchFamily="34" charset="-128"/>
              </a:rPr>
              <a:t>As above, but the weight of an operation depends on the character(s) involved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MS PGothic" panose="020B0600070205080204" pitchFamily="34" charset="-128"/>
              </a:rPr>
              <a:t>Meant to capture OCR or keyboard errors</a:t>
            </a:r>
            <a:br>
              <a:rPr lang="en-US" altLang="en-US" smtClean="0">
                <a:ea typeface="MS PGothic" panose="020B0600070205080204" pitchFamily="34" charset="-128"/>
              </a:rPr>
            </a:br>
            <a:r>
              <a:rPr lang="en-US" altLang="en-US" smtClean="0">
                <a:ea typeface="MS PGothic" panose="020B0600070205080204" pitchFamily="34" charset="-128"/>
              </a:rPr>
              <a:t>Example: </a:t>
            </a:r>
            <a:r>
              <a:rPr lang="en-US" altLang="en-US" b="1" i="1" smtClean="0">
                <a:ea typeface="MS PGothic" panose="020B0600070205080204" pitchFamily="34" charset="-128"/>
              </a:rPr>
              <a:t>m</a:t>
            </a:r>
            <a:r>
              <a:rPr lang="en-US" altLang="en-US" smtClean="0">
                <a:ea typeface="MS PGothic" panose="020B0600070205080204" pitchFamily="34" charset="-128"/>
              </a:rPr>
              <a:t> more likely to be mis-typed as </a:t>
            </a:r>
            <a:r>
              <a:rPr lang="en-US" altLang="en-US" b="1" i="1" smtClean="0">
                <a:ea typeface="MS PGothic" panose="020B0600070205080204" pitchFamily="34" charset="-128"/>
              </a:rPr>
              <a:t>n</a:t>
            </a:r>
            <a:r>
              <a:rPr lang="en-US" altLang="en-US" smtClean="0">
                <a:ea typeface="MS PGothic" panose="020B0600070205080204" pitchFamily="34" charset="-128"/>
              </a:rPr>
              <a:t> than as </a:t>
            </a:r>
            <a:r>
              <a:rPr lang="en-US" altLang="en-US" b="1" i="1" smtClean="0">
                <a:ea typeface="MS PGothic" panose="020B0600070205080204" pitchFamily="34" charset="-128"/>
              </a:rPr>
              <a:t>q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MS PGothic" panose="020B0600070205080204" pitchFamily="34" charset="-128"/>
              </a:rPr>
              <a:t>Therefore, replacing </a:t>
            </a:r>
            <a:r>
              <a:rPr lang="en-US" altLang="en-US" b="1" i="1" smtClean="0">
                <a:ea typeface="MS PGothic" panose="020B0600070205080204" pitchFamily="34" charset="-128"/>
              </a:rPr>
              <a:t>m</a:t>
            </a:r>
            <a:r>
              <a:rPr lang="en-US" altLang="en-US" smtClean="0">
                <a:ea typeface="MS PGothic" panose="020B0600070205080204" pitchFamily="34" charset="-128"/>
              </a:rPr>
              <a:t> by </a:t>
            </a:r>
            <a:r>
              <a:rPr lang="en-US" altLang="en-US" b="1" i="1" smtClean="0">
                <a:ea typeface="MS PGothic" panose="020B0600070205080204" pitchFamily="34" charset="-128"/>
              </a:rPr>
              <a:t>n</a:t>
            </a:r>
            <a:r>
              <a:rPr lang="en-US" altLang="en-US" smtClean="0">
                <a:ea typeface="MS PGothic" panose="020B0600070205080204" pitchFamily="34" charset="-128"/>
              </a:rPr>
              <a:t> is a smaller edit distance than by </a:t>
            </a:r>
            <a:r>
              <a:rPr lang="en-US" altLang="en-US" b="1" i="1" smtClean="0">
                <a:ea typeface="MS PGothic" panose="020B0600070205080204" pitchFamily="34" charset="-128"/>
              </a:rPr>
              <a:t>q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MS PGothic" panose="020B0600070205080204" pitchFamily="34" charset="-128"/>
              </a:rPr>
              <a:t>This may be formulated as a probability model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MS PGothic" panose="020B0600070205080204" pitchFamily="34" charset="-128"/>
              </a:rPr>
              <a:t>Requires weight matrix as input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MS PGothic" panose="020B0600070205080204" pitchFamily="34" charset="-128"/>
              </a:rPr>
              <a:t>Modify dynamic programming to handle weights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pitchFamily="-112" charset="-128"/>
              </a:rPr>
              <a:t>Weighted edit distance</a:t>
            </a:r>
            <a:endParaRPr lang="en-US" dirty="0"/>
          </a:p>
        </p:txBody>
      </p:sp>
      <p:sp>
        <p:nvSpPr>
          <p:cNvPr id="5427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4277" name="Date Placeholder 3"/>
          <p:cNvSpPr txBox="1">
            <a:spLocks/>
          </p:cNvSpPr>
          <p:nvPr/>
        </p:nvSpPr>
        <p:spPr bwMode="auto">
          <a:xfrm>
            <a:off x="685800" y="653573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596B9BD-064F-431F-87F0-180569F74ACE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</a:t>
            </a:r>
            <a:fld id="{E585C4E7-0F8B-47CF-989F-1AA083AB7CE9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1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/>
          <a:lstStyle/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MS PGothic" panose="020B0600070205080204" pitchFamily="34" charset="-128"/>
              </a:rPr>
              <a:t>Given query, first enumerate all character sequences within a preset (weighted) edit distance (e.g., 2)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MS PGothic" panose="020B0600070205080204" pitchFamily="34" charset="-128"/>
              </a:rPr>
              <a:t>Intersect this set with list of “correct” words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MS PGothic" panose="020B0600070205080204" pitchFamily="34" charset="-128"/>
              </a:rPr>
              <a:t>Show terms you found to user as suggestions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MS PGothic" panose="020B0600070205080204" pitchFamily="34" charset="-128"/>
              </a:rPr>
              <a:t>Alternatively, 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MS PGothic" panose="020B0600070205080204" pitchFamily="34" charset="-128"/>
              </a:rPr>
              <a:t>We can look up all possible corrections in our inverted index and return all docs … slow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MS PGothic" panose="020B0600070205080204" pitchFamily="34" charset="-128"/>
              </a:rPr>
              <a:t>We can run with a single most likely correction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MS PGothic" panose="020B0600070205080204" pitchFamily="34" charset="-128"/>
              </a:rPr>
              <a:t>The alternatives disempower the user, but save a round of interaction with the user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pitchFamily="-112" charset="-128"/>
              </a:rPr>
              <a:t>Using edit distances</a:t>
            </a:r>
            <a:endParaRPr lang="en-US" dirty="0"/>
          </a:p>
        </p:txBody>
      </p:sp>
      <p:sp>
        <p:nvSpPr>
          <p:cNvPr id="55300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5301" name="Date Placeholder 3"/>
          <p:cNvSpPr txBox="1">
            <a:spLocks/>
          </p:cNvSpPr>
          <p:nvPr/>
        </p:nvSpPr>
        <p:spPr bwMode="auto">
          <a:xfrm>
            <a:off x="685800" y="653573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90CD6B2-E709-499D-BE8C-518421C297FA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20EBEECC-8658-4598-9A10-E55ADA03A960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MS PGothic" panose="020B0600070205080204" pitchFamily="34" charset="-128"/>
              </a:rPr>
              <a:t>Given a (mis-spelled) query – do we compute its edit distance to every dictionary term?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MS PGothic" panose="020B0600070205080204" pitchFamily="34" charset="-128"/>
              </a:rPr>
              <a:t>Expensive and slow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MS PGothic" panose="020B0600070205080204" pitchFamily="34" charset="-128"/>
              </a:rPr>
              <a:t>Alternative?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MS PGothic" panose="020B0600070205080204" pitchFamily="34" charset="-128"/>
              </a:rPr>
              <a:t>How do we cut the set of candidate dictionary terms?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MS PGothic" panose="020B0600070205080204" pitchFamily="34" charset="-128"/>
              </a:rPr>
              <a:t>One possibility is to use </a:t>
            </a:r>
            <a:r>
              <a:rPr lang="en-US" altLang="en-US" i="1" smtClean="0">
                <a:ea typeface="MS PGothic" panose="020B0600070205080204" pitchFamily="34" charset="-128"/>
              </a:rPr>
              <a:t>n-</a:t>
            </a:r>
            <a:r>
              <a:rPr lang="en-US" altLang="en-US" smtClean="0">
                <a:ea typeface="MS PGothic" panose="020B0600070205080204" pitchFamily="34" charset="-128"/>
              </a:rPr>
              <a:t>gram overlap for this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MS PGothic" panose="020B0600070205080204" pitchFamily="34" charset="-128"/>
              </a:rPr>
              <a:t>This can also be used by itself for spelling correction.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pitchFamily="-112" charset="-128"/>
              </a:rPr>
              <a:t>Edit distance to all dictionary terms?</a:t>
            </a:r>
            <a:endParaRPr lang="en-US" dirty="0"/>
          </a:p>
        </p:txBody>
      </p:sp>
      <p:sp>
        <p:nvSpPr>
          <p:cNvPr id="5632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6325" name="Date Placeholder 3"/>
          <p:cNvSpPr txBox="1">
            <a:spLocks/>
          </p:cNvSpPr>
          <p:nvPr/>
        </p:nvSpPr>
        <p:spPr bwMode="auto">
          <a:xfrm>
            <a:off x="685800" y="653573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3A967B2-C610-4F60-816B-366B44F7170C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1D03C421-F284-4FDF-A519-DC5916750BF3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MS PGothic" panose="020B0600070205080204" pitchFamily="34" charset="-128"/>
              </a:rPr>
              <a:t>Enumerate all the </a:t>
            </a:r>
            <a:r>
              <a:rPr lang="en-US" altLang="en-US" i="1" smtClean="0">
                <a:ea typeface="MS PGothic" panose="020B0600070205080204" pitchFamily="34" charset="-128"/>
              </a:rPr>
              <a:t>n</a:t>
            </a:r>
            <a:r>
              <a:rPr lang="en-US" altLang="en-US" smtClean="0">
                <a:ea typeface="MS PGothic" panose="020B0600070205080204" pitchFamily="34" charset="-128"/>
              </a:rPr>
              <a:t>-grams in the query string as well as in the lexicon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MS PGothic" panose="020B0600070205080204" pitchFamily="34" charset="-128"/>
              </a:rPr>
              <a:t>Use the </a:t>
            </a:r>
            <a:r>
              <a:rPr lang="en-US" altLang="en-US" i="1" smtClean="0">
                <a:ea typeface="MS PGothic" panose="020B0600070205080204" pitchFamily="34" charset="-128"/>
              </a:rPr>
              <a:t>n</a:t>
            </a:r>
            <a:r>
              <a:rPr lang="en-US" altLang="en-US" smtClean="0">
                <a:ea typeface="MS PGothic" panose="020B0600070205080204" pitchFamily="34" charset="-128"/>
              </a:rPr>
              <a:t>-gram index (recall wild-card search) to retrieve all lexicon terms matching any of the query </a:t>
            </a:r>
            <a:r>
              <a:rPr lang="en-US" altLang="en-US" i="1" smtClean="0">
                <a:ea typeface="MS PGothic" panose="020B0600070205080204" pitchFamily="34" charset="-128"/>
              </a:rPr>
              <a:t>n</a:t>
            </a:r>
            <a:r>
              <a:rPr lang="en-US" altLang="en-US" smtClean="0">
                <a:ea typeface="MS PGothic" panose="020B0600070205080204" pitchFamily="34" charset="-128"/>
              </a:rPr>
              <a:t>-grams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MS PGothic" panose="020B0600070205080204" pitchFamily="34" charset="-128"/>
              </a:rPr>
              <a:t>Threshold by number of matching </a:t>
            </a:r>
            <a:r>
              <a:rPr lang="en-US" altLang="en-US" i="1" smtClean="0">
                <a:ea typeface="MS PGothic" panose="020B0600070205080204" pitchFamily="34" charset="-128"/>
              </a:rPr>
              <a:t>n</a:t>
            </a:r>
            <a:r>
              <a:rPr lang="en-US" altLang="en-US" smtClean="0">
                <a:ea typeface="MS PGothic" panose="020B0600070205080204" pitchFamily="34" charset="-128"/>
              </a:rPr>
              <a:t>-grams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MS PGothic" panose="020B0600070205080204" pitchFamily="34" charset="-128"/>
              </a:rPr>
              <a:t>Variants – weight by keyboard layout, etc.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i="1" dirty="0">
                <a:ea typeface="ＭＳ Ｐゴシック" pitchFamily="-112" charset="-128"/>
              </a:rPr>
              <a:t>n</a:t>
            </a:r>
            <a:r>
              <a:rPr lang="en-US" altLang="en-US" dirty="0">
                <a:ea typeface="ＭＳ Ｐゴシック" pitchFamily="-112" charset="-128"/>
              </a:rPr>
              <a:t>-gram overlap</a:t>
            </a:r>
            <a:endParaRPr lang="en-US" dirty="0"/>
          </a:p>
        </p:txBody>
      </p:sp>
      <p:sp>
        <p:nvSpPr>
          <p:cNvPr id="57348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7349" name="Date Placeholder 3"/>
          <p:cNvSpPr txBox="1">
            <a:spLocks/>
          </p:cNvSpPr>
          <p:nvPr/>
        </p:nvSpPr>
        <p:spPr bwMode="auto">
          <a:xfrm>
            <a:off x="685800" y="653573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612771-CE65-449B-8D3A-2F1E56E4B330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BAB1AC18-CBBE-4A53-9E1D-8AAEC330DB8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12493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The dictionary data structures stores the term Vocabulary, Document Frequency, Pointers to each posting </a:t>
            </a:r>
            <a:r>
              <a:rPr lang="en-US" altLang="en-US" smtClean="0">
                <a:solidFill>
                  <a:srgbClr val="00B050"/>
                </a:solidFill>
              </a:rPr>
              <a:t>lists…in what Data Structure?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Dictionary data structures for Inverted Indexes</a:t>
            </a:r>
            <a:endParaRPr lang="en-US" dirty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52800"/>
            <a:ext cx="72898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18438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BC8AC9C-634C-4CC5-BF5A-AED2032F886C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62F33424-8604-4E2F-8439-9E8231972C2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pitchFamily="-112" charset="-128"/>
              </a:rPr>
              <a:t>Example with trigrams</a:t>
            </a:r>
            <a:endParaRPr lang="en-US" dirty="0"/>
          </a:p>
        </p:txBody>
      </p:sp>
      <p:sp>
        <p:nvSpPr>
          <p:cNvPr id="58371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101141"/>
              </a:buClr>
            </a:pPr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Suppose the text is </a:t>
            </a:r>
            <a:r>
              <a:rPr lang="en-US" altLang="en-US" sz="2400" b="1" i="1">
                <a:solidFill>
                  <a:srgbClr val="000000"/>
                </a:solidFill>
                <a:ea typeface="MS PGothic" panose="020B0600070205080204" pitchFamily="34" charset="-128"/>
              </a:rPr>
              <a:t>november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1600">
                <a:solidFill>
                  <a:srgbClr val="000000"/>
                </a:solidFill>
                <a:ea typeface="MS PGothic" panose="020B0600070205080204" pitchFamily="34" charset="-128"/>
              </a:rPr>
              <a:t>Trigrams are </a:t>
            </a:r>
            <a:r>
              <a:rPr lang="en-US" altLang="en-US" sz="1600" i="1">
                <a:solidFill>
                  <a:srgbClr val="000000"/>
                </a:solidFill>
                <a:ea typeface="MS PGothic" panose="020B0600070205080204" pitchFamily="34" charset="-128"/>
              </a:rPr>
              <a:t>nov, ove, vem, </a:t>
            </a:r>
            <a:r>
              <a:rPr lang="en-US" altLang="en-US" sz="1600" i="1">
                <a:solidFill>
                  <a:srgbClr val="0000FF"/>
                </a:solidFill>
                <a:ea typeface="MS PGothic" panose="020B0600070205080204" pitchFamily="34" charset="-128"/>
              </a:rPr>
              <a:t>emb, mbe, ber</a:t>
            </a:r>
            <a:r>
              <a:rPr lang="en-US" altLang="en-US" sz="1600">
                <a:solidFill>
                  <a:srgbClr val="000000"/>
                </a:solidFill>
                <a:ea typeface="MS PGothic" panose="020B0600070205080204" pitchFamily="34" charset="-128"/>
              </a:rPr>
              <a:t>.</a:t>
            </a:r>
          </a:p>
          <a:p>
            <a:pPr algn="just" eaLnBrk="1" hangingPunct="1">
              <a:lnSpc>
                <a:spcPct val="150000"/>
              </a:lnSpc>
              <a:buClr>
                <a:srgbClr val="101141"/>
              </a:buClr>
            </a:pPr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The query is </a:t>
            </a:r>
            <a:r>
              <a:rPr lang="en-US" altLang="en-US" sz="2400" b="1" i="1">
                <a:solidFill>
                  <a:srgbClr val="000000"/>
                </a:solidFill>
                <a:ea typeface="MS PGothic" panose="020B0600070205080204" pitchFamily="34" charset="-128"/>
              </a:rPr>
              <a:t>december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1600">
                <a:solidFill>
                  <a:srgbClr val="000000"/>
                </a:solidFill>
                <a:ea typeface="MS PGothic" panose="020B0600070205080204" pitchFamily="34" charset="-128"/>
              </a:rPr>
              <a:t>Trigrams are </a:t>
            </a:r>
            <a:r>
              <a:rPr lang="en-US" altLang="en-US" sz="1600" i="1">
                <a:solidFill>
                  <a:srgbClr val="000000"/>
                </a:solidFill>
                <a:ea typeface="MS PGothic" panose="020B0600070205080204" pitchFamily="34" charset="-128"/>
              </a:rPr>
              <a:t>dec, ece, cem, </a:t>
            </a:r>
            <a:r>
              <a:rPr lang="en-US" altLang="en-US" sz="1600" i="1">
                <a:solidFill>
                  <a:srgbClr val="0000FF"/>
                </a:solidFill>
                <a:ea typeface="MS PGothic" panose="020B0600070205080204" pitchFamily="34" charset="-128"/>
              </a:rPr>
              <a:t>emb, mbe, ber</a:t>
            </a:r>
            <a:r>
              <a:rPr lang="en-US" altLang="en-US" sz="1600">
                <a:solidFill>
                  <a:srgbClr val="000000"/>
                </a:solidFill>
                <a:ea typeface="MS PGothic" panose="020B0600070205080204" pitchFamily="34" charset="-128"/>
              </a:rPr>
              <a:t>.</a:t>
            </a:r>
          </a:p>
          <a:p>
            <a:pPr algn="just" eaLnBrk="1" hangingPunct="1">
              <a:lnSpc>
                <a:spcPct val="150000"/>
              </a:lnSpc>
              <a:buClr>
                <a:srgbClr val="101141"/>
              </a:buClr>
            </a:pPr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So 3 trigrams overlap (of 6 in each term)</a:t>
            </a:r>
          </a:p>
          <a:p>
            <a:pPr algn="just" eaLnBrk="1" hangingPunct="1">
              <a:lnSpc>
                <a:spcPct val="150000"/>
              </a:lnSpc>
              <a:buClr>
                <a:srgbClr val="101141"/>
              </a:buClr>
            </a:pPr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How can we turn this into a normalized measure of overlap?</a:t>
            </a:r>
          </a:p>
        </p:txBody>
      </p:sp>
      <p:sp>
        <p:nvSpPr>
          <p:cNvPr id="58372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8373" name="Date Placeholder 3"/>
          <p:cNvSpPr txBox="1">
            <a:spLocks/>
          </p:cNvSpPr>
          <p:nvPr/>
        </p:nvSpPr>
        <p:spPr bwMode="auto">
          <a:xfrm>
            <a:off x="685800" y="653573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51CBF35-4985-4560-98EB-15AA6E902246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3C156591-18A8-4E93-B8BF-6975FDB19B8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pitchFamily="-112" charset="-128"/>
              </a:rPr>
              <a:t>One option – </a:t>
            </a:r>
            <a:r>
              <a:rPr lang="en-US" altLang="en-US" dirty="0" err="1">
                <a:ea typeface="ＭＳ Ｐゴシック" pitchFamily="-112" charset="-128"/>
              </a:rPr>
              <a:t>Jaccard</a:t>
            </a:r>
            <a:r>
              <a:rPr lang="en-US" altLang="en-US" dirty="0">
                <a:ea typeface="ＭＳ Ｐゴシック" pitchFamily="-112" charset="-128"/>
              </a:rPr>
              <a:t> coefficient</a:t>
            </a:r>
            <a:endParaRPr lang="en-US" dirty="0"/>
          </a:p>
        </p:txBody>
      </p:sp>
      <p:sp>
        <p:nvSpPr>
          <p:cNvPr id="59395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101141"/>
              </a:buClr>
            </a:pPr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A commonly-used measure of overlap</a:t>
            </a:r>
          </a:p>
          <a:p>
            <a:pPr algn="just" eaLnBrk="1" hangingPunct="1">
              <a:lnSpc>
                <a:spcPct val="150000"/>
              </a:lnSpc>
              <a:buClr>
                <a:srgbClr val="101141"/>
              </a:buClr>
            </a:pPr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Let </a:t>
            </a:r>
            <a:r>
              <a:rPr lang="en-US" altLang="en-US" sz="2400" i="1">
                <a:solidFill>
                  <a:srgbClr val="000000"/>
                </a:solidFill>
                <a:ea typeface="MS PGothic" panose="020B0600070205080204" pitchFamily="34" charset="-128"/>
              </a:rPr>
              <a:t>X</a:t>
            </a:r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 and </a:t>
            </a:r>
            <a:r>
              <a:rPr lang="en-US" altLang="en-US" sz="2400" i="1">
                <a:solidFill>
                  <a:srgbClr val="000000"/>
                </a:solidFill>
                <a:ea typeface="MS PGothic" panose="020B0600070205080204" pitchFamily="34" charset="-128"/>
              </a:rPr>
              <a:t>Y</a:t>
            </a:r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 be two sets; then the J.C. is</a:t>
            </a:r>
          </a:p>
          <a:p>
            <a:pPr algn="just" eaLnBrk="1" hangingPunct="1">
              <a:lnSpc>
                <a:spcPct val="150000"/>
              </a:lnSpc>
              <a:buClr>
                <a:srgbClr val="101141"/>
              </a:buClr>
            </a:pPr>
            <a:endParaRPr lang="en-US" altLang="en-US" sz="240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algn="just" eaLnBrk="1" hangingPunct="1">
              <a:lnSpc>
                <a:spcPct val="150000"/>
              </a:lnSpc>
              <a:buClr>
                <a:srgbClr val="101141"/>
              </a:buClr>
            </a:pPr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Equals 1 when </a:t>
            </a:r>
            <a:r>
              <a:rPr lang="en-US" altLang="en-US" sz="2400" i="1">
                <a:solidFill>
                  <a:srgbClr val="000000"/>
                </a:solidFill>
                <a:ea typeface="MS PGothic" panose="020B0600070205080204" pitchFamily="34" charset="-128"/>
              </a:rPr>
              <a:t>X</a:t>
            </a:r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 and </a:t>
            </a:r>
            <a:r>
              <a:rPr lang="en-US" altLang="en-US" sz="2400" i="1">
                <a:solidFill>
                  <a:srgbClr val="000000"/>
                </a:solidFill>
                <a:ea typeface="MS PGothic" panose="020B0600070205080204" pitchFamily="34" charset="-128"/>
              </a:rPr>
              <a:t>Y</a:t>
            </a:r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 have the same elements and zero when they are disjoint</a:t>
            </a:r>
          </a:p>
          <a:p>
            <a:pPr algn="just" eaLnBrk="1" hangingPunct="1">
              <a:lnSpc>
                <a:spcPct val="150000"/>
              </a:lnSpc>
              <a:buClr>
                <a:srgbClr val="101141"/>
              </a:buClr>
            </a:pPr>
            <a:r>
              <a:rPr lang="en-US" altLang="en-US" sz="2400" i="1">
                <a:solidFill>
                  <a:srgbClr val="000000"/>
                </a:solidFill>
                <a:ea typeface="MS PGothic" panose="020B0600070205080204" pitchFamily="34" charset="-128"/>
              </a:rPr>
              <a:t>X</a:t>
            </a:r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 and </a:t>
            </a:r>
            <a:r>
              <a:rPr lang="en-US" altLang="en-US" sz="2400" i="1">
                <a:solidFill>
                  <a:srgbClr val="000000"/>
                </a:solidFill>
                <a:ea typeface="MS PGothic" panose="020B0600070205080204" pitchFamily="34" charset="-128"/>
              </a:rPr>
              <a:t>Y</a:t>
            </a:r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 don’t have to be of the same size</a:t>
            </a:r>
          </a:p>
          <a:p>
            <a:pPr algn="just" eaLnBrk="1" hangingPunct="1">
              <a:lnSpc>
                <a:spcPct val="150000"/>
              </a:lnSpc>
              <a:buClr>
                <a:srgbClr val="101141"/>
              </a:buClr>
            </a:pPr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Always assigns a number between 0 and 1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1600">
                <a:solidFill>
                  <a:srgbClr val="000000"/>
                </a:solidFill>
                <a:ea typeface="MS PGothic" panose="020B0600070205080204" pitchFamily="34" charset="-128"/>
              </a:rPr>
              <a:t>Now threshold to decide if you have a match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1600">
                <a:solidFill>
                  <a:srgbClr val="000000"/>
                </a:solidFill>
                <a:ea typeface="MS PGothic" panose="020B0600070205080204" pitchFamily="34" charset="-128"/>
              </a:rPr>
              <a:t>E.g., if J.C. &gt; 0.8, declare a match </a:t>
            </a:r>
          </a:p>
        </p:txBody>
      </p:sp>
      <p:graphicFrame>
        <p:nvGraphicFramePr>
          <p:cNvPr id="59396" name="Object 2"/>
          <p:cNvGraphicFramePr>
            <a:graphicFrameLocks noChangeAspect="1"/>
          </p:cNvGraphicFramePr>
          <p:nvPr/>
        </p:nvGraphicFramePr>
        <p:xfrm>
          <a:off x="3810000" y="2895600"/>
          <a:ext cx="273526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1" name="Equation" r:id="rId3" imgW="977476" imgH="253890" progId="Equation.3">
                  <p:embed/>
                </p:oleObj>
              </mc:Choice>
              <mc:Fallback>
                <p:oleObj name="Equation" r:id="rId3" imgW="977476" imgH="25389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895600"/>
                        <a:ext cx="2735263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9398" name="Date Placeholder 3"/>
          <p:cNvSpPr txBox="1">
            <a:spLocks/>
          </p:cNvSpPr>
          <p:nvPr/>
        </p:nvSpPr>
        <p:spPr bwMode="auto">
          <a:xfrm>
            <a:off x="685800" y="653573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665705C-8AA7-4EC8-8A71-7D0224CA95FD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7F214D10-E481-4455-AB16-93CCC8A5F363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pitchFamily="-112" charset="-128"/>
              </a:rPr>
              <a:t>Matching trigrams</a:t>
            </a:r>
            <a:endParaRPr lang="en-US" dirty="0"/>
          </a:p>
        </p:txBody>
      </p:sp>
      <p:sp>
        <p:nvSpPr>
          <p:cNvPr id="60419" name="Text Box 13"/>
          <p:cNvSpPr txBox="1">
            <a:spLocks noChangeArrowheads="1"/>
          </p:cNvSpPr>
          <p:nvPr/>
        </p:nvSpPr>
        <p:spPr bwMode="auto">
          <a:xfrm>
            <a:off x="4737100" y="3581400"/>
            <a:ext cx="8604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rgbClr val="000000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lore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24400" y="3581400"/>
            <a:ext cx="8382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24400" y="3581400"/>
            <a:ext cx="838200" cy="457200"/>
          </a:xfrm>
          <a:prstGeom prst="rect">
            <a:avLst/>
          </a:prstGeom>
          <a:solidFill>
            <a:srgbClr val="558ED5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0422" name="Text Box 11"/>
          <p:cNvSpPr txBox="1">
            <a:spLocks noChangeArrowheads="1"/>
          </p:cNvSpPr>
          <p:nvPr/>
        </p:nvSpPr>
        <p:spPr bwMode="auto">
          <a:xfrm>
            <a:off x="4716463" y="3048000"/>
            <a:ext cx="8604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rgbClr val="000000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lore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24400" y="3048000"/>
            <a:ext cx="8382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724400" y="3048000"/>
            <a:ext cx="838200" cy="457200"/>
          </a:xfrm>
          <a:prstGeom prst="rect">
            <a:avLst/>
          </a:prstGeom>
          <a:solidFill>
            <a:srgbClr val="558ED5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0425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101141"/>
              </a:buClr>
            </a:pPr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Consider the query </a:t>
            </a:r>
            <a:r>
              <a:rPr lang="en-US" altLang="en-US" sz="2400" b="1" i="1">
                <a:solidFill>
                  <a:srgbClr val="000000"/>
                </a:solidFill>
                <a:ea typeface="MS PGothic" panose="020B0600070205080204" pitchFamily="34" charset="-128"/>
              </a:rPr>
              <a:t>lord</a:t>
            </a:r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 – we wish to identify words matching 2 of its 3 bigrams (</a:t>
            </a:r>
            <a:r>
              <a:rPr lang="en-US" altLang="en-US" sz="2400" b="1" i="1">
                <a:solidFill>
                  <a:srgbClr val="000000"/>
                </a:solidFill>
                <a:ea typeface="MS PGothic" panose="020B0600070205080204" pitchFamily="34" charset="-128"/>
              </a:rPr>
              <a:t>lo, or, rd</a:t>
            </a:r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)</a:t>
            </a:r>
          </a:p>
        </p:txBody>
      </p:sp>
      <p:sp>
        <p:nvSpPr>
          <p:cNvPr id="60426" name="Text Box 4"/>
          <p:cNvSpPr txBox="1">
            <a:spLocks noChangeArrowheads="1"/>
          </p:cNvSpPr>
          <p:nvPr/>
        </p:nvSpPr>
        <p:spPr bwMode="auto">
          <a:xfrm>
            <a:off x="1592263" y="3038475"/>
            <a:ext cx="4699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rgbClr val="000000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lo</a:t>
            </a:r>
          </a:p>
        </p:txBody>
      </p:sp>
      <p:sp>
        <p:nvSpPr>
          <p:cNvPr id="60427" name="Text Box 5"/>
          <p:cNvSpPr txBox="1">
            <a:spLocks noChangeArrowheads="1"/>
          </p:cNvSpPr>
          <p:nvPr/>
        </p:nvSpPr>
        <p:spPr bwMode="auto">
          <a:xfrm>
            <a:off x="1592263" y="3571875"/>
            <a:ext cx="50641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rgbClr val="000000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or</a:t>
            </a:r>
          </a:p>
        </p:txBody>
      </p:sp>
      <p:sp>
        <p:nvSpPr>
          <p:cNvPr id="60428" name="Text Box 6"/>
          <p:cNvSpPr txBox="1">
            <a:spLocks noChangeArrowheads="1"/>
          </p:cNvSpPr>
          <p:nvPr/>
        </p:nvSpPr>
        <p:spPr bwMode="auto">
          <a:xfrm>
            <a:off x="1592263" y="4105275"/>
            <a:ext cx="5111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rgbClr val="000000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rd</a:t>
            </a:r>
          </a:p>
        </p:txBody>
      </p:sp>
      <p:sp>
        <p:nvSpPr>
          <p:cNvPr id="60429" name="AutoShape 7"/>
          <p:cNvSpPr>
            <a:spLocks noChangeArrowheads="1"/>
          </p:cNvSpPr>
          <p:nvPr/>
        </p:nvSpPr>
        <p:spPr bwMode="auto">
          <a:xfrm>
            <a:off x="2125663" y="3190875"/>
            <a:ext cx="11430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430" name="AutoShape 8"/>
          <p:cNvSpPr>
            <a:spLocks noChangeArrowheads="1"/>
          </p:cNvSpPr>
          <p:nvPr/>
        </p:nvSpPr>
        <p:spPr bwMode="auto">
          <a:xfrm>
            <a:off x="2125663" y="3724275"/>
            <a:ext cx="11430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431" name="AutoShape 9"/>
          <p:cNvSpPr>
            <a:spLocks noChangeArrowheads="1"/>
          </p:cNvSpPr>
          <p:nvPr/>
        </p:nvSpPr>
        <p:spPr bwMode="auto">
          <a:xfrm>
            <a:off x="2125663" y="4257675"/>
            <a:ext cx="11430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432" name="Text Box 10"/>
          <p:cNvSpPr txBox="1">
            <a:spLocks noChangeArrowheads="1"/>
          </p:cNvSpPr>
          <p:nvPr/>
        </p:nvSpPr>
        <p:spPr bwMode="auto">
          <a:xfrm>
            <a:off x="3352800" y="3048000"/>
            <a:ext cx="9969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rgbClr val="000000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alone</a:t>
            </a:r>
          </a:p>
        </p:txBody>
      </p:sp>
      <p:sp>
        <p:nvSpPr>
          <p:cNvPr id="60433" name="Text Box 12"/>
          <p:cNvSpPr txBox="1">
            <a:spLocks noChangeArrowheads="1"/>
          </p:cNvSpPr>
          <p:nvPr/>
        </p:nvSpPr>
        <p:spPr bwMode="auto">
          <a:xfrm>
            <a:off x="6011863" y="3048000"/>
            <a:ext cx="92868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rgbClr val="000000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sloth</a:t>
            </a:r>
          </a:p>
        </p:txBody>
      </p:sp>
      <p:sp>
        <p:nvSpPr>
          <p:cNvPr id="60434" name="Text Box 14"/>
          <p:cNvSpPr txBox="1">
            <a:spLocks noChangeArrowheads="1"/>
          </p:cNvSpPr>
          <p:nvPr/>
        </p:nvSpPr>
        <p:spPr bwMode="auto">
          <a:xfrm>
            <a:off x="6011863" y="3581400"/>
            <a:ext cx="12636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rgbClr val="000000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morbid</a:t>
            </a:r>
          </a:p>
        </p:txBody>
      </p:sp>
      <p:sp>
        <p:nvSpPr>
          <p:cNvPr id="60435" name="Text Box 15"/>
          <p:cNvSpPr txBox="1">
            <a:spLocks noChangeArrowheads="1"/>
          </p:cNvSpPr>
          <p:nvPr/>
        </p:nvSpPr>
        <p:spPr bwMode="auto">
          <a:xfrm>
            <a:off x="4792663" y="4171950"/>
            <a:ext cx="11858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rgbClr val="000000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border</a:t>
            </a:r>
          </a:p>
        </p:txBody>
      </p:sp>
      <p:sp>
        <p:nvSpPr>
          <p:cNvPr id="60436" name="Text Box 16"/>
          <p:cNvSpPr txBox="1">
            <a:spLocks noChangeArrowheads="1"/>
          </p:cNvSpPr>
          <p:nvPr/>
        </p:nvSpPr>
        <p:spPr bwMode="auto">
          <a:xfrm>
            <a:off x="6170613" y="4171950"/>
            <a:ext cx="8350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rgbClr val="000000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card</a:t>
            </a:r>
          </a:p>
        </p:txBody>
      </p:sp>
      <p:cxnSp>
        <p:nvCxnSpPr>
          <p:cNvPr id="60437" name="AutoShape 17"/>
          <p:cNvCxnSpPr>
            <a:cxnSpLocks noChangeShapeType="1"/>
            <a:stCxn id="60432" idx="3"/>
            <a:endCxn id="60422" idx="1"/>
          </p:cNvCxnSpPr>
          <p:nvPr/>
        </p:nvCxnSpPr>
        <p:spPr bwMode="auto">
          <a:xfrm>
            <a:off x="4349750" y="3281363"/>
            <a:ext cx="3667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38" name="Text Box 18"/>
          <p:cNvSpPr txBox="1">
            <a:spLocks noChangeArrowheads="1"/>
          </p:cNvSpPr>
          <p:nvPr/>
        </p:nvSpPr>
        <p:spPr bwMode="auto">
          <a:xfrm>
            <a:off x="3344863" y="3581400"/>
            <a:ext cx="11858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rgbClr val="000000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border</a:t>
            </a:r>
          </a:p>
        </p:txBody>
      </p:sp>
      <p:cxnSp>
        <p:nvCxnSpPr>
          <p:cNvPr id="60439" name="AutoShape 19"/>
          <p:cNvCxnSpPr>
            <a:cxnSpLocks noChangeShapeType="1"/>
            <a:stCxn id="60438" idx="3"/>
            <a:endCxn id="60419" idx="1"/>
          </p:cNvCxnSpPr>
          <p:nvPr/>
        </p:nvCxnSpPr>
        <p:spPr bwMode="auto">
          <a:xfrm>
            <a:off x="4530725" y="3814763"/>
            <a:ext cx="2063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40" name="AutoShape 20"/>
          <p:cNvCxnSpPr>
            <a:cxnSpLocks noChangeShapeType="1"/>
            <a:stCxn id="60419" idx="3"/>
            <a:endCxn id="60434" idx="1"/>
          </p:cNvCxnSpPr>
          <p:nvPr/>
        </p:nvCxnSpPr>
        <p:spPr bwMode="auto">
          <a:xfrm>
            <a:off x="5597525" y="3814763"/>
            <a:ext cx="4143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41" name="AutoShape 21"/>
          <p:cNvCxnSpPr>
            <a:cxnSpLocks noChangeShapeType="1"/>
            <a:stCxn id="60435" idx="3"/>
            <a:endCxn id="60436" idx="1"/>
          </p:cNvCxnSpPr>
          <p:nvPr/>
        </p:nvCxnSpPr>
        <p:spPr bwMode="auto">
          <a:xfrm>
            <a:off x="5978525" y="4405313"/>
            <a:ext cx="192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42" name="AutoShape 22"/>
          <p:cNvCxnSpPr>
            <a:cxnSpLocks noChangeShapeType="1"/>
            <a:stCxn id="60422" idx="3"/>
            <a:endCxn id="60433" idx="1"/>
          </p:cNvCxnSpPr>
          <p:nvPr/>
        </p:nvCxnSpPr>
        <p:spPr bwMode="auto">
          <a:xfrm>
            <a:off x="5576888" y="3281363"/>
            <a:ext cx="434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43" name="Text Box 23"/>
          <p:cNvSpPr txBox="1">
            <a:spLocks noChangeArrowheads="1"/>
          </p:cNvSpPr>
          <p:nvPr/>
        </p:nvSpPr>
        <p:spPr bwMode="auto">
          <a:xfrm>
            <a:off x="3344863" y="4181475"/>
            <a:ext cx="11525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rgbClr val="000000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ardent</a:t>
            </a:r>
          </a:p>
        </p:txBody>
      </p:sp>
      <p:cxnSp>
        <p:nvCxnSpPr>
          <p:cNvPr id="60444" name="AutoShape 24"/>
          <p:cNvCxnSpPr>
            <a:cxnSpLocks noChangeShapeType="1"/>
            <a:stCxn id="60443" idx="3"/>
            <a:endCxn id="60435" idx="1"/>
          </p:cNvCxnSpPr>
          <p:nvPr/>
        </p:nvCxnSpPr>
        <p:spPr bwMode="auto">
          <a:xfrm flipV="1">
            <a:off x="4497388" y="4405313"/>
            <a:ext cx="295275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45" name="AutoShape 36"/>
          <p:cNvSpPr>
            <a:spLocks noChangeArrowheads="1"/>
          </p:cNvSpPr>
          <p:nvPr/>
        </p:nvSpPr>
        <p:spPr bwMode="auto">
          <a:xfrm>
            <a:off x="977900" y="5065713"/>
            <a:ext cx="6927850" cy="649287"/>
          </a:xfrm>
          <a:prstGeom prst="upArrowCallout">
            <a:avLst>
              <a:gd name="adj1" fmla="val 266748"/>
              <a:gd name="adj2" fmla="val 266748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Standard postings “merge” will enumerate … </a:t>
            </a:r>
          </a:p>
        </p:txBody>
      </p:sp>
      <p:sp>
        <p:nvSpPr>
          <p:cNvPr id="31" name="Text Box 37"/>
          <p:cNvSpPr txBox="1">
            <a:spLocks noChangeArrowheads="1"/>
          </p:cNvSpPr>
          <p:nvPr/>
        </p:nvSpPr>
        <p:spPr bwMode="auto">
          <a:xfrm>
            <a:off x="898525" y="5867400"/>
            <a:ext cx="7472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Adapt this to using Jaccard (or another) measure.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352800" y="3048000"/>
            <a:ext cx="9906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352800" y="3581400"/>
            <a:ext cx="12192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352800" y="4191000"/>
            <a:ext cx="11430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800600" y="4191000"/>
            <a:ext cx="11430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019800" y="3048000"/>
            <a:ext cx="9144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019800" y="3581400"/>
            <a:ext cx="12954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6172200" y="4191000"/>
            <a:ext cx="8382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352800" y="3581400"/>
            <a:ext cx="1219200" cy="457200"/>
          </a:xfrm>
          <a:prstGeom prst="rect">
            <a:avLst/>
          </a:prstGeom>
          <a:solidFill>
            <a:srgbClr val="558ED5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4800600" y="4191000"/>
            <a:ext cx="1143000" cy="457200"/>
          </a:xfrm>
          <a:prstGeom prst="rect">
            <a:avLst/>
          </a:prstGeom>
          <a:solidFill>
            <a:srgbClr val="558ED5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045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60457" name="Date Placeholder 3"/>
          <p:cNvSpPr txBox="1">
            <a:spLocks/>
          </p:cNvSpPr>
          <p:nvPr/>
        </p:nvSpPr>
        <p:spPr bwMode="auto">
          <a:xfrm>
            <a:off x="685800" y="653573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FF9C59C-D4FC-4B3A-A0B4-4B49718E9504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3C8A7B37-320E-4ED2-9E12-0825AAAD06D9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8" grpId="0" animBg="1"/>
      <p:bldP spid="8" grpId="1" animBg="1"/>
      <p:bldP spid="9" grpId="0" animBg="1"/>
      <p:bldP spid="31" grpId="0" autoUpdateAnimBg="0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altLang="en-US" dirty="0" smtClean="0">
                <a:latin typeface="Arial" charset="0"/>
                <a:ea typeface="ＭＳ Ｐゴシック" pitchFamily="-112" charset="-128"/>
                <a:cs typeface="Arial" charset="0"/>
              </a:rPr>
              <a:t>Text: </a:t>
            </a:r>
            <a:r>
              <a:rPr lang="en-US" altLang="en-US" b="1" i="1" dirty="0" smtClean="0">
                <a:latin typeface="Arial" charset="0"/>
                <a:ea typeface="ＭＳ Ｐゴシック" pitchFamily="-112" charset="-128"/>
                <a:cs typeface="Arial" charset="0"/>
              </a:rPr>
              <a:t>I flew </a:t>
            </a:r>
            <a:r>
              <a:rPr lang="en-US" altLang="en-US" b="1" i="1" u="sng" dirty="0" smtClean="0">
                <a:latin typeface="Arial" charset="0"/>
                <a:ea typeface="ＭＳ Ｐゴシック" pitchFamily="-112" charset="-128"/>
                <a:cs typeface="Arial" charset="0"/>
              </a:rPr>
              <a:t>from</a:t>
            </a:r>
            <a:r>
              <a:rPr lang="en-US" altLang="en-US" b="1" i="1" dirty="0" smtClean="0">
                <a:latin typeface="Arial" charset="0"/>
                <a:ea typeface="ＭＳ Ｐゴシック" pitchFamily="-112" charset="-128"/>
                <a:cs typeface="Arial" charset="0"/>
              </a:rPr>
              <a:t> Heathrow to Narita.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altLang="en-US" dirty="0" smtClean="0">
                <a:latin typeface="Arial" charset="0"/>
                <a:ea typeface="ＭＳ Ｐゴシック" pitchFamily="-112" charset="-128"/>
                <a:cs typeface="Arial" charset="0"/>
              </a:rPr>
              <a:t>Consider the phrase query </a:t>
            </a:r>
            <a:r>
              <a:rPr lang="en-US" altLang="en-US" b="1" i="1" dirty="0" smtClean="0">
                <a:latin typeface="Arial" charset="0"/>
                <a:ea typeface="ＭＳ Ｐゴシック" pitchFamily="-112" charset="-128"/>
                <a:cs typeface="Arial" charset="0"/>
              </a:rPr>
              <a:t>“flew </a:t>
            </a:r>
            <a:r>
              <a:rPr lang="en-US" altLang="en-US" b="1" i="1" u="sng" dirty="0" smtClean="0">
                <a:latin typeface="Arial" charset="0"/>
                <a:ea typeface="ＭＳ Ｐゴシック" pitchFamily="-112" charset="-128"/>
                <a:cs typeface="Arial" charset="0"/>
              </a:rPr>
              <a:t>form</a:t>
            </a:r>
            <a:r>
              <a:rPr lang="en-US" altLang="en-US" b="1" i="1" dirty="0" smtClean="0">
                <a:latin typeface="Arial" charset="0"/>
                <a:ea typeface="ＭＳ Ｐゴシック" pitchFamily="-112" charset="-128"/>
                <a:cs typeface="Arial" charset="0"/>
              </a:rPr>
              <a:t> Heathrow”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altLang="en-US" dirty="0" smtClean="0">
                <a:latin typeface="Arial" charset="0"/>
                <a:ea typeface="ＭＳ Ｐゴシック" pitchFamily="-112" charset="-128"/>
                <a:cs typeface="Arial" charset="0"/>
              </a:rPr>
              <a:t>We’d like to respond</a:t>
            </a:r>
          </a:p>
          <a:p>
            <a:pPr marL="0" indent="0" algn="just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en-US" altLang="en-US" dirty="0" smtClean="0">
                <a:latin typeface="Arial" charset="0"/>
                <a:ea typeface="ＭＳ Ｐゴシック" pitchFamily="-112" charset="-128"/>
                <a:cs typeface="Arial" charset="0"/>
              </a:rPr>
              <a:t>		Did you mean “</a:t>
            </a:r>
            <a:r>
              <a:rPr lang="en-US" altLang="en-US" b="1" i="1" dirty="0" smtClean="0">
                <a:latin typeface="Arial" charset="0"/>
                <a:ea typeface="ＭＳ Ｐゴシック" pitchFamily="-112" charset="-128"/>
                <a:cs typeface="Arial" charset="0"/>
              </a:rPr>
              <a:t>flew from Heathrow</a:t>
            </a:r>
            <a:r>
              <a:rPr lang="en-US" altLang="en-US" dirty="0" smtClean="0">
                <a:latin typeface="Arial" charset="0"/>
                <a:ea typeface="ＭＳ Ｐゴシック" pitchFamily="-112" charset="-128"/>
                <a:cs typeface="Arial" charset="0"/>
              </a:rPr>
              <a:t>”?</a:t>
            </a:r>
          </a:p>
          <a:p>
            <a:pPr marL="0" indent="0" algn="just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en-US" altLang="en-US" dirty="0" smtClean="0">
                <a:latin typeface="Arial" charset="0"/>
                <a:ea typeface="ＭＳ Ｐゴシック" pitchFamily="-112" charset="-128"/>
                <a:cs typeface="Arial" charset="0"/>
              </a:rPr>
              <a:t>	because no docs matched the query phrase.</a:t>
            </a:r>
          </a:p>
          <a:p>
            <a:pPr fontAlgn="base">
              <a:spcAft>
                <a:spcPct val="0"/>
              </a:spcAft>
              <a:buFont typeface="Arial" charset="0"/>
              <a:buNone/>
              <a:defRPr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pitchFamily="-112" charset="-128"/>
              </a:rPr>
              <a:t>Context-sensitive spell correction</a:t>
            </a:r>
            <a:endParaRPr lang="en-US" dirty="0"/>
          </a:p>
        </p:txBody>
      </p:sp>
      <p:sp>
        <p:nvSpPr>
          <p:cNvPr id="6144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61445" name="Date Placeholder 3"/>
          <p:cNvSpPr txBox="1">
            <a:spLocks/>
          </p:cNvSpPr>
          <p:nvPr/>
        </p:nvSpPr>
        <p:spPr bwMode="auto">
          <a:xfrm>
            <a:off x="685800" y="653573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1BC1F1E-9EBF-4A22-8967-DA4F98167019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72039E3A-87ED-451B-BD93-5809B429DC33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5257800"/>
          </a:xfrm>
        </p:spPr>
        <p:txBody>
          <a:bodyPr/>
          <a:lstStyle/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MS PGothic" panose="020B0600070205080204" pitchFamily="34" charset="-128"/>
              </a:rPr>
              <a:t>Need surrounding context to catch this.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MS PGothic" panose="020B0600070205080204" pitchFamily="34" charset="-128"/>
              </a:rPr>
              <a:t>First idea: retrieve dictionary terms close (in weighted edit distance) to each query term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MS PGothic" panose="020B0600070205080204" pitchFamily="34" charset="-128"/>
              </a:rPr>
              <a:t>Now try all possible resulting phrases with one word “fixed” at a time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b="1" i="1" smtClean="0">
                <a:ea typeface="MS PGothic" panose="020B0600070205080204" pitchFamily="34" charset="-128"/>
              </a:rPr>
              <a:t>flew from heathrow 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b="1" i="1" smtClean="0">
                <a:ea typeface="MS PGothic" panose="020B0600070205080204" pitchFamily="34" charset="-128"/>
              </a:rPr>
              <a:t>fled form heathrow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b="1" i="1" smtClean="0">
                <a:ea typeface="MS PGothic" panose="020B0600070205080204" pitchFamily="34" charset="-128"/>
              </a:rPr>
              <a:t>flea form heathrow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b="1" smtClean="0">
                <a:ea typeface="MS PGothic" panose="020B0600070205080204" pitchFamily="34" charset="-128"/>
              </a:rPr>
              <a:t>Hit-based spelling correction: </a:t>
            </a:r>
            <a:r>
              <a:rPr lang="en-US" altLang="en-US" smtClean="0">
                <a:ea typeface="MS PGothic" panose="020B0600070205080204" pitchFamily="34" charset="-128"/>
              </a:rPr>
              <a:t>Suggest the alternative that has lots of hits. (Corpus , Query) 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pitchFamily="-112" charset="-128"/>
              </a:rPr>
              <a:t>Context-sensitive correction</a:t>
            </a:r>
            <a:endParaRPr lang="en-US" dirty="0"/>
          </a:p>
        </p:txBody>
      </p:sp>
      <p:sp>
        <p:nvSpPr>
          <p:cNvPr id="62468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62469" name="Date Placeholder 3"/>
          <p:cNvSpPr txBox="1">
            <a:spLocks/>
          </p:cNvSpPr>
          <p:nvPr/>
        </p:nvSpPr>
        <p:spPr bwMode="auto">
          <a:xfrm>
            <a:off x="685800" y="653573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83F344-4131-4A50-AAF0-F3E54A8E7DF3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E22BE101-4179-4446-93F2-73DFF2B61894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MS PGothic" panose="020B0600070205080204" pitchFamily="34" charset="-128"/>
              </a:rPr>
              <a:t>Class of heuristics to expand a query into </a:t>
            </a:r>
            <a:r>
              <a:rPr lang="en-US" altLang="en-US" smtClean="0">
                <a:solidFill>
                  <a:srgbClr val="00A000"/>
                </a:solidFill>
                <a:ea typeface="MS PGothic" panose="020B0600070205080204" pitchFamily="34" charset="-128"/>
              </a:rPr>
              <a:t>phonetic</a:t>
            </a:r>
            <a:r>
              <a:rPr lang="en-US" altLang="en-US" smtClean="0">
                <a:ea typeface="MS PGothic" panose="020B0600070205080204" pitchFamily="34" charset="-128"/>
              </a:rPr>
              <a:t> equivalents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MS PGothic" panose="020B0600070205080204" pitchFamily="34" charset="-128"/>
              </a:rPr>
              <a:t>Language specific – mainly for names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MS PGothic" panose="020B0600070205080204" pitchFamily="34" charset="-128"/>
              </a:rPr>
              <a:t>E.g., </a:t>
            </a:r>
            <a:r>
              <a:rPr lang="en-US" altLang="en-US" b="1" i="1" smtClean="0">
                <a:ea typeface="MS PGothic" panose="020B0600070205080204" pitchFamily="34" charset="-128"/>
              </a:rPr>
              <a:t>chebyshev</a:t>
            </a:r>
            <a:r>
              <a:rPr lang="en-US" altLang="en-US" smtClean="0">
                <a:ea typeface="MS PGothic" panose="020B0600070205080204" pitchFamily="34" charset="-128"/>
              </a:rPr>
              <a:t> </a:t>
            </a:r>
            <a:r>
              <a:rPr lang="en-US" altLang="en-US" smtClean="0">
                <a:ea typeface="MS PGothic" panose="020B0600070205080204" pitchFamily="34" charset="-128"/>
                <a:sym typeface="Symbol" panose="05050102010706020507" pitchFamily="18" charset="2"/>
              </a:rPr>
              <a:t> </a:t>
            </a:r>
            <a:r>
              <a:rPr lang="en-US" altLang="en-US" b="1" i="1" smtClean="0">
                <a:ea typeface="MS PGothic" panose="020B0600070205080204" pitchFamily="34" charset="-128"/>
                <a:sym typeface="Symbol" panose="05050102010706020507" pitchFamily="18" charset="2"/>
              </a:rPr>
              <a:t>tchebycheff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MS PGothic" panose="020B0600070205080204" pitchFamily="34" charset="-128"/>
                <a:sym typeface="Symbol" panose="05050102010706020507" pitchFamily="18" charset="2"/>
              </a:rPr>
              <a:t>Invented for the U.S. census … in 1918</a:t>
            </a:r>
            <a:endParaRPr lang="en-US" altLang="en-US" smtClean="0">
              <a:ea typeface="MS PGothic" panose="020B0600070205080204" pitchFamily="34" charset="-128"/>
            </a:endParaRP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pitchFamily="-112" charset="-128"/>
              </a:rPr>
              <a:t>Soundex</a:t>
            </a:r>
            <a:endParaRPr lang="en-US" dirty="0"/>
          </a:p>
        </p:txBody>
      </p:sp>
      <p:sp>
        <p:nvSpPr>
          <p:cNvPr id="63492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63493" name="Date Placeholder 3"/>
          <p:cNvSpPr txBox="1">
            <a:spLocks/>
          </p:cNvSpPr>
          <p:nvPr/>
        </p:nvSpPr>
        <p:spPr bwMode="auto">
          <a:xfrm>
            <a:off x="685800" y="653573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F1379BF-EE72-4EFD-AAC2-70EF6307A7F5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878433FF-176B-4F1B-9DAD-35446C3DA572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MS PGothic" panose="020B0600070205080204" pitchFamily="34" charset="-128"/>
              </a:rPr>
              <a:t>Turn every token to be indexed into a 4-character reduced form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MS PGothic" panose="020B0600070205080204" pitchFamily="34" charset="-128"/>
              </a:rPr>
              <a:t>Do the same with query terms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MS PGothic" panose="020B0600070205080204" pitchFamily="34" charset="-128"/>
              </a:rPr>
              <a:t>Build and search an index on the reduced forms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MS PGothic" panose="020B0600070205080204" pitchFamily="34" charset="-128"/>
              </a:rPr>
              <a:t>(when the query calls for a soundex match)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>
              <a:ea typeface="MS PGothic" panose="020B0600070205080204" pitchFamily="34" charset="-128"/>
            </a:endParaRP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600" u="sng" smtClean="0">
                <a:solidFill>
                  <a:schemeClr val="folHlink"/>
                </a:solidFill>
                <a:ea typeface="MS PGothic" panose="020B0600070205080204" pitchFamily="34" charset="-128"/>
              </a:rPr>
              <a:t>http://www.creativyst.com/Doc/Articles/SoundEx1/SoundEx1.htm#Top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pitchFamily="-112" charset="-128"/>
              </a:rPr>
              <a:t>Soundex – typical algorithm</a:t>
            </a:r>
            <a:endParaRPr lang="en-US" dirty="0"/>
          </a:p>
        </p:txBody>
      </p:sp>
      <p:sp>
        <p:nvSpPr>
          <p:cNvPr id="6451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64517" name="Date Placeholder 3"/>
          <p:cNvSpPr txBox="1">
            <a:spLocks/>
          </p:cNvSpPr>
          <p:nvPr/>
        </p:nvSpPr>
        <p:spPr bwMode="auto">
          <a:xfrm>
            <a:off x="685800" y="653573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18A4685-FACA-4E88-9B6B-A88D0F254681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92EEBDC6-4012-403F-90BC-1C1DE322B9F6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495300" indent="-495300">
              <a:lnSpc>
                <a:spcPct val="90000"/>
              </a:lnSpc>
              <a:buFont typeface="Wingdings" pitchFamily="-112" charset="2"/>
              <a:buAutoNum type="arabicPeriod"/>
              <a:defRPr/>
            </a:pPr>
            <a:r>
              <a:rPr lang="en-US" altLang="en-US" dirty="0">
                <a:ea typeface="ＭＳ Ｐゴシック" pitchFamily="-112" charset="-128"/>
              </a:rPr>
              <a:t>Retain the first letter of the word. </a:t>
            </a:r>
          </a:p>
          <a:p>
            <a:pPr marL="495300" indent="-495300">
              <a:lnSpc>
                <a:spcPct val="90000"/>
              </a:lnSpc>
              <a:buFont typeface="Wingdings" pitchFamily="-112" charset="2"/>
              <a:buAutoNum type="arabicPeriod"/>
              <a:defRPr/>
            </a:pPr>
            <a:r>
              <a:rPr lang="en-US" altLang="en-US" dirty="0">
                <a:ea typeface="ＭＳ Ｐゴシック" pitchFamily="-112" charset="-128"/>
              </a:rPr>
              <a:t>Change all occurrences of the following letters to '0' (zero):</a:t>
            </a:r>
            <a:br>
              <a:rPr lang="en-US" altLang="en-US" dirty="0">
                <a:ea typeface="ＭＳ Ｐゴシック" pitchFamily="-112" charset="-128"/>
              </a:rPr>
            </a:br>
            <a:r>
              <a:rPr lang="en-US" altLang="en-US" dirty="0">
                <a:ea typeface="ＭＳ Ｐゴシック" pitchFamily="-112" charset="-128"/>
              </a:rPr>
              <a:t>  'A', E', 'I', 'O', 'U', 'H', 'W', 'Y'. </a:t>
            </a:r>
          </a:p>
          <a:p>
            <a:pPr marL="495300" indent="-495300">
              <a:lnSpc>
                <a:spcPct val="90000"/>
              </a:lnSpc>
              <a:buFont typeface="Wingdings" pitchFamily="-112" charset="2"/>
              <a:buAutoNum type="arabicPeriod"/>
              <a:defRPr/>
            </a:pPr>
            <a:r>
              <a:rPr lang="en-US" altLang="en-US" dirty="0">
                <a:ea typeface="ＭＳ Ｐゴシック" pitchFamily="-112" charset="-128"/>
              </a:rPr>
              <a:t>Change letters to digits as follows: </a:t>
            </a:r>
          </a:p>
          <a:p>
            <a:pPr marL="495300" indent="-4953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altLang="en-US" dirty="0">
                <a:ea typeface="ＭＳ Ｐゴシック" pitchFamily="-112" charset="-128"/>
              </a:rPr>
              <a:t>B, F, P, V </a:t>
            </a:r>
            <a:r>
              <a:rPr lang="en-US" altLang="en-US" dirty="0">
                <a:ea typeface="ＭＳ Ｐゴシック" pitchFamily="-112" charset="-128"/>
                <a:sym typeface="Symbol" pitchFamily="-112" charset="2"/>
              </a:rPr>
              <a:t> 1</a:t>
            </a:r>
            <a:endParaRPr lang="en-US" altLang="en-US" dirty="0">
              <a:ea typeface="ＭＳ Ｐゴシック" pitchFamily="-112" charset="-128"/>
            </a:endParaRPr>
          </a:p>
          <a:p>
            <a:pPr marL="495300" indent="-4953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altLang="en-US" dirty="0">
                <a:ea typeface="ＭＳ Ｐゴシック" pitchFamily="-112" charset="-128"/>
              </a:rPr>
              <a:t>C, G, J, K, Q, S, X, Z </a:t>
            </a:r>
            <a:r>
              <a:rPr lang="en-US" altLang="en-US" dirty="0">
                <a:ea typeface="ＭＳ Ｐゴシック" pitchFamily="-112" charset="-128"/>
                <a:sym typeface="Symbol" pitchFamily="-112" charset="2"/>
              </a:rPr>
              <a:t> 2</a:t>
            </a:r>
            <a:endParaRPr lang="en-US" altLang="en-US" dirty="0">
              <a:ea typeface="ＭＳ Ｐゴシック" pitchFamily="-112" charset="-128"/>
            </a:endParaRPr>
          </a:p>
          <a:p>
            <a:pPr marL="495300" indent="-4953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altLang="en-US" dirty="0">
                <a:ea typeface="ＭＳ Ｐゴシック" pitchFamily="-112" charset="-128"/>
              </a:rPr>
              <a:t>D,T </a:t>
            </a:r>
            <a:r>
              <a:rPr lang="en-US" altLang="en-US" dirty="0">
                <a:ea typeface="ＭＳ Ｐゴシック" pitchFamily="-112" charset="-128"/>
                <a:sym typeface="Symbol" pitchFamily="-112" charset="2"/>
              </a:rPr>
              <a:t> 3</a:t>
            </a:r>
            <a:endParaRPr lang="en-US" altLang="en-US" dirty="0">
              <a:ea typeface="ＭＳ Ｐゴシック" pitchFamily="-112" charset="-128"/>
            </a:endParaRPr>
          </a:p>
          <a:p>
            <a:pPr marL="495300" indent="-4953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altLang="en-US" dirty="0">
                <a:ea typeface="ＭＳ Ｐゴシック" pitchFamily="-112" charset="-128"/>
              </a:rPr>
              <a:t>L </a:t>
            </a:r>
            <a:r>
              <a:rPr lang="en-US" altLang="en-US" dirty="0">
                <a:ea typeface="ＭＳ Ｐゴシック" pitchFamily="-112" charset="-128"/>
                <a:sym typeface="Symbol" pitchFamily="-112" charset="2"/>
              </a:rPr>
              <a:t> 4</a:t>
            </a:r>
            <a:endParaRPr lang="en-US" altLang="en-US" dirty="0">
              <a:ea typeface="ＭＳ Ｐゴシック" pitchFamily="-112" charset="-128"/>
            </a:endParaRPr>
          </a:p>
          <a:p>
            <a:pPr marL="495300" indent="-4953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altLang="en-US" dirty="0">
                <a:ea typeface="ＭＳ Ｐゴシック" pitchFamily="-112" charset="-128"/>
              </a:rPr>
              <a:t>M, N </a:t>
            </a:r>
            <a:r>
              <a:rPr lang="en-US" altLang="en-US" dirty="0">
                <a:ea typeface="ＭＳ Ｐゴシック" pitchFamily="-112" charset="-128"/>
                <a:sym typeface="Symbol" pitchFamily="-112" charset="2"/>
              </a:rPr>
              <a:t> 5</a:t>
            </a:r>
            <a:endParaRPr lang="en-US" altLang="en-US" dirty="0">
              <a:ea typeface="ＭＳ Ｐゴシック" pitchFamily="-112" charset="-128"/>
            </a:endParaRPr>
          </a:p>
          <a:p>
            <a:pPr marL="495300" indent="-4953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altLang="en-US" dirty="0">
                <a:ea typeface="ＭＳ Ｐゴシック" pitchFamily="-112" charset="-128"/>
              </a:rPr>
              <a:t>R </a:t>
            </a:r>
            <a:r>
              <a:rPr lang="en-US" altLang="en-US" dirty="0">
                <a:ea typeface="ＭＳ Ｐゴシック" pitchFamily="-112" charset="-128"/>
                <a:sym typeface="Symbol" pitchFamily="-112" charset="2"/>
              </a:rPr>
              <a:t> 6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pitchFamily="-112" charset="-128"/>
              </a:rPr>
              <a:t>Soundex – typical algorithm</a:t>
            </a:r>
            <a:endParaRPr lang="en-US" dirty="0"/>
          </a:p>
        </p:txBody>
      </p:sp>
      <p:sp>
        <p:nvSpPr>
          <p:cNvPr id="65540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65541" name="Date Placeholder 3"/>
          <p:cNvSpPr txBox="1">
            <a:spLocks/>
          </p:cNvSpPr>
          <p:nvPr/>
        </p:nvSpPr>
        <p:spPr bwMode="auto">
          <a:xfrm>
            <a:off x="685800" y="653573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F3A5F9-6B8B-43CA-A60A-12F56A87E6B8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7CDE4D90-7CC5-4A11-BA74-038A3A0C18BB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47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495300" indent="-495300">
              <a:lnSpc>
                <a:spcPct val="150000"/>
              </a:lnSpc>
              <a:buFont typeface="Wingdings" pitchFamily="-112" charset="2"/>
              <a:buAutoNum type="arabicPeriod" startAt="4"/>
              <a:defRPr/>
            </a:pPr>
            <a:r>
              <a:rPr lang="en-US" altLang="en-US" dirty="0">
                <a:ea typeface="ＭＳ Ｐゴシック" pitchFamily="-112" charset="-128"/>
              </a:rPr>
              <a:t>Remove all pairs of consecutive digits.</a:t>
            </a:r>
          </a:p>
          <a:p>
            <a:pPr marL="495300" indent="-495300">
              <a:lnSpc>
                <a:spcPct val="150000"/>
              </a:lnSpc>
              <a:buFont typeface="Wingdings" pitchFamily="-112" charset="2"/>
              <a:buAutoNum type="arabicPeriod" startAt="4"/>
              <a:defRPr/>
            </a:pPr>
            <a:r>
              <a:rPr lang="en-US" altLang="en-US" dirty="0">
                <a:ea typeface="ＭＳ Ｐゴシック" pitchFamily="-112" charset="-128"/>
              </a:rPr>
              <a:t>Remove all </a:t>
            </a:r>
            <a:r>
              <a:rPr lang="en-US" altLang="en-US" dirty="0" err="1">
                <a:ea typeface="ＭＳ Ｐゴシック" pitchFamily="-112" charset="-128"/>
              </a:rPr>
              <a:t>zeros</a:t>
            </a:r>
            <a:r>
              <a:rPr lang="en-US" altLang="en-US" dirty="0">
                <a:ea typeface="ＭＳ Ｐゴシック" pitchFamily="-112" charset="-128"/>
              </a:rPr>
              <a:t> from the resulting string.</a:t>
            </a:r>
          </a:p>
          <a:p>
            <a:pPr marL="495300" indent="-495300">
              <a:lnSpc>
                <a:spcPct val="150000"/>
              </a:lnSpc>
              <a:buFont typeface="Wingdings" pitchFamily="-112" charset="2"/>
              <a:buAutoNum type="arabicPeriod" startAt="4"/>
              <a:defRPr/>
            </a:pPr>
            <a:r>
              <a:rPr lang="en-US" altLang="en-US" dirty="0">
                <a:ea typeface="ＭＳ Ｐゴシック" pitchFamily="-112" charset="-128"/>
              </a:rPr>
              <a:t>Pad the resulting string with trailing </a:t>
            </a:r>
            <a:r>
              <a:rPr lang="en-US" altLang="en-US" dirty="0" err="1">
                <a:ea typeface="ＭＳ Ｐゴシック" pitchFamily="-112" charset="-128"/>
              </a:rPr>
              <a:t>zeros</a:t>
            </a:r>
            <a:r>
              <a:rPr lang="en-US" altLang="en-US" dirty="0">
                <a:ea typeface="ＭＳ Ｐゴシック" pitchFamily="-112" charset="-128"/>
              </a:rPr>
              <a:t> and return the first four positions, which will be of the form &lt;uppercase letter&gt; &lt;digit&gt; &lt;digit&gt; &lt;digit&gt;. </a:t>
            </a:r>
            <a:endParaRPr lang="en-US" altLang="en-US" dirty="0" smtClean="0">
              <a:ea typeface="ＭＳ Ｐゴシック" pitchFamily="-112" charset="-128"/>
            </a:endParaRPr>
          </a:p>
          <a:p>
            <a:pPr marL="495300" indent="-495300">
              <a:lnSpc>
                <a:spcPct val="150000"/>
              </a:lnSpc>
              <a:defRPr/>
            </a:pPr>
            <a:endParaRPr lang="en-US" altLang="en-US" dirty="0" smtClean="0">
              <a:ea typeface="ＭＳ Ｐゴシック" pitchFamily="-112" charset="-128"/>
            </a:endParaRPr>
          </a:p>
          <a:p>
            <a:pPr marL="495300" indent="-495300">
              <a:lnSpc>
                <a:spcPct val="150000"/>
              </a:lnSpc>
              <a:defRPr/>
            </a:pPr>
            <a:r>
              <a:rPr lang="en-US" altLang="en-US" dirty="0" smtClean="0">
                <a:ea typeface="ＭＳ Ｐゴシック" pitchFamily="-112" charset="-128"/>
              </a:rPr>
              <a:t>E.g</a:t>
            </a:r>
            <a:r>
              <a:rPr lang="en-US" altLang="en-US" dirty="0">
                <a:ea typeface="ＭＳ Ｐゴシック" pitchFamily="-112" charset="-128"/>
              </a:rPr>
              <a:t>., </a:t>
            </a:r>
            <a:r>
              <a:rPr lang="en-US" altLang="en-US" b="1" i="1" dirty="0">
                <a:ea typeface="ＭＳ Ｐゴシック" pitchFamily="-112" charset="-128"/>
              </a:rPr>
              <a:t>Herman</a:t>
            </a:r>
            <a:r>
              <a:rPr lang="en-US" altLang="en-US" dirty="0">
                <a:ea typeface="ＭＳ Ｐゴシック" pitchFamily="-112" charset="-128"/>
              </a:rPr>
              <a:t> becomes H655.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pitchFamily="-112" charset="-128"/>
              </a:rPr>
              <a:t>Soundex continued</a:t>
            </a:r>
            <a:endParaRPr lang="en-US" dirty="0"/>
          </a:p>
        </p:txBody>
      </p:sp>
      <p:sp>
        <p:nvSpPr>
          <p:cNvPr id="66564" name="AutoShape 4"/>
          <p:cNvSpPr>
            <a:spLocks noChangeArrowheads="1"/>
          </p:cNvSpPr>
          <p:nvPr/>
        </p:nvSpPr>
        <p:spPr bwMode="auto">
          <a:xfrm>
            <a:off x="1239838" y="5903913"/>
            <a:ext cx="5900737" cy="649287"/>
          </a:xfrm>
          <a:prstGeom prst="upArrowCallout">
            <a:avLst>
              <a:gd name="adj1" fmla="val 227201"/>
              <a:gd name="adj2" fmla="val 227201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Will </a:t>
            </a:r>
            <a:r>
              <a:rPr lang="en-US" altLang="en-US" sz="2400" b="1" i="1">
                <a:solidFill>
                  <a:srgbClr val="000000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hermann</a:t>
            </a:r>
            <a:r>
              <a:rPr lang="en-US" altLang="en-US" sz="2400">
                <a:solidFill>
                  <a:srgbClr val="000000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generate the same code?</a:t>
            </a:r>
          </a:p>
        </p:txBody>
      </p:sp>
      <p:sp>
        <p:nvSpPr>
          <p:cNvPr id="66565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66566" name="Date Placeholder 3"/>
          <p:cNvSpPr txBox="1">
            <a:spLocks/>
          </p:cNvSpPr>
          <p:nvPr/>
        </p:nvSpPr>
        <p:spPr bwMode="auto">
          <a:xfrm>
            <a:off x="685800" y="653573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E09CE4D-3E80-450F-82D9-A3DEC3CE22E3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3FCAD976-9704-4816-8F5B-3D87853AB86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48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610600" cy="4525962"/>
          </a:xfrm>
        </p:spPr>
        <p:txBody>
          <a:bodyPr/>
          <a:lstStyle/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MS PGothic" panose="020B0600070205080204" pitchFamily="34" charset="-128"/>
              </a:rPr>
              <a:t>Soundex is the classic algorithm, provided by most databases (Oracle, Microsoft, …)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MS PGothic" panose="020B0600070205080204" pitchFamily="34" charset="-128"/>
              </a:rPr>
              <a:t>How useful is soundex?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MS PGothic" panose="020B0600070205080204" pitchFamily="34" charset="-128"/>
              </a:rPr>
              <a:t>Not very – for information retrieval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MS PGothic" panose="020B0600070205080204" pitchFamily="34" charset="-128"/>
              </a:rPr>
              <a:t>Okay for “high recall” tasks (e.g., Interpol), though biased to names of certain nationalities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MS PGothic" panose="020B0600070205080204" pitchFamily="34" charset="-128"/>
              </a:rPr>
              <a:t>Zobel and Dart (1996) show that other algorithms for phonetic matching perform much better in the context of IR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pitchFamily="-112" charset="-128"/>
              </a:rPr>
              <a:t>Soundex</a:t>
            </a:r>
            <a:endParaRPr lang="en-US" dirty="0"/>
          </a:p>
        </p:txBody>
      </p:sp>
      <p:sp>
        <p:nvSpPr>
          <p:cNvPr id="67588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67589" name="Date Placeholder 3"/>
          <p:cNvSpPr txBox="1">
            <a:spLocks/>
          </p:cNvSpPr>
          <p:nvPr/>
        </p:nvSpPr>
        <p:spPr bwMode="auto">
          <a:xfrm>
            <a:off x="685800" y="653573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E25D49A-0B96-449F-AD22-3027E6EC6221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90817D5C-6947-4EBA-9AC3-C0261CCE5544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534400" cy="4525962"/>
          </a:xfrm>
        </p:spPr>
        <p:txBody>
          <a:bodyPr/>
          <a:lstStyle/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For each term, we need to store a couple of items: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document frequency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pointer to postings list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. . 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Assume for the time being that we can store this information in a </a:t>
            </a:r>
            <a:r>
              <a:rPr lang="en-US" altLang="en-US" smtClean="0">
                <a:solidFill>
                  <a:srgbClr val="FF0000"/>
                </a:solidFill>
              </a:rPr>
              <a:t>fixed-length entry</a:t>
            </a:r>
            <a:r>
              <a:rPr lang="en-US" altLang="en-US" smtClean="0"/>
              <a:t>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Assume that we store these entries in an </a:t>
            </a:r>
            <a:r>
              <a:rPr lang="en-US" altLang="en-US" smtClean="0">
                <a:solidFill>
                  <a:srgbClr val="FF0000"/>
                </a:solidFill>
              </a:rPr>
              <a:t>array.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Storing Dictionaries</a:t>
            </a:r>
          </a:p>
        </p:txBody>
      </p:sp>
      <p:sp>
        <p:nvSpPr>
          <p:cNvPr id="19460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19461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9D83AB7-97CB-42F3-AF6F-8433E158BFA2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3C8192CB-509B-4750-A5C9-9743600C42CC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Content Placeholder 1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4953000"/>
          </a:xfrm>
        </p:spPr>
        <p:txBody>
          <a:bodyPr/>
          <a:lstStyle/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Spelling Correction at the indexing part will be done if your search engine corpus contains documents that are scanned.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Two approaches for spelling correction 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Isolated word correction ( Edit Distance, Weighted edit distance, K-gram)	 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Context Sensitive correction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200" b="1" smtClean="0">
                <a:ea typeface="MS PGothic" panose="020B0600070205080204" pitchFamily="34" charset="-128"/>
              </a:rPr>
              <a:t>Nice, easy reading on spell correction:</a:t>
            </a:r>
            <a:endParaRPr lang="en-US" altLang="en-US" sz="1600" b="1" smtClean="0">
              <a:ea typeface="MS PGothic" panose="020B0600070205080204" pitchFamily="34" charset="-128"/>
            </a:endParaRPr>
          </a:p>
          <a:p>
            <a:pPr lvl="1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MS PGothic" panose="020B0600070205080204" pitchFamily="34" charset="-128"/>
              </a:rPr>
              <a:t>Peter Norvig: How to write a spelling corrector 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MS PGothic" panose="020B0600070205080204" pitchFamily="34" charset="-128"/>
              </a:rPr>
              <a:t>h</a:t>
            </a:r>
            <a:r>
              <a:rPr lang="en-US" altLang="en-US" sz="2200" smtClean="0">
                <a:ea typeface="MS PGothic" panose="020B0600070205080204" pitchFamily="34" charset="-128"/>
              </a:rPr>
              <a:t>ttp://norvig.com/spell-correct.html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8612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68613" name="Date Placeholder 3"/>
          <p:cNvSpPr txBox="1">
            <a:spLocks/>
          </p:cNvSpPr>
          <p:nvPr/>
        </p:nvSpPr>
        <p:spPr bwMode="auto">
          <a:xfrm>
            <a:off x="685800" y="653573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49D6DA8-BE49-4916-96F9-F8DFE7FE6114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7343F85C-998D-457A-9C64-23D9FAE75629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50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3886200"/>
            <a:ext cx="8610600" cy="1371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                   </a:t>
            </a:r>
            <a:r>
              <a:rPr lang="en-US" dirty="0" smtClean="0">
                <a:solidFill>
                  <a:srgbClr val="92D050"/>
                </a:solidFill>
              </a:rPr>
              <a:t>char(20)      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dirty="0" smtClean="0"/>
              <a:t>              </a:t>
            </a:r>
            <a:r>
              <a:rPr lang="en-US" dirty="0" smtClean="0">
                <a:solidFill>
                  <a:srgbClr val="7030A0"/>
                </a:solidFill>
              </a:rPr>
              <a:t>Postings*</a:t>
            </a:r>
          </a:p>
          <a:p>
            <a:pPr>
              <a:defRPr/>
            </a:pPr>
            <a:r>
              <a:rPr lang="en-US" dirty="0" smtClean="0"/>
              <a:t>space </a:t>
            </a:r>
            <a:r>
              <a:rPr lang="en-US" dirty="0"/>
              <a:t>needed: </a:t>
            </a:r>
            <a:r>
              <a:rPr lang="en-US" dirty="0">
                <a:solidFill>
                  <a:srgbClr val="92D050"/>
                </a:solidFill>
              </a:rPr>
              <a:t>20 bytes 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4/8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bytes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dirty="0" smtClean="0">
                <a:solidFill>
                  <a:srgbClr val="7030A0"/>
                </a:solidFill>
              </a:rPr>
              <a:t>4/8 bytes</a:t>
            </a:r>
          </a:p>
          <a:p>
            <a:pPr>
              <a:defRPr/>
            </a:pPr>
            <a:r>
              <a:rPr lang="en-US" dirty="0"/>
              <a:t>How do we look up an element in this array at query time?</a:t>
            </a:r>
          </a:p>
          <a:p>
            <a:pPr>
              <a:defRPr/>
            </a:pPr>
            <a:r>
              <a:rPr lang="en-US" dirty="0"/>
              <a:t>Remember: these dictionaries can be huge, scanning is not an option</a:t>
            </a:r>
          </a:p>
          <a:p>
            <a:pPr>
              <a:lnSpc>
                <a:spcPct val="150000"/>
              </a:lnSpc>
              <a:defRPr/>
            </a:pPr>
            <a:endParaRPr lang="en-US" dirty="0">
              <a:solidFill>
                <a:srgbClr val="7030A0"/>
              </a:solidFill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Storing Dictionaries (2)</a:t>
            </a: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0"/>
            <a:ext cx="44767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Box 3"/>
          <p:cNvSpPr txBox="1">
            <a:spLocks noChangeArrowheads="1"/>
          </p:cNvSpPr>
          <p:nvPr/>
        </p:nvSpPr>
        <p:spPr bwMode="auto">
          <a:xfrm>
            <a:off x="6477000" y="1447800"/>
            <a:ext cx="2514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00FF"/>
                </a:solidFill>
                <a:latin typeface="Calibri" panose="020F0502020204030204" pitchFamily="34" charset="0"/>
              </a:rPr>
              <a:t>An Array of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00FF"/>
                </a:solidFill>
                <a:latin typeface="Calibri" panose="020F0502020204030204" pitchFamily="34" charset="0"/>
              </a:rPr>
              <a:t>structures</a:t>
            </a:r>
          </a:p>
        </p:txBody>
      </p:sp>
      <p:sp>
        <p:nvSpPr>
          <p:cNvPr id="2048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20487" name="Date Placeholder 3"/>
          <p:cNvSpPr txBox="1">
            <a:spLocks/>
          </p:cNvSpPr>
          <p:nvPr/>
        </p:nvSpPr>
        <p:spPr bwMode="auto">
          <a:xfrm>
            <a:off x="685800" y="653573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C71D6BF-E456-4932-95EB-58E3A8ABCD6D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35E89983-1B70-49A9-BBFC-68552A8F74B1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382000" cy="4373562"/>
          </a:xfrm>
        </p:spPr>
        <p:txBody>
          <a:bodyPr/>
          <a:lstStyle/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Two main classes of data structures: </a:t>
            </a:r>
            <a:r>
              <a:rPr lang="en-US" altLang="en-US" smtClean="0">
                <a:solidFill>
                  <a:srgbClr val="FF0000"/>
                </a:solidFill>
              </a:rPr>
              <a:t>hash tables and trees.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Criteria for when to use hash tables vs. trees: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Is there a fixed number of terms or will it keep growing?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What are the relative frequencies with which various keys will be accessed?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How many terms are we likely to have?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Dictionary Data </a:t>
            </a:r>
            <a:r>
              <a:rPr lang="en-US" dirty="0"/>
              <a:t>Structures</a:t>
            </a:r>
          </a:p>
        </p:txBody>
      </p:sp>
      <p:sp>
        <p:nvSpPr>
          <p:cNvPr id="21508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21509" name="Date Placeholder 3"/>
          <p:cNvSpPr txBox="1">
            <a:spLocks/>
          </p:cNvSpPr>
          <p:nvPr/>
        </p:nvSpPr>
        <p:spPr bwMode="auto">
          <a:xfrm>
            <a:off x="685800" y="653573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E6ED263-17DD-42CB-B254-021F8EED0439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F362B9D5-5EA5-42AE-9A50-A5942E4A2FB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1"/>
          <p:cNvSpPr>
            <a:spLocks noGrp="1"/>
          </p:cNvSpPr>
          <p:nvPr>
            <p:ph idx="1"/>
          </p:nvPr>
        </p:nvSpPr>
        <p:spPr>
          <a:xfrm>
            <a:off x="304800" y="1341438"/>
            <a:ext cx="8534400" cy="4983162"/>
          </a:xfrm>
        </p:spPr>
        <p:txBody>
          <a:bodyPr/>
          <a:lstStyle/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Each vocabulary term is hashed into an integer.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Try to avoid collisions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At query time, do the following: hash query term, resolve collisions, locate entry in fixed-width array.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Pros: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Lookup in a hash table is faster than lookup in a tree.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Cons: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No prefix search (all terms starting with automat) </a:t>
            </a:r>
            <a:r>
              <a:rPr lang="en-US" altLang="en-US" smtClean="0">
                <a:solidFill>
                  <a:srgbClr val="00B050"/>
                </a:solidFill>
              </a:rPr>
              <a:t>[tolerant retrieval]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Need to rehash everything periodically if vocabulary keeps growing.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Hash Tables</a:t>
            </a:r>
          </a:p>
        </p:txBody>
      </p:sp>
      <p:sp>
        <p:nvSpPr>
          <p:cNvPr id="2355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23557" name="Date Placeholder 3"/>
          <p:cNvSpPr txBox="1">
            <a:spLocks/>
          </p:cNvSpPr>
          <p:nvPr/>
        </p:nvSpPr>
        <p:spPr bwMode="auto">
          <a:xfrm>
            <a:off x="685800" y="653573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70B572-8FDA-4B96-BE07-FF633D731052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0C570977-9254-4215-85E9-5F175E8C14F4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9831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Trees solve the prefix problem (find all terms starting With automat).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Simplest tree: binary tree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Binary trees are problematic: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Only balanced trees allow efficient retrieval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Rebalancing binary trees is expensive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Use B-trees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solidFill>
                  <a:srgbClr val="FF0000"/>
                </a:solidFill>
              </a:rPr>
              <a:t>Solves the prefix problem.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Slower O(log M) [ and this requires the </a:t>
            </a:r>
            <a:r>
              <a:rPr lang="en-US" altLang="en-US" smtClean="0">
                <a:solidFill>
                  <a:srgbClr val="FF0000"/>
                </a:solidFill>
              </a:rPr>
              <a:t>balanced tree</a:t>
            </a:r>
            <a:r>
              <a:rPr lang="en-US" altLang="en-US" smtClean="0"/>
              <a:t>]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Rebalancing is expensive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Trees</a:t>
            </a:r>
          </a:p>
        </p:txBody>
      </p:sp>
      <p:sp>
        <p:nvSpPr>
          <p:cNvPr id="24580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24581" name="Date Placeholder 3"/>
          <p:cNvSpPr txBox="1">
            <a:spLocks/>
          </p:cNvSpPr>
          <p:nvPr/>
        </p:nvSpPr>
        <p:spPr bwMode="auto">
          <a:xfrm>
            <a:off x="685800" y="653573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200679-2A69-4E8E-B209-709F6C363A1F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0BD048F3-8F6B-4813-85DD-261A5A748A1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3987</TotalTime>
  <Words>2680</Words>
  <Application>Microsoft Office PowerPoint</Application>
  <PresentationFormat>On-screen Show (4:3)</PresentationFormat>
  <Paragraphs>502</Paragraphs>
  <Slides>50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Arial Unicode MS</vt:lpstr>
      <vt:lpstr>ＭＳ Ｐゴシック</vt:lpstr>
      <vt:lpstr>ＭＳ Ｐゴシック</vt:lpstr>
      <vt:lpstr>Arial</vt:lpstr>
      <vt:lpstr>Calibri</vt:lpstr>
      <vt:lpstr>Lucida Sans</vt:lpstr>
      <vt:lpstr>Symbol</vt:lpstr>
      <vt:lpstr>Times New Roman</vt:lpstr>
      <vt:lpstr>Wingdings</vt:lpstr>
      <vt:lpstr>Office Theme</vt:lpstr>
      <vt:lpstr>Equation</vt:lpstr>
      <vt:lpstr>BITS Pilani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Lavika Goel</cp:lastModifiedBy>
  <cp:revision>321</cp:revision>
  <dcterms:created xsi:type="dcterms:W3CDTF">2011-09-14T09:42:05Z</dcterms:created>
  <dcterms:modified xsi:type="dcterms:W3CDTF">2019-02-02T12:15:58Z</dcterms:modified>
</cp:coreProperties>
</file>