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21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8" r:id="rId27"/>
    <p:sldId id="315" r:id="rId28"/>
    <p:sldId id="316" r:id="rId29"/>
    <p:sldId id="309" r:id="rId30"/>
    <p:sldId id="310" r:id="rId31"/>
    <p:sldId id="311" r:id="rId32"/>
    <p:sldId id="312" r:id="rId33"/>
    <p:sldId id="313" r:id="rId34"/>
    <p:sldId id="314" r:id="rId35"/>
    <p:sldId id="304" r:id="rId36"/>
    <p:sldId id="305" r:id="rId37"/>
    <p:sldId id="306" r:id="rId38"/>
    <p:sldId id="317" r:id="rId39"/>
    <p:sldId id="318" r:id="rId40"/>
    <p:sldId id="319" r:id="rId41"/>
    <p:sldId id="320" r:id="rId42"/>
    <p:sldId id="30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5693" autoAdjust="0"/>
  </p:normalViewPr>
  <p:slideViewPr>
    <p:cSldViewPr>
      <p:cViewPr varScale="1">
        <p:scale>
          <a:sx n="73" d="100"/>
          <a:sy n="73" d="100"/>
        </p:scale>
        <p:origin x="168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160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1165DC-BA79-4135-9803-D91539BD32FC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4626B0-4668-41FB-9E48-BFA5FA4A1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1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3CC03B-089F-4235-B0E0-121653EAA0C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8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Seek Time</a:t>
            </a:r>
          </a:p>
          <a:p>
            <a:r>
              <a:rPr lang="en-US" altLang="en-US" smtClean="0"/>
              <a:t>Rotational Delay</a:t>
            </a:r>
          </a:p>
          <a:p>
            <a:r>
              <a:rPr lang="en-US" altLang="en-US" smtClean="0"/>
              <a:t>Transfer Delay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F6202E-AB76-4D9E-93C5-16AC9BEF153A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250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4 bytes for Doc ID (because we have 8,00,000 doc ids)</a:t>
            </a:r>
          </a:p>
          <a:p>
            <a:r>
              <a:rPr lang="en-US" altLang="en-US" smtClean="0"/>
              <a:t>4 bytes for termID (4,00,000 terms needs 4,00,00 ids)</a:t>
            </a:r>
          </a:p>
          <a:p>
            <a:endParaRPr lang="en-US" altLang="en-US" smtClean="0"/>
          </a:p>
          <a:p>
            <a:r>
              <a:rPr lang="en-US" altLang="en-US" smtClean="0"/>
              <a:t>1,00,000,000 * 8 bytes = 0.8 GB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D42F29-115B-48E4-9FBF-F55C31561F35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204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N log N disk seeks with   milli secs 100 million log l00 million ~ years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220FF5-A598-47D0-8B5E-4A4A10465EF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726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3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8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3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116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2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1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0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7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2F0ED29-C8A6-48FB-8167-A6B4C1BFB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14339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Department of CSIS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Lecture 4: 10/2/2019</a:t>
            </a:r>
            <a:endParaRPr lang="en-US" altLang="en-US" dirty="0" smtClean="0"/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Reuters RCV1 statistics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b="1" smtClean="0">
                <a:ea typeface="ＭＳ Ｐゴシック" panose="020B0600070205080204" pitchFamily="34" charset="-128"/>
              </a:rPr>
              <a:t>symbol	statistic 				value</a:t>
            </a:r>
          </a:p>
          <a:p>
            <a:pPr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N 			documents		 		800,000</a:t>
            </a:r>
          </a:p>
          <a:p>
            <a:pPr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L 			avg. # tokens per doc 		200</a:t>
            </a:r>
          </a:p>
          <a:p>
            <a:pPr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M			terms (= word types) 		400,000</a:t>
            </a:r>
          </a:p>
          <a:p>
            <a:pPr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                	avg. # bytes per token 		6</a:t>
            </a:r>
          </a:p>
          <a:p>
            <a:pPr lvl="1" fontAlgn="base"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                   	(incl. spaces/punct.)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                	avg. # bytes per token		4.5</a:t>
            </a:r>
          </a:p>
          <a:p>
            <a:pPr lvl="2" eaLnBrk="1" hangingPunct="1"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            	(without spaces/punct.)</a:t>
            </a:r>
          </a:p>
          <a:p>
            <a:pPr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                	avg. # bytes per term		7.5</a:t>
            </a:r>
          </a:p>
          <a:p>
            <a:pPr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                	non-positional postings	100,000,000</a:t>
            </a: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679450" y="6015038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A000"/>
                </a:solidFill>
                <a:latin typeface="Lucida Sans" panose="020B0602030504020204" pitchFamily="34" charset="0"/>
                <a:cs typeface="Arial Unicode MS" panose="020B0604020202020204" pitchFamily="34" charset="-128"/>
              </a:rPr>
              <a:t>4.5 bytes per word token vs. 7.5 bytes per word type: why?</a:t>
            </a:r>
          </a:p>
        </p:txBody>
      </p: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560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1B96E0-9DA4-4297-B254-6DE28024EC4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8F81029-F55F-4CDC-9956-FE2F6423FB3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Recall IIR 1 index construction</a:t>
            </a:r>
            <a:endParaRPr lang="en-US" dirty="0"/>
          </a:p>
        </p:txBody>
      </p:sp>
      <p:sp>
        <p:nvSpPr>
          <p:cNvPr id="26627" name="Rectangle 1026"/>
          <p:cNvSpPr txBox="1">
            <a:spLocks noChangeArrowheads="1"/>
          </p:cNvSpPr>
          <p:nvPr/>
        </p:nvSpPr>
        <p:spPr bwMode="auto">
          <a:xfrm>
            <a:off x="755650" y="1752600"/>
            <a:ext cx="62325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Documents are parsed to extract words and these are saved with the Document ID.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" y="4038600"/>
            <a:ext cx="2743200" cy="2133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I did enact Julius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Caesar I was killed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i' the Capitol;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Brutus killed me.</a:t>
            </a:r>
          </a:p>
        </p:txBody>
      </p:sp>
      <p:sp>
        <p:nvSpPr>
          <p:cNvPr id="26629" name="Text Box 1028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Doc 1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200400" y="4038600"/>
            <a:ext cx="31242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So let it be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Caesar. The noble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Brutus hath told you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Caesar was ambitious</a:t>
            </a:r>
          </a:p>
        </p:txBody>
      </p:sp>
      <p:sp>
        <p:nvSpPr>
          <p:cNvPr id="26631" name="Text Box 1030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 Unicode MS" panose="020B0604020202020204" pitchFamily="34" charset="-128"/>
              </a:rPr>
              <a:t>Doc 2</a:t>
            </a:r>
          </a:p>
        </p:txBody>
      </p:sp>
      <p:sp>
        <p:nvSpPr>
          <p:cNvPr id="9" name="Line 1031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Lucida Sans" pitchFamily="-65" charset="0"/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26633" name="Object 2"/>
          <p:cNvGraphicFramePr>
            <a:graphicFrameLocks noChangeAspect="1"/>
          </p:cNvGraphicFramePr>
          <p:nvPr/>
        </p:nvGraphicFramePr>
        <p:xfrm>
          <a:off x="7391400" y="762000"/>
          <a:ext cx="16240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Worksheet" r:id="rId3" imgW="1324356" imgH="5724754" progId="Excel.Sheet.8">
                  <p:embed/>
                </p:oleObj>
              </mc:Choice>
              <mc:Fallback>
                <p:oleObj name="Worksheet" r:id="rId3" imgW="1324356" imgH="57247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762000"/>
                        <a:ext cx="16240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663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0C915B-6485-4009-8C1F-2D6FC9DCEF7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366BCBB-0FB9-4E05-BF35-1A178A3821F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Key step</a:t>
            </a:r>
            <a:endParaRPr lang="en-US" dirty="0"/>
          </a:p>
        </p:txBody>
      </p:sp>
      <p:sp>
        <p:nvSpPr>
          <p:cNvPr id="27651" name="Line 1026"/>
          <p:cNvSpPr>
            <a:spLocks noChangeShapeType="1"/>
          </p:cNvSpPr>
          <p:nvPr/>
        </p:nvSpPr>
        <p:spPr bwMode="auto">
          <a:xfrm>
            <a:off x="70104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5410200" y="915988"/>
          <a:ext cx="1535113" cy="548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Worksheet" r:id="rId3" imgW="1362456" imgH="5724754" progId="Excel.Sheet.8">
                  <p:embed/>
                </p:oleObj>
              </mc:Choice>
              <mc:Fallback>
                <p:oleObj name="Worksheet" r:id="rId3" imgW="1362456" imgH="57247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15988"/>
                        <a:ext cx="1535113" cy="548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7467600" y="914400"/>
          <a:ext cx="1352550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Worksheet" r:id="rId5" imgW="1343254" imgH="5724754" progId="Excel.Sheet.8">
                  <p:embed/>
                </p:oleObj>
              </mc:Choice>
              <mc:Fallback>
                <p:oleObj name="Worksheet" r:id="rId5" imgW="1343254" imgH="572475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914400"/>
                        <a:ext cx="1352550" cy="547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1030"/>
          <p:cNvSpPr txBox="1">
            <a:spLocks noChangeArrowheads="1"/>
          </p:cNvSpPr>
          <p:nvPr/>
        </p:nvSpPr>
        <p:spPr bwMode="auto">
          <a:xfrm>
            <a:off x="685800" y="1752600"/>
            <a:ext cx="419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After all documents have been parsed, the inverted file is sorted by terms. </a:t>
            </a:r>
          </a:p>
        </p:txBody>
      </p:sp>
      <p:sp>
        <p:nvSpPr>
          <p:cNvPr id="27655" name="AutoShape 1031"/>
          <p:cNvSpPr>
            <a:spLocks noChangeArrowheads="1"/>
          </p:cNvSpPr>
          <p:nvPr/>
        </p:nvSpPr>
        <p:spPr bwMode="auto">
          <a:xfrm>
            <a:off x="379413" y="2994025"/>
            <a:ext cx="4456112" cy="1241425"/>
          </a:xfrm>
          <a:prstGeom prst="upArrowCallout">
            <a:avLst>
              <a:gd name="adj1" fmla="val 92397"/>
              <a:gd name="adj2" fmla="val 9238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cs typeface="Arial Unicode MS" panose="020B0604020202020204" pitchFamily="34" charset="-128"/>
              </a:rPr>
              <a:t>We focus on this sort step.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cs typeface="Arial Unicode MS" panose="020B0604020202020204" pitchFamily="34" charset="-128"/>
              </a:rPr>
              <a:t>We have 100M items to sort.</a:t>
            </a:r>
          </a:p>
        </p:txBody>
      </p:sp>
      <p:sp>
        <p:nvSpPr>
          <p:cNvPr id="2765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765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13F6AE-AABE-4965-AAC6-24B5FEBB5FA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B173A6F-C9C6-42C4-9614-EEFBCA92466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In-memory index construction does not scale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Can’t stuff entire collection into memory, sort, then write back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How can we construct an index for very large collections?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Taking into account the hardware constraints we just learned about . . 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Memory, disk, speed, etc.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Scaling index construction</a:t>
            </a:r>
            <a:endParaRPr lang="en-US" dirty="0"/>
          </a:p>
        </p:txBody>
      </p: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867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46ABCC-9FC4-4881-AF74-1AC234BB624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FC11ED2-D2E6-4CF2-B5D6-10BEF8DC832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As we build the index, we parse docs one at a time.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final postings for any term are incomplete until the end.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At 8 bytes per non-positional postings entry </a:t>
            </a:r>
            <a:r>
              <a:rPr lang="en-US" altLang="en-US" i="1" smtClean="0">
                <a:ea typeface="ＭＳ Ｐゴシック" panose="020B0600070205080204" pitchFamily="34" charset="-128"/>
              </a:rPr>
              <a:t>(term, doc)</a:t>
            </a:r>
            <a:r>
              <a:rPr lang="en-US" altLang="en-US" smtClean="0">
                <a:ea typeface="ＭＳ Ｐゴシック" panose="020B0600070205080204" pitchFamily="34" charset="-128"/>
              </a:rPr>
              <a:t>, demands a lot of space for large collections.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 = 100,000,000 in the case of RCV1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So … we can do this in memory in 2009, but typical collections are much larger.  E.g., the </a:t>
            </a:r>
            <a:r>
              <a:rPr lang="en-US" altLang="en-US" i="1" smtClean="0">
                <a:ea typeface="ＭＳ Ｐゴシック" panose="020B0600070205080204" pitchFamily="34" charset="-128"/>
              </a:rPr>
              <a:t>New York Times </a:t>
            </a:r>
            <a:r>
              <a:rPr lang="en-US" altLang="en-US" smtClean="0">
                <a:ea typeface="ＭＳ Ｐゴシック" panose="020B0600070205080204" pitchFamily="34" charset="-128"/>
              </a:rPr>
              <a:t>provides an index of &gt;150 years of newswire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Thus: We need to store intermediate results on disk.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Sort-based index construction</a:t>
            </a:r>
            <a:endParaRPr lang="en-US" dirty="0"/>
          </a:p>
        </p:txBody>
      </p:sp>
      <p:sp>
        <p:nvSpPr>
          <p:cNvPr id="2970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970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ADED5E-8060-4BF9-9D8E-263C10F88C1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75FD41F-2A9A-421B-958B-1DFF68D914B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Can we use the same index construction algorithm for larger collections, but by using disk instead of memory?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No: Sorting T = 100,000,000 records on disk is too slow – too many disk seeks.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need an </a:t>
            </a:r>
            <a:r>
              <a:rPr lang="en-US" altLang="en-US" i="1" smtClean="0">
                <a:ea typeface="ＭＳ Ｐゴシック" panose="020B0600070205080204" pitchFamily="34" charset="-128"/>
              </a:rPr>
              <a:t>external</a:t>
            </a:r>
            <a:r>
              <a:rPr lang="en-US" altLang="en-US" smtClean="0">
                <a:ea typeface="ＭＳ Ｐゴシック" panose="020B0600070205080204" pitchFamily="34" charset="-128"/>
              </a:rPr>
              <a:t> sorting algorithm.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Sort using disk as “memory”?</a:t>
            </a:r>
            <a:endParaRPr lang="en-US" dirty="0"/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174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F4FC07-570C-4A32-91B4-5E48A7D02C3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4C24455-6421-407A-A163-E86864DC2F4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Bottleneck</a:t>
            </a:r>
            <a:endParaRPr lang="en-US" dirty="0"/>
          </a:p>
        </p:txBody>
      </p:sp>
      <p:sp>
        <p:nvSpPr>
          <p:cNvPr id="32771" name="Rectangle 1027"/>
          <p:cNvSpPr txBox="1">
            <a:spLocks noChangeArrowheads="1"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Parse and build postings entries one doc at a time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Now sort postings entries by term (then by doc within each term)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Doing this with random disk seeks would be too slow – must sort </a:t>
            </a:r>
            <a:r>
              <a:rPr lang="en-US" altLang="en-US" sz="2400" i="1">
                <a:ea typeface="ＭＳ Ｐゴシック" panose="020B0600070205080204" pitchFamily="34" charset="-128"/>
              </a:rPr>
              <a:t>T</a:t>
            </a:r>
            <a:r>
              <a:rPr lang="en-US" altLang="en-US" sz="2400">
                <a:ea typeface="ＭＳ Ｐゴシック" panose="020B0600070205080204" pitchFamily="34" charset="-128"/>
              </a:rPr>
              <a:t>=100M records</a:t>
            </a:r>
          </a:p>
        </p:txBody>
      </p:sp>
      <p:sp>
        <p:nvSpPr>
          <p:cNvPr id="32772" name="AutoShape 1028"/>
          <p:cNvSpPr>
            <a:spLocks noChangeArrowheads="1"/>
          </p:cNvSpPr>
          <p:nvPr/>
        </p:nvSpPr>
        <p:spPr bwMode="auto">
          <a:xfrm>
            <a:off x="457200" y="4648200"/>
            <a:ext cx="8226425" cy="1371600"/>
          </a:xfrm>
          <a:prstGeom prst="upArrowCallout">
            <a:avLst>
              <a:gd name="adj1" fmla="val 149942"/>
              <a:gd name="adj2" fmla="val 149942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If every comparison took 2 disk seeks, and</a:t>
            </a:r>
            <a:r>
              <a:rPr lang="en-US" altLang="en-US" sz="2400" i="1">
                <a:ea typeface="ＭＳ Ｐゴシック" panose="020B0600070205080204" pitchFamily="34" charset="-128"/>
              </a:rPr>
              <a:t> N </a:t>
            </a:r>
            <a:r>
              <a:rPr lang="en-US" altLang="en-US" sz="2400">
                <a:ea typeface="ＭＳ Ｐゴシック" panose="020B0600070205080204" pitchFamily="34" charset="-128"/>
              </a:rPr>
              <a:t>items could 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sorted with</a:t>
            </a:r>
            <a:r>
              <a:rPr lang="en-US" altLang="en-US" sz="2400" i="1">
                <a:ea typeface="ＭＳ Ｐゴシック" panose="020B0600070205080204" pitchFamily="34" charset="-128"/>
              </a:rPr>
              <a:t> N </a:t>
            </a:r>
            <a:r>
              <a:rPr lang="en-US" altLang="en-US" sz="2400">
                <a:ea typeface="ＭＳ Ｐゴシック" panose="020B0600070205080204" pitchFamily="34" charset="-128"/>
              </a:rPr>
              <a:t>log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400" i="1">
                <a:ea typeface="ＭＳ Ｐゴシック" panose="020B0600070205080204" pitchFamily="34" charset="-128"/>
              </a:rPr>
              <a:t>N </a:t>
            </a:r>
            <a:r>
              <a:rPr lang="en-US" altLang="en-US" sz="2400">
                <a:ea typeface="ＭＳ Ｐゴシック" panose="020B0600070205080204" pitchFamily="34" charset="-128"/>
              </a:rPr>
              <a:t>comparisons, how long would this take?</a:t>
            </a:r>
            <a:endParaRPr lang="en-US" altLang="en-US" sz="2400" i="1">
              <a:ea typeface="ＭＳ Ｐゴシック" panose="020B0600070205080204" pitchFamily="34" charset="-128"/>
            </a:endParaRPr>
          </a:p>
        </p:txBody>
      </p:sp>
      <p:sp>
        <p:nvSpPr>
          <p:cNvPr id="3277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277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351BC4-931D-4669-8D70-C8DD8C12F75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FD92529-D5A7-4B9D-ADA6-F4FBEEEF48C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BSBI: Blocked sort-based Indexing (Sorting with fewer disk seeks)</a:t>
            </a:r>
            <a:endParaRPr lang="en-US" dirty="0"/>
          </a:p>
        </p:txBody>
      </p:sp>
      <p:sp>
        <p:nvSpPr>
          <p:cNvPr id="34819" name="Rectangle 1027"/>
          <p:cNvSpPr txBox="1">
            <a:spLocks noChangeArrowheads="1"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8-byte (4+4) records </a:t>
            </a:r>
            <a:r>
              <a:rPr lang="en-US" altLang="en-US" sz="2400" i="1">
                <a:ea typeface="ＭＳ Ｐゴシック" panose="020B0600070205080204" pitchFamily="34" charset="-128"/>
              </a:rPr>
              <a:t>(term, doc).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These are generated as we parse docs.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Must now sort 100M such 12-byte records by </a:t>
            </a:r>
            <a:r>
              <a:rPr lang="en-US" altLang="en-US" sz="2400" i="1">
                <a:ea typeface="ＭＳ Ｐゴシック" panose="020B0600070205080204" pitchFamily="34" charset="-128"/>
              </a:rPr>
              <a:t>term ID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Define a </a:t>
            </a:r>
            <a:r>
              <a:rPr lang="en-US" altLang="en-US" sz="2400" u="sng">
                <a:ea typeface="ＭＳ Ｐゴシック" panose="020B0600070205080204" pitchFamily="34" charset="-128"/>
              </a:rPr>
              <a:t>Block</a:t>
            </a:r>
            <a:r>
              <a:rPr lang="en-US" altLang="en-US" sz="2400">
                <a:ea typeface="ＭＳ Ｐゴシック" panose="020B0600070205080204" pitchFamily="34" charset="-128"/>
              </a:rPr>
              <a:t> ~ 10M such records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Can easily fit a couple into memory.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Will have 10 such blocks to start with.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Basic idea of algorithm: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Accumulate postings for each block, sort, write to disk.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Then merge the blocks into one long sorted order.</a:t>
            </a:r>
          </a:p>
        </p:txBody>
      </p:sp>
      <p:sp>
        <p:nvSpPr>
          <p:cNvPr id="34820" name="Rectangle 1028"/>
          <p:cNvSpPr>
            <a:spLocks noChangeArrowheads="1"/>
          </p:cNvSpPr>
          <p:nvPr/>
        </p:nvSpPr>
        <p:spPr bwMode="auto">
          <a:xfrm>
            <a:off x="2057400" y="4575175"/>
            <a:ext cx="38100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21" name="Rectangle 1029"/>
          <p:cNvSpPr>
            <a:spLocks noChangeArrowheads="1"/>
          </p:cNvSpPr>
          <p:nvPr/>
        </p:nvSpPr>
        <p:spPr bwMode="auto">
          <a:xfrm>
            <a:off x="2943225" y="3581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34822" name="AutoShape 1030"/>
          <p:cNvCxnSpPr>
            <a:cxnSpLocks noChangeShapeType="1"/>
            <a:stCxn id="34820" idx="0"/>
            <a:endCxn id="34821" idx="2"/>
          </p:cNvCxnSpPr>
          <p:nvPr/>
        </p:nvCxnSpPr>
        <p:spPr bwMode="auto">
          <a:xfrm flipV="1">
            <a:off x="2247900" y="4038600"/>
            <a:ext cx="11144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482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760820-762F-4C3C-881D-92DA242B0D4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2E8B170-0616-4310-ACCD-6B027F1A0F1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8163"/>
            <a:ext cx="8458200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584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B5A85A-7937-42CE-89F2-B6F268AF9E7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5647ABC6-F213-4A67-9554-21EAC44FBA3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</a:rPr>
              <a:t>First, read each block and sort within: 	</a:t>
            </a:r>
          </a:p>
          <a:p>
            <a:pPr lvl="1" algn="just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</a:rPr>
              <a:t>Quicksort takes 2</a:t>
            </a:r>
            <a:r>
              <a:rPr lang="en-US" i="1" dirty="0">
                <a:ea typeface="ＭＳ Ｐゴシック" charset="-128"/>
              </a:rPr>
              <a:t>N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dirty="0" err="1">
                <a:ea typeface="ＭＳ Ｐゴシック" charset="-128"/>
              </a:rPr>
              <a:t>ln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i="1" dirty="0">
                <a:ea typeface="ＭＳ Ｐゴシック" charset="-128"/>
              </a:rPr>
              <a:t>N</a:t>
            </a:r>
            <a:r>
              <a:rPr lang="en-US" dirty="0">
                <a:ea typeface="ＭＳ Ｐゴシック" charset="-128"/>
              </a:rPr>
              <a:t> expected steps</a:t>
            </a:r>
          </a:p>
          <a:p>
            <a:pPr lvl="1" algn="just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</a:rPr>
              <a:t>In our case 2 x (10M </a:t>
            </a:r>
            <a:r>
              <a:rPr lang="en-US" dirty="0" err="1">
                <a:ea typeface="ＭＳ Ｐゴシック" charset="-128"/>
              </a:rPr>
              <a:t>ln</a:t>
            </a:r>
            <a:r>
              <a:rPr lang="en-US" dirty="0">
                <a:ea typeface="ＭＳ Ｐゴシック" charset="-128"/>
              </a:rPr>
              <a:t> 10M) steps</a:t>
            </a:r>
          </a:p>
          <a:p>
            <a:pPr algn="just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Exercise: estimate total time to read each block from disk and 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quicksort it.</a:t>
            </a:r>
            <a:endParaRPr lang="en-US" i="1" dirty="0">
              <a:ea typeface="ＭＳ Ｐゴシック" charset="-128"/>
            </a:endParaRPr>
          </a:p>
          <a:p>
            <a:pPr algn="just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</a:rPr>
              <a:t>10 times this estimate – gives us 10 sorted </a:t>
            </a:r>
            <a:r>
              <a:rPr lang="en-US" i="1" u="sng" dirty="0">
                <a:ea typeface="ＭＳ Ｐゴシック" charset="-128"/>
              </a:rPr>
              <a:t>runs</a:t>
            </a:r>
            <a:r>
              <a:rPr lang="en-US" dirty="0">
                <a:ea typeface="ＭＳ Ｐゴシック" charset="-128"/>
              </a:rPr>
              <a:t> of 10M records each.</a:t>
            </a:r>
          </a:p>
          <a:p>
            <a:pPr algn="just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</a:rPr>
              <a:t>Done straightforwardly, need 2 copies of data on disk</a:t>
            </a:r>
          </a:p>
          <a:p>
            <a:pPr lvl="1" algn="just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</a:rPr>
              <a:t>But can optimize this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Sorting 10 blocks of 10M records</a:t>
            </a:r>
            <a:endParaRPr lang="en-US" dirty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686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926B1B-2943-4392-930E-D751F6F2280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E5A7B57-452A-4ADF-84C3-6BF8563746A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Index Construction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  <p:sp>
        <p:nvSpPr>
          <p:cNvPr id="16388" name="Date Placeholder 3"/>
          <p:cNvSpPr txBox="1">
            <a:spLocks/>
          </p:cNvSpPr>
          <p:nvPr/>
        </p:nvSpPr>
        <p:spPr bwMode="auto">
          <a:xfrm>
            <a:off x="381000" y="64008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3BF87E-812F-4F82-84AD-8A600A61AFB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2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486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789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5F84FA-E278-4DC1-A799-696464D2826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05A63B0-6FCC-4367-8C04-6757BCD0DEE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How to merge the sorted runs?</a:t>
            </a:r>
            <a:endParaRPr lang="en-US" dirty="0"/>
          </a:p>
        </p:txBody>
      </p:sp>
      <p:sp>
        <p:nvSpPr>
          <p:cNvPr id="38915" name="Rectangle 1027"/>
          <p:cNvSpPr txBox="1">
            <a:spLocks noChangeArrowheads="1"/>
          </p:cNvSpPr>
          <p:nvPr/>
        </p:nvSpPr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Can do binary merges, with a merge tree of log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10 = 4 layers.</a:t>
            </a:r>
          </a:p>
          <a:p>
            <a:pPr algn="just" eaLnBrk="1" hangingPunct="1"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During each layer, read into memory runs in blocks of 10M, merge, write back.</a:t>
            </a: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2438400" y="3276600"/>
            <a:ext cx="609600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7" name="Line 1029"/>
          <p:cNvSpPr>
            <a:spLocks noChangeShapeType="1"/>
          </p:cNvSpPr>
          <p:nvPr/>
        </p:nvSpPr>
        <p:spPr bwMode="auto">
          <a:xfrm flipV="1">
            <a:off x="2438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1030"/>
          <p:cNvSpPr>
            <a:spLocks noChangeArrowheads="1"/>
          </p:cNvSpPr>
          <p:nvPr/>
        </p:nvSpPr>
        <p:spPr bwMode="auto">
          <a:xfrm>
            <a:off x="3276600" y="3276600"/>
            <a:ext cx="609600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9" name="Line 1031"/>
          <p:cNvSpPr>
            <a:spLocks noChangeShapeType="1"/>
          </p:cNvSpPr>
          <p:nvPr/>
        </p:nvSpPr>
        <p:spPr bwMode="auto">
          <a:xfrm flipV="1">
            <a:off x="3276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1032"/>
          <p:cNvSpPr>
            <a:spLocks noChangeArrowheads="1"/>
          </p:cNvSpPr>
          <p:nvPr/>
        </p:nvSpPr>
        <p:spPr bwMode="auto">
          <a:xfrm>
            <a:off x="3276600" y="5562600"/>
            <a:ext cx="2514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  <a:ea typeface="ＭＳ Ｐゴシック" panose="020B0600070205080204" pitchFamily="34" charset="-128"/>
              </a:rPr>
              <a:t>Disk</a:t>
            </a:r>
          </a:p>
        </p:txBody>
      </p:sp>
      <p:sp>
        <p:nvSpPr>
          <p:cNvPr id="38921" name="Oval 1033"/>
          <p:cNvSpPr>
            <a:spLocks noChangeArrowheads="1"/>
          </p:cNvSpPr>
          <p:nvPr/>
        </p:nvSpPr>
        <p:spPr bwMode="auto">
          <a:xfrm>
            <a:off x="3276600" y="5410200"/>
            <a:ext cx="25146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22" name="Line 1034"/>
          <p:cNvSpPr>
            <a:spLocks noChangeShapeType="1"/>
          </p:cNvSpPr>
          <p:nvPr/>
        </p:nvSpPr>
        <p:spPr bwMode="auto">
          <a:xfrm flipH="1" flipV="1">
            <a:off x="3200400" y="47244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035"/>
          <p:cNvSpPr>
            <a:spLocks noChangeShapeType="1"/>
          </p:cNvSpPr>
          <p:nvPr/>
        </p:nvSpPr>
        <p:spPr bwMode="auto">
          <a:xfrm>
            <a:off x="4038600" y="3886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036"/>
          <p:cNvSpPr>
            <a:spLocks noChangeShapeType="1"/>
          </p:cNvSpPr>
          <p:nvPr/>
        </p:nvSpPr>
        <p:spPr bwMode="auto">
          <a:xfrm flipH="1">
            <a:off x="5257800" y="4724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 Box 1037"/>
          <p:cNvSpPr txBox="1">
            <a:spLocks noChangeArrowheads="1"/>
          </p:cNvSpPr>
          <p:nvPr/>
        </p:nvSpPr>
        <p:spPr bwMode="auto">
          <a:xfrm>
            <a:off x="2605088" y="33909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38926" name="Text Box 1038"/>
          <p:cNvSpPr txBox="1">
            <a:spLocks noChangeArrowheads="1"/>
          </p:cNvSpPr>
          <p:nvPr/>
        </p:nvSpPr>
        <p:spPr bwMode="auto">
          <a:xfrm>
            <a:off x="2590800" y="3962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38927" name="Text Box 1039"/>
          <p:cNvSpPr txBox="1">
            <a:spLocks noChangeArrowheads="1"/>
          </p:cNvSpPr>
          <p:nvPr/>
        </p:nvSpPr>
        <p:spPr bwMode="auto">
          <a:xfrm>
            <a:off x="3429000" y="3962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38928" name="Text Box 1040"/>
          <p:cNvSpPr txBox="1">
            <a:spLocks noChangeArrowheads="1"/>
          </p:cNvSpPr>
          <p:nvPr/>
        </p:nvSpPr>
        <p:spPr bwMode="auto">
          <a:xfrm>
            <a:off x="3429000" y="3352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grpSp>
        <p:nvGrpSpPr>
          <p:cNvPr id="38929" name="Group 1041"/>
          <p:cNvGrpSpPr>
            <a:grpSpLocks/>
          </p:cNvGrpSpPr>
          <p:nvPr/>
        </p:nvGrpSpPr>
        <p:grpSpPr bwMode="auto">
          <a:xfrm>
            <a:off x="5943600" y="2971800"/>
            <a:ext cx="609600" cy="2590800"/>
            <a:chOff x="4080" y="2016"/>
            <a:chExt cx="384" cy="1632"/>
          </a:xfrm>
        </p:grpSpPr>
        <p:grpSp>
          <p:nvGrpSpPr>
            <p:cNvPr id="38937" name="Group 1042"/>
            <p:cNvGrpSpPr>
              <a:grpSpLocks/>
            </p:cNvGrpSpPr>
            <p:nvPr/>
          </p:nvGrpSpPr>
          <p:grpSpPr bwMode="auto">
            <a:xfrm>
              <a:off x="4080" y="2016"/>
              <a:ext cx="384" cy="816"/>
              <a:chOff x="3168" y="2160"/>
              <a:chExt cx="384" cy="816"/>
            </a:xfrm>
          </p:grpSpPr>
          <p:sp>
            <p:nvSpPr>
              <p:cNvPr id="38943" name="Rectangle 1043"/>
              <p:cNvSpPr>
                <a:spLocks noChangeArrowheads="1"/>
              </p:cNvSpPr>
              <p:nvPr/>
            </p:nvSpPr>
            <p:spPr bwMode="auto">
              <a:xfrm>
                <a:off x="3168" y="2160"/>
                <a:ext cx="384" cy="8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Lucida Sans" panose="020B0602030504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44" name="Line 1044"/>
              <p:cNvSpPr>
                <a:spLocks noChangeShapeType="1"/>
              </p:cNvSpPr>
              <p:nvPr/>
            </p:nvSpPr>
            <p:spPr bwMode="auto">
              <a:xfrm flipV="1">
                <a:off x="3168" y="254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5" name="Text Box 1045"/>
              <p:cNvSpPr txBox="1">
                <a:spLocks noChangeArrowheads="1"/>
              </p:cNvSpPr>
              <p:nvPr/>
            </p:nvSpPr>
            <p:spPr bwMode="auto">
              <a:xfrm>
                <a:off x="3264" y="259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Lucida Sans" panose="020B0602030504020204" pitchFamily="34" charset="0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  <p:sp>
            <p:nvSpPr>
              <p:cNvPr id="38946" name="Text Box 1046"/>
              <p:cNvSpPr txBox="1">
                <a:spLocks noChangeArrowheads="1"/>
              </p:cNvSpPr>
              <p:nvPr/>
            </p:nvSpPr>
            <p:spPr bwMode="auto">
              <a:xfrm>
                <a:off x="3281" y="220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Lucida Sans" panose="020B0602030504020204" pitchFamily="34" charset="0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grpSp>
          <p:nvGrpSpPr>
            <p:cNvPr id="38938" name="Group 1047"/>
            <p:cNvGrpSpPr>
              <a:grpSpLocks/>
            </p:cNvGrpSpPr>
            <p:nvPr/>
          </p:nvGrpSpPr>
          <p:grpSpPr bwMode="auto">
            <a:xfrm>
              <a:off x="4080" y="2832"/>
              <a:ext cx="384" cy="816"/>
              <a:chOff x="3696" y="2160"/>
              <a:chExt cx="384" cy="816"/>
            </a:xfrm>
          </p:grpSpPr>
          <p:sp>
            <p:nvSpPr>
              <p:cNvPr id="38939" name="Rectangle 1048"/>
              <p:cNvSpPr>
                <a:spLocks noChangeArrowheads="1"/>
              </p:cNvSpPr>
              <p:nvPr/>
            </p:nvSpPr>
            <p:spPr bwMode="auto">
              <a:xfrm>
                <a:off x="3696" y="2160"/>
                <a:ext cx="384" cy="8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Lucida Sans" panose="020B0602030504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40" name="Line 1049"/>
              <p:cNvSpPr>
                <a:spLocks noChangeShapeType="1"/>
              </p:cNvSpPr>
              <p:nvPr/>
            </p:nvSpPr>
            <p:spPr bwMode="auto">
              <a:xfrm flipV="1">
                <a:off x="3696" y="254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1" name="Text Box 1050"/>
              <p:cNvSpPr txBox="1">
                <a:spLocks noChangeArrowheads="1"/>
              </p:cNvSpPr>
              <p:nvPr/>
            </p:nvSpPr>
            <p:spPr bwMode="auto">
              <a:xfrm>
                <a:off x="3761" y="259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Lucida Sans" panose="020B0602030504020204" pitchFamily="34" charset="0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sp>
            <p:nvSpPr>
              <p:cNvPr id="38942" name="Text Box 1051"/>
              <p:cNvSpPr txBox="1">
                <a:spLocks noChangeArrowheads="1"/>
              </p:cNvSpPr>
              <p:nvPr/>
            </p:nvSpPr>
            <p:spPr bwMode="auto">
              <a:xfrm>
                <a:off x="3761" y="220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Lucida Sans" panose="020B0602030504020204" pitchFamily="34" charset="0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</p:grpSp>
      <p:sp>
        <p:nvSpPr>
          <p:cNvPr id="38930" name="Rectangle 1052"/>
          <p:cNvSpPr>
            <a:spLocks noChangeArrowheads="1"/>
          </p:cNvSpPr>
          <p:nvPr/>
        </p:nvSpPr>
        <p:spPr bwMode="auto">
          <a:xfrm>
            <a:off x="454025" y="5146675"/>
            <a:ext cx="1846263" cy="831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Runs being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merged.</a:t>
            </a:r>
          </a:p>
        </p:txBody>
      </p:sp>
      <p:cxnSp>
        <p:nvCxnSpPr>
          <p:cNvPr id="38931" name="AutoShape 1053"/>
          <p:cNvCxnSpPr>
            <a:cxnSpLocks noChangeShapeType="1"/>
            <a:stCxn id="38930" idx="0"/>
            <a:endCxn id="38916" idx="2"/>
          </p:cNvCxnSpPr>
          <p:nvPr/>
        </p:nvCxnSpPr>
        <p:spPr bwMode="auto">
          <a:xfrm flipV="1">
            <a:off x="1377950" y="4572000"/>
            <a:ext cx="136525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1054"/>
          <p:cNvCxnSpPr>
            <a:cxnSpLocks noChangeShapeType="1"/>
            <a:stCxn id="38930" idx="0"/>
            <a:endCxn id="38918" idx="2"/>
          </p:cNvCxnSpPr>
          <p:nvPr/>
        </p:nvCxnSpPr>
        <p:spPr bwMode="auto">
          <a:xfrm flipV="1">
            <a:off x="1377950" y="4572000"/>
            <a:ext cx="220345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Rectangle 1055"/>
          <p:cNvSpPr>
            <a:spLocks noChangeArrowheads="1"/>
          </p:cNvSpPr>
          <p:nvPr/>
        </p:nvSpPr>
        <p:spPr bwMode="auto">
          <a:xfrm>
            <a:off x="6762750" y="3576638"/>
            <a:ext cx="2000250" cy="466725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Merged run.</a:t>
            </a:r>
          </a:p>
        </p:txBody>
      </p:sp>
      <p:cxnSp>
        <p:nvCxnSpPr>
          <p:cNvPr id="38934" name="AutoShape 1056"/>
          <p:cNvCxnSpPr>
            <a:cxnSpLocks noChangeShapeType="1"/>
            <a:stCxn id="38933" idx="1"/>
            <a:endCxn id="38940" idx="1"/>
          </p:cNvCxnSpPr>
          <p:nvPr/>
        </p:nvCxnSpPr>
        <p:spPr bwMode="auto">
          <a:xfrm flipH="1">
            <a:off x="6551613" y="3810000"/>
            <a:ext cx="211137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893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D5BD89-1CD0-4CFC-AF66-0D6940A0BC1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835338B-F90E-4D75-B019-A987BA94791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But it is more efficient to do a multi-way merge, where you are reading from all blocks simultaneously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Providing you read decent-sized chunks of each block into memory and then write out a decent-sized output chunk, then you’re not killed by disk seeks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How to merge the sorted runs?</a:t>
            </a:r>
            <a:endParaRPr lang="en-US" dirty="0"/>
          </a:p>
        </p:txBody>
      </p:sp>
      <p:sp>
        <p:nvSpPr>
          <p:cNvPr id="3994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994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6D5AC4-25B0-4009-BD43-5F218877AED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D00D6B8-03F7-477C-8060-404A31C8285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Our assumption was: we can keep the dictionary in memory.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need the dictionary (which grows dynamically) in order to implement a term to termID mapping.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Actually, we could work with term,docID postings instead of termID,docID postings . . 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. . . but then intermediate files become very large. (We would end up with a scalable, but very slow index construction method.)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Remaining problem with sort-based algorithm</a:t>
            </a:r>
            <a:endParaRPr lang="en-US" dirty="0"/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096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E4A5CF-10CC-466C-A9E4-D1CC3D0C6D9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EB8EDFC-E260-45AE-93E5-A991DD927A3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Key idea 1: Generate separate dictionaries for each block – no need to maintain term-termID mapping across blocks.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Key idea 2: Don’t sort. Accumulate postings in postings lists as they occur.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With these two ideas we can generate a complete inverted index for each block.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These separate indexes can then be merged into one big index.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SPIMI: </a:t>
            </a:r>
            <a:br>
              <a:rPr lang="en-US" altLang="en-US" dirty="0">
                <a:ea typeface="ＭＳ Ｐゴシック" pitchFamily="-112" charset="-128"/>
              </a:rPr>
            </a:br>
            <a:r>
              <a:rPr lang="en-US" altLang="en-US" dirty="0">
                <a:ea typeface="ＭＳ Ｐゴシック" pitchFamily="-112" charset="-128"/>
              </a:rPr>
              <a:t>Single-pass in-memory indexing</a:t>
            </a:r>
            <a:endParaRPr lang="en-US" dirty="0"/>
          </a:p>
        </p:txBody>
      </p:sp>
      <p:sp>
        <p:nvSpPr>
          <p:cNvPr id="4198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198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F27C3B-896A-43B1-A934-F2D2121A5AD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8BDEF6E-6FF8-4B87-AECF-0502DD6E5A2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SPIMI-Invert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5943600"/>
            <a:ext cx="7772400" cy="4572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Merging of blocks is analogous to BSBI.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56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301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3D3EA5-BE36-486E-A16D-258A4048D98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1BE3AE9-68CB-497C-A6C7-6894D1847CA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Maintain a </a:t>
            </a:r>
            <a:r>
              <a:rPr lang="en-US" altLang="en-US" i="1" smtClean="0">
                <a:ea typeface="ＭＳ Ｐゴシック" panose="020B0600070205080204" pitchFamily="34" charset="-128"/>
              </a:rPr>
              <a:t>master</a:t>
            </a:r>
            <a:r>
              <a:rPr lang="en-US" altLang="en-US" smtClean="0">
                <a:ea typeface="ＭＳ Ｐゴシック" panose="020B0600070205080204" pitchFamily="34" charset="-128"/>
              </a:rPr>
              <a:t> machine directing the indexing job – considered “safe”.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Break up indexing into sets of (parallel) tasks.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Master machine assigns each task to an idle machine from a pool.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pitchFamily="-112" charset="-128"/>
              </a:rPr>
              <a:t>Distributed indexing</a:t>
            </a:r>
            <a:endParaRPr lang="en-US" dirty="0"/>
          </a:p>
        </p:txBody>
      </p:sp>
      <p:sp>
        <p:nvSpPr>
          <p:cNvPr id="4403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403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EAC136-F6ED-496E-8A20-DC05871C9F6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BB3C65B-EEBA-426D-AD44-9D2F7C3EF92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For web-scale indexing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must use a distributed computing cluster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Individual machines are fault-prone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Can unpredictably slow down or fail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How do we exploit such a pool of machines?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Distributed indexing</a:t>
            </a:r>
            <a:endParaRPr lang="en-US" dirty="0"/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506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6ECE75-F328-4E9B-9C38-FCABC35E09C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9DC7402-CC1C-4E6B-814D-57F116FB54A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Google data centers mainly contain commodity machines.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Data centers are distributed around the world.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Estimate: a total of 1 million servers, 3 million processors/cores (Gartner 2007)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Estimate: Google installs 100,000 servers each quarter.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Based on expenditures of 200–250 million dollars per year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This would be 10% of the computing capacity of the world!?!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Google data centers</a:t>
            </a:r>
            <a:endParaRPr lang="en-US" dirty="0"/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4572000" y="838200"/>
            <a:ext cx="451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https://www.google.com/videohp?gws_rd=ssl</a:t>
            </a:r>
          </a:p>
        </p:txBody>
      </p:sp>
      <p:sp>
        <p:nvSpPr>
          <p:cNvPr id="4608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608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664FB0-8F3C-4B78-853D-43827C8AC36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82EDA7A-9C9A-44DF-A0AA-436550560B3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will use two sets of parallel tasks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Parsers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Inverters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Break the input document collection into </a:t>
            </a:r>
            <a:r>
              <a:rPr lang="en-US" altLang="en-US" i="1" smtClean="0">
                <a:ea typeface="ＭＳ Ｐゴシック" panose="020B0600070205080204" pitchFamily="34" charset="-128"/>
              </a:rPr>
              <a:t>splits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Each split is a subset of documents (corresponding to blocks in BSBI/SPIMI)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pitchFamily="-112" charset="-128"/>
              </a:rPr>
              <a:t>Parallel tasks</a:t>
            </a:r>
            <a:endParaRPr lang="en-US" dirty="0"/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710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368782-E6D9-4AAF-8946-DB350785182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6B3316C-3FD2-418B-8416-B29C3E269B9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pitchFamily="-112" charset="-128"/>
              </a:rPr>
              <a:t>How do we construct an index?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pitchFamily="-112" charset="-128"/>
              </a:rPr>
              <a:t>What strategies can we use with limited main memory?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15E343-2AD2-432E-87DC-9BEEC822C6F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F2A7CF8-5CE5-4FFD-8C9E-E90DAD783C0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Master assigns a split to an idle parser machine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Parser reads a document at a time and emits (term, doc) pairs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Parser writes pairs into </a:t>
            </a:r>
            <a:r>
              <a:rPr lang="en-US" altLang="en-US" i="1" smtClean="0">
                <a:ea typeface="ＭＳ Ｐゴシック" panose="020B0600070205080204" pitchFamily="34" charset="-128"/>
              </a:rPr>
              <a:t>j</a:t>
            </a:r>
            <a:r>
              <a:rPr lang="en-US" altLang="en-US" smtClean="0">
                <a:ea typeface="ＭＳ Ｐゴシック" panose="020B0600070205080204" pitchFamily="34" charset="-128"/>
              </a:rPr>
              <a:t> partitions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Each partition is for a range of terms’ first letters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(e.g.,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a-f, g-p, q-z</a:t>
            </a:r>
            <a:r>
              <a:rPr lang="en-US" altLang="en-US" smtClean="0">
                <a:ea typeface="ＭＳ Ｐゴシック" panose="020B0600070205080204" pitchFamily="34" charset="-128"/>
              </a:rPr>
              <a:t>) – here </a:t>
            </a:r>
            <a:r>
              <a:rPr lang="en-US" altLang="en-US" i="1" smtClean="0">
                <a:ea typeface="ＭＳ Ｐゴシック" panose="020B0600070205080204" pitchFamily="34" charset="-128"/>
              </a:rPr>
              <a:t>j </a:t>
            </a:r>
            <a:r>
              <a:rPr lang="en-US" altLang="en-US" smtClean="0">
                <a:ea typeface="ＭＳ Ｐゴシック" panose="020B0600070205080204" pitchFamily="34" charset="-128"/>
              </a:rPr>
              <a:t>= 3.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Now to complete the index inversion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pitchFamily="-112" charset="-128"/>
              </a:rPr>
              <a:t>Parsers</a:t>
            </a:r>
            <a:endParaRPr lang="en-US" dirty="0"/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813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6E5722-DA6C-42E7-813E-9008F7644EF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637ED3B-0434-4540-B8C2-0F29AA0C856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An inverter collects all (term,doc) pairs (= postings) for one term-partition.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Sorts and writes to postings lists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pitchFamily="-112" charset="-128"/>
              </a:rPr>
              <a:t>Inverters</a:t>
            </a:r>
            <a:endParaRPr lang="en-US" dirty="0"/>
          </a:p>
        </p:txBody>
      </p:sp>
      <p:sp>
        <p:nvSpPr>
          <p:cNvPr id="4915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915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3E770E-F520-4C32-A632-D7E07F609FE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D64DA93-9397-4087-A3CB-78B4DF8C013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pitchFamily="-112" charset="-128"/>
              </a:rPr>
              <a:t>Data flow</a:t>
            </a:r>
            <a:endParaRPr lang="en-US" dirty="0"/>
          </a:p>
        </p:txBody>
      </p:sp>
      <p:grpSp>
        <p:nvGrpSpPr>
          <p:cNvPr id="50179" name="Group 63"/>
          <p:cNvGrpSpPr>
            <a:grpSpLocks/>
          </p:cNvGrpSpPr>
          <p:nvPr/>
        </p:nvGrpSpPr>
        <p:grpSpPr bwMode="auto">
          <a:xfrm>
            <a:off x="381000" y="1447800"/>
            <a:ext cx="8610600" cy="4953000"/>
            <a:chOff x="381000" y="1447800"/>
            <a:chExt cx="8610600" cy="4953000"/>
          </a:xfrm>
        </p:grpSpPr>
        <p:sp>
          <p:nvSpPr>
            <p:cNvPr id="50182" name="Rectangle 5"/>
            <p:cNvSpPr>
              <a:spLocks noChangeArrowheads="1"/>
            </p:cNvSpPr>
            <p:nvPr/>
          </p:nvSpPr>
          <p:spPr bwMode="auto">
            <a:xfrm>
              <a:off x="381000" y="2057400"/>
              <a:ext cx="10668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83" name="Rectangle 6"/>
            <p:cNvSpPr>
              <a:spLocks noChangeArrowheads="1"/>
            </p:cNvSpPr>
            <p:nvPr/>
          </p:nvSpPr>
          <p:spPr bwMode="auto">
            <a:xfrm>
              <a:off x="381000" y="2667000"/>
              <a:ext cx="10668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84" name="Rectangle 7"/>
            <p:cNvSpPr>
              <a:spLocks noChangeArrowheads="1"/>
            </p:cNvSpPr>
            <p:nvPr/>
          </p:nvSpPr>
          <p:spPr bwMode="auto">
            <a:xfrm>
              <a:off x="381000" y="3276600"/>
              <a:ext cx="10668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85" name="Rectangle 8"/>
            <p:cNvSpPr>
              <a:spLocks noChangeArrowheads="1"/>
            </p:cNvSpPr>
            <p:nvPr/>
          </p:nvSpPr>
          <p:spPr bwMode="auto">
            <a:xfrm>
              <a:off x="381000" y="5029200"/>
              <a:ext cx="10668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86" name="Oval 9"/>
            <p:cNvSpPr>
              <a:spLocks noChangeArrowheads="1"/>
            </p:cNvSpPr>
            <p:nvPr/>
          </p:nvSpPr>
          <p:spPr bwMode="auto">
            <a:xfrm>
              <a:off x="838200" y="40386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87" name="Oval 10"/>
            <p:cNvSpPr>
              <a:spLocks noChangeArrowheads="1"/>
            </p:cNvSpPr>
            <p:nvPr/>
          </p:nvSpPr>
          <p:spPr bwMode="auto">
            <a:xfrm>
              <a:off x="838200" y="41910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88" name="Oval 11"/>
            <p:cNvSpPr>
              <a:spLocks noChangeArrowheads="1"/>
            </p:cNvSpPr>
            <p:nvPr/>
          </p:nvSpPr>
          <p:spPr bwMode="auto">
            <a:xfrm>
              <a:off x="838200" y="43434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89" name="Text Box 12"/>
            <p:cNvSpPr txBox="1">
              <a:spLocks noChangeArrowheads="1"/>
            </p:cNvSpPr>
            <p:nvPr/>
          </p:nvSpPr>
          <p:spPr bwMode="auto">
            <a:xfrm>
              <a:off x="441325" y="4343400"/>
              <a:ext cx="8794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  <a:cs typeface="Arial Unicode MS" panose="020B0604020202020204" pitchFamily="34" charset="-128"/>
                </a:rPr>
                <a:t>splits</a:t>
              </a:r>
            </a:p>
          </p:txBody>
        </p:sp>
        <p:sp>
          <p:nvSpPr>
            <p:cNvPr id="50190" name="Oval 13"/>
            <p:cNvSpPr>
              <a:spLocks noChangeArrowheads="1"/>
            </p:cNvSpPr>
            <p:nvPr/>
          </p:nvSpPr>
          <p:spPr bwMode="auto">
            <a:xfrm>
              <a:off x="838200" y="48006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1898650" y="2471738"/>
              <a:ext cx="1463675" cy="617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Parser</a:t>
              </a:r>
            </a:p>
          </p:txBody>
        </p:sp>
        <p:sp>
          <p:nvSpPr>
            <p:cNvPr id="50192" name="Oval 17"/>
            <p:cNvSpPr>
              <a:spLocks noChangeArrowheads="1"/>
            </p:cNvSpPr>
            <p:nvPr/>
          </p:nvSpPr>
          <p:spPr bwMode="auto">
            <a:xfrm>
              <a:off x="1905000" y="3268663"/>
              <a:ext cx="1463675" cy="617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Parser</a:t>
              </a:r>
            </a:p>
          </p:txBody>
        </p:sp>
        <p:sp>
          <p:nvSpPr>
            <p:cNvPr id="50193" name="Oval 18"/>
            <p:cNvSpPr>
              <a:spLocks noChangeArrowheads="1"/>
            </p:cNvSpPr>
            <p:nvPr/>
          </p:nvSpPr>
          <p:spPr bwMode="auto">
            <a:xfrm>
              <a:off x="1889125" y="4564063"/>
              <a:ext cx="1463675" cy="617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Parser</a:t>
              </a:r>
            </a:p>
          </p:txBody>
        </p:sp>
        <p:sp>
          <p:nvSpPr>
            <p:cNvPr id="50194" name="Oval 19"/>
            <p:cNvSpPr>
              <a:spLocks noChangeArrowheads="1"/>
            </p:cNvSpPr>
            <p:nvPr/>
          </p:nvSpPr>
          <p:spPr bwMode="auto">
            <a:xfrm>
              <a:off x="2590800" y="40386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95" name="Oval 20"/>
            <p:cNvSpPr>
              <a:spLocks noChangeArrowheads="1"/>
            </p:cNvSpPr>
            <p:nvPr/>
          </p:nvSpPr>
          <p:spPr bwMode="auto">
            <a:xfrm>
              <a:off x="2590800" y="41910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196" name="Oval 21"/>
            <p:cNvSpPr>
              <a:spLocks noChangeArrowheads="1"/>
            </p:cNvSpPr>
            <p:nvPr/>
          </p:nvSpPr>
          <p:spPr bwMode="auto">
            <a:xfrm>
              <a:off x="2590800" y="43434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cxnSp>
          <p:nvCxnSpPr>
            <p:cNvPr id="50197" name="AutoShape 22"/>
            <p:cNvCxnSpPr>
              <a:cxnSpLocks noChangeShapeType="1"/>
              <a:stCxn id="50182" idx="3"/>
              <a:endCxn id="50191" idx="2"/>
            </p:cNvCxnSpPr>
            <p:nvPr/>
          </p:nvCxnSpPr>
          <p:spPr bwMode="auto">
            <a:xfrm>
              <a:off x="1447800" y="2362200"/>
              <a:ext cx="450850" cy="419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8" name="AutoShape 23"/>
            <p:cNvCxnSpPr>
              <a:cxnSpLocks noChangeShapeType="1"/>
              <a:stCxn id="50183" idx="3"/>
              <a:endCxn id="50193" idx="1"/>
            </p:cNvCxnSpPr>
            <p:nvPr/>
          </p:nvCxnSpPr>
          <p:spPr bwMode="auto">
            <a:xfrm>
              <a:off x="1447800" y="2971800"/>
              <a:ext cx="655638" cy="1682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9" name="AutoShape 24"/>
            <p:cNvCxnSpPr>
              <a:cxnSpLocks noChangeShapeType="1"/>
              <a:stCxn id="50185" idx="3"/>
              <a:endCxn id="50192" idx="3"/>
            </p:cNvCxnSpPr>
            <p:nvPr/>
          </p:nvCxnSpPr>
          <p:spPr bwMode="auto">
            <a:xfrm flipV="1">
              <a:off x="1447800" y="3795713"/>
              <a:ext cx="671513" cy="1538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0" name="AutoShape 25"/>
            <p:cNvSpPr>
              <a:spLocks noChangeArrowheads="1"/>
            </p:cNvSpPr>
            <p:nvPr/>
          </p:nvSpPr>
          <p:spPr bwMode="auto">
            <a:xfrm>
              <a:off x="3619500" y="1447800"/>
              <a:ext cx="1181100" cy="5222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Master</a:t>
              </a:r>
            </a:p>
          </p:txBody>
        </p:sp>
        <p:sp>
          <p:nvSpPr>
            <p:cNvPr id="50201" name="Rectangle 26"/>
            <p:cNvSpPr>
              <a:spLocks noChangeArrowheads="1"/>
            </p:cNvSpPr>
            <p:nvPr/>
          </p:nvSpPr>
          <p:spPr bwMode="auto">
            <a:xfrm>
              <a:off x="3979863" y="2514600"/>
              <a:ext cx="5492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a-f</a:t>
              </a:r>
            </a:p>
          </p:txBody>
        </p:sp>
        <p:sp>
          <p:nvSpPr>
            <p:cNvPr id="50202" name="Rectangle 27"/>
            <p:cNvSpPr>
              <a:spLocks noChangeArrowheads="1"/>
            </p:cNvSpPr>
            <p:nvPr/>
          </p:nvSpPr>
          <p:spPr bwMode="auto">
            <a:xfrm>
              <a:off x="4530725" y="2514600"/>
              <a:ext cx="6350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g-p</a:t>
              </a:r>
            </a:p>
          </p:txBody>
        </p:sp>
        <p:sp>
          <p:nvSpPr>
            <p:cNvPr id="50203" name="Rectangle 28"/>
            <p:cNvSpPr>
              <a:spLocks noChangeArrowheads="1"/>
            </p:cNvSpPr>
            <p:nvPr/>
          </p:nvSpPr>
          <p:spPr bwMode="auto">
            <a:xfrm>
              <a:off x="5173663" y="2514600"/>
              <a:ext cx="6175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q-z</a:t>
              </a:r>
            </a:p>
          </p:txBody>
        </p:sp>
        <p:sp>
          <p:nvSpPr>
            <p:cNvPr id="50204" name="Rectangle 29"/>
            <p:cNvSpPr>
              <a:spLocks noChangeArrowheads="1"/>
            </p:cNvSpPr>
            <p:nvPr/>
          </p:nvSpPr>
          <p:spPr bwMode="auto">
            <a:xfrm>
              <a:off x="3995738" y="3343275"/>
              <a:ext cx="5492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a-f</a:t>
              </a:r>
            </a:p>
          </p:txBody>
        </p:sp>
        <p:sp>
          <p:nvSpPr>
            <p:cNvPr id="50205" name="Rectangle 30"/>
            <p:cNvSpPr>
              <a:spLocks noChangeArrowheads="1"/>
            </p:cNvSpPr>
            <p:nvPr/>
          </p:nvSpPr>
          <p:spPr bwMode="auto">
            <a:xfrm>
              <a:off x="4546600" y="3343275"/>
              <a:ext cx="6350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g-p</a:t>
              </a:r>
            </a:p>
          </p:txBody>
        </p:sp>
        <p:sp>
          <p:nvSpPr>
            <p:cNvPr id="50206" name="Rectangle 31"/>
            <p:cNvSpPr>
              <a:spLocks noChangeArrowheads="1"/>
            </p:cNvSpPr>
            <p:nvPr/>
          </p:nvSpPr>
          <p:spPr bwMode="auto">
            <a:xfrm>
              <a:off x="5173663" y="3343275"/>
              <a:ext cx="6175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q-z</a:t>
              </a:r>
            </a:p>
          </p:txBody>
        </p:sp>
        <p:sp>
          <p:nvSpPr>
            <p:cNvPr id="50207" name="Rectangle 32"/>
            <p:cNvSpPr>
              <a:spLocks noChangeArrowheads="1"/>
            </p:cNvSpPr>
            <p:nvPr/>
          </p:nvSpPr>
          <p:spPr bwMode="auto">
            <a:xfrm>
              <a:off x="3995738" y="4638675"/>
              <a:ext cx="5492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a-f</a:t>
              </a:r>
            </a:p>
          </p:txBody>
        </p:sp>
        <p:sp>
          <p:nvSpPr>
            <p:cNvPr id="50208" name="Rectangle 33"/>
            <p:cNvSpPr>
              <a:spLocks noChangeArrowheads="1"/>
            </p:cNvSpPr>
            <p:nvPr/>
          </p:nvSpPr>
          <p:spPr bwMode="auto">
            <a:xfrm>
              <a:off x="4546600" y="4638675"/>
              <a:ext cx="6350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g-p</a:t>
              </a:r>
            </a:p>
          </p:txBody>
        </p:sp>
        <p:sp>
          <p:nvSpPr>
            <p:cNvPr id="50209" name="Rectangle 34"/>
            <p:cNvSpPr>
              <a:spLocks noChangeArrowheads="1"/>
            </p:cNvSpPr>
            <p:nvPr/>
          </p:nvSpPr>
          <p:spPr bwMode="auto">
            <a:xfrm>
              <a:off x="5173663" y="4638675"/>
              <a:ext cx="6175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q-z</a:t>
              </a:r>
            </a:p>
          </p:txBody>
        </p:sp>
        <p:sp>
          <p:nvSpPr>
            <p:cNvPr id="50210" name="Oval 35"/>
            <p:cNvSpPr>
              <a:spLocks noChangeArrowheads="1"/>
            </p:cNvSpPr>
            <p:nvPr/>
          </p:nvSpPr>
          <p:spPr bwMode="auto">
            <a:xfrm>
              <a:off x="4800600" y="40386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211" name="Oval 36"/>
            <p:cNvSpPr>
              <a:spLocks noChangeArrowheads="1"/>
            </p:cNvSpPr>
            <p:nvPr/>
          </p:nvSpPr>
          <p:spPr bwMode="auto">
            <a:xfrm>
              <a:off x="4800600" y="41910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212" name="Oval 37"/>
            <p:cNvSpPr>
              <a:spLocks noChangeArrowheads="1"/>
            </p:cNvSpPr>
            <p:nvPr/>
          </p:nvSpPr>
          <p:spPr bwMode="auto">
            <a:xfrm>
              <a:off x="4800600" y="43434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cxnSp>
          <p:nvCxnSpPr>
            <p:cNvPr id="50213" name="AutoShape 38"/>
            <p:cNvCxnSpPr>
              <a:cxnSpLocks noChangeShapeType="1"/>
              <a:stCxn id="50191" idx="6"/>
              <a:endCxn id="50201" idx="1"/>
            </p:cNvCxnSpPr>
            <p:nvPr/>
          </p:nvCxnSpPr>
          <p:spPr bwMode="auto">
            <a:xfrm flipV="1">
              <a:off x="3362325" y="2747963"/>
              <a:ext cx="617538" cy="33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4" name="AutoShape 39"/>
            <p:cNvCxnSpPr>
              <a:cxnSpLocks noChangeShapeType="1"/>
              <a:stCxn id="50192" idx="6"/>
              <a:endCxn id="50204" idx="1"/>
            </p:cNvCxnSpPr>
            <p:nvPr/>
          </p:nvCxnSpPr>
          <p:spPr bwMode="auto">
            <a:xfrm flipV="1">
              <a:off x="3368675" y="3576638"/>
              <a:ext cx="6270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5" name="AutoShape 40"/>
            <p:cNvCxnSpPr>
              <a:cxnSpLocks noChangeShapeType="1"/>
              <a:stCxn id="50193" idx="6"/>
              <a:endCxn id="50207" idx="1"/>
            </p:cNvCxnSpPr>
            <p:nvPr/>
          </p:nvCxnSpPr>
          <p:spPr bwMode="auto">
            <a:xfrm flipV="1">
              <a:off x="3352800" y="4872038"/>
              <a:ext cx="6429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6" name="Oval 41"/>
            <p:cNvSpPr>
              <a:spLocks noChangeArrowheads="1"/>
            </p:cNvSpPr>
            <p:nvPr/>
          </p:nvSpPr>
          <p:spPr bwMode="auto">
            <a:xfrm>
              <a:off x="6224588" y="2471738"/>
              <a:ext cx="1655762" cy="617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Inverter</a:t>
              </a:r>
            </a:p>
          </p:txBody>
        </p:sp>
        <p:sp>
          <p:nvSpPr>
            <p:cNvPr id="50217" name="Oval 42"/>
            <p:cNvSpPr>
              <a:spLocks noChangeArrowheads="1"/>
            </p:cNvSpPr>
            <p:nvPr/>
          </p:nvSpPr>
          <p:spPr bwMode="auto">
            <a:xfrm>
              <a:off x="6248400" y="3421063"/>
              <a:ext cx="1655763" cy="617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Inverter</a:t>
              </a:r>
            </a:p>
          </p:txBody>
        </p:sp>
        <p:sp>
          <p:nvSpPr>
            <p:cNvPr id="50218" name="Oval 43"/>
            <p:cNvSpPr>
              <a:spLocks noChangeArrowheads="1"/>
            </p:cNvSpPr>
            <p:nvPr/>
          </p:nvSpPr>
          <p:spPr bwMode="auto">
            <a:xfrm>
              <a:off x="6248400" y="4335463"/>
              <a:ext cx="1655763" cy="617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Inverter</a:t>
              </a:r>
            </a:p>
          </p:txBody>
        </p:sp>
        <p:cxnSp>
          <p:nvCxnSpPr>
            <p:cNvPr id="50219" name="AutoShape 46"/>
            <p:cNvCxnSpPr>
              <a:cxnSpLocks noChangeShapeType="1"/>
              <a:stCxn id="50201" idx="0"/>
              <a:endCxn id="50216" idx="1"/>
            </p:cNvCxnSpPr>
            <p:nvPr/>
          </p:nvCxnSpPr>
          <p:spPr bwMode="auto">
            <a:xfrm rot="5400000" flipV="1">
              <a:off x="5337175" y="1431925"/>
              <a:ext cx="47625" cy="2212975"/>
            </a:xfrm>
            <a:prstGeom prst="bentConnector3">
              <a:avLst>
                <a:gd name="adj1" fmla="val -57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0" name="AutoShape 47"/>
            <p:cNvCxnSpPr>
              <a:cxnSpLocks noChangeShapeType="1"/>
              <a:stCxn id="50204" idx="0"/>
              <a:endCxn id="50216" idx="3"/>
            </p:cNvCxnSpPr>
            <p:nvPr/>
          </p:nvCxnSpPr>
          <p:spPr bwMode="auto">
            <a:xfrm rot="-5400000">
              <a:off x="5196681" y="2072482"/>
              <a:ext cx="344487" cy="2197100"/>
            </a:xfrm>
            <a:prstGeom prst="bentConnector3">
              <a:avLst>
                <a:gd name="adj1" fmla="val 368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1" name="AutoShape 50"/>
            <p:cNvCxnSpPr>
              <a:cxnSpLocks noChangeShapeType="1"/>
              <a:stCxn id="50207" idx="0"/>
              <a:endCxn id="50216" idx="3"/>
            </p:cNvCxnSpPr>
            <p:nvPr/>
          </p:nvCxnSpPr>
          <p:spPr bwMode="auto">
            <a:xfrm rot="-5400000">
              <a:off x="4548981" y="2720182"/>
              <a:ext cx="1639887" cy="2197100"/>
            </a:xfrm>
            <a:prstGeom prst="curvedConnector3">
              <a:avLst>
                <a:gd name="adj1" fmla="val 47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22" name="AutoShape 51"/>
            <p:cNvSpPr>
              <a:spLocks noChangeArrowheads="1"/>
            </p:cNvSpPr>
            <p:nvPr/>
          </p:nvSpPr>
          <p:spPr bwMode="auto">
            <a:xfrm>
              <a:off x="8153400" y="2362200"/>
              <a:ext cx="685800" cy="762000"/>
            </a:xfrm>
            <a:prstGeom prst="can">
              <a:avLst>
                <a:gd name="adj" fmla="val 277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223" name="AutoShape 52"/>
            <p:cNvSpPr>
              <a:spLocks noChangeArrowheads="1"/>
            </p:cNvSpPr>
            <p:nvPr/>
          </p:nvSpPr>
          <p:spPr bwMode="auto">
            <a:xfrm>
              <a:off x="8153400" y="3352800"/>
              <a:ext cx="685800" cy="762000"/>
            </a:xfrm>
            <a:prstGeom prst="can">
              <a:avLst>
                <a:gd name="adj" fmla="val 277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224" name="AutoShape 53"/>
            <p:cNvSpPr>
              <a:spLocks noChangeArrowheads="1"/>
            </p:cNvSpPr>
            <p:nvPr/>
          </p:nvSpPr>
          <p:spPr bwMode="auto">
            <a:xfrm>
              <a:off x="8153400" y="4267200"/>
              <a:ext cx="685800" cy="762000"/>
            </a:xfrm>
            <a:prstGeom prst="can">
              <a:avLst>
                <a:gd name="adj" fmla="val 277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225" name="Text Box 54"/>
            <p:cNvSpPr txBox="1">
              <a:spLocks noChangeArrowheads="1"/>
            </p:cNvSpPr>
            <p:nvPr/>
          </p:nvSpPr>
          <p:spPr bwMode="auto">
            <a:xfrm>
              <a:off x="7637463" y="1716088"/>
              <a:ext cx="13541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  <a:cs typeface="Arial Unicode MS" panose="020B0604020202020204" pitchFamily="34" charset="-128"/>
                </a:rPr>
                <a:t>Postings</a:t>
              </a:r>
            </a:p>
          </p:txBody>
        </p:sp>
        <p:cxnSp>
          <p:nvCxnSpPr>
            <p:cNvPr id="50226" name="AutoShape 55"/>
            <p:cNvCxnSpPr>
              <a:cxnSpLocks noChangeShapeType="1"/>
              <a:stCxn id="50216" idx="6"/>
              <a:endCxn id="50222" idx="2"/>
            </p:cNvCxnSpPr>
            <p:nvPr/>
          </p:nvCxnSpPr>
          <p:spPr bwMode="auto">
            <a:xfrm flipV="1">
              <a:off x="7880350" y="2743200"/>
              <a:ext cx="27305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27" name="Text Box 56"/>
            <p:cNvSpPr txBox="1">
              <a:spLocks noChangeArrowheads="1"/>
            </p:cNvSpPr>
            <p:nvPr/>
          </p:nvSpPr>
          <p:spPr bwMode="auto">
            <a:xfrm>
              <a:off x="8223250" y="2590800"/>
              <a:ext cx="539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  <a:cs typeface="Arial Unicode MS" panose="020B0604020202020204" pitchFamily="34" charset="-128"/>
                </a:rPr>
                <a:t>a-f</a:t>
              </a:r>
            </a:p>
          </p:txBody>
        </p:sp>
        <p:sp>
          <p:nvSpPr>
            <p:cNvPr id="50228" name="Text Box 57"/>
            <p:cNvSpPr txBox="1">
              <a:spLocks noChangeArrowheads="1"/>
            </p:cNvSpPr>
            <p:nvPr/>
          </p:nvSpPr>
          <p:spPr bwMode="auto">
            <a:xfrm>
              <a:off x="8223250" y="3581400"/>
              <a:ext cx="6254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  <a:cs typeface="Arial Unicode MS" panose="020B0604020202020204" pitchFamily="34" charset="-128"/>
                </a:rPr>
                <a:t>g-p</a:t>
              </a:r>
            </a:p>
          </p:txBody>
        </p:sp>
        <p:sp>
          <p:nvSpPr>
            <p:cNvPr id="50229" name="Text Box 58"/>
            <p:cNvSpPr txBox="1">
              <a:spLocks noChangeArrowheads="1"/>
            </p:cNvSpPr>
            <p:nvPr/>
          </p:nvSpPr>
          <p:spPr bwMode="auto">
            <a:xfrm>
              <a:off x="8213725" y="4419600"/>
              <a:ext cx="608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  <a:cs typeface="Arial Unicode MS" panose="020B0604020202020204" pitchFamily="34" charset="-128"/>
                </a:rPr>
                <a:t>q-z</a:t>
              </a:r>
            </a:p>
          </p:txBody>
        </p:sp>
        <p:sp>
          <p:nvSpPr>
            <p:cNvPr id="50230" name="Oval 59"/>
            <p:cNvSpPr>
              <a:spLocks noChangeArrowheads="1"/>
            </p:cNvSpPr>
            <p:nvPr/>
          </p:nvSpPr>
          <p:spPr bwMode="auto">
            <a:xfrm>
              <a:off x="6019800" y="40386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231" name="Oval 60"/>
            <p:cNvSpPr>
              <a:spLocks noChangeArrowheads="1"/>
            </p:cNvSpPr>
            <p:nvPr/>
          </p:nvSpPr>
          <p:spPr bwMode="auto">
            <a:xfrm>
              <a:off x="6019800" y="41910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0232" name="Oval 61"/>
            <p:cNvSpPr>
              <a:spLocks noChangeArrowheads="1"/>
            </p:cNvSpPr>
            <p:nvPr/>
          </p:nvSpPr>
          <p:spPr bwMode="auto">
            <a:xfrm>
              <a:off x="6019800" y="4343400"/>
              <a:ext cx="76200" cy="76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cxnSp>
          <p:nvCxnSpPr>
            <p:cNvPr id="50233" name="AutoShape 62"/>
            <p:cNvCxnSpPr>
              <a:cxnSpLocks noChangeShapeType="1"/>
              <a:stCxn id="50217" idx="6"/>
              <a:endCxn id="50223" idx="2"/>
            </p:cNvCxnSpPr>
            <p:nvPr/>
          </p:nvCxnSpPr>
          <p:spPr bwMode="auto">
            <a:xfrm>
              <a:off x="7904163" y="3730625"/>
              <a:ext cx="249237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4" name="AutoShape 63"/>
            <p:cNvCxnSpPr>
              <a:cxnSpLocks noChangeShapeType="1"/>
              <a:stCxn id="50218" idx="6"/>
              <a:endCxn id="50224" idx="2"/>
            </p:cNvCxnSpPr>
            <p:nvPr/>
          </p:nvCxnSpPr>
          <p:spPr bwMode="auto">
            <a:xfrm>
              <a:off x="7904163" y="4645025"/>
              <a:ext cx="249237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35" name="Line 67"/>
            <p:cNvSpPr>
              <a:spLocks noChangeShapeType="1"/>
            </p:cNvSpPr>
            <p:nvPr/>
          </p:nvSpPr>
          <p:spPr bwMode="auto">
            <a:xfrm flipH="1">
              <a:off x="2590800" y="1752600"/>
              <a:ext cx="990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236" name="Line 68"/>
            <p:cNvSpPr>
              <a:spLocks noChangeShapeType="1"/>
            </p:cNvSpPr>
            <p:nvPr/>
          </p:nvSpPr>
          <p:spPr bwMode="auto">
            <a:xfrm>
              <a:off x="4800600" y="1676400"/>
              <a:ext cx="2133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237" name="Text Box 69"/>
            <p:cNvSpPr txBox="1">
              <a:spLocks noChangeArrowheads="1"/>
            </p:cNvSpPr>
            <p:nvPr/>
          </p:nvSpPr>
          <p:spPr bwMode="auto">
            <a:xfrm>
              <a:off x="2286000" y="15240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Lucida Sans" panose="020B0602030504020204" pitchFamily="34" charset="0"/>
                  <a:cs typeface="Arial Unicode MS" panose="020B0604020202020204" pitchFamily="34" charset="-128"/>
                </a:rPr>
                <a:t>assign</a:t>
              </a:r>
            </a:p>
          </p:txBody>
        </p:sp>
        <p:sp>
          <p:nvSpPr>
            <p:cNvPr id="50238" name="Text Box 70"/>
            <p:cNvSpPr txBox="1">
              <a:spLocks noChangeArrowheads="1"/>
            </p:cNvSpPr>
            <p:nvPr/>
          </p:nvSpPr>
          <p:spPr bwMode="auto">
            <a:xfrm>
              <a:off x="5562600" y="15240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Lucida Sans" panose="020B0602030504020204" pitchFamily="34" charset="0"/>
                  <a:cs typeface="Arial Unicode MS" panose="020B0604020202020204" pitchFamily="34" charset="-128"/>
                </a:rPr>
                <a:t>assign</a:t>
              </a:r>
            </a:p>
          </p:txBody>
        </p:sp>
        <p:sp>
          <p:nvSpPr>
            <p:cNvPr id="50239" name="TextBox 61"/>
            <p:cNvSpPr txBox="1">
              <a:spLocks noChangeArrowheads="1"/>
            </p:cNvSpPr>
            <p:nvPr/>
          </p:nvSpPr>
          <p:spPr bwMode="auto">
            <a:xfrm>
              <a:off x="2057400" y="5562600"/>
              <a:ext cx="12192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Lucida Sans" panose="020B0602030504020204" pitchFamily="34" charset="0"/>
                  <a:cs typeface="Arial Unicode MS" panose="020B0604020202020204" pitchFamily="34" charset="-128"/>
                </a:rPr>
                <a:t>Map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Lucida Sans" panose="020B0602030504020204" pitchFamily="34" charset="0"/>
                  <a:cs typeface="Arial Unicode MS" panose="020B0604020202020204" pitchFamily="34" charset="-128"/>
                </a:rPr>
                <a:t>phase</a:t>
              </a:r>
            </a:p>
          </p:txBody>
        </p:sp>
        <p:sp>
          <p:nvSpPr>
            <p:cNvPr id="50240" name="TextBox 62"/>
            <p:cNvSpPr txBox="1">
              <a:spLocks noChangeArrowheads="1"/>
            </p:cNvSpPr>
            <p:nvPr/>
          </p:nvSpPr>
          <p:spPr bwMode="auto">
            <a:xfrm>
              <a:off x="3733800" y="5715000"/>
              <a:ext cx="21955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  <a:cs typeface="Arial Unicode MS" panose="020B0604020202020204" pitchFamily="34" charset="-128"/>
                </a:rPr>
                <a:t>Segment files</a:t>
              </a:r>
            </a:p>
          </p:txBody>
        </p:sp>
        <p:sp>
          <p:nvSpPr>
            <p:cNvPr id="50241" name="TextBox 63"/>
            <p:cNvSpPr txBox="1">
              <a:spLocks noChangeArrowheads="1"/>
            </p:cNvSpPr>
            <p:nvPr/>
          </p:nvSpPr>
          <p:spPr bwMode="auto">
            <a:xfrm>
              <a:off x="6400800" y="5570538"/>
              <a:ext cx="1309688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Lucida Sans" panose="020B0602030504020204" pitchFamily="34" charset="0"/>
                  <a:cs typeface="Arial Unicode MS" panose="020B0604020202020204" pitchFamily="34" charset="-128"/>
                </a:rPr>
                <a:t>Reduce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Lucida Sans" panose="020B0602030504020204" pitchFamily="34" charset="0"/>
                  <a:cs typeface="Arial Unicode MS" panose="020B0604020202020204" pitchFamily="34" charset="-128"/>
                </a:rPr>
                <a:t>phase</a:t>
              </a:r>
            </a:p>
          </p:txBody>
        </p:sp>
      </p:grpSp>
      <p:sp>
        <p:nvSpPr>
          <p:cNvPr id="5018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018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CD184B-8479-4F24-857C-29BCAAB35FA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54EE429-4D2F-43AD-83EB-6FF685336F9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index construction algorithm we just described is an instance of MapReduce.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MapReduce (Dean and Ghemawat 2004) is a robust and conceptually simple framework for distributed computing …… without having to write code for the distribution part.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They describe the Google indexing system (ca. 2002) as consisting of a number of phases, each implemented in MapReduce.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err="1">
                <a:ea typeface="ＭＳ Ｐゴシック" pitchFamily="-112" charset="-128"/>
              </a:rPr>
              <a:t>MapReduce</a:t>
            </a:r>
            <a:endParaRPr lang="en-US" dirty="0"/>
          </a:p>
        </p:txBody>
      </p:sp>
      <p:sp>
        <p:nvSpPr>
          <p:cNvPr id="5120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120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8AE137-936C-4902-80BF-7DD52D5C967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9587AAB-1E1D-4CB2-94AD-29BFF9AA458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Index construction was just one phase.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Another phase: transforming a term-partitioned index into a document-partitioned index.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i="1" smtClean="0">
                <a:ea typeface="ＭＳ Ｐゴシック" panose="020B0600070205080204" pitchFamily="34" charset="-128"/>
              </a:rPr>
              <a:t>Term-partitioned: </a:t>
            </a:r>
            <a:r>
              <a:rPr lang="en-US" altLang="en-US" smtClean="0">
                <a:ea typeface="ＭＳ Ｐゴシック" panose="020B0600070205080204" pitchFamily="34" charset="-128"/>
              </a:rPr>
              <a:t>one machine handles a subrange of terms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i="1" smtClean="0">
                <a:ea typeface="ＭＳ Ｐゴシック" panose="020B0600070205080204" pitchFamily="34" charset="-128"/>
              </a:rPr>
              <a:t>Document-partitioned: </a:t>
            </a:r>
            <a:r>
              <a:rPr lang="en-US" altLang="en-US" smtClean="0">
                <a:ea typeface="ＭＳ Ｐゴシック" panose="020B0600070205080204" pitchFamily="34" charset="-128"/>
              </a:rPr>
              <a:t>one machine handles a subrange of documents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mtClean="0">
                <a:ea typeface="ＭＳ Ｐゴシック" pitchFamily="-112" charset="-128"/>
              </a:rPr>
              <a:t>MapReduce</a:t>
            </a:r>
            <a:endParaRPr lang="en-US" dirty="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222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B901D7-818A-406C-956C-3CE2D369FCC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4D76919-ECD6-484B-93EF-945770AFDEE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Up to now, we have assumed that collections are static.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They rarely are: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Documents come in over time and need to be inserted.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Documents are deleted and modified.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This means that the dictionary and postings lists have to be modified: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Postings updates for terms already in dictionary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New terms added to dictionary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Dynamic indexing</a:t>
            </a:r>
            <a:endParaRPr lang="en-US" dirty="0"/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325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81FAF8-EAB2-4735-8E22-9E6BBD3A1D1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FF95D01-79D3-4925-9BB6-513F2EDBDE4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Maintain “big” main index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New docs go into “small” auxiliary index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Search across both, merge results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Deletions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Invalidation bit-vector for deleted docs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Filter docs output on a search result by this invalidation bit-vector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Periodically, re-index into one main index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Simplest approach</a:t>
            </a:r>
            <a:endParaRPr lang="en-US" dirty="0"/>
          </a:p>
        </p:txBody>
      </p:sp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427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5F2BAF-8408-4F66-A92B-BE58B933380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C563597-68B7-4A10-A5BA-FC249C447CF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Problem of frequent merges – you touch stuff a lot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Poor performance during merge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Actually: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smtClean="0">
                <a:ea typeface="ＭＳ Ｐゴシック" panose="020B0600070205080204" pitchFamily="34" charset="-128"/>
              </a:rPr>
              <a:t>Merging of the auxiliary index into the main index is efficient if we keep a separate file for each postings list.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smtClean="0">
                <a:ea typeface="ＭＳ Ｐゴシック" panose="020B0600070205080204" pitchFamily="34" charset="-128"/>
              </a:rPr>
              <a:t>Merge is the same as a simple append.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smtClean="0">
                <a:ea typeface="ＭＳ Ｐゴシック" panose="020B0600070205080204" pitchFamily="34" charset="-128"/>
              </a:rPr>
              <a:t>But then we would need a lot of files – inefficient for OS.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Assumption for the rest of the lecture: The index is one big file.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In reality: Use a scheme somewhere in between (e.g., split very large postings lists, collect postings lists of length 1 in one file etc.)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Issues with main and auxiliary indexes</a:t>
            </a:r>
            <a:endParaRPr lang="en-US" dirty="0"/>
          </a:p>
        </p:txBody>
      </p:sp>
      <p:sp>
        <p:nvSpPr>
          <p:cNvPr id="5530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530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295314-66EE-4091-9A97-C53918451BA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D689166-D2D2-440C-A25F-7954CF8E181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Maintain a series of indexes, each twice as large as the previous one.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Keep smallest (Z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en-US" smtClean="0">
                <a:ea typeface="ＭＳ Ｐゴシック" panose="020B0600070205080204" pitchFamily="34" charset="-128"/>
              </a:rPr>
              <a:t>) in memory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Larger ones (I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en-US" smtClean="0">
                <a:ea typeface="ＭＳ Ｐゴシック" panose="020B0600070205080204" pitchFamily="34" charset="-128"/>
              </a:rPr>
              <a:t>, I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, …) on disk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If Z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en-US" smtClean="0">
                <a:ea typeface="ＭＳ Ｐゴシック" panose="020B0600070205080204" pitchFamily="34" charset="-128"/>
              </a:rPr>
              <a:t> gets too big (&gt;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), write to disk as I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0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or merge with I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en-US" smtClean="0">
                <a:ea typeface="ＭＳ Ｐゴシック" panose="020B0600070205080204" pitchFamily="34" charset="-128"/>
              </a:rPr>
              <a:t> (if I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en-US" smtClean="0">
                <a:ea typeface="ＭＳ Ｐゴシック" panose="020B0600070205080204" pitchFamily="34" charset="-128"/>
              </a:rPr>
              <a:t> already exists) as Z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Either write merge Z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to disk as I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(if no I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  <a:endParaRPr lang="en-US" altLang="en-US" baseline="-25000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Or merge with I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ea typeface="ＭＳ Ｐゴシック" panose="020B0600070205080204" pitchFamily="34" charset="-128"/>
              </a:rPr>
              <a:t> to form Z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 </a:t>
            </a:r>
            <a:r>
              <a:rPr lang="en-US" altLang="en-US" smtClean="0">
                <a:ea typeface="ＭＳ Ｐゴシック" panose="020B0600070205080204" pitchFamily="34" charset="-128"/>
              </a:rPr>
              <a:t>etc.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Logarithmic merge</a:t>
            </a:r>
            <a:endParaRPr lang="en-US" dirty="0"/>
          </a:p>
        </p:txBody>
      </p:sp>
      <p:sp>
        <p:nvSpPr>
          <p:cNvPr id="5632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632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1661BF-9D2D-47D8-8643-27C6E50C56A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ED5D933-9167-4BA8-9DF8-B45679CE7B0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610600" cy="61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734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E387B3-6A85-4E49-B719-52225CE45EA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C3796CD-0843-4C74-999F-92478FA2392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Many design decisions in information retrieval are based on the characteristics of hardware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begin by reviewing hardware basics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Hardware basics</a:t>
            </a:r>
            <a:endParaRPr lang="en-US" dirty="0"/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0404BC-3F62-439E-B774-AA6636B121F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3C933CFE-DF38-45CB-A945-FA54BC86177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Auxiliary and main index: index construction time is O(T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) as each posting is touched in each merge.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Logarithmic merge: Each posting is merged O(log T) times, so complexity is O(T log T)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So logarithmic merge is much more efficient for index construction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But query processing now requires the merging of O(log T) indexes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Whereas it is O(1) if you just have a main and auxiliary index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Logarithmic merge</a:t>
            </a:r>
            <a:endParaRPr lang="en-US" dirty="0"/>
          </a:p>
        </p:txBody>
      </p:sp>
      <p:sp>
        <p:nvSpPr>
          <p:cNvPr id="5837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837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C41C9A-001F-41A4-AD37-D4343521686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EC25D96-4AFC-4747-8A05-144690FD2A7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All the large search engines now do dynamic indexing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Their indices have frequent incremental changes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News items, blogs, new topical web pages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Sarah Palin, …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But (sometimes/typically) they also periodically reconstruct the index from scratch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Query processing is then switched to the new index, and the old index is then deleted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Dynamic indexing at search engines</a:t>
            </a:r>
            <a:endParaRPr lang="en-US" dirty="0"/>
          </a:p>
        </p:txBody>
      </p:sp>
      <p:sp>
        <p:nvSpPr>
          <p:cNvPr id="5939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939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940CD9-5B51-4FD1-A017-48222D3BF55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6DD6A1F-8F43-45E7-AFD1-4F9EB067AA2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index construction mainly requires the dictionary to be in the main memory but today’s existing RAM capacity is not sufficient.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We need external sorting algorithms and the main constraint in these algorithms is to minimize the number of disk seeks.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BSB index construction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SPIMI index construction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Dynamic indexing is built using the </a:t>
            </a:r>
            <a:r>
              <a:rPr lang="en-US" altLang="en-US" smtClean="0">
                <a:ea typeface="ＭＳ Ｐゴシック" panose="020B0600070205080204" pitchFamily="34" charset="-128"/>
              </a:rPr>
              <a:t>Logarithmic merge</a:t>
            </a:r>
            <a:endParaRPr lang="en-US" altLang="en-US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6042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042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307F17-128A-4C83-8627-4EFA3BBB305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2C63DAE-001A-41FE-8A71-73EC627F47E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3916363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Access to data in memory is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much</a:t>
            </a:r>
            <a:r>
              <a:rPr lang="en-US" altLang="en-US" smtClean="0">
                <a:ea typeface="ＭＳ Ｐゴシック" panose="020B0600070205080204" pitchFamily="34" charset="-128"/>
              </a:rPr>
              <a:t> faster than access to data on disk.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Disk seeks: No data is transferred from disk while the disk head is being positioned.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Therefore: Transferring one large chunk of data from disk to memory is faster than transferring many small chunks.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Disk I/O is block-based: Reading and writing of entire blocks (as opposed to smaller chunks).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Block sizes: 8KB to 256 KB.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Hardware basics</a:t>
            </a:r>
            <a:endParaRPr lang="en-US" dirty="0"/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946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75CF43-43B1-4CA2-A7BF-8A197A24AA4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52380DC-263B-4F57-8366-3E59BAD2D52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Servers used in IR systems now typically have several GB of main memory, sometimes tens of GB. 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Available disk space is several (2–3) orders of magnitude larger.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Fault tolerance is very expensive: It’s much cheaper to use many regular machines rather than one fault tolerant machine.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Hardware basics</a:t>
            </a:r>
            <a:endParaRPr lang="en-US" dirty="0"/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150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E52E7-3EB6-4D0A-B9A9-234C82B9AA2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A37F0D3-EDB7-48DB-8FE7-EC2E19CBFA8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Hardware assumptions for this lecture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b="1" smtClean="0">
                <a:ea typeface="ＭＳ Ｐゴシック" panose="020B0600070205080204" pitchFamily="34" charset="-128"/>
              </a:rPr>
              <a:t>symbol 	statistic 				value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s			average seek time 		5 ms = 5 x 10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−3</a:t>
            </a:r>
            <a:r>
              <a:rPr lang="en-US" altLang="en-US" smtClean="0">
                <a:ea typeface="ＭＳ Ｐゴシック" panose="020B0600070205080204" pitchFamily="34" charset="-128"/>
              </a:rPr>
              <a:t> s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b 			transfer time per byte 	0.02 μs = 2 x 10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−8</a:t>
            </a:r>
            <a:r>
              <a:rPr lang="en-US" altLang="en-US" smtClean="0">
                <a:ea typeface="ＭＳ Ｐゴシック" panose="020B0600070205080204" pitchFamily="34" charset="-128"/>
              </a:rPr>
              <a:t> s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      		processor’s clock rate	10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9</a:t>
            </a:r>
            <a:r>
              <a:rPr lang="en-US" altLang="en-US" smtClean="0">
                <a:ea typeface="ＭＳ Ｐゴシック" panose="020B0600070205080204" pitchFamily="34" charset="-128"/>
              </a:rPr>
              <a:t> s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−1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p			low-level operation 		0.01 μs = 10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−8</a:t>
            </a:r>
            <a:r>
              <a:rPr lang="en-US" altLang="en-US" smtClean="0">
                <a:ea typeface="ＭＳ Ｐゴシック" panose="020B0600070205080204" pitchFamily="34" charset="-128"/>
              </a:rPr>
              <a:t> s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         	(e.g., compare &amp; swap a word)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      		size of main memory 	several GB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      		size of disk space	 	1 TB or more</a:t>
            </a:r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253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FF6051-F260-492D-AB23-3D2C5ADA124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1EE53F3-71C6-4802-A460-7373E4555AD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Shakespeare’s collected works definitely aren’t large enough for demonstrating many of the points in this course.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collection we’ll use isn’t really large enough either, but it’s publicly available and is at least a more plausible example.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As an example for applying scalable index construction algorithms, we will use the Reuters RCV1 collection.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This is one year of Reuters newswire (part of 1995 and 1996)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RCV1: Our collection for this lecture</a:t>
            </a:r>
            <a:endParaRPr lang="en-US" dirty="0"/>
          </a:p>
        </p:txBody>
      </p:sp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355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6B2B73-19DC-419E-BDD2-9E7B5FA8EB9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B39F527-56D9-4A1C-9D6F-B1D1EDCD552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pitchFamily="-112" charset="-128"/>
              </a:rPr>
              <a:t>A Reuters RCV1 document</a:t>
            </a:r>
            <a:endParaRPr lang="en-US" dirty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955800"/>
            <a:ext cx="84328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458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D2524A-7AB5-47DD-AB73-9DED5824A56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D71C063-67A1-45E7-A54C-A206B873460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</TotalTime>
  <Words>2385</Words>
  <Application>Microsoft Office PowerPoint</Application>
  <PresentationFormat>On-screen Show (4:3)</PresentationFormat>
  <Paragraphs>363</Paragraphs>
  <Slides>42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 Unicode MS</vt:lpstr>
      <vt:lpstr>ＭＳ Ｐゴシック</vt:lpstr>
      <vt:lpstr>Arial</vt:lpstr>
      <vt:lpstr>Calibri</vt:lpstr>
      <vt:lpstr>Lucida Sans</vt:lpstr>
      <vt:lpstr>Wingdings</vt:lpstr>
      <vt:lpstr>Office Theme</vt:lpstr>
      <vt:lpstr>Worksheet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259</cp:revision>
  <dcterms:created xsi:type="dcterms:W3CDTF">2011-09-14T09:42:05Z</dcterms:created>
  <dcterms:modified xsi:type="dcterms:W3CDTF">2019-02-09T08:02:02Z</dcterms:modified>
</cp:coreProperties>
</file>