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23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4" r:id="rId45"/>
    <p:sldId id="325" r:id="rId46"/>
    <p:sldId id="322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565" autoAdjust="0"/>
  </p:normalViewPr>
  <p:slideViewPr>
    <p:cSldViewPr>
      <p:cViewPr varScale="1">
        <p:scale>
          <a:sx n="86" d="100"/>
          <a:sy n="86" d="100"/>
        </p:scale>
        <p:origin x="12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234D63E-ECDF-4ABB-A3EB-25E58CE9615A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1D29BC2-2622-4163-B5C4-3DBE22FBC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1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389451-F791-430E-A56C-7BD635B3F8DD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9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latin typeface="Arial" panose="020B0604020202020204" pitchFamily="34" charset="0"/>
              </a:rPr>
              <a:t>CS C441 / CS F441 </a:t>
            </a:r>
            <a:r>
              <a:rPr lang="en-US" sz="1100" b="1" dirty="0" smtClean="0">
                <a:solidFill>
                  <a:srgbClr val="101141"/>
                </a:solidFill>
                <a:latin typeface="Arial" panose="020B0604020202020204" pitchFamily="34" charset="0"/>
              </a:rPr>
              <a:t>Second </a:t>
            </a: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Semester 2013-14         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2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77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6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439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36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93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46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latin typeface="Arial" panose="020B0604020202020204" pitchFamily="34" charset="0"/>
              </a:rPr>
              <a:t>CS C441 / CS F441 </a:t>
            </a:r>
            <a:r>
              <a:rPr lang="en-US" sz="1100" b="1" dirty="0" smtClean="0">
                <a:solidFill>
                  <a:srgbClr val="101141"/>
                </a:solidFill>
                <a:latin typeface="Arial" panose="020B0604020202020204" pitchFamily="34" charset="0"/>
              </a:rPr>
              <a:t>Second </a:t>
            </a: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Semester 2013-14         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30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latin typeface="Arial" panose="020B0604020202020204" pitchFamily="34" charset="0"/>
              </a:rPr>
              <a:t>CS C441 / CS F441 </a:t>
            </a:r>
            <a:r>
              <a:rPr lang="en-US" sz="1100" b="1" dirty="0" smtClean="0">
                <a:solidFill>
                  <a:srgbClr val="101141"/>
                </a:solidFill>
                <a:latin typeface="Arial" panose="020B0604020202020204" pitchFamily="34" charset="0"/>
              </a:rPr>
              <a:t>Second </a:t>
            </a: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Semester 2013-14         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44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latin typeface="Arial" panose="020B0604020202020204" pitchFamily="34" charset="0"/>
              </a:rPr>
              <a:t>CS C441 / CS F441 </a:t>
            </a:r>
            <a:r>
              <a:rPr lang="en-US" sz="1100" b="1" dirty="0" smtClean="0">
                <a:solidFill>
                  <a:srgbClr val="101141"/>
                </a:solidFill>
                <a:latin typeface="Arial" panose="020B0604020202020204" pitchFamily="34" charset="0"/>
              </a:rPr>
              <a:t>Second </a:t>
            </a: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Semester 2013-14         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93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6274E0-D7AA-4547-9B00-47EA91090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BITS Pilani</a:t>
            </a:r>
            <a:endParaRPr lang="en-US" dirty="0"/>
          </a:p>
        </p:txBody>
      </p:sp>
      <p:sp>
        <p:nvSpPr>
          <p:cNvPr id="14339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Dr. Lavika Goel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Assistant Professor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Department of CSIS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Lecture 5: 17/2/2019</a:t>
            </a:r>
            <a:endParaRPr lang="en-US" altLang="en-US" dirty="0" smtClean="0"/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228600" y="5676900"/>
            <a:ext cx="1981200" cy="307975"/>
          </a:xfrm>
          <a:prstGeom prst="rect">
            <a:avLst/>
          </a:prstGeom>
          <a:solidFill>
            <a:srgbClr val="101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Recall : A commonly used measure of overlap of two sets </a:t>
            </a: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smtClean="0">
                <a:ea typeface="ＭＳ Ｐゴシック" panose="020B0600070205080204" pitchFamily="34" charset="-128"/>
              </a:rPr>
              <a:t>B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(A,B) = 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∩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B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| / |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∪ 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|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(A,A) = 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1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(A,B) = 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 ∩ B = 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0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i="1" smtClean="0">
                <a:ea typeface="ＭＳ Ｐゴシック" panose="020B0600070205080204" pitchFamily="34" charset="-128"/>
              </a:rPr>
              <a:t>A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smtClean="0">
                <a:ea typeface="ＭＳ Ｐゴシック" panose="020B0600070205080204" pitchFamily="34" charset="-128"/>
              </a:rPr>
              <a:t>B</a:t>
            </a:r>
            <a:r>
              <a:rPr lang="en-US" altLang="en-US" smtClean="0">
                <a:ea typeface="ＭＳ Ｐゴシック" panose="020B0600070205080204" pitchFamily="34" charset="-128"/>
              </a:rPr>
              <a:t> don’t have to be the same size.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Always assigns a number between 0 and 1.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Take 1: </a:t>
            </a:r>
            <a:r>
              <a:rPr lang="en-US" altLang="en-US" dirty="0" err="1">
                <a:ea typeface="ＭＳ Ｐゴシック" charset="-128"/>
              </a:rPr>
              <a:t>Jaccard</a:t>
            </a:r>
            <a:r>
              <a:rPr lang="en-US" altLang="en-US" dirty="0">
                <a:ea typeface="ＭＳ Ｐゴシック" charset="-128"/>
              </a:rPr>
              <a:t> coefficient</a:t>
            </a:r>
            <a:endParaRPr lang="en-US" dirty="0"/>
          </a:p>
        </p:txBody>
      </p:sp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458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10255C-3C69-47D7-B9EE-1FEFCB1BEFCA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987CA45-B3C5-4AA1-9BC2-2757EA172FD5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What is the query-document match score that the Jaccard coefficient computes for each of the two documents below?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u="sng" smtClean="0">
                <a:ea typeface="ＭＳ Ｐゴシック" panose="020B0600070205080204" pitchFamily="34" charset="-128"/>
              </a:rPr>
              <a:t>Query</a:t>
            </a:r>
            <a:r>
              <a:rPr lang="en-US" altLang="en-US" smtClean="0">
                <a:ea typeface="ＭＳ Ｐゴシック" panose="020B0600070205080204" pitchFamily="34" charset="-128"/>
              </a:rPr>
              <a:t>: </a:t>
            </a:r>
            <a:r>
              <a:rPr lang="en-US" altLang="en-US" i="1" smtClean="0">
                <a:ea typeface="ＭＳ Ｐゴシック" panose="020B0600070205080204" pitchFamily="34" charset="-128"/>
              </a:rPr>
              <a:t>ides of march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u="sng" smtClean="0">
                <a:ea typeface="ＭＳ Ｐゴシック" panose="020B0600070205080204" pitchFamily="34" charset="-128"/>
              </a:rPr>
              <a:t>Document</a:t>
            </a:r>
            <a:r>
              <a:rPr lang="en-US" altLang="en-US" smtClean="0">
                <a:ea typeface="ＭＳ Ｐゴシック" panose="020B0600070205080204" pitchFamily="34" charset="-128"/>
              </a:rPr>
              <a:t> 1: </a:t>
            </a:r>
            <a:r>
              <a:rPr lang="en-US" altLang="en-US" i="1" smtClean="0">
                <a:ea typeface="ＭＳ Ｐゴシック" panose="020B0600070205080204" pitchFamily="34" charset="-128"/>
              </a:rPr>
              <a:t>caesar died in march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u="sng" smtClean="0">
                <a:ea typeface="ＭＳ Ｐゴシック" panose="020B0600070205080204" pitchFamily="34" charset="-128"/>
              </a:rPr>
              <a:t>Document</a:t>
            </a:r>
            <a:r>
              <a:rPr lang="en-US" altLang="en-US" smtClean="0">
                <a:ea typeface="ＭＳ Ｐゴシック" panose="020B0600070205080204" pitchFamily="34" charset="-128"/>
              </a:rPr>
              <a:t> 2: </a:t>
            </a:r>
            <a:r>
              <a:rPr lang="en-US" altLang="en-US" i="1" smtClean="0">
                <a:ea typeface="ＭＳ Ｐゴシック" panose="020B0600070205080204" pitchFamily="34" charset="-128"/>
              </a:rPr>
              <a:t>the long march</a:t>
            </a:r>
            <a:endParaRPr lang="en-US" altLang="en-US" u="sng" smtClean="0">
              <a:ea typeface="ＭＳ Ｐゴシック" panose="020B0600070205080204" pitchFamily="34" charset="-128"/>
            </a:endParaRPr>
          </a:p>
          <a:p>
            <a:pPr fontAlgn="base">
              <a:spcAft>
                <a:spcPct val="0"/>
              </a:spcAft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 err="1">
                <a:ea typeface="ＭＳ Ｐゴシック" charset="-128"/>
              </a:rPr>
              <a:t>Jaccard</a:t>
            </a:r>
            <a:r>
              <a:rPr lang="en-US" altLang="en-US" dirty="0">
                <a:ea typeface="ＭＳ Ｐゴシック" charset="-128"/>
              </a:rPr>
              <a:t> coefficient: Scoring example</a:t>
            </a:r>
            <a:endParaRPr lang="en-US" dirty="0"/>
          </a:p>
        </p:txBody>
      </p:sp>
      <p:sp>
        <p:nvSpPr>
          <p:cNvPr id="2560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560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E86131-D0C8-4F21-8DBD-ABC3381023F1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2947417-2DF0-485A-B288-081FC3A22353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It doesn’t consider </a:t>
            </a:r>
            <a:r>
              <a:rPr lang="en-US" altLang="en-US" i="1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term frequency </a:t>
            </a:r>
            <a:r>
              <a:rPr lang="en-US" altLang="en-US" smtClean="0">
                <a:ea typeface="ＭＳ Ｐゴシック" panose="020B0600070205080204" pitchFamily="34" charset="-128"/>
              </a:rPr>
              <a:t>(how many times a term occurs in a document)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Rare terms in a collection are more informative than frequent terms. Jaccard doesn’t consider this information (capital of India) (GDP of India) (capital india)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We need a more sophisticated way of normalizing for length</a:t>
            </a:r>
          </a:p>
          <a:p>
            <a:pPr fontAlgn="base">
              <a:spcAft>
                <a:spcPct val="0"/>
              </a:spcAft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Issues with </a:t>
            </a:r>
            <a:r>
              <a:rPr lang="en-US" altLang="en-US" dirty="0" err="1">
                <a:ea typeface="ＭＳ Ｐゴシック" charset="-128"/>
              </a:rPr>
              <a:t>Jaccard</a:t>
            </a:r>
            <a:r>
              <a:rPr lang="en-US" altLang="en-US" dirty="0">
                <a:ea typeface="ＭＳ Ｐゴシック" charset="-128"/>
              </a:rPr>
              <a:t> for scoring</a:t>
            </a:r>
            <a:endParaRPr lang="en-US" dirty="0"/>
          </a:p>
        </p:txBody>
      </p:sp>
      <p:sp>
        <p:nvSpPr>
          <p:cNvPr id="2662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662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9EC1F96-C463-4268-AA00-A1A429744B9E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F9DD362-E75B-4E46-88AF-63B897B30B80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Recall: Binary term-document incidence matrix</a:t>
            </a:r>
            <a:endParaRPr lang="en-US" dirty="0"/>
          </a:p>
        </p:txBody>
      </p:sp>
      <p:graphicFrame>
        <p:nvGraphicFramePr>
          <p:cNvPr id="27651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0" y="1676400"/>
          <a:ext cx="9101138" cy="334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Worksheet" r:id="rId3" imgW="9791852" imgH="3596678" progId="Excel.Sheet.8">
                  <p:embed/>
                </p:oleObj>
              </mc:Choice>
              <mc:Fallback>
                <p:oleObj name="Worksheet" r:id="rId3" imgW="9791852" imgH="3596678" progId="Excel.Shee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76400"/>
                        <a:ext cx="9101138" cy="334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76200" y="5786438"/>
            <a:ext cx="9094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Each document is represented by a binary vector ∈ {0,1}</a:t>
            </a:r>
            <a:r>
              <a:rPr lang="en-US" altLang="en-US" sz="2400" baseline="30000">
                <a:latin typeface="Lucida Sans" panose="020B0602030504020204" pitchFamily="34" charset="0"/>
                <a:ea typeface="ＭＳ Ｐゴシック" panose="020B0600070205080204" pitchFamily="34" charset="-128"/>
              </a:rPr>
              <a:t>|V|</a:t>
            </a:r>
          </a:p>
        </p:txBody>
      </p:sp>
      <p:sp>
        <p:nvSpPr>
          <p:cNvPr id="27653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7654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84F0A0-6C2B-4D00-B32A-A9D802BCBECF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63EA7C6-0AF0-4F02-B889-BA3415C6668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Term-document count matrices</a:t>
            </a:r>
            <a:endParaRPr lang="en-US" dirty="0"/>
          </a:p>
        </p:txBody>
      </p:sp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Consider the number of occurrences of a term in a document: </a:t>
            </a:r>
          </a:p>
          <a:p>
            <a:pPr lvl="1" eaLnBrk="1" hangingPunct="1"/>
            <a:r>
              <a:rPr lang="en-US" altLang="en-US" sz="1600">
                <a:ea typeface="ＭＳ Ｐゴシック" panose="020B0600070205080204" pitchFamily="34" charset="-128"/>
              </a:rPr>
              <a:t>Each document is a count vector in </a:t>
            </a:r>
            <a:r>
              <a:rPr lang="en-US" altLang="en-US" sz="1600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ℕ</a:t>
            </a:r>
            <a:r>
              <a:rPr lang="en-US" altLang="en-US" sz="1600" baseline="30000">
                <a:ea typeface="ＭＳ Ｐゴシック" panose="020B0600070205080204" pitchFamily="34" charset="-128"/>
              </a:rPr>
              <a:t>v</a:t>
            </a:r>
            <a:r>
              <a:rPr lang="en-US" altLang="en-US" sz="1600">
                <a:ea typeface="ＭＳ Ｐゴシック" panose="020B0600070205080204" pitchFamily="34" charset="-128"/>
              </a:rPr>
              <a:t>: a column below </a:t>
            </a: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76200" y="353695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Worksheet" r:id="rId3" imgW="9791700" imgH="2926080" progId="Excel.Sheet.8">
                  <p:embed/>
                </p:oleObj>
              </mc:Choice>
              <mc:Fallback>
                <p:oleObj name="Worksheet" r:id="rId3" imgW="9791700" imgH="292608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53695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352800" y="358140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733800" y="2362200"/>
            <a:ext cx="160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38600" y="2667000"/>
            <a:ext cx="4953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Rectangle 4"/>
          <p:cNvSpPr>
            <a:spLocks noChangeArrowheads="1"/>
          </p:cNvSpPr>
          <p:nvPr/>
        </p:nvSpPr>
        <p:spPr bwMode="auto">
          <a:xfrm>
            <a:off x="304800" y="3886200"/>
            <a:ext cx="8283575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81" name="Rectangle 5"/>
          <p:cNvSpPr>
            <a:spLocks noChangeArrowheads="1"/>
          </p:cNvSpPr>
          <p:nvPr/>
        </p:nvSpPr>
        <p:spPr bwMode="auto">
          <a:xfrm>
            <a:off x="357188" y="3135313"/>
            <a:ext cx="2386012" cy="4460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82" name="TextBox 3"/>
          <p:cNvSpPr txBox="1">
            <a:spLocks noChangeArrowheads="1"/>
          </p:cNvSpPr>
          <p:nvPr/>
        </p:nvSpPr>
        <p:spPr bwMode="auto">
          <a:xfrm>
            <a:off x="457200" y="3119438"/>
            <a:ext cx="1979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Term vector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7200" y="3581400"/>
            <a:ext cx="1968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868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9A3005-1BB9-4266-91DB-F5EAA24F68F1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67F3DEC-7338-4FA9-A0A8-2532955B2C6F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Vector representation doesn’t consider the ordering of words in a document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i="1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John is quicker than Mary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i="1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Mary is quicker than John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have the same vectors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This is called the </a:t>
            </a:r>
            <a:r>
              <a:rPr lang="en-US" altLang="en-US" u="sng" smtClean="0">
                <a:ea typeface="ＭＳ Ｐゴシック" panose="020B0600070205080204" pitchFamily="34" charset="-128"/>
              </a:rPr>
              <a:t>bag of words</a:t>
            </a:r>
            <a:r>
              <a:rPr lang="en-US" altLang="en-US" smtClean="0">
                <a:ea typeface="ＭＳ Ｐゴシック" panose="020B0600070205080204" pitchFamily="34" charset="-128"/>
              </a:rPr>
              <a:t> model.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In a sense, this is a step back: The positional index was able to distinguish these two documents.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We will look at “recovering” positional information later in this course.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For now: bag of words model</a:t>
            </a:r>
          </a:p>
          <a:p>
            <a:pPr fontAlgn="base">
              <a:spcAft>
                <a:spcPct val="0"/>
              </a:spcAft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i="1" dirty="0">
                <a:ea typeface="ＭＳ Ｐゴシック" charset="-128"/>
              </a:rPr>
              <a:t>Bag of words </a:t>
            </a:r>
            <a:r>
              <a:rPr lang="en-US" altLang="en-US" dirty="0">
                <a:ea typeface="ＭＳ Ｐゴシック" charset="-128"/>
              </a:rPr>
              <a:t>model</a:t>
            </a:r>
            <a:endParaRPr lang="en-US" dirty="0"/>
          </a:p>
        </p:txBody>
      </p:sp>
      <p:sp>
        <p:nvSpPr>
          <p:cNvPr id="2970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970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D1F5EE-1EA9-4B8E-8EC4-D0F1D0DEA219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CF4ED3A-2B04-420D-9C7F-0EEC407AB5CC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Term frequency </a:t>
            </a:r>
            <a:r>
              <a:rPr lang="en-US" altLang="en-US" dirty="0" err="1">
                <a:ea typeface="ＭＳ Ｐゴシック" charset="-128"/>
              </a:rPr>
              <a:t>tf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ea typeface="ＭＳ Ｐゴシック" panose="020B0600070205080204" pitchFamily="34" charset="-128"/>
              </a:rPr>
              <a:t>The term frequency tf</a:t>
            </a:r>
            <a:r>
              <a:rPr lang="en-US" altLang="en-US" sz="2400" i="1" baseline="-25000">
                <a:ea typeface="ＭＳ Ｐゴシック" panose="020B0600070205080204" pitchFamily="34" charset="-128"/>
              </a:rPr>
              <a:t>t,d</a:t>
            </a:r>
            <a:r>
              <a:rPr lang="en-US" altLang="en-US" sz="2400">
                <a:ea typeface="ＭＳ Ｐゴシック" panose="020B0600070205080204" pitchFamily="34" charset="-128"/>
              </a:rPr>
              <a:t> of term </a:t>
            </a:r>
            <a:r>
              <a:rPr lang="en-US" altLang="en-US" sz="2400" i="1">
                <a:ea typeface="ＭＳ Ｐゴシック" panose="020B0600070205080204" pitchFamily="34" charset="-128"/>
              </a:rPr>
              <a:t>t</a:t>
            </a:r>
            <a:r>
              <a:rPr lang="en-US" altLang="en-US" sz="2400">
                <a:ea typeface="ＭＳ Ｐゴシック" panose="020B0600070205080204" pitchFamily="34" charset="-128"/>
              </a:rPr>
              <a:t> in document </a:t>
            </a:r>
            <a:r>
              <a:rPr lang="en-US" altLang="en-US" sz="2400" i="1">
                <a:ea typeface="ＭＳ Ｐゴシック" panose="020B0600070205080204" pitchFamily="34" charset="-128"/>
              </a:rPr>
              <a:t>d</a:t>
            </a:r>
            <a:r>
              <a:rPr lang="en-US" altLang="en-US" sz="2400">
                <a:ea typeface="ＭＳ Ｐゴシック" panose="020B0600070205080204" pitchFamily="34" charset="-128"/>
              </a:rPr>
              <a:t> is defined as the number of times that </a:t>
            </a:r>
            <a:r>
              <a:rPr lang="en-US" altLang="en-US" sz="2400" i="1">
                <a:ea typeface="ＭＳ Ｐゴシック" panose="020B0600070205080204" pitchFamily="34" charset="-128"/>
              </a:rPr>
              <a:t>t </a:t>
            </a:r>
            <a:r>
              <a:rPr lang="en-US" altLang="en-US" sz="2400">
                <a:ea typeface="ＭＳ Ｐゴシック" panose="020B0600070205080204" pitchFamily="34" charset="-128"/>
              </a:rPr>
              <a:t>occurs in </a:t>
            </a:r>
            <a:r>
              <a:rPr lang="en-US" altLang="en-US" sz="2400" i="1">
                <a:ea typeface="ＭＳ Ｐゴシック" panose="020B0600070205080204" pitchFamily="34" charset="-128"/>
              </a:rPr>
              <a:t>d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solidFill>
                  <a:srgbClr val="C00000"/>
                </a:solidFill>
                <a:ea typeface="ＭＳ Ｐゴシック" panose="020B0600070205080204" pitchFamily="34" charset="-128"/>
              </a:rPr>
              <a:t>We want to use tf when computing query-document match scores. But how? </a:t>
            </a:r>
            <a:r>
              <a:rPr lang="en-US" altLang="en-US" sz="2400">
                <a:ea typeface="ＭＳ Ｐゴシック" panose="020B0600070205080204" pitchFamily="34" charset="-128"/>
              </a:rPr>
              <a:t>Raw term frequency is not what we want: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A document with 10 occurrences of the term is more relevant than a document with 1 occurrence of the term.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But not 10 times more relevant.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>
                <a:solidFill>
                  <a:srgbClr val="C00000"/>
                </a:solidFill>
                <a:ea typeface="ＭＳ Ｐゴシック" panose="020B0600070205080204" pitchFamily="34" charset="-128"/>
              </a:rPr>
              <a:t>Relevance does not increase proportionally with term frequency.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48200" y="6019800"/>
            <a:ext cx="4191000" cy="533400"/>
          </a:xfrm>
          <a:prstGeom prst="rect">
            <a:avLst/>
          </a:prstGeom>
          <a:solidFill>
            <a:srgbClr val="83ADC1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NB: frequency = count in IR</a:t>
            </a:r>
          </a:p>
        </p:txBody>
      </p:sp>
      <p:sp>
        <p:nvSpPr>
          <p:cNvPr id="30725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0726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B6443B-A73C-4236-89BF-B36E6D0082E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0E6861F-BA27-48E7-862C-7E610294D01D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Log-frequency weighting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 log frequency weight of term t in d is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0 → 0, 1 → 1, 2 → 1.3, 10 → 2, 1000 → 4, etc.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Score for a document-query pair: sum over terms </a:t>
            </a:r>
            <a:r>
              <a:rPr lang="en-US" altLang="en-US" i="1" smtClean="0">
                <a:ea typeface="ＭＳ Ｐゴシック" panose="020B0600070205080204" pitchFamily="34" charset="-128"/>
              </a:rPr>
              <a:t>t</a:t>
            </a:r>
            <a:r>
              <a:rPr lang="en-US" altLang="en-US" smtClean="0">
                <a:ea typeface="ＭＳ Ｐゴシック" panose="020B0600070205080204" pitchFamily="34" charset="-128"/>
              </a:rPr>
              <a:t> in both </a:t>
            </a:r>
            <a:r>
              <a:rPr lang="en-US" altLang="en-US" i="1" smtClean="0">
                <a:ea typeface="ＭＳ Ｐゴシック" panose="020B0600070205080204" pitchFamily="34" charset="-128"/>
              </a:rPr>
              <a:t>q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smtClean="0">
                <a:ea typeface="ＭＳ Ｐゴシック" panose="020B0600070205080204" pitchFamily="34" charset="-128"/>
              </a:rPr>
              <a:t>d</a:t>
            </a:r>
            <a:r>
              <a:rPr lang="en-US" altLang="en-US" smtClean="0">
                <a:ea typeface="ＭＳ Ｐゴシック" panose="020B0600070205080204" pitchFamily="34" charset="-128"/>
              </a:rPr>
              <a:t>: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score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 score is 0 if none of the query terms is present in the document.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1384300" y="1828800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3" imgW="2108200" imgH="457200" progId="Equation.3">
                  <p:embed/>
                </p:oleObj>
              </mc:Choice>
              <mc:Fallback>
                <p:oleObj name="Equation" r:id="rId3" imgW="21082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828800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/>
          <p:cNvGraphicFramePr>
            <a:graphicFrameLocks noChangeAspect="1"/>
          </p:cNvGraphicFramePr>
          <p:nvPr/>
        </p:nvGraphicFramePr>
        <p:xfrm>
          <a:off x="1981200" y="4419600"/>
          <a:ext cx="35385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5" imgW="1358900" imgH="279400" progId="Equation.3">
                  <p:embed/>
                </p:oleObj>
              </mc:Choice>
              <mc:Fallback>
                <p:oleObj name="Equation" r:id="rId5" imgW="13589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353853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175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29A4A16-7E17-42C9-A333-2EFEC7702F48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A406BAA-9A39-4577-856B-94787E2AEE63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Rare terms are more informative than frequent terms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Recall stop words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Consider a term in the query that is rare in the collection (e.g., 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arachnocentric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)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 document containing this term is very likely to be relevant to the query </a:t>
            </a:r>
            <a:r>
              <a:rPr lang="en-US" altLang="en-US" i="1" smtClean="0">
                <a:ea typeface="ＭＳ Ｐゴシック" panose="020B0600070205080204" pitchFamily="34" charset="-128"/>
              </a:rPr>
              <a:t>arachnocentric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→ We want a high weight for rare terms like 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arachnocentric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Document frequency</a:t>
            </a:r>
            <a:endParaRPr lang="en-US" dirty="0"/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277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0EDFB6-EC41-4D7D-8A45-29BF0ACA5FD7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E96A884-03D8-4995-B718-43A8F2FAC53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Frequent terms are less informative than rare terms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Consider a query term that is frequent in the collection (e.g., </a:t>
            </a:r>
            <a:r>
              <a:rPr lang="en-US" altLang="en-US" i="1" smtClean="0">
                <a:ea typeface="ＭＳ Ｐゴシック" panose="020B0600070205080204" pitchFamily="34" charset="-128"/>
              </a:rPr>
              <a:t>high, increase, line</a:t>
            </a:r>
            <a:r>
              <a:rPr lang="en-US" altLang="en-US" smtClean="0">
                <a:ea typeface="ＭＳ Ｐゴシック" panose="020B0600070205080204" pitchFamily="34" charset="-128"/>
              </a:rPr>
              <a:t>)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 document containing such a term is more likely to be relevant than a document that doesn’t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But it’s not a sure indicator of relevance.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→ For frequent terms, we want high positive weights for words like </a:t>
            </a:r>
            <a:r>
              <a:rPr lang="en-US" altLang="en-US" i="1" smtClean="0">
                <a:ea typeface="ＭＳ Ｐゴシック" panose="020B0600070205080204" pitchFamily="34" charset="-128"/>
              </a:rPr>
              <a:t>high, increase, and line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But lower weights than for rare terms.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We will use document frequency (df) to capture this.</a:t>
            </a:r>
          </a:p>
          <a:p>
            <a:pPr fontAlgn="base">
              <a:spcAft>
                <a:spcPct val="0"/>
              </a:spcAft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Document frequency, continued</a:t>
            </a:r>
            <a:endParaRPr lang="en-US" dirty="0"/>
          </a:p>
        </p:txBody>
      </p:sp>
      <p:sp>
        <p:nvSpPr>
          <p:cNvPr id="3379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379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21C6F5-9F93-48F2-B3BD-FFCD714FADF5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37D3699-A8BF-408D-9B4C-86741ADF7121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Ranked Retrieval</a:t>
            </a:r>
            <a:endParaRPr lang="en-US" sz="3600" dirty="0" smtClean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162800" y="1219200"/>
            <a:ext cx="1981200" cy="307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Pilani Campus</a:t>
            </a:r>
          </a:p>
        </p:txBody>
      </p:sp>
      <p:sp>
        <p:nvSpPr>
          <p:cNvPr id="16388" name="Date Placeholder 3"/>
          <p:cNvSpPr txBox="1">
            <a:spLocks/>
          </p:cNvSpPr>
          <p:nvPr/>
        </p:nvSpPr>
        <p:spPr bwMode="auto">
          <a:xfrm>
            <a:off x="339725" y="64008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8E9BA2-BD71-49DD-8005-2889D8D34CFA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448886B-A5C0-436F-A2CC-456556F63283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 err="1">
                <a:ea typeface="ＭＳ Ｐゴシック" charset="-128"/>
              </a:rPr>
              <a:t>idf</a:t>
            </a:r>
            <a:r>
              <a:rPr lang="en-US" altLang="en-US" dirty="0">
                <a:ea typeface="ＭＳ Ｐゴシック" charset="-128"/>
              </a:rPr>
              <a:t> weight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t</a:t>
            </a:r>
            <a:r>
              <a:rPr lang="en-US" altLang="en-US" smtClean="0">
                <a:ea typeface="ＭＳ Ｐゴシック" panose="020B0600070205080204" pitchFamily="34" charset="-128"/>
              </a:rPr>
              <a:t> is the </a:t>
            </a:r>
            <a:r>
              <a:rPr lang="en-US" altLang="en-US" u="sng" smtClean="0">
                <a:ea typeface="ＭＳ Ｐゴシック" panose="020B0600070205080204" pitchFamily="34" charset="-128"/>
              </a:rPr>
              <a:t>document </a:t>
            </a:r>
            <a:r>
              <a:rPr lang="en-US" altLang="en-US" smtClean="0">
                <a:ea typeface="ＭＳ Ｐゴシック" panose="020B0600070205080204" pitchFamily="34" charset="-128"/>
              </a:rPr>
              <a:t>frequency of </a:t>
            </a:r>
            <a:r>
              <a:rPr lang="en-US" altLang="en-US" i="1" smtClean="0">
                <a:ea typeface="ＭＳ Ｐゴシック" panose="020B0600070205080204" pitchFamily="34" charset="-128"/>
              </a:rPr>
              <a:t>t</a:t>
            </a:r>
            <a:r>
              <a:rPr lang="en-US" altLang="en-US" smtClean="0">
                <a:ea typeface="ＭＳ Ｐゴシック" panose="020B0600070205080204" pitchFamily="34" charset="-128"/>
              </a:rPr>
              <a:t>: the number of documents that contain </a:t>
            </a:r>
            <a:r>
              <a:rPr lang="en-US" altLang="en-US" i="1" smtClean="0">
                <a:ea typeface="ＭＳ Ｐゴシック" panose="020B0600070205080204" pitchFamily="34" charset="-128"/>
              </a:rPr>
              <a:t>t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t</a:t>
            </a:r>
            <a:r>
              <a:rPr lang="en-US" altLang="en-US" smtClean="0">
                <a:ea typeface="ＭＳ Ｐゴシック" panose="020B0600070205080204" pitchFamily="34" charset="-128"/>
              </a:rPr>
              <a:t> is an inverse measure of the informativeness of </a:t>
            </a:r>
            <a:r>
              <a:rPr lang="en-US" altLang="en-US" i="1" smtClean="0">
                <a:ea typeface="ＭＳ Ｐゴシック" panose="020B0600070205080204" pitchFamily="34" charset="-128"/>
              </a:rPr>
              <a:t>t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t 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We define the idf (inverse document frequency) of </a:t>
            </a:r>
            <a:r>
              <a:rPr lang="en-US" altLang="en-US" i="1" smtClean="0">
                <a:ea typeface="ＭＳ Ｐゴシック" panose="020B0600070205080204" pitchFamily="34" charset="-128"/>
              </a:rPr>
              <a:t>t</a:t>
            </a:r>
            <a:r>
              <a:rPr lang="en-US" altLang="en-US" smtClean="0">
                <a:ea typeface="ＭＳ Ｐゴシック" panose="020B0600070205080204" pitchFamily="34" charset="-128"/>
              </a:rPr>
              <a:t> by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We use log (</a:t>
            </a:r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/df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t</a:t>
            </a:r>
            <a:r>
              <a:rPr lang="en-US" altLang="en-US" smtClean="0">
                <a:ea typeface="ＭＳ Ｐゴシック" panose="020B0600070205080204" pitchFamily="34" charset="-128"/>
              </a:rPr>
              <a:t>) instead of </a:t>
            </a:r>
            <a:r>
              <a:rPr lang="en-US" altLang="en-US" i="1" smtClean="0"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ea typeface="ＭＳ Ｐゴシック" panose="020B0600070205080204" pitchFamily="34" charset="-128"/>
              </a:rPr>
              <a:t>/df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t</a:t>
            </a:r>
            <a:r>
              <a:rPr lang="en-US" altLang="en-US" smtClean="0">
                <a:ea typeface="ＭＳ Ｐゴシック" panose="020B0600070205080204" pitchFamily="34" charset="-128"/>
              </a:rPr>
              <a:t> to “dampen” the effect of idf.</a:t>
            </a: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2182813" y="3852863"/>
          <a:ext cx="3636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3" imgW="1155700" imgH="228600" progId="Equation.3">
                  <p:embed/>
                </p:oleObj>
              </mc:Choice>
              <mc:Fallback>
                <p:oleObj name="Equation" r:id="rId3" imgW="1155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852863"/>
                        <a:ext cx="36369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Callout 2 5"/>
          <p:cNvSpPr>
            <a:spLocks/>
          </p:cNvSpPr>
          <p:nvPr/>
        </p:nvSpPr>
        <p:spPr bwMode="auto">
          <a:xfrm>
            <a:off x="1295400" y="5938838"/>
            <a:ext cx="7078663" cy="461962"/>
          </a:xfrm>
          <a:prstGeom prst="borderCallout2">
            <a:avLst>
              <a:gd name="adj1" fmla="val 49403"/>
              <a:gd name="adj2" fmla="val -28"/>
              <a:gd name="adj3" fmla="val -242981"/>
              <a:gd name="adj4" fmla="val -13440"/>
              <a:gd name="adj5" fmla="val -321356"/>
              <a:gd name="adj6" fmla="val 42366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Will turn out the base of the log is immaterial.</a:t>
            </a:r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482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92AD03-41F1-45A1-BBA8-534E5CB2D60F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DB24814-2EA4-48EC-A16A-964013A42F5C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 err="1">
                <a:ea typeface="ＭＳ Ｐゴシック" charset="-128"/>
              </a:rPr>
              <a:t>idf</a:t>
            </a:r>
            <a:r>
              <a:rPr lang="en-US" altLang="en-US" dirty="0">
                <a:ea typeface="ＭＳ Ｐゴシック" charset="-128"/>
              </a:rPr>
              <a:t> example, suppose </a:t>
            </a:r>
            <a:r>
              <a:rPr lang="en-US" altLang="en-US" i="1" dirty="0">
                <a:ea typeface="ＭＳ Ｐゴシック" charset="-128"/>
              </a:rPr>
              <a:t>N </a:t>
            </a:r>
            <a:r>
              <a:rPr lang="en-US" altLang="en-US" dirty="0">
                <a:ea typeface="ＭＳ Ｐゴシック" charset="-128"/>
              </a:rPr>
              <a:t>= 1 million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752600"/>
          <a:ext cx="8915400" cy="3122616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  <a:gridCol w="29718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idf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calpurnia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animal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sunday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fly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under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35877" name="TextBox 4"/>
          <p:cNvSpPr txBox="1">
            <a:spLocks noChangeArrowheads="1"/>
          </p:cNvSpPr>
          <p:nvPr/>
        </p:nvSpPr>
        <p:spPr bwMode="auto">
          <a:xfrm>
            <a:off x="596900" y="5862638"/>
            <a:ext cx="801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There is one idf value for each term </a:t>
            </a:r>
            <a:r>
              <a:rPr lang="en-US" altLang="en-US" sz="2400" i="1">
                <a:latin typeface="Lucida Sans" panose="020B0602030504020204" pitchFamily="34" charset="0"/>
                <a:ea typeface="ＭＳ Ｐゴシック" panose="020B0600070205080204" pitchFamily="34" charset="-128"/>
              </a:rPr>
              <a:t>t</a:t>
            </a: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 in a collection.</a:t>
            </a:r>
          </a:p>
        </p:txBody>
      </p:sp>
      <p:graphicFrame>
        <p:nvGraphicFramePr>
          <p:cNvPr id="35878" name="Object 2"/>
          <p:cNvGraphicFramePr>
            <a:graphicFrameLocks noChangeAspect="1"/>
          </p:cNvGraphicFramePr>
          <p:nvPr/>
        </p:nvGraphicFramePr>
        <p:xfrm>
          <a:off x="2057400" y="5105400"/>
          <a:ext cx="36369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Equation" r:id="rId3" imgW="1155700" imgH="228600" progId="Equation.3">
                  <p:embed/>
                </p:oleObj>
              </mc:Choice>
              <mc:Fallback>
                <p:oleObj name="Equation" r:id="rId3" imgW="1155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05400"/>
                        <a:ext cx="36369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9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5880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338868-6819-47E9-A7E4-611072E867A4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10300E6-AE83-4695-B712-02BCA7554CC7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Does idf have an effect on ranking for one-term queries, like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iPhone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idf has no effect on ranking one term queries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idf affects the ranking of documents for queries with at least two terms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For the query </a:t>
            </a: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capricious person</a:t>
            </a:r>
            <a:r>
              <a:rPr lang="en-US" altLang="en-US" smtClean="0">
                <a:ea typeface="ＭＳ Ｐゴシック" panose="020B0600070205080204" pitchFamily="34" charset="-128"/>
              </a:rPr>
              <a:t>, idf weighting makes occurrences of </a:t>
            </a: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capricious</a:t>
            </a:r>
            <a:r>
              <a:rPr lang="en-US" altLang="en-US" smtClean="0">
                <a:ea typeface="ＭＳ Ｐゴシック" panose="020B0600070205080204" pitchFamily="34" charset="-128"/>
              </a:rPr>
              <a:t> count for much more in the final document ranking than occurrences of </a:t>
            </a: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person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Effect of </a:t>
            </a:r>
            <a:r>
              <a:rPr lang="en-US" altLang="en-US" dirty="0" err="1">
                <a:ea typeface="ＭＳ Ｐゴシック" charset="-128"/>
              </a:rPr>
              <a:t>idf</a:t>
            </a:r>
            <a:r>
              <a:rPr lang="en-US" altLang="en-US" dirty="0">
                <a:ea typeface="ＭＳ Ｐゴシック" charset="-128"/>
              </a:rPr>
              <a:t> on ranking</a:t>
            </a:r>
            <a:endParaRPr lang="en-US" dirty="0"/>
          </a:p>
        </p:txBody>
      </p:sp>
      <p:sp>
        <p:nvSpPr>
          <p:cNvPr id="3686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686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15D572-02C8-4180-92EB-F0AB2C0DE820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100C92C-CC22-4375-9942-63D2CE987825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Collection vs. Document frequency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4876800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 collection frequency of </a:t>
            </a:r>
            <a:r>
              <a:rPr lang="en-US" altLang="en-US" i="1" smtClean="0">
                <a:ea typeface="ＭＳ Ｐゴシック" panose="020B0600070205080204" pitchFamily="34" charset="-128"/>
              </a:rPr>
              <a:t>t</a:t>
            </a:r>
            <a:r>
              <a:rPr lang="en-US" altLang="en-US" smtClean="0">
                <a:ea typeface="ＭＳ Ｐゴシック" panose="020B0600070205080204" pitchFamily="34" charset="-128"/>
              </a:rPr>
              <a:t> is the number of occurrences of </a:t>
            </a:r>
            <a:r>
              <a:rPr lang="en-US" altLang="en-US" i="1" smtClean="0">
                <a:ea typeface="ＭＳ Ｐゴシック" panose="020B0600070205080204" pitchFamily="34" charset="-128"/>
              </a:rPr>
              <a:t>t</a:t>
            </a:r>
            <a:r>
              <a:rPr lang="en-US" altLang="en-US" smtClean="0">
                <a:ea typeface="ＭＳ Ｐゴシック" panose="020B0600070205080204" pitchFamily="34" charset="-128"/>
              </a:rPr>
              <a:t> in the collection, counting multiple occurrences.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Example: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Which word is a better search term (and should get a higher weight)?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352800"/>
          <a:ext cx="7086600" cy="2222500"/>
        </p:xfrm>
        <a:graphic>
          <a:graphicData uri="http://schemas.openxmlformats.org/drawingml/2006/table">
            <a:tbl>
              <a:tblPr/>
              <a:tblGrid>
                <a:gridCol w="1524000"/>
                <a:gridCol w="2514600"/>
                <a:gridCol w="30480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Collection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Document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3791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791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DD6CEF-7EE0-4751-B8D6-BE443F3FF224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714609E-19D8-421A-8B59-37448E5F4800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 err="1">
                <a:ea typeface="ＭＳ Ｐゴシック" charset="-128"/>
              </a:rPr>
              <a:t>tf-idf</a:t>
            </a:r>
            <a:r>
              <a:rPr lang="en-US" altLang="en-US" dirty="0">
                <a:ea typeface="ＭＳ Ｐゴシック" charset="-128"/>
              </a:rPr>
              <a:t> weighting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76800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 tf-idf weight of a term is the product of its tf weight and its idf weight.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Best known weighting scheme in information retrieval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Note: the “-” in tf-idf is a hyphen, not a minus sign!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Alternative names: tf.idf, tf x idf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Increases with the number of occurrences within a document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Increases with the rarity of the term in the collection</a:t>
            </a: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1524000" y="2514600"/>
          <a:ext cx="65944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3" imgW="2184400" imgH="482600" progId="Equation.3">
                  <p:embed/>
                </p:oleObj>
              </mc:Choice>
              <mc:Fallback>
                <p:oleObj name="Equation" r:id="rId3" imgW="21844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6594475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891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7EF1C7-7976-4602-8A2E-2ABF4D53363E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BB107C6-F0B8-47D8-BE95-60D6FF3EE907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Score for a document given a query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fontAlgn="base">
              <a:spcAft>
                <a:spcPct val="0"/>
              </a:spcAft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fontAlgn="base">
              <a:spcAft>
                <a:spcPct val="0"/>
              </a:spcAft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fontAlgn="base">
              <a:spcAft>
                <a:spcPct val="0"/>
              </a:spcAft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fontAlgn="base">
              <a:spcAft>
                <a:spcPct val="0"/>
              </a:spcAft>
            </a:pPr>
            <a:r>
              <a:rPr lang="en-US" altLang="en-US" sz="3200" smtClean="0">
                <a:ea typeface="ＭＳ Ｐゴシック" panose="020B0600070205080204" pitchFamily="34" charset="-128"/>
              </a:rPr>
              <a:t>There are many variants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800" smtClean="0">
                <a:ea typeface="ＭＳ Ｐゴシック" panose="020B0600070205080204" pitchFamily="34" charset="-128"/>
              </a:rPr>
              <a:t>How “tf” is computed (with/without logs)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800" smtClean="0">
                <a:ea typeface="ＭＳ Ｐゴシック" panose="020B0600070205080204" pitchFamily="34" charset="-128"/>
              </a:rPr>
              <a:t>Whether the terms in the query are also weighted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800" smtClean="0">
                <a:ea typeface="ＭＳ Ｐゴシック" panose="020B0600070205080204" pitchFamily="34" charset="-128"/>
              </a:rPr>
              <a:t>… </a:t>
            </a:r>
          </a:p>
        </p:txBody>
      </p:sp>
      <p:graphicFrame>
        <p:nvGraphicFramePr>
          <p:cNvPr id="39940" name="Object 3"/>
          <p:cNvGraphicFramePr>
            <a:graphicFrameLocks noChangeAspect="1"/>
          </p:cNvGraphicFramePr>
          <p:nvPr/>
        </p:nvGraphicFramePr>
        <p:xfrm>
          <a:off x="1303338" y="1828800"/>
          <a:ext cx="70024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3" imgW="1714500" imgH="279400" progId="Equation.3">
                  <p:embed/>
                </p:oleObj>
              </mc:Choice>
              <mc:Fallback>
                <p:oleObj name="Equation" r:id="rId3" imgW="17145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1828800"/>
                        <a:ext cx="70024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9942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562449-2056-468E-92FB-1D57B68D716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5880C94-3940-4EA1-9987-45F9A7BCDAD8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Binary → count → weight matrix</a:t>
            </a:r>
            <a:endParaRPr lang="en-US" dirty="0"/>
          </a:p>
        </p:txBody>
      </p:sp>
      <p:graphicFrame>
        <p:nvGraphicFramePr>
          <p:cNvPr id="40963" name="Object 2"/>
          <p:cNvGraphicFramePr>
            <a:graphicFrameLocks noChangeAspect="1"/>
          </p:cNvGraphicFramePr>
          <p:nvPr/>
        </p:nvGraphicFramePr>
        <p:xfrm>
          <a:off x="120650" y="1905000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Worksheet" r:id="rId3" imgW="9776460" imgH="2926080" progId="Excel.Sheet.8">
                  <p:embed/>
                </p:oleObj>
              </mc:Choice>
              <mc:Fallback>
                <p:oleObj name="Worksheet" r:id="rId3" imgW="9776460" imgH="292608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905000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Box 8"/>
          <p:cNvSpPr txBox="1">
            <a:spLocks noChangeArrowheads="1"/>
          </p:cNvSpPr>
          <p:nvPr/>
        </p:nvSpPr>
        <p:spPr bwMode="auto">
          <a:xfrm>
            <a:off x="609600" y="5334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Each document is now represented by a real-valued vector of tf-idf weights ∈ </a:t>
            </a:r>
            <a:r>
              <a:rPr lang="en-US" altLang="en-US" sz="2400">
                <a:latin typeface="Palatino Linotype" panose="0204050205050503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baseline="30000">
                <a:latin typeface="Lucida Sans" panose="020B0602030504020204" pitchFamily="34" charset="0"/>
                <a:ea typeface="ＭＳ Ｐゴシック" panose="020B0600070205080204" pitchFamily="34" charset="-128"/>
              </a:rPr>
              <a:t>|V|</a:t>
            </a:r>
          </a:p>
        </p:txBody>
      </p:sp>
      <p:sp>
        <p:nvSpPr>
          <p:cNvPr id="40965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0966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3E6327-CFF1-4A7C-BDDA-078C34B21AA6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DDAB929-8D91-45D9-B46C-CE6B641C9352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So we have a |V|-dimensional vector space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Terms are axes of the space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Documents are points or vectors in this space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Very high-dimensional: tens of millions of dimensions when you apply this to a web search engine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These are very sparse vectors - most entries are zero.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Documents as vectors</a:t>
            </a:r>
            <a:endParaRPr lang="en-US" dirty="0"/>
          </a:p>
        </p:txBody>
      </p:sp>
      <p:sp>
        <p:nvSpPr>
          <p:cNvPr id="4198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198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DAD6E1-8B56-47FC-AF1F-C4E510749162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8985FAA-05A5-4A55-8A9E-A9DD0E676745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u="sng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Key idea 1:</a:t>
            </a:r>
            <a:r>
              <a:rPr lang="en-US" altLang="en-US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Do the same for queries: represent them as vectors in the space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u="sng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Key idea 2:</a:t>
            </a:r>
            <a:r>
              <a:rPr lang="en-US" altLang="en-US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Rank documents according to their proximity to the query in this space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proximity = similarity of vectors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proximity ≈ inverse of distance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Recall: We do this because we want to get away from the you’re-either-in-or-out Boolean model.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Instead: rank more relevant documents higher than less relevant documents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Queries as vectors</a:t>
            </a:r>
            <a:endParaRPr lang="en-US" dirty="0"/>
          </a:p>
        </p:txBody>
      </p:sp>
      <p:sp>
        <p:nvSpPr>
          <p:cNvPr id="4301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301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4D1D5D-BC35-4D62-89E0-D9B2D1B0C8D1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D610307-0E6D-466B-BDE9-90071F7815C7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First cut: distance between two points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( = distance between the end points of the two vectors)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Euclidean distance?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Euclidean distance is a bad idea . . 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. . . because Euclidean distance is </a:t>
            </a: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large </a:t>
            </a:r>
            <a:r>
              <a:rPr lang="en-US" altLang="en-US" smtClean="0">
                <a:ea typeface="ＭＳ Ｐゴシック" panose="020B0600070205080204" pitchFamily="34" charset="-128"/>
              </a:rPr>
              <a:t>for vectors of </a:t>
            </a: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different lengths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Formalizing vector space proximity</a:t>
            </a:r>
            <a:endParaRPr lang="en-US" dirty="0"/>
          </a:p>
        </p:txBody>
      </p:sp>
      <p:sp>
        <p:nvSpPr>
          <p:cNvPr id="4403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403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5988CE-90DE-426D-86C6-D0D3BB109938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F18C82E-26E8-4B93-963D-C38D88B17096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charset="-128"/>
              </a:rPr>
              <a:t>Ranked retrieval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charset="-128"/>
              </a:rPr>
              <a:t>Scoring documents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charset="-128"/>
              </a:rPr>
              <a:t>Term frequency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charset="-128"/>
              </a:rPr>
              <a:t>Collection statistics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charset="-128"/>
              </a:rPr>
              <a:t>Weighting schemes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charset="-128"/>
              </a:rPr>
              <a:t>Vector space scoring</a:t>
            </a: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741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BA1897-6458-4CDA-B93B-871E51F4B8D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91E54F4-DC2A-4314-80AA-85D5D701F49E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b="0" dirty="0">
                <a:ea typeface="ＭＳ Ｐゴシック" charset="-128"/>
              </a:rPr>
              <a:t>Why distance is a bad idea</a:t>
            </a:r>
            <a:endParaRPr lang="en-US" dirty="0"/>
          </a:p>
        </p:txBody>
      </p:sp>
      <p:pic>
        <p:nvPicPr>
          <p:cNvPr id="45059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600200"/>
            <a:ext cx="5257800" cy="4114800"/>
          </a:xfrm>
        </p:spPr>
      </p:pic>
      <p:sp>
        <p:nvSpPr>
          <p:cNvPr id="45060" name="Text Placeholder 4"/>
          <p:cNvSpPr txBox="1">
            <a:spLocks/>
          </p:cNvSpPr>
          <p:nvPr/>
        </p:nvSpPr>
        <p:spPr bwMode="auto">
          <a:xfrm>
            <a:off x="457200" y="1633538"/>
            <a:ext cx="3008313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 Euclidean distance between </a:t>
            </a:r>
            <a:r>
              <a:rPr lang="en-US" altLang="en-US" sz="2400" i="1">
                <a:solidFill>
                  <a:srgbClr val="0000FF"/>
                </a:solidFill>
                <a:ea typeface="ＭＳ Ｐゴシック" panose="020B0600070205080204" pitchFamily="34" charset="-128"/>
              </a:rPr>
              <a:t>q  </a:t>
            </a:r>
            <a:r>
              <a:rPr lang="en-US" altLang="en-US" sz="2400">
                <a:ea typeface="ＭＳ Ｐゴシック" panose="020B0600070205080204" pitchFamily="34" charset="-128"/>
              </a:rPr>
              <a:t>and </a:t>
            </a:r>
            <a:r>
              <a:rPr lang="en-US" altLang="en-US" sz="2400" i="1">
                <a:solidFill>
                  <a:srgbClr val="0000FF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400" i="1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ea typeface="ＭＳ Ｐゴシック" panose="020B0600070205080204" pitchFamily="34" charset="-128"/>
              </a:rPr>
              <a:t> is large even though the distribution of terms in the query </a:t>
            </a:r>
            <a:r>
              <a:rPr lang="en-US" altLang="en-US" sz="2400" i="1">
                <a:solidFill>
                  <a:srgbClr val="0000FF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2400" i="1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and the distribution of terms in the document </a:t>
            </a:r>
            <a:r>
              <a:rPr lang="en-US" altLang="en-US" sz="2400" i="1">
                <a:solidFill>
                  <a:srgbClr val="0000FF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400" i="1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ea typeface="ＭＳ Ｐゴシック" panose="020B0600070205080204" pitchFamily="34" charset="-128"/>
              </a:rPr>
              <a:t> are very similar.</a:t>
            </a:r>
          </a:p>
        </p:txBody>
      </p:sp>
      <p:cxnSp>
        <p:nvCxnSpPr>
          <p:cNvPr id="45061" name="Straight Arrow Connector 6"/>
          <p:cNvCxnSpPr>
            <a:cxnSpLocks noChangeShapeType="1"/>
          </p:cNvCxnSpPr>
          <p:nvPr/>
        </p:nvCxnSpPr>
        <p:spPr bwMode="auto">
          <a:xfrm>
            <a:off x="1866900" y="24368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2" name="Straight Arrow Connector 7"/>
          <p:cNvCxnSpPr>
            <a:cxnSpLocks noChangeShapeType="1"/>
          </p:cNvCxnSpPr>
          <p:nvPr/>
        </p:nvCxnSpPr>
        <p:spPr bwMode="auto">
          <a:xfrm>
            <a:off x="914400" y="2438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3" name="Straight Arrow Connector 8"/>
          <p:cNvCxnSpPr>
            <a:cxnSpLocks noChangeShapeType="1"/>
          </p:cNvCxnSpPr>
          <p:nvPr/>
        </p:nvCxnSpPr>
        <p:spPr bwMode="auto">
          <a:xfrm>
            <a:off x="914400" y="3979863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4" name="Straight Arrow Connector 9"/>
          <p:cNvCxnSpPr>
            <a:cxnSpLocks noChangeShapeType="1"/>
          </p:cNvCxnSpPr>
          <p:nvPr/>
        </p:nvCxnSpPr>
        <p:spPr bwMode="auto">
          <a:xfrm>
            <a:off x="2362200" y="50276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5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5066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2F4AD9-3D94-4010-BEE3-FB9B94C3CE8A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A0502CA-C32D-475A-9DBD-E0CE8B51BFEC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Thought experiment: take a document 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and append it to itself. Call this document 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′.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“Semantically” d and d′ have the same content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The Euclidean distance between the two documents can be quite large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 angle between the two documents is 0, corresponding to maximal similarity.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Key idea: Rank documents according to angle with query.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Use angle instead of distance</a:t>
            </a:r>
            <a:endParaRPr lang="en-US" dirty="0"/>
          </a:p>
        </p:txBody>
      </p:sp>
      <p:sp>
        <p:nvSpPr>
          <p:cNvPr id="4608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608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0D7EA3-C391-437E-B591-94996FC2250B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B9B5793-658F-4C83-84A2-EA28578EC4B8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The following two notions are equivalent.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Rank documents in </a:t>
            </a:r>
            <a:r>
              <a:rPr lang="en-US" altLang="en-US" u="sng" smtClean="0">
                <a:ea typeface="ＭＳ Ｐゴシック" panose="020B0600070205080204" pitchFamily="34" charset="-128"/>
              </a:rPr>
              <a:t>decreasing</a:t>
            </a:r>
            <a:r>
              <a:rPr lang="en-US" altLang="en-US" smtClean="0">
                <a:ea typeface="ＭＳ Ｐゴシック" panose="020B0600070205080204" pitchFamily="34" charset="-128"/>
              </a:rPr>
              <a:t> order of the angle between query and document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Rank documents in </a:t>
            </a:r>
            <a:r>
              <a:rPr lang="en-US" altLang="en-US" u="sng" smtClean="0">
                <a:ea typeface="ＭＳ Ｐゴシック" panose="020B0600070205080204" pitchFamily="34" charset="-128"/>
              </a:rPr>
              <a:t>increasing</a:t>
            </a:r>
            <a:r>
              <a:rPr lang="en-US" altLang="en-US" smtClean="0">
                <a:ea typeface="ＭＳ Ｐゴシック" panose="020B0600070205080204" pitchFamily="34" charset="-128"/>
              </a:rPr>
              <a:t> order  of cosine(query,document)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Cosine is a monotonically decreasing function for the interval [0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o</a:t>
            </a:r>
            <a:r>
              <a:rPr lang="en-US" altLang="en-US" smtClean="0">
                <a:ea typeface="ＭＳ Ｐゴシック" panose="020B0600070205080204" pitchFamily="34" charset="-128"/>
              </a:rPr>
              <a:t>, 180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o</a:t>
            </a:r>
            <a:r>
              <a:rPr lang="en-US" altLang="en-US" smtClean="0">
                <a:ea typeface="ＭＳ Ｐゴシック" panose="020B0600070205080204" pitchFamily="34" charset="-128"/>
              </a:rPr>
              <a:t>]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From angles to cosines</a:t>
            </a:r>
            <a:endParaRPr lang="en-US" dirty="0"/>
          </a:p>
        </p:txBody>
      </p:sp>
      <p:sp>
        <p:nvSpPr>
          <p:cNvPr id="4710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710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D4560B-7290-453D-B5CC-F77407B922C9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0417906-C1F8-4BDE-A875-9EFE4B92B784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From angles to cosines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600" smtClean="0">
                <a:ea typeface="ＭＳ Ｐゴシック" panose="020B0600070205080204" pitchFamily="34" charset="-128"/>
              </a:rPr>
              <a:t>But how – </a:t>
            </a:r>
            <a:r>
              <a:rPr lang="en-US" altLang="en-US" sz="2600" i="1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and why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 – should we be computing cosines?</a:t>
            </a:r>
          </a:p>
        </p:txBody>
      </p:sp>
      <p:pic>
        <p:nvPicPr>
          <p:cNvPr id="481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1219200" y="1447800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8134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C59786-8745-4D80-8A99-6E1BD0CB46A0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5CA47EF-22CC-451D-9347-BBEABCB88C80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Length normalization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 vector can be (length-) normalized by dividing each of its components by its length – for this we use the L</a:t>
            </a:r>
            <a:r>
              <a:rPr lang="en-US" altLang="en-US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ea typeface="ＭＳ Ｐゴシック" panose="020B0600070205080204" pitchFamily="34" charset="-128"/>
              </a:rPr>
              <a:t> norm: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Dividing a vector by its L</a:t>
            </a:r>
            <a:r>
              <a:rPr lang="en-US" altLang="en-US" baseline="-2500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norm makes it a unit (length) vector (on surface of unit hypersphere)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Effect on the two documents d and d′ (d appended to itself) from earlier slide: they have identical vectors after length-normalization.</a:t>
            </a: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Long and short documents now have comparable weights</a:t>
            </a:r>
          </a:p>
        </p:txBody>
      </p:sp>
      <p:graphicFrame>
        <p:nvGraphicFramePr>
          <p:cNvPr id="49156" name="Object 2"/>
          <p:cNvGraphicFramePr>
            <a:graphicFrameLocks noChangeAspect="1"/>
          </p:cNvGraphicFramePr>
          <p:nvPr/>
        </p:nvGraphicFramePr>
        <p:xfrm>
          <a:off x="3657600" y="2667000"/>
          <a:ext cx="20875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3" imgW="875920" imgH="317362" progId="Equation.3">
                  <p:embed/>
                </p:oleObj>
              </mc:Choice>
              <mc:Fallback>
                <p:oleObj name="Equation" r:id="rId3" imgW="875920" imgH="31736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667000"/>
                        <a:ext cx="208756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915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C7C39D-905D-42E2-B988-EC65CB4F2C28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893E84A-6BF4-4449-A537-9053C12924E9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cosine(</a:t>
            </a:r>
            <a:r>
              <a:rPr lang="en-US" altLang="en-US" dirty="0" err="1">
                <a:ea typeface="ＭＳ Ｐゴシック" charset="-128"/>
              </a:rPr>
              <a:t>query,document</a:t>
            </a:r>
            <a:r>
              <a:rPr lang="en-US" altLang="en-US" dirty="0">
                <a:ea typeface="ＭＳ Ｐゴシック" charset="-128"/>
              </a:rPr>
              <a:t>)</a:t>
            </a:r>
            <a:endParaRPr lang="en-US" dirty="0"/>
          </a:p>
        </p:txBody>
      </p:sp>
      <p:graphicFrame>
        <p:nvGraphicFramePr>
          <p:cNvPr id="50179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012825" y="2165350"/>
          <a:ext cx="72167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3" imgW="2946400" imgH="609600" progId="Equation.3">
                  <p:embed/>
                </p:oleObj>
              </mc:Choice>
              <mc:Fallback>
                <p:oleObj name="Equation" r:id="rId3" imgW="2946400" imgH="6096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165350"/>
                        <a:ext cx="72167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/>
          <p:cNvSpPr>
            <a:spLocks/>
          </p:cNvSpPr>
          <p:nvPr/>
        </p:nvSpPr>
        <p:spPr bwMode="auto">
          <a:xfrm>
            <a:off x="1600200" y="1524000"/>
            <a:ext cx="1984375" cy="461963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Dot product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114800" y="1524000"/>
            <a:ext cx="1981200" cy="762000"/>
            <a:chOff x="4114800" y="1676400"/>
            <a:chExt cx="1981200" cy="762000"/>
          </a:xfrm>
        </p:grpSpPr>
        <p:sp>
          <p:nvSpPr>
            <p:cNvPr id="50191" name="Line Callout 2 5"/>
            <p:cNvSpPr>
              <a:spLocks/>
            </p:cNvSpPr>
            <p:nvPr/>
          </p:nvSpPr>
          <p:spPr bwMode="auto">
            <a:xfrm>
              <a:off x="4114800" y="1676400"/>
              <a:ext cx="1981200" cy="457200"/>
            </a:xfrm>
            <a:prstGeom prst="borderCallout2">
              <a:avLst>
                <a:gd name="adj1" fmla="val 97319"/>
                <a:gd name="adj2" fmla="val 8153"/>
                <a:gd name="adj3" fmla="val 159227"/>
                <a:gd name="adj4" fmla="val 7509"/>
                <a:gd name="adj5" fmla="val 172023"/>
                <a:gd name="adj6" fmla="val 3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00000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rPr>
                <a:t>Unit vectors</a:t>
              </a:r>
            </a:p>
          </p:txBody>
        </p:sp>
        <p:cxnSp>
          <p:nvCxnSpPr>
            <p:cNvPr id="50192" name="Straight Connector 7"/>
            <p:cNvCxnSpPr>
              <a:cxnSpLocks noChangeShapeType="1"/>
            </p:cNvCxnSpPr>
            <p:nvPr/>
          </p:nvCxnSpPr>
          <p:spPr bwMode="auto">
            <a:xfrm rot="5400000">
              <a:off x="4572794" y="2286000"/>
              <a:ext cx="304006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182" name="TextBox 10"/>
          <p:cNvSpPr txBox="1">
            <a:spLocks noChangeArrowheads="1"/>
          </p:cNvSpPr>
          <p:nvPr/>
        </p:nvSpPr>
        <p:spPr bwMode="auto">
          <a:xfrm>
            <a:off x="304800" y="4191000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q</a:t>
            </a:r>
            <a:r>
              <a:rPr lang="en-US" altLang="en-US" sz="2400" i="1" baseline="-25000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 is the tf-idf weight of term </a:t>
            </a:r>
            <a:r>
              <a:rPr lang="en-US" altLang="en-US" sz="2400" i="1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 in the query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sz="2400" i="1" baseline="-25000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 is the tf-idf weight of term </a:t>
            </a:r>
            <a:r>
              <a:rPr lang="en-US" altLang="en-US" sz="2400" i="1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 in the document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FF"/>
              </a:solidFill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cos(</a:t>
            </a:r>
            <a:r>
              <a:rPr lang="en-US" altLang="en-US" sz="2400" i="1">
                <a:latin typeface="Lucida Sans" panose="020B0602030504020204" pitchFamily="34" charset="0"/>
                <a:ea typeface="ＭＳ Ｐゴシック" panose="020B0600070205080204" pitchFamily="34" charset="-128"/>
              </a:rPr>
              <a:t>q,d</a:t>
            </a: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) is the cosine similarity of </a:t>
            </a:r>
            <a:r>
              <a:rPr lang="en-US" altLang="en-US" sz="2400" i="1">
                <a:latin typeface="Lucida Sans" panose="020B0602030504020204" pitchFamily="34" charset="0"/>
                <a:ea typeface="ＭＳ Ｐゴシック" panose="020B0600070205080204" pitchFamily="34" charset="-128"/>
              </a:rPr>
              <a:t>q</a:t>
            </a: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2400" i="1">
                <a:latin typeface="Lucida Sans" panose="020B060203050402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 … or,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equivalently, the cosine of the angle between </a:t>
            </a:r>
            <a:r>
              <a:rPr lang="en-US" altLang="en-US" sz="2400" i="1">
                <a:latin typeface="Lucida Sans" panose="020B0602030504020204" pitchFamily="34" charset="0"/>
                <a:ea typeface="ＭＳ Ｐゴシック" panose="020B0600070205080204" pitchFamily="34" charset="-128"/>
              </a:rPr>
              <a:t>q</a:t>
            </a: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2400" i="1">
                <a:latin typeface="Lucida Sans" panose="020B060203050402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cxnSp>
        <p:nvCxnSpPr>
          <p:cNvPr id="50183" name="Straight Arrow Connector 11"/>
          <p:cNvCxnSpPr>
            <a:cxnSpLocks noChangeShapeType="1"/>
          </p:cNvCxnSpPr>
          <p:nvPr/>
        </p:nvCxnSpPr>
        <p:spPr bwMode="auto">
          <a:xfrm>
            <a:off x="5486400" y="54086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4" name="Straight Arrow Connector 12"/>
          <p:cNvCxnSpPr>
            <a:cxnSpLocks noChangeShapeType="1"/>
          </p:cNvCxnSpPr>
          <p:nvPr/>
        </p:nvCxnSpPr>
        <p:spPr bwMode="auto">
          <a:xfrm>
            <a:off x="6400800" y="5334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Straight Arrow Connector 13"/>
          <p:cNvCxnSpPr>
            <a:cxnSpLocks noChangeShapeType="1"/>
          </p:cNvCxnSpPr>
          <p:nvPr/>
        </p:nvCxnSpPr>
        <p:spPr bwMode="auto">
          <a:xfrm>
            <a:off x="7239000" y="57896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Straight Arrow Connector 14"/>
          <p:cNvCxnSpPr>
            <a:cxnSpLocks noChangeShapeType="1"/>
          </p:cNvCxnSpPr>
          <p:nvPr/>
        </p:nvCxnSpPr>
        <p:spPr bwMode="auto">
          <a:xfrm>
            <a:off x="8077200" y="57134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Straight Arrow Connector 15"/>
          <p:cNvCxnSpPr>
            <a:cxnSpLocks noChangeShapeType="1"/>
          </p:cNvCxnSpPr>
          <p:nvPr/>
        </p:nvCxnSpPr>
        <p:spPr bwMode="auto">
          <a:xfrm>
            <a:off x="1295400" y="5407025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Straight Arrow Connector 16"/>
          <p:cNvCxnSpPr>
            <a:cxnSpLocks noChangeShapeType="1"/>
          </p:cNvCxnSpPr>
          <p:nvPr/>
        </p:nvCxnSpPr>
        <p:spPr bwMode="auto">
          <a:xfrm>
            <a:off x="990600" y="5410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9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0190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F6ACF9-964C-4CF6-AFC0-1C88687C352E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99EA6BA-DEC6-4376-833F-6AC83F52D779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dirty="0">
                <a:ea typeface="ＭＳ Ｐゴシック" charset="-128"/>
              </a:rPr>
              <a:t>For length-normalized vectors, cosine similarity is simply the dot product (or scalar product):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en-US" dirty="0">
              <a:ea typeface="ＭＳ Ｐゴシック" charset="-128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en-US" dirty="0">
              <a:ea typeface="ＭＳ Ｐゴシック" charset="-128"/>
            </a:endParaRPr>
          </a:p>
          <a:p>
            <a:pPr marL="0" indent="0" algn="just">
              <a:lnSpc>
                <a:spcPct val="150000"/>
              </a:lnSpc>
              <a:defRPr/>
            </a:pPr>
            <a:r>
              <a:rPr lang="en-US" altLang="en-US" dirty="0" smtClean="0">
                <a:ea typeface="ＭＳ Ｐゴシック" charset="-128"/>
              </a:rPr>
              <a:t>		for </a:t>
            </a:r>
            <a:r>
              <a:rPr lang="en-US" altLang="en-US" dirty="0">
                <a:ea typeface="ＭＳ Ｐゴシック" charset="-128"/>
              </a:rPr>
              <a:t>q, d length-normalized.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Cosine for length-normalized vectors</a:t>
            </a:r>
            <a:endParaRPr lang="en-US" dirty="0"/>
          </a:p>
        </p:txBody>
      </p:sp>
      <p:graphicFrame>
        <p:nvGraphicFramePr>
          <p:cNvPr id="51204" name="Object 5"/>
          <p:cNvGraphicFramePr>
            <a:graphicFrameLocks noChangeAspect="1"/>
          </p:cNvGraphicFramePr>
          <p:nvPr/>
        </p:nvGraphicFramePr>
        <p:xfrm>
          <a:off x="1504950" y="3124200"/>
          <a:ext cx="52006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3" imgW="1638300" imgH="304800" progId="Equation.3">
                  <p:embed/>
                </p:oleObj>
              </mc:Choice>
              <mc:Fallback>
                <p:oleObj name="Equation" r:id="rId3" imgW="1638300" imgH="30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124200"/>
                        <a:ext cx="52006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1206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CF765F-F8DD-49DB-9EFB-B123F729AEB7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35AFC47-A979-4798-AFBD-6C12273B9CAB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Cosine similarity illustrated</a:t>
            </a:r>
            <a:endParaRPr lang="en-US" dirty="0"/>
          </a:p>
        </p:txBody>
      </p:sp>
      <p:pic>
        <p:nvPicPr>
          <p:cNvPr id="5222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6713"/>
            <a:ext cx="655955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222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4F327D-C3D4-45AE-BF0F-11E59C421CEF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833E633-98CA-4B11-87B8-BD2076321360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b="0" dirty="0">
                <a:ea typeface="ＭＳ Ｐゴシック" charset="-128"/>
              </a:rPr>
              <a:t>Cosine similarity amongst 3 documents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3505200" y="2024063"/>
          <a:ext cx="5410200" cy="243681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48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5" name="Text Placeholder 5"/>
          <p:cNvSpPr txBox="1">
            <a:spLocks/>
          </p:cNvSpPr>
          <p:nvPr/>
        </p:nvSpPr>
        <p:spPr>
          <a:xfrm>
            <a:off x="457200" y="1447800"/>
            <a:ext cx="3008313" cy="46910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2800" dirty="0" smtClean="0">
                <a:ea typeface="ＭＳ Ｐゴシック" charset="-128"/>
              </a:rPr>
              <a:t>How similar are the novels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2800" dirty="0" err="1" smtClean="0">
                <a:solidFill>
                  <a:srgbClr val="0000FF"/>
                </a:solidFill>
                <a:ea typeface="ＭＳ Ｐゴシック" charset="-128"/>
              </a:rPr>
              <a:t>SaS</a:t>
            </a:r>
            <a:r>
              <a:rPr lang="en-US" altLang="en-US" sz="2800" dirty="0" smtClean="0">
                <a:ea typeface="ＭＳ Ｐゴシック" charset="-128"/>
              </a:rPr>
              <a:t>: </a:t>
            </a:r>
            <a:r>
              <a:rPr lang="en-US" altLang="en-US" sz="2800" i="1" dirty="0" smtClean="0">
                <a:ea typeface="ＭＳ Ｐゴシック" charset="-128"/>
              </a:rPr>
              <a:t>Sense and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2800" i="1" dirty="0" smtClean="0">
                <a:ea typeface="ＭＳ Ｐゴシック" charset="-128"/>
              </a:rPr>
              <a:t>Sensibility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2800" dirty="0" err="1" smtClean="0">
                <a:solidFill>
                  <a:srgbClr val="0000FF"/>
                </a:solidFill>
                <a:ea typeface="ＭＳ Ｐゴシック" charset="-128"/>
              </a:rPr>
              <a:t>PaP</a:t>
            </a:r>
            <a:r>
              <a:rPr lang="en-US" altLang="en-US" sz="2800" dirty="0" smtClean="0">
                <a:ea typeface="ＭＳ Ｐゴシック" charset="-128"/>
              </a:rPr>
              <a:t>: </a:t>
            </a:r>
            <a:r>
              <a:rPr lang="en-US" altLang="en-US" sz="2800" i="1" dirty="0" smtClean="0">
                <a:ea typeface="ＭＳ Ｐゴシック" charset="-128"/>
              </a:rPr>
              <a:t>Pride and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2800" i="1" dirty="0" smtClean="0">
                <a:ea typeface="ＭＳ Ｐゴシック" charset="-128"/>
              </a:rPr>
              <a:t>Prejudice</a:t>
            </a:r>
            <a:r>
              <a:rPr lang="en-US" altLang="en-US" sz="2800" dirty="0" smtClean="0">
                <a:ea typeface="ＭＳ Ｐゴシック" charset="-128"/>
              </a:rPr>
              <a:t>, and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2800" dirty="0" smtClean="0">
                <a:solidFill>
                  <a:srgbClr val="0000FF"/>
                </a:solidFill>
                <a:ea typeface="ＭＳ Ｐゴシック" charset="-128"/>
              </a:rPr>
              <a:t>WH</a:t>
            </a:r>
            <a:r>
              <a:rPr lang="en-US" altLang="en-US" sz="2800" dirty="0" smtClean="0">
                <a:ea typeface="ＭＳ Ｐゴシック" charset="-128"/>
              </a:rPr>
              <a:t>: </a:t>
            </a:r>
            <a:r>
              <a:rPr lang="en-US" altLang="en-US" sz="2800" i="1" dirty="0" smtClean="0">
                <a:ea typeface="ＭＳ Ｐゴシック" charset="-128"/>
              </a:rPr>
              <a:t>Wuthering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2800" i="1" dirty="0" smtClean="0">
                <a:ea typeface="ＭＳ Ｐゴシック" charset="-128"/>
              </a:rPr>
              <a:t>Heights</a:t>
            </a:r>
            <a:r>
              <a:rPr lang="en-US" altLang="en-US" sz="2800" dirty="0" smtClean="0">
                <a:ea typeface="ＭＳ Ｐゴシック" charset="-128"/>
              </a:rPr>
              <a:t>?</a:t>
            </a:r>
          </a:p>
        </p:txBody>
      </p:sp>
      <p:sp>
        <p:nvSpPr>
          <p:cNvPr id="53284" name="TextBox 7"/>
          <p:cNvSpPr txBox="1">
            <a:spLocks noChangeArrowheads="1"/>
          </p:cNvSpPr>
          <p:nvPr/>
        </p:nvSpPr>
        <p:spPr bwMode="auto">
          <a:xfrm>
            <a:off x="3886200" y="4614863"/>
            <a:ext cx="4748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0000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Term frequencies (counts)</a:t>
            </a:r>
          </a:p>
        </p:txBody>
      </p:sp>
      <p:sp>
        <p:nvSpPr>
          <p:cNvPr id="53285" name="TextBox 7"/>
          <p:cNvSpPr txBox="1">
            <a:spLocks noChangeArrowheads="1"/>
          </p:cNvSpPr>
          <p:nvPr/>
        </p:nvSpPr>
        <p:spPr bwMode="auto">
          <a:xfrm>
            <a:off x="260350" y="5986463"/>
            <a:ext cx="8883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57E69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Note: To simplify this example, we don’t do idf weighting.</a:t>
            </a:r>
          </a:p>
        </p:txBody>
      </p:sp>
      <p:sp>
        <p:nvSpPr>
          <p:cNvPr id="5328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328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D90915-DD33-42AE-9319-E465470C52AB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9C596B3-1169-4057-ACEE-51387FD64EBC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3 documents example contd.</a:t>
            </a:r>
            <a:endParaRPr lang="en-US" dirty="0"/>
          </a:p>
        </p:txBody>
      </p:sp>
      <p:graphicFrame>
        <p:nvGraphicFramePr>
          <p:cNvPr id="4" name="Content Placeholder 12"/>
          <p:cNvGraphicFramePr>
            <a:graphicFrameLocks noGrp="1"/>
          </p:cNvGraphicFramePr>
          <p:nvPr>
            <p:ph sz="half" idx="4294967295"/>
          </p:nvPr>
        </p:nvGraphicFramePr>
        <p:xfrm>
          <a:off x="228600" y="1671638"/>
          <a:ext cx="4191000" cy="1857375"/>
        </p:xfrm>
        <a:graphic>
          <a:graphicData uri="http://schemas.openxmlformats.org/drawingml/2006/table">
            <a:tbl>
              <a:tblPr/>
              <a:tblGrid>
                <a:gridCol w="1185863"/>
                <a:gridCol w="909637"/>
                <a:gridCol w="1047750"/>
                <a:gridCol w="1047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13"/>
          <p:cNvGraphicFramePr>
            <a:graphicFrameLocks noGrp="1"/>
          </p:cNvGraphicFramePr>
          <p:nvPr>
            <p:ph sz="quarter" idx="4294967295"/>
          </p:nvPr>
        </p:nvGraphicFramePr>
        <p:xfrm>
          <a:off x="4645025" y="1671638"/>
          <a:ext cx="4268788" cy="1857375"/>
        </p:xfrm>
        <a:graphic>
          <a:graphicData uri="http://schemas.openxmlformats.org/drawingml/2006/table">
            <a:tbl>
              <a:tblPr/>
              <a:tblGrid>
                <a:gridCol w="1236663"/>
                <a:gridCol w="1011237"/>
                <a:gridCol w="1009650"/>
                <a:gridCol w="10112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" y="3630613"/>
            <a:ext cx="86741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cos(SaS,PaP) </a:t>
            </a: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0.789 × 0.832 + 0.515 × 0.555 + 0.335 × 0.0 + 0.0 × 0.0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≈ </a:t>
            </a:r>
            <a:r>
              <a:rPr lang="en-US" altLang="en-US" sz="2400">
                <a:solidFill>
                  <a:srgbClr val="C00000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0.94</a:t>
            </a:r>
            <a:endParaRPr lang="en-US" altLang="en-US" sz="2400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cos(SaS,WH)</a:t>
            </a: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 ≈ </a:t>
            </a:r>
            <a:r>
              <a:rPr lang="en-US" altLang="en-US" sz="2400">
                <a:solidFill>
                  <a:srgbClr val="C00000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0.79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cos(PaP,WH) </a:t>
            </a: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≈ </a:t>
            </a:r>
            <a:r>
              <a:rPr lang="en-US" altLang="en-US" sz="2400">
                <a:solidFill>
                  <a:srgbClr val="C00000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0.69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47800" y="5557838"/>
            <a:ext cx="6832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7254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Why do we have cos(SaS,PaP) &gt; cos(SaS,WH)?</a:t>
            </a:r>
          </a:p>
        </p:txBody>
      </p:sp>
      <p:sp>
        <p:nvSpPr>
          <p:cNvPr id="54341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4342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B34E82-2ECC-4D69-A337-FB60EA752E79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4B8665F-023B-4651-A023-78A122607994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Thus far, our queries have all been Boolean.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Documents either match or don’t.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Good for expert users with precise understanding of their needs and the collection.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Also good for applications: Applications can easily consume 1000s of results.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Not good for the majority of users.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Most users incapable of writing Boolean queries (or they are, but they think it’s too much work).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Most users don’t want to wade through 1000s of results.</a:t>
            </a:r>
          </a:p>
          <a:p>
            <a:pPr lvl="2" algn="just">
              <a:lnSpc>
                <a:spcPct val="150000"/>
              </a:lnSpc>
            </a:pP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This is particularly true of web search.</a:t>
            </a:r>
          </a:p>
          <a:p>
            <a:pPr fontAlgn="base">
              <a:spcAft>
                <a:spcPct val="0"/>
              </a:spcAft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Ranked retrieval</a:t>
            </a:r>
            <a:endParaRPr lang="en-US" dirty="0"/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843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FD9452-0A7B-42C0-A9A4-5F0043F162F0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0C8557F-7EF3-4C4F-83A6-3C04914AD571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Computing cosine scores</a:t>
            </a:r>
            <a:endParaRPr lang="en-US" dirty="0"/>
          </a:p>
        </p:txBody>
      </p:sp>
      <p:pic>
        <p:nvPicPr>
          <p:cNvPr id="55299" name="Content Placeholder 8" descr="cosinescor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7391400" cy="4703763"/>
          </a:xfrm>
        </p:spPr>
      </p:pic>
      <p:sp>
        <p:nvSpPr>
          <p:cNvPr id="5530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530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757F6E-786E-4DDF-9DD5-F26EE2B387F6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56F5684-BA42-4325-8EEB-0B8D644533E1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 err="1">
                <a:ea typeface="ＭＳ Ｐゴシック" charset="-128"/>
              </a:rPr>
              <a:t>tf-idf</a:t>
            </a:r>
            <a:r>
              <a:rPr lang="en-US" altLang="en-US" dirty="0">
                <a:ea typeface="ＭＳ Ｐゴシック" charset="-128"/>
              </a:rPr>
              <a:t> weighting has many variants</a:t>
            </a:r>
            <a:endParaRPr lang="en-US" dirty="0"/>
          </a:p>
        </p:txBody>
      </p:sp>
      <p:pic>
        <p:nvPicPr>
          <p:cNvPr id="56323" name="Content Placeholder 7" descr="table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8" y="1511300"/>
            <a:ext cx="8888412" cy="2751138"/>
          </a:xfrm>
        </p:spPr>
      </p:pic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228600" y="5024438"/>
            <a:ext cx="838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Columns headed ‘n’ are acronyms for weight schemes.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20763" y="5938838"/>
            <a:ext cx="6751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Why is the base of the log in idf immaterial?</a:t>
            </a:r>
          </a:p>
        </p:txBody>
      </p:sp>
      <p:sp>
        <p:nvSpPr>
          <p:cNvPr id="5632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632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50CBA3-FF90-486F-9C5C-BB0B33AC675D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D19E6E4-A300-4DDF-8F80-D54EB68308A7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76200"/>
            <a:ext cx="73914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Weighting may differ in queries </a:t>
            </a:r>
            <a:r>
              <a:rPr lang="en-US" altLang="en-US" dirty="0" err="1">
                <a:ea typeface="ＭＳ Ｐゴシック" charset="-128"/>
              </a:rPr>
              <a:t>vs</a:t>
            </a:r>
            <a:r>
              <a:rPr lang="en-US" altLang="en-US" dirty="0">
                <a:ea typeface="ＭＳ Ｐゴシック" charset="-128"/>
              </a:rPr>
              <a:t> documents</a:t>
            </a:r>
            <a:endParaRPr lang="en-US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Many search engines allow for different weightings for queries vs. documents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SMART Notation: denotes the combination in use in an engine, with the notation </a:t>
            </a: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ddd.qqq,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using the acronyms from the previous table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 very standard weighting scheme is: lnc.ltc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Document: logarithmic tf 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(l as first character)</a:t>
            </a:r>
            <a:r>
              <a:rPr lang="en-US" altLang="en-US" smtClean="0">
                <a:ea typeface="ＭＳ Ｐゴシック" panose="020B0600070205080204" pitchFamily="34" charset="-128"/>
              </a:rPr>
              <a:t>, no idf and cosine normalization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Query: logarithmic tf (l in leftmost column), idf (t in second column), no normalization …</a:t>
            </a:r>
          </a:p>
        </p:txBody>
      </p:sp>
      <p:sp>
        <p:nvSpPr>
          <p:cNvPr id="5" name="Up Arrow Callout 4"/>
          <p:cNvSpPr>
            <a:spLocks noChangeArrowheads="1"/>
          </p:cNvSpPr>
          <p:nvPr/>
        </p:nvSpPr>
        <p:spPr bwMode="auto">
          <a:xfrm>
            <a:off x="6858000" y="4953000"/>
            <a:ext cx="1903413" cy="706438"/>
          </a:xfrm>
          <a:prstGeom prst="upArrowCallout">
            <a:avLst>
              <a:gd name="adj1" fmla="val 25048"/>
              <a:gd name="adj2" fmla="val 25073"/>
              <a:gd name="adj3" fmla="val 25000"/>
              <a:gd name="adj4" fmla="val 64977"/>
            </a:avLst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A bad idea?</a:t>
            </a:r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7350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71601D-7BF3-44C0-9716-EB68524BF7DE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F7012A5-6626-4E21-BDED-2A413E5B973C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 err="1">
                <a:ea typeface="ＭＳ Ｐゴシック" charset="-128"/>
              </a:rPr>
              <a:t>tf-idf</a:t>
            </a:r>
            <a:r>
              <a:rPr lang="en-US" altLang="en-US" dirty="0">
                <a:ea typeface="ＭＳ Ｐゴシック" charset="-128"/>
              </a:rPr>
              <a:t> example: </a:t>
            </a:r>
            <a:r>
              <a:rPr lang="en-US" altLang="en-US" dirty="0" err="1">
                <a:ea typeface="ＭＳ Ｐゴシック" charset="-128"/>
              </a:rPr>
              <a:t>lnc.ltc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" y="2286000"/>
          <a:ext cx="9067800" cy="2765428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64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Query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Document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Prod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0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idf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auto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5000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2.3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best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50000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0.34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car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0.27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insurance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0.78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0.68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0.53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58467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6302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Document: </a:t>
            </a:r>
            <a:r>
              <a:rPr lang="en-US" altLang="en-US" sz="2400" i="1">
                <a:latin typeface="Lucida Sans" panose="020B0602030504020204" pitchFamily="34" charset="0"/>
                <a:ea typeface="ＭＳ Ｐゴシック" panose="020B0600070205080204" pitchFamily="34" charset="-128"/>
              </a:rPr>
              <a:t>car insurance auto insurance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Sans" panose="020B0602030504020204" pitchFamily="34" charset="0"/>
                <a:ea typeface="ＭＳ Ｐゴシック" panose="020B0600070205080204" pitchFamily="34" charset="-128"/>
              </a:rPr>
              <a:t>Query: </a:t>
            </a:r>
            <a:r>
              <a:rPr lang="en-US" altLang="en-US" sz="2400" i="1">
                <a:latin typeface="Lucida Sans" panose="020B0602030504020204" pitchFamily="34" charset="0"/>
                <a:ea typeface="ＭＳ Ｐゴシック" panose="020B0600070205080204" pitchFamily="34" charset="-128"/>
              </a:rPr>
              <a:t>best car insurance</a:t>
            </a:r>
          </a:p>
        </p:txBody>
      </p:sp>
      <p:sp>
        <p:nvSpPr>
          <p:cNvPr id="58468" name="TextBox 5"/>
          <p:cNvSpPr txBox="1">
            <a:spLocks noChangeArrowheads="1"/>
          </p:cNvSpPr>
          <p:nvPr/>
        </p:nvSpPr>
        <p:spPr bwMode="auto">
          <a:xfrm>
            <a:off x="1217613" y="4948238"/>
            <a:ext cx="6249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Exercise: what is </a:t>
            </a:r>
            <a:r>
              <a:rPr lang="en-US" altLang="en-US" sz="2400" i="1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, the number of docs?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52650" y="6015038"/>
            <a:ext cx="459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Score = 0+0+0.27+0.53 = 0.8</a:t>
            </a: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5486400"/>
            <a:ext cx="4895850" cy="461963"/>
            <a:chOff x="2133600" y="5715000"/>
            <a:chExt cx="4895850" cy="461665"/>
          </a:xfrm>
        </p:grpSpPr>
        <p:sp>
          <p:nvSpPr>
            <p:cNvPr id="58473" name="TextBox 8"/>
            <p:cNvSpPr txBox="1">
              <a:spLocks noChangeArrowheads="1"/>
            </p:cNvSpPr>
            <p:nvPr/>
          </p:nvSpPr>
          <p:spPr bwMode="auto">
            <a:xfrm>
              <a:off x="2133600" y="5715000"/>
              <a:ext cx="21018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Lucida Sans" panose="020B0602030504020204" pitchFamily="34" charset="0"/>
                  <a:ea typeface="ＭＳ Ｐゴシック" panose="020B0600070205080204" pitchFamily="34" charset="-128"/>
                </a:rPr>
                <a:t>Doc length =</a:t>
              </a:r>
            </a:p>
          </p:txBody>
        </p:sp>
        <p:graphicFrame>
          <p:nvGraphicFramePr>
            <p:cNvPr id="58474" name="Object 2"/>
            <p:cNvGraphicFramePr>
              <a:graphicFrameLocks noChangeAspect="1"/>
            </p:cNvGraphicFramePr>
            <p:nvPr/>
          </p:nvGraphicFramePr>
          <p:xfrm>
            <a:off x="4070350" y="5729723"/>
            <a:ext cx="2959100" cy="40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85" name="Equation" r:id="rId3" imgW="1574800" imgH="215900" progId="Equation.3">
                    <p:embed/>
                  </p:oleObj>
                </mc:Choice>
                <mc:Fallback>
                  <p:oleObj name="Equation" r:id="rId3" imgW="15748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350" y="5729723"/>
                          <a:ext cx="2959100" cy="405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471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8472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F1586C-98A9-432E-A119-A8A6964F64CD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1F4C3BB-DD56-4E55-AA21-C96265107E06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/>
              <a:t>Compute the vector space similarity between the query </a:t>
            </a:r>
            <a:r>
              <a:rPr lang="en-IN" sz="2000" b="1" dirty="0"/>
              <a:t>“digital cameras” </a:t>
            </a:r>
            <a:r>
              <a:rPr lang="en-IN" sz="2000" dirty="0"/>
              <a:t>and the document </a:t>
            </a:r>
            <a:r>
              <a:rPr lang="en-IN" sz="2000" b="1" dirty="0"/>
              <a:t>“digital cameras and video cameras”</a:t>
            </a:r>
            <a:r>
              <a:rPr lang="en-IN" sz="2000" dirty="0"/>
              <a:t> by filling out the empty columns in Table 6.1. Assume N = 10,000,000, logarithmic term weighting </a:t>
            </a:r>
            <a:r>
              <a:rPr lang="en-IN" sz="2000" dirty="0" smtClean="0"/>
              <a:t> </a:t>
            </a:r>
            <a:r>
              <a:rPr lang="en-IN" sz="2000" dirty="0"/>
              <a:t>for query and document, </a:t>
            </a:r>
            <a:r>
              <a:rPr lang="en-IN" sz="2000" dirty="0" err="1"/>
              <a:t>idf</a:t>
            </a:r>
            <a:r>
              <a:rPr lang="en-IN" sz="2000" dirty="0"/>
              <a:t> weighting for the query only and cosine normalization </a:t>
            </a:r>
            <a:r>
              <a:rPr lang="en-IN" sz="2000" dirty="0" smtClean="0"/>
              <a:t>for the </a:t>
            </a:r>
            <a:r>
              <a:rPr lang="en-IN" sz="2000" dirty="0"/>
              <a:t>document only. Treat and as a stop word. Enter term counts in the </a:t>
            </a:r>
            <a:r>
              <a:rPr lang="en-IN" sz="2000" dirty="0" err="1"/>
              <a:t>tf</a:t>
            </a:r>
            <a:r>
              <a:rPr lang="en-IN" sz="2000" dirty="0"/>
              <a:t> columns. What is the final similarity score?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6.19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3986439"/>
            <a:ext cx="8077199" cy="223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F1586C-98A9-432E-A119-A8A6964F64CD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44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58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6.19 – Solution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F1586C-98A9-432E-A119-A8A6964F64CD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45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Represent the query as a weighted tf-idf vector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Represent each document as a weighted tf-idf vector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Compute the cosine similarity score for the query vector and each document vector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Rank documents with respect to the query by score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Return the top </a:t>
            </a:r>
            <a:r>
              <a:rPr lang="en-US" altLang="en-US" i="1" smtClean="0">
                <a:ea typeface="ＭＳ Ｐゴシック" panose="020B0600070205080204" pitchFamily="34" charset="-128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</a:rPr>
              <a:t> (e.g., </a:t>
            </a:r>
            <a:r>
              <a:rPr lang="en-US" altLang="en-US" i="1" smtClean="0">
                <a:ea typeface="ＭＳ Ｐゴシック" panose="020B0600070205080204" pitchFamily="34" charset="-128"/>
              </a:rPr>
              <a:t>K</a:t>
            </a:r>
            <a:r>
              <a:rPr lang="en-US" altLang="en-US" smtClean="0">
                <a:ea typeface="ＭＳ Ｐゴシック" panose="020B0600070205080204" pitchFamily="34" charset="-128"/>
              </a:rPr>
              <a:t> = 10) to the user</a:t>
            </a:r>
          </a:p>
          <a:p>
            <a:pPr fontAlgn="base">
              <a:spcAft>
                <a:spcPct val="0"/>
              </a:spcAft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 smtClean="0">
                <a:ea typeface="ＭＳ Ｐゴシック" charset="-128"/>
              </a:rPr>
              <a:t>Take home message</a:t>
            </a:r>
            <a:endParaRPr lang="en-US" dirty="0"/>
          </a:p>
        </p:txBody>
      </p:sp>
      <p:sp>
        <p:nvSpPr>
          <p:cNvPr id="5939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939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4B0B12-6EDA-4C96-BF5B-DAF70330DEE1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DD7FC95-4A29-416C-A2ED-0775B6142561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Boolean queries often result in either too few (=0) or too many (1000s) results.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Query 1: “</a:t>
            </a:r>
            <a:r>
              <a:rPr lang="en-US" altLang="en-US" i="1" smtClean="0">
                <a:ea typeface="ＭＳ Ｐゴシック" panose="020B0600070205080204" pitchFamily="34" charset="-128"/>
              </a:rPr>
              <a:t>standard user dlink 650</a:t>
            </a:r>
            <a:r>
              <a:rPr lang="en-US" altLang="en-US" smtClean="0">
                <a:ea typeface="ＭＳ Ｐゴシック" panose="020B0600070205080204" pitchFamily="34" charset="-128"/>
              </a:rPr>
              <a:t>” → 200,000 hits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Query 2: “</a:t>
            </a:r>
            <a:r>
              <a:rPr lang="en-US" altLang="en-US" i="1" smtClean="0">
                <a:ea typeface="ＭＳ Ｐゴシック" panose="020B0600070205080204" pitchFamily="34" charset="-128"/>
              </a:rPr>
              <a:t>standard user dlink 650 no card found</a:t>
            </a:r>
            <a:r>
              <a:rPr lang="en-US" altLang="en-US" smtClean="0">
                <a:ea typeface="ＭＳ Ｐゴシック" panose="020B0600070205080204" pitchFamily="34" charset="-128"/>
              </a:rPr>
              <a:t>”: 0 hits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It takes a lot of skill to come up with a query that produces a manageable number of hits.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AND gives too few; OR gives too many</a:t>
            </a:r>
          </a:p>
          <a:p>
            <a:pPr fontAlgn="base">
              <a:spcAft>
                <a:spcPct val="0"/>
              </a:spcAft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Problem with Boolean search: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feast or famine</a:t>
            </a:r>
            <a:endParaRPr lang="en-US" dirty="0"/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946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B255D4-F704-4712-B900-2E80AEA34AC8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0E00D1A-AEC5-421F-B75C-4368E102BC92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Rather than a set of documents satisfying a query expression, in </a:t>
            </a: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ranked retrieval</a:t>
            </a:r>
            <a:r>
              <a:rPr lang="en-US" altLang="en-US" smtClean="0">
                <a:ea typeface="ＭＳ Ｐゴシック" panose="020B0600070205080204" pitchFamily="34" charset="-128"/>
              </a:rPr>
              <a:t>, the system returns an ordering over the (top) documents in the collection for a query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Free text queries</a:t>
            </a:r>
            <a:r>
              <a:rPr lang="en-US" altLang="en-US" smtClean="0">
                <a:ea typeface="ＭＳ Ｐゴシック" panose="020B0600070205080204" pitchFamily="34" charset="-128"/>
              </a:rPr>
              <a:t>: Rather than a query language of operators and expressions, the user’s query is just one or more words in a human language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In principle, there are two separate choices here, but in practice, ranked retrieval has normally been associated with free text queries and vice versa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Ranked retrieval models</a:t>
            </a:r>
            <a:endParaRPr lang="en-US" dirty="0"/>
          </a:p>
        </p:txBody>
      </p:sp>
      <p:sp>
        <p:nvSpPr>
          <p:cNvPr id="2048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048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C08B93-37E3-463A-89E6-66D6DCAF5277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268848F-6B89-4D16-A9A3-FFEC82DEE764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When a system produces a ranked result set, large result sets are not an issue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Indeed, the size of the result set is not an issue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We just show the top </a:t>
            </a:r>
            <a:r>
              <a:rPr lang="en-US" altLang="en-US" i="1" smtClean="0">
                <a:ea typeface="ＭＳ Ｐゴシック" panose="020B0600070205080204" pitchFamily="34" charset="-128"/>
              </a:rPr>
              <a:t>k </a:t>
            </a:r>
            <a:r>
              <a:rPr lang="en-US" altLang="en-US" smtClean="0">
                <a:ea typeface="ＭＳ Ｐゴシック" panose="020B0600070205080204" pitchFamily="34" charset="-128"/>
              </a:rPr>
              <a:t>( ≈ 10) results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We don’t overwhelm the user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mtClean="0">
                <a:ea typeface="ＭＳ Ｐゴシック" panose="020B0600070205080204" pitchFamily="34" charset="-128"/>
              </a:rPr>
              <a:t>Premise: the ranking algorithm works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Feast or famine: not a problem in ranked retrieval</a:t>
            </a:r>
            <a:endParaRPr lang="en-US" dirty="0"/>
          </a:p>
        </p:txBody>
      </p:sp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150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2072EE-6FCC-4E93-A127-B6A97A3F652A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10AF0C0-8988-40F0-BC5B-89521058F04D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We wish to return in order the documents most likely to be useful to the searcher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How can we rank-order the documents in the collection with respect to a query?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Assign a score – say in [0, 1] – to each document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This score measures how well document and query “match”.</a:t>
            </a:r>
          </a:p>
          <a:p>
            <a:pPr fontAlgn="base">
              <a:spcAft>
                <a:spcPct val="0"/>
              </a:spcAft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Scoring as the basis of ranked retrieval</a:t>
            </a:r>
            <a:endParaRPr lang="en-US" dirty="0"/>
          </a:p>
        </p:txBody>
      </p:sp>
      <p:sp>
        <p:nvSpPr>
          <p:cNvPr id="2253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253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963EF1-3128-426C-9802-AD6FB075B267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8BD132C-3319-4812-AEE5-C885DEB1F526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We need a way of assigning a score to a query/document pair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Let’s start with a one-term query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If the query term does not occur in the document: score should be 0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The more frequent the query term in the document, the higher the score (should be)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ea typeface="ＭＳ Ｐゴシック" panose="020B0600070205080204" pitchFamily="34" charset="-128"/>
              </a:rPr>
              <a:t>We will look at a number of alternatives for this.</a:t>
            </a:r>
          </a:p>
          <a:p>
            <a:pPr fontAlgn="base">
              <a:spcAft>
                <a:spcPct val="0"/>
              </a:spcAft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ea typeface="ＭＳ Ｐゴシック" charset="-128"/>
              </a:rPr>
              <a:t>Query-document matching scores</a:t>
            </a:r>
            <a:endParaRPr lang="en-US" dirty="0"/>
          </a:p>
        </p:txBody>
      </p:sp>
      <p:sp>
        <p:nvSpPr>
          <p:cNvPr id="2355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355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662138-3A35-46D8-A307-1FF7B39DF931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2/15/2019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F75FF83-E00F-423D-99C0-6658F75A0E69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2421</TotalTime>
  <Words>2913</Words>
  <Application>Microsoft Office PowerPoint</Application>
  <PresentationFormat>On-screen Show (4:3)</PresentationFormat>
  <Paragraphs>496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 Unicode MS</vt:lpstr>
      <vt:lpstr>ＭＳ Ｐゴシック</vt:lpstr>
      <vt:lpstr>Arial</vt:lpstr>
      <vt:lpstr>Calibri</vt:lpstr>
      <vt:lpstr>Lucida Sans</vt:lpstr>
      <vt:lpstr>Lucida Sans Unicode</vt:lpstr>
      <vt:lpstr>Palatino Linotype</vt:lpstr>
      <vt:lpstr>Symbol</vt:lpstr>
      <vt:lpstr>Office Theme</vt:lpstr>
      <vt:lpstr>Worksheet</vt:lpstr>
      <vt:lpstr>Equation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Lavika Goel</cp:lastModifiedBy>
  <cp:revision>198</cp:revision>
  <dcterms:created xsi:type="dcterms:W3CDTF">2011-09-14T09:42:05Z</dcterms:created>
  <dcterms:modified xsi:type="dcterms:W3CDTF">2019-02-15T14:17:21Z</dcterms:modified>
</cp:coreProperties>
</file>