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697" r:id="rId2"/>
    <p:sldMasterId id="2147484717" r:id="rId3"/>
  </p:sldMasterIdLst>
  <p:notesMasterIdLst>
    <p:notesMasterId r:id="rId52"/>
  </p:notesMasterIdLst>
  <p:sldIdLst>
    <p:sldId id="449" r:id="rId4"/>
    <p:sldId id="451" r:id="rId5"/>
    <p:sldId id="458" r:id="rId6"/>
    <p:sldId id="460" r:id="rId7"/>
    <p:sldId id="468" r:id="rId8"/>
    <p:sldId id="469" r:id="rId9"/>
    <p:sldId id="470" r:id="rId10"/>
    <p:sldId id="471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561" r:id="rId25"/>
    <p:sldId id="558" r:id="rId26"/>
    <p:sldId id="559" r:id="rId27"/>
    <p:sldId id="560" r:id="rId28"/>
    <p:sldId id="500" r:id="rId29"/>
    <p:sldId id="501" r:id="rId30"/>
    <p:sldId id="502" r:id="rId31"/>
    <p:sldId id="503" r:id="rId32"/>
    <p:sldId id="504" r:id="rId33"/>
    <p:sldId id="506" r:id="rId34"/>
    <p:sldId id="507" r:id="rId35"/>
    <p:sldId id="509" r:id="rId36"/>
    <p:sldId id="510" r:id="rId37"/>
    <p:sldId id="511" r:id="rId38"/>
    <p:sldId id="512" r:id="rId39"/>
    <p:sldId id="514" r:id="rId40"/>
    <p:sldId id="515" r:id="rId41"/>
    <p:sldId id="516" r:id="rId42"/>
    <p:sldId id="517" r:id="rId43"/>
    <p:sldId id="556" r:id="rId44"/>
    <p:sldId id="518" r:id="rId45"/>
    <p:sldId id="521" r:id="rId46"/>
    <p:sldId id="522" r:id="rId47"/>
    <p:sldId id="523" r:id="rId48"/>
    <p:sldId id="524" r:id="rId49"/>
    <p:sldId id="526" r:id="rId50"/>
    <p:sldId id="557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47" autoAdjust="0"/>
  </p:normalViewPr>
  <p:slideViewPr>
    <p:cSldViewPr>
      <p:cViewPr varScale="1">
        <p:scale>
          <a:sx n="64" d="100"/>
          <a:sy n="64" d="100"/>
        </p:scale>
        <p:origin x="14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424CED6-D29F-4512-9A92-E7ED79DEAD7D}" type="datetimeFigureOut">
              <a:rPr lang="en-US"/>
              <a:pPr>
                <a:defRPr/>
              </a:pPr>
              <a:t>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810058-A788-4D08-8BD8-D1B16C951E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788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E69E52-566D-43A6-B5D3-28FA47A40F83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50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BE18A74-8896-4EE8-A27E-4DF8750F3FE2}" type="slidenum"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13</a:t>
            </a:fld>
            <a:endParaRPr lang="en-US" altLang="en-US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60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1501948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65A076F-C1EA-4DF7-9974-8C3E6B1E6957}" type="slidenum"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14</a:t>
            </a:fld>
            <a:endParaRPr lang="en-US" altLang="en-US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60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1397681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3A46EBE-5EAE-4258-9DDB-BCD311BFE676}" type="slidenum"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15</a:t>
            </a:fld>
            <a:endParaRPr lang="en-US" altLang="en-US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60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224185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15D44E5-D5E8-40BA-8FA0-D3344A94060A}" type="slidenum"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16</a:t>
            </a:fld>
            <a:endParaRPr lang="en-US" altLang="en-US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60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2302411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74D2A55-8883-4012-9DA6-19B292937DEC}" type="slidenum"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17</a:t>
            </a:fld>
            <a:endParaRPr lang="en-US" altLang="en-US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60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2746964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E6AE19B-055D-40CF-9A0F-E012AE5581EB}" type="slidenum"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18</a:t>
            </a:fld>
            <a:endParaRPr lang="en-US" altLang="en-US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60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3693086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49BA0DA-3A78-40D4-99E1-3EADA720972F}" type="slidenum"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20</a:t>
            </a:fld>
            <a:endParaRPr lang="en-US" altLang="en-US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60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2996466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F969B60-9DB7-4D97-84DD-D90F0437AFFF}" type="slidenum"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21</a:t>
            </a:fld>
            <a:endParaRPr lang="en-US" altLang="en-US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60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3767022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ABB22F9-8775-4AA2-8FB2-B88CCA7E175B}" type="slidenum">
              <a:rPr lang="en-US" altLang="en-US" smtClean="0">
                <a:ea typeface="MS PGothic" panose="020B0600070205080204" pitchFamily="34" charset="-128"/>
              </a:rPr>
              <a:pPr/>
              <a:t>22</a:t>
            </a:fld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60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405950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696C3E9-84B5-48A7-A7D7-6121895DAD1A}" type="slidenum"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4</a:t>
            </a:fld>
            <a:endParaRPr lang="en-US" altLang="en-US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60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177113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7002FC8-AABD-42F3-B9EA-533B00980C3F}" type="slidenum"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6</a:t>
            </a:fld>
            <a:endParaRPr lang="en-US" altLang="en-US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60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394021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565E8F0-C477-4FAC-B48D-3A7E4C8E0C21}" type="slidenum"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7</a:t>
            </a:fld>
            <a:endParaRPr lang="en-US" altLang="en-US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60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2656406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3F64407-57C4-4B4B-9680-3CE768260CCC}" type="slidenum"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8</a:t>
            </a:fld>
            <a:endParaRPr lang="en-US" altLang="en-US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60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3218052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6721BA3-9407-4D08-BBC9-95F49F142A6C}" type="slidenum"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9</a:t>
            </a:fld>
            <a:endParaRPr lang="en-US" altLang="en-US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60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27034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5C22377-D384-49EF-A1F2-7815B8F3E35F}" type="slidenum"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10</a:t>
            </a:fld>
            <a:endParaRPr lang="en-US" altLang="en-US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60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2125514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348E9E7-FE3A-4ACD-B48A-E97FC1DD9457}" type="slidenum"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11</a:t>
            </a:fld>
            <a:endParaRPr lang="en-US" altLang="en-US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60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1067756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DB949A6-F60E-4613-848B-D635D976B985}" type="slidenum"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12</a:t>
            </a:fld>
            <a:endParaRPr lang="en-US" altLang="en-US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60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243159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5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47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90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85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84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41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35379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8" name="Date Placeholder 7"/>
          <p:cNvSpPr>
            <a:spLocks noGrp="1"/>
          </p:cNvSpPr>
          <p:nvPr>
            <p:ph type="dt" sz="half" idx="11"/>
          </p:nvPr>
        </p:nvSpPr>
        <p:spPr>
          <a:xfrm>
            <a:off x="-30163" y="6184900"/>
            <a:ext cx="2133601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8/25/2015</a:t>
            </a:r>
            <a:endParaRPr lang="en-US" dirty="0"/>
          </a:p>
        </p:txBody>
      </p:sp>
      <p:sp>
        <p:nvSpPr>
          <p:cNvPr id="1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2590800" y="6224588"/>
            <a:ext cx="3619500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101141"/>
                </a:solidFill>
              </a:defRPr>
            </a:lvl1pPr>
          </a:lstStyle>
          <a:p>
            <a:pPr>
              <a:defRPr/>
            </a:pPr>
            <a:r>
              <a:rPr lang="en-US"/>
              <a:t>SSZG537;INFORMATION RETRIEVAL; L7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92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123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2075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8/25/2015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L7</a:t>
            </a:r>
            <a:endParaRPr lang="en-US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42133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394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755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512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548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9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5967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8/25/2015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L7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BD59F594-E5B6-4665-B357-DB4D21F3EF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737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8/25/2015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L7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68AE3306-4F59-4206-8F42-60B65AB759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207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8/25/2015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L7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D9A69832-EBDE-4394-B075-4268362FDD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71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8/25/2015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L7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0966BE8D-1A28-4024-890B-CB9009C6A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99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3152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00200" y="1219200"/>
            <a:ext cx="7239000" cy="5334000"/>
          </a:xfrm>
        </p:spPr>
        <p:txBody>
          <a:bodyPr rtlCol="0">
            <a:normAutofit/>
          </a:bodyPr>
          <a:lstStyle/>
          <a:p>
            <a:pPr lvl="0"/>
            <a:endParaRPr lang="en-IN" noProof="0" dirty="0"/>
          </a:p>
        </p:txBody>
      </p:sp>
    </p:spTree>
    <p:extLst>
      <p:ext uri="{BB962C8B-B14F-4D97-AF65-F5344CB8AC3E}">
        <p14:creationId xmlns:p14="http://schemas.microsoft.com/office/powerpoint/2010/main" val="43185704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8/25/2015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L7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3E56E6DD-3371-4D1A-9849-09991FE230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5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8/25/2015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5DB27B6A-6C48-45C0-AF09-05B756DCDC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764228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 altLang="en-US"/>
              <a:t>8/25/2015</a:t>
            </a:r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 altLang="en-US"/>
              <a:t>SSZG537;INFORMATION RETRIEVAL; L7</a:t>
            </a:r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17ECE1B5-A9B7-4640-B87F-7601955DCB8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44868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458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113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7270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8" name="Date Placeholder 7"/>
          <p:cNvSpPr>
            <a:spLocks noGrp="1"/>
          </p:cNvSpPr>
          <p:nvPr>
            <p:ph type="dt" sz="half" idx="11"/>
          </p:nvPr>
        </p:nvSpPr>
        <p:spPr>
          <a:xfrm>
            <a:off x="-30163" y="6184900"/>
            <a:ext cx="2133601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8/25/2015</a:t>
            </a:r>
            <a:endParaRPr lang="en-US" dirty="0"/>
          </a:p>
        </p:txBody>
      </p:sp>
      <p:sp>
        <p:nvSpPr>
          <p:cNvPr id="1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2590800" y="6224588"/>
            <a:ext cx="3619500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101141"/>
                </a:solidFill>
              </a:defRPr>
            </a:lvl1pPr>
          </a:lstStyle>
          <a:p>
            <a:pPr>
              <a:defRPr/>
            </a:pPr>
            <a:r>
              <a:rPr lang="en-US"/>
              <a:t>SSZG537;INFORMATION RETRIEVAL; L7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64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8292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2011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8/25/2015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L7</a:t>
            </a:r>
            <a:endParaRPr lang="en-US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44114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97444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32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49632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8883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lang="en-US" sz="900" smtClean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69986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8/25/2015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L7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3F830A64-9815-4EEA-BDA7-7EC158DE23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806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8/25/2015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L7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544C2E96-98AE-46C8-9C13-DC6AA2F968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594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8/25/2015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L7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38A08CFF-DCE5-4E2D-91A8-E548F510B2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25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3152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00200" y="1219200"/>
            <a:ext cx="7239000" cy="5334000"/>
          </a:xfrm>
        </p:spPr>
        <p:txBody>
          <a:bodyPr rtlCol="0">
            <a:normAutofit/>
          </a:bodyPr>
          <a:lstStyle/>
          <a:p>
            <a:pPr lvl="0"/>
            <a:endParaRPr lang="en-IN" noProof="0" dirty="0"/>
          </a:p>
        </p:txBody>
      </p:sp>
    </p:spTree>
    <p:extLst>
      <p:ext uri="{BB962C8B-B14F-4D97-AF65-F5344CB8AC3E}">
        <p14:creationId xmlns:p14="http://schemas.microsoft.com/office/powerpoint/2010/main" val="2681072075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8/25/2015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L7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87CE638C-BE55-4809-AD81-F494D2C220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321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8/25/2015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/>
              <a:t>SSZG537;INFORMATION RETRIEVAL; L7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FD6E8D17-551D-496A-97AE-DCD359C627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22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 altLang="en-US"/>
              <a:t>8/25/2015</a:t>
            </a:r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n-US" altLang="en-US"/>
              <a:t>SSZG537;INFORMATION RETRIEVAL; L7</a:t>
            </a:r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7845D890-750B-428F-B05A-FC6C9ACACA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722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8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910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91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761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336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CS F111 Second Semester 2011-12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D7D54A2-18BB-4EAF-BC4C-9B9688B5E2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57" r:id="rId1"/>
    <p:sldLayoutId id="2147485458" r:id="rId2"/>
    <p:sldLayoutId id="2147485459" r:id="rId3"/>
    <p:sldLayoutId id="2147485460" r:id="rId4"/>
    <p:sldLayoutId id="2147485461" r:id="rId5"/>
    <p:sldLayoutId id="2147485462" r:id="rId6"/>
    <p:sldLayoutId id="2147485463" r:id="rId7"/>
    <p:sldLayoutId id="2147485464" r:id="rId8"/>
    <p:sldLayoutId id="2147485465" r:id="rId9"/>
    <p:sldLayoutId id="2147485466" r:id="rId10"/>
    <p:sldLayoutId id="214748546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8/25/2015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SSZG537;INFORMATION RETRIEVAL; L7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68" r:id="rId1"/>
    <p:sldLayoutId id="2147485469" r:id="rId2"/>
    <p:sldLayoutId id="2147485470" r:id="rId3"/>
    <p:sldLayoutId id="2147485471" r:id="rId4"/>
    <p:sldLayoutId id="2147485472" r:id="rId5"/>
    <p:sldLayoutId id="2147485473" r:id="rId6"/>
    <p:sldLayoutId id="2147485474" r:id="rId7"/>
    <p:sldLayoutId id="2147485475" r:id="rId8"/>
    <p:sldLayoutId id="2147485476" r:id="rId9"/>
    <p:sldLayoutId id="2147485477" r:id="rId10"/>
    <p:sldLayoutId id="2147485478" r:id="rId11"/>
    <p:sldLayoutId id="2147485479" r:id="rId12"/>
    <p:sldLayoutId id="2147485480" r:id="rId13"/>
    <p:sldLayoutId id="2147485481" r:id="rId14"/>
    <p:sldLayoutId id="2147485482" r:id="rId15"/>
    <p:sldLayoutId id="2147485483" r:id="rId16"/>
    <p:sldLayoutId id="2147485484" r:id="rId17"/>
    <p:sldLayoutId id="2147485485" r:id="rId18"/>
    <p:sldLayoutId id="2147485486" r:id="rId19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8/25/2015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SSZG537;INFORMATION RETRIEVAL; L7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7" r:id="rId1"/>
    <p:sldLayoutId id="2147485488" r:id="rId2"/>
    <p:sldLayoutId id="2147485489" r:id="rId3"/>
    <p:sldLayoutId id="2147485490" r:id="rId4"/>
    <p:sldLayoutId id="2147485491" r:id="rId5"/>
    <p:sldLayoutId id="2147485492" r:id="rId6"/>
    <p:sldLayoutId id="2147485493" r:id="rId7"/>
    <p:sldLayoutId id="2147485494" r:id="rId8"/>
    <p:sldLayoutId id="2147485495" r:id="rId9"/>
    <p:sldLayoutId id="2147485496" r:id="rId10"/>
    <p:sldLayoutId id="2147485497" r:id="rId11"/>
    <p:sldLayoutId id="2147485498" r:id="rId12"/>
    <p:sldLayoutId id="2147485499" r:id="rId13"/>
    <p:sldLayoutId id="2147485500" r:id="rId14"/>
    <p:sldLayoutId id="2147485501" r:id="rId15"/>
    <p:sldLayoutId id="2147485502" r:id="rId16"/>
    <p:sldLayoutId id="2147485503" r:id="rId17"/>
    <p:sldLayoutId id="2147485504" r:id="rId18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0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9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BITS Pilani</a:t>
            </a:r>
            <a:endParaRPr lang="en-US" dirty="0"/>
          </a:p>
        </p:txBody>
      </p:sp>
      <p:sp>
        <p:nvSpPr>
          <p:cNvPr id="54275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Dr. Lavika Goel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Assistant Professor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Department of CSIS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Lecture 6: 23/2/2019</a:t>
            </a:r>
            <a:endParaRPr lang="en-US" altLang="en-US" dirty="0" smtClean="0"/>
          </a:p>
        </p:txBody>
      </p:sp>
      <p:sp>
        <p:nvSpPr>
          <p:cNvPr id="54276" name="TextBox 1"/>
          <p:cNvSpPr txBox="1">
            <a:spLocks noChangeArrowheads="1"/>
          </p:cNvSpPr>
          <p:nvPr/>
        </p:nvSpPr>
        <p:spPr bwMode="auto">
          <a:xfrm>
            <a:off x="228600" y="5676900"/>
            <a:ext cx="1981200" cy="307975"/>
          </a:xfrm>
          <a:prstGeom prst="rect">
            <a:avLst/>
          </a:prstGeom>
          <a:solidFill>
            <a:srgbClr val="101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Parameter estimation –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Maximum likelihood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14313" y="1428750"/>
            <a:ext cx="8548687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437085"/>
              </a:buClr>
              <a:buFontTx/>
              <a:buNone/>
            </a:pPr>
            <a:endParaRPr lang="en-US" altLang="en-US" sz="180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de-DE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9637" name="Rectangle 9"/>
          <p:cNvSpPr>
            <a:spLocks noChangeArrowheads="1"/>
          </p:cNvSpPr>
          <p:nvPr/>
        </p:nvSpPr>
        <p:spPr bwMode="auto">
          <a:xfrm>
            <a:off x="36513" y="1414463"/>
            <a:ext cx="8999537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just" eaLnBrk="1" hangingPunct="1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Estimate parameters           and                from train data: How?</a:t>
            </a:r>
          </a:p>
          <a:p>
            <a:pPr lvl="1" algn="just" eaLnBrk="1" hangingPunct="1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de-DE" altLang="en-US" sz="2400">
                <a:solidFill>
                  <a:srgbClr val="000000"/>
                </a:solidFill>
              </a:rPr>
              <a:t>Prior:</a:t>
            </a:r>
          </a:p>
          <a:p>
            <a:pPr lvl="1" algn="just" eaLnBrk="1" hangingPunct="1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de-DE" altLang="en-US" sz="2400">
              <a:solidFill>
                <a:srgbClr val="000000"/>
              </a:solidFill>
            </a:endParaRPr>
          </a:p>
          <a:p>
            <a:pPr lvl="1" algn="just" eaLnBrk="1" hangingPunct="1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2400" i="1">
                <a:solidFill>
                  <a:srgbClr val="000000"/>
                </a:solidFill>
              </a:rPr>
              <a:t>N</a:t>
            </a:r>
            <a:r>
              <a:rPr lang="en-US" altLang="en-US" sz="2400" i="1" baseline="-25000">
                <a:solidFill>
                  <a:srgbClr val="000000"/>
                </a:solidFill>
              </a:rPr>
              <a:t>c</a:t>
            </a:r>
            <a:r>
              <a:rPr lang="en-US" altLang="en-US" sz="2400" i="1">
                <a:solidFill>
                  <a:srgbClr val="000000"/>
                </a:solidFill>
              </a:rPr>
              <a:t> </a:t>
            </a:r>
            <a:r>
              <a:rPr lang="en-US" altLang="en-US" sz="2400">
                <a:solidFill>
                  <a:srgbClr val="000000"/>
                </a:solidFill>
              </a:rPr>
              <a:t>: number of docs in class </a:t>
            </a:r>
            <a:r>
              <a:rPr lang="en-US" altLang="en-US" sz="2400" i="1">
                <a:solidFill>
                  <a:srgbClr val="000000"/>
                </a:solidFill>
              </a:rPr>
              <a:t>c</a:t>
            </a:r>
            <a:r>
              <a:rPr lang="en-US" altLang="en-US" sz="2400">
                <a:solidFill>
                  <a:srgbClr val="000000"/>
                </a:solidFill>
              </a:rPr>
              <a:t>; </a:t>
            </a:r>
            <a:r>
              <a:rPr lang="en-US" altLang="en-US" sz="2400" i="1">
                <a:solidFill>
                  <a:srgbClr val="000000"/>
                </a:solidFill>
              </a:rPr>
              <a:t>N</a:t>
            </a:r>
            <a:r>
              <a:rPr lang="en-US" altLang="en-US" sz="2400">
                <a:solidFill>
                  <a:srgbClr val="000000"/>
                </a:solidFill>
              </a:rPr>
              <a:t>: total number of docs</a:t>
            </a:r>
          </a:p>
          <a:p>
            <a:pPr lvl="1" algn="just" eaLnBrk="1" hangingPunct="1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de-DE" altLang="en-US" sz="2400">
                <a:solidFill>
                  <a:srgbClr val="000000"/>
                </a:solidFill>
              </a:rPr>
              <a:t>Conditional probabilities:</a:t>
            </a:r>
          </a:p>
          <a:p>
            <a:pPr lvl="1" algn="just" eaLnBrk="1" hangingPunct="1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de-DE" altLang="en-US" sz="2400">
              <a:solidFill>
                <a:srgbClr val="000000"/>
              </a:solidFill>
            </a:endParaRPr>
          </a:p>
          <a:p>
            <a:pPr lvl="1" algn="just" eaLnBrk="1" hangingPunct="1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2400" i="1">
                <a:solidFill>
                  <a:srgbClr val="000000"/>
                </a:solidFill>
              </a:rPr>
              <a:t>T</a:t>
            </a:r>
            <a:r>
              <a:rPr lang="en-US" altLang="en-US" sz="2400" i="1" baseline="-25000">
                <a:solidFill>
                  <a:srgbClr val="000000"/>
                </a:solidFill>
              </a:rPr>
              <a:t>ct</a:t>
            </a:r>
            <a:r>
              <a:rPr lang="en-US" altLang="en-US" sz="2400">
                <a:solidFill>
                  <a:srgbClr val="000000"/>
                </a:solidFill>
              </a:rPr>
              <a:t> is the number of tokens of </a:t>
            </a:r>
            <a:r>
              <a:rPr lang="en-US" altLang="en-US" sz="2400" i="1">
                <a:solidFill>
                  <a:srgbClr val="000000"/>
                </a:solidFill>
              </a:rPr>
              <a:t>t</a:t>
            </a:r>
            <a:r>
              <a:rPr lang="en-US" altLang="en-US" sz="2400">
                <a:solidFill>
                  <a:srgbClr val="000000"/>
                </a:solidFill>
              </a:rPr>
              <a:t> in training documents from class </a:t>
            </a:r>
            <a:r>
              <a:rPr lang="en-US" altLang="en-US" sz="2400" i="1">
                <a:solidFill>
                  <a:srgbClr val="000000"/>
                </a:solidFill>
              </a:rPr>
              <a:t>c</a:t>
            </a:r>
            <a:r>
              <a:rPr lang="en-US" altLang="en-US" sz="2400">
                <a:solidFill>
                  <a:srgbClr val="000000"/>
                </a:solidFill>
              </a:rPr>
              <a:t>  (includes multiple occurrences)</a:t>
            </a:r>
          </a:p>
          <a:p>
            <a:pPr lvl="1" algn="just" eaLnBrk="1" hangingPunct="1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We’ve made a </a:t>
            </a:r>
            <a:r>
              <a:rPr lang="en-US" altLang="en-US" sz="2400">
                <a:solidFill>
                  <a:srgbClr val="0070C0"/>
                </a:solidFill>
              </a:rPr>
              <a:t>Naive Bayes positional independence assumption </a:t>
            </a:r>
            <a:r>
              <a:rPr lang="en-US" altLang="en-US" sz="2400">
                <a:solidFill>
                  <a:srgbClr val="000000"/>
                </a:solidFill>
              </a:rPr>
              <a:t>here:</a:t>
            </a:r>
          </a:p>
        </p:txBody>
      </p:sp>
      <p:pic>
        <p:nvPicPr>
          <p:cNvPr id="69638" name="Picture 10" descr="1328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143125"/>
            <a:ext cx="14652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1328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08338"/>
            <a:ext cx="2778125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14" descr="1328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5630863"/>
            <a:ext cx="22193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1" name="Picture 15" descr="1327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1428750"/>
            <a:ext cx="5873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2" name="Picture 16" descr="1327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28750"/>
            <a:ext cx="877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3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12DAFE-3134-43E1-BC07-32555CD802D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A1808854-6596-428F-8E56-166EF9787EB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-214313" y="12700"/>
            <a:ext cx="93583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Second independence assumption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85800" y="1354138"/>
            <a:ext cx="80010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437085"/>
              </a:buClr>
              <a:buFontTx/>
              <a:buNone/>
            </a:pPr>
            <a:endParaRPr lang="en-US" altLang="en-US" sz="180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de-DE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" y="1643063"/>
            <a:ext cx="8572500" cy="408305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lvl="1" indent="-285750" algn="just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lvl="1" indent="-285750" algn="just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For example, for a document in the class </a:t>
            </a:r>
            <a:r>
              <a:rPr lang="en-US" sz="28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UK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the probability of generating </a:t>
            </a:r>
            <a:r>
              <a:rPr lang="en-US" sz="3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QUEEN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in the first position of the document is the same as generating it in the last position.</a:t>
            </a:r>
          </a:p>
          <a:p>
            <a:pPr marL="285750" lvl="1" indent="-285750" algn="just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two independence assumptions amount to the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bag of  </a:t>
            </a:r>
            <a:r>
              <a:rPr lang="de-DE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words </a:t>
            </a:r>
            <a:r>
              <a:rPr lang="de-DE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model.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2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defRPr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686" name="Picture 10" descr="134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82763"/>
            <a:ext cx="25479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9796E3-81F5-490C-91C3-A07CACF698B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4189BCD-7B32-4E4A-8D76-567A09C893F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The problem with maximum likelihood estimates: Zeros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14313" y="1428750"/>
            <a:ext cx="8472487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437085"/>
              </a:buClr>
              <a:buFontTx/>
              <a:buNone/>
            </a:pPr>
            <a:endParaRPr lang="en-US" altLang="en-US" sz="180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de-DE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2875" y="3590925"/>
            <a:ext cx="9001125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defRPr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If WTO never occurs in class China in the train set:</a:t>
            </a:r>
          </a:p>
        </p:txBody>
      </p:sp>
      <p:pic>
        <p:nvPicPr>
          <p:cNvPr id="73734" name="Picture 17" descr="1329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5429250"/>
            <a:ext cx="69278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2E0953-359E-4576-B267-DF60B64CEB1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DADA8A6-F73C-4979-9844-88329B74ED8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  <p:pic>
        <p:nvPicPr>
          <p:cNvPr id="7373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543050"/>
            <a:ext cx="73628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3"/>
          <p:cNvSpPr txBox="1">
            <a:spLocks noChangeArrowheads="1"/>
          </p:cNvSpPr>
          <p:nvPr/>
        </p:nvSpPr>
        <p:spPr bwMode="auto">
          <a:xfrm>
            <a:off x="214313" y="1428750"/>
            <a:ext cx="8643937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437085"/>
              </a:buClr>
              <a:buFontTx/>
              <a:buNone/>
            </a:pPr>
            <a:endParaRPr lang="en-US" altLang="en-US" sz="180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77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de-DE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5780" name="Rectangle 9"/>
          <p:cNvSpPr>
            <a:spLocks noChangeArrowheads="1"/>
          </p:cNvSpPr>
          <p:nvPr/>
        </p:nvSpPr>
        <p:spPr bwMode="auto">
          <a:xfrm>
            <a:off x="142875" y="1489075"/>
            <a:ext cx="9001125" cy="398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4513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513"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just" eaLnBrk="1" hangingPunct="1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If there were no occurrences of WTO in documents in class </a:t>
            </a:r>
            <a:r>
              <a:rPr lang="de-DE" altLang="en-US">
                <a:solidFill>
                  <a:srgbClr val="000000"/>
                </a:solidFill>
              </a:rPr>
              <a:t>China, we’d get a zero estimate:</a:t>
            </a:r>
          </a:p>
          <a:p>
            <a:pPr algn="just" eaLnBrk="1" hangingPunct="1">
              <a:spcBef>
                <a:spcPts val="700"/>
              </a:spcBef>
            </a:pPr>
            <a:endParaRPr lang="de-DE" altLang="en-US" sz="2800">
              <a:solidFill>
                <a:srgbClr val="000000"/>
              </a:solidFill>
            </a:endParaRPr>
          </a:p>
          <a:p>
            <a:pPr algn="just" eaLnBrk="1" hangingPunct="1">
              <a:spcBef>
                <a:spcPts val="700"/>
              </a:spcBef>
            </a:pPr>
            <a:endParaRPr lang="de-DE" altLang="en-US" sz="2800">
              <a:solidFill>
                <a:srgbClr val="000000"/>
              </a:solidFill>
            </a:endParaRPr>
          </a:p>
          <a:p>
            <a:pPr algn="just" eaLnBrk="1" hangingPunct="1">
              <a:spcBef>
                <a:spcPts val="700"/>
              </a:spcBef>
            </a:pPr>
            <a:endParaRPr lang="de-DE" altLang="en-US" sz="2800">
              <a:solidFill>
                <a:srgbClr val="000000"/>
              </a:solidFill>
            </a:endParaRPr>
          </a:p>
          <a:p>
            <a:pPr lvl="1" algn="just" eaLnBrk="1" hangingPunct="1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We will get P(China|d) = 0 for any document that </a:t>
            </a:r>
            <a:r>
              <a:rPr lang="de-DE" altLang="en-US">
                <a:solidFill>
                  <a:srgbClr val="000000"/>
                </a:solidFill>
              </a:rPr>
              <a:t>contains WTO!</a:t>
            </a:r>
          </a:p>
          <a:p>
            <a:pPr lvl="1" algn="just" eaLnBrk="1" hangingPunct="1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Zero probabilities cannot be conditioned away.</a:t>
            </a:r>
          </a:p>
        </p:txBody>
      </p:sp>
      <p:pic>
        <p:nvPicPr>
          <p:cNvPr id="75781" name="Picture 10" descr="13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928938"/>
            <a:ext cx="558641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The problem with maximum likelihood estimates: Zeros</a:t>
            </a:r>
          </a:p>
        </p:txBody>
      </p:sp>
      <p:sp>
        <p:nvSpPr>
          <p:cNvPr id="75783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B9502A-4CA8-41C5-BBC6-DA42E555D96F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8318EA6-C4A2-493C-8135-94A9A296434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To avoid zeros: Add-one smoothing</a:t>
            </a: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de-DE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7828" name="Rectangle 9"/>
          <p:cNvSpPr>
            <a:spLocks noChangeArrowheads="1"/>
          </p:cNvSpPr>
          <p:nvPr/>
        </p:nvSpPr>
        <p:spPr bwMode="auto">
          <a:xfrm>
            <a:off x="142875" y="1447800"/>
            <a:ext cx="90011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0213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just" eaLnBrk="1" hangingPunct="1">
              <a:spcBef>
                <a:spcPct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de-DE" altLang="en-US" sz="2400">
                <a:solidFill>
                  <a:srgbClr val="000000"/>
                </a:solidFill>
              </a:rPr>
              <a:t>Before:</a:t>
            </a:r>
          </a:p>
          <a:p>
            <a:pPr lvl="1" algn="just" eaLnBrk="1" hangingPunct="1">
              <a:spcBef>
                <a:spcPct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de-DE" altLang="en-US" sz="2400">
              <a:solidFill>
                <a:srgbClr val="000000"/>
              </a:solidFill>
            </a:endParaRPr>
          </a:p>
          <a:p>
            <a:pPr lvl="1" algn="just" eaLnBrk="1" hangingPunct="1">
              <a:spcBef>
                <a:spcPct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de-DE" altLang="en-US" sz="2400">
              <a:solidFill>
                <a:srgbClr val="000000"/>
              </a:solidFill>
            </a:endParaRPr>
          </a:p>
          <a:p>
            <a:pPr lvl="1" algn="just" eaLnBrk="1" hangingPunct="1">
              <a:spcBef>
                <a:spcPct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de-DE" altLang="en-US" sz="2400">
              <a:solidFill>
                <a:srgbClr val="000000"/>
              </a:solidFill>
            </a:endParaRPr>
          </a:p>
          <a:p>
            <a:pPr lvl="1" algn="just" eaLnBrk="1" hangingPunct="1">
              <a:spcBef>
                <a:spcPct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Now: Add one to each count to avoid zeros:</a:t>
            </a:r>
          </a:p>
          <a:p>
            <a:pPr lvl="1" algn="just" eaLnBrk="1" hangingPunct="1">
              <a:spcBef>
                <a:spcPct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altLang="en-US" sz="2400">
              <a:solidFill>
                <a:srgbClr val="000000"/>
              </a:solidFill>
            </a:endParaRPr>
          </a:p>
          <a:p>
            <a:pPr lvl="1" algn="just" eaLnBrk="1" hangingPunct="1">
              <a:spcBef>
                <a:spcPct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altLang="en-US" sz="2400">
              <a:solidFill>
                <a:srgbClr val="000000"/>
              </a:solidFill>
            </a:endParaRPr>
          </a:p>
          <a:p>
            <a:pPr lvl="1" algn="just" eaLnBrk="1" hangingPunct="1">
              <a:spcBef>
                <a:spcPct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altLang="en-US" sz="2400">
              <a:solidFill>
                <a:srgbClr val="000000"/>
              </a:solidFill>
            </a:endParaRPr>
          </a:p>
          <a:p>
            <a:pPr lvl="1" algn="just" eaLnBrk="1" hangingPunct="1">
              <a:spcBef>
                <a:spcPct val="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B is the number of different words (in this case the size of the </a:t>
            </a:r>
            <a:r>
              <a:rPr lang="de-DE" altLang="en-US" sz="2400">
                <a:solidFill>
                  <a:srgbClr val="000000"/>
                </a:solidFill>
              </a:rPr>
              <a:t>vocabulary:)</a:t>
            </a:r>
            <a:endParaRPr lang="en-US" altLang="en-US" sz="2400">
              <a:solidFill>
                <a:srgbClr val="000000"/>
              </a:solidFill>
            </a:endParaRPr>
          </a:p>
        </p:txBody>
      </p:sp>
      <p:pic>
        <p:nvPicPr>
          <p:cNvPr id="77829" name="Picture 8" descr="133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28800"/>
            <a:ext cx="261937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11" descr="133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379788"/>
            <a:ext cx="585628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1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C57D15-B0FA-4C52-B077-77FBA0ECBAC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E178681-0A70-4615-AD0A-2160FC57729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3"/>
          <p:cNvSpPr txBox="1">
            <a:spLocks noChangeArrowheads="1"/>
          </p:cNvSpPr>
          <p:nvPr/>
        </p:nvSpPr>
        <p:spPr bwMode="auto">
          <a:xfrm>
            <a:off x="42863" y="1489075"/>
            <a:ext cx="8872537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437085"/>
              </a:buClr>
              <a:buFontTx/>
              <a:buNone/>
            </a:pPr>
            <a:endParaRPr lang="en-US" altLang="en-US" sz="180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de-DE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9876" name="Rectangle 9"/>
          <p:cNvSpPr>
            <a:spLocks noChangeArrowheads="1"/>
          </p:cNvSpPr>
          <p:nvPr/>
        </p:nvSpPr>
        <p:spPr bwMode="auto">
          <a:xfrm>
            <a:off x="179388" y="1517650"/>
            <a:ext cx="858361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3063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just" eaLnBrk="1" hangingPunct="1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Estimate parameters from the training corpus using add-one  </a:t>
            </a:r>
            <a:r>
              <a:rPr lang="de-DE" altLang="en-US">
                <a:solidFill>
                  <a:srgbClr val="000000"/>
                </a:solidFill>
              </a:rPr>
              <a:t>smoothing</a:t>
            </a:r>
          </a:p>
          <a:p>
            <a:pPr lvl="1" algn="just" eaLnBrk="1" hangingPunct="1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For a new document, for each class, compute sum of (i) log of prior and (ii) logs of conditional probabilities of the terms</a:t>
            </a:r>
          </a:p>
          <a:p>
            <a:pPr lvl="1" algn="just" eaLnBrk="1" hangingPunct="1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Assign the document to the class with the largest score</a:t>
            </a:r>
            <a:endParaRPr lang="de-DE" altLang="en-US">
              <a:solidFill>
                <a:srgbClr val="000000"/>
              </a:solidFill>
            </a:endParaRPr>
          </a:p>
          <a:p>
            <a:pPr lvl="2" algn="just" eaLnBrk="1" hangingPunct="1">
              <a:spcBef>
                <a:spcPts val="700"/>
              </a:spcBef>
              <a:buClr>
                <a:srgbClr val="336699"/>
              </a:buClr>
            </a:pPr>
            <a:endParaRPr lang="de-DE" altLang="en-US" sz="2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Algorithm</a:t>
            </a:r>
          </a:p>
        </p:txBody>
      </p:sp>
      <p:sp>
        <p:nvSpPr>
          <p:cNvPr id="79878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4D1E85-206B-4197-B851-3482928D564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CB563F61-7ABD-40F8-B5AF-12549B99CDD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Naive Bayes: Training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214313" y="1643063"/>
            <a:ext cx="8472487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437085"/>
              </a:buClr>
              <a:buFontTx/>
              <a:buNone/>
            </a:pPr>
            <a:endParaRPr lang="en-US" altLang="en-US" sz="180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de-DE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81925" name="Picture 7" descr="13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643063"/>
            <a:ext cx="8272462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6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BDB654-DF75-4911-A91E-432B13176A1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67A04D4C-E341-4EE9-9BF9-DDDFDAFD85A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de-DE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83971" name="Picture 8" descr="13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641191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-231775" y="104775"/>
            <a:ext cx="93583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Naive Bayes: Testing</a:t>
            </a:r>
          </a:p>
        </p:txBody>
      </p:sp>
      <p:sp>
        <p:nvSpPr>
          <p:cNvPr id="83973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71B1817-0492-40D2-9DF7-0F0E38CE21DE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999D5F9-0BBB-4D25-9A55-A6A81C384A9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-446088" y="-15875"/>
            <a:ext cx="93583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Example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14313" y="1643063"/>
            <a:ext cx="8572500" cy="445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437085"/>
              </a:buClr>
              <a:buFontTx/>
              <a:buNone/>
            </a:pPr>
            <a:endParaRPr lang="en-US" altLang="en-US" sz="180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de-DE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86021" name="Picture 7" descr="13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2143125"/>
            <a:ext cx="8491537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Rectangle 9"/>
          <p:cNvSpPr>
            <a:spLocks noChangeArrowheads="1"/>
          </p:cNvSpPr>
          <p:nvPr/>
        </p:nvSpPr>
        <p:spPr bwMode="auto">
          <a:xfrm>
            <a:off x="214313" y="4800600"/>
            <a:ext cx="8572500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ts val="700"/>
              </a:spcBef>
              <a:buClr>
                <a:srgbClr val="336699"/>
              </a:buClr>
              <a:buFont typeface="Calibri" panose="020F0502020204030204" pitchFamily="34" charset="0"/>
              <a:buAutoNum type="arabicPeriod"/>
            </a:pPr>
            <a:endParaRPr lang="en-US" altLang="en-US">
              <a:solidFill>
                <a:srgbClr val="00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336699"/>
              </a:buClr>
              <a:buFont typeface="Calibri" panose="020F0502020204030204" pitchFamily="34" charset="0"/>
              <a:buAutoNum type="arabicPeriod"/>
            </a:pPr>
            <a:r>
              <a:rPr lang="en-US" altLang="en-US">
                <a:solidFill>
                  <a:srgbClr val="000000"/>
                </a:solidFill>
              </a:rPr>
              <a:t>Estimate parameters of Naive Bayes classifier</a:t>
            </a:r>
          </a:p>
          <a:p>
            <a:pPr lvl="1" eaLnBrk="1" hangingPunct="1">
              <a:spcBef>
                <a:spcPts val="700"/>
              </a:spcBef>
              <a:buClr>
                <a:srgbClr val="336699"/>
              </a:buClr>
              <a:buFont typeface="Calibri" panose="020F0502020204030204" pitchFamily="34" charset="0"/>
              <a:buAutoNum type="arabicPeriod"/>
            </a:pPr>
            <a:r>
              <a:rPr lang="de-DE" altLang="en-US">
                <a:solidFill>
                  <a:srgbClr val="000000"/>
                </a:solidFill>
              </a:rPr>
              <a:t>Classify  test  document</a:t>
            </a:r>
          </a:p>
        </p:txBody>
      </p:sp>
      <p:sp>
        <p:nvSpPr>
          <p:cNvPr id="86023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E6B559-C9C7-4F88-B37B-6831A14F22A7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F4EF0D3-0A52-4E6F-AE34-E291C8FDD89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239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-446088" y="-15875"/>
            <a:ext cx="93583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Example</a:t>
            </a:r>
          </a:p>
        </p:txBody>
      </p:sp>
      <p:sp>
        <p:nvSpPr>
          <p:cNvPr id="88068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5DA69C-E1BA-410C-B73E-8FD1246A38A9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E3B3ED2-1028-4364-AFBE-B71CB16FCAF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525963"/>
          </a:xfrm>
          <a:solidFill>
            <a:schemeClr val="bg1"/>
          </a:solidFill>
        </p:spPr>
        <p:txBody>
          <a:bodyPr/>
          <a:lstStyle/>
          <a:p>
            <a:pPr marL="457200" indent="-4572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3200" b="1" smtClean="0"/>
              <a:t>Text Classification</a:t>
            </a:r>
          </a:p>
          <a:p>
            <a:pPr marL="1257300" lvl="2" indent="-457200" eaLnBrk="1" hangingPunct="1"/>
            <a:r>
              <a:rPr lang="en-IN" altLang="en-US" b="1" smtClean="0"/>
              <a:t>Introduction</a:t>
            </a:r>
          </a:p>
          <a:p>
            <a:pPr marL="1257300" lvl="2" indent="-457200" eaLnBrk="1" hangingPunct="1"/>
            <a:r>
              <a:rPr lang="en-IN" altLang="en-US" b="1" smtClean="0"/>
              <a:t>Naïve Bayes Classification</a:t>
            </a:r>
          </a:p>
          <a:p>
            <a:pPr marL="1257300" lvl="2" indent="-457200" eaLnBrk="1" hangingPunct="1"/>
            <a:r>
              <a:rPr lang="en-IN" altLang="en-US" b="1" smtClean="0"/>
              <a:t>Vector Space classification</a:t>
            </a:r>
          </a:p>
          <a:p>
            <a:pPr marL="457200" lvl="1" indent="0" fontAlgn="base">
              <a:spcAft>
                <a:spcPct val="0"/>
              </a:spcAft>
              <a:buFont typeface="Arial" pitchFamily="34" charset="0"/>
              <a:buNone/>
            </a:pPr>
            <a:endParaRPr lang="en-US" altLang="en-US" sz="2800" smtClean="0"/>
          </a:p>
          <a:p>
            <a:pPr marL="457200" lvl="1" indent="0" fontAlgn="base">
              <a:spcAft>
                <a:spcPct val="0"/>
              </a:spcAft>
              <a:buFont typeface="Arial" pitchFamily="34" charset="0"/>
              <a:buNone/>
            </a:pPr>
            <a:endParaRPr lang="en-US" altLang="en-US" sz="360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Topics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324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1C0882B-2642-4A20-BB76-180C01A20E8D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2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Example: Parameter estimates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249238" y="2033588"/>
            <a:ext cx="8437562" cy="413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437085"/>
              </a:buClr>
              <a:buFontTx/>
              <a:buNone/>
            </a:pPr>
            <a:endParaRPr lang="en-US" altLang="en-US" sz="180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de-DE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9093" name="Rectangle 9"/>
          <p:cNvSpPr>
            <a:spLocks noChangeArrowheads="1"/>
          </p:cNvSpPr>
          <p:nvPr/>
        </p:nvSpPr>
        <p:spPr bwMode="auto">
          <a:xfrm>
            <a:off x="285750" y="4214813"/>
            <a:ext cx="85725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700"/>
              </a:spcBef>
            </a:pPr>
            <a:r>
              <a:rPr lang="en-US" altLang="en-US" sz="2400">
                <a:solidFill>
                  <a:srgbClr val="000000"/>
                </a:solidFill>
              </a:rPr>
              <a:t>The denominators are (8 + 6) and (3 + 6) because the lengths of </a:t>
            </a:r>
            <a:r>
              <a:rPr lang="en-US" altLang="en-US" sz="2400" i="1">
                <a:solidFill>
                  <a:srgbClr val="000000"/>
                </a:solidFill>
              </a:rPr>
              <a:t>text</a:t>
            </a:r>
            <a:r>
              <a:rPr lang="en-US" altLang="en-US" sz="2400" i="1" baseline="-25000">
                <a:solidFill>
                  <a:srgbClr val="000000"/>
                </a:solidFill>
              </a:rPr>
              <a:t>c</a:t>
            </a:r>
            <a:r>
              <a:rPr lang="en-US" altLang="en-US" sz="2400" i="1">
                <a:solidFill>
                  <a:srgbClr val="000000"/>
                </a:solidFill>
              </a:rPr>
              <a:t> </a:t>
            </a:r>
            <a:r>
              <a:rPr lang="en-US" altLang="en-US" sz="2400">
                <a:solidFill>
                  <a:srgbClr val="000000"/>
                </a:solidFill>
              </a:rPr>
              <a:t>and </a:t>
            </a:r>
            <a:r>
              <a:rPr lang="en-US" altLang="en-US" sz="2400" i="1">
                <a:solidFill>
                  <a:srgbClr val="000000"/>
                </a:solidFill>
              </a:rPr>
              <a:t>text</a:t>
            </a:r>
            <a:r>
              <a:rPr lang="en-US" altLang="en-US" sz="2400" i="1" baseline="-25000">
                <a:solidFill>
                  <a:srgbClr val="000000"/>
                </a:solidFill>
              </a:rPr>
              <a:t>c</a:t>
            </a:r>
            <a:r>
              <a:rPr lang="en-US" altLang="en-US" sz="2400" i="1" baseline="-25000">
                <a:solidFill>
                  <a:srgbClr val="00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sz="2400" i="1">
                <a:solidFill>
                  <a:srgbClr val="000000"/>
                </a:solidFill>
              </a:rPr>
              <a:t>  </a:t>
            </a:r>
            <a:r>
              <a:rPr lang="en-US" altLang="en-US" sz="2400">
                <a:solidFill>
                  <a:srgbClr val="000000"/>
                </a:solidFill>
              </a:rPr>
              <a:t>are 8 and 3, respectively, and because the constant </a:t>
            </a:r>
            <a:r>
              <a:rPr lang="en-US" altLang="en-US" sz="2400" i="1">
                <a:solidFill>
                  <a:srgbClr val="000000"/>
                </a:solidFill>
              </a:rPr>
              <a:t>B</a:t>
            </a:r>
            <a:r>
              <a:rPr lang="en-US" altLang="en-US" sz="2400">
                <a:solidFill>
                  <a:srgbClr val="000000"/>
                </a:solidFill>
              </a:rPr>
              <a:t> is 6 as the vocabulary consists of six terms.</a:t>
            </a:r>
            <a:endParaRPr lang="de-DE" altLang="en-US" sz="2400">
              <a:solidFill>
                <a:srgbClr val="000000"/>
              </a:solidFill>
            </a:endParaRPr>
          </a:p>
        </p:txBody>
      </p:sp>
      <p:pic>
        <p:nvPicPr>
          <p:cNvPr id="89094" name="Picture 8" descr="133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643063"/>
            <a:ext cx="8054975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5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1ADD87-2855-434D-9A5E-A486AEB30AC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A68521D-CDAE-47F6-A3AF-50FAF7E5BE1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Example: Classification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20638" y="1484313"/>
            <a:ext cx="8643937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437085"/>
              </a:buClr>
              <a:buFontTx/>
              <a:buNone/>
            </a:pPr>
            <a:endParaRPr lang="en-US" altLang="en-US" sz="180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de-DE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1141" name="Rectangle 9"/>
          <p:cNvSpPr>
            <a:spLocks noChangeArrowheads="1"/>
          </p:cNvSpPr>
          <p:nvPr/>
        </p:nvSpPr>
        <p:spPr bwMode="auto">
          <a:xfrm>
            <a:off x="92075" y="3200400"/>
            <a:ext cx="85725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2400">
                <a:solidFill>
                  <a:srgbClr val="000000"/>
                </a:solidFill>
              </a:rPr>
              <a:t>Thus, the classifier assigns the test document to </a:t>
            </a:r>
            <a:r>
              <a:rPr lang="en-US" altLang="en-US" sz="2400" i="1">
                <a:solidFill>
                  <a:srgbClr val="000000"/>
                </a:solidFill>
              </a:rPr>
              <a:t>c</a:t>
            </a:r>
            <a:r>
              <a:rPr lang="en-US" altLang="en-US" sz="2400">
                <a:solidFill>
                  <a:srgbClr val="000000"/>
                </a:solidFill>
              </a:rPr>
              <a:t> = </a:t>
            </a:r>
            <a:r>
              <a:rPr lang="en-US" altLang="en-US" sz="2400" i="1">
                <a:solidFill>
                  <a:srgbClr val="000000"/>
                </a:solidFill>
              </a:rPr>
              <a:t>China</a:t>
            </a:r>
            <a:r>
              <a:rPr lang="en-US" altLang="en-US" sz="2400">
                <a:solidFill>
                  <a:srgbClr val="000000"/>
                </a:solidFill>
              </a:rPr>
              <a:t>. </a:t>
            </a:r>
          </a:p>
          <a:p>
            <a:pPr eaLnBrk="1" hangingPunct="1">
              <a:spcBef>
                <a:spcPts val="700"/>
              </a:spcBef>
            </a:pPr>
            <a:r>
              <a:rPr lang="en-US" altLang="en-US" sz="2400">
                <a:solidFill>
                  <a:srgbClr val="000000"/>
                </a:solidFill>
              </a:rPr>
              <a:t>The reason for this classification decision is that the three occurrences of the positive indicator CHINESE in </a:t>
            </a:r>
            <a:r>
              <a:rPr lang="en-US" altLang="en-US" sz="2400" i="1">
                <a:solidFill>
                  <a:srgbClr val="000000"/>
                </a:solidFill>
              </a:rPr>
              <a:t>d</a:t>
            </a:r>
            <a:r>
              <a:rPr lang="en-US" altLang="en-US" sz="2400" i="1" baseline="-25000">
                <a:solidFill>
                  <a:srgbClr val="000000"/>
                </a:solidFill>
              </a:rPr>
              <a:t>5</a:t>
            </a:r>
            <a:r>
              <a:rPr lang="en-US" altLang="en-US" sz="2400">
                <a:solidFill>
                  <a:srgbClr val="000000"/>
                </a:solidFill>
              </a:rPr>
              <a:t> outweigh the occurrences of the two negative indicators JAPAN and TOKYO.</a:t>
            </a:r>
          </a:p>
          <a:p>
            <a:pPr eaLnBrk="1" hangingPunct="1">
              <a:spcBef>
                <a:spcPts val="700"/>
              </a:spcBef>
            </a:pPr>
            <a:endParaRPr lang="de-DE" altLang="en-US" sz="2400">
              <a:solidFill>
                <a:srgbClr val="000000"/>
              </a:solidFill>
            </a:endParaRPr>
          </a:p>
        </p:txBody>
      </p:sp>
      <p:pic>
        <p:nvPicPr>
          <p:cNvPr id="91142" name="Picture 10" descr="13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4513"/>
            <a:ext cx="6122988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3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933750-14B6-4B84-B72C-27BF43932247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861391E-AC43-466B-BAA4-4F87D34E142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938D9AF-4190-4D58-B100-3F4FCA6A84A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A different Naive  Bayes model: Bernoulli model</a:t>
            </a:r>
          </a:p>
        </p:txBody>
      </p:sp>
      <p:sp>
        <p:nvSpPr>
          <p:cNvPr id="93188" name="Text Box 3"/>
          <p:cNvSpPr txBox="1">
            <a:spLocks noChangeArrowheads="1"/>
          </p:cNvSpPr>
          <p:nvPr/>
        </p:nvSpPr>
        <p:spPr bwMode="auto">
          <a:xfrm>
            <a:off x="190500" y="1416050"/>
            <a:ext cx="88011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</a:pPr>
            <a:endParaRPr lang="en-IN" altLang="en-US" sz="2800"/>
          </a:p>
          <a:p>
            <a:pPr algn="just">
              <a:spcBef>
                <a:spcPct val="0"/>
              </a:spcBef>
            </a:pPr>
            <a:r>
              <a:rPr lang="en-IN" altLang="en-US" sz="2000"/>
              <a:t>The Bernoulli model estimates P(t|c) as the fraction of documents of class c that contain term t</a:t>
            </a:r>
          </a:p>
          <a:p>
            <a:pPr algn="just">
              <a:spcBef>
                <a:spcPct val="0"/>
              </a:spcBef>
            </a:pPr>
            <a:r>
              <a:rPr lang="en-IN" altLang="en-US" sz="2000"/>
              <a:t>The multinomial model estimates  P (t|c) as the fraction of tokens or fraction of positions in documents of class c that contain term t</a:t>
            </a:r>
          </a:p>
          <a:p>
            <a:pPr algn="just">
              <a:spcBef>
                <a:spcPct val="0"/>
              </a:spcBef>
            </a:pPr>
            <a:r>
              <a:rPr lang="en-IN" altLang="en-US" sz="2000"/>
              <a:t>The Bernoulli model considers the binary occurrence information for the terms in the test document ignoring the number of occurences of the term.</a:t>
            </a:r>
          </a:p>
          <a:p>
            <a:pPr algn="just">
              <a:spcBef>
                <a:spcPct val="0"/>
              </a:spcBef>
            </a:pPr>
            <a:r>
              <a:rPr lang="en-IN" altLang="en-US" sz="2000">
                <a:solidFill>
                  <a:srgbClr val="000000"/>
                </a:solidFill>
              </a:rPr>
              <a:t>The probability of non-occurrence of the terms of the vocabulary in the test document is also considered.</a:t>
            </a: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de-DE" altLang="en-US" sz="1800">
              <a:latin typeface="Calibri" panose="020F0502020204030204" pitchFamily="34" charset="0"/>
            </a:endParaRPr>
          </a:p>
        </p:txBody>
      </p:sp>
      <p:pic>
        <p:nvPicPr>
          <p:cNvPr id="93190" name="Picture 8" descr="134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611688"/>
            <a:ext cx="5969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1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60F07A-658C-4A64-84CD-516C853D5E5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9ADDC05-E7F1-4F19-9221-DBC2AD5E96C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9523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57313"/>
            <a:ext cx="64008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1194020-E040-49E9-BADC-7D903FB51037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6C8CEEE4-F180-49DE-A487-B49A155B367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9625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23753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94F450F-E678-4211-810E-E86C5E83BAA0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DCAA345-F784-4D5D-A633-DE21901E921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3657600"/>
            <a:ext cx="7839075" cy="849313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9728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644650"/>
            <a:ext cx="87503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Rectangle 7"/>
          <p:cNvSpPr>
            <a:spLocks noChangeArrowheads="1"/>
          </p:cNvSpPr>
          <p:nvPr/>
        </p:nvSpPr>
        <p:spPr bwMode="auto">
          <a:xfrm>
            <a:off x="457200" y="4810125"/>
            <a:ext cx="76866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Thus, the classifier assigns the test document to </a:t>
            </a:r>
            <a:r>
              <a:rPr lang="en-US" altLang="en-US" sz="1800" i="1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 = not </a:t>
            </a:r>
            <a:r>
              <a:rPr lang="en-US" altLang="en-US" sz="1800" i="1">
                <a:solidFill>
                  <a:srgbClr val="000000"/>
                </a:solidFill>
                <a:latin typeface="Calibri" panose="020F0502020204030204" pitchFamily="34" charset="0"/>
              </a:rPr>
              <a:t>China</a:t>
            </a: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pPr eaLnBrk="1" hangingPunct="1">
              <a:spcBef>
                <a:spcPts val="70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The model considers only the binary occurrence and not the term frequency. </a:t>
            </a:r>
          </a:p>
        </p:txBody>
      </p:sp>
      <p:sp>
        <p:nvSpPr>
          <p:cNvPr id="97286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04AEE2-EF78-43A7-91C3-E04671984050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99FE2057-A01A-4FD6-812C-0FAF1697996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Each document is a vector, one component for each term.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Terms are axes.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High dimensionality: 100,000s of dimensions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Normalize vectors (documents) to unit length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smtClean="0"/>
              <a:t>How can we do classification in this space?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162800" cy="1143000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Space Representation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308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AAE3DB-2E3F-4744-8C65-4B2E29A8764E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C0558BB9-577B-44E3-9ACC-0919FEFE9AB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 smtClean="0"/>
              <a:t>As before, the training set is a set of documents, each labeled with its class (e.g., topic)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 smtClean="0"/>
              <a:t>In vector space classification, this set corresponds to a labeled set of points (or, equivalently, vectors) in the vector space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800" b="1" smtClean="0"/>
              <a:t>Contiguity hypothesis.</a:t>
            </a:r>
            <a:r>
              <a:rPr lang="en-US" altLang="en-US" sz="2800" smtClean="0"/>
              <a:t> Documents in the same class form a contiguous region of space and  Documents from different classes don’t overlap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Using Vector Spaces</a:t>
            </a:r>
          </a:p>
        </p:txBody>
      </p:sp>
      <p:sp>
        <p:nvSpPr>
          <p:cNvPr id="9933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033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Sec.14.1</a:t>
            </a:r>
          </a:p>
        </p:txBody>
      </p:sp>
      <p:sp>
        <p:nvSpPr>
          <p:cNvPr id="99333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2BC139-DC7C-4FBC-A77A-43D02D98EF6E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161432F-31EC-4B91-991A-64D0CDAC3FA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 in the  Vector Space</a:t>
            </a:r>
          </a:p>
        </p:txBody>
      </p:sp>
      <p:sp>
        <p:nvSpPr>
          <p:cNvPr id="100355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0356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0357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0358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0359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0360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0361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0362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0363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0364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0365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0366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0367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0368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0369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0370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0371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0372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0373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0374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0375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0376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7391400" y="4281488"/>
            <a:ext cx="814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Rockwell" panose="020606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China</a:t>
            </a:r>
            <a:endParaRPr lang="en-US" altLang="en-US" sz="1400">
              <a:latin typeface="Rockwell" panose="020606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7391400" y="4800600"/>
            <a:ext cx="828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Rockwell" panose="020606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Kenya</a:t>
            </a:r>
            <a:endParaRPr lang="en-US" altLang="en-US" sz="1400">
              <a:latin typeface="Rockwell" panose="020606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7391400" y="5257800"/>
            <a:ext cx="48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Rockwell" panose="020606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UK</a:t>
            </a:r>
            <a:endParaRPr lang="en-US" altLang="en-US" sz="1400">
              <a:latin typeface="Rockwell" panose="020606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0380" name="TextBox 28"/>
          <p:cNvSpPr txBox="1">
            <a:spLocks noChangeArrowheads="1"/>
          </p:cNvSpPr>
          <p:nvPr/>
        </p:nvSpPr>
        <p:spPr bwMode="auto">
          <a:xfrm>
            <a:off x="7620000" y="-33338"/>
            <a:ext cx="1033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Sec.14.1</a:t>
            </a:r>
          </a:p>
        </p:txBody>
      </p:sp>
      <p:sp>
        <p:nvSpPr>
          <p:cNvPr id="100381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4D9110-9688-4099-88B3-10DDCA6332F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A663D338-8C2E-47F3-9981-9583D5491FF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>
              <a:latin typeface="Calibri" panose="020F0502020204030204" pitchFamily="34" charset="0"/>
            </a:endParaRPr>
          </a:p>
        </p:txBody>
      </p:sp>
      <p:sp>
        <p:nvSpPr>
          <p:cNvPr id="101379" name="Line 25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1380" name="Group 36"/>
          <p:cNvGrpSpPr>
            <a:grpSpLocks/>
          </p:cNvGrpSpPr>
          <p:nvPr/>
        </p:nvGrpSpPr>
        <p:grpSpPr bwMode="auto">
          <a:xfrm>
            <a:off x="1600200" y="2438400"/>
            <a:ext cx="4191000" cy="3657600"/>
            <a:chOff x="1008" y="1536"/>
            <a:chExt cx="2640" cy="2304"/>
          </a:xfrm>
        </p:grpSpPr>
        <p:sp>
          <p:nvSpPr>
            <p:cNvPr id="101393" name="Oval 4"/>
            <p:cNvSpPr>
              <a:spLocks noChangeArrowheads="1"/>
            </p:cNvSpPr>
            <p:nvPr/>
          </p:nvSpPr>
          <p:spPr bwMode="auto">
            <a:xfrm>
              <a:off x="1200" y="1680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1394" name="Oval 5"/>
            <p:cNvSpPr>
              <a:spLocks noChangeArrowheads="1"/>
            </p:cNvSpPr>
            <p:nvPr/>
          </p:nvSpPr>
          <p:spPr bwMode="auto">
            <a:xfrm>
              <a:off x="2592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1395" name="Oval 6"/>
            <p:cNvSpPr>
              <a:spLocks noChangeArrowheads="1"/>
            </p:cNvSpPr>
            <p:nvPr/>
          </p:nvSpPr>
          <p:spPr bwMode="auto">
            <a:xfrm>
              <a:off x="2928" y="30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1396" name="Oval 7"/>
            <p:cNvSpPr>
              <a:spLocks noChangeArrowheads="1"/>
            </p:cNvSpPr>
            <p:nvPr/>
          </p:nvSpPr>
          <p:spPr bwMode="auto">
            <a:xfrm>
              <a:off x="1296" y="2016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1397" name="Oval 8"/>
            <p:cNvSpPr>
              <a:spLocks noChangeArrowheads="1"/>
            </p:cNvSpPr>
            <p:nvPr/>
          </p:nvSpPr>
          <p:spPr bwMode="auto">
            <a:xfrm>
              <a:off x="1392" y="2688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1398" name="Oval 9"/>
            <p:cNvSpPr>
              <a:spLocks noChangeArrowheads="1"/>
            </p:cNvSpPr>
            <p:nvPr/>
          </p:nvSpPr>
          <p:spPr bwMode="auto">
            <a:xfrm>
              <a:off x="1968" y="1680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1399" name="Oval 10"/>
            <p:cNvSpPr>
              <a:spLocks noChangeArrowheads="1"/>
            </p:cNvSpPr>
            <p:nvPr/>
          </p:nvSpPr>
          <p:spPr bwMode="auto">
            <a:xfrm>
              <a:off x="1008" y="2304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1400" name="Oval 11"/>
            <p:cNvSpPr>
              <a:spLocks noChangeArrowheads="1"/>
            </p:cNvSpPr>
            <p:nvPr/>
          </p:nvSpPr>
          <p:spPr bwMode="auto">
            <a:xfrm>
              <a:off x="1680" y="2160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1401" name="Oval 12"/>
            <p:cNvSpPr>
              <a:spLocks noChangeArrowheads="1"/>
            </p:cNvSpPr>
            <p:nvPr/>
          </p:nvSpPr>
          <p:spPr bwMode="auto">
            <a:xfrm>
              <a:off x="2112" y="1920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1402" name="Oval 13"/>
            <p:cNvSpPr>
              <a:spLocks noChangeArrowheads="1"/>
            </p:cNvSpPr>
            <p:nvPr/>
          </p:nvSpPr>
          <p:spPr bwMode="auto">
            <a:xfrm>
              <a:off x="1872" y="2688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1403" name="Oval 14"/>
            <p:cNvSpPr>
              <a:spLocks noChangeArrowheads="1"/>
            </p:cNvSpPr>
            <p:nvPr/>
          </p:nvSpPr>
          <p:spPr bwMode="auto">
            <a:xfrm>
              <a:off x="2688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1404" name="Oval 15"/>
            <p:cNvSpPr>
              <a:spLocks noChangeArrowheads="1"/>
            </p:cNvSpPr>
            <p:nvPr/>
          </p:nvSpPr>
          <p:spPr bwMode="auto">
            <a:xfrm>
              <a:off x="2784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1405" name="Oval 16"/>
            <p:cNvSpPr>
              <a:spLocks noChangeArrowheads="1"/>
            </p:cNvSpPr>
            <p:nvPr/>
          </p:nvSpPr>
          <p:spPr bwMode="auto">
            <a:xfrm>
              <a:off x="2880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1406" name="Oval 17"/>
            <p:cNvSpPr>
              <a:spLocks noChangeArrowheads="1"/>
            </p:cNvSpPr>
            <p:nvPr/>
          </p:nvSpPr>
          <p:spPr bwMode="auto">
            <a:xfrm>
              <a:off x="3552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1407" name="Oval 18"/>
            <p:cNvSpPr>
              <a:spLocks noChangeArrowheads="1"/>
            </p:cNvSpPr>
            <p:nvPr/>
          </p:nvSpPr>
          <p:spPr bwMode="auto">
            <a:xfrm>
              <a:off x="3072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1408" name="Oval 19"/>
            <p:cNvSpPr>
              <a:spLocks noChangeArrowheads="1"/>
            </p:cNvSpPr>
            <p:nvPr/>
          </p:nvSpPr>
          <p:spPr bwMode="auto">
            <a:xfrm>
              <a:off x="2544" y="31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1409" name="Oval 20"/>
            <p:cNvSpPr>
              <a:spLocks noChangeArrowheads="1"/>
            </p:cNvSpPr>
            <p:nvPr/>
          </p:nvSpPr>
          <p:spPr bwMode="auto">
            <a:xfrm>
              <a:off x="2880" y="37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1410" name="Oval 21"/>
            <p:cNvSpPr>
              <a:spLocks noChangeArrowheads="1"/>
            </p:cNvSpPr>
            <p:nvPr/>
          </p:nvSpPr>
          <p:spPr bwMode="auto">
            <a:xfrm>
              <a:off x="3216" y="33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1411" name="Rectangle 32"/>
            <p:cNvSpPr>
              <a:spLocks noChangeArrowheads="1"/>
            </p:cNvSpPr>
            <p:nvPr/>
          </p:nvSpPr>
          <p:spPr bwMode="auto">
            <a:xfrm>
              <a:off x="2208" y="2448"/>
              <a:ext cx="96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</p:grpSp>
      <p:sp>
        <p:nvSpPr>
          <p:cNvPr id="101381" name="Line 33"/>
          <p:cNvSpPr>
            <a:spLocks noChangeShapeType="1"/>
          </p:cNvSpPr>
          <p:nvPr/>
        </p:nvSpPr>
        <p:spPr bwMode="auto">
          <a:xfrm>
            <a:off x="3581400" y="2133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2" name="TextBox 32"/>
          <p:cNvSpPr txBox="1">
            <a:spLocks noChangeArrowheads="1"/>
          </p:cNvSpPr>
          <p:nvPr/>
        </p:nvSpPr>
        <p:spPr bwMode="auto">
          <a:xfrm>
            <a:off x="7620000" y="-33338"/>
            <a:ext cx="1033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Sec.14.1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defRPr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 in the  Vector Space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384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1385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1386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1387" name="Text Box 25"/>
          <p:cNvSpPr txBox="1">
            <a:spLocks noChangeArrowheads="1"/>
          </p:cNvSpPr>
          <p:nvPr/>
        </p:nvSpPr>
        <p:spPr bwMode="auto">
          <a:xfrm>
            <a:off x="7391400" y="4281488"/>
            <a:ext cx="814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Rockwell" panose="020606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China</a:t>
            </a:r>
            <a:endParaRPr lang="en-US" altLang="en-US" sz="1400">
              <a:latin typeface="Rockwell" panose="020606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1388" name="Text Box 26"/>
          <p:cNvSpPr txBox="1">
            <a:spLocks noChangeArrowheads="1"/>
          </p:cNvSpPr>
          <p:nvPr/>
        </p:nvSpPr>
        <p:spPr bwMode="auto">
          <a:xfrm>
            <a:off x="7391400" y="4800600"/>
            <a:ext cx="828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Rockwell" panose="020606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Kenya</a:t>
            </a:r>
            <a:endParaRPr lang="en-US" altLang="en-US" sz="1400">
              <a:latin typeface="Rockwell" panose="020606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1389" name="Text Box 27"/>
          <p:cNvSpPr txBox="1">
            <a:spLocks noChangeArrowheads="1"/>
          </p:cNvSpPr>
          <p:nvPr/>
        </p:nvSpPr>
        <p:spPr bwMode="auto">
          <a:xfrm>
            <a:off x="7391400" y="5257800"/>
            <a:ext cx="48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Rockwell" panose="020606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UK</a:t>
            </a:r>
            <a:endParaRPr lang="en-US" altLang="en-US" sz="1400">
              <a:latin typeface="Rockwell" panose="020606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9263" y="1487488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IN" altLang="en-US" sz="2000" b="1">
                <a:solidFill>
                  <a:srgbClr val="00B0F0"/>
                </a:solidFill>
              </a:rPr>
              <a:t>Should the document ⋆ be assigned to China, UK or Kenya?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1463" y="6027738"/>
            <a:ext cx="5824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400" b="1">
                <a:solidFill>
                  <a:srgbClr val="FF0000"/>
                </a:solidFill>
              </a:rPr>
              <a:t>Find separators between the classes</a:t>
            </a:r>
          </a:p>
        </p:txBody>
      </p:sp>
      <p:sp>
        <p:nvSpPr>
          <p:cNvPr id="101392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698BD7-C1C9-4E4D-A466-542F6BD4DF7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9BCFA320-FDD6-43DE-816A-E8D70BAE434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135563"/>
          </a:xfrm>
        </p:spPr>
        <p:txBody>
          <a:bodyPr rtlCol="0">
            <a:normAutofit fontScale="85000" lnSpcReduction="10000"/>
          </a:bodyPr>
          <a:lstStyle/>
          <a:p>
            <a:pPr fontAlgn="base">
              <a:defRPr/>
            </a:pPr>
            <a:r>
              <a:rPr lang="en-IN" b="1" dirty="0">
                <a:solidFill>
                  <a:srgbClr val="FF0000"/>
                </a:solidFill>
              </a:rPr>
              <a:t>Given:</a:t>
            </a:r>
          </a:p>
          <a:p>
            <a:pPr lvl="2" eaLnBrk="1" hangingPunct="1">
              <a:spcAft>
                <a:spcPts val="0"/>
              </a:spcAft>
              <a:defRPr/>
            </a:pPr>
            <a:r>
              <a:rPr lang="en-IN" b="1" dirty="0">
                <a:solidFill>
                  <a:srgbClr val="00B0F0"/>
                </a:solidFill>
              </a:rPr>
              <a:t>A description of an instance, d ∈ X</a:t>
            </a:r>
          </a:p>
          <a:p>
            <a:pPr lvl="3" eaLnBrk="1" hangingPunct="1">
              <a:spcAft>
                <a:spcPts val="0"/>
              </a:spcAft>
              <a:defRPr/>
            </a:pPr>
            <a:r>
              <a:rPr lang="en-IN" b="1" dirty="0"/>
              <a:t>X is the instance language or instance space</a:t>
            </a:r>
            <a:r>
              <a:rPr lang="en-IN" dirty="0"/>
              <a:t>.</a:t>
            </a:r>
          </a:p>
          <a:p>
            <a:pPr lvl="2" eaLnBrk="1" hangingPunct="1">
              <a:spcAft>
                <a:spcPts val="0"/>
              </a:spcAft>
              <a:defRPr/>
            </a:pPr>
            <a:r>
              <a:rPr lang="en-IN" b="1" dirty="0" smtClean="0">
                <a:solidFill>
                  <a:srgbClr val="00B0F0"/>
                </a:solidFill>
              </a:rPr>
              <a:t>A </a:t>
            </a:r>
            <a:r>
              <a:rPr lang="en-IN" b="1" dirty="0">
                <a:solidFill>
                  <a:srgbClr val="00B0F0"/>
                </a:solidFill>
              </a:rPr>
              <a:t>fixed set of classes:</a:t>
            </a:r>
          </a:p>
          <a:p>
            <a:pPr lvl="3" algn="just" eaLnBrk="1" hangingPunct="1">
              <a:spcAft>
                <a:spcPts val="0"/>
              </a:spcAft>
              <a:defRPr/>
            </a:pPr>
            <a:r>
              <a:rPr lang="en-IN" sz="2400" b="1" dirty="0"/>
              <a:t>C = {c</a:t>
            </a:r>
            <a:r>
              <a:rPr lang="en-IN" sz="2400" b="1" baseline="-25000" dirty="0"/>
              <a:t>1</a:t>
            </a:r>
            <a:r>
              <a:rPr lang="en-IN" sz="2400" b="1" dirty="0"/>
              <a:t>, c</a:t>
            </a:r>
            <a:r>
              <a:rPr lang="en-IN" sz="2400" b="1" baseline="-25000" dirty="0"/>
              <a:t>2,</a:t>
            </a:r>
            <a:r>
              <a:rPr lang="en-IN" sz="2400" b="1" dirty="0"/>
              <a:t>,…, </a:t>
            </a:r>
            <a:r>
              <a:rPr lang="en-IN" sz="2400" b="1" dirty="0" err="1"/>
              <a:t>c</a:t>
            </a:r>
            <a:r>
              <a:rPr lang="en-IN" sz="2400" b="1" baseline="-25000" dirty="0" err="1"/>
              <a:t>n</a:t>
            </a:r>
            <a:r>
              <a:rPr lang="en-IN" sz="2400" b="1" baseline="-25000" dirty="0"/>
              <a:t> </a:t>
            </a:r>
            <a:r>
              <a:rPr lang="en-IN" sz="2400" b="1" dirty="0" smtClean="0"/>
              <a:t>}</a:t>
            </a:r>
          </a:p>
          <a:p>
            <a:pPr marL="1330325" lvl="3" indent="-342900" algn="just" eaLnBrk="1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The classes are human-defined for the needs of an application </a:t>
            </a:r>
            <a:r>
              <a:rPr lang="de-DE" sz="2800" dirty="0"/>
              <a:t>(e.g., relevant vs. nonrelevant).</a:t>
            </a:r>
          </a:p>
          <a:p>
            <a:pPr marL="1330325" lvl="3" indent="-342900" algn="just" eaLnBrk="1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800" dirty="0"/>
              <a:t>A training set D of labeled documents with each labeled document ⟨d,c⟩ ∈ X×C</a:t>
            </a:r>
          </a:p>
          <a:p>
            <a:pPr marL="1371600" lvl="3" indent="0" algn="just" eaLnBrk="1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2400" b="1" dirty="0"/>
          </a:p>
          <a:p>
            <a:pPr fontAlgn="base">
              <a:defRPr/>
            </a:pPr>
            <a:r>
              <a:rPr lang="en-IN" b="1" dirty="0" smtClean="0">
                <a:solidFill>
                  <a:srgbClr val="FF0000"/>
                </a:solidFill>
              </a:rPr>
              <a:t>Determine</a:t>
            </a:r>
            <a:r>
              <a:rPr lang="en-IN" b="1" dirty="0">
                <a:solidFill>
                  <a:srgbClr val="FF0000"/>
                </a:solidFill>
              </a:rPr>
              <a:t>:</a:t>
            </a:r>
          </a:p>
          <a:p>
            <a:pPr lvl="2" algn="just" eaLnBrk="1" hangingPunct="1">
              <a:spcAft>
                <a:spcPts val="0"/>
              </a:spcAft>
              <a:defRPr/>
            </a:pPr>
            <a:r>
              <a:rPr lang="en-IN" sz="2800" dirty="0"/>
              <a:t>A learning method or algorithm which will enable us to learn a classifier γ:X→C</a:t>
            </a:r>
          </a:p>
          <a:p>
            <a:pPr lvl="2" algn="just" eaLnBrk="1" hangingPunct="1">
              <a:spcAft>
                <a:spcPts val="0"/>
              </a:spcAft>
              <a:defRPr/>
            </a:pPr>
            <a:r>
              <a:rPr lang="en-IN" sz="2800" dirty="0"/>
              <a:t>For a test document d, we assign it the class γ(d) ∈ </a:t>
            </a:r>
            <a:r>
              <a:rPr lang="en-IN" sz="2800" dirty="0" smtClean="0"/>
              <a:t>C.</a:t>
            </a:r>
            <a:endParaRPr lang="en-IN" sz="2800" dirty="0"/>
          </a:p>
          <a:p>
            <a:pPr>
              <a:defRPr/>
            </a:pPr>
            <a:endParaRPr lang="en-IN" sz="3100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Classification-Supervised Learning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8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A4F1B59-4CB4-4948-8867-438EC9D4EE5E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B152C8F-E457-49BD-9C85-7429E19392F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>
              <a:latin typeface="Calibri" panose="020F0502020204030204" pitchFamily="34" charset="0"/>
            </a:endParaRPr>
          </a:p>
        </p:txBody>
      </p:sp>
      <p:sp>
        <p:nvSpPr>
          <p:cNvPr id="102403" name="Line 25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4" name="Freeform 29"/>
          <p:cNvSpPr>
            <a:spLocks/>
          </p:cNvSpPr>
          <p:nvPr/>
        </p:nvSpPr>
        <p:spPr bwMode="auto">
          <a:xfrm>
            <a:off x="1905000" y="4343400"/>
            <a:ext cx="1981200" cy="1752600"/>
          </a:xfrm>
          <a:custGeom>
            <a:avLst/>
            <a:gdLst>
              <a:gd name="T0" fmla="*/ 2147483646 w 1376"/>
              <a:gd name="T1" fmla="*/ 0 h 1248"/>
              <a:gd name="T2" fmla="*/ 2147483646 w 1376"/>
              <a:gd name="T3" fmla="*/ 2147483646 h 1248"/>
              <a:gd name="T4" fmla="*/ 2147483646 w 1376"/>
              <a:gd name="T5" fmla="*/ 2147483646 h 1248"/>
              <a:gd name="T6" fmla="*/ 2147483646 w 1376"/>
              <a:gd name="T7" fmla="*/ 2147483646 h 1248"/>
              <a:gd name="T8" fmla="*/ 2147483646 w 1376"/>
              <a:gd name="T9" fmla="*/ 2147483646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6"/>
              <a:gd name="T16" fmla="*/ 0 h 1248"/>
              <a:gd name="T17" fmla="*/ 1376 w 1376"/>
              <a:gd name="T18" fmla="*/ 1248 h 1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6" h="1248">
                <a:moveTo>
                  <a:pt x="1376" y="0"/>
                </a:moveTo>
                <a:cubicBezTo>
                  <a:pt x="1208" y="44"/>
                  <a:pt x="1040" y="88"/>
                  <a:pt x="944" y="192"/>
                </a:cubicBezTo>
                <a:cubicBezTo>
                  <a:pt x="848" y="296"/>
                  <a:pt x="936" y="464"/>
                  <a:pt x="800" y="624"/>
                </a:cubicBezTo>
                <a:cubicBezTo>
                  <a:pt x="664" y="784"/>
                  <a:pt x="256" y="1056"/>
                  <a:pt x="128" y="1152"/>
                </a:cubicBezTo>
                <a:cubicBezTo>
                  <a:pt x="0" y="1248"/>
                  <a:pt x="48" y="1192"/>
                  <a:pt x="32" y="120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5" name="Freeform 30"/>
          <p:cNvSpPr>
            <a:spLocks/>
          </p:cNvSpPr>
          <p:nvPr/>
        </p:nvSpPr>
        <p:spPr bwMode="auto">
          <a:xfrm>
            <a:off x="3784600" y="2286000"/>
            <a:ext cx="266700" cy="2057400"/>
          </a:xfrm>
          <a:custGeom>
            <a:avLst/>
            <a:gdLst>
              <a:gd name="T0" fmla="*/ 2147483646 w 168"/>
              <a:gd name="T1" fmla="*/ 2147483646 h 1296"/>
              <a:gd name="T2" fmla="*/ 2147483646 w 168"/>
              <a:gd name="T3" fmla="*/ 2147483646 h 1296"/>
              <a:gd name="T4" fmla="*/ 2147483646 w 168"/>
              <a:gd name="T5" fmla="*/ 2147483646 h 1296"/>
              <a:gd name="T6" fmla="*/ 2147483646 w 168"/>
              <a:gd name="T7" fmla="*/ 0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1296"/>
              <a:gd name="T14" fmla="*/ 168 w 168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1296">
                <a:moveTo>
                  <a:pt x="64" y="1296"/>
                </a:moveTo>
                <a:cubicBezTo>
                  <a:pt x="116" y="1248"/>
                  <a:pt x="168" y="1200"/>
                  <a:pt x="160" y="1104"/>
                </a:cubicBezTo>
                <a:cubicBezTo>
                  <a:pt x="152" y="1008"/>
                  <a:pt x="32" y="904"/>
                  <a:pt x="16" y="720"/>
                </a:cubicBezTo>
                <a:cubicBezTo>
                  <a:pt x="0" y="536"/>
                  <a:pt x="32" y="268"/>
                  <a:pt x="64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6" name="Freeform 31"/>
          <p:cNvSpPr>
            <a:spLocks/>
          </p:cNvSpPr>
          <p:nvPr/>
        </p:nvSpPr>
        <p:spPr bwMode="auto">
          <a:xfrm>
            <a:off x="3924300" y="4292600"/>
            <a:ext cx="2628900" cy="774700"/>
          </a:xfrm>
          <a:custGeom>
            <a:avLst/>
            <a:gdLst>
              <a:gd name="T0" fmla="*/ 0 w 1656"/>
              <a:gd name="T1" fmla="*/ 2147483646 h 488"/>
              <a:gd name="T2" fmla="*/ 2147483646 w 1656"/>
              <a:gd name="T3" fmla="*/ 2147483646 h 488"/>
              <a:gd name="T4" fmla="*/ 2147483646 w 1656"/>
              <a:gd name="T5" fmla="*/ 2147483646 h 488"/>
              <a:gd name="T6" fmla="*/ 2147483646 w 1656"/>
              <a:gd name="T7" fmla="*/ 2147483646 h 488"/>
              <a:gd name="T8" fmla="*/ 2147483646 w 1656"/>
              <a:gd name="T9" fmla="*/ 2147483646 h 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6"/>
              <a:gd name="T16" fmla="*/ 0 h 488"/>
              <a:gd name="T17" fmla="*/ 1656 w 1656"/>
              <a:gd name="T18" fmla="*/ 488 h 4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6" h="488">
                <a:moveTo>
                  <a:pt x="0" y="32"/>
                </a:moveTo>
                <a:cubicBezTo>
                  <a:pt x="0" y="128"/>
                  <a:pt x="0" y="224"/>
                  <a:pt x="144" y="224"/>
                </a:cubicBezTo>
                <a:cubicBezTo>
                  <a:pt x="288" y="224"/>
                  <a:pt x="632" y="0"/>
                  <a:pt x="864" y="32"/>
                </a:cubicBezTo>
                <a:cubicBezTo>
                  <a:pt x="1096" y="64"/>
                  <a:pt x="1416" y="344"/>
                  <a:pt x="1536" y="416"/>
                </a:cubicBezTo>
                <a:cubicBezTo>
                  <a:pt x="1656" y="488"/>
                  <a:pt x="1620" y="476"/>
                  <a:pt x="1584" y="46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07" name="Group 36"/>
          <p:cNvGrpSpPr>
            <a:grpSpLocks/>
          </p:cNvGrpSpPr>
          <p:nvPr/>
        </p:nvGrpSpPr>
        <p:grpSpPr bwMode="auto">
          <a:xfrm>
            <a:off x="1600200" y="2438400"/>
            <a:ext cx="4191000" cy="3657600"/>
            <a:chOff x="1008" y="1536"/>
            <a:chExt cx="2640" cy="2304"/>
          </a:xfrm>
        </p:grpSpPr>
        <p:sp>
          <p:nvSpPr>
            <p:cNvPr id="102419" name="Oval 4"/>
            <p:cNvSpPr>
              <a:spLocks noChangeArrowheads="1"/>
            </p:cNvSpPr>
            <p:nvPr/>
          </p:nvSpPr>
          <p:spPr bwMode="auto">
            <a:xfrm>
              <a:off x="1200" y="1680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2420" name="Oval 5"/>
            <p:cNvSpPr>
              <a:spLocks noChangeArrowheads="1"/>
            </p:cNvSpPr>
            <p:nvPr/>
          </p:nvSpPr>
          <p:spPr bwMode="auto">
            <a:xfrm>
              <a:off x="2592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2421" name="Oval 6"/>
            <p:cNvSpPr>
              <a:spLocks noChangeArrowheads="1"/>
            </p:cNvSpPr>
            <p:nvPr/>
          </p:nvSpPr>
          <p:spPr bwMode="auto">
            <a:xfrm>
              <a:off x="2928" y="30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2422" name="Oval 7"/>
            <p:cNvSpPr>
              <a:spLocks noChangeArrowheads="1"/>
            </p:cNvSpPr>
            <p:nvPr/>
          </p:nvSpPr>
          <p:spPr bwMode="auto">
            <a:xfrm>
              <a:off x="1296" y="2016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2423" name="Oval 8"/>
            <p:cNvSpPr>
              <a:spLocks noChangeArrowheads="1"/>
            </p:cNvSpPr>
            <p:nvPr/>
          </p:nvSpPr>
          <p:spPr bwMode="auto">
            <a:xfrm>
              <a:off x="1392" y="2688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2424" name="Oval 9"/>
            <p:cNvSpPr>
              <a:spLocks noChangeArrowheads="1"/>
            </p:cNvSpPr>
            <p:nvPr/>
          </p:nvSpPr>
          <p:spPr bwMode="auto">
            <a:xfrm>
              <a:off x="1968" y="1680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2425" name="Oval 10"/>
            <p:cNvSpPr>
              <a:spLocks noChangeArrowheads="1"/>
            </p:cNvSpPr>
            <p:nvPr/>
          </p:nvSpPr>
          <p:spPr bwMode="auto">
            <a:xfrm>
              <a:off x="1008" y="2304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2426" name="Oval 11"/>
            <p:cNvSpPr>
              <a:spLocks noChangeArrowheads="1"/>
            </p:cNvSpPr>
            <p:nvPr/>
          </p:nvSpPr>
          <p:spPr bwMode="auto">
            <a:xfrm>
              <a:off x="1680" y="2160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2427" name="Oval 12"/>
            <p:cNvSpPr>
              <a:spLocks noChangeArrowheads="1"/>
            </p:cNvSpPr>
            <p:nvPr/>
          </p:nvSpPr>
          <p:spPr bwMode="auto">
            <a:xfrm>
              <a:off x="2112" y="1920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2428" name="Oval 13"/>
            <p:cNvSpPr>
              <a:spLocks noChangeArrowheads="1"/>
            </p:cNvSpPr>
            <p:nvPr/>
          </p:nvSpPr>
          <p:spPr bwMode="auto">
            <a:xfrm>
              <a:off x="1872" y="2688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2429" name="Oval 14"/>
            <p:cNvSpPr>
              <a:spLocks noChangeArrowheads="1"/>
            </p:cNvSpPr>
            <p:nvPr/>
          </p:nvSpPr>
          <p:spPr bwMode="auto">
            <a:xfrm>
              <a:off x="2688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2430" name="Oval 15"/>
            <p:cNvSpPr>
              <a:spLocks noChangeArrowheads="1"/>
            </p:cNvSpPr>
            <p:nvPr/>
          </p:nvSpPr>
          <p:spPr bwMode="auto">
            <a:xfrm>
              <a:off x="2784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2431" name="Oval 16"/>
            <p:cNvSpPr>
              <a:spLocks noChangeArrowheads="1"/>
            </p:cNvSpPr>
            <p:nvPr/>
          </p:nvSpPr>
          <p:spPr bwMode="auto">
            <a:xfrm>
              <a:off x="2880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2432" name="Oval 17"/>
            <p:cNvSpPr>
              <a:spLocks noChangeArrowheads="1"/>
            </p:cNvSpPr>
            <p:nvPr/>
          </p:nvSpPr>
          <p:spPr bwMode="auto">
            <a:xfrm>
              <a:off x="3552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2433" name="Oval 18"/>
            <p:cNvSpPr>
              <a:spLocks noChangeArrowheads="1"/>
            </p:cNvSpPr>
            <p:nvPr/>
          </p:nvSpPr>
          <p:spPr bwMode="auto">
            <a:xfrm>
              <a:off x="3072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2434" name="Oval 19"/>
            <p:cNvSpPr>
              <a:spLocks noChangeArrowheads="1"/>
            </p:cNvSpPr>
            <p:nvPr/>
          </p:nvSpPr>
          <p:spPr bwMode="auto">
            <a:xfrm>
              <a:off x="2544" y="31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2435" name="Oval 20"/>
            <p:cNvSpPr>
              <a:spLocks noChangeArrowheads="1"/>
            </p:cNvSpPr>
            <p:nvPr/>
          </p:nvSpPr>
          <p:spPr bwMode="auto">
            <a:xfrm>
              <a:off x="2880" y="37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2436" name="Oval 21"/>
            <p:cNvSpPr>
              <a:spLocks noChangeArrowheads="1"/>
            </p:cNvSpPr>
            <p:nvPr/>
          </p:nvSpPr>
          <p:spPr bwMode="auto">
            <a:xfrm>
              <a:off x="3216" y="33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2437" name="Rectangle 32"/>
            <p:cNvSpPr>
              <a:spLocks noChangeArrowheads="1"/>
            </p:cNvSpPr>
            <p:nvPr/>
          </p:nvSpPr>
          <p:spPr bwMode="auto">
            <a:xfrm>
              <a:off x="2208" y="2448"/>
              <a:ext cx="96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</p:grpSp>
      <p:sp>
        <p:nvSpPr>
          <p:cNvPr id="102408" name="Line 33"/>
          <p:cNvSpPr>
            <a:spLocks noChangeShapeType="1"/>
          </p:cNvSpPr>
          <p:nvPr/>
        </p:nvSpPr>
        <p:spPr bwMode="auto">
          <a:xfrm>
            <a:off x="3581400" y="14478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9" name="TextBox 37"/>
          <p:cNvSpPr txBox="1">
            <a:spLocks noChangeArrowheads="1"/>
          </p:cNvSpPr>
          <p:nvPr/>
        </p:nvSpPr>
        <p:spPr bwMode="auto">
          <a:xfrm>
            <a:off x="7620000" y="-33338"/>
            <a:ext cx="1033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Sec.14.1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 in the  Vector Space</a:t>
            </a:r>
          </a:p>
        </p:txBody>
      </p:sp>
      <p:sp>
        <p:nvSpPr>
          <p:cNvPr id="10241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241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241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2414" name="Text Box 25"/>
          <p:cNvSpPr txBox="1">
            <a:spLocks noChangeArrowheads="1"/>
          </p:cNvSpPr>
          <p:nvPr/>
        </p:nvSpPr>
        <p:spPr bwMode="auto">
          <a:xfrm>
            <a:off x="7391400" y="4281488"/>
            <a:ext cx="814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Rockwell" panose="020606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China</a:t>
            </a:r>
            <a:endParaRPr lang="en-US" altLang="en-US" sz="1400">
              <a:latin typeface="Rockwell" panose="020606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2415" name="Text Box 26"/>
          <p:cNvSpPr txBox="1">
            <a:spLocks noChangeArrowheads="1"/>
          </p:cNvSpPr>
          <p:nvPr/>
        </p:nvSpPr>
        <p:spPr bwMode="auto">
          <a:xfrm>
            <a:off x="7391400" y="4800600"/>
            <a:ext cx="828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Rockwell" panose="020606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Kenya</a:t>
            </a:r>
            <a:endParaRPr lang="en-US" altLang="en-US" sz="1400">
              <a:latin typeface="Rockwell" panose="020606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2416" name="Text Box 27"/>
          <p:cNvSpPr txBox="1">
            <a:spLocks noChangeArrowheads="1"/>
          </p:cNvSpPr>
          <p:nvPr/>
        </p:nvSpPr>
        <p:spPr bwMode="auto">
          <a:xfrm>
            <a:off x="7391400" y="5257800"/>
            <a:ext cx="48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Rockwell" panose="020606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UK</a:t>
            </a:r>
            <a:endParaRPr lang="en-US" altLang="en-US" sz="1400">
              <a:latin typeface="Rockwell" panose="020606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2875" y="6053138"/>
            <a:ext cx="78581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400" b="1">
                <a:solidFill>
                  <a:srgbClr val="FF0000"/>
                </a:solidFill>
                <a:latin typeface="Calibri" panose="020F0502020204030204" pitchFamily="34" charset="0"/>
              </a:rPr>
              <a:t>How do we find separators that do a good job at classifying new documents like ⋆?</a:t>
            </a:r>
          </a:p>
        </p:txBody>
      </p:sp>
      <p:sp>
        <p:nvSpPr>
          <p:cNvPr id="102418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002CE5B-53D4-4154-AA41-7E6C986B639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101C124-5F4C-4FF3-AF1A-22677549371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 rtlCol="0">
            <a:normAutofit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IN" dirty="0" smtClean="0"/>
              <a:t> </a:t>
            </a:r>
            <a:r>
              <a:rPr lang="en-IN" dirty="0"/>
              <a:t>Rocchio</a:t>
            </a: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en-IN" dirty="0"/>
              <a:t>divides the vector </a:t>
            </a:r>
            <a:r>
              <a:rPr lang="en-IN" dirty="0" smtClean="0"/>
              <a:t>space into </a:t>
            </a:r>
            <a:r>
              <a:rPr lang="en-IN" dirty="0"/>
              <a:t>regions centered on centroids or </a:t>
            </a:r>
            <a:r>
              <a:rPr lang="en-IN" i="1" dirty="0"/>
              <a:t>prototypes</a:t>
            </a:r>
            <a:r>
              <a:rPr lang="en-IN" dirty="0"/>
              <a:t>, one for each class, </a:t>
            </a:r>
            <a:r>
              <a:rPr lang="en-IN" dirty="0" smtClean="0"/>
              <a:t>computed as </a:t>
            </a:r>
            <a:r>
              <a:rPr lang="en-IN" dirty="0"/>
              <a:t>the </a:t>
            </a:r>
            <a:r>
              <a:rPr lang="en-IN" dirty="0" smtClean="0"/>
              <a:t>centre </a:t>
            </a:r>
            <a:r>
              <a:rPr lang="en-IN" dirty="0"/>
              <a:t>of mass of all documents in the class.</a:t>
            </a: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en-IN" dirty="0"/>
              <a:t>simple and efficient, but inaccurate if classes are </a:t>
            </a:r>
            <a:r>
              <a:rPr lang="en-IN" dirty="0" smtClean="0"/>
              <a:t>not approximately spheres with </a:t>
            </a:r>
            <a:r>
              <a:rPr lang="en-IN" dirty="0"/>
              <a:t>similar radii</a:t>
            </a:r>
            <a:r>
              <a:rPr lang="en-IN" dirty="0" smtClean="0"/>
              <a:t>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dirty="0" smtClean="0"/>
              <a:t> kNN (k Nearest Neighbour)</a:t>
            </a: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en-IN" dirty="0"/>
              <a:t>assigns </a:t>
            </a:r>
            <a:r>
              <a:rPr lang="en-IN" dirty="0" smtClean="0"/>
              <a:t>the majority class </a:t>
            </a:r>
            <a:r>
              <a:rPr lang="en-IN" dirty="0"/>
              <a:t>of the </a:t>
            </a:r>
            <a:r>
              <a:rPr lang="en-IN" i="1" dirty="0"/>
              <a:t>k </a:t>
            </a:r>
            <a:r>
              <a:rPr lang="en-IN" dirty="0"/>
              <a:t>nearest </a:t>
            </a:r>
            <a:r>
              <a:rPr lang="en-IN" dirty="0" smtClean="0"/>
              <a:t>neighbours </a:t>
            </a:r>
            <a:r>
              <a:rPr lang="en-IN" dirty="0"/>
              <a:t>to a test document. </a:t>
            </a:r>
            <a:endParaRPr lang="en-IN" dirty="0" smtClean="0"/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en-IN" dirty="0" smtClean="0"/>
              <a:t>requires </a:t>
            </a:r>
            <a:r>
              <a:rPr lang="en-IN" dirty="0"/>
              <a:t>no </a:t>
            </a:r>
            <a:r>
              <a:rPr lang="en-IN" dirty="0" smtClean="0"/>
              <a:t>explicit training </a:t>
            </a:r>
            <a:r>
              <a:rPr lang="en-IN" dirty="0"/>
              <a:t>and can use the unprocessed training set directly in classification.</a:t>
            </a:r>
          </a:p>
          <a:p>
            <a:pPr>
              <a:buFont typeface="Arial" pitchFamily="34" charset="0"/>
              <a:buChar char="•"/>
              <a:defRPr/>
            </a:pPr>
            <a:endParaRPr lang="en-IN" dirty="0"/>
          </a:p>
          <a:p>
            <a:pPr>
              <a:buFont typeface="Arial" pitchFamily="34" charset="0"/>
              <a:buChar char="•"/>
              <a:defRPr/>
            </a:pPr>
            <a:endParaRPr lang="en-IN" dirty="0" smtClean="0"/>
          </a:p>
          <a:p>
            <a:pPr>
              <a:buFont typeface="Arial" pitchFamily="34" charset="0"/>
              <a:buChar char="•"/>
              <a:defRPr/>
            </a:pPr>
            <a:endParaRPr lang="en-IN" dirty="0"/>
          </a:p>
          <a:p>
            <a:pPr>
              <a:buFont typeface="Arial" pitchFamily="34" charset="0"/>
              <a:buChar char="•"/>
              <a:defRPr/>
            </a:pPr>
            <a:endParaRPr lang="en-IN" dirty="0" smtClean="0"/>
          </a:p>
          <a:p>
            <a:pPr>
              <a:buFont typeface="Arial" pitchFamily="34" charset="0"/>
              <a:buChar char="•"/>
              <a:defRPr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620000" cy="1143000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Space Classification Methods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428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C12922-D0E3-48BF-BFA7-DF947B393BE9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4E01C98-2AB6-4DC6-ACD8-EEA43032851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The best-known way of computing good class boundaries is </a:t>
            </a:r>
            <a:r>
              <a:rPr lang="en-IN" altLang="en-US" i="1" smtClean="0"/>
              <a:t>Rocchio classification</a:t>
            </a:r>
            <a:r>
              <a:rPr lang="en-IN" altLang="en-US" smtClean="0"/>
              <a:t>, which uses </a:t>
            </a:r>
            <a:r>
              <a:rPr lang="en-IN" altLang="en-US" i="1" smtClean="0"/>
              <a:t>centroids </a:t>
            </a:r>
            <a:r>
              <a:rPr lang="en-IN" altLang="en-US" smtClean="0"/>
              <a:t>to define the boundaries.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Use standard tf-idf weighted vectors to represent text documents 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For training documents in each category, compute a prototype(centroid)  vector by summing the vectors of the training documents in the category.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Assign each test document to the class of its closest centroid.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Rocchio Classification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452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641EDD-C59F-4356-91D8-8837A24132DF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E0293F89-33E1-4DA9-BBD4-7132ABFD8C6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The notion of centroid applies to vectors and it is computed by associating to each vector a mass which is a positive number taking values between 0 and 1 and such that the sum of all the masses is equal to 1. The centroid of a set of vectors is also called the center of mass.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Centroids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476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B4C1FEC-7A85-477A-A279-362BD5806036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AA0792C-5289-4511-97B6-4623A99853E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Content Placeholder 4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where </a:t>
            </a:r>
            <a:r>
              <a:rPr lang="en-US" altLang="en-US" i="1" smtClean="0"/>
              <a:t>D</a:t>
            </a:r>
            <a:r>
              <a:rPr lang="en-US" altLang="en-US" i="1" baseline="-25000" smtClean="0"/>
              <a:t>c</a:t>
            </a:r>
            <a:r>
              <a:rPr lang="en-US" altLang="en-US" i="1" smtClean="0"/>
              <a:t> </a:t>
            </a:r>
            <a:r>
              <a:rPr lang="en-US" altLang="en-US" smtClean="0"/>
              <a:t>is the set of all documents that belong to class </a:t>
            </a:r>
            <a:r>
              <a:rPr lang="en-US" altLang="en-US" i="1" smtClean="0"/>
              <a:t>c </a:t>
            </a:r>
            <a:r>
              <a:rPr lang="en-US" altLang="en-US" smtClean="0"/>
              <a:t>and </a:t>
            </a:r>
            <a:r>
              <a:rPr lang="en-US" altLang="en-US" i="1" smtClean="0"/>
              <a:t>v</a:t>
            </a:r>
            <a:r>
              <a:rPr lang="en-US" altLang="en-US" smtClean="0"/>
              <a:t>(</a:t>
            </a:r>
            <a:r>
              <a:rPr lang="en-US" altLang="en-US" i="1" smtClean="0"/>
              <a:t>d</a:t>
            </a:r>
            <a:r>
              <a:rPr lang="en-US" altLang="en-US" smtClean="0"/>
              <a:t>) is the vector space representation of </a:t>
            </a:r>
            <a:r>
              <a:rPr lang="en-US" altLang="en-US" i="1" smtClean="0"/>
              <a:t>d.</a:t>
            </a:r>
          </a:p>
          <a:p>
            <a:pPr fontAlgn="base">
              <a:spcAft>
                <a:spcPct val="0"/>
              </a:spcAft>
            </a:pPr>
            <a:endParaRPr lang="en-US" altLang="en-US" i="1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centroid</a:t>
            </a:r>
          </a:p>
        </p:txBody>
      </p:sp>
      <p:graphicFrame>
        <p:nvGraphicFramePr>
          <p:cNvPr id="106500" name="Object 2"/>
          <p:cNvGraphicFramePr>
            <a:graphicFrameLocks noChangeAspect="1"/>
          </p:cNvGraphicFramePr>
          <p:nvPr/>
        </p:nvGraphicFramePr>
        <p:xfrm>
          <a:off x="2514600" y="1600200"/>
          <a:ext cx="3136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7" name="Equation" r:id="rId3" imgW="1270000" imgH="431800" progId="Equation.3">
                  <p:embed/>
                </p:oleObj>
              </mc:Choice>
              <mc:Fallback>
                <p:oleObj name="Equation" r:id="rId3" imgW="12700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0"/>
                        <a:ext cx="3136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1033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Sec.14.2</a:t>
            </a:r>
          </a:p>
        </p:txBody>
      </p:sp>
      <p:sp>
        <p:nvSpPr>
          <p:cNvPr id="106502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1E1D8A-16F3-4FDD-901A-7F6FAF2F9E0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93D9A50-815F-42FD-AD21-1D25D5E8C94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Illustration of Rocchio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1600200"/>
            <a:ext cx="63531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4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31CBEE3-1E09-47E9-B7B3-E6EF35263417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FF9247F-5234-46F4-94F5-B116D68D3DD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Illustration of Rocchio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16267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548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B63AF9-B192-4665-8F60-A1296932B936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4942F1D3-F298-46FB-8A1B-C547C25F4CC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371600"/>
            <a:ext cx="721042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Illustration of Rocchio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572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5290F2-A170-4E56-86BF-191EBC3EBA79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8D27F21-82FC-49DC-B3F4-B1469E4A6CA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447800"/>
            <a:ext cx="67437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Illustration of Rocchio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596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7C58CC-40BD-4D1B-8711-D61C10FC780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44F8DE6-23F8-46BA-85FC-141A1297F47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13422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Illustration of Rocchio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620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C0E77D-AF2F-42AA-B5C4-215E1D0A32D0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9A2B5FB-89AA-4792-A364-C4075254ED3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D4E5494-A7FC-4A56-9744-C3CDAA93D5B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3" y="-33338"/>
            <a:ext cx="8715375" cy="1403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Document  classification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de-DE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8373" name="Picture 6" descr="13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643063"/>
            <a:ext cx="80962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F42731F-0925-474E-8CCE-85501FD71337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48D3CA2-7B6E-4D99-9ECF-1C0F750F378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Rocchio algorithm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56769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44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3B25F3-322F-4A41-A1B0-20F5D235AE6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B8FEADA-D373-46A6-A69B-95988681E4F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1900" y="2659063"/>
            <a:ext cx="6410325" cy="2620962"/>
          </a:xfrm>
          <a:ln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1366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5297488"/>
            <a:ext cx="61817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9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349375"/>
            <a:ext cx="57785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70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E663C5-BD03-419C-BFE1-3A3A6EF1F17A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4236BB80-9B02-4031-BF79-30B74578DC8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ontent Placeholder 2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Rocchio forms a simple representation for each class: the centroid/prototype 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Classification is based on similarity to / distance from the prototype/centroid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It does not guarantee that classifications are consistent with the given training data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It is little used outside text classification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mtClean="0"/>
              <a:t>It has been used quite effectively for text classification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mtClean="0"/>
              <a:t>But in general worse than Naïve Bayes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Again, cheap to train and test documents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Rocchio classification</a:t>
            </a:r>
          </a:p>
        </p:txBody>
      </p:sp>
      <p:sp>
        <p:nvSpPr>
          <p:cNvPr id="11469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033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Sec.14.2</a:t>
            </a:r>
          </a:p>
        </p:txBody>
      </p:sp>
      <p:sp>
        <p:nvSpPr>
          <p:cNvPr id="114693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E9EDDF-8061-473C-8CD3-DF6E30BC24E0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A03CC2F-97F7-4977-AB7D-BB154DAC746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3200" smtClean="0"/>
              <a:t>It is another vector space classification method.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3200" smtClean="0"/>
              <a:t>It also is very simple and easy to implement.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3200" smtClean="0"/>
              <a:t>It is more accurate (in most cases) than Naive Bayes and Rocchio.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543800" cy="1143000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/>
              <a:t>k Nearest </a:t>
            </a:r>
            <a:r>
              <a:rPr lang="en-US" sz="4000" dirty="0" smtClean="0"/>
              <a:t>Neighbour </a:t>
            </a:r>
            <a:r>
              <a:rPr lang="en-US" sz="4000" dirty="0"/>
              <a:t>Classification</a:t>
            </a:r>
            <a:endParaRPr lang="en-IN" sz="4000" dirty="0"/>
          </a:p>
        </p:txBody>
      </p:sp>
      <p:sp>
        <p:nvSpPr>
          <p:cNvPr id="115716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59FC55-7D4B-4710-8110-14EDFF29583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FD38624-BA0C-422A-BD9C-D61CD8FACA6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3175" y="1524000"/>
            <a:ext cx="9144000" cy="4525963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kNN = k nearest neighbours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kNN classification rule for k = 1 (1NN): Assign each test document to the class of its nearest neighbour in the training set.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kNN classification rule for k &gt; 1 (kNN): Assign each test document to the majority class of its k nearest neighbours in the training set.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mtClean="0"/>
              <a:t>Rationale of kNN: </a:t>
            </a:r>
            <a:r>
              <a:rPr lang="en-IN" altLang="en-US" b="1" smtClean="0"/>
              <a:t>contiguity hypothesis</a:t>
            </a:r>
          </a:p>
          <a:p>
            <a:pPr lvl="2" algn="just" eaLnBrk="1" hangingPunct="1"/>
            <a:r>
              <a:rPr lang="en-IN" altLang="en-US" smtClean="0"/>
              <a:t>We expect a test document d to have the same label as the training documents located in the local region surrounding d.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/>
              <a:t>k Nearest </a:t>
            </a:r>
            <a:r>
              <a:rPr lang="en-US" sz="4000" dirty="0" smtClean="0"/>
              <a:t>Neighbour </a:t>
            </a:r>
            <a:r>
              <a:rPr lang="en-US" sz="4000" dirty="0"/>
              <a:t>Classification</a:t>
            </a:r>
            <a:endParaRPr lang="en-IN" sz="4000" dirty="0"/>
          </a:p>
        </p:txBody>
      </p:sp>
      <p:sp>
        <p:nvSpPr>
          <p:cNvPr id="116740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A13008-55CB-44FE-AA19-789DBF296A0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60690EC1-52F8-40FF-9862-403DC19860F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338" y="1447800"/>
            <a:ext cx="8229600" cy="4525963"/>
          </a:xfrm>
        </p:spPr>
        <p:txBody>
          <a:bodyPr rtlCol="0">
            <a:norm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IN" sz="2800" b="1" dirty="0" smtClean="0">
                <a:solidFill>
                  <a:srgbClr val="FF0000"/>
                </a:solidFill>
              </a:rPr>
              <a:t>Given </a:t>
            </a:r>
            <a:r>
              <a:rPr lang="en-IN" sz="2800" b="1" dirty="0">
                <a:solidFill>
                  <a:srgbClr val="FF0000"/>
                </a:solidFill>
              </a:rPr>
              <a:t>a test doc </a:t>
            </a:r>
            <a:r>
              <a:rPr lang="en-IN" sz="2800" b="1" i="1" dirty="0">
                <a:solidFill>
                  <a:srgbClr val="FF0000"/>
                </a:solidFill>
              </a:rPr>
              <a:t>d </a:t>
            </a:r>
            <a:r>
              <a:rPr lang="en-IN" sz="2800" b="1" dirty="0">
                <a:solidFill>
                  <a:srgbClr val="FF0000"/>
                </a:solidFill>
              </a:rPr>
              <a:t>and the training data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IN" dirty="0" smtClean="0"/>
              <a:t>identify </a:t>
            </a:r>
            <a:r>
              <a:rPr lang="en-IN" dirty="0"/>
              <a:t>the set </a:t>
            </a:r>
            <a:r>
              <a:rPr lang="en-IN" i="1" dirty="0"/>
              <a:t>S</a:t>
            </a:r>
            <a:r>
              <a:rPr lang="en-IN" i="1" baseline="-25000" dirty="0"/>
              <a:t>k</a:t>
            </a:r>
            <a:r>
              <a:rPr lang="en-IN" i="1" dirty="0"/>
              <a:t> </a:t>
            </a:r>
            <a:r>
              <a:rPr lang="en-IN" dirty="0"/>
              <a:t>of the </a:t>
            </a:r>
            <a:r>
              <a:rPr lang="en-IN" i="1" dirty="0"/>
              <a:t>k </a:t>
            </a:r>
            <a:r>
              <a:rPr lang="en-IN" dirty="0"/>
              <a:t>nearest </a:t>
            </a:r>
            <a:r>
              <a:rPr lang="en-IN" dirty="0" smtClean="0"/>
              <a:t>neighbours </a:t>
            </a:r>
            <a:r>
              <a:rPr lang="en-IN" dirty="0"/>
              <a:t>of </a:t>
            </a:r>
            <a:r>
              <a:rPr lang="en-IN" i="1" dirty="0"/>
              <a:t>d</a:t>
            </a:r>
            <a:r>
              <a:rPr lang="en-IN" dirty="0"/>
              <a:t>, i.e., the </a:t>
            </a:r>
            <a:r>
              <a:rPr lang="en-IN" i="1" dirty="0"/>
              <a:t>k </a:t>
            </a:r>
            <a:r>
              <a:rPr lang="en-IN" dirty="0"/>
              <a:t>training docs most similar to </a:t>
            </a:r>
            <a:r>
              <a:rPr lang="en-IN" i="1" dirty="0"/>
              <a:t>d</a:t>
            </a:r>
            <a:r>
              <a:rPr lang="en-IN" dirty="0"/>
              <a:t>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2800" b="1" dirty="0" smtClean="0">
                <a:solidFill>
                  <a:srgbClr val="FF0000"/>
                </a:solidFill>
              </a:rPr>
              <a:t>for each class </a:t>
            </a:r>
            <a:r>
              <a:rPr lang="en-IN" sz="2800" b="1" i="1" dirty="0" smtClean="0">
                <a:solidFill>
                  <a:srgbClr val="FF0000"/>
                </a:solidFill>
              </a:rPr>
              <a:t>c</a:t>
            </a:r>
            <a:r>
              <a:rPr lang="en-IN" sz="2800" b="1" i="1" baseline="-25000" dirty="0" smtClean="0">
                <a:solidFill>
                  <a:srgbClr val="FF0000"/>
                </a:solidFill>
              </a:rPr>
              <a:t>j </a:t>
            </a:r>
            <a:r>
              <a:rPr lang="en-IN" sz="2800" b="1" dirty="0">
                <a:solidFill>
                  <a:srgbClr val="FF0000"/>
                </a:solidFill>
              </a:rPr>
              <a:t>∈ </a:t>
            </a:r>
            <a:r>
              <a:rPr lang="en-IN" sz="2800" b="1" i="1" dirty="0" smtClean="0">
                <a:solidFill>
                  <a:srgbClr val="FF0000"/>
                </a:solidFill>
              </a:rPr>
              <a:t>C </a:t>
            </a:r>
            <a:endParaRPr lang="en-IN" sz="2800" b="1" dirty="0" smtClean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IN" dirty="0" smtClean="0"/>
              <a:t>compute </a:t>
            </a:r>
            <a:r>
              <a:rPr lang="en-IN" i="1" dirty="0" smtClean="0"/>
              <a:t>N</a:t>
            </a:r>
            <a:r>
              <a:rPr lang="en-IN" dirty="0" smtClean="0"/>
              <a:t>(</a:t>
            </a:r>
            <a:r>
              <a:rPr lang="en-IN" i="1" dirty="0"/>
              <a:t>S</a:t>
            </a:r>
            <a:r>
              <a:rPr lang="en-IN" i="1" baseline="-25000" dirty="0"/>
              <a:t>k </a:t>
            </a:r>
            <a:r>
              <a:rPr lang="en-IN" dirty="0" smtClean="0"/>
              <a:t>,</a:t>
            </a:r>
            <a:r>
              <a:rPr lang="en-IN" i="1" dirty="0"/>
              <a:t> c</a:t>
            </a:r>
            <a:r>
              <a:rPr lang="en-IN" i="1" baseline="-25000" dirty="0"/>
              <a:t>j</a:t>
            </a:r>
            <a:r>
              <a:rPr lang="en-IN" dirty="0" smtClean="0"/>
              <a:t>) </a:t>
            </a:r>
            <a:r>
              <a:rPr lang="en-IN" dirty="0"/>
              <a:t>the number of </a:t>
            </a:r>
            <a:r>
              <a:rPr lang="en-IN" i="1" dirty="0"/>
              <a:t>S</a:t>
            </a:r>
            <a:r>
              <a:rPr lang="en-IN" i="1" baseline="-25000" dirty="0"/>
              <a:t>k </a:t>
            </a:r>
            <a:r>
              <a:rPr lang="en-IN" i="1" dirty="0" smtClean="0"/>
              <a:t> </a:t>
            </a:r>
            <a:r>
              <a:rPr lang="en-IN" dirty="0"/>
              <a:t>members that belong to class </a:t>
            </a:r>
            <a:r>
              <a:rPr lang="en-IN" i="1" dirty="0"/>
              <a:t>c</a:t>
            </a:r>
            <a:r>
              <a:rPr lang="en-IN" i="1" baseline="-25000" dirty="0"/>
              <a:t>j</a:t>
            </a:r>
            <a:r>
              <a:rPr lang="en-IN" i="1" dirty="0" smtClean="0"/>
              <a:t> </a:t>
            </a:r>
            <a:endParaRPr lang="en-IN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pt-BR" dirty="0" smtClean="0"/>
              <a:t>estimate Pr[</a:t>
            </a:r>
            <a:r>
              <a:rPr lang="en-IN" i="1" dirty="0"/>
              <a:t>c</a:t>
            </a:r>
            <a:r>
              <a:rPr lang="en-IN" i="1" baseline="-25000" dirty="0"/>
              <a:t>j </a:t>
            </a:r>
            <a:r>
              <a:rPr lang="pt-BR" dirty="0" smtClean="0"/>
              <a:t>|</a:t>
            </a:r>
            <a:r>
              <a:rPr lang="pt-BR" i="1" dirty="0"/>
              <a:t>d</a:t>
            </a:r>
            <a:r>
              <a:rPr lang="pt-BR" dirty="0"/>
              <a:t>] as </a:t>
            </a:r>
            <a:r>
              <a:rPr lang="pt-BR" i="1" dirty="0" smtClean="0"/>
              <a:t>N</a:t>
            </a:r>
            <a:r>
              <a:rPr lang="pt-BR" dirty="0" smtClean="0"/>
              <a:t>(</a:t>
            </a:r>
            <a:r>
              <a:rPr lang="en-IN" i="1" dirty="0"/>
              <a:t>S</a:t>
            </a:r>
            <a:r>
              <a:rPr lang="en-IN" i="1" baseline="-25000" dirty="0"/>
              <a:t>k </a:t>
            </a:r>
            <a:r>
              <a:rPr lang="pt-BR" dirty="0" smtClean="0"/>
              <a:t>,</a:t>
            </a:r>
            <a:r>
              <a:rPr lang="en-IN" i="1" dirty="0"/>
              <a:t> c</a:t>
            </a:r>
            <a:r>
              <a:rPr lang="en-IN" i="1" baseline="-25000" dirty="0"/>
              <a:t>j</a:t>
            </a:r>
            <a:r>
              <a:rPr lang="pt-BR" dirty="0" smtClean="0"/>
              <a:t>)/</a:t>
            </a:r>
            <a:r>
              <a:rPr lang="pt-BR" i="1" dirty="0"/>
              <a:t>k </a:t>
            </a:r>
            <a:endParaRPr lang="pt-BR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IN" dirty="0" smtClean="0"/>
              <a:t>classify </a:t>
            </a:r>
            <a:r>
              <a:rPr lang="en-IN" i="1" dirty="0"/>
              <a:t>d </a:t>
            </a:r>
            <a:r>
              <a:rPr lang="en-IN" dirty="0"/>
              <a:t>to the </a:t>
            </a:r>
            <a:r>
              <a:rPr lang="en-IN" i="1" dirty="0"/>
              <a:t>majority </a:t>
            </a:r>
            <a:r>
              <a:rPr lang="en-IN" dirty="0"/>
              <a:t>class of </a:t>
            </a:r>
            <a:r>
              <a:rPr lang="en-IN" i="1" dirty="0"/>
              <a:t>S</a:t>
            </a:r>
            <a:r>
              <a:rPr lang="en-IN" i="1" baseline="-25000" dirty="0"/>
              <a:t>k </a:t>
            </a:r>
            <a:r>
              <a:rPr lang="en-IN" i="1" dirty="0" smtClean="0"/>
              <a:t> </a:t>
            </a:r>
            <a:r>
              <a:rPr lang="en-IN" dirty="0" smtClean="0"/>
              <a:t>members. </a:t>
            </a:r>
            <a:endParaRPr lang="en-IN" dirty="0"/>
          </a:p>
          <a:p>
            <a:pPr>
              <a:defRPr/>
            </a:pPr>
            <a:endParaRPr lang="en-IN" dirty="0"/>
          </a:p>
        </p:txBody>
      </p:sp>
      <p:pic>
        <p:nvPicPr>
          <p:cNvPr id="1177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87938"/>
            <a:ext cx="69342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/>
              <a:t>k Nearest </a:t>
            </a:r>
            <a:r>
              <a:rPr lang="en-US" sz="4000" dirty="0" smtClean="0"/>
              <a:t>Neighbour </a:t>
            </a:r>
            <a:r>
              <a:rPr lang="en-US" sz="4000" dirty="0"/>
              <a:t>Classification</a:t>
            </a:r>
            <a:endParaRPr lang="en-IN" sz="4000" dirty="0"/>
          </a:p>
        </p:txBody>
      </p:sp>
      <p:sp>
        <p:nvSpPr>
          <p:cNvPr id="117765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B518E7-E757-460D-AD72-6E135FE49AC0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6211858F-8E6B-4705-A43A-A96EA3AA674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Example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87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4866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788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9CC341-6F61-427C-82EA-ADB21A7B84D8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C8622352-0672-49F5-8F81-80651C03B33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Algorithm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98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674370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812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E01944-5895-4C27-A70C-0A4FF2995A1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9D82500-FFCA-44FE-A391-C339882755E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2083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65625"/>
            <a:ext cx="77724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528763"/>
            <a:ext cx="6408738" cy="26193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37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54314B-9C89-4288-88B2-317C9EB8541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EE6C9A57-1AB1-4086-BF07-872F6B5CA8B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b="1" smtClean="0">
                <a:solidFill>
                  <a:srgbClr val="FF0000"/>
                </a:solidFill>
              </a:rPr>
              <a:t>For a document d and a class c</a:t>
            </a:r>
            <a:br>
              <a:rPr lang="en-IN" altLang="en-US" b="1" smtClean="0">
                <a:solidFill>
                  <a:srgbClr val="FF0000"/>
                </a:solidFill>
              </a:rPr>
            </a:br>
            <a:endParaRPr lang="en-IN" altLang="en-US" b="1" smtClean="0">
              <a:solidFill>
                <a:srgbClr val="FF0000"/>
              </a:solidFill>
            </a:endParaRPr>
          </a:p>
          <a:p>
            <a:pPr fontAlgn="base">
              <a:spcAft>
                <a:spcPct val="0"/>
              </a:spcAft>
            </a:pP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Bayes’ Rule for </a:t>
            </a: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Classification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62388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1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BD9E085-FC40-422A-BA4A-EB2EE0A93ADF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9C6FEBA-2E32-49CB-A2C8-401D9131E2B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781DD96-CFB7-416F-9904-CBCE48B674B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38" y="12700"/>
            <a:ext cx="8929687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Naive Bayes classifier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42863" y="1292225"/>
            <a:ext cx="864393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437085"/>
              </a:buClr>
              <a:buFontTx/>
              <a:buNone/>
            </a:pPr>
            <a:endParaRPr lang="en-US" altLang="en-US" sz="180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de-DE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9238" y="1477963"/>
            <a:ext cx="8572500" cy="4873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2" indent="-285750" algn="just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Naive Bayes classifier is a probabilistic classifier.</a:t>
            </a:r>
          </a:p>
          <a:p>
            <a:pPr marL="342900" lvl="2" indent="-342900" algn="just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We compute the probability of a document </a:t>
            </a:r>
            <a:r>
              <a:rPr lang="en-US" sz="22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being in a class </a:t>
            </a:r>
            <a:r>
              <a:rPr lang="de-DE" sz="22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de-DE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as follows:</a:t>
            </a:r>
          </a:p>
          <a:p>
            <a:pPr marL="342900" lvl="1" indent="-342900" algn="just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  <a:defRPr/>
            </a:pPr>
            <a:endParaRPr lang="en-US" sz="2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1" indent="-342900" algn="just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  <a:defRPr/>
            </a:pPr>
            <a:r>
              <a:rPr lang="en-US" sz="2200" i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200" i="1" baseline="-25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is the length of the document. (number of tokens)</a:t>
            </a:r>
          </a:p>
          <a:p>
            <a:pPr marL="342900" lvl="1" indent="-342900" algn="just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  <a:defRPr/>
            </a:pPr>
            <a:r>
              <a:rPr lang="en-US" sz="22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200" i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200" i="1" baseline="-25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2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en-US" sz="2200" i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 is the conditional probability of term </a:t>
            </a:r>
            <a:r>
              <a:rPr lang="en-US" sz="2200" i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200" i="1" baseline="-25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occurring in </a:t>
            </a:r>
            <a:r>
              <a:rPr lang="de-DE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document  of  class </a:t>
            </a:r>
            <a:r>
              <a:rPr lang="de-DE" sz="22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marL="342900" lvl="1" indent="-342900" algn="just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  <a:defRPr/>
            </a:pPr>
            <a:r>
              <a:rPr lang="en-US" sz="22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200" i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200" i="1" baseline="-25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|</a:t>
            </a:r>
            <a:r>
              <a:rPr lang="en-US" sz="22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 as a measure of </a:t>
            </a:r>
            <a:r>
              <a:rPr lang="en-US" sz="2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how much evidence </a:t>
            </a:r>
            <a:r>
              <a:rPr lang="en-US" sz="2200" i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200" i="1" baseline="-25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contributes that </a:t>
            </a:r>
            <a:r>
              <a:rPr lang="en-US" sz="22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is the correct class.</a:t>
            </a:r>
          </a:p>
          <a:p>
            <a:pPr marL="342900" lvl="1" indent="-342900" algn="just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  <a:defRPr/>
            </a:pPr>
            <a:r>
              <a:rPr lang="en-US" sz="22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 is the prior probability of</a:t>
            </a:r>
            <a:r>
              <a:rPr lang="en-US" sz="22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c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1" indent="-342900" algn="just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If a document’s terms do not provide clear evidence for one class vs. another, we choose the c with highest </a:t>
            </a:r>
            <a:r>
              <a:rPr lang="en-US" sz="22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).</a:t>
            </a:r>
            <a:endParaRPr lang="de-DE" sz="2200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47" name="Picture 11" descr="13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438400"/>
            <a:ext cx="3541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A99210-94D7-43E6-B138-40F93EE3FF3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D00E0A3-4519-485C-B0CD-C31A5D2A264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38" y="12700"/>
            <a:ext cx="8929687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Maximum a posteriori class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42875" y="661988"/>
            <a:ext cx="8643938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700"/>
              </a:spcBef>
              <a:buClr>
                <a:srgbClr val="437085"/>
              </a:buClr>
              <a:buFontTx/>
              <a:buNone/>
            </a:pPr>
            <a:endParaRPr lang="en-US" altLang="en-US" sz="180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de-DE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2875" y="1738313"/>
            <a:ext cx="8858250" cy="16605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 algn="just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Our goal in Naive Bayes classification is to find the “best” </a:t>
            </a:r>
            <a:r>
              <a:rPr lang="de-DE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de-DE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lvl="1" indent="-28575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best class is the most likely 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or maximum a posteriori </a:t>
            </a:r>
            <a:r>
              <a:rPr lang="de-DE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(MAP) </a:t>
            </a:r>
            <a:r>
              <a:rPr lang="de-DE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de-DE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i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de-DE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de-DE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  <a:endParaRPr lang="de-DE" sz="6000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3494" name="Picture 8" descr="13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65087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5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5D58FDA-BDAA-454D-8430-3B5017436297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CBD12DF-0335-4C3C-81A8-25EFCFBBA1D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3583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Derivation of Naive </a:t>
            </a:r>
            <a:r>
              <a:rPr lang="en-US" sz="4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Bayes</a:t>
            </a: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rule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de-DE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5540" name="Rectangle 9"/>
          <p:cNvSpPr>
            <a:spLocks noChangeArrowheads="1"/>
          </p:cNvSpPr>
          <p:nvPr/>
        </p:nvSpPr>
        <p:spPr bwMode="auto">
          <a:xfrm>
            <a:off x="285750" y="1643063"/>
            <a:ext cx="85725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00"/>
                </a:solidFill>
              </a:rPr>
              <a:t>We want to find the class that is most likely given the document:</a:t>
            </a:r>
          </a:p>
          <a:p>
            <a:pPr eaLnBrk="1" hangingPunct="1">
              <a:spcBef>
                <a:spcPct val="0"/>
              </a:spcBef>
            </a:pP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00"/>
                </a:solidFill>
              </a:rPr>
              <a:t>Apply Bayes rule</a:t>
            </a:r>
          </a:p>
          <a:p>
            <a:pPr eaLnBrk="1" hangingPunct="1">
              <a:spcBef>
                <a:spcPct val="0"/>
              </a:spcBef>
            </a:pPr>
            <a:endParaRPr lang="en-US" altLang="en-US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00"/>
                </a:solidFill>
              </a:rPr>
              <a:t>Drop denominator since P(d) is the same for all classes:</a:t>
            </a:r>
          </a:p>
        </p:txBody>
      </p:sp>
      <p:pic>
        <p:nvPicPr>
          <p:cNvPr id="65541" name="Picture 7" descr="134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214563"/>
            <a:ext cx="337343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8" descr="134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26606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0" descr="1341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740150"/>
            <a:ext cx="39862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1" descr="134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5837238"/>
            <a:ext cx="417036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5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53F87A-ACD0-404D-AF05-67C53AD97288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</a:t>
            </a:r>
            <a:fld id="{8BECE03E-D8E6-43C4-86FB-D68326B82BB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38" y="12700"/>
            <a:ext cx="8929687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Naive Bayes classifier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90513" y="1524000"/>
            <a:ext cx="8396287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437085"/>
              </a:buClr>
              <a:buFontTx/>
              <a:buNone/>
            </a:pPr>
            <a:endParaRPr lang="en-US" altLang="en-US" sz="180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de-DE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2875" y="1285875"/>
            <a:ext cx="8715375" cy="5029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1" indent="-28575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  <a:defRPr/>
            </a:pPr>
            <a:r>
              <a:rPr lang="de-DE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Classification rule:</a:t>
            </a:r>
          </a:p>
          <a:p>
            <a:pPr lvl="1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1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defRPr/>
            </a:pPr>
            <a:endParaRPr lang="de-DE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lvl="1" indent="-28575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  <a:defRPr/>
            </a:pPr>
            <a:r>
              <a:rPr lang="de-DE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Simple interpretation:</a:t>
            </a:r>
          </a:p>
          <a:p>
            <a:pPr marL="342900" lvl="2" indent="-342900" algn="just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Each conditional parameter log             is a weight that indicates how good an indicator </a:t>
            </a:r>
            <a:r>
              <a:rPr lang="en-US" sz="2400" i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400" i="1" baseline="-25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4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is for </a:t>
            </a:r>
            <a:r>
              <a:rPr lang="en-US" sz="24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2" indent="-342900" algn="just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prior log        is a weight that indicates the relative </a:t>
            </a:r>
            <a:r>
              <a:rPr lang="de-DE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frequency   of  </a:t>
            </a:r>
            <a:r>
              <a:rPr lang="de-DE" sz="24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de-DE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2" indent="-342900" algn="just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sum of log prior and term weights is then a measure of how much evidence there is for the document being in the  </a:t>
            </a:r>
            <a:r>
              <a:rPr lang="de-DE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class.</a:t>
            </a:r>
          </a:p>
          <a:p>
            <a:pPr marL="342900" lvl="2" indent="-342900" algn="just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336699"/>
              </a:buCl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We select the class with the most evidence.</a:t>
            </a:r>
            <a:endParaRPr lang="de-DE" sz="2400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7590" name="Picture 8" descr="1327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701800"/>
            <a:ext cx="57610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1" descr="1327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35300"/>
            <a:ext cx="877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2" descr="1327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75" y="3878263"/>
            <a:ext cx="5873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Date Placeholder 3"/>
          <p:cNvSpPr txBox="1">
            <a:spLocks/>
          </p:cNvSpPr>
          <p:nvPr/>
        </p:nvSpPr>
        <p:spPr bwMode="auto">
          <a:xfrm>
            <a:off x="304800" y="65532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84F97B-7F5B-424E-9A61-DEAEA487247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2/22/2019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A9B359D6-B240-4CA4-98A4-A52D560909F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5730</TotalTime>
  <Words>2029</Words>
  <Application>Microsoft Office PowerPoint</Application>
  <PresentationFormat>On-screen Show (4:3)</PresentationFormat>
  <Paragraphs>281</Paragraphs>
  <Slides>48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Arial Unicode MS</vt:lpstr>
      <vt:lpstr>MS PGothic</vt:lpstr>
      <vt:lpstr>Arial</vt:lpstr>
      <vt:lpstr>Calibri</vt:lpstr>
      <vt:lpstr>Lucida Sans</vt:lpstr>
      <vt:lpstr>Rockwell</vt:lpstr>
      <vt:lpstr>Symbol</vt:lpstr>
      <vt:lpstr>Times New Roman</vt:lpstr>
      <vt:lpstr>Wingdings</vt:lpstr>
      <vt:lpstr>Office Theme</vt:lpstr>
      <vt:lpstr>1_Office Theme</vt:lpstr>
      <vt:lpstr>2_Office Theme</vt:lpstr>
      <vt:lpstr>Equation</vt:lpstr>
      <vt:lpstr>BITS Pilani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Using Vector Spaces</vt:lpstr>
      <vt:lpstr>Classes  in the  Vector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 of centroid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Rocchio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Lavika Goel</cp:lastModifiedBy>
  <cp:revision>366</cp:revision>
  <dcterms:created xsi:type="dcterms:W3CDTF">2011-09-14T09:42:05Z</dcterms:created>
  <dcterms:modified xsi:type="dcterms:W3CDTF">2019-02-22T06:12:20Z</dcterms:modified>
</cp:coreProperties>
</file>