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697" r:id="rId2"/>
    <p:sldMasterId id="2147484716" r:id="rId3"/>
  </p:sldMasterIdLst>
  <p:notesMasterIdLst>
    <p:notesMasterId r:id="rId88"/>
  </p:notesMasterIdLst>
  <p:sldIdLst>
    <p:sldId id="449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573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74" r:id="rId44"/>
    <p:sldId id="576" r:id="rId45"/>
    <p:sldId id="507" r:id="rId46"/>
    <p:sldId id="508" r:id="rId47"/>
    <p:sldId id="577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21" r:id="rId57"/>
    <p:sldId id="522" r:id="rId58"/>
    <p:sldId id="523" r:id="rId59"/>
    <p:sldId id="524" r:id="rId60"/>
    <p:sldId id="525" r:id="rId61"/>
    <p:sldId id="526" r:id="rId62"/>
    <p:sldId id="527" r:id="rId63"/>
    <p:sldId id="528" r:id="rId64"/>
    <p:sldId id="531" r:id="rId65"/>
    <p:sldId id="569" r:id="rId66"/>
    <p:sldId id="570" r:id="rId67"/>
    <p:sldId id="571" r:id="rId68"/>
    <p:sldId id="572" r:id="rId69"/>
    <p:sldId id="578" r:id="rId70"/>
    <p:sldId id="546" r:id="rId71"/>
    <p:sldId id="547" r:id="rId72"/>
    <p:sldId id="548" r:id="rId73"/>
    <p:sldId id="549" r:id="rId74"/>
    <p:sldId id="550" r:id="rId75"/>
    <p:sldId id="551" r:id="rId76"/>
    <p:sldId id="552" r:id="rId77"/>
    <p:sldId id="553" r:id="rId78"/>
    <p:sldId id="554" r:id="rId79"/>
    <p:sldId id="555" r:id="rId80"/>
    <p:sldId id="556" r:id="rId81"/>
    <p:sldId id="560" r:id="rId82"/>
    <p:sldId id="561" r:id="rId83"/>
    <p:sldId id="562" r:id="rId84"/>
    <p:sldId id="563" r:id="rId85"/>
    <p:sldId id="564" r:id="rId86"/>
    <p:sldId id="565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86203" autoAdjust="0"/>
  </p:normalViewPr>
  <p:slideViewPr>
    <p:cSldViewPr>
      <p:cViewPr varScale="1">
        <p:scale>
          <a:sx n="71" d="100"/>
          <a:sy n="71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36DE8B-4CE6-4918-B513-B4D01D0AA16D}" type="datetimeFigureOut">
              <a:rPr lang="en-US"/>
              <a:pPr>
                <a:defRPr/>
              </a:pPr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5C53AE-C731-4B78-B222-6092B12CF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31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DDB3B3-92B6-4FA1-8AAA-1CC4F4C0857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90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70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27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3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127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Date Placeholder 7"/>
          <p:cNvSpPr>
            <a:spLocks noGrp="1"/>
          </p:cNvSpPr>
          <p:nvPr>
            <p:ph type="dt" sz="half" idx="11"/>
          </p:nvPr>
        </p:nvSpPr>
        <p:spPr>
          <a:xfrm>
            <a:off x="-30163" y="6184900"/>
            <a:ext cx="2133601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1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588"/>
            <a:ext cx="36195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101141"/>
                </a:solidFill>
              </a:defRPr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9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316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7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664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78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79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085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253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2194EEC-7E84-4FD7-BC97-6139F504AA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21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96DABEB-31FC-4F98-B984-5F56144CE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17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343CD95-6970-4FA7-933A-C0D2B38F2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9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 rtlCol="0">
            <a:normAutofit/>
          </a:bodyPr>
          <a:lstStyle/>
          <a:p>
            <a:pPr lvl="0"/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148081865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2FF6E42-4697-4D5C-ADBB-C81B37C5C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36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3BF3296-B3AB-4CED-9D6F-89B8933D3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4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09/01/2015</a:t>
            </a: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SSZG537;INFORMATION RETRIEVAL; L9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2548824-CCE1-4BA9-A744-6F31163874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9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4837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99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87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751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Date Placeholder 7"/>
          <p:cNvSpPr>
            <a:spLocks noGrp="1"/>
          </p:cNvSpPr>
          <p:nvPr>
            <p:ph type="dt" sz="half" idx="11"/>
          </p:nvPr>
        </p:nvSpPr>
        <p:spPr>
          <a:xfrm>
            <a:off x="-30163" y="6184900"/>
            <a:ext cx="2133601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1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588"/>
            <a:ext cx="36195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101141"/>
                </a:solidFill>
              </a:defRPr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206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935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6690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833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21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966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262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6B4B7FF-44CE-4FE6-9D9A-F63B8D264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1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DAC48C5-AFDA-4D6B-8E41-980F3393B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03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076CE2F-0CBB-4109-BC71-267B57852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25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 rtlCol="0">
            <a:normAutofit/>
          </a:bodyPr>
          <a:lstStyle/>
          <a:p>
            <a:pPr lvl="0"/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231940146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F1B774F-CBF3-427E-AE38-58059C32E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764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7B9EF34-0316-444E-BAB2-FC18CCBE2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2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09/03/2015</a:t>
            </a: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SSZG537;INFORMATION RETRIEVAL; L10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C8D730A-229E-4D53-AD44-CF2AC375D4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4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8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85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0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6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5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DF3270-F018-42A9-91F2-985D135E1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0" r:id="rId1"/>
    <p:sldLayoutId id="2147485441" r:id="rId2"/>
    <p:sldLayoutId id="2147485442" r:id="rId3"/>
    <p:sldLayoutId id="2147485443" r:id="rId4"/>
    <p:sldLayoutId id="2147485444" r:id="rId5"/>
    <p:sldLayoutId id="2147485445" r:id="rId6"/>
    <p:sldLayoutId id="2147485446" r:id="rId7"/>
    <p:sldLayoutId id="2147485447" r:id="rId8"/>
    <p:sldLayoutId id="2147485448" r:id="rId9"/>
    <p:sldLayoutId id="2147485449" r:id="rId10"/>
    <p:sldLayoutId id="214748545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09/01/2015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SSZG537;INFORMATION RETRIEVAL; L9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1" r:id="rId1"/>
    <p:sldLayoutId id="2147485452" r:id="rId2"/>
    <p:sldLayoutId id="2147485453" r:id="rId3"/>
    <p:sldLayoutId id="2147485454" r:id="rId4"/>
    <p:sldLayoutId id="2147485455" r:id="rId5"/>
    <p:sldLayoutId id="2147485456" r:id="rId6"/>
    <p:sldLayoutId id="2147485457" r:id="rId7"/>
    <p:sldLayoutId id="2147485458" r:id="rId8"/>
    <p:sldLayoutId id="2147485459" r:id="rId9"/>
    <p:sldLayoutId id="2147485460" r:id="rId10"/>
    <p:sldLayoutId id="2147485461" r:id="rId11"/>
    <p:sldLayoutId id="2147485462" r:id="rId12"/>
    <p:sldLayoutId id="2147485463" r:id="rId13"/>
    <p:sldLayoutId id="2147485464" r:id="rId14"/>
    <p:sldLayoutId id="2147485465" r:id="rId15"/>
    <p:sldLayoutId id="2147485466" r:id="rId16"/>
    <p:sldLayoutId id="2147485467" r:id="rId17"/>
    <p:sldLayoutId id="2147485468" r:id="rId18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09/03/2015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SSZG537;INFORMATION RETRIEVAL; L10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9" r:id="rId1"/>
    <p:sldLayoutId id="2147485470" r:id="rId2"/>
    <p:sldLayoutId id="2147485471" r:id="rId3"/>
    <p:sldLayoutId id="2147485472" r:id="rId4"/>
    <p:sldLayoutId id="2147485473" r:id="rId5"/>
    <p:sldLayoutId id="2147485474" r:id="rId6"/>
    <p:sldLayoutId id="2147485475" r:id="rId7"/>
    <p:sldLayoutId id="2147485476" r:id="rId8"/>
    <p:sldLayoutId id="2147485477" r:id="rId9"/>
    <p:sldLayoutId id="2147485478" r:id="rId10"/>
    <p:sldLayoutId id="2147485479" r:id="rId11"/>
    <p:sldLayoutId id="2147485480" r:id="rId12"/>
    <p:sldLayoutId id="2147485481" r:id="rId13"/>
    <p:sldLayoutId id="2147485482" r:id="rId14"/>
    <p:sldLayoutId id="2147485483" r:id="rId15"/>
    <p:sldLayoutId id="2147485484" r:id="rId16"/>
    <p:sldLayoutId id="2147485485" r:id="rId17"/>
    <p:sldLayoutId id="2147485486" r:id="rId18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53251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7: 3/3/2019</a:t>
            </a:r>
            <a:endParaRPr lang="en-US" altLang="en-US" dirty="0" smtClean="0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Hard clustering: </a:t>
            </a:r>
            <a:r>
              <a:rPr lang="en-IN" altLang="en-US" smtClean="0"/>
              <a:t>Each document belongs to exactly one cluster.</a:t>
            </a:r>
          </a:p>
          <a:p>
            <a:pPr lvl="2" algn="just" eaLnBrk="1" hangingPunct="1"/>
            <a:r>
              <a:rPr lang="en-IN" altLang="en-US" smtClean="0"/>
              <a:t>More common and easier to do </a:t>
            </a:r>
          </a:p>
          <a:p>
            <a:pPr lvl="2" algn="just" eaLnBrk="1" hangingPunct="1"/>
            <a:r>
              <a:rPr lang="en-IN" altLang="en-US" smtClean="0"/>
              <a:t>Example: K-Means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Soft clustering: </a:t>
            </a:r>
            <a:r>
              <a:rPr lang="en-IN" altLang="en-US" smtClean="0"/>
              <a:t>A document can belong to more than one cluster.</a:t>
            </a:r>
          </a:p>
          <a:p>
            <a:pPr lvl="2" algn="just" eaLnBrk="1" hangingPunct="1"/>
            <a:r>
              <a:rPr lang="en-IN" altLang="en-US" smtClean="0"/>
              <a:t>Makes more sense for applications like creating browsable hierarchies</a:t>
            </a:r>
          </a:p>
          <a:p>
            <a:pPr lvl="2" algn="just" eaLnBrk="1" hangingPunct="1"/>
            <a:r>
              <a:rPr lang="en-IN" altLang="en-US" smtClean="0"/>
              <a:t>Can be done only  with a soft clustering approach.</a:t>
            </a:r>
          </a:p>
          <a:p>
            <a:pPr lvl="2" algn="just" eaLnBrk="1" hangingPunct="1"/>
            <a:r>
              <a:rPr lang="en-IN" altLang="en-US" smtClean="0"/>
              <a:t>Example: Expectation Maximization (EM)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vs. Soft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1300A2-C818-4D6D-BE78-DA90A04742B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5C35B2A-62C8-4A0C-871C-AA6FE854A20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7630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We can define the goal in hard flat clustering as follows.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Given (i) a set of documents </a:t>
            </a:r>
            <a:r>
              <a:rPr lang="en-IN" altLang="en-US" sz="2800" i="1" smtClean="0"/>
              <a:t>D </a:t>
            </a:r>
            <a:r>
              <a:rPr lang="en-IN" altLang="en-US" sz="2800" smtClean="0"/>
              <a:t>= {</a:t>
            </a:r>
            <a:r>
              <a:rPr lang="en-IN" altLang="en-US" sz="2800" i="1" smtClean="0"/>
              <a:t>d</a:t>
            </a:r>
            <a:r>
              <a:rPr lang="en-IN" altLang="en-US" sz="2800" smtClean="0"/>
              <a:t>1, . . . , </a:t>
            </a:r>
            <a:r>
              <a:rPr lang="en-IN" altLang="en-US" sz="2800" i="1" smtClean="0"/>
              <a:t>dN</a:t>
            </a:r>
            <a:r>
              <a:rPr lang="en-IN" altLang="en-US" sz="2800" smtClean="0"/>
              <a:t>},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(ii) a desired number of clusters </a:t>
            </a:r>
            <a:r>
              <a:rPr lang="en-IN" altLang="en-US" sz="2800" i="1" smtClean="0"/>
              <a:t>K</a:t>
            </a:r>
            <a:r>
              <a:rPr lang="en-IN" altLang="en-US" sz="2800" smtClean="0"/>
              <a:t>, and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(iii) an </a:t>
            </a:r>
            <a:r>
              <a:rPr lang="en-IN" altLang="en-US" sz="2800" i="1" smtClean="0"/>
              <a:t>objective function </a:t>
            </a:r>
            <a:r>
              <a:rPr lang="en-IN" altLang="en-US" sz="2800" smtClean="0"/>
              <a:t>that evaluates the quality of a clustering, we want to compute an assignment </a:t>
            </a:r>
            <a:r>
              <a:rPr lang="en-IN" altLang="en-US" sz="2800" i="1" smtClean="0"/>
              <a:t>γ </a:t>
            </a:r>
            <a:r>
              <a:rPr lang="en-IN" altLang="en-US" sz="2800" smtClean="0"/>
              <a:t>: </a:t>
            </a:r>
            <a:r>
              <a:rPr lang="en-IN" altLang="en-US" sz="2800" i="1" smtClean="0"/>
              <a:t>D </a:t>
            </a:r>
            <a:r>
              <a:rPr lang="en-IN" altLang="en-US" sz="2800" smtClean="0"/>
              <a:t>→ {1, . . . , </a:t>
            </a:r>
            <a:r>
              <a:rPr lang="en-IN" altLang="en-US" sz="2800" i="1" smtClean="0"/>
              <a:t>K</a:t>
            </a:r>
            <a:r>
              <a:rPr lang="en-IN" altLang="en-US" sz="2800" smtClean="0"/>
              <a:t>} that minimizes the objective function.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Also </a:t>
            </a:r>
            <a:r>
              <a:rPr lang="en-IN" altLang="en-US" sz="2800" i="1" smtClean="0"/>
              <a:t>γ </a:t>
            </a:r>
            <a:r>
              <a:rPr lang="en-IN" altLang="en-US" sz="2800" smtClean="0"/>
              <a:t>is surjective, i.e., that none of the </a:t>
            </a:r>
            <a:r>
              <a:rPr lang="en-IN" altLang="en-US" sz="2800" i="1" smtClean="0"/>
              <a:t>K </a:t>
            </a:r>
            <a:r>
              <a:rPr lang="en-IN" altLang="en-US" sz="2800" smtClean="0"/>
              <a:t>clusters is 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algorithms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6E705B-FD2D-479F-83C6-3584B81349A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14DCDCE-3190-4078-B96E-2D951BC81C4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7630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Flat algorithms compute a partition of N documents into a set of K clusters.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Given: a set of documents and the number K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Find: a partition into K clusters that optimizes the chosen partitioning criterion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Global optimization: exhaustively enumerate partitions, pick optimal one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Effective heuristic method: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algorithms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5BF72D-325F-42FA-869C-FE9C83D5444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6008BA4-41B4-41EF-81EE-1A8D383B371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best known clustering algorithm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Simple, works well in many cases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Used as default for clustering documents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Document representations in clustering</a:t>
            </a:r>
          </a:p>
          <a:p>
            <a:pPr lvl="2" eaLnBrk="1" hangingPunct="1"/>
            <a:r>
              <a:rPr lang="en-IN" altLang="en-US" smtClean="0"/>
              <a:t>Vector space model</a:t>
            </a:r>
          </a:p>
          <a:p>
            <a:pPr lvl="2" algn="just" eaLnBrk="1" hangingPunct="1"/>
            <a:r>
              <a:rPr lang="en-IN" altLang="en-US" smtClean="0"/>
              <a:t>As in vector space classification, we measure relatedness between vectors by Euclidean distance or cosine similarity.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1DBB0A-5B5A-4870-8833-CE2D76038BC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539033-5B08-4786-943D-A4C5737BFA3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22400"/>
            <a:ext cx="86868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Each cluster in K-means is defined by a centroid.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Objective/partitioning criterion: minimize the average squared difference from the centroid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Definition of centroid: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where we use ω to denote a cluster.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We try to find the minimum average squared difference by iterating two steps:</a:t>
            </a:r>
          </a:p>
          <a:p>
            <a:pPr lvl="2" algn="just" eaLnBrk="1" hangingPunct="1"/>
            <a:r>
              <a:rPr lang="en-IN" altLang="en-US" sz="2000" smtClean="0"/>
              <a:t>reassignment: assign each vector to its closest centroid</a:t>
            </a:r>
          </a:p>
          <a:p>
            <a:pPr lvl="2" algn="just" eaLnBrk="1" hangingPunct="1"/>
            <a:r>
              <a:rPr lang="en-IN" altLang="en-US" sz="2000" smtClean="0"/>
              <a:t>recomputation: recompute each centroid as the average of the vectors that were assigned to it in reassignment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K-means: Basic idea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27146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258BB3-9A70-453E-9149-1494A54B74A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473532B-B6B6-4252-8636-2F7AF7B735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A measure of how well the centroids represent the members of their clusters is the </a:t>
            </a:r>
            <a:r>
              <a:rPr lang="en-IN" altLang="en-US" sz="2000" i="1" smtClean="0"/>
              <a:t>Residual Sum of Squares </a:t>
            </a:r>
            <a:r>
              <a:rPr lang="en-IN" altLang="en-US" sz="2000" smtClean="0"/>
              <a:t>or </a:t>
            </a:r>
            <a:r>
              <a:rPr lang="en-IN" altLang="en-US" sz="2000" i="1" smtClean="0"/>
              <a:t>RSS</a:t>
            </a:r>
            <a:r>
              <a:rPr lang="en-IN" altLang="en-US" sz="2000" smtClean="0"/>
              <a:t>, the squared distance of each vector from its centroid summed over all vectors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RSS is the objective function in </a:t>
            </a:r>
            <a:r>
              <a:rPr lang="en-IN" altLang="en-US" sz="2000" i="1" smtClean="0"/>
              <a:t>K</a:t>
            </a:r>
            <a:r>
              <a:rPr lang="en-IN" altLang="en-US" sz="2000" smtClean="0"/>
              <a:t>-means and our goal is to minimize it.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743200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E3F28A-310B-47B6-A63A-E8D9054EFF4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6A97242-CF7B-4E39-8F3F-6E90968468A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5400"/>
            <a:ext cx="6400800" cy="12192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8105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02303D-8D89-4A03-B171-A2F191924EF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B9FE95C-78DB-4A91-AFDD-D03C4372D5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4092575" cy="512445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43148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4" name="TextBox 5"/>
          <p:cNvSpPr txBox="1">
            <a:spLocks noChangeArrowheads="1"/>
          </p:cNvSpPr>
          <p:nvPr/>
        </p:nvSpPr>
        <p:spPr bwMode="auto">
          <a:xfrm>
            <a:off x="152400" y="16764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Set of points to be clustered</a:t>
            </a:r>
          </a:p>
        </p:txBody>
      </p:sp>
      <p:sp>
        <p:nvSpPr>
          <p:cNvPr id="7168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5B9FD8-E12E-457C-8679-9D3BECE938B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A8A0197-B419-4C55-8184-3C4A3CC2CC1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2286000"/>
            <a:ext cx="45815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8" name="TextBox 7"/>
          <p:cNvSpPr txBox="1">
            <a:spLocks noChangeArrowheads="1"/>
          </p:cNvSpPr>
          <p:nvPr/>
        </p:nvSpPr>
        <p:spPr bwMode="auto">
          <a:xfrm>
            <a:off x="15240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Random selection of initial centroids</a:t>
            </a:r>
          </a:p>
        </p:txBody>
      </p:sp>
      <p:sp>
        <p:nvSpPr>
          <p:cNvPr id="7270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B88509-7775-492A-A4AB-EB698B1F9EC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E4401BC-CB28-453D-99B5-52EC6368257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IN" sz="3200" b="1" dirty="0" smtClean="0"/>
              <a:t>Text Clustering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Flat Clustering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 K-means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Hierarchical Clustering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dirty="0" smtClean="0"/>
          </a:p>
          <a:p>
            <a:pPr marL="457200" lvl="1" indent="0">
              <a:buFont typeface="Arial" pitchFamily="34" charset="0"/>
              <a:buNone/>
              <a:defRPr/>
            </a:pP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B1C9A7-626E-4EEE-8ADF-6BA4453C42B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2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057400"/>
            <a:ext cx="4143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2" name="TextBox 7"/>
          <p:cNvSpPr txBox="1">
            <a:spLocks noChangeArrowheads="1"/>
          </p:cNvSpPr>
          <p:nvPr/>
        </p:nvSpPr>
        <p:spPr bwMode="auto">
          <a:xfrm>
            <a:off x="15240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 points to closest centroid</a:t>
            </a:r>
          </a:p>
        </p:txBody>
      </p:sp>
      <p:sp>
        <p:nvSpPr>
          <p:cNvPr id="7373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53DC0B-DA9C-43C1-B7E5-B5557CBA780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03D57FE-2F8D-45F7-89FA-C9ABFB0206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067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56" name="TextBox 7"/>
          <p:cNvSpPr txBox="1">
            <a:spLocks noChangeArrowheads="1"/>
          </p:cNvSpPr>
          <p:nvPr/>
        </p:nvSpPr>
        <p:spPr bwMode="auto">
          <a:xfrm>
            <a:off x="15240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7475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14C933-7D17-4839-B6A6-E36403BE1D7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78944FD-4A84-4126-85A1-CF45AA46E89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0006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780" name="TextBox 7"/>
          <p:cNvSpPr txBox="1">
            <a:spLocks noChangeArrowheads="1"/>
          </p:cNvSpPr>
          <p:nvPr/>
        </p:nvSpPr>
        <p:spPr bwMode="auto">
          <a:xfrm>
            <a:off x="15240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7578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A356FF-B8C7-49FD-94E5-67087C3100A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41C47A4-B1CC-4CF8-A287-3E19346043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5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84200"/>
          </a:xfrm>
        </p:spPr>
        <p:txBody>
          <a:bodyPr>
            <a:spAutoFit/>
          </a:bodyPr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Assign points to closest centroid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76475"/>
            <a:ext cx="4371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52400"/>
            <a:ext cx="63246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80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23E18D-AC16-4C29-A360-DE0E4142C8E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C87B4FF-2466-409B-8EC1-0379A5C21A2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55800"/>
            <a:ext cx="45624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8" name="TextBox 10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7782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899D75-5E5B-41DE-88C8-3BD0F5374BD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8EF78DE3-8E79-4CAA-A1D0-CDB58AB835A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438400"/>
            <a:ext cx="45243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1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3CE2ED-BEAE-4779-8CAA-41D9848C56C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9DA8BD2-A5A6-43AB-8653-A1707D3FD1E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71638"/>
            <a:ext cx="44672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Content Placeholder 5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84200"/>
          </a:xfrm>
        </p:spPr>
        <p:txBody>
          <a:bodyPr>
            <a:spAutoFit/>
          </a:bodyPr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Assign points to closest centroid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E46008-C91B-4489-8369-FF549B600B8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42F11CB-E770-4D52-947F-F1DE6A75AC0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0673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899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DFB834-FCD0-4E84-89C0-8CDD8B4A402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A8835D5-F721-4990-A01E-618D86BEF57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33550"/>
            <a:ext cx="43815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E5E7B9-3C2B-44C7-9D86-8396F981BB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1D43D57-C93C-4B80-B73F-A857E596AD9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1529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7" name="Content Placeholder 5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84200"/>
          </a:xfrm>
        </p:spPr>
        <p:txBody>
          <a:bodyPr>
            <a:spAutoFit/>
          </a:bodyPr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Assign points to closest centroid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A48462-5034-4202-A49A-DB4F26E16FF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3672025-F1A8-4CF2-B182-C4F07DE0A8C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Clustering algorithms group a set of documents into subsets or </a:t>
            </a:r>
            <a:r>
              <a:rPr lang="en-IN" altLang="en-US" sz="2800" i="1" smtClean="0"/>
              <a:t>clusters</a:t>
            </a:r>
            <a:endParaRPr lang="en-IN" altLang="en-US" sz="28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The algorithms’ goal is to create clusters that are coherent internally, but clearly different from each other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Documents within a cluster should be as similar as possible</a:t>
            </a:r>
          </a:p>
          <a:p>
            <a:pPr lvl="2" algn="just" eaLnBrk="1" hangingPunct="1"/>
            <a:r>
              <a:rPr lang="en-IN" altLang="en-US" sz="2800" smtClean="0"/>
              <a:t>Intracluster distance should be minimum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Documents in one cluster should be as dissimilar as possible from documents in other clusters</a:t>
            </a:r>
          </a:p>
          <a:p>
            <a:pPr lvl="2" algn="just" eaLnBrk="1" hangingPunct="1"/>
            <a:r>
              <a:rPr lang="en-IN" altLang="en-US" sz="2800" smtClean="0"/>
              <a:t>Intercluster distance should be maximum.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BA88BD-4ADF-4D78-9B96-27E5AE59BC4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190E6AB-854C-40C9-A2F9-141784A09B5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39147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1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A4CE3E-7176-4AA2-B536-65CF06194B4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D0B6DC6-D56F-4E77-AB4C-DB96F10E2EF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714500"/>
            <a:ext cx="49149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5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12A26D-D658-4F7B-9E74-A81E47343ED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66C4C0E-6D93-4E26-8653-99716128FFF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752600"/>
            <a:ext cx="5381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9" name="Content Placeholder 5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84200"/>
          </a:xfrm>
        </p:spPr>
        <p:txBody>
          <a:bodyPr>
            <a:spAutoFit/>
          </a:bodyPr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Assign points to closest centroid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64A3D2-A8F5-435E-9B78-9F687F7F769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3FA3828-2A2B-486D-B7D2-5DC87134175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395413"/>
            <a:ext cx="43910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3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54CFC0-C09C-4B37-A06B-980C9B2C738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9FE331B-00E9-4894-A3F2-9B4D4F5BCC7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57338"/>
            <a:ext cx="53530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7" name="TextBox 7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6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E8872D-50B5-4B4A-8035-B05B525EAB2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1E0986B-0F85-4B37-ADA6-EA7AAA810CC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438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1" name="Content Placeholder 5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584200"/>
          </a:xfrm>
        </p:spPr>
        <p:txBody>
          <a:bodyPr>
            <a:spAutoFit/>
          </a:bodyPr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Assign points to closest centroid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09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C3EBBB-8CF6-4300-9961-A2CD27DC448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2F45CE3-F6E1-4BCE-97A7-E663A5D32E4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566863"/>
            <a:ext cx="42862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5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Assignment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AD158D-D456-4F87-BDE5-91D63198C2F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832EE68-AC4F-4158-95EF-ECC56776F4A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362200"/>
            <a:ext cx="45624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39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Recompute cluster centroids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14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471A76-403D-4E16-96B6-07F7072D066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F5C3790-3765-4D6F-B0CE-A7BDD273895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2862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3" name="TextBox 6"/>
          <p:cNvSpPr txBox="1">
            <a:spLocks noChangeArrowheads="1"/>
          </p:cNvSpPr>
          <p:nvPr/>
        </p:nvSpPr>
        <p:spPr bwMode="auto">
          <a:xfrm>
            <a:off x="0" y="13716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b="1">
                <a:solidFill>
                  <a:srgbClr val="000000"/>
                </a:solidFill>
              </a:rPr>
              <a:t>Centroids and Assignments after convergence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10C6D1-0B21-471E-9759-715B6477D14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6C2B18E-A0B2-4619-838F-64DC69ED39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 marL="463550" lvl="1" indent="-457200" algn="just">
              <a:buFont typeface="Arial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A fixed number of iterations</a:t>
            </a:r>
          </a:p>
          <a:p>
            <a:pPr marL="457200" lvl="1" indent="-457200" algn="just">
              <a:buFont typeface="Arial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Doc partition unchanged</a:t>
            </a:r>
          </a:p>
          <a:p>
            <a:pPr marL="457200" lvl="1" indent="-457200" algn="just">
              <a:buFont typeface="Arial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Centroid positions don’t change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IN" sz="2800" dirty="0"/>
              <a:t>Terminate when RSS falls below a threshold. This criterion ensures </a:t>
            </a:r>
            <a:r>
              <a:rPr lang="en-IN" sz="2800" dirty="0" smtClean="0"/>
              <a:t>that the </a:t>
            </a:r>
            <a:r>
              <a:rPr lang="en-IN" sz="2800" dirty="0"/>
              <a:t>clustering is of a desired quality after </a:t>
            </a:r>
            <a:r>
              <a:rPr lang="en-IN" sz="2800" dirty="0" smtClean="0"/>
              <a:t>termination </a:t>
            </a:r>
          </a:p>
          <a:p>
            <a:pPr marL="0" indent="0" algn="just">
              <a:defRPr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Termination conditions</a:t>
            </a:r>
          </a:p>
        </p:txBody>
      </p:sp>
      <p:sp>
        <p:nvSpPr>
          <p:cNvPr id="93188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 16.4</a:t>
            </a:r>
          </a:p>
        </p:txBody>
      </p:sp>
      <p:sp>
        <p:nvSpPr>
          <p:cNvPr id="9318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ED709A-7619-4570-816C-5B34C5BD0C4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3952AE3-C706-4A93-9CC1-87BF490E09D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200" dirty="0">
                <a:ea typeface="ＭＳ Ｐゴシック" pitchFamily="34" charset="-128"/>
              </a:rPr>
              <a:t>The commonest form of </a:t>
            </a:r>
            <a:r>
              <a:rPr lang="en-US" sz="3200" i="1" dirty="0">
                <a:ea typeface="ＭＳ Ｐゴシック" pitchFamily="34" charset="-128"/>
              </a:rPr>
              <a:t>unsupervised learning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>
                <a:ea typeface="ＭＳ Ｐゴシック" pitchFamily="34" charset="-128"/>
              </a:rPr>
              <a:t>Unsupervised learning = learning from raw </a:t>
            </a:r>
            <a:r>
              <a:rPr lang="en-US" sz="2800" dirty="0" smtClean="0">
                <a:ea typeface="ＭＳ Ｐゴシック" pitchFamily="34" charset="-128"/>
              </a:rPr>
              <a:t>data</a:t>
            </a:r>
            <a:r>
              <a:rPr lang="en-US" sz="2800" dirty="0">
                <a:ea typeface="ＭＳ Ｐゴシック" pitchFamily="34" charset="-128"/>
              </a:rPr>
              <a:t> </a:t>
            </a:r>
            <a:endParaRPr lang="en-US" sz="2800" dirty="0" smtClean="0">
              <a:ea typeface="ＭＳ Ｐゴシック" pitchFamily="34" charset="-128"/>
            </a:endParaRP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>
                <a:ea typeface="ＭＳ Ｐゴシック" pitchFamily="34" charset="-128"/>
              </a:rPr>
              <a:t>A </a:t>
            </a:r>
            <a:r>
              <a:rPr lang="en-US" sz="2800" dirty="0">
                <a:ea typeface="ＭＳ Ｐゴシック" pitchFamily="34" charset="-128"/>
              </a:rPr>
              <a:t>common and important task that finds many applications in IR and other places</a:t>
            </a:r>
          </a:p>
          <a:p>
            <a:pPr>
              <a:defRPr/>
            </a:pPr>
            <a:endParaRPr lang="en-IN" sz="2800" dirty="0" smtClean="0"/>
          </a:p>
          <a:p>
            <a:pPr>
              <a:defRPr/>
            </a:pPr>
            <a:endParaRPr lang="en-IN" sz="2800" dirty="0"/>
          </a:p>
          <a:p>
            <a:pPr>
              <a:defRPr/>
            </a:pPr>
            <a:endParaRPr lang="en-IN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400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IN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95DC50-6CB2-40D3-A537-906C50422E4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8F846C3-3EEF-4E10-BB09-136088EE828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RSS = sum of all squared distances between document vector and closest centroid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RSS decreases during each reassignment /  recomputation  step.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There is only a finite number of  clustering.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Thus: We must reach a fixed point.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Finite set &amp; monotonically decreasing → convergence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is guaranteed to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converge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8FFC36-452F-4240-BFDF-BA868F4C373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D200BF5-46AE-4D42-8EA4-F9F4BE681D4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2800" b="1" smtClean="0">
                <a:solidFill>
                  <a:srgbClr val="FF0000"/>
                </a:solidFill>
              </a:rPr>
              <a:t>Convergence ≠ optimality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Convergence does not mean that we converge to the optimal clustering!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This is the great weakness of K-means.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If we start with a bad set of seeds, the resulting clustering can be horrible</a:t>
            </a:r>
            <a:r>
              <a:rPr lang="en-IN" altLang="en-US" smtClean="0"/>
              <a:t>.</a:t>
            </a:r>
          </a:p>
          <a:p>
            <a:pPr fontAlgn="base">
              <a:spcAft>
                <a:spcPct val="0"/>
              </a:spcAft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Optimality of K-means</a:t>
            </a:r>
          </a:p>
          <a:p>
            <a:pPr algn="ctr"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D92CD7-5068-4439-9D5A-85656D85ED0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C4CEB15-B8FB-475D-BA05-C3FB0594E9A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8738" y="169863"/>
            <a:ext cx="822960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Seed Choice</a:t>
            </a:r>
          </a:p>
        </p:txBody>
      </p:sp>
      <p:pic>
        <p:nvPicPr>
          <p:cNvPr id="962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2590800"/>
            <a:ext cx="2819400" cy="10556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716213" y="3657600"/>
            <a:ext cx="2679700" cy="20145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above, if you start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with B and E as centroids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 converge to {A,B,C}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 {D,E,F}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you start with D and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 converge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{A,B,D,E} {C,F}</a:t>
            </a:r>
          </a:p>
        </p:txBody>
      </p:sp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2971800" y="1828800"/>
            <a:ext cx="2168525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showing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sensitivity to seeds</a:t>
            </a:r>
          </a:p>
        </p:txBody>
      </p:sp>
      <p:sp>
        <p:nvSpPr>
          <p:cNvPr id="96262" name="TextBox 6"/>
          <p:cNvSpPr txBox="1">
            <a:spLocks noChangeArrowheads="1"/>
          </p:cNvSpPr>
          <p:nvPr/>
        </p:nvSpPr>
        <p:spPr bwMode="auto">
          <a:xfrm>
            <a:off x="35052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 16.4</a:t>
            </a:r>
          </a:p>
        </p:txBody>
      </p:sp>
      <p:sp>
        <p:nvSpPr>
          <p:cNvPr id="9626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CB70B9-C46D-44E2-8FBD-B474701D54B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44BAD08-EC85-42F8-B43B-A161D5D333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 Given a set of five points {1, 2, 3, 4, 5} on an axis, what clusters will the </a:t>
            </a:r>
            <a:r>
              <a:rPr lang="en-IN" altLang="en-US" i="1" smtClean="0"/>
              <a:t>k</a:t>
            </a:r>
            <a:r>
              <a:rPr lang="en-IN" altLang="en-US" smtClean="0"/>
              <a:t>-means clustering algorithm (with </a:t>
            </a:r>
            <a:r>
              <a:rPr lang="en-IN" altLang="en-US" i="1" smtClean="0"/>
              <a:t>k</a:t>
            </a:r>
            <a:r>
              <a:rPr lang="en-IN" altLang="en-US" smtClean="0"/>
              <a:t>=2) produce, if 4 and 5 are chosen as the two initial seeds? Use Euclidean distance as distance metric.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K-means: Exercise 1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94113"/>
            <a:ext cx="30575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B47120-F6BC-4170-9421-3D5AEE435B1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4F473B1-EEE1-49EA-933B-EC98D4B68AC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 marL="0" indent="0">
              <a:defRPr/>
            </a:pPr>
            <a:r>
              <a:rPr lang="en-IN" b="1" dirty="0">
                <a:solidFill>
                  <a:srgbClr val="FF0000"/>
                </a:solidFill>
              </a:rPr>
              <a:t>Step (1)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centres: 4 and 5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clusters: {1, 2, 3, 4} and {5} </a:t>
            </a:r>
          </a:p>
          <a:p>
            <a:pPr marL="0" indent="0">
              <a:defRPr/>
            </a:pPr>
            <a:r>
              <a:rPr lang="en-IN" b="1" dirty="0">
                <a:solidFill>
                  <a:srgbClr val="FF0000"/>
                </a:solidFill>
              </a:rPr>
              <a:t>Step (2)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centres: 2.5 and 5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clusters: {1, 2, 3} and {4, 5} </a:t>
            </a:r>
          </a:p>
          <a:p>
            <a:pPr marL="0" indent="0">
              <a:defRPr/>
            </a:pPr>
            <a:r>
              <a:rPr lang="en-IN" b="1" dirty="0">
                <a:solidFill>
                  <a:srgbClr val="FF0000"/>
                </a:solidFill>
              </a:rPr>
              <a:t>Step (3)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centres: 2 and 4.5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/>
              <a:t>clusters: {1, 2, 3} and {4, 5}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K-means: Exercise 1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9ADEC-720E-4405-A922-46EA0AB96CA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4A1108E-8CF5-4C54-8A5C-CE1022F4EFD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IN" dirty="0"/>
              <a:t>Cluster to following documents using K-means with </a:t>
            </a:r>
            <a:r>
              <a:rPr lang="en-IN" dirty="0" smtClean="0"/>
              <a:t>K=2</a:t>
            </a:r>
            <a:endParaRPr lang="en-IN" dirty="0"/>
          </a:p>
          <a:p>
            <a:pPr>
              <a:defRPr/>
            </a:pPr>
            <a:r>
              <a:rPr lang="en-IN" dirty="0"/>
              <a:t>Doc1: “fly eagle” </a:t>
            </a:r>
          </a:p>
          <a:p>
            <a:pPr>
              <a:defRPr/>
            </a:pPr>
            <a:r>
              <a:rPr lang="en-IN" dirty="0"/>
              <a:t>Doc2: “go eagle fly” </a:t>
            </a:r>
          </a:p>
          <a:p>
            <a:pPr>
              <a:defRPr/>
            </a:pPr>
            <a:r>
              <a:rPr lang="en-IN" dirty="0"/>
              <a:t>Doc3: “eagle fly eagle” </a:t>
            </a:r>
          </a:p>
          <a:p>
            <a:pPr>
              <a:defRPr/>
            </a:pPr>
            <a:r>
              <a:rPr lang="en-IN" dirty="0"/>
              <a:t>Doc4: “go fly” </a:t>
            </a:r>
          </a:p>
          <a:p>
            <a:pPr>
              <a:defRPr/>
            </a:pPr>
            <a:r>
              <a:rPr lang="en-IN" dirty="0"/>
              <a:t>Doc5: “go eagle”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/>
              <a:t>Assume Doc1 and Doc3 are chosen as initial seeds. Use </a:t>
            </a:r>
            <a:r>
              <a:rPr lang="en-IN" dirty="0" err="1"/>
              <a:t>tf</a:t>
            </a:r>
            <a:r>
              <a:rPr lang="en-IN" dirty="0"/>
              <a:t> (without </a:t>
            </a:r>
            <a:r>
              <a:rPr lang="en-IN" dirty="0" err="1"/>
              <a:t>idf</a:t>
            </a:r>
            <a:r>
              <a:rPr lang="en-IN" dirty="0"/>
              <a:t> and normalization) and Euclidean distance. Assume the words in the vectors are ordered alphabetically.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/>
              <a:t>Show the clusters and their centroids for each iteration. How many iterations are needed for the algorithm to converge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K-means: Exercise 2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33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770078-6085-4B30-A4AB-B49593EABAD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DCC24B-F437-4F35-A651-109A8053278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b="1" smtClean="0">
                <a:solidFill>
                  <a:srgbClr val="FF0000"/>
                </a:solidFill>
              </a:rPr>
              <a:t>Internal criteria</a:t>
            </a:r>
          </a:p>
          <a:p>
            <a:pPr lvl="2" eaLnBrk="1" hangingPunct="1"/>
            <a:r>
              <a:rPr lang="en-IN" altLang="en-US" sz="2800" smtClean="0"/>
              <a:t>High </a:t>
            </a:r>
            <a:r>
              <a:rPr lang="en-IN" altLang="en-US" sz="2800" i="1" smtClean="0"/>
              <a:t>intra-cluster </a:t>
            </a:r>
            <a:r>
              <a:rPr lang="en-IN" altLang="en-US" sz="2800" smtClean="0"/>
              <a:t>similarity </a:t>
            </a:r>
          </a:p>
          <a:p>
            <a:pPr lvl="2" eaLnBrk="1" hangingPunct="1"/>
            <a:r>
              <a:rPr lang="en-IN" altLang="en-US" sz="2800" smtClean="0"/>
              <a:t>Low </a:t>
            </a:r>
            <a:r>
              <a:rPr lang="en-IN" altLang="en-US" sz="2800" i="1" smtClean="0"/>
              <a:t>inter-cluster </a:t>
            </a:r>
            <a:r>
              <a:rPr lang="en-IN" altLang="en-US" sz="2800" smtClean="0"/>
              <a:t>similarity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But an internal criterion often does not evaluate the actual utility of a clustering in the application.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Alternative: External criteria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Evaluate with respect to a human-defined classification</a:t>
            </a:r>
          </a:p>
          <a:p>
            <a:pPr fontAlgn="base">
              <a:spcAft>
                <a:spcPct val="0"/>
              </a:spcAft>
            </a:pPr>
            <a:endParaRPr lang="en-IN" altLang="en-US" sz="80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good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clustering?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64D354-1C5B-4524-86EB-8AE6C3A8B2B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8A09169-EF50-4EA5-967A-C8DCF8D54C4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 rtlCol="0">
            <a:norm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IN" sz="2800" b="1" dirty="0">
                <a:solidFill>
                  <a:srgbClr val="FF0000"/>
                </a:solidFill>
              </a:rPr>
              <a:t>External criteria for clustering quality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/>
              <a:t>Based on a gold standard data set, e.g., the Reuters </a:t>
            </a:r>
            <a:r>
              <a:rPr lang="en-IN" dirty="0" smtClean="0"/>
              <a:t>collection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dirty="0" smtClean="0"/>
              <a:t>Goal</a:t>
            </a:r>
            <a:r>
              <a:rPr lang="en-IN" dirty="0"/>
              <a:t>: Clustering should reproduce the classes in the </a:t>
            </a:r>
            <a:r>
              <a:rPr lang="en-IN" dirty="0" smtClean="0"/>
              <a:t>gold standard</a:t>
            </a:r>
            <a:endParaRPr lang="en-IN" dirty="0"/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IN" dirty="0" smtClean="0"/>
              <a:t>But </a:t>
            </a:r>
            <a:r>
              <a:rPr lang="en-IN" dirty="0"/>
              <a:t>we only want to reproduce how documents are </a:t>
            </a:r>
            <a:r>
              <a:rPr lang="en-IN" dirty="0" smtClean="0"/>
              <a:t>divided into </a:t>
            </a:r>
            <a:r>
              <a:rPr lang="en-IN" dirty="0"/>
              <a:t>groups, not the class labels</a:t>
            </a:r>
            <a:r>
              <a:rPr lang="en-IN" dirty="0" smtClean="0"/>
              <a:t>.</a:t>
            </a:r>
            <a:endParaRPr lang="en-IN" dirty="0"/>
          </a:p>
          <a:p>
            <a:pPr marL="0" indent="0" algn="just">
              <a:defRPr/>
            </a:pP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good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clustering?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8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57C06D-5CBA-444D-A8E4-5B1361844D6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364D664-C05F-428B-9165-EFC7FBBBDA7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362200"/>
            <a:ext cx="728503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4" name="Rectangle 7"/>
          <p:cNvSpPr>
            <a:spLocks noChangeArrowheads="1"/>
          </p:cNvSpPr>
          <p:nvPr/>
        </p:nvSpPr>
        <p:spPr bwMode="auto">
          <a:xfrm>
            <a:off x="152400" y="140017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I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First measure for how well we were able to reproduce the classes</a:t>
            </a:r>
          </a:p>
        </p:txBody>
      </p:sp>
      <p:sp>
        <p:nvSpPr>
          <p:cNvPr id="10240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13146A-2DD6-4235-8E6C-3F6F330B545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2428F44-F339-494D-AC95-4DA38EB4868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133600"/>
            <a:ext cx="8001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8" name="Rectangle 5"/>
          <p:cNvSpPr>
            <a:spLocks noChangeArrowheads="1"/>
          </p:cNvSpPr>
          <p:nvPr/>
        </p:nvSpPr>
        <p:spPr bwMode="auto">
          <a:xfrm>
            <a:off x="152400" y="140017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I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First measure for how well we were able to reproduce the classes</a:t>
            </a:r>
          </a:p>
        </p:txBody>
      </p:sp>
      <p:sp>
        <p:nvSpPr>
          <p:cNvPr id="10342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63D918-BFB3-46A4-BA56-FE05BF65DCA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C35CAA4-18F6-458D-87C2-94BBC66A167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Classification</a:t>
            </a:r>
            <a:r>
              <a:rPr lang="en-IN" altLang="en-US" smtClean="0"/>
              <a:t>: supervised learning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0000FF"/>
                </a:solidFill>
              </a:rPr>
              <a:t>Clustering:</a:t>
            </a:r>
            <a:r>
              <a:rPr lang="en-IN" altLang="en-US" smtClean="0"/>
              <a:t> unsupervised learning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Classification:</a:t>
            </a:r>
            <a:r>
              <a:rPr lang="en-IN" altLang="en-US" smtClean="0"/>
              <a:t> Classes are human-defined and part of the input to the learning algorithm.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0000FF"/>
                </a:solidFill>
              </a:rPr>
              <a:t>Clustering: </a:t>
            </a:r>
            <a:r>
              <a:rPr lang="en-IN" altLang="en-US" smtClean="0"/>
              <a:t>Clusters are inferred from the data without human input.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However, there are many ways of influencing the outcome of clustering: number of clusters, similarity  measure,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vs.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2FA4A9-8BEE-4475-B303-A249F532FEE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41FD5ED-16EF-4F5E-B65A-D15C6505B5B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High purity is easy to achieve when the number of clusters is large – in particular, purity is 1 if each document gets its own cluster.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Thus, we cannot use purity to trade off the quality of the  clustering against the number of clusters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 measure that does not have this problem: </a:t>
            </a:r>
            <a:r>
              <a:rPr lang="en-IN" altLang="en-US" b="1" smtClean="0">
                <a:solidFill>
                  <a:srgbClr val="FF0000"/>
                </a:solidFill>
              </a:rPr>
              <a:t>Rand index</a:t>
            </a:r>
            <a:r>
              <a:rPr lang="en-IN" altLang="en-US" smtClean="0"/>
              <a:t>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4686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4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Purity</a:t>
            </a:r>
            <a:endParaRPr lang="en-IN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5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5F6750-1F51-4BC9-AC06-89765B70A50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0C0043B-6884-462A-B564-D4D4E853631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 Index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8BB4E1-E4B8-4013-83C1-A3B42F85311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4F7F4A6-E4AA-4027-8FF5-99155B4C4E3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  <p:pic>
        <p:nvPicPr>
          <p:cNvPr id="10547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84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 Index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50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6D484-1342-4560-8920-98A905DEC48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4EB567D-F7A2-4EC5-ACB3-A35007E100F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4674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 Index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677491-4A9F-4355-AD89-09AE65371FC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C9522E6-BCA3-4CCE-AACB-2220E51338B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8392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It  outputs a hierarchy, a structure that is more informative than the unstructured set of clusters returned by flat clustering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Does not require us to pre-specify the number of clusters and most hierarchical algorithms that have been used in IR are deterministic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These advantages come at the cost of lower efficiency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most common hierarchical clustering algorithms have a complexity that is at least quadratic in the number of documents compared to the linear complexity of </a:t>
            </a:r>
            <a:r>
              <a:rPr lang="en-IN" altLang="en-US" i="1" smtClean="0"/>
              <a:t>K</a:t>
            </a:r>
            <a:r>
              <a:rPr lang="en-IN" altLang="en-US" smtClean="0"/>
              <a:t>-means.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marL="0" lvl="2" indent="-342900" algn="ctr"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0BAB44-C935-4EDE-B1B5-DF2718D5B84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45AA392-64B9-4B65-A04E-418B1C6B484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1"/>
          <p:cNvSpPr>
            <a:spLocks noGrp="1"/>
          </p:cNvSpPr>
          <p:nvPr>
            <p:ph idx="1"/>
          </p:nvPr>
        </p:nvSpPr>
        <p:spPr>
          <a:xfrm>
            <a:off x="304800" y="1374775"/>
            <a:ext cx="84582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Goal in hierarchical clustering is to create a hierarchy like the one in Reuters: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To create this hierarchy automatically.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This can be done either top-down or bottom-up.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 smtClean="0"/>
              <a:t>The best known bottom-up method is Hierarchical Agglomerative Clustering(HAC).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marL="0" lvl="2" indent="-342900" algn="ctr"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92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19AB76-D6E4-4F89-839D-4E2D9DADE3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70C6A7C-7BBA-42FF-8E75-78D2B386C8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Bottom-up algorithms treat each document as a singleton cluster at the outset and then successively merge (or </a:t>
            </a:r>
            <a:r>
              <a:rPr lang="en-IN" altLang="en-US" i="1" smtClean="0"/>
              <a:t>agglomerate</a:t>
            </a:r>
            <a:r>
              <a:rPr lang="en-IN" altLang="en-US" smtClean="0"/>
              <a:t>) pairs of clusters until all clusters have been merged into a single cluster that contains all documents.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Bottom-up hierarchical clustering is therefore called H</a:t>
            </a:r>
            <a:r>
              <a:rPr lang="en-IN" altLang="en-US" i="1" smtClean="0"/>
              <a:t>ierarchical  Agglomerative  Clustering </a:t>
            </a:r>
            <a:r>
              <a:rPr lang="en-IN" altLang="en-US" smtClean="0"/>
              <a:t>or </a:t>
            </a:r>
            <a:r>
              <a:rPr lang="en-IN" altLang="en-US" i="1" smtClean="0"/>
              <a:t>HAC</a:t>
            </a:r>
            <a:r>
              <a:rPr lang="en-IN" altLang="en-US" smtClean="0"/>
              <a:t>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Top-down clustering requires a method for splitting a cluster.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It proceeds by splitting clusters recursively until individual documents are reached.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143000"/>
          </a:xfrm>
        </p:spPr>
        <p:txBody>
          <a:bodyPr rtlCol="0"/>
          <a:lstStyle/>
          <a:p>
            <a:pPr marL="0" lvl="2" indent="-342900" algn="ctr"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59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E8F5CB-1862-4D35-94CD-5F444EFD705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4AE1ACE-3F85-4BE9-B620-BB6EECDEAA1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Start with each document in a separate cluster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Then repeatedly merge the two clusters that are most similar until there is only one cluster.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Assumes a similarity measure for determining the similarity of two clusters.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history of merging is a hierarchy in the form of a binary tree.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standard way of depicting this history is a dendrogram.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 Clustering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HAC)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2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84DF18-A67E-4C83-B951-B328AE1FCB7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11418D1-D6D0-42A8-9B20-3E529E0B99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history of merges can be read off from bottom to top.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horizontal line of each merge tells us what the similarity of the merged clusters was.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We can cut the dendrogram at a particular point (e.g., at 0.1 with 12 clusters or 0.4 with 24 clusters) to get a flat clustering.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 Clustering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HAC)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4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58CBEA-5D42-4920-9BCF-B9159481D0D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ABC4AF4-A0A2-46BB-98BA-B4E4F0945D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96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dendrogram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6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D47C1D-8C7C-4C1D-8200-3FB464FCD2C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4776F54-B955-4071-AB7A-429E65E144C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28194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How to design an algorithm for finding the three clusters in this case?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8255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 data set with clear cluster structure</a:t>
            </a:r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240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16</a:t>
            </a:r>
          </a:p>
        </p:txBody>
      </p:sp>
      <p:sp>
        <p:nvSpPr>
          <p:cNvPr id="5939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1E3D19-9DAD-49E1-B847-CD75CD0CE57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57CE91D-8F17-4D70-BE64-C2F0D245AD5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37338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Clustering can be obtained by cutting the dendrogram at a desired level: each </a:t>
            </a:r>
            <a:r>
              <a:rPr lang="en-IN" altLang="en-US" i="1" smtClean="0"/>
              <a:t>connected </a:t>
            </a:r>
            <a:r>
              <a:rPr lang="en-IN" altLang="en-US" smtClean="0"/>
              <a:t>component forms a cluster.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number of clusters is not required in advance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Dendrogram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1947863"/>
            <a:ext cx="43529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DCDC8-F3CB-40E5-A0E4-8C6B118F840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2B215E9-92C1-4A8B-BF4A-C843AE21E5D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Cut at a pre-specified level of similarity.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Cut the dendrogram where the gap between two successive combination similarities is largest. Such large gaps arguably indicate “natural”  clustering.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As in flat clustering, we can also pre-specify the number of clusters </a:t>
            </a:r>
            <a:r>
              <a:rPr lang="en-IN" altLang="en-US" i="1" smtClean="0"/>
              <a:t>K </a:t>
            </a:r>
            <a:r>
              <a:rPr lang="en-IN" altLang="en-US" smtClean="0"/>
              <a:t>and select the cutting point that produces </a:t>
            </a:r>
            <a:r>
              <a:rPr lang="en-IN" altLang="en-US" i="1" smtClean="0"/>
              <a:t>K </a:t>
            </a:r>
            <a:r>
              <a:rPr lang="en-IN" altLang="en-US" smtClean="0"/>
              <a:t>clusters.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914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Criteria to determine the cut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71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0B4EF7-FC47-461C-B1EF-622934FD623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ECB61DE-2AD0-4771-9710-283FE05DADC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Single-link: Maximum similarity</a:t>
            </a:r>
          </a:p>
          <a:p>
            <a:pPr lvl="2" algn="just" eaLnBrk="1" hangingPunct="1"/>
            <a:r>
              <a:rPr lang="en-IN" altLang="en-US" smtClean="0"/>
              <a:t>Maximum similarity of any two documents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Complete-link: Minimum similarity</a:t>
            </a:r>
          </a:p>
          <a:p>
            <a:pPr lvl="2" algn="just" eaLnBrk="1" hangingPunct="1"/>
            <a:r>
              <a:rPr lang="en-IN" altLang="en-US" smtClean="0"/>
              <a:t>Minimum similarity of any two documents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Centroid: Average similarity of all document pairs (but excluding pairs of docs in the same cluster)</a:t>
            </a:r>
          </a:p>
          <a:p>
            <a:pPr lvl="2" algn="just" eaLnBrk="1" hangingPunct="1"/>
            <a:r>
              <a:rPr lang="en-IN" altLang="en-US" smtClean="0"/>
              <a:t>This is equivalent to the similarity of the centroids.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Group-average: Average similarity of all document pairs, including pairs of docs in the same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Similarity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924D7-7EFE-4048-BC94-E6442C35777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7511013-AD96-4CC6-8EEF-135F4716B58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similarity: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3340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F9E37A-85E0-4476-9F5B-2B7A2A72E09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4D5FEF9-DC2A-4364-818C-1053D97714D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Link : Maximum Similarity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828800"/>
            <a:ext cx="6238875" cy="422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9D42C0-9543-4CAE-9711-F56C2E4DB38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38362F7-5F32-483B-8C5C-D07F4F791C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: Minimum Similarity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98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400175"/>
            <a:ext cx="58388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1A9774-BF86-46F8-911E-50D619E6A0E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6FC5C57-9E20-455C-AEDB-A9E2D8340DA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476375"/>
            <a:ext cx="58197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Centroid: Average Intersimilarity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A1B5BB-1F9D-4C3F-ABB5-AF5617CBB5E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FE744B4-DD2C-49F6-B0CD-F4831D85D7A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Group Average: Average of all similarities</a:t>
            </a:r>
            <a:endParaRPr lang="en-US" dirty="0"/>
          </a:p>
        </p:txBody>
      </p:sp>
      <p:sp>
        <p:nvSpPr>
          <p:cNvPr id="12185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676DCA-C2D7-479B-8CFE-4050C5B723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0F8458-132D-41C7-A026-5C8B41A2B5D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  <p:pic>
        <p:nvPicPr>
          <p:cNvPr id="12186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1911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Exercise: Compute single and complete link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8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209800"/>
            <a:ext cx="39147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263E26-58CE-419A-A36D-4736D6E5789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2EC920B-1D0D-4B02-9900-D5BA2D8C7D7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Single-link clustering</a:t>
            </a:r>
          </a:p>
        </p:txBody>
      </p:sp>
      <p:pic>
        <p:nvPicPr>
          <p:cNvPr id="1239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4513"/>
            <a:ext cx="609600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0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A1BC31-0DEF-4811-9BE6-59DCC91DA9C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F1F8274-2715-44D9-91E4-E7568B02AFE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" y="12954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Documents in the same cluster behave similarly with respect to relevance to information needs</a:t>
            </a:r>
            <a:r>
              <a:rPr lang="en-IN" altLang="en-US" smtClean="0"/>
              <a:t>.</a:t>
            </a:r>
          </a:p>
          <a:p>
            <a:pPr lvl="2" algn="just" eaLnBrk="1" hangingPunct="1"/>
            <a:r>
              <a:rPr lang="en-IN" altLang="en-US" smtClean="0"/>
              <a:t>If there is a document from a cluster that is relevant to a  search request, then it is likely that other documents from the same cluster are also relevant. This is because clustering puts together documents that share many terms.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hypothesis</a:t>
            </a:r>
          </a:p>
        </p:txBody>
      </p:sp>
      <p:sp>
        <p:nvSpPr>
          <p:cNvPr id="6042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36AF4D-1A85-4969-B80B-FB6138F68BE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0718927-5749-4C31-A126-EFA099CE9E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71625"/>
            <a:ext cx="57150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Single-link clustering</a:t>
            </a:r>
          </a:p>
        </p:txBody>
      </p:sp>
      <p:sp>
        <p:nvSpPr>
          <p:cNvPr id="12493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BBE433-254D-4192-BD73-0817301F14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60A3769-DFBA-4F2C-80BE-BBCE3B32180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71625"/>
            <a:ext cx="54864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Single-link clustering</a:t>
            </a:r>
          </a:p>
        </p:txBody>
      </p:sp>
      <p:sp>
        <p:nvSpPr>
          <p:cNvPr id="12595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CB680-7389-456F-8D37-9EF6BC26484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AE1141C-1833-4F42-AE0B-698F78C581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09713"/>
            <a:ext cx="4572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Single-link clustering</a:t>
            </a:r>
          </a:p>
        </p:txBody>
      </p:sp>
      <p:sp>
        <p:nvSpPr>
          <p:cNvPr id="12698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DF7628-63E4-4537-8DDD-3FF5945EF69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95FCA1D-CFDE-4833-B5E1-0F84EE9E921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clustering</a:t>
            </a:r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1188"/>
            <a:ext cx="4953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0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81CB36-B303-4E39-862B-2DB7B30B837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E5448C7-2824-401B-88C5-2E15BA44B46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00213"/>
            <a:ext cx="52578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clustering</a:t>
            </a:r>
          </a:p>
        </p:txBody>
      </p:sp>
      <p:sp>
        <p:nvSpPr>
          <p:cNvPr id="12902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59A752-77E5-4E96-9098-E4CA7E24E2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F370D1F-2845-4C52-96F6-6B69C45DB4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90713"/>
            <a:ext cx="464820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clustering</a:t>
            </a:r>
          </a:p>
        </p:txBody>
      </p:sp>
      <p:sp>
        <p:nvSpPr>
          <p:cNvPr id="13005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A5AB4E-4D60-4690-9882-40334033428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8DCA025-7CB1-4489-A59A-EFBD00E86E3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02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clustering</a:t>
            </a:r>
          </a:p>
        </p:txBody>
      </p:sp>
      <p:sp>
        <p:nvSpPr>
          <p:cNvPr id="13107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6F53B7-46DE-445B-9C7B-E4B36C5AF30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3056C34-1DEC-4CFA-985F-A5B56CFFDA5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2575"/>
            <a:ext cx="6019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link clustering</a:t>
            </a:r>
          </a:p>
        </p:txBody>
      </p:sp>
      <p:sp>
        <p:nvSpPr>
          <p:cNvPr id="13210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28F533-41BB-4326-939C-064591B2C5D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AA37921-418F-4297-9B76-71299FB9911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Single-link vs. Complete link clustering</a:t>
            </a:r>
          </a:p>
        </p:txBody>
      </p:sp>
      <p:pic>
        <p:nvPicPr>
          <p:cNvPr id="133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85888"/>
            <a:ext cx="72961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6B84FA-C18C-47B1-90B1-32C62D11674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B434BE3-71C9-4ABE-9FBF-8D1672EA684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similarity of two clusters is the average similarity of documents from the first cluster with documents from the second cluster.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definition is equivalent to computing the similarity of the centroids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clusters to be merged are the clusters with the highest centroid similarities.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HAC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443288"/>
            <a:ext cx="4124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149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2C50E1-6159-4F6D-A76B-9B65B9DD21F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49BCD62-383B-4F2F-B187-7B99BBA0B3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  <p:pic>
        <p:nvPicPr>
          <p:cNvPr id="1341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060825"/>
            <a:ext cx="358298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To improve retrieval </a:t>
            </a:r>
            <a:r>
              <a:rPr lang="en-IN" altLang="en-US" b="1" smtClean="0"/>
              <a:t>recall </a:t>
            </a:r>
            <a:endParaRPr lang="en-IN" altLang="en-US" smtClean="0"/>
          </a:p>
          <a:p>
            <a:pPr lvl="2" algn="just" eaLnBrk="1" hangingPunct="1"/>
            <a:r>
              <a:rPr lang="en-IN" altLang="en-US" smtClean="0"/>
              <a:t>When a query matches a doc </a:t>
            </a:r>
            <a:r>
              <a:rPr lang="en-IN" altLang="en-US" i="1" smtClean="0"/>
              <a:t>d</a:t>
            </a:r>
            <a:r>
              <a:rPr lang="en-IN" altLang="en-US" smtClean="0"/>
              <a:t>, also return other docs in the cluster containing </a:t>
            </a:r>
            <a:r>
              <a:rPr lang="en-IN" altLang="en-US" i="1" smtClean="0"/>
              <a:t>d</a:t>
            </a:r>
            <a:r>
              <a:rPr lang="en-IN" altLang="en-US" smtClean="0"/>
              <a:t>. Hope if we do this, the query “car” will also return docs containing “automobile”.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To improve retrieval </a:t>
            </a:r>
            <a:r>
              <a:rPr lang="en-IN" altLang="en-US" b="1" smtClean="0"/>
              <a:t>speed </a:t>
            </a:r>
            <a:endParaRPr lang="en-IN" altLang="en-US" smtClean="0"/>
          </a:p>
          <a:p>
            <a:pPr lvl="2" algn="just" eaLnBrk="1" hangingPunct="1"/>
            <a:r>
              <a:rPr lang="en-IN" altLang="en-US" smtClean="0"/>
              <a:t>Cluster Pruning: consider only documents in a small number of clusters as candidates for which we compute similarity scores.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Text Clustering?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C632B2-3AFB-46FC-BC20-D2C3239E45B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A3B3F12-0C35-4670-9349-FBBE8E71C7C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7434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HAC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7C731B-0C19-4FFC-94A6-CEF9326790B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9B6E3C7-4D7A-46BB-86FF-CEFC5D83011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371600"/>
            <a:ext cx="5210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HAC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19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4BFD95-96FC-4030-9AF9-65B4B06FC4C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3C0A8D2-7F23-49A4-874F-D679AB60AC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1339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HAC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2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3CB0FF-7FCB-48E2-8890-604A1326B2D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410078-9EE1-4D45-9D29-84835FD6377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600200"/>
            <a:ext cx="54006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HAC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4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F7EB81-2767-456E-9C8C-CADD88C7621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5D0C59-7069-4305-9A15-6A30D8E1665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 rtlCol="0">
            <a:norm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dirty="0" smtClean="0"/>
              <a:t>The </a:t>
            </a:r>
            <a:r>
              <a:rPr lang="en-IN" dirty="0"/>
              <a:t>similarity of two clusters is the </a:t>
            </a:r>
            <a:r>
              <a:rPr lang="en-IN" dirty="0" smtClean="0"/>
              <a:t>average </a:t>
            </a:r>
            <a:r>
              <a:rPr lang="en-IN" dirty="0"/>
              <a:t>similarity of all document pairs </a:t>
            </a:r>
            <a:r>
              <a:rPr lang="en-IN" dirty="0" smtClean="0"/>
              <a:t>including those from </a:t>
            </a:r>
            <a:r>
              <a:rPr lang="en-IN" dirty="0"/>
              <a:t>the same </a:t>
            </a:r>
            <a:r>
              <a:rPr lang="en-IN" dirty="0" smtClean="0"/>
              <a:t>cluster but self-similarities are not included in the average:</a:t>
            </a:r>
            <a:endParaRPr lang="en-IN" dirty="0"/>
          </a:p>
          <a:p>
            <a:pPr marL="0" indent="0" algn="just">
              <a:defRPr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Group-average agglomerative clustering (GAAC)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26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8C48D7-88AC-4086-ABAF-CEC39EB0FF1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52C6AB1-A803-4BC1-8BA2-7D40F99E721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  <p:pic>
        <p:nvPicPr>
          <p:cNvPr id="13926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08300"/>
            <a:ext cx="815498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Flat algorithms</a:t>
            </a:r>
          </a:p>
          <a:p>
            <a:pPr lvl="2" algn="just" eaLnBrk="1" hangingPunct="1"/>
            <a:r>
              <a:rPr lang="en-IN" altLang="en-US" smtClean="0"/>
              <a:t>Usually start with a random (partial) partitioning of docs into groups</a:t>
            </a:r>
          </a:p>
          <a:p>
            <a:pPr lvl="2" algn="just" eaLnBrk="1" hangingPunct="1"/>
            <a:r>
              <a:rPr lang="en-IN" altLang="en-US" smtClean="0"/>
              <a:t>Refine iteratively</a:t>
            </a:r>
          </a:p>
          <a:p>
            <a:pPr lvl="2" algn="just" eaLnBrk="1" hangingPunct="1"/>
            <a:r>
              <a:rPr lang="en-IN" altLang="en-US" smtClean="0"/>
              <a:t>Example: K-means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Hierarchical algorithms</a:t>
            </a:r>
          </a:p>
          <a:p>
            <a:pPr lvl="2" algn="just" eaLnBrk="1" hangingPunct="1"/>
            <a:r>
              <a:rPr lang="en-IN" altLang="en-US" smtClean="0"/>
              <a:t>Create a hierarchy</a:t>
            </a:r>
          </a:p>
          <a:p>
            <a:pPr lvl="2" algn="just" eaLnBrk="1" hangingPunct="1"/>
            <a:r>
              <a:rPr lang="en-IN" altLang="en-US" smtClean="0"/>
              <a:t>Bottom-up, agglomerative</a:t>
            </a:r>
          </a:p>
          <a:p>
            <a:pPr lvl="2" algn="just" eaLnBrk="1" hangingPunct="1"/>
            <a:r>
              <a:rPr lang="en-IN" altLang="en-US" smtClean="0"/>
              <a:t>Top-down, divisive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8486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vs. Hierarchical clustering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9635A7-2571-4753-92BC-49CFC9A3867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0C6EC29-FC66-473A-AA11-DEC03408FAC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2762</Words>
  <Application>Microsoft Office PowerPoint</Application>
  <PresentationFormat>On-screen Show (4:3)</PresentationFormat>
  <Paragraphs>376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 Unicode MS</vt:lpstr>
      <vt:lpstr>ＭＳ Ｐゴシック</vt:lpstr>
      <vt:lpstr>Arial</vt:lpstr>
      <vt:lpstr>Calibri</vt:lpstr>
      <vt:lpstr>Lucida Sans</vt:lpstr>
      <vt:lpstr>Times New Roman</vt:lpstr>
      <vt:lpstr>Wingdings</vt:lpstr>
      <vt:lpstr>Office Theme</vt:lpstr>
      <vt:lpstr>1_Office Theme</vt:lpstr>
      <vt:lpstr>2_Office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A data set with clear cluster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Termination conditions</vt:lpstr>
      <vt:lpstr>PowerPoint Presentation</vt:lpstr>
      <vt:lpstr>PowerPoint Presentation</vt:lpstr>
      <vt:lpstr>Seed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390</cp:revision>
  <dcterms:created xsi:type="dcterms:W3CDTF">2011-09-14T09:42:05Z</dcterms:created>
  <dcterms:modified xsi:type="dcterms:W3CDTF">2019-03-02T08:56:14Z</dcterms:modified>
</cp:coreProperties>
</file>