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653" r:id="rId2"/>
  </p:sldMasterIdLst>
  <p:notesMasterIdLst>
    <p:notesMasterId r:id="rId63"/>
  </p:notesMasterIdLst>
  <p:sldIdLst>
    <p:sldId id="415" r:id="rId3"/>
    <p:sldId id="468" r:id="rId4"/>
    <p:sldId id="469" r:id="rId5"/>
    <p:sldId id="470" r:id="rId6"/>
    <p:sldId id="471" r:id="rId7"/>
    <p:sldId id="418" r:id="rId8"/>
    <p:sldId id="419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17" r:id="rId23"/>
    <p:sldId id="396" r:id="rId24"/>
    <p:sldId id="397" r:id="rId25"/>
    <p:sldId id="434" r:id="rId26"/>
    <p:sldId id="398" r:id="rId27"/>
    <p:sldId id="399" r:id="rId28"/>
    <p:sldId id="400" r:id="rId29"/>
    <p:sldId id="401" r:id="rId30"/>
    <p:sldId id="402" r:id="rId31"/>
    <p:sldId id="403" r:id="rId32"/>
    <p:sldId id="435" r:id="rId33"/>
    <p:sldId id="436" r:id="rId34"/>
    <p:sldId id="437" r:id="rId35"/>
    <p:sldId id="404" r:id="rId36"/>
    <p:sldId id="405" r:id="rId37"/>
    <p:sldId id="257" r:id="rId38"/>
    <p:sldId id="376" r:id="rId39"/>
    <p:sldId id="377" r:id="rId40"/>
    <p:sldId id="378" r:id="rId41"/>
    <p:sldId id="380" r:id="rId42"/>
    <p:sldId id="381" r:id="rId43"/>
    <p:sldId id="382" r:id="rId44"/>
    <p:sldId id="383" r:id="rId45"/>
    <p:sldId id="384" r:id="rId46"/>
    <p:sldId id="385" r:id="rId47"/>
    <p:sldId id="386" r:id="rId48"/>
    <p:sldId id="387" r:id="rId49"/>
    <p:sldId id="388" r:id="rId50"/>
    <p:sldId id="465" r:id="rId51"/>
    <p:sldId id="466" r:id="rId52"/>
    <p:sldId id="389" r:id="rId53"/>
    <p:sldId id="448" r:id="rId54"/>
    <p:sldId id="449" r:id="rId55"/>
    <p:sldId id="450" r:id="rId56"/>
    <p:sldId id="451" r:id="rId57"/>
    <p:sldId id="459" r:id="rId58"/>
    <p:sldId id="467" r:id="rId59"/>
    <p:sldId id="462" r:id="rId60"/>
    <p:sldId id="463" r:id="rId61"/>
    <p:sldId id="464" r:id="rId6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8034" autoAdjust="0"/>
  </p:normalViewPr>
  <p:slideViewPr>
    <p:cSldViewPr>
      <p:cViewPr varScale="1">
        <p:scale>
          <a:sx n="75" d="100"/>
          <a:sy n="75" d="100"/>
        </p:scale>
        <p:origin x="156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2BDF147-087F-44A0-AF65-8064014446AA}" type="datetimeFigureOut">
              <a:rPr lang="en-US"/>
              <a:pPr>
                <a:defRPr/>
              </a:pPr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124ADEB-B3C1-4D0B-95FF-AA5D8C4A25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92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050A6D-000E-459C-A5E7-ACFFF4E19AC4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85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24ADEB-B3C1-4D0B-95FF-AA5D8C4A250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37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DE8653-C411-45A4-A7B6-2826216A0193}" type="slidenum">
              <a:rPr lang="en-US" altLang="en-US" smtClean="0"/>
              <a:pPr>
                <a:spcBef>
                  <a:spcPct val="0"/>
                </a:spcBef>
              </a:pPr>
              <a:t>37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76951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 smtClean="0"/>
              <a:t>A probability is expressed as a numeric value between 0 and 1. </a:t>
            </a:r>
          </a:p>
          <a:p>
            <a:r>
              <a:rPr lang="en-IN" altLang="en-US" smtClean="0"/>
              <a:t>A 0.5 probability is commonly expressed as a "50% chance" of something happening.</a:t>
            </a:r>
          </a:p>
          <a:p>
            <a:r>
              <a:rPr lang="en-IN" altLang="en-US" smtClean="0"/>
              <a:t>Hence, a PageRank of 0.5 means there is a 50% chance that a person clicking on a random link will be directed to the document with the 0.5 PageRank.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4BF0F2-D5BE-43AC-94B3-4CFCB6F0D2CE}" type="slidenum">
              <a:rPr lang="en-US" altLang="en-US" smtClean="0"/>
              <a:pPr>
                <a:spcBef>
                  <a:spcPct val="0"/>
                </a:spcBef>
              </a:pPr>
              <a:t>39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97414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9DCC70-95D5-4549-9EB8-8AC8B54193C9}" type="slidenum">
              <a:rPr lang="en-US" altLang="en-US" smtClean="0"/>
              <a:pPr>
                <a:spcBef>
                  <a:spcPct val="0"/>
                </a:spcBef>
              </a:pPr>
              <a:t>42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94909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29559-5C6D-4B11-970C-EAED66EBCD56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313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29559-5C6D-4B11-970C-EAED66EBCD56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4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54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316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900" b="1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900" smtClean="0">
                <a:solidFill>
                  <a:srgbClr val="101141"/>
                </a:solidFill>
                <a:latin typeface="Arial" charset="0"/>
                <a:cs typeface="Arial" charset="0"/>
              </a:rPr>
              <a:t>Pilani, Hyderabad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6982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900" b="1" spc="-150" dirty="0" smtClean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64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900" b="1" spc="-150" dirty="0" smtClean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8194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900" b="1" spc="-150" dirty="0" smtClean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1817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>
          <a:xfrm>
            <a:off x="-29817" y="6185546"/>
            <a:ext cx="21336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01/04/2018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2590800" y="6224970"/>
            <a:ext cx="3619500" cy="365125"/>
          </a:xfrm>
        </p:spPr>
        <p:txBody>
          <a:bodyPr/>
          <a:lstStyle>
            <a:lvl1pPr>
              <a:defRPr b="1">
                <a:solidFill>
                  <a:srgbClr val="101141"/>
                </a:solidFill>
              </a:defRPr>
            </a:lvl1pPr>
          </a:lstStyle>
          <a:p>
            <a:r>
              <a:rPr lang="en-US" smtClean="0"/>
              <a:t>SSZG537;INFORMATION RETRIEVAL; L13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49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323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6195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01/04/2018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SSZG537;INFORMATION RETRIEVAL; L13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5043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82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964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5589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1348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21554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01/04/2018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SSZG537;INFORMATION RETRIEVAL; L13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32ADB-4057-479D-BB00-318B90DAE47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1082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01/04/2018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SSZG537;INFORMATION RETRIEVAL; L13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BC39-F7B9-4EA1-8040-BA6F7D3CEE9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9380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01/04/2018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SSZG537;INFORMATION RETRIEVAL; L13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1A416-2BCE-47B0-B4A7-DEA4178ACCB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4901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315200" cy="1028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600200" y="1219200"/>
            <a:ext cx="7239000" cy="53340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8286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01/04/2018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SSZG537;INFORMATION RETRIEVAL; L13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14303-84FF-4674-A782-EABAC7EEDDA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9639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01/04/2018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SSZG537;INFORMATION RETRIEVAL; L13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A89DD-5FBA-455C-938B-39A59E54A24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5286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t>01/04/2018</a:t>
            </a:r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t>SSZG537;INFORMATION RETRIEVAL; L13</a:t>
            </a:r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1E953-0694-44F4-AD00-C5D478C004F9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58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0000FF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593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2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1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244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7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13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935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449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358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044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B3D309F-88F6-4085-BEC2-16E26DA4C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2" r:id="rId1"/>
    <p:sldLayoutId id="2147484643" r:id="rId2"/>
    <p:sldLayoutId id="2147484644" r:id="rId3"/>
    <p:sldLayoutId id="2147484645" r:id="rId4"/>
    <p:sldLayoutId id="2147484646" r:id="rId5"/>
    <p:sldLayoutId id="2147484647" r:id="rId6"/>
    <p:sldLayoutId id="2147484648" r:id="rId7"/>
    <p:sldLayoutId id="2147484649" r:id="rId8"/>
    <p:sldLayoutId id="2147484650" r:id="rId9"/>
    <p:sldLayoutId id="2147484651" r:id="rId10"/>
    <p:sldLayoutId id="2147484652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01/04/2018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SSZG537;INFORMATION RETRIEVAL; L13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72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54" r:id="rId1"/>
    <p:sldLayoutId id="2147484655" r:id="rId2"/>
    <p:sldLayoutId id="2147484656" r:id="rId3"/>
    <p:sldLayoutId id="2147484657" r:id="rId4"/>
    <p:sldLayoutId id="2147484658" r:id="rId5"/>
    <p:sldLayoutId id="2147484659" r:id="rId6"/>
    <p:sldLayoutId id="2147484660" r:id="rId7"/>
    <p:sldLayoutId id="2147484661" r:id="rId8"/>
    <p:sldLayoutId id="2147484662" r:id="rId9"/>
    <p:sldLayoutId id="2147484663" r:id="rId10"/>
    <p:sldLayoutId id="2147484664" r:id="rId11"/>
    <p:sldLayoutId id="2147484665" r:id="rId12"/>
    <p:sldLayoutId id="2147484666" r:id="rId13"/>
    <p:sldLayoutId id="2147484667" r:id="rId14"/>
    <p:sldLayoutId id="2147484668" r:id="rId15"/>
    <p:sldLayoutId id="2147484669" r:id="rId16"/>
    <p:sldLayoutId id="2147484670" r:id="rId17"/>
    <p:sldLayoutId id="2147484671" r:id="rId18"/>
  </p:sldLayoutIdLst>
  <p:hf sldNum="0" hdr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BITS Pilani</a:t>
            </a:r>
            <a:endParaRPr lang="en-US" dirty="0"/>
          </a:p>
        </p:txBody>
      </p:sp>
      <p:sp>
        <p:nvSpPr>
          <p:cNvPr id="14339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Dr. Lavika Goel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Assistant Professor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Department of CSIS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Lecture 8: 16/3/2019</a:t>
            </a:r>
          </a:p>
        </p:txBody>
      </p:sp>
      <p:sp>
        <p:nvSpPr>
          <p:cNvPr id="14340" name="TextBox 1"/>
          <p:cNvSpPr txBox="1">
            <a:spLocks noChangeArrowheads="1"/>
          </p:cNvSpPr>
          <p:nvPr/>
        </p:nvSpPr>
        <p:spPr bwMode="auto">
          <a:xfrm>
            <a:off x="228600" y="5676900"/>
            <a:ext cx="1981200" cy="307975"/>
          </a:xfrm>
          <a:prstGeom prst="rect">
            <a:avLst/>
          </a:prstGeom>
          <a:solidFill>
            <a:srgbClr val="1011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Calibri" panose="020F0502020204030204" pitchFamily="34" charset="0"/>
              </a:rPr>
              <a:t>Pilani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Earlier Technique- </a:t>
            </a:r>
            <a:r>
              <a:rPr lang="en-IN" altLang="en-US" b="1" smtClean="0">
                <a:solidFill>
                  <a:srgbClr val="FF0000"/>
                </a:solidFill>
              </a:rPr>
              <a:t>branding</a:t>
            </a:r>
            <a:r>
              <a:rPr lang="en-IN" altLang="en-US" smtClean="0"/>
              <a:t> 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Companies used graphical banner advertisements on web pages at popular websites (news and entertainment sites such as MSN, America Online, Yahoo! and CNN). 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i="1" smtClean="0"/>
              <a:t>Cost Per Mil </a:t>
            </a:r>
            <a:r>
              <a:rPr lang="en-IN" altLang="en-US" smtClean="0"/>
              <a:t>(</a:t>
            </a:r>
            <a:r>
              <a:rPr lang="en-IN" altLang="en-US" i="1" smtClean="0"/>
              <a:t>CPM</a:t>
            </a:r>
            <a:r>
              <a:rPr lang="en-IN" altLang="en-US" smtClean="0"/>
              <a:t>) basis: the CPM cost to the company of having its banner advertisement displayed 1000 times.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The other  pricing model is CPC known as the </a:t>
            </a:r>
            <a:r>
              <a:rPr lang="en-IN" altLang="en-US" i="1" smtClean="0"/>
              <a:t>cost per click </a:t>
            </a:r>
            <a:r>
              <a:rPr lang="en-IN" altLang="en-US" smtClean="0"/>
              <a:t>(</a:t>
            </a:r>
            <a:r>
              <a:rPr lang="en-IN" altLang="en-US" i="1" smtClean="0"/>
              <a:t>CPC</a:t>
            </a:r>
            <a:r>
              <a:rPr lang="en-IN" altLang="en-US" smtClean="0"/>
              <a:t>) model.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Ads and  Web Search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8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2048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3A428C6-D57B-4DF2-A505-B02DC5B0176E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56AE475E-10E7-4FC0-9D44-845B8A52D6D8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686800" cy="4525962"/>
          </a:xfrm>
        </p:spPr>
        <p:txBody>
          <a:bodyPr/>
          <a:lstStyle/>
          <a:p>
            <a:pPr marL="0" indent="0" algn="just">
              <a:defRPr/>
            </a:pPr>
            <a:r>
              <a:rPr lang="en-IN" sz="2800" b="1" dirty="0">
                <a:solidFill>
                  <a:srgbClr val="FF0000"/>
                </a:solidFill>
              </a:rPr>
              <a:t>First generation of search ads: </a:t>
            </a:r>
            <a:r>
              <a:rPr lang="en-IN" sz="2800" b="1" dirty="0" err="1">
                <a:solidFill>
                  <a:srgbClr val="FF0000"/>
                </a:solidFill>
              </a:rPr>
              <a:t>Goto</a:t>
            </a:r>
            <a:r>
              <a:rPr lang="en-IN" sz="2800" b="1" dirty="0">
                <a:solidFill>
                  <a:srgbClr val="FF0000"/>
                </a:solidFill>
              </a:rPr>
              <a:t> (1996</a:t>
            </a:r>
            <a:r>
              <a:rPr lang="en-IN" sz="2800" b="1" dirty="0" smtClean="0">
                <a:solidFill>
                  <a:srgbClr val="FF0000"/>
                </a:solidFill>
              </a:rPr>
              <a:t>)</a:t>
            </a:r>
          </a:p>
          <a:p>
            <a:pPr lvl="2" algn="just">
              <a:defRPr/>
            </a:pPr>
            <a:r>
              <a:rPr lang="en-IN" dirty="0" smtClean="0"/>
              <a:t>Pages </a:t>
            </a:r>
            <a:r>
              <a:rPr lang="en-IN" dirty="0"/>
              <a:t>were simply ranked according to bid – </a:t>
            </a:r>
            <a:r>
              <a:rPr lang="en-IN" dirty="0" smtClean="0"/>
              <a:t>revenue maximization </a:t>
            </a:r>
            <a:r>
              <a:rPr lang="en-IN" dirty="0"/>
              <a:t>for </a:t>
            </a:r>
            <a:r>
              <a:rPr lang="en-IN" dirty="0" err="1"/>
              <a:t>Goto</a:t>
            </a:r>
            <a:r>
              <a:rPr lang="en-IN" dirty="0"/>
              <a:t>.</a:t>
            </a:r>
          </a:p>
          <a:p>
            <a:pPr lvl="2" algn="just">
              <a:defRPr/>
            </a:pPr>
            <a:r>
              <a:rPr lang="en-IN" dirty="0"/>
              <a:t>No separation of ads/docs. Only one result list!</a:t>
            </a:r>
          </a:p>
          <a:p>
            <a:pPr lvl="2" algn="just">
              <a:defRPr/>
            </a:pPr>
            <a:r>
              <a:rPr lang="en-IN" dirty="0"/>
              <a:t>Upfront and honest. No relevance ranking, </a:t>
            </a:r>
            <a:r>
              <a:rPr lang="en-IN" dirty="0" smtClean="0"/>
              <a:t>but </a:t>
            </a:r>
            <a:r>
              <a:rPr lang="en-IN" dirty="0" err="1"/>
              <a:t>Goto</a:t>
            </a:r>
            <a:r>
              <a:rPr lang="en-IN" dirty="0"/>
              <a:t> did not pretend there was </a:t>
            </a:r>
            <a:r>
              <a:rPr lang="en-IN" dirty="0" smtClean="0"/>
              <a:t>any.</a:t>
            </a:r>
          </a:p>
          <a:p>
            <a:pPr>
              <a:defRPr/>
            </a:pPr>
            <a:r>
              <a:rPr lang="en-IN" b="1" dirty="0">
                <a:solidFill>
                  <a:srgbClr val="FF0000"/>
                </a:solidFill>
              </a:rPr>
              <a:t>Second generation of search ads: Google (2000/2001)</a:t>
            </a:r>
          </a:p>
          <a:p>
            <a:pPr lvl="2">
              <a:defRPr/>
            </a:pPr>
            <a:r>
              <a:rPr lang="en-IN" dirty="0"/>
              <a:t>Strict separation of search results and search ads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Ads and  Web Search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08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21509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EF6672F-6921-4700-AD67-F9A1B4EEFE17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40741B14-FAB1-40BF-AEED-530757A98EF9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001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Ads and  Web Search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2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22533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6C7CB2E-AD3A-440F-84D4-C5B5D2AB6B44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9F3FDB10-4265-44CB-9209-34909E726ECC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10200" y="1570038"/>
            <a:ext cx="34290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SogoTrade appears in search results.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mtClean="0"/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SogoTrade appears in ads.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Do search engines rank advertisers higher than non-advertisers?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All major search engines claim no.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315200" cy="1143000"/>
          </a:xfrm>
        </p:spPr>
        <p:txBody>
          <a:bodyPr/>
          <a:lstStyle/>
          <a:p>
            <a:pPr algn="ctr">
              <a:defRPr/>
            </a:pP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ranked lists: web pages </a:t>
            </a: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ads </a:t>
            </a:r>
          </a:p>
          <a:p>
            <a:pPr algn="ctr">
              <a:defRPr/>
            </a:pP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4724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1219200" y="1905000"/>
            <a:ext cx="4895850" cy="3200400"/>
          </a:xfrm>
          <a:prstGeom prst="straightConnector1">
            <a:avLst/>
          </a:prstGeom>
          <a:ln w="25400" cmpd="thinThick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819525" y="3048000"/>
            <a:ext cx="2047875" cy="1905000"/>
          </a:xfrm>
          <a:prstGeom prst="straightConnector1">
            <a:avLst/>
          </a:prstGeom>
          <a:ln w="25400" cmpd="thinThick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9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23560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458A06F-1082-4E3D-80C0-A75412E1DB23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F37A06AD-939F-4B52-B16B-969B19C4A454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Current search engines follow precisely this model: they provide pure search results ALGORITHMIC SEARCH (generally known as </a:t>
            </a:r>
            <a:r>
              <a:rPr lang="en-IN" altLang="en-US" i="1" smtClean="0"/>
              <a:t>algorithmic search </a:t>
            </a:r>
            <a:r>
              <a:rPr lang="en-IN" altLang="en-US" smtClean="0"/>
              <a:t>results) as the primary response to a user’s search, together with  sponsored search results displayed separately and distinctively to the right of the algorithmic results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Ads and  Web Search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580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24581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7253D04-159D-4F1D-AD25-2286EE702008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F079557B-A54B-43C4-81BA-BD67996DA6C6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I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25604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9FDF7A-8C75-4ABE-B48A-D2453B8D6652}" type="slidenum">
              <a:rPr lang="en-US" altLang="en-US" sz="1200" smtClean="0">
                <a:solidFill>
                  <a:srgbClr val="898989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 smtClean="0">
              <a:solidFill>
                <a:srgbClr val="898989"/>
              </a:solidFill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288"/>
            <a:ext cx="9144000" cy="658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AutoShape 5"/>
          <p:cNvSpPr>
            <a:spLocks noChangeArrowheads="1"/>
          </p:cNvSpPr>
          <p:nvPr/>
        </p:nvSpPr>
        <p:spPr bwMode="auto">
          <a:xfrm>
            <a:off x="4992688" y="5938838"/>
            <a:ext cx="3846512" cy="466725"/>
          </a:xfrm>
          <a:prstGeom prst="leftArrowCallout">
            <a:avLst>
              <a:gd name="adj1" fmla="val 25000"/>
              <a:gd name="adj2" fmla="val 25000"/>
              <a:gd name="adj3" fmla="val 137358"/>
              <a:gd name="adj4" fmla="val 6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" panose="02020603050405020304" pitchFamily="18" charset="0"/>
              </a:rPr>
              <a:t>Algorithmic results.</a:t>
            </a:r>
          </a:p>
        </p:txBody>
      </p:sp>
      <p:sp>
        <p:nvSpPr>
          <p:cNvPr id="25607" name="AutoShape 6"/>
          <p:cNvSpPr>
            <a:spLocks noChangeArrowheads="1"/>
          </p:cNvSpPr>
          <p:nvPr/>
        </p:nvSpPr>
        <p:spPr bwMode="auto">
          <a:xfrm>
            <a:off x="4876800" y="2827338"/>
            <a:ext cx="2357438" cy="830262"/>
          </a:xfrm>
          <a:prstGeom prst="rightArrowCallout">
            <a:avLst>
              <a:gd name="adj1" fmla="val 25000"/>
              <a:gd name="adj2" fmla="val 25000"/>
              <a:gd name="adj3" fmla="val 33310"/>
              <a:gd name="adj4" fmla="val 6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" panose="02020603050405020304" pitchFamily="18" charset="0"/>
              </a:rPr>
              <a:t>Paid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" panose="02020603050405020304" pitchFamily="18" charset="0"/>
              </a:rPr>
              <a:t>Search Ads</a:t>
            </a:r>
          </a:p>
        </p:txBody>
      </p:sp>
      <p:sp>
        <p:nvSpPr>
          <p:cNvPr id="25608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9B5DA43-E538-4B74-B125-F211CDC81344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765E3E67-7998-48D9-A6B1-3DB4F860AEC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676400"/>
            <a:ext cx="8229600" cy="426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Ads and  Web Search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28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26629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90209DD-2B82-4842-909F-8964C0621DD0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73193F93-8FD6-4739-A3AF-BB67345A7D56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Search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219950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2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27653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8610814-2875-492D-A588-2A81408CFE78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D02C0CB2-F9F2-43C6-9F48-A5077509178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6868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b="1" smtClean="0">
                <a:solidFill>
                  <a:srgbClr val="FF0000"/>
                </a:solidFill>
              </a:rPr>
              <a:t>Links:</a:t>
            </a:r>
            <a:r>
              <a:rPr lang="en-IN" altLang="en-US" smtClean="0"/>
              <a:t> The web is a hyperlinked document collection.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b="1" smtClean="0">
                <a:solidFill>
                  <a:srgbClr val="FF0000"/>
                </a:solidFill>
              </a:rPr>
              <a:t>Queries:</a:t>
            </a:r>
            <a:r>
              <a:rPr lang="en-IN" altLang="en-US" smtClean="0"/>
              <a:t> Web queries are different, more varied and there are a lot of them. How many? ≈ 10</a:t>
            </a:r>
            <a:r>
              <a:rPr lang="en-IN" altLang="en-US" baseline="30000" smtClean="0"/>
              <a:t>9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b="1" smtClean="0">
                <a:solidFill>
                  <a:srgbClr val="FF0000"/>
                </a:solidFill>
              </a:rPr>
              <a:t>Users:</a:t>
            </a:r>
            <a:r>
              <a:rPr lang="en-IN" altLang="en-US" smtClean="0"/>
              <a:t> Users are different, more varied and there are a lot of them. How many? ≈ 10</a:t>
            </a:r>
            <a:r>
              <a:rPr lang="en-IN" altLang="en-US" baseline="30000" smtClean="0"/>
              <a:t>9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b="1" smtClean="0">
                <a:solidFill>
                  <a:srgbClr val="FF0000"/>
                </a:solidFill>
              </a:rPr>
              <a:t>Documents: </a:t>
            </a:r>
            <a:r>
              <a:rPr lang="en-IN" altLang="en-US" smtClean="0"/>
              <a:t>Documents are different, more varied and there are a lot of them. How many? ≈ 10</a:t>
            </a:r>
            <a:r>
              <a:rPr lang="en-IN" altLang="en-US" baseline="30000" smtClean="0"/>
              <a:t>11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b="1" smtClean="0">
                <a:solidFill>
                  <a:srgbClr val="FF0000"/>
                </a:solidFill>
              </a:rPr>
              <a:t>Context:</a:t>
            </a:r>
            <a:r>
              <a:rPr lang="en-IN" altLang="en-US" smtClean="0"/>
              <a:t> Context is more important on the web than in many other IR applications.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Ads and spam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IR: Differences from traditional IR</a:t>
            </a:r>
          </a:p>
          <a:p>
            <a:pPr algn="ctr">
              <a:defRPr/>
            </a:pP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67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28677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323B331-6713-4EE9-90B6-4FDB9C67BCE5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69C325FE-71DF-490D-B963-F333BA53D906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17638"/>
            <a:ext cx="8839200" cy="4525962"/>
          </a:xfrm>
        </p:spPr>
        <p:txBody>
          <a:bodyPr>
            <a:normAutofit/>
          </a:bodyPr>
          <a:lstStyle/>
          <a:p>
            <a:pPr marL="0" indent="0" algn="just">
              <a:defRPr/>
            </a:pPr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</a:t>
            </a:r>
            <a:r>
              <a:rPr lang="en-I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 </a:t>
            </a:r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 broad categories into which common web </a:t>
            </a:r>
            <a:r>
              <a:rPr lang="en-I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queries </a:t>
            </a:r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grouped: </a:t>
            </a:r>
            <a:endParaRPr lang="en-IN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defRPr/>
            </a:pPr>
            <a:r>
              <a:rPr lang="en-IN" sz="3200" dirty="0" smtClean="0"/>
              <a:t> informational </a:t>
            </a:r>
          </a:p>
          <a:p>
            <a:pPr lvl="2">
              <a:defRPr/>
            </a:pPr>
            <a:r>
              <a:rPr lang="en-IN" sz="3200" dirty="0" smtClean="0"/>
              <a:t> </a:t>
            </a:r>
            <a:r>
              <a:rPr lang="en-IN" sz="3200" dirty="0"/>
              <a:t>navigational </a:t>
            </a:r>
            <a:endParaRPr lang="en-IN" sz="3200" dirty="0" smtClean="0"/>
          </a:p>
          <a:p>
            <a:pPr lvl="2">
              <a:defRPr/>
            </a:pPr>
            <a:r>
              <a:rPr lang="en-IN" sz="3200" dirty="0" smtClean="0"/>
              <a:t> </a:t>
            </a:r>
            <a:r>
              <a:rPr lang="en-IN" sz="3200" dirty="0"/>
              <a:t>transactional</a:t>
            </a:r>
            <a:r>
              <a:rPr lang="en-IN" sz="3200" dirty="0" smtClean="0"/>
              <a:t>.</a:t>
            </a:r>
          </a:p>
          <a:p>
            <a:pPr>
              <a:defRPr/>
            </a:pPr>
            <a:endParaRPr lang="en-IN" sz="3200" dirty="0"/>
          </a:p>
          <a:p>
            <a:pPr>
              <a:defRPr/>
            </a:pPr>
            <a:endParaRPr lang="en-IN" sz="32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>
              <a:defRPr/>
            </a:pP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Needs in Web search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700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29701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6FD0996-4272-4543-9CDB-6B93ECDCB420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28CCDEB4-EC3C-42E7-A4F0-C390C4CB2597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IN" dirty="0"/>
              <a:t>Given below is the Similarity matrix (Note : Similarity and not Distance) for 5 documents. If Single Link Hierarchical Clustering is used ,  </a:t>
            </a:r>
            <a:r>
              <a:rPr lang="en-IN" dirty="0" smtClean="0"/>
              <a:t>what is the resultant </a:t>
            </a:r>
            <a:r>
              <a:rPr lang="en-IN" dirty="0" err="1" smtClean="0"/>
              <a:t>dendrogram</a:t>
            </a:r>
            <a:r>
              <a:rPr lang="en-IN" dirty="0" smtClean="0"/>
              <a:t> and the corresponding similarity measure?</a:t>
            </a:r>
            <a:endParaRPr lang="en-IN" dirty="0"/>
          </a:p>
          <a:p>
            <a:pPr marL="0" indent="0" algn="just"/>
            <a:endParaRPr lang="en-IN" dirty="0"/>
          </a:p>
          <a:p>
            <a:pPr algn="just">
              <a:buFont typeface="Arial" pitchFamily="34" charset="0"/>
              <a:buChar char="•"/>
            </a:pP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0"/>
            <p:extLst/>
          </p:nvPr>
        </p:nvGraphicFramePr>
        <p:xfrm>
          <a:off x="762000" y="3581400"/>
          <a:ext cx="6172200" cy="2514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4613"/>
                <a:gridCol w="1036004"/>
                <a:gridCol w="1034787"/>
                <a:gridCol w="863134"/>
                <a:gridCol w="1034787"/>
                <a:gridCol w="1208875"/>
              </a:tblGrid>
              <a:tr h="4191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D1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D2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D3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D4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D5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D1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1.00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0.10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0.41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0.52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0.35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D2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1.00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0.64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0.47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0.86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D3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1.00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0.44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0.80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D4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1.00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0.76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D5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1.00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152400"/>
            <a:ext cx="6324600" cy="1143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-342900" algn="l" defTabSz="914400" rtl="0" eaLnBrk="1" latinLnBrk="0" hangingPunct="1">
              <a:lnSpc>
                <a:spcPts val="3600"/>
              </a:lnSpc>
              <a:spcBef>
                <a:spcPts val="0"/>
              </a:spcBef>
              <a:buFont typeface="Arial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IN" sz="400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1</a:t>
            </a:r>
            <a:endParaRPr lang="en-IN" sz="4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364644E-3C7D-4C2F-9BC0-39E11B4FB18C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051665C0-6FFE-4B9F-BC81-AD52825BE9BA}" type="slidenum">
              <a:rPr lang="en-US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2</a:t>
            </a:fld>
            <a:r>
              <a:rPr lang="en-US" alt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                </a:t>
            </a:r>
            <a:endParaRPr lang="en-US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206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04788" y="1384300"/>
            <a:ext cx="8229600" cy="5364163"/>
          </a:xfrm>
        </p:spPr>
        <p:txBody>
          <a:bodyPr>
            <a:noAutofit/>
          </a:bodyPr>
          <a:lstStyle/>
          <a:p>
            <a:pPr marL="285750" lvl="1">
              <a:buFont typeface="Arial" pitchFamily="34" charset="0"/>
              <a:buChar char="•"/>
              <a:defRPr/>
            </a:pPr>
            <a:r>
              <a:rPr lang="en-US" sz="2000" b="1" dirty="0"/>
              <a:t>I</a:t>
            </a:r>
            <a:r>
              <a:rPr lang="en-US" sz="2000" b="1" dirty="0" smtClean="0"/>
              <a:t>nformational</a:t>
            </a:r>
            <a:r>
              <a:rPr lang="en-US" sz="2000" dirty="0" smtClean="0"/>
              <a:t> </a:t>
            </a:r>
          </a:p>
          <a:p>
            <a:pPr marL="685800" lvl="2">
              <a:defRPr/>
            </a:pPr>
            <a:r>
              <a:rPr lang="en-US" sz="2000" dirty="0" smtClean="0"/>
              <a:t> want </a:t>
            </a:r>
            <a:r>
              <a:rPr lang="en-US" sz="2000" dirty="0" smtClean="0">
                <a:solidFill>
                  <a:schemeClr val="hlink"/>
                </a:solidFill>
              </a:rPr>
              <a:t>to learn</a:t>
            </a:r>
            <a:r>
              <a:rPr lang="en-US" sz="2000" dirty="0" smtClean="0"/>
              <a:t> about something</a:t>
            </a:r>
          </a:p>
          <a:p>
            <a:pPr marL="285750" lvl="1">
              <a:buFont typeface="Arial" pitchFamily="34" charset="0"/>
              <a:buChar char="•"/>
              <a:defRPr/>
            </a:pPr>
            <a:r>
              <a:rPr lang="en-US" sz="2000" b="1" dirty="0" smtClean="0"/>
              <a:t>Navigational</a:t>
            </a:r>
            <a:r>
              <a:rPr lang="en-US" sz="2000" dirty="0" smtClean="0"/>
              <a:t> </a:t>
            </a:r>
          </a:p>
          <a:p>
            <a:pPr marL="685800" lvl="2">
              <a:defRPr/>
            </a:pPr>
            <a:r>
              <a:rPr lang="en-US" sz="2000" dirty="0" smtClean="0"/>
              <a:t> want </a:t>
            </a:r>
            <a:r>
              <a:rPr lang="en-US" sz="2000" dirty="0" smtClean="0">
                <a:solidFill>
                  <a:schemeClr val="hlink"/>
                </a:solidFill>
              </a:rPr>
              <a:t>to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hlink"/>
                </a:solidFill>
              </a:rPr>
              <a:t>go </a:t>
            </a:r>
            <a:r>
              <a:rPr lang="en-US" sz="2000" dirty="0" smtClean="0"/>
              <a:t>to that page</a:t>
            </a:r>
            <a:endParaRPr lang="en-US" sz="2000" b="1" dirty="0" smtClean="0"/>
          </a:p>
          <a:p>
            <a:pPr marL="285750" lvl="1">
              <a:buFont typeface="Arial" pitchFamily="34" charset="0"/>
              <a:buChar char="•"/>
              <a:defRPr/>
            </a:pPr>
            <a:r>
              <a:rPr lang="en-US" sz="2000" b="1" dirty="0" smtClean="0"/>
              <a:t>Transactional</a:t>
            </a:r>
            <a:r>
              <a:rPr lang="en-US" sz="2000" dirty="0" smtClean="0"/>
              <a:t> </a:t>
            </a:r>
          </a:p>
          <a:p>
            <a:pPr marL="685800" lvl="2">
              <a:defRPr/>
            </a:pPr>
            <a:r>
              <a:rPr lang="en-US" sz="2000" dirty="0" smtClean="0"/>
              <a:t>want </a:t>
            </a:r>
            <a:r>
              <a:rPr lang="en-US" sz="2000" dirty="0" smtClean="0">
                <a:solidFill>
                  <a:schemeClr val="hlink"/>
                </a:solidFill>
              </a:rPr>
              <a:t>to do something</a:t>
            </a:r>
            <a:r>
              <a:rPr lang="en-US" sz="2000" dirty="0" smtClean="0"/>
              <a:t> (web-mediated) </a:t>
            </a:r>
            <a:endParaRPr lang="en-US" sz="2000" dirty="0"/>
          </a:p>
          <a:p>
            <a:pPr marL="990600" lvl="4" indent="-3175">
              <a:tabLst>
                <a:tab pos="1160463" algn="l"/>
              </a:tabLst>
              <a:defRPr/>
            </a:pPr>
            <a:r>
              <a:rPr lang="en-US" dirty="0" smtClean="0"/>
              <a:t>   Access a  service</a:t>
            </a:r>
          </a:p>
          <a:p>
            <a:pPr marL="1200150" lvl="4" indent="-285750">
              <a:lnSpc>
                <a:spcPct val="130000"/>
              </a:lnSpc>
              <a:defRPr/>
            </a:pPr>
            <a:r>
              <a:rPr lang="en-US" dirty="0" smtClean="0"/>
              <a:t>Downloads </a:t>
            </a:r>
          </a:p>
          <a:p>
            <a:pPr marL="1200150" lvl="4" indent="-285750">
              <a:lnSpc>
                <a:spcPct val="130000"/>
              </a:lnSpc>
              <a:defRPr/>
            </a:pPr>
            <a:r>
              <a:rPr lang="en-US" dirty="0" smtClean="0"/>
              <a:t>Shop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Needs in Web search</a:t>
            </a:r>
          </a:p>
        </p:txBody>
      </p:sp>
      <p:sp>
        <p:nvSpPr>
          <p:cNvPr id="795652" name="Text Box 4"/>
          <p:cNvSpPr txBox="1">
            <a:spLocks noChangeArrowheads="1"/>
          </p:cNvSpPr>
          <p:nvPr/>
        </p:nvSpPr>
        <p:spPr bwMode="auto">
          <a:xfrm>
            <a:off x="5065713" y="1876425"/>
            <a:ext cx="3743325" cy="257175"/>
          </a:xfrm>
          <a:prstGeom prst="rect">
            <a:avLst/>
          </a:prstGeom>
          <a:solidFill>
            <a:srgbClr val="FFD52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Comic Sans MS" pitchFamily="66" charset="0"/>
              <a:buNone/>
              <a:defRPr/>
            </a:pPr>
            <a:r>
              <a:rPr kumimoji="1" lang="en-US" sz="1800" b="1" dirty="0" smtClean="0">
                <a:solidFill>
                  <a:schemeClr val="tx2"/>
                </a:solidFill>
                <a:latin typeface="Courier New" pitchFamily="49" charset="0"/>
              </a:rPr>
              <a:t>Low hemoglobin</a:t>
            </a:r>
            <a:endParaRPr kumimoji="1" lang="en-US" sz="2800" dirty="0" smtClea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95653" name="Text Box 5"/>
          <p:cNvSpPr txBox="1">
            <a:spLocks noChangeArrowheads="1"/>
          </p:cNvSpPr>
          <p:nvPr/>
        </p:nvSpPr>
        <p:spPr bwMode="auto">
          <a:xfrm>
            <a:off x="4508500" y="2667000"/>
            <a:ext cx="3760788" cy="257175"/>
          </a:xfrm>
          <a:prstGeom prst="rect">
            <a:avLst/>
          </a:prstGeom>
          <a:solidFill>
            <a:srgbClr val="FFD52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Comic Sans MS" pitchFamily="66" charset="0"/>
              <a:buNone/>
              <a:defRPr/>
            </a:pPr>
            <a:r>
              <a:rPr kumimoji="1" lang="en-US" sz="1800" b="1" dirty="0" smtClean="0">
                <a:solidFill>
                  <a:schemeClr val="tx2"/>
                </a:solidFill>
                <a:latin typeface="Courier New" pitchFamily="49" charset="0"/>
              </a:rPr>
              <a:t>United Airlines</a:t>
            </a:r>
            <a:endParaRPr kumimoji="1" lang="en-US" sz="2800" dirty="0" smtClea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235450" y="3703638"/>
            <a:ext cx="4540250" cy="914400"/>
            <a:chOff x="2352" y="2736"/>
            <a:chExt cx="2860" cy="576"/>
          </a:xfrm>
        </p:grpSpPr>
        <p:sp>
          <p:nvSpPr>
            <p:cNvPr id="795655" name="Text Box 7"/>
            <p:cNvSpPr txBox="1">
              <a:spLocks noChangeArrowheads="1"/>
            </p:cNvSpPr>
            <p:nvPr/>
          </p:nvSpPr>
          <p:spPr bwMode="auto">
            <a:xfrm>
              <a:off x="2352" y="2736"/>
              <a:ext cx="2380" cy="162"/>
            </a:xfrm>
            <a:prstGeom prst="rect">
              <a:avLst/>
            </a:prstGeom>
            <a:solidFill>
              <a:srgbClr val="FFD52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Comic Sans MS" pitchFamily="66" charset="0"/>
                <a:buNone/>
                <a:defRPr/>
              </a:pPr>
              <a:r>
                <a:rPr kumimoji="1" lang="en-US" sz="1800" b="1" dirty="0" smtClean="0">
                  <a:solidFill>
                    <a:schemeClr val="tx2"/>
                  </a:solidFill>
                  <a:latin typeface="Courier New" pitchFamily="49" charset="0"/>
                </a:rPr>
                <a:t>Seattle weather</a:t>
              </a:r>
              <a:endParaRPr kumimoji="1"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95656" name="Text Box 8"/>
            <p:cNvSpPr txBox="1">
              <a:spLocks noChangeArrowheads="1"/>
            </p:cNvSpPr>
            <p:nvPr/>
          </p:nvSpPr>
          <p:spPr bwMode="auto">
            <a:xfrm>
              <a:off x="2640" y="2928"/>
              <a:ext cx="2448" cy="162"/>
            </a:xfrm>
            <a:prstGeom prst="rect">
              <a:avLst/>
            </a:prstGeom>
            <a:solidFill>
              <a:srgbClr val="FFD52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Comic Sans MS" pitchFamily="66" charset="0"/>
                <a:buNone/>
                <a:defRPr/>
              </a:pPr>
              <a:r>
                <a:rPr kumimoji="1" lang="en-US" sz="1800" b="1" dirty="0" smtClean="0">
                  <a:solidFill>
                    <a:schemeClr val="tx2"/>
                  </a:solidFill>
                  <a:latin typeface="Courier New" pitchFamily="49" charset="0"/>
                </a:rPr>
                <a:t>Mars surface images</a:t>
              </a:r>
              <a:endParaRPr kumimoji="1"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95657" name="Text Box 9"/>
            <p:cNvSpPr txBox="1">
              <a:spLocks noChangeArrowheads="1"/>
            </p:cNvSpPr>
            <p:nvPr/>
          </p:nvSpPr>
          <p:spPr bwMode="auto">
            <a:xfrm>
              <a:off x="2832" y="3120"/>
              <a:ext cx="2380" cy="192"/>
            </a:xfrm>
            <a:prstGeom prst="rect">
              <a:avLst/>
            </a:prstGeom>
            <a:solidFill>
              <a:srgbClr val="FFD52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Comic Sans MS" pitchFamily="66" charset="0"/>
                <a:buNone/>
                <a:defRPr/>
              </a:pPr>
              <a:r>
                <a:rPr kumimoji="1" lang="en-US" sz="1800" b="1" dirty="0" smtClean="0">
                  <a:solidFill>
                    <a:schemeClr val="tx2"/>
                  </a:solidFill>
                  <a:latin typeface="Courier New" pitchFamily="49" charset="0"/>
                </a:rPr>
                <a:t>Canon S410</a:t>
              </a:r>
              <a:r>
                <a:rPr kumimoji="1" lang="en-US" sz="2000" b="1" dirty="0" smtClean="0">
                  <a:solidFill>
                    <a:schemeClr val="tx2"/>
                  </a:solidFill>
                  <a:latin typeface="Courier New" pitchFamily="49" charset="0"/>
                </a:rPr>
                <a:t> </a:t>
              </a:r>
              <a:endParaRPr kumimoji="1"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30727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30728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0CB214A-85D6-42D1-A912-2A946D6E7C43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3AA71AE6-0B67-4CD6-A1E9-A362740250D2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795652" grpId="0" animBg="1" autoUpdateAnimBg="0"/>
      <p:bldP spid="795653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800" smtClean="0"/>
              <a:t>Gathering pages from the internet, in order to index them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800" smtClean="0"/>
              <a:t>Objectives</a:t>
            </a:r>
          </a:p>
          <a:p>
            <a:pPr lvl="2" algn="just"/>
            <a:r>
              <a:rPr lang="en-IN" altLang="en-US" sz="2800" smtClean="0"/>
              <a:t>fast gathering</a:t>
            </a:r>
          </a:p>
          <a:p>
            <a:pPr lvl="2" algn="just"/>
            <a:r>
              <a:rPr lang="en-IN" altLang="en-US" sz="2800" smtClean="0"/>
              <a:t>efficient gathering (as many useful web pages as possible, and the links interconnecting them)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800" smtClean="0"/>
              <a:t>Focus on issues arising when developing a web crawler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Crawling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8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31749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C217070-4182-4480-884C-15E476E03ADB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77C67719-1238-433E-B3B1-84874A15FB6F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458200" cy="4525962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  <a:defRPr/>
            </a:pPr>
            <a:r>
              <a:rPr lang="en-IN" b="1" dirty="0" smtClean="0">
                <a:solidFill>
                  <a:srgbClr val="0070C0"/>
                </a:solidFill>
              </a:rPr>
              <a:t>Robustness</a:t>
            </a:r>
            <a:r>
              <a:rPr lang="en-IN" dirty="0"/>
              <a:t>: </a:t>
            </a:r>
            <a:endParaRPr lang="en-IN" dirty="0" smtClean="0"/>
          </a:p>
          <a:p>
            <a:pPr lvl="2" algn="just">
              <a:defRPr/>
            </a:pPr>
            <a:r>
              <a:rPr lang="en-IN" dirty="0" smtClean="0"/>
              <a:t>Be </a:t>
            </a:r>
            <a:r>
              <a:rPr lang="en-IN" dirty="0"/>
              <a:t>immune to spider traps, duplicates, very large pages, </a:t>
            </a:r>
            <a:r>
              <a:rPr lang="en-IN" dirty="0" smtClean="0"/>
              <a:t>very </a:t>
            </a:r>
            <a:r>
              <a:rPr lang="fr-FR" dirty="0" smtClean="0"/>
              <a:t>large </a:t>
            </a:r>
            <a:r>
              <a:rPr lang="fr-FR" dirty="0"/>
              <a:t>websites, dynamic pages </a:t>
            </a:r>
            <a:r>
              <a:rPr lang="fr-FR" dirty="0" smtClean="0"/>
              <a:t>etc.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IN" b="1" dirty="0" smtClean="0">
                <a:solidFill>
                  <a:srgbClr val="0070C0"/>
                </a:solidFill>
              </a:rPr>
              <a:t>Politeness</a:t>
            </a:r>
            <a:r>
              <a:rPr lang="en-IN" dirty="0"/>
              <a:t>: </a:t>
            </a:r>
            <a:endParaRPr lang="en-IN" dirty="0" smtClean="0"/>
          </a:p>
          <a:p>
            <a:pPr marL="1257300" lvl="2" indent="-457200" algn="just">
              <a:defRPr/>
            </a:pPr>
            <a:r>
              <a:rPr lang="en-US" b="1" dirty="0" smtClean="0">
                <a:solidFill>
                  <a:srgbClr val="00B0F0"/>
                </a:solidFill>
              </a:rPr>
              <a:t>Explicit politeness: </a:t>
            </a:r>
            <a:r>
              <a:rPr lang="en-US" dirty="0" smtClean="0"/>
              <a:t>specifications </a:t>
            </a:r>
            <a:r>
              <a:rPr lang="en-US" dirty="0"/>
              <a:t>from webmasters on what portions of site can be </a:t>
            </a:r>
            <a:r>
              <a:rPr lang="en-US" dirty="0" smtClean="0"/>
              <a:t>crawled  : </a:t>
            </a:r>
            <a:r>
              <a:rPr lang="en-US" b="1" dirty="0" smtClean="0">
                <a:solidFill>
                  <a:srgbClr val="FF0000"/>
                </a:solidFill>
              </a:rPr>
              <a:t>robots.txt</a:t>
            </a:r>
            <a:endParaRPr lang="en-US" b="1" dirty="0">
              <a:solidFill>
                <a:srgbClr val="FF0000"/>
              </a:solidFill>
            </a:endParaRPr>
          </a:p>
          <a:p>
            <a:pPr marL="1257300" lvl="2" indent="-457200" algn="just">
              <a:defRPr/>
            </a:pPr>
            <a:r>
              <a:rPr lang="en-US" b="1" dirty="0" smtClean="0">
                <a:solidFill>
                  <a:srgbClr val="00B0F0"/>
                </a:solidFill>
              </a:rPr>
              <a:t>Implicit </a:t>
            </a:r>
            <a:r>
              <a:rPr lang="en-US" b="1" dirty="0">
                <a:solidFill>
                  <a:srgbClr val="00B0F0"/>
                </a:solidFill>
              </a:rPr>
              <a:t>politeness: </a:t>
            </a:r>
            <a:r>
              <a:rPr lang="en-US" dirty="0"/>
              <a:t>even with no specification, avoid hitting any site too often</a:t>
            </a:r>
          </a:p>
          <a:p>
            <a:pPr marL="914400" lvl="2" indent="0" algn="just">
              <a:buFont typeface="Arial" panose="020B0604020202020204" pitchFamily="34" charset="0"/>
              <a:buNone/>
              <a:defRPr/>
            </a:pPr>
            <a:endParaRPr lang="en-IN" dirty="0" smtClean="0"/>
          </a:p>
          <a:p>
            <a:pPr algn="just">
              <a:buFont typeface="Arial" pitchFamily="34" charset="0"/>
              <a:buChar char="•"/>
              <a:defRPr/>
            </a:pP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28600"/>
            <a:ext cx="6324600" cy="1143000"/>
          </a:xfrm>
        </p:spPr>
        <p:txBody>
          <a:bodyPr/>
          <a:lstStyle/>
          <a:p>
            <a:pPr algn="ctr"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 </a:t>
            </a: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Crawler </a:t>
            </a:r>
            <a:endParaRPr lang="en-I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IN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</a:t>
            </a:r>
            <a:r>
              <a:rPr lang="en-IN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</a:t>
            </a:r>
          </a:p>
          <a:p>
            <a:pPr algn="ctr">
              <a:defRPr/>
            </a:pP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772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32773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98A8308-93DB-4772-8501-0F2FA684A467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DBF2BA46-D532-4ADA-81F9-2EB28FB60FBE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itchFamily="34" charset="0"/>
              <a:buChar char="•"/>
              <a:defRPr/>
            </a:pPr>
            <a:r>
              <a:rPr lang="en-IN" b="1" dirty="0" smtClean="0">
                <a:solidFill>
                  <a:srgbClr val="0070C0"/>
                </a:solidFill>
              </a:rPr>
              <a:t>Distribution</a:t>
            </a:r>
            <a:r>
              <a:rPr lang="en-IN" dirty="0"/>
              <a:t>: crawling should be distributed within </a:t>
            </a:r>
            <a:r>
              <a:rPr lang="en-IN" dirty="0" smtClean="0"/>
              <a:t>several machines</a:t>
            </a:r>
            <a:endParaRPr lang="en-IN" dirty="0"/>
          </a:p>
          <a:p>
            <a:pPr algn="just">
              <a:buFont typeface="Arial" pitchFamily="34" charset="0"/>
              <a:buChar char="•"/>
              <a:defRPr/>
            </a:pPr>
            <a:r>
              <a:rPr lang="en-IN" b="1" dirty="0" smtClean="0">
                <a:solidFill>
                  <a:srgbClr val="0070C0"/>
                </a:solidFill>
              </a:rPr>
              <a:t>Scalability</a:t>
            </a:r>
            <a:r>
              <a:rPr lang="en-IN" b="1" dirty="0">
                <a:solidFill>
                  <a:srgbClr val="0070C0"/>
                </a:solidFill>
              </a:rPr>
              <a:t>:</a:t>
            </a:r>
            <a:r>
              <a:rPr lang="en-IN" dirty="0"/>
              <a:t> crawling should be extensible by </a:t>
            </a:r>
            <a:r>
              <a:rPr lang="en-IN" dirty="0" smtClean="0"/>
              <a:t>adding machines</a:t>
            </a:r>
            <a:r>
              <a:rPr lang="en-IN" dirty="0"/>
              <a:t>, extending </a:t>
            </a:r>
            <a:r>
              <a:rPr lang="en-IN" dirty="0" smtClean="0"/>
              <a:t>bandwidth, </a:t>
            </a:r>
            <a:r>
              <a:rPr lang="en-IN" dirty="0"/>
              <a:t>etc.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IN" b="1" dirty="0" smtClean="0">
                <a:solidFill>
                  <a:srgbClr val="0070C0"/>
                </a:solidFill>
              </a:rPr>
              <a:t>Efficiency</a:t>
            </a:r>
            <a:r>
              <a:rPr lang="en-IN" b="1" dirty="0">
                <a:solidFill>
                  <a:srgbClr val="0070C0"/>
                </a:solidFill>
              </a:rPr>
              <a:t>:</a:t>
            </a:r>
            <a:r>
              <a:rPr lang="en-IN" dirty="0"/>
              <a:t> clever use of the processor, memory, </a:t>
            </a:r>
            <a:r>
              <a:rPr lang="en-IN" dirty="0" smtClean="0"/>
              <a:t>bandwidth (</a:t>
            </a:r>
            <a:r>
              <a:rPr lang="en-IN" dirty="0"/>
              <a:t>e.g. as few idle processes as possible</a:t>
            </a:r>
            <a:r>
              <a:rPr lang="en-IN" dirty="0" smtClean="0"/>
              <a:t>)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IN" b="1" dirty="0">
                <a:solidFill>
                  <a:srgbClr val="0070C0"/>
                </a:solidFill>
              </a:rPr>
              <a:t>Quality: </a:t>
            </a:r>
            <a:r>
              <a:rPr lang="en-IN" dirty="0"/>
              <a:t>should detect the most useful pages, to </a:t>
            </a:r>
            <a:r>
              <a:rPr lang="en-IN" dirty="0" smtClean="0"/>
              <a:t>be indexed </a:t>
            </a:r>
            <a:r>
              <a:rPr lang="en-IN" dirty="0"/>
              <a:t>first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IN" b="1" dirty="0" smtClean="0">
                <a:solidFill>
                  <a:srgbClr val="0070C0"/>
                </a:solidFill>
              </a:rPr>
              <a:t>Freshness</a:t>
            </a:r>
            <a:r>
              <a:rPr lang="en-IN" b="1" dirty="0">
                <a:solidFill>
                  <a:srgbClr val="0070C0"/>
                </a:solidFill>
              </a:rPr>
              <a:t>: </a:t>
            </a:r>
            <a:r>
              <a:rPr lang="en-IN" dirty="0"/>
              <a:t>should continuously crawl the web (</a:t>
            </a:r>
            <a:r>
              <a:rPr lang="en-IN" dirty="0" smtClean="0"/>
              <a:t>visiting frequency </a:t>
            </a:r>
            <a:r>
              <a:rPr lang="en-IN" dirty="0"/>
              <a:t>of a page should be close to its </a:t>
            </a:r>
            <a:r>
              <a:rPr lang="en-IN" dirty="0" smtClean="0"/>
              <a:t>modification frequency</a:t>
            </a:r>
            <a:r>
              <a:rPr lang="en-IN" dirty="0"/>
              <a:t>)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IN" b="1" dirty="0" smtClean="0">
                <a:solidFill>
                  <a:srgbClr val="0070C0"/>
                </a:solidFill>
              </a:rPr>
              <a:t>Extensibility</a:t>
            </a:r>
            <a:r>
              <a:rPr lang="en-IN" b="1" dirty="0">
                <a:solidFill>
                  <a:srgbClr val="0070C0"/>
                </a:solidFill>
              </a:rPr>
              <a:t>:</a:t>
            </a:r>
            <a:r>
              <a:rPr lang="en-IN" dirty="0"/>
              <a:t> should support new data formats (e.g</a:t>
            </a:r>
            <a:r>
              <a:rPr lang="en-IN" dirty="0" smtClean="0"/>
              <a:t>. XML-based </a:t>
            </a:r>
            <a:r>
              <a:rPr lang="en-IN" dirty="0"/>
              <a:t>formats), new protocols (e.g. ftp), etc.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 </a:t>
            </a: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Crawler </a:t>
            </a:r>
            <a:endParaRPr lang="en-I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IN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Should Provide</a:t>
            </a:r>
            <a:endParaRPr lang="en-IN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33797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D67CCC9-2BCE-47C7-B5A3-356DAB92FF4C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E842FB68-25BC-4608-9D82-C9951E3E0CA8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800" smtClean="0"/>
              <a:t>Initialize queue with URLs of known seed pages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800" smtClean="0"/>
              <a:t>Repeat</a:t>
            </a:r>
          </a:p>
          <a:p>
            <a:pPr lvl="2" algn="just"/>
            <a:r>
              <a:rPr lang="en-IN" altLang="en-US" sz="2800" smtClean="0"/>
              <a:t>Take URL from queue</a:t>
            </a:r>
          </a:p>
          <a:p>
            <a:pPr lvl="2" algn="just"/>
            <a:r>
              <a:rPr lang="en-IN" altLang="en-US" sz="2800" smtClean="0"/>
              <a:t>Fetch and parse page</a:t>
            </a:r>
          </a:p>
          <a:p>
            <a:pPr lvl="2" algn="just"/>
            <a:r>
              <a:rPr lang="en-IN" altLang="en-US" sz="2800" smtClean="0"/>
              <a:t>Extract URLs from page</a:t>
            </a:r>
          </a:p>
          <a:p>
            <a:pPr lvl="2" algn="just"/>
            <a:r>
              <a:rPr lang="en-IN" altLang="en-US" sz="2800" smtClean="0"/>
              <a:t>Add URLs to queue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800" smtClean="0"/>
              <a:t>Fundamental assumption: The web is well linked.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Crawler </a:t>
            </a: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</a:t>
            </a:r>
          </a:p>
          <a:p>
            <a:pPr algn="ctr">
              <a:defRPr/>
            </a:pP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0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34821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AE978A0-8794-409D-AE2D-D92298FC10B9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16A775B3-BF8F-46B9-8340-5D517D5FD5FF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600200"/>
            <a:ext cx="802957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Crawling</a:t>
            </a:r>
          </a:p>
        </p:txBody>
      </p:sp>
      <p:sp>
        <p:nvSpPr>
          <p:cNvPr id="3584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3584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14F6131-EFFD-4512-A920-50D8F2800B0F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844108EF-4B8F-4C40-AE43-8EB3FAEA9CC2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600200"/>
            <a:ext cx="799147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Crawling</a:t>
            </a:r>
          </a:p>
        </p:txBody>
      </p:sp>
      <p:sp>
        <p:nvSpPr>
          <p:cNvPr id="36868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36869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16843B4-C75D-4680-B1BB-4E78680CC9AC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66FC605F-14B2-4A1F-898B-E65645D73556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600200"/>
            <a:ext cx="80391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Crawling</a:t>
            </a:r>
          </a:p>
        </p:txBody>
      </p:sp>
      <p:sp>
        <p:nvSpPr>
          <p:cNvPr id="37892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37893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0B0FB9E-3349-44C7-A000-2EFDA62E173B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4FF13B17-4498-49BF-AAE0-F37D67B529E3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Crawling</a:t>
            </a:r>
          </a:p>
        </p:txBody>
      </p:sp>
      <p:sp>
        <p:nvSpPr>
          <p:cNvPr id="38915" name="Freeform 4"/>
          <p:cNvSpPr>
            <a:spLocks/>
          </p:cNvSpPr>
          <p:nvPr/>
        </p:nvSpPr>
        <p:spPr bwMode="auto">
          <a:xfrm>
            <a:off x="520700" y="1714500"/>
            <a:ext cx="8280400" cy="5067300"/>
          </a:xfrm>
          <a:custGeom>
            <a:avLst/>
            <a:gdLst>
              <a:gd name="T0" fmla="*/ 2147483646 w 5216"/>
              <a:gd name="T1" fmla="*/ 2147483646 h 3192"/>
              <a:gd name="T2" fmla="*/ 2147483646 w 5216"/>
              <a:gd name="T3" fmla="*/ 2147483646 h 3192"/>
              <a:gd name="T4" fmla="*/ 2147483646 w 5216"/>
              <a:gd name="T5" fmla="*/ 2147483646 h 3192"/>
              <a:gd name="T6" fmla="*/ 2147483646 w 5216"/>
              <a:gd name="T7" fmla="*/ 2147483646 h 3192"/>
              <a:gd name="T8" fmla="*/ 2147483646 w 5216"/>
              <a:gd name="T9" fmla="*/ 2147483646 h 3192"/>
              <a:gd name="T10" fmla="*/ 2147483646 w 5216"/>
              <a:gd name="T11" fmla="*/ 2147483646 h 3192"/>
              <a:gd name="T12" fmla="*/ 2147483646 w 5216"/>
              <a:gd name="T13" fmla="*/ 2147483646 h 3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16"/>
              <a:gd name="T22" fmla="*/ 0 h 3192"/>
              <a:gd name="T23" fmla="*/ 5216 w 5216"/>
              <a:gd name="T24" fmla="*/ 3192 h 3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16" h="3192">
                <a:moveTo>
                  <a:pt x="1208" y="2768"/>
                </a:moveTo>
                <a:cubicBezTo>
                  <a:pt x="632" y="2536"/>
                  <a:pt x="0" y="2184"/>
                  <a:pt x="8" y="1760"/>
                </a:cubicBezTo>
                <a:cubicBezTo>
                  <a:pt x="16" y="1336"/>
                  <a:pt x="512" y="448"/>
                  <a:pt x="1256" y="224"/>
                </a:cubicBezTo>
                <a:cubicBezTo>
                  <a:pt x="2000" y="0"/>
                  <a:pt x="3840" y="32"/>
                  <a:pt x="4472" y="416"/>
                </a:cubicBezTo>
                <a:cubicBezTo>
                  <a:pt x="5104" y="800"/>
                  <a:pt x="5216" y="2072"/>
                  <a:pt x="5048" y="2528"/>
                </a:cubicBezTo>
                <a:cubicBezTo>
                  <a:pt x="4880" y="2984"/>
                  <a:pt x="4104" y="3112"/>
                  <a:pt x="3464" y="3152"/>
                </a:cubicBezTo>
                <a:cubicBezTo>
                  <a:pt x="2824" y="3192"/>
                  <a:pt x="1784" y="3000"/>
                  <a:pt x="1208" y="2768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16" name="Group 6"/>
          <p:cNvGrpSpPr>
            <a:grpSpLocks/>
          </p:cNvGrpSpPr>
          <p:nvPr/>
        </p:nvGrpSpPr>
        <p:grpSpPr bwMode="auto">
          <a:xfrm>
            <a:off x="1063625" y="1905000"/>
            <a:ext cx="2657475" cy="4419600"/>
            <a:chOff x="670" y="1200"/>
            <a:chExt cx="1674" cy="2784"/>
          </a:xfrm>
        </p:grpSpPr>
        <p:sp>
          <p:nvSpPr>
            <p:cNvPr id="38948" name="Freeform 7"/>
            <p:cNvSpPr>
              <a:spLocks/>
            </p:cNvSpPr>
            <p:nvPr/>
          </p:nvSpPr>
          <p:spPr bwMode="auto">
            <a:xfrm>
              <a:off x="1680" y="1200"/>
              <a:ext cx="664" cy="2784"/>
            </a:xfrm>
            <a:custGeom>
              <a:avLst/>
              <a:gdLst>
                <a:gd name="T0" fmla="*/ 288 w 664"/>
                <a:gd name="T1" fmla="*/ 0 h 2784"/>
                <a:gd name="T2" fmla="*/ 624 w 664"/>
                <a:gd name="T3" fmla="*/ 912 h 2784"/>
                <a:gd name="T4" fmla="*/ 48 w 664"/>
                <a:gd name="T5" fmla="*/ 1584 h 2784"/>
                <a:gd name="T6" fmla="*/ 336 w 664"/>
                <a:gd name="T7" fmla="*/ 2784 h 27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4"/>
                <a:gd name="T13" fmla="*/ 0 h 2784"/>
                <a:gd name="T14" fmla="*/ 664 w 664"/>
                <a:gd name="T15" fmla="*/ 2784 h 27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4" h="2784">
                  <a:moveTo>
                    <a:pt x="288" y="0"/>
                  </a:moveTo>
                  <a:cubicBezTo>
                    <a:pt x="476" y="324"/>
                    <a:pt x="664" y="648"/>
                    <a:pt x="624" y="912"/>
                  </a:cubicBezTo>
                  <a:cubicBezTo>
                    <a:pt x="584" y="1176"/>
                    <a:pt x="96" y="1272"/>
                    <a:pt x="48" y="1584"/>
                  </a:cubicBezTo>
                  <a:cubicBezTo>
                    <a:pt x="0" y="1896"/>
                    <a:pt x="168" y="2340"/>
                    <a:pt x="336" y="27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9" name="Text Box 8"/>
            <p:cNvSpPr txBox="1">
              <a:spLocks noChangeArrowheads="1"/>
            </p:cNvSpPr>
            <p:nvPr/>
          </p:nvSpPr>
          <p:spPr bwMode="auto">
            <a:xfrm>
              <a:off x="670" y="1944"/>
              <a:ext cx="134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URLs crawled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and parsed</a:t>
              </a:r>
            </a:p>
          </p:txBody>
        </p:sp>
      </p:grpSp>
      <p:pic>
        <p:nvPicPr>
          <p:cNvPr id="38917" name="Picture 9" descr="MCj021498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191000"/>
            <a:ext cx="474663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918" name="Group 11"/>
          <p:cNvGrpSpPr>
            <a:grpSpLocks/>
          </p:cNvGrpSpPr>
          <p:nvPr/>
        </p:nvGrpSpPr>
        <p:grpSpPr bwMode="auto">
          <a:xfrm>
            <a:off x="4648200" y="1828800"/>
            <a:ext cx="1282700" cy="4800600"/>
            <a:chOff x="2880" y="1152"/>
            <a:chExt cx="808" cy="3024"/>
          </a:xfrm>
        </p:grpSpPr>
        <p:sp>
          <p:nvSpPr>
            <p:cNvPr id="38946" name="Freeform 12"/>
            <p:cNvSpPr>
              <a:spLocks/>
            </p:cNvSpPr>
            <p:nvPr/>
          </p:nvSpPr>
          <p:spPr bwMode="auto">
            <a:xfrm>
              <a:off x="2880" y="1152"/>
              <a:ext cx="808" cy="3024"/>
            </a:xfrm>
            <a:custGeom>
              <a:avLst/>
              <a:gdLst>
                <a:gd name="T0" fmla="*/ 528 w 808"/>
                <a:gd name="T1" fmla="*/ 0 h 3024"/>
                <a:gd name="T2" fmla="*/ 0 w 808"/>
                <a:gd name="T3" fmla="*/ 576 h 3024"/>
                <a:gd name="T4" fmla="*/ 528 w 808"/>
                <a:gd name="T5" fmla="*/ 1488 h 3024"/>
                <a:gd name="T6" fmla="*/ 720 w 808"/>
                <a:gd name="T7" fmla="*/ 2736 h 3024"/>
                <a:gd name="T8" fmla="*/ 0 w 808"/>
                <a:gd name="T9" fmla="*/ 3024 h 30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8"/>
                <a:gd name="T16" fmla="*/ 0 h 3024"/>
                <a:gd name="T17" fmla="*/ 808 w 808"/>
                <a:gd name="T18" fmla="*/ 3024 h 30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8" h="3024">
                  <a:moveTo>
                    <a:pt x="528" y="0"/>
                  </a:moveTo>
                  <a:cubicBezTo>
                    <a:pt x="264" y="164"/>
                    <a:pt x="0" y="328"/>
                    <a:pt x="0" y="576"/>
                  </a:cubicBezTo>
                  <a:cubicBezTo>
                    <a:pt x="0" y="824"/>
                    <a:pt x="408" y="1128"/>
                    <a:pt x="528" y="1488"/>
                  </a:cubicBezTo>
                  <a:cubicBezTo>
                    <a:pt x="648" y="1848"/>
                    <a:pt x="808" y="2480"/>
                    <a:pt x="720" y="2736"/>
                  </a:cubicBezTo>
                  <a:cubicBezTo>
                    <a:pt x="632" y="2992"/>
                    <a:pt x="316" y="3008"/>
                    <a:pt x="0" y="302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7" name="Text Box 13"/>
            <p:cNvSpPr txBox="1">
              <a:spLocks noChangeArrowheads="1"/>
            </p:cNvSpPr>
            <p:nvPr/>
          </p:nvSpPr>
          <p:spPr bwMode="auto">
            <a:xfrm>
              <a:off x="3196" y="2904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38919" name="Line 14"/>
          <p:cNvSpPr>
            <a:spLocks noChangeShapeType="1"/>
          </p:cNvSpPr>
          <p:nvPr/>
        </p:nvSpPr>
        <p:spPr bwMode="auto">
          <a:xfrm flipV="1">
            <a:off x="2514600" y="4876800"/>
            <a:ext cx="1905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15"/>
          <p:cNvSpPr>
            <a:spLocks noChangeShapeType="1"/>
          </p:cNvSpPr>
          <p:nvPr/>
        </p:nvSpPr>
        <p:spPr bwMode="auto">
          <a:xfrm>
            <a:off x="2514600" y="5486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Line 16"/>
          <p:cNvSpPr>
            <a:spLocks noChangeShapeType="1"/>
          </p:cNvSpPr>
          <p:nvPr/>
        </p:nvSpPr>
        <p:spPr bwMode="auto">
          <a:xfrm>
            <a:off x="2667000" y="38862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17"/>
          <p:cNvSpPr>
            <a:spLocks noChangeShapeType="1"/>
          </p:cNvSpPr>
          <p:nvPr/>
        </p:nvSpPr>
        <p:spPr bwMode="auto">
          <a:xfrm flipV="1">
            <a:off x="3200400" y="28194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Text Box 18"/>
          <p:cNvSpPr txBox="1">
            <a:spLocks noChangeArrowheads="1"/>
          </p:cNvSpPr>
          <p:nvPr/>
        </p:nvSpPr>
        <p:spPr bwMode="auto">
          <a:xfrm>
            <a:off x="5867400" y="3773488"/>
            <a:ext cx="194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Unseen Web</a:t>
            </a:r>
          </a:p>
        </p:txBody>
      </p:sp>
      <p:sp>
        <p:nvSpPr>
          <p:cNvPr id="38924" name="Oval 19"/>
          <p:cNvSpPr>
            <a:spLocks noChangeArrowheads="1"/>
          </p:cNvSpPr>
          <p:nvPr/>
        </p:nvSpPr>
        <p:spPr bwMode="auto">
          <a:xfrm>
            <a:off x="1233488" y="4564063"/>
            <a:ext cx="1433512" cy="1150937"/>
          </a:xfrm>
          <a:prstGeom prst="ellipse">
            <a:avLst/>
          </a:prstGeom>
          <a:noFill/>
          <a:ln w="25400">
            <a:solidFill>
              <a:srgbClr val="489C6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Seed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Pages</a:t>
            </a:r>
          </a:p>
        </p:txBody>
      </p:sp>
      <p:sp>
        <p:nvSpPr>
          <p:cNvPr id="38925" name="Line 20"/>
          <p:cNvSpPr>
            <a:spLocks noChangeShapeType="1"/>
          </p:cNvSpPr>
          <p:nvPr/>
        </p:nvSpPr>
        <p:spPr bwMode="auto">
          <a:xfrm flipV="1">
            <a:off x="1752600" y="3886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Line 21"/>
          <p:cNvSpPr>
            <a:spLocks noChangeShapeType="1"/>
          </p:cNvSpPr>
          <p:nvPr/>
        </p:nvSpPr>
        <p:spPr bwMode="auto">
          <a:xfrm flipV="1">
            <a:off x="1981200" y="38100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8927" name="Picture 22" descr="MCj021498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472113"/>
            <a:ext cx="474663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8" name="Picture 23" descr="MCj021498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505200"/>
            <a:ext cx="474663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9" name="Picture 24" descr="MCj021498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138" y="2362200"/>
            <a:ext cx="474662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30" name="Rectangle 25"/>
          <p:cNvSpPr>
            <a:spLocks noChangeArrowheads="1"/>
          </p:cNvSpPr>
          <p:nvPr/>
        </p:nvSpPr>
        <p:spPr bwMode="auto">
          <a:xfrm>
            <a:off x="4267200" y="2590800"/>
            <a:ext cx="304800" cy="31242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38931" name="Line 26"/>
          <p:cNvSpPr>
            <a:spLocks noChangeShapeType="1"/>
          </p:cNvSpPr>
          <p:nvPr/>
        </p:nvSpPr>
        <p:spPr bwMode="auto">
          <a:xfrm>
            <a:off x="4267200" y="2895600"/>
            <a:ext cx="3048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2" name="Line 27"/>
          <p:cNvSpPr>
            <a:spLocks noChangeShapeType="1"/>
          </p:cNvSpPr>
          <p:nvPr/>
        </p:nvSpPr>
        <p:spPr bwMode="auto">
          <a:xfrm>
            <a:off x="4267200" y="3200400"/>
            <a:ext cx="3048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Line 28"/>
          <p:cNvSpPr>
            <a:spLocks noChangeShapeType="1"/>
          </p:cNvSpPr>
          <p:nvPr/>
        </p:nvSpPr>
        <p:spPr bwMode="auto">
          <a:xfrm>
            <a:off x="4267200" y="3505200"/>
            <a:ext cx="3048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Line 29"/>
          <p:cNvSpPr>
            <a:spLocks noChangeShapeType="1"/>
          </p:cNvSpPr>
          <p:nvPr/>
        </p:nvSpPr>
        <p:spPr bwMode="auto">
          <a:xfrm>
            <a:off x="4267200" y="3810000"/>
            <a:ext cx="3048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5" name="Line 30"/>
          <p:cNvSpPr>
            <a:spLocks noChangeShapeType="1"/>
          </p:cNvSpPr>
          <p:nvPr/>
        </p:nvSpPr>
        <p:spPr bwMode="auto">
          <a:xfrm>
            <a:off x="4267200" y="4114800"/>
            <a:ext cx="3048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6" name="Line 31"/>
          <p:cNvSpPr>
            <a:spLocks noChangeShapeType="1"/>
          </p:cNvSpPr>
          <p:nvPr/>
        </p:nvSpPr>
        <p:spPr bwMode="auto">
          <a:xfrm>
            <a:off x="4267200" y="4419600"/>
            <a:ext cx="3048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7" name="Line 32"/>
          <p:cNvSpPr>
            <a:spLocks noChangeShapeType="1"/>
          </p:cNvSpPr>
          <p:nvPr/>
        </p:nvSpPr>
        <p:spPr bwMode="auto">
          <a:xfrm>
            <a:off x="4267200" y="4724400"/>
            <a:ext cx="3048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8" name="Line 33"/>
          <p:cNvSpPr>
            <a:spLocks noChangeShapeType="1"/>
          </p:cNvSpPr>
          <p:nvPr/>
        </p:nvSpPr>
        <p:spPr bwMode="auto">
          <a:xfrm>
            <a:off x="4267200" y="5029200"/>
            <a:ext cx="3048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9" name="Line 34"/>
          <p:cNvSpPr>
            <a:spLocks noChangeShapeType="1"/>
          </p:cNvSpPr>
          <p:nvPr/>
        </p:nvSpPr>
        <p:spPr bwMode="auto">
          <a:xfrm>
            <a:off x="4267200" y="5334000"/>
            <a:ext cx="3048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0" name="Text Box 35"/>
          <p:cNvSpPr txBox="1">
            <a:spLocks noChangeArrowheads="1"/>
          </p:cNvSpPr>
          <p:nvPr/>
        </p:nvSpPr>
        <p:spPr bwMode="auto">
          <a:xfrm>
            <a:off x="3581400" y="5678488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URL frontier</a:t>
            </a:r>
          </a:p>
        </p:txBody>
      </p:sp>
      <p:cxnSp>
        <p:nvCxnSpPr>
          <p:cNvPr id="38941" name="AutoShape 37"/>
          <p:cNvCxnSpPr>
            <a:cxnSpLocks noChangeShapeType="1"/>
            <a:endCxn id="38930" idx="0"/>
          </p:cNvCxnSpPr>
          <p:nvPr/>
        </p:nvCxnSpPr>
        <p:spPr bwMode="auto">
          <a:xfrm flipV="1">
            <a:off x="3733800" y="2581275"/>
            <a:ext cx="685800" cy="17463"/>
          </a:xfrm>
          <a:prstGeom prst="curvedConnector4">
            <a:avLst>
              <a:gd name="adj1" fmla="val 38657"/>
              <a:gd name="adj2" fmla="val 1354546"/>
            </a:avLst>
          </a:prstGeom>
          <a:noFill/>
          <a:ln w="9525">
            <a:solidFill>
              <a:srgbClr val="00A000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42" name="Line 38"/>
          <p:cNvSpPr>
            <a:spLocks noChangeShapeType="1"/>
          </p:cNvSpPr>
          <p:nvPr/>
        </p:nvSpPr>
        <p:spPr bwMode="auto">
          <a:xfrm flipV="1">
            <a:off x="1828800" y="5791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3" name="Text Box 39"/>
          <p:cNvSpPr txBox="1">
            <a:spLocks noChangeArrowheads="1"/>
          </p:cNvSpPr>
          <p:nvPr/>
        </p:nvSpPr>
        <p:spPr bwMode="auto">
          <a:xfrm>
            <a:off x="268288" y="6248400"/>
            <a:ext cx="2322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Crawling thread</a:t>
            </a:r>
          </a:p>
        </p:txBody>
      </p:sp>
      <p:sp>
        <p:nvSpPr>
          <p:cNvPr id="3894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3894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76631BB-D669-42FA-9BA0-002FB136FB1A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DCA74502-A666-4106-999E-375FE91D3B26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800" smtClean="0"/>
              <a:t>Pick a URL from the frontier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800" smtClean="0"/>
              <a:t>Fetch the document at the URL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800" smtClean="0"/>
              <a:t>Parse the URL</a:t>
            </a:r>
          </a:p>
          <a:p>
            <a:pPr lvl="2"/>
            <a:r>
              <a:rPr lang="en-US" altLang="en-US" smtClean="0"/>
              <a:t>Extract links from it to other docs (URLs)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800" smtClean="0"/>
              <a:t>Check if URL has content already seen</a:t>
            </a:r>
          </a:p>
          <a:p>
            <a:pPr lvl="2"/>
            <a:r>
              <a:rPr lang="en-US" altLang="en-US" smtClean="0"/>
              <a:t>If not, add to indexes</a:t>
            </a:r>
            <a:endParaRPr lang="en-US" altLang="en-US" sz="3600" smtClean="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800" smtClean="0"/>
              <a:t>For each extracted URL</a:t>
            </a:r>
          </a:p>
          <a:p>
            <a:pPr lvl="2"/>
            <a:r>
              <a:rPr lang="en-US" altLang="en-US" smtClean="0"/>
              <a:t>Ensure it passes certain URL filter tests</a:t>
            </a:r>
          </a:p>
          <a:p>
            <a:pPr lvl="2"/>
            <a:r>
              <a:rPr lang="en-US" altLang="en-US" smtClean="0"/>
              <a:t>Check if it is already in the frontier (duplicate URL elimination)</a:t>
            </a:r>
          </a:p>
        </p:txBody>
      </p:sp>
      <p:sp>
        <p:nvSpPr>
          <p:cNvPr id="1242116" name="AutoShape 4"/>
          <p:cNvSpPr>
            <a:spLocks noChangeArrowheads="1"/>
          </p:cNvSpPr>
          <p:nvPr/>
        </p:nvSpPr>
        <p:spPr bwMode="auto">
          <a:xfrm>
            <a:off x="5562600" y="4267200"/>
            <a:ext cx="3048000" cy="685800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alibri" panose="020F0502020204030204" pitchFamily="34" charset="0"/>
              </a:rPr>
              <a:t>E.g., only crawl .edu, obey robots.txt, etc.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Crawling process</a:t>
            </a:r>
          </a:p>
          <a:p>
            <a:pPr algn="ctr">
              <a:defRPr/>
            </a:pP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41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39942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7496E85-47CA-465C-81D2-E08EF056ED87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F2AE2246-C23A-441B-BB81-674B1E7EC24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  <p:bldP spid="12421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highest similarity is between D2 and D5 ----- 0.86</a:t>
            </a:r>
          </a:p>
          <a:p>
            <a:r>
              <a:rPr lang="en-IN" dirty="0" smtClean="0"/>
              <a:t>The next highest is D3, D5  --- 0.80</a:t>
            </a:r>
          </a:p>
          <a:p>
            <a:r>
              <a:rPr lang="en-IN" dirty="0" smtClean="0"/>
              <a:t>The second cluster is (D2,D5,D3) with similarity 0.80</a:t>
            </a:r>
          </a:p>
          <a:p>
            <a:r>
              <a:rPr lang="en-IN" dirty="0" smtClean="0"/>
              <a:t>The next highest is D4 – 0.76</a:t>
            </a:r>
          </a:p>
          <a:p>
            <a:r>
              <a:rPr lang="en-IN" dirty="0"/>
              <a:t>The </a:t>
            </a:r>
            <a:r>
              <a:rPr lang="en-IN" dirty="0" smtClean="0"/>
              <a:t>third </a:t>
            </a:r>
            <a:r>
              <a:rPr lang="en-IN" dirty="0"/>
              <a:t>cluster is (</a:t>
            </a:r>
            <a:r>
              <a:rPr lang="en-IN" dirty="0" smtClean="0"/>
              <a:t>D2,D5,D3,D4) </a:t>
            </a:r>
            <a:r>
              <a:rPr lang="en-IN" dirty="0"/>
              <a:t>with similarity </a:t>
            </a:r>
            <a:r>
              <a:rPr lang="en-IN" dirty="0" smtClean="0"/>
              <a:t>0.76</a:t>
            </a:r>
          </a:p>
          <a:p>
            <a:r>
              <a:rPr lang="en-IN" dirty="0" smtClean="0"/>
              <a:t>The final cluster is (D1,D2,D3,D4,D5) with similarity 0.52</a:t>
            </a:r>
            <a:endParaRPr lang="en-IN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1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364644E-3C7D-4C2F-9BC0-39E11B4FB18C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BE8BA269-6357-4043-8404-885DCC6C99F9}" type="slidenum">
              <a:rPr lang="en-US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3</a:t>
            </a:fld>
            <a:r>
              <a:rPr lang="en-US" alt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                </a:t>
            </a:r>
            <a:endParaRPr lang="en-US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206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Reference point: fetching a billion pages in a month-long crawl requires fetching several hundred pages each second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Some potential issues:</a:t>
            </a:r>
          </a:p>
          <a:p>
            <a:pPr lvl="2" algn="just"/>
            <a:r>
              <a:rPr lang="en-IN" altLang="en-US" smtClean="0"/>
              <a:t> Links encountered during parsing may be relative  paths </a:t>
            </a:r>
          </a:p>
          <a:p>
            <a:pPr lvl="3" algn="just"/>
            <a:r>
              <a:rPr lang="en-IN" altLang="en-US" smtClean="0"/>
              <a:t>normalization needed</a:t>
            </a:r>
          </a:p>
          <a:p>
            <a:pPr lvl="2" algn="just"/>
            <a:r>
              <a:rPr lang="en-IN" altLang="en-US" smtClean="0"/>
              <a:t>Pages of a given web site may contain several duplicated links</a:t>
            </a:r>
          </a:p>
          <a:p>
            <a:pPr lvl="2" algn="just"/>
            <a:r>
              <a:rPr lang="en-IN" altLang="en-US" smtClean="0"/>
              <a:t> Some links may point to robot-free areas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Crawling process</a:t>
            </a:r>
          </a:p>
          <a:p>
            <a:pPr algn="ctr">
              <a:defRPr/>
            </a:pP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6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4096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69B0125-646B-46EF-AB2F-56524A57449D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2112AADB-76D6-4D5D-89C6-7A6E6A0BC11E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A crawler thread begins by taking a URL from the frontier and fetching the web page at that URL, generally using the http protocol.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The fetched page is parsed and the text as well as the links in it are extracted.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The text (with HTML tags) is passed on to the indexer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Link information including anchor text is passed on to the indexer for use in ranking.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Crawling process in Detail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8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41989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A238648-4297-4B47-9502-7BE105887416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AC71620A-EEF1-4013-AF22-48D1233F1A38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800" smtClean="0"/>
              <a:t>Each extracted link goes through a series of tests to determine whether the link should be added to the URL frontier.</a:t>
            </a:r>
          </a:p>
          <a:p>
            <a:pPr lvl="2" algn="just"/>
            <a:r>
              <a:rPr lang="en-IN" altLang="en-US" sz="2800" smtClean="0"/>
              <a:t>Content seen</a:t>
            </a:r>
          </a:p>
          <a:p>
            <a:pPr lvl="2" algn="just"/>
            <a:r>
              <a:rPr lang="en-IN" altLang="en-US" sz="2800" smtClean="0"/>
              <a:t>URL filter</a:t>
            </a:r>
          </a:p>
          <a:p>
            <a:pPr lvl="2" algn="just"/>
            <a:r>
              <a:rPr lang="en-IN" altLang="en-US" sz="2800" smtClean="0"/>
              <a:t>Duplicate elimination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z="2800" smtClean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Crawling process in Detail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12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43013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7144F07-B93D-4406-B6AA-48EB82BABF6A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ABC37D09-84CC-4EA6-A100-35396CD41A37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457200" indent="-457200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800" smtClean="0"/>
              <a:t>if the URL is already in the frontier or (in the case of a non-continuous crawl) already crawled, we do not add it to the frontier. When the URL is added to the frontier, it is</a:t>
            </a:r>
          </a:p>
          <a:p>
            <a:pPr marL="457200" indent="-457200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800" smtClean="0"/>
              <a:t>assigned a priority based on which it is eventually removed from the frontier for fetching.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Duplicate URL elimination</a:t>
            </a:r>
          </a:p>
        </p:txBody>
      </p:sp>
      <p:sp>
        <p:nvSpPr>
          <p:cNvPr id="4403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44037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D8BBC71-3DC6-46F6-850A-9E0D7CB37CD4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6296E53C-0E3D-4ADD-9337-3B7761692A32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 </a:t>
            </a:r>
            <a:r>
              <a:rPr lang="en-IN" altLang="en-US" b="1" smtClean="0">
                <a:solidFill>
                  <a:srgbClr val="0070C0"/>
                </a:solidFill>
              </a:rPr>
              <a:t>URL frontier</a:t>
            </a:r>
            <a:r>
              <a:rPr lang="en-IN" altLang="en-US" smtClean="0"/>
              <a:t> – managing the URLs to be fetched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 </a:t>
            </a:r>
            <a:r>
              <a:rPr lang="en-IN" altLang="en-US" b="1" smtClean="0">
                <a:solidFill>
                  <a:srgbClr val="0070C0"/>
                </a:solidFill>
              </a:rPr>
              <a:t>DNS resolution </a:t>
            </a:r>
            <a:r>
              <a:rPr lang="en-IN" altLang="en-US" smtClean="0"/>
              <a:t>– determining the host (web server)  from which to fetch a page defined by a URL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b="1" smtClean="0">
                <a:solidFill>
                  <a:srgbClr val="0070C0"/>
                </a:solidFill>
              </a:rPr>
              <a:t> Fetching module </a:t>
            </a:r>
            <a:r>
              <a:rPr lang="en-IN" altLang="en-US" smtClean="0"/>
              <a:t>– downloading a remote webpage for processing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 </a:t>
            </a:r>
            <a:r>
              <a:rPr lang="en-IN" altLang="en-US" b="1" smtClean="0">
                <a:solidFill>
                  <a:srgbClr val="0070C0"/>
                </a:solidFill>
              </a:rPr>
              <a:t>Parsing module </a:t>
            </a:r>
            <a:r>
              <a:rPr lang="en-IN" altLang="en-US" smtClean="0"/>
              <a:t>– extracting text and links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b="1" smtClean="0">
                <a:solidFill>
                  <a:srgbClr val="0070C0"/>
                </a:solidFill>
              </a:rPr>
              <a:t> Duplicate elimination </a:t>
            </a:r>
            <a:r>
              <a:rPr lang="en-IN" altLang="en-US" smtClean="0"/>
              <a:t>– detecting URLs and contents that have been processed a short time ago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of a crawler</a:t>
            </a:r>
          </a:p>
          <a:p>
            <a:pPr algn="ctr">
              <a:defRPr/>
            </a:pP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060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45061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4E78EBC-3D6B-4B2E-BE26-679592983814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76A3E460-3020-48C4-85B6-1629C0083F7C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Crawler architecture</a:t>
            </a: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684213" y="1754188"/>
            <a:ext cx="914400" cy="37290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WWW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598613" y="1752600"/>
            <a:ext cx="1373187" cy="1219200"/>
            <a:chOff x="1598613" y="1752600"/>
            <a:chExt cx="1373187" cy="1219200"/>
          </a:xfrm>
        </p:grpSpPr>
        <p:sp>
          <p:nvSpPr>
            <p:cNvPr id="46115" name="Rectangle 6"/>
            <p:cNvSpPr>
              <a:spLocks noChangeArrowheads="1"/>
            </p:cNvSpPr>
            <p:nvPr/>
          </p:nvSpPr>
          <p:spPr bwMode="auto">
            <a:xfrm>
              <a:off x="2057400" y="1752600"/>
              <a:ext cx="914400" cy="762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DNS</a:t>
              </a:r>
            </a:p>
          </p:txBody>
        </p:sp>
        <p:sp>
          <p:nvSpPr>
            <p:cNvPr id="46116" name="Line 14"/>
            <p:cNvSpPr>
              <a:spLocks noChangeShapeType="1"/>
            </p:cNvSpPr>
            <p:nvPr/>
          </p:nvSpPr>
          <p:spPr bwMode="auto">
            <a:xfrm flipH="1">
              <a:off x="1598613" y="2128838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Line 15"/>
            <p:cNvSpPr>
              <a:spLocks noChangeShapeType="1"/>
            </p:cNvSpPr>
            <p:nvPr/>
          </p:nvSpPr>
          <p:spPr bwMode="auto">
            <a:xfrm>
              <a:off x="2514600" y="2514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971800" y="2133600"/>
            <a:ext cx="1371600" cy="3352800"/>
            <a:chOff x="2971800" y="2133600"/>
            <a:chExt cx="1371600" cy="3352800"/>
          </a:xfrm>
        </p:grpSpPr>
        <p:sp>
          <p:nvSpPr>
            <p:cNvPr id="46113" name="Rectangle 7"/>
            <p:cNvSpPr>
              <a:spLocks noChangeArrowheads="1"/>
            </p:cNvSpPr>
            <p:nvPr/>
          </p:nvSpPr>
          <p:spPr bwMode="auto">
            <a:xfrm>
              <a:off x="3429000" y="2133600"/>
              <a:ext cx="914400" cy="3352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Parse</a:t>
              </a:r>
            </a:p>
          </p:txBody>
        </p:sp>
        <p:sp>
          <p:nvSpPr>
            <p:cNvPr id="46114" name="Line 17"/>
            <p:cNvSpPr>
              <a:spLocks noChangeShapeType="1"/>
            </p:cNvSpPr>
            <p:nvPr/>
          </p:nvSpPr>
          <p:spPr bwMode="auto">
            <a:xfrm>
              <a:off x="2971800" y="3810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4343400" y="1981200"/>
            <a:ext cx="1371600" cy="3500438"/>
            <a:chOff x="4343400" y="1981200"/>
            <a:chExt cx="1371600" cy="3500438"/>
          </a:xfrm>
        </p:grpSpPr>
        <p:sp>
          <p:nvSpPr>
            <p:cNvPr id="46109" name="Rectangle 8"/>
            <p:cNvSpPr>
              <a:spLocks noChangeArrowheads="1"/>
            </p:cNvSpPr>
            <p:nvPr/>
          </p:nvSpPr>
          <p:spPr bwMode="auto">
            <a:xfrm>
              <a:off x="4800600" y="3505200"/>
              <a:ext cx="914400" cy="19764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alibri" panose="020F0502020204030204" pitchFamily="34" charset="0"/>
                </a:rPr>
                <a:t>Content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alibri" panose="020F0502020204030204" pitchFamily="34" charset="0"/>
                </a:rPr>
                <a:t>seen?</a:t>
              </a:r>
            </a:p>
          </p:txBody>
        </p:sp>
        <p:sp>
          <p:nvSpPr>
            <p:cNvPr id="46110" name="AutoShape 11"/>
            <p:cNvSpPr>
              <a:spLocks noChangeArrowheads="1"/>
            </p:cNvSpPr>
            <p:nvPr/>
          </p:nvSpPr>
          <p:spPr bwMode="auto">
            <a:xfrm>
              <a:off x="4800600" y="1981200"/>
              <a:ext cx="914400" cy="990600"/>
            </a:xfrm>
            <a:prstGeom prst="can">
              <a:avLst>
                <a:gd name="adj" fmla="val 27083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Doc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FP’s</a:t>
              </a:r>
            </a:p>
          </p:txBody>
        </p:sp>
        <p:sp>
          <p:nvSpPr>
            <p:cNvPr id="46111" name="Line 18"/>
            <p:cNvSpPr>
              <a:spLocks noChangeShapeType="1"/>
            </p:cNvSpPr>
            <p:nvPr/>
          </p:nvSpPr>
          <p:spPr bwMode="auto">
            <a:xfrm>
              <a:off x="4343400" y="3810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Line 21"/>
            <p:cNvSpPr>
              <a:spLocks noChangeShapeType="1"/>
            </p:cNvSpPr>
            <p:nvPr/>
          </p:nvSpPr>
          <p:spPr bwMode="auto">
            <a:xfrm>
              <a:off x="5257800" y="2971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7010400" y="1905000"/>
            <a:ext cx="1295400" cy="3581400"/>
            <a:chOff x="7010400" y="1905000"/>
            <a:chExt cx="1295400" cy="3581400"/>
          </a:xfrm>
        </p:grpSpPr>
        <p:sp>
          <p:nvSpPr>
            <p:cNvPr id="46105" name="Rectangle 10"/>
            <p:cNvSpPr>
              <a:spLocks noChangeArrowheads="1"/>
            </p:cNvSpPr>
            <p:nvPr/>
          </p:nvSpPr>
          <p:spPr bwMode="auto">
            <a:xfrm>
              <a:off x="7391400" y="3509963"/>
              <a:ext cx="914400" cy="197643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Dup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URL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elim</a:t>
              </a:r>
            </a:p>
          </p:txBody>
        </p:sp>
        <p:sp>
          <p:nvSpPr>
            <p:cNvPr id="46106" name="AutoShape 12"/>
            <p:cNvSpPr>
              <a:spLocks noChangeArrowheads="1"/>
            </p:cNvSpPr>
            <p:nvPr/>
          </p:nvSpPr>
          <p:spPr bwMode="auto">
            <a:xfrm>
              <a:off x="7391400" y="1905000"/>
              <a:ext cx="914400" cy="1066800"/>
            </a:xfrm>
            <a:prstGeom prst="can">
              <a:avLst>
                <a:gd name="adj" fmla="val 29167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URL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set</a:t>
              </a:r>
            </a:p>
          </p:txBody>
        </p:sp>
        <p:sp>
          <p:nvSpPr>
            <p:cNvPr id="46107" name="Line 20"/>
            <p:cNvSpPr>
              <a:spLocks noChangeShapeType="1"/>
            </p:cNvSpPr>
            <p:nvPr/>
          </p:nvSpPr>
          <p:spPr bwMode="auto">
            <a:xfrm>
              <a:off x="7010400" y="38100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Line 22"/>
            <p:cNvSpPr>
              <a:spLocks noChangeShapeType="1"/>
            </p:cNvSpPr>
            <p:nvPr/>
          </p:nvSpPr>
          <p:spPr bwMode="auto">
            <a:xfrm>
              <a:off x="7848600" y="2971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2590800" y="5486400"/>
            <a:ext cx="5257800" cy="990600"/>
            <a:chOff x="2590800" y="5486400"/>
            <a:chExt cx="5257800" cy="990600"/>
          </a:xfrm>
        </p:grpSpPr>
        <p:sp>
          <p:nvSpPr>
            <p:cNvPr id="46100" name="Rectangle 13"/>
            <p:cNvSpPr>
              <a:spLocks noChangeArrowheads="1"/>
            </p:cNvSpPr>
            <p:nvPr/>
          </p:nvSpPr>
          <p:spPr bwMode="auto">
            <a:xfrm>
              <a:off x="3200400" y="5791200"/>
              <a:ext cx="3962400" cy="685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URL Frontier</a:t>
              </a:r>
            </a:p>
          </p:txBody>
        </p:sp>
        <p:sp>
          <p:nvSpPr>
            <p:cNvPr id="46101" name="Line 23"/>
            <p:cNvSpPr>
              <a:spLocks noChangeShapeType="1"/>
            </p:cNvSpPr>
            <p:nvPr/>
          </p:nvSpPr>
          <p:spPr bwMode="auto">
            <a:xfrm flipH="1">
              <a:off x="7162800" y="61722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Line 24"/>
            <p:cNvSpPr>
              <a:spLocks noChangeShapeType="1"/>
            </p:cNvSpPr>
            <p:nvPr/>
          </p:nvSpPr>
          <p:spPr bwMode="auto">
            <a:xfrm flipV="1">
              <a:off x="7848600" y="5486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Line 26"/>
            <p:cNvSpPr>
              <a:spLocks noChangeShapeType="1"/>
            </p:cNvSpPr>
            <p:nvPr/>
          </p:nvSpPr>
          <p:spPr bwMode="auto">
            <a:xfrm flipH="1">
              <a:off x="2590800" y="61722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Line 27"/>
            <p:cNvSpPr>
              <a:spLocks noChangeShapeType="1"/>
            </p:cNvSpPr>
            <p:nvPr/>
          </p:nvSpPr>
          <p:spPr bwMode="auto">
            <a:xfrm flipV="1">
              <a:off x="2590800" y="5486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5715000" y="1981200"/>
            <a:ext cx="1295400" cy="3500438"/>
            <a:chOff x="5715000" y="1981200"/>
            <a:chExt cx="1295400" cy="3500438"/>
          </a:xfrm>
        </p:grpSpPr>
        <p:sp>
          <p:nvSpPr>
            <p:cNvPr id="46096" name="Rectangle 9"/>
            <p:cNvSpPr>
              <a:spLocks noChangeArrowheads="1"/>
            </p:cNvSpPr>
            <p:nvPr/>
          </p:nvSpPr>
          <p:spPr bwMode="auto">
            <a:xfrm>
              <a:off x="6096000" y="3505200"/>
              <a:ext cx="914400" cy="19764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URL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filter</a:t>
              </a:r>
            </a:p>
          </p:txBody>
        </p:sp>
        <p:sp>
          <p:nvSpPr>
            <p:cNvPr id="46097" name="Line 19"/>
            <p:cNvSpPr>
              <a:spLocks noChangeShapeType="1"/>
            </p:cNvSpPr>
            <p:nvPr/>
          </p:nvSpPr>
          <p:spPr bwMode="auto">
            <a:xfrm>
              <a:off x="5715000" y="38100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AutoShape 28"/>
            <p:cNvSpPr>
              <a:spLocks noChangeArrowheads="1"/>
            </p:cNvSpPr>
            <p:nvPr/>
          </p:nvSpPr>
          <p:spPr bwMode="auto">
            <a:xfrm>
              <a:off x="6096000" y="1981200"/>
              <a:ext cx="914400" cy="990600"/>
            </a:xfrm>
            <a:prstGeom prst="can">
              <a:avLst>
                <a:gd name="adj" fmla="val 27083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robots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filters</a:t>
              </a:r>
            </a:p>
          </p:txBody>
        </p:sp>
        <p:sp>
          <p:nvSpPr>
            <p:cNvPr id="46099" name="Line 29"/>
            <p:cNvSpPr>
              <a:spLocks noChangeShapeType="1"/>
            </p:cNvSpPr>
            <p:nvPr/>
          </p:nvSpPr>
          <p:spPr bwMode="auto">
            <a:xfrm>
              <a:off x="6553200" y="2971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1600200" y="2971800"/>
            <a:ext cx="1371600" cy="2509838"/>
            <a:chOff x="1600200" y="2971800"/>
            <a:chExt cx="1371600" cy="2509838"/>
          </a:xfrm>
        </p:grpSpPr>
        <p:sp>
          <p:nvSpPr>
            <p:cNvPr id="46093" name="Rectangle 5"/>
            <p:cNvSpPr>
              <a:spLocks noChangeArrowheads="1"/>
            </p:cNvSpPr>
            <p:nvPr/>
          </p:nvSpPr>
          <p:spPr bwMode="auto">
            <a:xfrm>
              <a:off x="2057400" y="2971800"/>
              <a:ext cx="914400" cy="25098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Fetch</a:t>
              </a:r>
            </a:p>
          </p:txBody>
        </p:sp>
        <p:sp>
          <p:nvSpPr>
            <p:cNvPr id="46094" name="Line 16"/>
            <p:cNvSpPr>
              <a:spLocks noChangeShapeType="1"/>
            </p:cNvSpPr>
            <p:nvPr/>
          </p:nvSpPr>
          <p:spPr bwMode="auto">
            <a:xfrm>
              <a:off x="1600200" y="3810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Line 16"/>
            <p:cNvSpPr>
              <a:spLocks noChangeShapeType="1"/>
            </p:cNvSpPr>
            <p:nvPr/>
          </p:nvSpPr>
          <p:spPr bwMode="auto">
            <a:xfrm rot="10800000">
              <a:off x="1600200" y="35814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46092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102C374-F72D-4290-9D41-3E4DA9A15BAC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79A628B7-1E81-42BF-B538-A0162A338A5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3600" dirty="0" smtClean="0"/>
              <a:t>The </a:t>
            </a:r>
            <a:r>
              <a:rPr lang="en-US" sz="3600" dirty="0"/>
              <a:t>Google </a:t>
            </a:r>
            <a:r>
              <a:rPr lang="en-US" sz="3600" dirty="0" smtClean="0"/>
              <a:t>Page-rank </a:t>
            </a:r>
            <a:r>
              <a:rPr lang="en-US" sz="3600" dirty="0"/>
              <a:t>Algorithm and </a:t>
            </a:r>
            <a:r>
              <a:rPr lang="en-US" sz="3600" dirty="0" smtClean="0"/>
              <a:t>HITS</a:t>
            </a: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7162800" y="1219200"/>
            <a:ext cx="1981200" cy="3079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bg1"/>
                </a:solidFill>
              </a:rPr>
              <a:t>Pilani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IN" dirty="0" smtClean="0"/>
              <a:t>Web Graph</a:t>
            </a:r>
            <a:endParaRPr lang="en-IN" dirty="0"/>
          </a:p>
        </p:txBody>
      </p:sp>
      <p:pic>
        <p:nvPicPr>
          <p:cNvPr id="48131" name="Picture 4" descr="http://upload.wikimedia.org/wikipedia/commons/thumb/6/69/PageRank-hi-res.png/220px-PageRank-hi-r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53054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48133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D9B3CDD-9297-440C-B1DC-B84CB05C781A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028CE84C-1CB5-4DC4-AC85-1B13BB85C1E0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b="1" smtClean="0"/>
              <a:t>PageRank</a:t>
            </a:r>
            <a:r>
              <a:rPr lang="en-IN" altLang="en-US" smtClean="0"/>
              <a:t> is an algorithm used by Google Search to rank websites in their search engine results. 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PageRank was named after Larry Page, one of the founders of Google. 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PageRank is a way of measuring the importance of website pages.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 </a:t>
            </a:r>
            <a:r>
              <a:rPr lang="en-US" altLang="en-US" smtClean="0"/>
              <a:t>In short PageRank is a “vote”, by all the other pages on the Web, about how important a page is.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A link to a page counts as a vote of support</a:t>
            </a:r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    PR(A) = (1-d) + d(PR(T1)/C(T1) +…+PR(Tn)/C(Tn))</a:t>
            </a:r>
          </a:p>
          <a:p>
            <a:pPr fontAlgn="base">
              <a:spcAft>
                <a:spcPct val="0"/>
              </a:spcAft>
            </a:pPr>
            <a:endParaRPr lang="en-I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IN" dirty="0" smtClean="0"/>
              <a:t>Page Rank</a:t>
            </a:r>
            <a:endParaRPr lang="en-IN" dirty="0"/>
          </a:p>
        </p:txBody>
      </p:sp>
      <p:sp>
        <p:nvSpPr>
          <p:cNvPr id="50180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0181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98AB953-2D63-41ED-A9D8-42D8A877693A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731117D9-8622-4295-85A2-25A85FB8F96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charset="0"/>
              <a:buChar char="•"/>
              <a:defRPr/>
            </a:pPr>
            <a:r>
              <a:rPr lang="en-IN" altLang="en-US" dirty="0" smtClean="0">
                <a:latin typeface="Arial" charset="0"/>
                <a:cs typeface="Arial" charset="0"/>
              </a:rPr>
              <a:t>PageRank is a probability distribution used to represent the likelihood that a person randomly clicking on links will arrive at any particular page.</a:t>
            </a:r>
          </a:p>
          <a:p>
            <a:pPr marL="0" indent="0" algn="just" fontAlgn="base">
              <a:spcAft>
                <a:spcPct val="0"/>
              </a:spcAft>
              <a:defRPr/>
            </a:pPr>
            <a:endParaRPr lang="en-IN" altLang="en-US" dirty="0" smtClean="0">
              <a:latin typeface="Arial" charset="0"/>
              <a:cs typeface="Arial" charset="0"/>
            </a:endParaRPr>
          </a:p>
          <a:p>
            <a:pPr algn="just" fontAlgn="base">
              <a:spcAft>
                <a:spcPct val="0"/>
              </a:spcAft>
              <a:buFont typeface="Arial" charset="0"/>
              <a:buChar char="•"/>
              <a:defRPr/>
            </a:pPr>
            <a:r>
              <a:rPr lang="en-IN" altLang="en-US" dirty="0" smtClean="0">
                <a:latin typeface="Arial" charset="0"/>
                <a:cs typeface="Arial" charset="0"/>
              </a:rPr>
              <a:t>PageRank can be calculated for collections of documents of any size. </a:t>
            </a:r>
          </a:p>
          <a:p>
            <a:pPr algn="just" fontAlgn="base">
              <a:spcAft>
                <a:spcPct val="0"/>
              </a:spcAft>
              <a:buFont typeface="Arial" charset="0"/>
              <a:buChar char="•"/>
              <a:defRPr/>
            </a:pPr>
            <a:endParaRPr lang="en-IN" altLang="en-US" dirty="0" smtClean="0">
              <a:latin typeface="Arial" charset="0"/>
              <a:cs typeface="Arial" charset="0"/>
            </a:endParaRPr>
          </a:p>
          <a:p>
            <a:pPr algn="just" fontAlgn="base">
              <a:spcAft>
                <a:spcPct val="0"/>
              </a:spcAft>
              <a:buFont typeface="Arial" charset="0"/>
              <a:buChar char="•"/>
              <a:defRPr/>
            </a:pPr>
            <a:r>
              <a:rPr lang="en-IN" altLang="en-US" dirty="0" smtClean="0">
                <a:latin typeface="Arial" charset="0"/>
                <a:cs typeface="Arial" charset="0"/>
              </a:rPr>
              <a:t>It is assumed in several research papers that the distribution is evenly divided among all documents in the collection at the beginning of the computational process.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IN" dirty="0"/>
              <a:t>Page </a:t>
            </a:r>
            <a:r>
              <a:rPr lang="en-IN" dirty="0" smtClean="0"/>
              <a:t>Rank</a:t>
            </a:r>
            <a:endParaRPr lang="en-IN" dirty="0"/>
          </a:p>
        </p:txBody>
      </p:sp>
      <p:sp>
        <p:nvSpPr>
          <p:cNvPr id="5120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120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9884E28-AA6C-4C0C-83AC-D5012041B64F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10E36977-EB2D-4E96-93C5-E4D1188345E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IN" dirty="0"/>
              <a:t>Given below is the Similarity matrix (Note : Similarity and not Distance) for 5 documents. If </a:t>
            </a:r>
            <a:r>
              <a:rPr lang="en-IN" dirty="0" smtClean="0"/>
              <a:t>Complete  </a:t>
            </a:r>
            <a:r>
              <a:rPr lang="en-IN" dirty="0"/>
              <a:t>Link Hierarchical Clustering is used ,  </a:t>
            </a:r>
            <a:r>
              <a:rPr lang="en-IN" dirty="0" smtClean="0"/>
              <a:t>what is the resultant </a:t>
            </a:r>
            <a:r>
              <a:rPr lang="en-IN" dirty="0" err="1" smtClean="0"/>
              <a:t>dendrogram</a:t>
            </a:r>
            <a:r>
              <a:rPr lang="en-IN" dirty="0" smtClean="0"/>
              <a:t> and the corresponding similarity measure?</a:t>
            </a:r>
            <a:endParaRPr lang="en-IN" dirty="0"/>
          </a:p>
          <a:p>
            <a:pPr marL="0" indent="0" algn="just"/>
            <a:endParaRPr lang="en-IN" dirty="0"/>
          </a:p>
          <a:p>
            <a:pPr algn="just">
              <a:buFont typeface="Arial" pitchFamily="34" charset="0"/>
              <a:buChar char="•"/>
            </a:pP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0"/>
            <p:extLst/>
          </p:nvPr>
        </p:nvGraphicFramePr>
        <p:xfrm>
          <a:off x="762000" y="3581400"/>
          <a:ext cx="6172200" cy="2514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4613"/>
                <a:gridCol w="1036004"/>
                <a:gridCol w="1034787"/>
                <a:gridCol w="863134"/>
                <a:gridCol w="1034787"/>
                <a:gridCol w="1208875"/>
              </a:tblGrid>
              <a:tr h="4191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D1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D2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D3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D4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D5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D1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1.00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0.10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0.41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0.52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0.35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D2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1.00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0.64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0.47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0.86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D3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1.00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0.44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0.80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D4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1.00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0.76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D5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1.00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152400"/>
            <a:ext cx="6324600" cy="1143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-342900" algn="l" defTabSz="914400" rtl="0" eaLnBrk="1" latinLnBrk="0" hangingPunct="1">
              <a:lnSpc>
                <a:spcPts val="3600"/>
              </a:lnSpc>
              <a:spcBef>
                <a:spcPts val="0"/>
              </a:spcBef>
              <a:buFont typeface="Arial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IN" sz="4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2</a:t>
            </a:r>
            <a:endParaRPr lang="en-IN" sz="4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364644E-3C7D-4C2F-9BC0-39E11B4FB18C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E5FD9DA8-A8C7-4178-9890-AE2D7DBA0BC6}" type="slidenum">
              <a:rPr lang="en-US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4</a:t>
            </a:fld>
            <a:r>
              <a:rPr lang="en-US" alt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                  </a:t>
            </a:r>
            <a:endParaRPr lang="en-US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9696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2163762"/>
          </a:xfrm>
        </p:spPr>
        <p:txBody>
          <a:bodyPr/>
          <a:lstStyle/>
          <a:p>
            <a:pPr algn="just">
              <a:buFont typeface="Arial" pitchFamily="34" charset="0"/>
              <a:buChar char="•"/>
              <a:defRPr/>
            </a:pPr>
            <a:r>
              <a:rPr lang="en-US" dirty="0" smtClean="0"/>
              <a:t>Page rank of a page P is the sum of links that point to P.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US" dirty="0" smtClean="0"/>
              <a:t>If there is one link pointing to P then the PR(P) = 1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US" dirty="0"/>
              <a:t>If there is </a:t>
            </a:r>
            <a:r>
              <a:rPr lang="en-US" dirty="0" smtClean="0"/>
              <a:t>two links </a:t>
            </a:r>
            <a:r>
              <a:rPr lang="en-US" dirty="0"/>
              <a:t>pointing to P</a:t>
            </a:r>
            <a:r>
              <a:rPr lang="en-US" dirty="0" smtClean="0"/>
              <a:t> </a:t>
            </a:r>
            <a:r>
              <a:rPr lang="en-US" dirty="0"/>
              <a:t>then the PR(P) = </a:t>
            </a:r>
            <a:r>
              <a:rPr lang="en-US" dirty="0" smtClean="0"/>
              <a:t>2 …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US" dirty="0" smtClean="0"/>
          </a:p>
          <a:p>
            <a:pPr algn="just">
              <a:buFont typeface="Arial" pitchFamily="34" charset="0"/>
              <a:buChar char="•"/>
              <a:defRPr/>
            </a:pPr>
            <a:r>
              <a:rPr lang="en-US" dirty="0" smtClean="0"/>
              <a:t>The probability of the user landing on page P based on the pages that point to P (step 1)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US" dirty="0"/>
          </a:p>
          <a:p>
            <a:pPr algn="just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0" indent="0" algn="just">
              <a:defRPr/>
            </a:pPr>
            <a:r>
              <a:rPr lang="en-US" dirty="0" smtClean="0"/>
              <a:t>PR(P) = </a:t>
            </a:r>
            <a:r>
              <a:rPr lang="el-GR" dirty="0" smtClean="0"/>
              <a:t>Σ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links points to P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Page rank</a:t>
            </a:r>
            <a:endParaRPr lang="en-US" dirty="0"/>
          </a:p>
        </p:txBody>
      </p:sp>
      <p:grpSp>
        <p:nvGrpSpPr>
          <p:cNvPr id="53252" name="Group 11"/>
          <p:cNvGrpSpPr>
            <a:grpSpLocks/>
          </p:cNvGrpSpPr>
          <p:nvPr/>
        </p:nvGrpSpPr>
        <p:grpSpPr bwMode="auto">
          <a:xfrm>
            <a:off x="6286500" y="4318000"/>
            <a:ext cx="2362200" cy="1828800"/>
            <a:chOff x="2057400" y="3886200"/>
            <a:chExt cx="2362200" cy="1828800"/>
          </a:xfrm>
        </p:grpSpPr>
        <p:sp>
          <p:nvSpPr>
            <p:cNvPr id="5" name="Rectangle 4"/>
            <p:cNvSpPr/>
            <p:nvPr/>
          </p:nvSpPr>
          <p:spPr>
            <a:xfrm>
              <a:off x="2057400" y="3886200"/>
              <a:ext cx="6858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3800" y="3886200"/>
              <a:ext cx="6858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90825" y="4953000"/>
              <a:ext cx="6858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400300" y="4648200"/>
              <a:ext cx="390525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2"/>
            </p:cNvCxnSpPr>
            <p:nvPr/>
          </p:nvCxnSpPr>
          <p:spPr>
            <a:xfrm flipH="1">
              <a:off x="3476625" y="4648200"/>
              <a:ext cx="600075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253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3254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C037BE1-A361-46C8-8A21-4E510D93B002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8B038BFE-98C3-4A0C-9F20-2593EAF2D72B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5344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mtClean="0"/>
              <a:t>Step 2 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Assume a random walker and assume that there is a single path from Page A to P then he is more likely to reach P rather than any pages.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The number of out going links from a page decreases if this number is high so divide this by the number of outgoing links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PR(P) = </a:t>
            </a:r>
            <a:r>
              <a:rPr lang="el-GR" altLang="en-US" smtClean="0"/>
              <a:t>Σ</a:t>
            </a:r>
            <a:r>
              <a:rPr lang="en-US" altLang="en-US" smtClean="0"/>
              <a:t> links points to P / </a:t>
            </a:r>
            <a:r>
              <a:rPr lang="en-US" altLang="en-US" smtClean="0">
                <a:solidFill>
                  <a:srgbClr val="FF0000"/>
                </a:solidFill>
              </a:rPr>
              <a:t>L(P</a:t>
            </a:r>
            <a:r>
              <a:rPr lang="en-US" altLang="en-US" baseline="-25000" smtClean="0">
                <a:solidFill>
                  <a:srgbClr val="FF0000"/>
                </a:solidFill>
              </a:rPr>
              <a:t>i</a:t>
            </a:r>
            <a:r>
              <a:rPr lang="en-US" altLang="en-US" smtClean="0">
                <a:solidFill>
                  <a:srgbClr val="FF0000"/>
                </a:solidFill>
              </a:rPr>
              <a:t>)</a:t>
            </a:r>
          </a:p>
          <a:p>
            <a:pPr fontAlgn="base">
              <a:spcAft>
                <a:spcPct val="0"/>
              </a:spcAft>
            </a:pPr>
            <a:endParaRPr lang="en-US" altLang="en-US" smtClean="0">
              <a:solidFill>
                <a:srgbClr val="FF0000"/>
              </a:solidFill>
            </a:endParaRPr>
          </a:p>
          <a:p>
            <a:pPr fontAlgn="base">
              <a:spcAft>
                <a:spcPct val="0"/>
              </a:spcAft>
            </a:pPr>
            <a:r>
              <a:rPr lang="en-US" altLang="en-US" smtClean="0">
                <a:solidFill>
                  <a:srgbClr val="FF0000"/>
                </a:solidFill>
              </a:rPr>
              <a:t>Number of out going links from P</a:t>
            </a:r>
            <a:r>
              <a:rPr lang="en-US" altLang="en-US" baseline="-25000" smtClean="0">
                <a:solidFill>
                  <a:srgbClr val="FF0000"/>
                </a:solidFill>
              </a:rPr>
              <a:t>i</a:t>
            </a:r>
            <a:r>
              <a:rPr lang="en-US" altLang="en-US" smtClean="0">
                <a:solidFill>
                  <a:srgbClr val="FF0000"/>
                </a:solidFill>
              </a:rPr>
              <a:t> 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IN" dirty="0"/>
              <a:t>Page </a:t>
            </a:r>
            <a:r>
              <a:rPr lang="en-IN" dirty="0" smtClean="0"/>
              <a:t>Rank</a:t>
            </a:r>
            <a:endParaRPr lang="en-US" dirty="0"/>
          </a:p>
        </p:txBody>
      </p:sp>
      <p:grpSp>
        <p:nvGrpSpPr>
          <p:cNvPr id="54276" name="Group 3"/>
          <p:cNvGrpSpPr>
            <a:grpSpLocks/>
          </p:cNvGrpSpPr>
          <p:nvPr/>
        </p:nvGrpSpPr>
        <p:grpSpPr bwMode="auto">
          <a:xfrm>
            <a:off x="6286500" y="4318000"/>
            <a:ext cx="2362200" cy="1828800"/>
            <a:chOff x="2057400" y="3886200"/>
            <a:chExt cx="2362200" cy="1828800"/>
          </a:xfrm>
        </p:grpSpPr>
        <p:sp>
          <p:nvSpPr>
            <p:cNvPr id="5" name="Rectangle 4"/>
            <p:cNvSpPr/>
            <p:nvPr/>
          </p:nvSpPr>
          <p:spPr>
            <a:xfrm>
              <a:off x="2057400" y="3886200"/>
              <a:ext cx="6858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/>
                <a:t>P</a:t>
              </a:r>
              <a:r>
                <a:rPr lang="en-US" baseline="-25000" dirty="0"/>
                <a:t>i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3800" y="3886200"/>
              <a:ext cx="6858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90825" y="4953000"/>
              <a:ext cx="6858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/>
                <a:t>P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400300" y="4648200"/>
              <a:ext cx="390525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2"/>
            </p:cNvCxnSpPr>
            <p:nvPr/>
          </p:nvCxnSpPr>
          <p:spPr>
            <a:xfrm flipH="1">
              <a:off x="3476625" y="4648200"/>
              <a:ext cx="600075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277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4278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E9CEF58-D971-4A5D-BF97-81728E4EC9F3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BDA1917A-AE2C-47CE-B24F-FD55275A1BE2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</a:pPr>
            <a:r>
              <a:rPr lang="en-US" altLang="en-US" smtClean="0"/>
              <a:t>Step 3: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Page P is more likely to be reached if there is a link from a page that has a big page rank(i.e there is a high probability of reaching this page)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Page rank of a page P is the sum of the page ranks of the page P</a:t>
            </a:r>
            <a:r>
              <a:rPr lang="en-US" altLang="en-US" baseline="-25000" smtClean="0"/>
              <a:t>i </a:t>
            </a:r>
            <a:r>
              <a:rPr lang="en-US" altLang="en-US" smtClean="0"/>
              <a:t>that have a path to P divided by the out going links from P</a:t>
            </a:r>
            <a:r>
              <a:rPr lang="en-US" altLang="en-US" baseline="-25000" smtClean="0"/>
              <a:t>i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PR(P) = </a:t>
            </a:r>
            <a:r>
              <a:rPr lang="el-GR" altLang="en-US" smtClean="0"/>
              <a:t>Σ</a:t>
            </a:r>
            <a:r>
              <a:rPr lang="en-US" altLang="en-US" smtClean="0"/>
              <a:t> PR(P</a:t>
            </a:r>
            <a:r>
              <a:rPr lang="en-US" altLang="en-US" baseline="-25000" smtClean="0"/>
              <a:t>i</a:t>
            </a:r>
            <a:r>
              <a:rPr lang="en-US" altLang="en-US" smtClean="0"/>
              <a:t>) / </a:t>
            </a:r>
            <a:r>
              <a:rPr lang="en-US" altLang="en-US" smtClean="0">
                <a:solidFill>
                  <a:srgbClr val="FF0000"/>
                </a:solidFill>
              </a:rPr>
              <a:t>L(P</a:t>
            </a:r>
            <a:r>
              <a:rPr lang="en-US" altLang="en-US" baseline="-25000" smtClean="0">
                <a:solidFill>
                  <a:srgbClr val="FF0000"/>
                </a:solidFill>
              </a:rPr>
              <a:t>i</a:t>
            </a:r>
            <a:r>
              <a:rPr lang="en-US" altLang="en-US" smtClean="0">
                <a:solidFill>
                  <a:srgbClr val="FF0000"/>
                </a:solidFill>
              </a:rPr>
              <a:t>)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IN" dirty="0"/>
              <a:t>Page </a:t>
            </a:r>
            <a:r>
              <a:rPr lang="en-IN" dirty="0" smtClean="0"/>
              <a:t>Rank</a:t>
            </a:r>
            <a:endParaRPr lang="en-US" dirty="0"/>
          </a:p>
        </p:txBody>
      </p:sp>
      <p:sp>
        <p:nvSpPr>
          <p:cNvPr id="55300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5301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4430580-BE59-4FA1-BE01-148A6E449159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C2E74BA6-EEE8-41F6-827D-613DC4EF5252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610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dirty="0" smtClean="0"/>
              <a:t>Step 4: Random walker can move from one page to the other this model is captured by the Damping factor.</a:t>
            </a:r>
          </a:p>
          <a:p>
            <a:pPr fontAlgn="base">
              <a:spcAft>
                <a:spcPct val="0"/>
              </a:spcAft>
            </a:pPr>
            <a:endParaRPr lang="en-US" altLang="en-US" dirty="0" smtClean="0"/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 smtClean="0"/>
              <a:t>Ability of the random walker to go any where is evaluated as per existing web documents and the value is 0.85 (</a:t>
            </a:r>
            <a:r>
              <a:rPr lang="en-US" altLang="en-US" dirty="0" err="1" smtClean="0"/>
              <a:t>i.e</a:t>
            </a:r>
            <a:r>
              <a:rPr lang="en-US" altLang="en-US" dirty="0" smtClean="0"/>
              <a:t> after every six pages that will reach to a path.</a:t>
            </a:r>
          </a:p>
          <a:p>
            <a:pPr fontAlgn="base">
              <a:spcAft>
                <a:spcPct val="0"/>
              </a:spcAft>
            </a:pPr>
            <a:endParaRPr lang="en-US" altLang="en-US" dirty="0" smtClean="0"/>
          </a:p>
          <a:p>
            <a:pPr fontAlgn="base">
              <a:spcAft>
                <a:spcPct val="0"/>
              </a:spcAft>
            </a:pPr>
            <a:r>
              <a:rPr lang="en-US" altLang="en-US" dirty="0" smtClean="0"/>
              <a:t>	N is total number of pages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 smtClean="0"/>
              <a:t>	1 =</a:t>
            </a:r>
            <a:r>
              <a:rPr lang="el-GR" altLang="en-US" dirty="0" smtClean="0"/>
              <a:t> 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(1-d) / N + d </a:t>
            </a:r>
            <a:r>
              <a:rPr lang="el-GR" altLang="en-US" dirty="0" smtClean="0"/>
              <a:t>Σ</a:t>
            </a:r>
            <a:r>
              <a:rPr lang="en-US" altLang="en-US" dirty="0" smtClean="0"/>
              <a:t> PR(P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) / L(P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)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 smtClean="0"/>
              <a:t>	</a:t>
            </a:r>
            <a:r>
              <a:rPr lang="en-US" altLang="en-US" dirty="0" err="1" smtClean="0"/>
              <a:t>i.e</a:t>
            </a:r>
            <a:r>
              <a:rPr lang="en-US" altLang="en-US" dirty="0" smtClean="0"/>
              <a:t> Probability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IN" dirty="0"/>
              <a:t>Page </a:t>
            </a:r>
            <a:r>
              <a:rPr lang="en-IN" dirty="0" smtClean="0"/>
              <a:t>Rank</a:t>
            </a:r>
            <a:endParaRPr lang="en-US" dirty="0"/>
          </a:p>
        </p:txBody>
      </p:sp>
      <p:sp>
        <p:nvSpPr>
          <p:cNvPr id="57348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7349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9C7E039-C662-455C-94CD-6643AAF947E4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50C428DE-58E1-435F-8F4E-DD6B944ADB64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mtClean="0"/>
              <a:t>PR(A) = (1-d) + d(PR(T</a:t>
            </a:r>
            <a:r>
              <a:rPr lang="en-US" altLang="en-US" baseline="-25000" smtClean="0"/>
              <a:t>1</a:t>
            </a:r>
            <a:r>
              <a:rPr lang="en-US" altLang="en-US" smtClean="0"/>
              <a:t>)/L(T</a:t>
            </a:r>
            <a:r>
              <a:rPr lang="en-US" altLang="en-US" baseline="-25000" smtClean="0"/>
              <a:t>1</a:t>
            </a:r>
            <a:r>
              <a:rPr lang="en-US" altLang="en-US" smtClean="0"/>
              <a:t>) +…+PR(T</a:t>
            </a:r>
            <a:r>
              <a:rPr lang="en-US" altLang="en-US" baseline="-25000" smtClean="0"/>
              <a:t>n</a:t>
            </a:r>
            <a:r>
              <a:rPr lang="en-US" altLang="en-US" smtClean="0"/>
              <a:t>)/L(T</a:t>
            </a:r>
            <a:r>
              <a:rPr lang="en-US" altLang="en-US" baseline="-25000" smtClean="0"/>
              <a:t>n</a:t>
            </a:r>
            <a:r>
              <a:rPr lang="en-US" altLang="en-US" smtClean="0"/>
              <a:t>))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PR(A) = (1-d)</a:t>
            </a:r>
            <a:r>
              <a:rPr lang="en-US" altLang="en-US" smtClean="0">
                <a:solidFill>
                  <a:srgbClr val="FF0000"/>
                </a:solidFill>
              </a:rPr>
              <a:t>/N</a:t>
            </a:r>
            <a:r>
              <a:rPr lang="en-US" altLang="en-US" smtClean="0"/>
              <a:t> + d(PR(T</a:t>
            </a:r>
            <a:r>
              <a:rPr lang="en-US" altLang="en-US" baseline="-25000" smtClean="0"/>
              <a:t>1</a:t>
            </a:r>
            <a:r>
              <a:rPr lang="en-US" altLang="en-US" smtClean="0"/>
              <a:t>)/L(T</a:t>
            </a:r>
            <a:r>
              <a:rPr lang="en-US" altLang="en-US" baseline="-25000" smtClean="0"/>
              <a:t>1</a:t>
            </a:r>
            <a:r>
              <a:rPr lang="en-US" altLang="en-US" smtClean="0"/>
              <a:t>) +…+PR(T</a:t>
            </a:r>
            <a:r>
              <a:rPr lang="en-US" altLang="en-US" baseline="-25000" smtClean="0"/>
              <a:t>n</a:t>
            </a:r>
            <a:r>
              <a:rPr lang="en-US" altLang="en-US" smtClean="0"/>
              <a:t>)/L(T</a:t>
            </a:r>
            <a:r>
              <a:rPr lang="en-US" altLang="en-US" baseline="-25000" smtClean="0"/>
              <a:t>n</a:t>
            </a:r>
            <a:r>
              <a:rPr lang="en-US" altLang="en-US" smtClean="0"/>
              <a:t>))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Where T</a:t>
            </a:r>
            <a:r>
              <a:rPr lang="en-US" altLang="en-US" baseline="-25000" smtClean="0"/>
              <a:t>1</a:t>
            </a:r>
            <a:r>
              <a:rPr lang="en-US" altLang="en-US" smtClean="0"/>
              <a:t>,T</a:t>
            </a:r>
            <a:r>
              <a:rPr lang="en-US" altLang="en-US" baseline="-25000" smtClean="0"/>
              <a:t>2</a:t>
            </a:r>
            <a:r>
              <a:rPr lang="en-US" altLang="en-US" smtClean="0"/>
              <a:t>…T</a:t>
            </a:r>
            <a:r>
              <a:rPr lang="en-US" altLang="en-US" baseline="-25000" smtClean="0"/>
              <a:t>n</a:t>
            </a:r>
            <a:r>
              <a:rPr lang="en-US" altLang="en-US" smtClean="0"/>
              <a:t> are pages that are pointing to A.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  <a:p>
            <a:pPr fontAlgn="base">
              <a:spcAft>
                <a:spcPct val="0"/>
              </a:spcAft>
            </a:pPr>
            <a:endParaRPr lang="en-US" altLang="en-US" smtClean="0"/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Two formula as per literature</a:t>
            </a:r>
            <a:endParaRPr lang="en-US" dirty="0"/>
          </a:p>
        </p:txBody>
      </p:sp>
      <p:sp>
        <p:nvSpPr>
          <p:cNvPr id="58372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8373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781859A-EF21-4B3A-A6C5-C7B467425958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9375DE8D-468A-4B6F-960A-229D27D41B10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44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The PR of each page depends on the PR of the pages pointing to it. 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But we won’t know what PR those pages have until the pages pointing to them have their PR calculated and so on.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So what we do is make a guess.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How is it Calculated?</a:t>
            </a:r>
          </a:p>
        </p:txBody>
      </p:sp>
      <p:sp>
        <p:nvSpPr>
          <p:cNvPr id="5939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9397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DC1995E-2FAD-4EA8-A2A0-0CF292824DF5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ABFEE54B-56A6-4720-B239-016F822BD4FE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Simple Example</a:t>
            </a:r>
          </a:p>
        </p:txBody>
      </p:sp>
      <p:pic>
        <p:nvPicPr>
          <p:cNvPr id="60419" name="Picture 3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52600"/>
            <a:ext cx="5514975" cy="123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0420" name="Rectangle 4"/>
          <p:cNvSpPr>
            <a:spLocks noGrp="1" noChangeArrowheads="1"/>
          </p:cNvSpPr>
          <p:nvPr/>
        </p:nvSpPr>
        <p:spPr bwMode="auto">
          <a:xfrm>
            <a:off x="457200" y="3886200"/>
            <a:ext cx="8229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120000"/>
              <a:buFontTx/>
              <a:buChar char="•"/>
            </a:pPr>
            <a:r>
              <a:rPr lang="en-US" altLang="en-US" sz="2800"/>
              <a:t>Each page has one outgoing link. So that means L(A) = 1 and L(B) = 1.</a:t>
            </a:r>
          </a:p>
        </p:txBody>
      </p:sp>
      <p:sp>
        <p:nvSpPr>
          <p:cNvPr id="60421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60422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DAB52A5-96BD-4121-A2FB-59AF4D999673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6893DF9A-B725-405C-BBC2-4959A39BB7AC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46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/>
        </p:nvSpPr>
        <p:spPr bwMode="auto">
          <a:xfrm>
            <a:off x="457200" y="565150"/>
            <a:ext cx="82296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Calibri" panose="020F0502020204030204" pitchFamily="34" charset="0"/>
              </a:rPr>
              <a:t>We don’t know what their PR should be to begin with, so we will just guess </a:t>
            </a:r>
            <a:r>
              <a:rPr lang="en-US" altLang="en-US" sz="2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0 and 1.</a:t>
            </a:r>
            <a:endParaRPr lang="en-US" altLang="en-US" sz="24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61443" name="Rectangle 4"/>
          <p:cNvSpPr>
            <a:spLocks noGrp="1" noChangeArrowheads="1"/>
          </p:cNvSpPr>
          <p:nvPr/>
        </p:nvSpPr>
        <p:spPr bwMode="auto">
          <a:xfrm>
            <a:off x="457200" y="2178050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hlink"/>
              </a:buClr>
              <a:buSzPct val="120000"/>
              <a:buFontTx/>
              <a:buChar char="•"/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120000"/>
              <a:buFontTx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d (damping factor) = 0.85</a:t>
            </a: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120000"/>
              <a:buFontTx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PR(A)= (1 – d) + d(PR(B)/1)</a:t>
            </a: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120000"/>
              <a:buFontTx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PR(B)= (1 – d) + d(PR(A)/1)</a:t>
            </a: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120000"/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	</a:t>
            </a: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120000"/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6144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6144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A1697EA-9071-48F1-A9E8-A3A67C823AF8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D6D7ABC7-DB19-4FEF-9A1E-EE43ADA5A569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47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/>
        </p:nvSpPr>
        <p:spPr bwMode="auto">
          <a:xfrm>
            <a:off x="495300" y="114300"/>
            <a:ext cx="82296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62467" name="Rectangle 4"/>
          <p:cNvSpPr>
            <a:spLocks noGrp="1" noChangeArrowheads="1"/>
          </p:cNvSpPr>
          <p:nvPr/>
        </p:nvSpPr>
        <p:spPr bwMode="auto">
          <a:xfrm>
            <a:off x="419100" y="1257300"/>
            <a:ext cx="8229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hlink"/>
              </a:buClr>
              <a:buSzPct val="120000"/>
              <a:buFontTx/>
              <a:buChar char="•"/>
            </a:pPr>
            <a:r>
              <a:rPr lang="en-US" altLang="en-US" sz="2200" dirty="0">
                <a:latin typeface="Calibri" panose="020F0502020204030204" pitchFamily="34" charset="0"/>
              </a:rPr>
              <a:t>PR(A)= 0.15 + 0.85 * </a:t>
            </a:r>
            <a:r>
              <a:rPr lang="en-US" altLang="en-US" sz="2200" dirty="0" smtClean="0">
                <a:latin typeface="Calibri" panose="020F0502020204030204" pitchFamily="34" charset="0"/>
              </a:rPr>
              <a:t>0</a:t>
            </a:r>
            <a:r>
              <a:rPr lang="en-US" altLang="en-US" sz="2200" dirty="0">
                <a:latin typeface="Calibri" panose="020F0502020204030204" pitchFamily="34" charset="0"/>
              </a:rPr>
              <a:t/>
            </a:r>
            <a:br>
              <a:rPr lang="en-US" altLang="en-US" sz="2200" dirty="0">
                <a:latin typeface="Calibri" panose="020F0502020204030204" pitchFamily="34" charset="0"/>
              </a:rPr>
            </a:br>
            <a:r>
              <a:rPr lang="en-US" altLang="en-US" sz="2200" dirty="0">
                <a:latin typeface="Calibri" panose="020F0502020204030204" pitchFamily="34" charset="0"/>
              </a:rPr>
              <a:t>	= </a:t>
            </a:r>
            <a:r>
              <a:rPr lang="en-US" altLang="en-US" sz="2200" dirty="0" smtClean="0">
                <a:latin typeface="Calibri" panose="020F0502020204030204" pitchFamily="34" charset="0"/>
              </a:rPr>
              <a:t>0.15</a:t>
            </a:r>
            <a:endParaRPr lang="en-US" altLang="en-US" sz="2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120000"/>
              <a:buFontTx/>
              <a:buNone/>
            </a:pPr>
            <a:r>
              <a:rPr lang="en-US" altLang="en-US" sz="2200" dirty="0">
                <a:latin typeface="Calibri" panose="020F0502020204030204" pitchFamily="34" charset="0"/>
              </a:rPr>
              <a:t>		= </a:t>
            </a:r>
            <a:r>
              <a:rPr lang="en-US" altLang="en-US" sz="2200" dirty="0" smtClean="0">
                <a:latin typeface="Calibri" panose="020F0502020204030204" pitchFamily="34" charset="0"/>
              </a:rPr>
              <a:t>0.15 + </a:t>
            </a:r>
            <a:r>
              <a:rPr lang="en-US" altLang="en-US" sz="2200" dirty="0">
                <a:latin typeface="Calibri" panose="020F0502020204030204" pitchFamily="34" charset="0"/>
              </a:rPr>
              <a:t>0.85 * 1</a:t>
            </a:r>
            <a:br>
              <a:rPr lang="en-US" altLang="en-US" sz="2200" dirty="0">
                <a:latin typeface="Calibri" panose="020F0502020204030204" pitchFamily="34" charset="0"/>
              </a:rPr>
            </a:br>
            <a:r>
              <a:rPr lang="en-US" altLang="en-US" sz="2200" dirty="0">
                <a:latin typeface="Calibri" panose="020F0502020204030204" pitchFamily="34" charset="0"/>
              </a:rPr>
              <a:t>PR(B)=  1</a:t>
            </a: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120000"/>
              <a:buFontTx/>
              <a:buChar char="•"/>
            </a:pPr>
            <a:r>
              <a:rPr lang="en-US" altLang="en-US" sz="2200" dirty="0">
                <a:latin typeface="Calibri" panose="020F0502020204030204" pitchFamily="34" charset="0"/>
              </a:rPr>
              <a:t>Now we have calculated a “next best guess” so we just plug it in the equation again…</a:t>
            </a: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120000"/>
              <a:buFontTx/>
              <a:buNone/>
            </a:pPr>
            <a:endParaRPr lang="en-US" altLang="en-US" sz="2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120000"/>
              <a:buFontTx/>
              <a:buChar char="•"/>
            </a:pPr>
            <a:r>
              <a:rPr lang="en-US" altLang="en-US" sz="2200" dirty="0">
                <a:latin typeface="Calibri" panose="020F0502020204030204" pitchFamily="34" charset="0"/>
              </a:rPr>
              <a:t>PR(A)= 0.15 + 0.85 </a:t>
            </a:r>
            <a:r>
              <a:rPr lang="en-US" altLang="en-US" sz="2200" dirty="0" smtClean="0">
                <a:latin typeface="Calibri" panose="020F0502020204030204" pitchFamily="34" charset="0"/>
              </a:rPr>
              <a:t>*1 </a:t>
            </a:r>
            <a:r>
              <a:rPr lang="en-US" altLang="en-US" sz="2200" dirty="0">
                <a:latin typeface="Calibri" panose="020F0502020204030204" pitchFamily="34" charset="0"/>
              </a:rPr>
              <a:t>			</a:t>
            </a:r>
            <a:br>
              <a:rPr lang="en-US" altLang="en-US" sz="2200" dirty="0">
                <a:latin typeface="Calibri" panose="020F0502020204030204" pitchFamily="34" charset="0"/>
              </a:rPr>
            </a:br>
            <a:r>
              <a:rPr lang="en-US" altLang="en-US" sz="2200" dirty="0">
                <a:latin typeface="Calibri" panose="020F0502020204030204" pitchFamily="34" charset="0"/>
              </a:rPr>
              <a:t>= </a:t>
            </a:r>
            <a:r>
              <a:rPr lang="en-US" altLang="en-US" sz="2200" dirty="0" smtClean="0">
                <a:latin typeface="Calibri" panose="020F0502020204030204" pitchFamily="34" charset="0"/>
              </a:rPr>
              <a:t>1</a:t>
            </a:r>
            <a:endParaRPr lang="en-US" altLang="en-US" sz="2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120000"/>
              <a:buFontTx/>
              <a:buChar char="•"/>
            </a:pPr>
            <a:r>
              <a:rPr lang="en-US" altLang="en-US" sz="2200" dirty="0">
                <a:latin typeface="Calibri" panose="020F0502020204030204" pitchFamily="34" charset="0"/>
              </a:rPr>
              <a:t>PR(B)= 0.15 + 0.85 * </a:t>
            </a:r>
            <a:r>
              <a:rPr lang="en-US" altLang="en-US" sz="2200" dirty="0" smtClean="0">
                <a:latin typeface="Calibri" panose="020F0502020204030204" pitchFamily="34" charset="0"/>
              </a:rPr>
              <a:t>0.15</a:t>
            </a:r>
            <a:r>
              <a:rPr lang="en-US" altLang="en-US" sz="2200" dirty="0">
                <a:latin typeface="Calibri" panose="020F0502020204030204" pitchFamily="34" charset="0"/>
              </a:rPr>
              <a:t/>
            </a:r>
            <a:br>
              <a:rPr lang="en-US" altLang="en-US" sz="2200" dirty="0">
                <a:latin typeface="Calibri" panose="020F0502020204030204" pitchFamily="34" charset="0"/>
              </a:rPr>
            </a:br>
            <a:r>
              <a:rPr lang="en-US" altLang="en-US" sz="2200" dirty="0">
                <a:latin typeface="Calibri" panose="020F0502020204030204" pitchFamily="34" charset="0"/>
              </a:rPr>
              <a:t>= </a:t>
            </a:r>
            <a:r>
              <a:rPr lang="en-US" altLang="en-US" sz="2200" dirty="0" smtClean="0">
                <a:latin typeface="Calibri" panose="020F0502020204030204" pitchFamily="34" charset="0"/>
              </a:rPr>
              <a:t>0.2775</a:t>
            </a:r>
            <a:endParaRPr lang="en-US" altLang="en-US" sz="2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120000"/>
              <a:buFontTx/>
              <a:buChar char="•"/>
            </a:pPr>
            <a:endParaRPr lang="en-US" altLang="en-US" sz="2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120000"/>
              <a:buFontTx/>
              <a:buNone/>
            </a:pPr>
            <a:r>
              <a:rPr lang="en-US" altLang="en-US" sz="2200" dirty="0">
                <a:latin typeface="Calibri" panose="020F0502020204030204" pitchFamily="34" charset="0"/>
              </a:rPr>
              <a:t>And again…</a:t>
            </a: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120000"/>
              <a:buFontTx/>
              <a:buChar char="•"/>
            </a:pPr>
            <a:r>
              <a:rPr lang="en-US" altLang="en-US" sz="2200" dirty="0">
                <a:latin typeface="Calibri" panose="020F0502020204030204" pitchFamily="34" charset="0"/>
              </a:rPr>
              <a:t>PR(A)= 0.15 + 0.85 * </a:t>
            </a:r>
            <a:r>
              <a:rPr lang="en-US" altLang="en-US" sz="2200" dirty="0" smtClean="0">
                <a:latin typeface="Calibri" panose="020F0502020204030204" pitchFamily="34" charset="0"/>
              </a:rPr>
              <a:t>0.2775</a:t>
            </a:r>
            <a:r>
              <a:rPr lang="en-US" altLang="en-US" sz="2200" dirty="0">
                <a:latin typeface="Calibri" panose="020F0502020204030204" pitchFamily="34" charset="0"/>
              </a:rPr>
              <a:t/>
            </a:r>
            <a:br>
              <a:rPr lang="en-US" altLang="en-US" sz="2200" dirty="0">
                <a:latin typeface="Calibri" panose="020F0502020204030204" pitchFamily="34" charset="0"/>
              </a:rPr>
            </a:br>
            <a:r>
              <a:rPr lang="en-US" altLang="en-US" sz="2200" dirty="0">
                <a:latin typeface="Calibri" panose="020F0502020204030204" pitchFamily="34" charset="0"/>
              </a:rPr>
              <a:t>= </a:t>
            </a:r>
            <a:r>
              <a:rPr lang="en-US" altLang="en-US" sz="2200" dirty="0" smtClean="0">
                <a:latin typeface="Calibri" panose="020F0502020204030204" pitchFamily="34" charset="0"/>
              </a:rPr>
              <a:t>0.385875</a:t>
            </a:r>
            <a:endParaRPr lang="en-US" altLang="en-US" sz="2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120000"/>
              <a:buFontTx/>
              <a:buChar char="•"/>
            </a:pPr>
            <a:r>
              <a:rPr lang="en-US" altLang="en-US" sz="2200" dirty="0">
                <a:latin typeface="Calibri" panose="020F0502020204030204" pitchFamily="34" charset="0"/>
              </a:rPr>
              <a:t>PR(B)= 0.15 + 0.85 * </a:t>
            </a:r>
            <a:r>
              <a:rPr lang="en-US" altLang="en-US" sz="2200" dirty="0" smtClean="0">
                <a:latin typeface="Calibri" panose="020F0502020204030204" pitchFamily="34" charset="0"/>
              </a:rPr>
              <a:t>1</a:t>
            </a:r>
            <a:r>
              <a:rPr lang="en-US" altLang="en-US" sz="2200" dirty="0">
                <a:latin typeface="Calibri" panose="020F0502020204030204" pitchFamily="34" charset="0"/>
              </a:rPr>
              <a:t/>
            </a:r>
            <a:br>
              <a:rPr lang="en-US" altLang="en-US" sz="2200" dirty="0">
                <a:latin typeface="Calibri" panose="020F0502020204030204" pitchFamily="34" charset="0"/>
              </a:rPr>
            </a:br>
            <a:r>
              <a:rPr lang="en-US" altLang="en-US" sz="2200" dirty="0">
                <a:latin typeface="Calibri" panose="020F0502020204030204" pitchFamily="34" charset="0"/>
              </a:rPr>
              <a:t>= 1</a:t>
            </a:r>
          </a:p>
        </p:txBody>
      </p:sp>
      <p:sp>
        <p:nvSpPr>
          <p:cNvPr id="62468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Calibri" panose="020F0502020204030204" pitchFamily="34" charset="0"/>
              </a:rPr>
              <a:t>Pilani</a:t>
            </a:r>
            <a:r>
              <a:rPr lang="en-US" alt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62469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F5DF54C-48AA-4B99-A28C-56911B146851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</a:t>
            </a:r>
            <a:fld id="{DA47F013-68F0-411D-8F5D-5E81902C974E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14600"/>
            <a:ext cx="5448462" cy="22095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Calibri" panose="020F0502020204030204" pitchFamily="34" charset="0"/>
              </a:rPr>
              <a:t>Pilani</a:t>
            </a:r>
            <a:r>
              <a:rPr lang="en-US" alt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6" name="Date Placeholder 3"/>
          <p:cNvSpPr txBox="1">
            <a:spLocks/>
          </p:cNvSpPr>
          <p:nvPr/>
        </p:nvSpPr>
        <p:spPr bwMode="auto">
          <a:xfrm>
            <a:off x="304800" y="653811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F5DF54C-48AA-4B99-A28C-56911B146851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</a:t>
            </a:r>
            <a:fld id="{D784F041-BAED-4F13-B64B-4F5CCB8D5F09}" type="slidenum">
              <a:rPr lang="en-US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49</a:t>
            </a:fld>
            <a:endParaRPr lang="en-US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05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The highest similarity is between D2 and D5 ----- 0.86</a:t>
            </a:r>
          </a:p>
          <a:p>
            <a:r>
              <a:rPr lang="en-IN" dirty="0" smtClean="0"/>
              <a:t>The first cluster is (D2,D5) with similarity 0.86</a:t>
            </a:r>
          </a:p>
          <a:p>
            <a:r>
              <a:rPr lang="en-IN" dirty="0" smtClean="0"/>
              <a:t>The similarity of other clusters is compared with first cluster.</a:t>
            </a:r>
          </a:p>
          <a:p>
            <a:r>
              <a:rPr lang="en-IN" dirty="0" err="1" smtClean="0"/>
              <a:t>Sim</a:t>
            </a:r>
            <a:r>
              <a:rPr lang="en-IN" dirty="0" smtClean="0"/>
              <a:t>({D2,D5} , {D3})  = min(</a:t>
            </a:r>
            <a:r>
              <a:rPr lang="en-IN" dirty="0" err="1" smtClean="0"/>
              <a:t>sim</a:t>
            </a:r>
            <a:r>
              <a:rPr lang="en-IN" dirty="0" smtClean="0"/>
              <a:t>(2,3),</a:t>
            </a:r>
            <a:r>
              <a:rPr lang="en-IN" dirty="0" err="1" smtClean="0"/>
              <a:t>sim</a:t>
            </a:r>
            <a:r>
              <a:rPr lang="en-IN" dirty="0" smtClean="0"/>
              <a:t>(3,5)</a:t>
            </a:r>
          </a:p>
          <a:p>
            <a:r>
              <a:rPr lang="en-IN" dirty="0"/>
              <a:t>	</a:t>
            </a:r>
            <a:r>
              <a:rPr lang="en-IN" dirty="0" smtClean="0"/>
              <a:t>	 		= min(0.64,0.80) = 0.64    </a:t>
            </a:r>
          </a:p>
          <a:p>
            <a:r>
              <a:rPr lang="en-IN" dirty="0" err="1"/>
              <a:t>Sim</a:t>
            </a:r>
            <a:r>
              <a:rPr lang="en-IN" dirty="0"/>
              <a:t>({D2,D5} , {</a:t>
            </a:r>
            <a:r>
              <a:rPr lang="en-IN" dirty="0" smtClean="0"/>
              <a:t>D1})  </a:t>
            </a:r>
            <a:r>
              <a:rPr lang="en-IN" dirty="0"/>
              <a:t>= </a:t>
            </a:r>
            <a:r>
              <a:rPr lang="en-IN" dirty="0" smtClean="0"/>
              <a:t>min(</a:t>
            </a:r>
            <a:r>
              <a:rPr lang="en-IN" dirty="0" err="1" smtClean="0"/>
              <a:t>sim</a:t>
            </a:r>
            <a:r>
              <a:rPr lang="en-IN" dirty="0" smtClean="0"/>
              <a:t>(2,1),</a:t>
            </a:r>
            <a:r>
              <a:rPr lang="en-IN" dirty="0" err="1" smtClean="0"/>
              <a:t>sim</a:t>
            </a:r>
            <a:r>
              <a:rPr lang="en-IN" dirty="0" smtClean="0"/>
              <a:t>(1,5</a:t>
            </a:r>
            <a:r>
              <a:rPr lang="en-IN" dirty="0"/>
              <a:t>)</a:t>
            </a:r>
          </a:p>
          <a:p>
            <a:r>
              <a:rPr lang="en-IN" dirty="0"/>
              <a:t>		 		= </a:t>
            </a:r>
            <a:r>
              <a:rPr lang="en-IN" dirty="0" smtClean="0"/>
              <a:t>min(0.1,0.35) </a:t>
            </a:r>
            <a:r>
              <a:rPr lang="en-IN" dirty="0"/>
              <a:t>= </a:t>
            </a:r>
            <a:r>
              <a:rPr lang="en-IN" dirty="0" smtClean="0"/>
              <a:t>0.1         </a:t>
            </a:r>
            <a:endParaRPr lang="en-IN" dirty="0"/>
          </a:p>
          <a:p>
            <a:r>
              <a:rPr lang="en-IN" dirty="0" err="1"/>
              <a:t>Sim</a:t>
            </a:r>
            <a:r>
              <a:rPr lang="en-IN" dirty="0"/>
              <a:t>({D2,D5} , {</a:t>
            </a:r>
            <a:r>
              <a:rPr lang="en-IN" dirty="0" smtClean="0"/>
              <a:t>D4})  </a:t>
            </a:r>
            <a:r>
              <a:rPr lang="en-IN" dirty="0"/>
              <a:t>= </a:t>
            </a:r>
            <a:r>
              <a:rPr lang="en-IN" dirty="0" smtClean="0"/>
              <a:t>min(</a:t>
            </a:r>
            <a:r>
              <a:rPr lang="en-IN" dirty="0" err="1" smtClean="0"/>
              <a:t>sim</a:t>
            </a:r>
            <a:r>
              <a:rPr lang="en-IN" dirty="0" smtClean="0"/>
              <a:t>(2,4),</a:t>
            </a:r>
            <a:r>
              <a:rPr lang="en-IN" dirty="0" err="1" smtClean="0"/>
              <a:t>sim</a:t>
            </a:r>
            <a:r>
              <a:rPr lang="en-IN" dirty="0" smtClean="0"/>
              <a:t>(4,5</a:t>
            </a:r>
            <a:r>
              <a:rPr lang="en-IN" dirty="0"/>
              <a:t>)</a:t>
            </a:r>
          </a:p>
          <a:p>
            <a:r>
              <a:rPr lang="en-IN" dirty="0"/>
              <a:t>		 		= </a:t>
            </a:r>
            <a:r>
              <a:rPr lang="en-IN" dirty="0" smtClean="0"/>
              <a:t>min(0.47,0.76) </a:t>
            </a:r>
            <a:r>
              <a:rPr lang="en-IN" dirty="0"/>
              <a:t>= </a:t>
            </a:r>
            <a:r>
              <a:rPr lang="en-IN" dirty="0" smtClean="0"/>
              <a:t>0.47         </a:t>
            </a:r>
            <a:endParaRPr lang="en-IN" dirty="0"/>
          </a:p>
          <a:p>
            <a:r>
              <a:rPr lang="en-IN" dirty="0" err="1" smtClean="0"/>
              <a:t>Sim</a:t>
            </a:r>
            <a:r>
              <a:rPr lang="en-IN" dirty="0" smtClean="0"/>
              <a:t>(D1,D4)= 0.52</a:t>
            </a:r>
          </a:p>
          <a:p>
            <a:r>
              <a:rPr lang="en-IN" dirty="0" err="1" smtClean="0"/>
              <a:t>Sim</a:t>
            </a:r>
            <a:r>
              <a:rPr lang="en-IN" dirty="0" smtClean="0"/>
              <a:t>(D1,D3)=    0.41</a:t>
            </a:r>
          </a:p>
          <a:p>
            <a:r>
              <a:rPr lang="en-IN" dirty="0" err="1" smtClean="0"/>
              <a:t>Sim</a:t>
            </a:r>
            <a:r>
              <a:rPr lang="en-IN" dirty="0" smtClean="0"/>
              <a:t>(D3,D4)= 0.44</a:t>
            </a:r>
          </a:p>
          <a:p>
            <a:r>
              <a:rPr lang="en-IN" dirty="0"/>
              <a:t>The </a:t>
            </a:r>
            <a:r>
              <a:rPr lang="en-IN" dirty="0" smtClean="0"/>
              <a:t>second </a:t>
            </a:r>
            <a:r>
              <a:rPr lang="en-IN" dirty="0"/>
              <a:t>cluster with highest similarity is (</a:t>
            </a:r>
            <a:r>
              <a:rPr lang="en-IN" dirty="0" smtClean="0"/>
              <a:t>{D2,D5}, {D3}) - 0.64</a:t>
            </a:r>
            <a:endParaRPr lang="en-IN" dirty="0"/>
          </a:p>
          <a:p>
            <a:r>
              <a:rPr lang="en-IN" dirty="0" smtClean="0"/>
              <a:t>The </a:t>
            </a:r>
            <a:r>
              <a:rPr lang="en-IN" dirty="0"/>
              <a:t>third cluster with highest similarity is (D1,D4) – 0.52</a:t>
            </a:r>
          </a:p>
          <a:p>
            <a:r>
              <a:rPr lang="en-IN" dirty="0" smtClean="0"/>
              <a:t>The final cluster is (D1,D4) combined with (D2,D3,D5)  and the minimum similarity is 0.10 which is final cluster similarity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2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364644E-3C7D-4C2F-9BC0-39E11B4FB18C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99977B35-8115-4806-BC9F-A3EAF6F0A299}" type="slidenum">
              <a:rPr lang="en-US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5</a:t>
            </a:fld>
            <a:r>
              <a:rPr lang="en-US" alt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                 </a:t>
            </a:r>
            <a:endParaRPr lang="en-US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8702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839200" cy="4830763"/>
          </a:xfrm>
        </p:spPr>
        <p:txBody>
          <a:bodyPr/>
          <a:lstStyle/>
          <a:p>
            <a:r>
              <a:rPr lang="en-US" sz="2000" dirty="0"/>
              <a:t>The number of web pages N = 3.</a:t>
            </a:r>
          </a:p>
          <a:p>
            <a:r>
              <a:rPr lang="en-US" sz="2000" dirty="0"/>
              <a:t>Consider the damping parameter d = 0.7. (Consider the page </a:t>
            </a:r>
            <a:r>
              <a:rPr lang="en-US" sz="2000" dirty="0" smtClean="0"/>
              <a:t>rank calculations </a:t>
            </a:r>
            <a:r>
              <a:rPr lang="en-US" sz="2000" dirty="0"/>
              <a:t>by the second formula.)</a:t>
            </a:r>
          </a:p>
          <a:p>
            <a:r>
              <a:rPr lang="en-US" sz="2000" dirty="0"/>
              <a:t>PR(A) = (1 – d) × ( 1 / N ) + d × ( PR(B) / 2 ) </a:t>
            </a:r>
          </a:p>
          <a:p>
            <a:r>
              <a:rPr lang="en-US" sz="2000" dirty="0"/>
              <a:t>PR(B) = (1 – d) × ( 1 / N ) + d × ( PR(A) / 1 + PR(C) / 1 ) </a:t>
            </a:r>
          </a:p>
          <a:p>
            <a:r>
              <a:rPr lang="en-US" sz="2000" dirty="0"/>
              <a:t>PR(C) = (1 – d) × ( 1 / N ) + d × ( PR(B) / 2 ) </a:t>
            </a:r>
          </a:p>
          <a:p>
            <a:r>
              <a:rPr lang="en-US" sz="2000" dirty="0"/>
              <a:t>So PR(A) = 0.1 + 0.35 × PR(B) </a:t>
            </a:r>
          </a:p>
          <a:p>
            <a:r>
              <a:rPr lang="en-US" sz="2000" dirty="0"/>
              <a:t>PR(B) = 0.1 + 0.70 × PR(A) + 0.70 × PR(C) </a:t>
            </a:r>
          </a:p>
          <a:p>
            <a:r>
              <a:rPr lang="en-US" sz="2000" dirty="0"/>
              <a:t>PR(C) = 0.1 + 0.35 × PR(B) </a:t>
            </a:r>
          </a:p>
          <a:p>
            <a:r>
              <a:rPr lang="en-US" sz="2000" dirty="0"/>
              <a:t>By solving the above system of linear equations, we get </a:t>
            </a:r>
          </a:p>
          <a:p>
            <a:r>
              <a:rPr lang="en-US" sz="2000" dirty="0"/>
              <a:t>PR(A) = 0.2647 </a:t>
            </a:r>
          </a:p>
          <a:p>
            <a:r>
              <a:rPr lang="en-US" sz="2000" dirty="0"/>
              <a:t>PR(B) = 0.4706 </a:t>
            </a:r>
          </a:p>
          <a:p>
            <a:r>
              <a:rPr lang="en-US" sz="2000" dirty="0"/>
              <a:t>PR(C) = 0.2647.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(Contd..)</a:t>
            </a:r>
            <a:endParaRPr lang="en-US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Calibri" panose="020F0502020204030204" pitchFamily="34" charset="0"/>
              </a:rPr>
              <a:t>Pilani</a:t>
            </a:r>
            <a:r>
              <a:rPr lang="en-US" alt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F5DF54C-48AA-4B99-A28C-56911B146851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</a:t>
            </a:r>
            <a:r>
              <a:rPr lang="en-US" alt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RETRIEVAL)                        </a:t>
            </a:r>
            <a:fld id="{FD635685-7165-457A-8E73-BC43D967E3C0}" type="slidenum">
              <a:rPr lang="en-US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50</a:t>
            </a:fld>
            <a:endParaRPr lang="en-US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422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It doesn’t matter where you start your guess, once the PageRank calculations have settled down, the “normalized probability distribution” (the average PageRank for all pages) will be 1.0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Principle</a:t>
            </a:r>
          </a:p>
        </p:txBody>
      </p:sp>
      <p:sp>
        <p:nvSpPr>
          <p:cNvPr id="63492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Calibri" panose="020F0502020204030204" pitchFamily="34" charset="0"/>
              </a:rPr>
              <a:t>Pilani</a:t>
            </a:r>
            <a:r>
              <a:rPr lang="en-US" alt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63493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7263FE4-C6FE-4F98-8920-681D55C5181B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110B2BF2-B499-442E-A8DD-2F91F74971DD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51</a:t>
            </a:fld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HITS: Hubs and Authorities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Calibri" panose="020F0502020204030204" pitchFamily="34" charset="0"/>
              </a:rPr>
              <a:t>Pilani</a:t>
            </a:r>
            <a:r>
              <a:rPr lang="en-US" alt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7263FE4-C6FE-4F98-8920-681D55C5181B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2F12C2DC-DD83-4DA9-BEF0-187BBF9E83DC}" type="slidenum">
              <a:rPr lang="en-US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52</a:t>
            </a:fld>
            <a:r>
              <a:rPr lang="en-US" alt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  <a:endParaRPr lang="en-US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538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/>
            <a:r>
              <a:rPr lang="en-IN" b="1" dirty="0" smtClean="0">
                <a:solidFill>
                  <a:srgbClr val="FF0000"/>
                </a:solidFill>
              </a:rPr>
              <a:t>There </a:t>
            </a:r>
            <a:r>
              <a:rPr lang="en-IN" b="1" dirty="0">
                <a:solidFill>
                  <a:srgbClr val="FF0000"/>
                </a:solidFill>
              </a:rPr>
              <a:t>are two different types of relevance on the web.</a:t>
            </a:r>
          </a:p>
          <a:p>
            <a:pPr algn="just">
              <a:buFont typeface="Arial" pitchFamily="34" charset="0"/>
              <a:buChar char="•"/>
            </a:pPr>
            <a:r>
              <a:rPr lang="en-IN" b="1" dirty="0" smtClean="0">
                <a:solidFill>
                  <a:srgbClr val="0000FF"/>
                </a:solidFill>
              </a:rPr>
              <a:t>Hubs:</a:t>
            </a:r>
            <a:r>
              <a:rPr lang="en-IN" dirty="0" smtClean="0"/>
              <a:t>  </a:t>
            </a:r>
            <a:r>
              <a:rPr lang="en-IN" dirty="0"/>
              <a:t>A hub page is a good list </a:t>
            </a:r>
            <a:r>
              <a:rPr lang="en-IN" dirty="0" smtClean="0"/>
              <a:t>of links to pages </a:t>
            </a:r>
            <a:r>
              <a:rPr lang="en-IN" dirty="0"/>
              <a:t>answering the information </a:t>
            </a:r>
            <a:r>
              <a:rPr lang="en-IN" dirty="0" smtClean="0"/>
              <a:t>need.</a:t>
            </a:r>
            <a:endParaRPr lang="en-IN" dirty="0"/>
          </a:p>
          <a:p>
            <a:pPr lvl="2" algn="just"/>
            <a:r>
              <a:rPr lang="en-IN" dirty="0"/>
              <a:t>E.g., for query [</a:t>
            </a:r>
            <a:r>
              <a:rPr lang="en-IN" dirty="0" err="1"/>
              <a:t>chicago</a:t>
            </a:r>
            <a:r>
              <a:rPr lang="en-IN" dirty="0"/>
              <a:t> bulls]: </a:t>
            </a:r>
            <a:r>
              <a:rPr lang="en-IN" dirty="0" smtClean="0"/>
              <a:t>Alice’s </a:t>
            </a:r>
            <a:r>
              <a:rPr lang="en-IN" dirty="0"/>
              <a:t>list of </a:t>
            </a:r>
            <a:r>
              <a:rPr lang="en-IN" dirty="0" smtClean="0"/>
              <a:t>recommended resources </a:t>
            </a:r>
            <a:r>
              <a:rPr lang="en-IN" dirty="0"/>
              <a:t>on the Chicago Bulls sports </a:t>
            </a:r>
            <a:r>
              <a:rPr lang="en-IN" dirty="0" smtClean="0"/>
              <a:t>team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b="1" dirty="0" smtClean="0">
                <a:solidFill>
                  <a:srgbClr val="0000FF"/>
                </a:solidFill>
              </a:rPr>
              <a:t>Authorities:  </a:t>
            </a:r>
            <a:r>
              <a:rPr lang="en-IN" dirty="0"/>
              <a:t>An authority page is a </a:t>
            </a:r>
            <a:r>
              <a:rPr lang="en-IN" dirty="0" smtClean="0"/>
              <a:t>direct answer </a:t>
            </a:r>
            <a:r>
              <a:rPr lang="en-IN" dirty="0"/>
              <a:t>to the information </a:t>
            </a:r>
            <a:r>
              <a:rPr lang="en-IN" dirty="0" smtClean="0"/>
              <a:t>need</a:t>
            </a:r>
            <a:r>
              <a:rPr lang="en-IN" dirty="0"/>
              <a:t>.</a:t>
            </a:r>
          </a:p>
          <a:p>
            <a:pPr lvl="2" algn="just"/>
            <a:r>
              <a:rPr lang="en-IN" dirty="0"/>
              <a:t>The home page of the Chicago Bulls sports team</a:t>
            </a:r>
          </a:p>
          <a:p>
            <a:pPr lvl="2" algn="just"/>
            <a:r>
              <a:rPr lang="en-IN" dirty="0"/>
              <a:t>By definition: Links to authority pages occur repeatedly </a:t>
            </a:r>
            <a:r>
              <a:rPr lang="en-IN" dirty="0" smtClean="0"/>
              <a:t>on hub </a:t>
            </a:r>
            <a:r>
              <a:rPr lang="en-IN" dirty="0"/>
              <a:t>pages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HITS – Hyperlink-Induced Topic Search</a:t>
            </a:r>
          </a:p>
          <a:p>
            <a:pPr algn="ctr"/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Calibri" panose="020F0502020204030204" pitchFamily="34" charset="0"/>
              </a:rPr>
              <a:t>Pilani</a:t>
            </a:r>
            <a:r>
              <a:rPr lang="en-US" alt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7263FE4-C6FE-4F98-8920-681D55C5181B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r>
              <a:rPr lang="en-US" alt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53</a:t>
            </a:r>
            <a:r>
              <a:rPr lang="en-US" alt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  <a:endParaRPr lang="en-US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5498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800" dirty="0" smtClean="0"/>
              <a:t>A </a:t>
            </a:r>
            <a:r>
              <a:rPr lang="en-IN" sz="2800" dirty="0"/>
              <a:t>good hub page for a topic links to many authority pages </a:t>
            </a:r>
            <a:r>
              <a:rPr lang="en-IN" sz="2800" dirty="0" smtClean="0"/>
              <a:t>for that </a:t>
            </a:r>
            <a:r>
              <a:rPr lang="en-IN" sz="2800" dirty="0"/>
              <a:t>topic.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/>
              <a:t>A good authority page for a topic is linked to by many </a:t>
            </a:r>
            <a:r>
              <a:rPr lang="en-IN" sz="2800" dirty="0" smtClean="0"/>
              <a:t>hub pages </a:t>
            </a:r>
            <a:r>
              <a:rPr lang="en-IN" sz="2800" dirty="0"/>
              <a:t>for that </a:t>
            </a:r>
            <a:r>
              <a:rPr lang="en-IN" sz="2800" dirty="0" smtClean="0"/>
              <a:t>topic.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/>
              <a:t>Appear </a:t>
            </a:r>
            <a:r>
              <a:rPr lang="en-IN" sz="2800" dirty="0"/>
              <a:t>to have a circular definition of hubs and authorities; we will turn </a:t>
            </a:r>
            <a:r>
              <a:rPr lang="en-IN" sz="2800" dirty="0" smtClean="0"/>
              <a:t>this into </a:t>
            </a:r>
            <a:r>
              <a:rPr lang="en-IN" sz="2800" dirty="0"/>
              <a:t>an iterative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Hubs and authorities: Definition</a:t>
            </a:r>
          </a:p>
          <a:p>
            <a:pPr algn="ctr"/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Calibri" panose="020F0502020204030204" pitchFamily="34" charset="0"/>
              </a:rPr>
              <a:t>Pilani</a:t>
            </a:r>
            <a:r>
              <a:rPr lang="en-US" alt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7263FE4-C6FE-4F98-8920-681D55C5181B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r>
              <a:rPr lang="en-US" alt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54                   </a:t>
            </a:r>
            <a:endParaRPr lang="en-US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1400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153399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Calibri" panose="020F0502020204030204" pitchFamily="34" charset="0"/>
              </a:rPr>
              <a:t>Pilani</a:t>
            </a:r>
            <a:r>
              <a:rPr lang="en-US" alt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7263FE4-C6FE-4F98-8920-681D55C5181B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r>
              <a:rPr lang="en-US" alt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55                    </a:t>
            </a:r>
            <a:endParaRPr lang="en-US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3863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Hub and authority scores</a:t>
            </a:r>
          </a:p>
          <a:p>
            <a:pPr algn="ctr"/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746760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Calibri" panose="020F0502020204030204" pitchFamily="34" charset="0"/>
              </a:rPr>
              <a:t>Pilani</a:t>
            </a:r>
            <a:r>
              <a:rPr lang="en-US" alt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8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7263FE4-C6FE-4F98-8920-681D55C5181B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r>
              <a:rPr lang="en-US" alt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56                    </a:t>
            </a:r>
            <a:endParaRPr lang="en-US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2026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dirty="0" smtClean="0"/>
              <a:t>Compute </a:t>
            </a:r>
            <a:r>
              <a:rPr lang="en-IN" dirty="0"/>
              <a:t>for each page </a:t>
            </a:r>
            <a:r>
              <a:rPr lang="en-IN" dirty="0" smtClean="0"/>
              <a:t>d, a </a:t>
            </a:r>
            <a:r>
              <a:rPr lang="en-IN" dirty="0"/>
              <a:t>hub score h(d) </a:t>
            </a:r>
            <a:r>
              <a:rPr lang="en-IN" dirty="0" smtClean="0"/>
              <a:t>and an </a:t>
            </a:r>
            <a:r>
              <a:rPr lang="en-IN" dirty="0"/>
              <a:t>authority score a(d)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Initialization: for all d: h(d) = 1, a(d) = 1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Iteratively update all h(d), a(d)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After convergence:</a:t>
            </a:r>
          </a:p>
          <a:p>
            <a:pPr lvl="2" algn="just"/>
            <a:r>
              <a:rPr lang="en-IN" dirty="0"/>
              <a:t>Output pages with highest h scores as top hubs</a:t>
            </a:r>
          </a:p>
          <a:p>
            <a:pPr lvl="2" algn="just"/>
            <a:r>
              <a:rPr lang="en-IN" dirty="0"/>
              <a:t>Output pages with highest a scores as top authorities</a:t>
            </a:r>
          </a:p>
          <a:p>
            <a:pPr lvl="2" algn="just"/>
            <a:r>
              <a:rPr lang="en-IN" dirty="0"/>
              <a:t>So we output two ranked lists</a:t>
            </a:r>
          </a:p>
          <a:p>
            <a:pPr algn="just"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28600"/>
            <a:ext cx="6324600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Hub and authority scores</a:t>
            </a:r>
          </a:p>
          <a:p>
            <a:pPr algn="ctr"/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Calibri" panose="020F0502020204030204" pitchFamily="34" charset="0"/>
              </a:rPr>
              <a:t>Pilani</a:t>
            </a:r>
            <a:r>
              <a:rPr lang="en-US" alt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F5DF54C-48AA-4B99-A28C-56911B146851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</a:t>
            </a:r>
            <a:r>
              <a:rPr lang="en-US" alt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57</a:t>
            </a:r>
            <a:endParaRPr lang="en-US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8539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1524000" y="2133600"/>
            <a:ext cx="6858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924300" y="2095500"/>
            <a:ext cx="6858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B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524000" y="3744686"/>
            <a:ext cx="6858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" name="Oval 13"/>
          <p:cNvSpPr/>
          <p:nvPr/>
        </p:nvSpPr>
        <p:spPr>
          <a:xfrm>
            <a:off x="3904343" y="3962400"/>
            <a:ext cx="6858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6" name="Straight Arrow Connector 15"/>
          <p:cNvCxnSpPr>
            <a:stCxn id="6" idx="6"/>
            <a:endCxn id="7" idx="2"/>
          </p:cNvCxnSpPr>
          <p:nvPr/>
        </p:nvCxnSpPr>
        <p:spPr>
          <a:xfrm flipV="1">
            <a:off x="2209800" y="2324100"/>
            <a:ext cx="17145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4"/>
            <a:endCxn id="8" idx="0"/>
          </p:cNvCxnSpPr>
          <p:nvPr/>
        </p:nvCxnSpPr>
        <p:spPr>
          <a:xfrm>
            <a:off x="1866900" y="2590800"/>
            <a:ext cx="0" cy="1153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008934" y="2590800"/>
            <a:ext cx="1895409" cy="1505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1"/>
            <a:endCxn id="6" idx="7"/>
          </p:cNvCxnSpPr>
          <p:nvPr/>
        </p:nvCxnSpPr>
        <p:spPr>
          <a:xfrm flipH="1">
            <a:off x="2109367" y="2162455"/>
            <a:ext cx="1915366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4"/>
            <a:endCxn id="14" idx="0"/>
          </p:cNvCxnSpPr>
          <p:nvPr/>
        </p:nvCxnSpPr>
        <p:spPr>
          <a:xfrm flipH="1">
            <a:off x="4247243" y="2552700"/>
            <a:ext cx="19957" cy="140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7"/>
            <a:endCxn id="7" idx="3"/>
          </p:cNvCxnSpPr>
          <p:nvPr/>
        </p:nvCxnSpPr>
        <p:spPr>
          <a:xfrm flipV="1">
            <a:off x="2109367" y="2485745"/>
            <a:ext cx="1915366" cy="1325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6"/>
            <a:endCxn id="14" idx="2"/>
          </p:cNvCxnSpPr>
          <p:nvPr/>
        </p:nvCxnSpPr>
        <p:spPr>
          <a:xfrm>
            <a:off x="2209800" y="3973286"/>
            <a:ext cx="1694543" cy="217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123881" y="2530929"/>
            <a:ext cx="1900852" cy="1431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81000" y="4800600"/>
            <a:ext cx="838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 smtClean="0">
                <a:latin typeface="Arial" pitchFamily="34" charset="0"/>
                <a:cs typeface="Arial" pitchFamily="34" charset="0"/>
              </a:rPr>
              <a:t>Consider the Web Graph given above. Run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the Hubs and Authorities algorithms on this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Web graph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of pages. Show the authority and hub scores for each page 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for the first two iterations.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Calibri" panose="020F0502020204030204" pitchFamily="34" charset="0"/>
              </a:rPr>
              <a:t>Pilani</a:t>
            </a:r>
            <a:r>
              <a:rPr lang="en-US" alt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21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7263FE4-C6FE-4F98-8920-681D55C5181B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r>
              <a:rPr lang="en-US" alt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58                    </a:t>
            </a:r>
            <a:endParaRPr lang="en-US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7554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228600" y="1524000"/>
          <a:ext cx="7010401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618"/>
                <a:gridCol w="1274618"/>
                <a:gridCol w="1258883"/>
                <a:gridCol w="1644415"/>
                <a:gridCol w="1557867"/>
              </a:tblGrid>
              <a:tr h="66675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Iteration0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a=1,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h=1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a=1,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h=1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a=1,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h=1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a=1,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h=1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Iteration1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iteration2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Calibri" panose="020F0502020204030204" pitchFamily="34" charset="0"/>
              </a:rPr>
              <a:t>Pilani</a:t>
            </a:r>
            <a:r>
              <a:rPr lang="en-US" alt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8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7263FE4-C6FE-4F98-8920-681D55C5181B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r>
              <a:rPr lang="en-US" alt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59                   </a:t>
            </a:r>
            <a:endParaRPr lang="en-US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79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IN" b="1" dirty="0" smtClean="0"/>
              <a:t>Web search basics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IN" b="1" dirty="0" smtClean="0"/>
              <a:t>Web </a:t>
            </a:r>
            <a:r>
              <a:rPr lang="en-IN" b="1" dirty="0"/>
              <a:t>Crawling </a:t>
            </a:r>
          </a:p>
          <a:p>
            <a:pPr marL="1257300" lvl="2" indent="-457200">
              <a:defRPr/>
            </a:pPr>
            <a:r>
              <a:rPr lang="en-US" dirty="0" smtClean="0"/>
              <a:t>Crawling</a:t>
            </a:r>
            <a:endParaRPr lang="en-IN" dirty="0" smtClean="0"/>
          </a:p>
          <a:p>
            <a:pPr marL="1257300" lvl="2" indent="-457200">
              <a:defRPr/>
            </a:pPr>
            <a:r>
              <a:rPr lang="en-US" dirty="0" smtClean="0"/>
              <a:t>Crawler Architecture</a:t>
            </a:r>
          </a:p>
          <a:p>
            <a:pPr marL="1257300" lvl="2" indent="-457200">
              <a:defRPr/>
            </a:pPr>
            <a:r>
              <a:rPr lang="en-US" dirty="0" smtClean="0"/>
              <a:t>Distributed Indexes</a:t>
            </a:r>
            <a:endParaRPr lang="en-US" sz="6000" b="1" dirty="0" smtClean="0"/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IN" altLang="en-US" dirty="0" smtClean="0"/>
              <a:t>Web Graph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IN" altLang="en-US" dirty="0" smtClean="0"/>
              <a:t>Page Rank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altLang="en-US" dirty="0" smtClean="0"/>
              <a:t>Simple Example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IN" altLang="en-US" dirty="0" smtClean="0"/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16388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16389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364644E-3C7D-4C2F-9BC0-39E11B4FB18C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243EEF18-45B5-4B62-BFF8-04A2DB745129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051001"/>
              </p:ext>
            </p:extLst>
          </p:nvPr>
        </p:nvGraphicFramePr>
        <p:xfrm>
          <a:off x="228600" y="3505200"/>
          <a:ext cx="7010401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618"/>
                <a:gridCol w="1274618"/>
                <a:gridCol w="1258883"/>
                <a:gridCol w="1644415"/>
                <a:gridCol w="1557867"/>
              </a:tblGrid>
              <a:tr h="66675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Iteration0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a=1,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h=1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a=1,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h=1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a=1,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h=1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a=1,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h=1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Iteration1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a=2, h=3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a= 2 ,h=2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 = 1,h=2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a=3,h=1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iteration2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a=3,h=6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a=5,h=5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a=3,h=5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a=7,h=2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152400" y="1574800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 :  In – B,D   ; out  -- B,C,D  </a:t>
            </a:r>
          </a:p>
          <a:p>
            <a:r>
              <a:rPr lang="en-IN" b="1" dirty="0"/>
              <a:t>B</a:t>
            </a:r>
            <a:r>
              <a:rPr lang="en-IN" b="1" dirty="0" smtClean="0"/>
              <a:t>:  </a:t>
            </a:r>
            <a:r>
              <a:rPr lang="en-IN" b="1" dirty="0"/>
              <a:t>In </a:t>
            </a:r>
            <a:r>
              <a:rPr lang="en-IN" b="1" dirty="0" smtClean="0"/>
              <a:t>– A,C  </a:t>
            </a:r>
            <a:r>
              <a:rPr lang="en-IN" b="1" dirty="0"/>
              <a:t>; out  --  </a:t>
            </a:r>
            <a:r>
              <a:rPr lang="en-IN" b="1" dirty="0" smtClean="0"/>
              <a:t>A,D</a:t>
            </a:r>
            <a:endParaRPr lang="en-IN" b="1" dirty="0"/>
          </a:p>
          <a:p>
            <a:r>
              <a:rPr lang="en-IN" b="1" dirty="0" smtClean="0"/>
              <a:t>C </a:t>
            </a:r>
            <a:r>
              <a:rPr lang="en-IN" b="1" dirty="0"/>
              <a:t>:  In </a:t>
            </a:r>
            <a:r>
              <a:rPr lang="en-IN" b="1" dirty="0" smtClean="0"/>
              <a:t>- A   </a:t>
            </a:r>
            <a:r>
              <a:rPr lang="en-IN" b="1" dirty="0"/>
              <a:t>; out  --  </a:t>
            </a:r>
            <a:r>
              <a:rPr lang="en-IN" b="1" dirty="0" smtClean="0"/>
              <a:t>B,D</a:t>
            </a:r>
            <a:endParaRPr lang="en-IN" b="1" dirty="0"/>
          </a:p>
          <a:p>
            <a:r>
              <a:rPr lang="en-IN" b="1" dirty="0"/>
              <a:t>D</a:t>
            </a:r>
            <a:r>
              <a:rPr lang="en-IN" b="1" dirty="0" smtClean="0"/>
              <a:t>:  </a:t>
            </a:r>
            <a:r>
              <a:rPr lang="en-IN" b="1" dirty="0"/>
              <a:t>In </a:t>
            </a:r>
            <a:r>
              <a:rPr lang="en-IN" b="1" dirty="0" smtClean="0"/>
              <a:t>– A,B,C  </a:t>
            </a:r>
            <a:r>
              <a:rPr lang="en-IN" b="1" dirty="0"/>
              <a:t>; out  --  </a:t>
            </a:r>
            <a:r>
              <a:rPr lang="en-IN" b="1" dirty="0" smtClean="0"/>
              <a:t>A</a:t>
            </a:r>
            <a:endParaRPr lang="en-IN" b="1" dirty="0"/>
          </a:p>
          <a:p>
            <a:endParaRPr lang="en-IN" b="1" dirty="0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Calibri" panose="020F0502020204030204" pitchFamily="34" charset="0"/>
              </a:rPr>
              <a:t>Pilani</a:t>
            </a:r>
            <a:r>
              <a:rPr lang="en-US" alt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8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7263FE4-C6FE-4F98-8920-681D55C5181B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r>
              <a:rPr lang="en-US" alt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60                   </a:t>
            </a:r>
            <a:endParaRPr lang="en-US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53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7800"/>
            <a:ext cx="8610600" cy="4525963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en-IN" sz="2600" b="1" dirty="0" smtClean="0">
                <a:solidFill>
                  <a:srgbClr val="FF0000"/>
                </a:solidFill>
              </a:rPr>
              <a:t>Why Web search is more complex than IR 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IN" sz="2800" dirty="0" smtClean="0"/>
              <a:t>Scale </a:t>
            </a:r>
            <a:r>
              <a:rPr lang="en-IN" sz="2800" dirty="0"/>
              <a:t>(about 20 billions pages </a:t>
            </a:r>
            <a:r>
              <a:rPr lang="en-IN" sz="2800" dirty="0" smtClean="0"/>
              <a:t>currently)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IN" sz="2800" dirty="0" smtClean="0"/>
              <a:t>Lack </a:t>
            </a:r>
            <a:r>
              <a:rPr lang="en-IN" sz="2800" dirty="0"/>
              <a:t>of coordination (decentralized content publishing, lots of </a:t>
            </a:r>
            <a:r>
              <a:rPr lang="en-IN" sz="2800" dirty="0" smtClean="0"/>
              <a:t>duplicates)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IN" sz="2800" dirty="0" smtClean="0"/>
              <a:t>Heterogeneity </a:t>
            </a:r>
            <a:r>
              <a:rPr lang="en-IN" sz="2800" dirty="0"/>
              <a:t>of its contributors (motives and backgrounds, lots </a:t>
            </a:r>
            <a:r>
              <a:rPr lang="en-IN" sz="2800" dirty="0" smtClean="0"/>
              <a:t>of spam </a:t>
            </a:r>
            <a:r>
              <a:rPr lang="en-IN" sz="2800" dirty="0"/>
              <a:t>– need to detect spam</a:t>
            </a:r>
            <a:r>
              <a:rPr lang="en-IN" dirty="0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– Web search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12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17413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DEDC6EF-ECD2-45DE-81EB-FE26B53DB555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9A9E92BE-B606-414A-91D4-F033281C8063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458200" cy="4525962"/>
          </a:xfrm>
        </p:spPr>
        <p:txBody>
          <a:bodyPr>
            <a:normAutofit fontScale="92500" lnSpcReduction="20000"/>
          </a:bodyPr>
          <a:lstStyle/>
          <a:p>
            <a:pPr algn="just">
              <a:defRPr/>
            </a:pPr>
            <a:r>
              <a:rPr lang="en-IN" sz="2800" b="1" dirty="0">
                <a:solidFill>
                  <a:srgbClr val="FF0000"/>
                </a:solidFill>
              </a:rPr>
              <a:t>Early web search engines and web collections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IN" dirty="0" smtClean="0"/>
              <a:t>Full-text </a:t>
            </a:r>
            <a:r>
              <a:rPr lang="en-IN" dirty="0"/>
              <a:t>index-based search engines (</a:t>
            </a:r>
            <a:r>
              <a:rPr lang="en-IN" dirty="0" err="1"/>
              <a:t>altavista</a:t>
            </a:r>
            <a:r>
              <a:rPr lang="en-IN" dirty="0"/>
              <a:t>, excite</a:t>
            </a:r>
            <a:r>
              <a:rPr lang="en-IN" dirty="0" smtClean="0"/>
              <a:t>, </a:t>
            </a:r>
            <a:r>
              <a:rPr lang="en-IN" dirty="0" err="1" smtClean="0"/>
              <a:t>Infoseek</a:t>
            </a:r>
            <a:r>
              <a:rPr lang="en-IN" dirty="0"/>
              <a:t>)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IN" dirty="0" smtClean="0"/>
              <a:t>Taxonomy-based </a:t>
            </a:r>
            <a:r>
              <a:rPr lang="en-IN" dirty="0"/>
              <a:t>search engines (yahoo)</a:t>
            </a:r>
          </a:p>
          <a:p>
            <a:pPr lvl="2" algn="just">
              <a:defRPr/>
            </a:pPr>
            <a:r>
              <a:rPr lang="en-IN" dirty="0" smtClean="0"/>
              <a:t>relies </a:t>
            </a:r>
            <a:r>
              <a:rPr lang="en-IN" dirty="0"/>
              <a:t>on a classification of documents that </a:t>
            </a:r>
            <a:r>
              <a:rPr lang="en-IN" dirty="0" smtClean="0"/>
              <a:t>may be </a:t>
            </a:r>
            <a:r>
              <a:rPr lang="en-IN" dirty="0"/>
              <a:t>unintuitive, and has a high cost of maintenance</a:t>
            </a:r>
          </a:p>
          <a:p>
            <a:pPr algn="just">
              <a:defRPr/>
            </a:pPr>
            <a:endParaRPr lang="en-IN" dirty="0"/>
          </a:p>
          <a:p>
            <a:pPr algn="just">
              <a:defRPr/>
            </a:pPr>
            <a:r>
              <a:rPr lang="en-IN" sz="2600" b="1" dirty="0" smtClean="0">
                <a:solidFill>
                  <a:srgbClr val="FF0000"/>
                </a:solidFill>
              </a:rPr>
              <a:t> </a:t>
            </a:r>
            <a:r>
              <a:rPr lang="en-IN" sz="2600" b="1" dirty="0">
                <a:solidFill>
                  <a:srgbClr val="FF0000"/>
                </a:solidFill>
              </a:rPr>
              <a:t>Early collections: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IN" dirty="0" smtClean="0"/>
              <a:t>Tens </a:t>
            </a:r>
            <a:r>
              <a:rPr lang="en-IN" dirty="0"/>
              <a:t>of millions pages (larger than any prior collection</a:t>
            </a:r>
            <a:r>
              <a:rPr lang="en-IN" dirty="0" smtClean="0"/>
              <a:t>)</a:t>
            </a:r>
          </a:p>
          <a:p>
            <a:pPr lvl="2" algn="just">
              <a:defRPr/>
            </a:pPr>
            <a:r>
              <a:rPr lang="en-IN" dirty="0" smtClean="0"/>
              <a:t> </a:t>
            </a:r>
            <a:r>
              <a:rPr lang="en-IN" dirty="0"/>
              <a:t>indexing and fast querying performed successfully</a:t>
            </a:r>
            <a:r>
              <a:rPr lang="en-IN" dirty="0" smtClean="0"/>
              <a:t>, without </a:t>
            </a:r>
            <a:r>
              <a:rPr lang="en-IN" dirty="0"/>
              <a:t>the expected quality of retrieval</a:t>
            </a:r>
          </a:p>
          <a:p>
            <a:pPr lvl="2" algn="just">
              <a:defRPr/>
            </a:pPr>
            <a:r>
              <a:rPr lang="en-IN" dirty="0" smtClean="0"/>
              <a:t>new </a:t>
            </a:r>
            <a:r>
              <a:rPr lang="en-IN" dirty="0"/>
              <a:t>techniques were needed to rank </a:t>
            </a:r>
            <a:r>
              <a:rPr lang="en-IN" dirty="0" smtClean="0"/>
              <a:t>the retrieved </a:t>
            </a:r>
            <a:r>
              <a:rPr lang="en-IN" dirty="0"/>
              <a:t>pages and deal with the </a:t>
            </a:r>
            <a:r>
              <a:rPr lang="en-IN" dirty="0" smtClean="0"/>
              <a:t>spams</a:t>
            </a:r>
            <a:endParaRPr lang="en-IN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– Web search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3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18437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5D28D22-7B32-4C97-BF67-B4942846E7F9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F9F365EE-6EEE-4837-9F42-842FEB3666F1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610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</a:pPr>
            <a:r>
              <a:rPr lang="en-IN" altLang="en-US" sz="3200" b="1" smtClean="0">
                <a:solidFill>
                  <a:srgbClr val="FF0000"/>
                </a:solidFill>
              </a:rPr>
              <a:t>Questions  on indexing the web:</a:t>
            </a:r>
            <a:endParaRPr lang="en-IN" altLang="en-US" sz="2800" b="1" smtClean="0">
              <a:solidFill>
                <a:srgbClr val="FF0000"/>
              </a:solidFill>
            </a:endParaRPr>
          </a:p>
          <a:p>
            <a:pPr lvl="2" algn="just"/>
            <a:r>
              <a:rPr lang="en-IN" altLang="en-US" sz="2800" smtClean="0"/>
              <a:t>Which pages can one trust ?</a:t>
            </a:r>
          </a:p>
          <a:p>
            <a:pPr lvl="2" algn="just"/>
            <a:r>
              <a:rPr lang="en-IN" altLang="en-US" sz="2800" smtClean="0"/>
              <a:t>How a search engine can assign a measure of trust to a webpage ?</a:t>
            </a:r>
          </a:p>
          <a:p>
            <a:pPr lvl="2" algn="just"/>
            <a:r>
              <a:rPr lang="en-IN" altLang="en-US" sz="2800" smtClean="0"/>
              <a:t>How to deal with the expansion of the collection ? </a:t>
            </a:r>
          </a:p>
          <a:p>
            <a:pPr algn="just" fontAlgn="base">
              <a:spcAft>
                <a:spcPct val="0"/>
              </a:spcAft>
            </a:pPr>
            <a:r>
              <a:rPr lang="en-IN" altLang="en-US" sz="2800" smtClean="0"/>
              <a:t>		• How to deal with redundancy ?</a:t>
            </a:r>
          </a:p>
          <a:p>
            <a:pPr algn="just" fontAlgn="base">
              <a:spcAft>
                <a:spcPct val="0"/>
              </a:spcAft>
            </a:pPr>
            <a:r>
              <a:rPr lang="en-IN" altLang="en-US" sz="2800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Indexing the web</a:t>
            </a:r>
          </a:p>
          <a:p>
            <a:pPr algn="ctr">
              <a:defRPr/>
            </a:pP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60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19461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ECC36AF-30EC-4D27-8883-DBFADDA84076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3/13/2019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A3EED365-9FD0-44F6-80D1-9C2BF0D44E56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4876</TotalTime>
  <Words>3202</Words>
  <Application>Microsoft Office PowerPoint</Application>
  <PresentationFormat>On-screen Show (4:3)</PresentationFormat>
  <Paragraphs>569</Paragraphs>
  <Slides>60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Arial Unicode MS</vt:lpstr>
      <vt:lpstr>Arial</vt:lpstr>
      <vt:lpstr>Calibri</vt:lpstr>
      <vt:lpstr>Comic Sans MS</vt:lpstr>
      <vt:lpstr>Courier New</vt:lpstr>
      <vt:lpstr>Lucida Sans</vt:lpstr>
      <vt:lpstr>Times</vt:lpstr>
      <vt:lpstr>Times New Roman</vt:lpstr>
      <vt:lpstr>Office Theme</vt:lpstr>
      <vt:lpstr>1_Office Theme</vt:lpstr>
      <vt:lpstr>BITS Pilani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 Needs in Web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Crawling</vt:lpstr>
      <vt:lpstr>PowerPoint Presentation</vt:lpstr>
      <vt:lpstr>PowerPoint Presentation</vt:lpstr>
      <vt:lpstr>PowerPoint Presentation</vt:lpstr>
      <vt:lpstr>PowerPoint Presentation</vt:lpstr>
      <vt:lpstr>Duplicate URL elimination</vt:lpstr>
      <vt:lpstr>PowerPoint Presentation</vt:lpstr>
      <vt:lpstr>Basic Crawler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Lavika Goel</cp:lastModifiedBy>
  <cp:revision>381</cp:revision>
  <dcterms:created xsi:type="dcterms:W3CDTF">2011-09-14T09:42:05Z</dcterms:created>
  <dcterms:modified xsi:type="dcterms:W3CDTF">2019-03-13T12:43:43Z</dcterms:modified>
</cp:coreProperties>
</file>