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372" r:id="rId2"/>
    <p:sldId id="257" r:id="rId3"/>
    <p:sldId id="281" r:id="rId4"/>
    <p:sldId id="282" r:id="rId5"/>
    <p:sldId id="283" r:id="rId6"/>
    <p:sldId id="284" r:id="rId7"/>
    <p:sldId id="288" r:id="rId8"/>
    <p:sldId id="285" r:id="rId9"/>
    <p:sldId id="342" r:id="rId10"/>
    <p:sldId id="291" r:id="rId11"/>
    <p:sldId id="292" r:id="rId12"/>
    <p:sldId id="297" r:id="rId13"/>
    <p:sldId id="298" r:id="rId14"/>
    <p:sldId id="307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48" r:id="rId23"/>
    <p:sldId id="306" r:id="rId24"/>
    <p:sldId id="316" r:id="rId25"/>
    <p:sldId id="324" r:id="rId26"/>
    <p:sldId id="325" r:id="rId27"/>
    <p:sldId id="408" r:id="rId28"/>
    <p:sldId id="409" r:id="rId29"/>
    <p:sldId id="410" r:id="rId30"/>
    <p:sldId id="411" r:id="rId31"/>
    <p:sldId id="412" r:id="rId32"/>
    <p:sldId id="413" r:id="rId33"/>
    <p:sldId id="415" r:id="rId34"/>
    <p:sldId id="326" r:id="rId35"/>
    <p:sldId id="343" r:id="rId36"/>
    <p:sldId id="344" r:id="rId37"/>
    <p:sldId id="345" r:id="rId38"/>
    <p:sldId id="352" r:id="rId39"/>
    <p:sldId id="353" r:id="rId40"/>
    <p:sldId id="354" r:id="rId41"/>
    <p:sldId id="382" r:id="rId42"/>
    <p:sldId id="383" r:id="rId43"/>
    <p:sldId id="384" r:id="rId44"/>
    <p:sldId id="385" r:id="rId45"/>
    <p:sldId id="386" r:id="rId46"/>
    <p:sldId id="387" r:id="rId47"/>
    <p:sldId id="389" r:id="rId48"/>
    <p:sldId id="390" r:id="rId49"/>
    <p:sldId id="392" r:id="rId50"/>
    <p:sldId id="393" r:id="rId51"/>
    <p:sldId id="394" r:id="rId52"/>
    <p:sldId id="395" r:id="rId53"/>
    <p:sldId id="396" r:id="rId54"/>
    <p:sldId id="397" r:id="rId55"/>
    <p:sldId id="398" r:id="rId56"/>
    <p:sldId id="399" r:id="rId57"/>
    <p:sldId id="400" r:id="rId58"/>
    <p:sldId id="401" r:id="rId59"/>
    <p:sldId id="402" r:id="rId60"/>
    <p:sldId id="403" r:id="rId61"/>
    <p:sldId id="404" r:id="rId62"/>
    <p:sldId id="405" r:id="rId63"/>
    <p:sldId id="406" r:id="rId64"/>
    <p:sldId id="407" r:id="rId65"/>
    <p:sldId id="416" r:id="rId66"/>
    <p:sldId id="417" r:id="rId67"/>
    <p:sldId id="418" r:id="rId6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88400" autoAdjust="0"/>
  </p:normalViewPr>
  <p:slideViewPr>
    <p:cSldViewPr>
      <p:cViewPr varScale="1">
        <p:scale>
          <a:sx n="75" d="100"/>
          <a:sy n="75" d="100"/>
        </p:scale>
        <p:origin x="157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emf"/><Relationship Id="rId1" Type="http://schemas.openxmlformats.org/officeDocument/2006/relationships/image" Target="../media/image4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5-09-30T09:14:5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17145 12620,'0'0,"0"20,0 20,0-20,0 19,0 1,0 0,0-20,0 19,0 1,0-20,0 20,0-21,0 1,0 0,0 20,0-20,0 19,0 1,0 0,0-1,0-19,0 40,0-40,0 19,0 1,0 0,0-40,0 20,0-1,0 1,0 0,0 0,0 0,0 0,20-1,-20 1,0 0,0 0,0 0,0 0,20 19,-20-39,0 20,0 20,0-40,0 20,0-20,0 20,0-1,0 1,0 0,0 0,0-20,0 20,0 0,0-1,0 1,0 0,0 0,0-20,0 40,0-21,0 1,0 0,0-20,0 40,0 0,0-21,0 1,0 20,0-40,0 20,0 0,0-1,0-19,0 20,0 20,0-20,0 0,0-20,0 20,0-20,0 19,0 1,0-20,0 20,0-20,0 20,0-20,0 20,0 0,0-20,0 19,0-19,0 20,0-20,0 20,20-20,-1 0,-19 0,20 0,40 0,-21 0,1 0,0 0,-1 0,1 0,20 0,-1 0,-39 0,20 0,-1 0,1 0,-20 0,20 0,-1 0,21 0,-40 0,19 0,-19 0,20 0,-20 0,0 0,19 0,-39 0,20 0,0 0,0 0,0 0,0 0,-1 0,21 0,-20 0,0 0,0 0,-1 0,1 0,20 0,0 0,-20 0,39 0,-39 0,20 0,-1 0,1 0,-40 0,20 0,0 0,-1 0,1 0,0 0,0 0,0 0,-20 0,20 0,0 0,-20 0,19 0,-19 0,20 0,0 0,-20 0,20 0,-20 0,20 0,-20 0,20 0,-1 0,-19-20,20-19,-20-1,0 20,20 0,-20-19,0-1,0 20,0-20,0 1,0-1,0 20,0 0,0-19,0 19,0 0,0 0,0 0,0 0,0-19,0 39,0-40,0 40,0-20,0 0,0 0,0 1,0-1,0 0,0 0,0 0,0 0,0-19,0 19,0 0,0-20,0 20,0 1,0-1,0 0,0 0,0-20,0 21,0-1,0-20,0 20,0 0,0-19,0 19,0 0,0-20,0 20,0 1,0-21,0 40,0-20,0-20,0 21,0-1,0-20,0 40,0-20,0 0,0 0,0-19,0 39,0-20,0 0,0 0,0 0,0 1,0-1,0 0,0 0,0 0,0 0,0 0,0 1,0 19,0-40,0 40,0-20,0 0,0 0,0 1,0 19,0-20,-20 0,20 20,0-20,0 20,0-20,0 20,0-20,-20 20,20-19,0 19,0 0,-19 0,19 0,-20 0,0 0,20 0,-20 0,20 0,-40 0,21 0,19 0,-40 0,0 0,20 0,-19 0,-1 0,0 0,1 0,-21 0,20 0,-19 0,-1 0,1 0,19 0,0 0,1 0,-1 0,0 0,1 0,-1 0,20 0,-39 0,39 0,0 0,-20 0,20 0,20 0,-39 0,19 0,0 0,0 0,20 0,-40 0,21 0,-1 0,0 0,0 0,0 0,20 0,-20 0,1 0,-1 0,20 0,-20 0,20 0,-40 0,20 0,0 0,20 0,-19 0,19 0,-20 0,0 0,20 0,-20 0,20 0,-20 0,0 0,1 0,19 0,-20 0,20 0,-20 0,0 0,20 0,-20 0,20 0,-20 0,1 0,19 0,-20 0,20 0,-20 0,20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5-09-30T09:22:27.2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18236 13533,'0'0,"0"0,0 40,0 0,0-21,0 21,0 0,0-20,0-1,0 21,0-20,0 0,0 20,0-21,0 1,0 0,0 20,0-20,0-1,0 21,0-20,0 0,0 19,0 1,0-20,0 0,0 39,0-59,0 20,0 20,0 0,0-21,0 1,0 0,0 0,0 40,0-41,0 1,0 20,0-40,0 20,0 19,0-39,0 20,0 20,0-40,0 40,0-40,0 20,0 19,0-39,0 20,0 0,0 0,0 0,0-1,0 1,0-20,0 20,0 0,0-20,0 20,0-20,0 20,0-1,0-19,0 20,0 0,0 0,20-20,-20 20,0-20,0 20,0-20,0 0,0 20,20-20,-20 19,0-19,20 20,-20-20,0 20,0-20,0 20,20 0,-20-20,0 0,20 0,-1 0,-19 0,20 0,-20 0,20 0,0 0,20 0,-1 0,41 0,-1 0,20 20,40-20,0 0,20 19,20-19,-21 0,1 0,0 0,19 0,-19 0,0 0,-20 0,-60 0,-39 0,0 0,-21 0,1 0,-20 0,20 20,-20-20,20 0,0 0,-20 20,20-20,19 0,-39 0,40 0,-20 0,0 0,19 20,1-20,-20 0,0 0,39 0,-19 0,19 0,-19 0,0 0,19 0,1 0,-1 0,1 0,-1 0,1 0,-20 0,-20 0,19 0,-19 0,0 0,-20 0,20 0,-20 0,20 0,-20 0,19 0,1 0,-20 0,20-20,-20 20,0 0,20 0,-20-20,0 0,0 20,0-19,0 19,0-20,0 0,0 0,0 0,0 0,0-19,0 19,0 0,0-20,0 20,0 1,0-1,0 0,0 0,0-20,0 21,0-1,0-20,0 20,0 0,0-19,0 19,0 0,0-20,0 20,0 1,0-1,0 0,0 0,0-20,0 21,0-1,0 0,0 0,0 0,0 20,0-40,0 40,0-19,0-1,0 0,0 0,0-20,0 40,0-39,0 39,0-20,0-20,0 40,0-40,0 21,0 19,0-40,0 40,0-40,0 20,0 20,-20-39,20 39,0-20,-20 0,20 0,0 20,0-20,0 20,-20 0,20-19,0-1,0 20,0-20,-19 20,19 0,-20-40,20 40,0-20,0 0,0 1,0-1,-20 0,20 0,0 0,0 0,0 20,0-19,0 19,0-20,-20 0,20 20,0-20,-20 0,20 0,0 20,0-19,0 19,-20 0,1-20,-1 20,20 0,-40 0,0-20,-39 20,19 0,-39-20,0 20,-20 0,0 0,20 0,-20 0,19 0,-19 0,40 0,0 0,19 0,0 0,21 0,-21 20,40-20,-19 0,-1 0,0 0,1 0,19 0,-40 0,21 0,-1 0,20 0,-39 0,19 0,0 0,0 0,1 0,-1 0,-19 0,19 0,20 0,-20 0,-19 0,19 0,0 0,1 0,-1 0,0 0,-39 0,19 0,1 0,-1 0,1 0,-1 0,21 0,-1 0,20 0,-20 0,21 0,-1 0,0 0,0 0,-20 0,40 0,-39 0,-1 0,0 0,20 0,1 0,-21 0,0 0,40 0,-39 0,39 0,-20 0,20 0,-20 0,20 0,-20 0,0 0,20 0,-20 0,20 0,40 0,-20 0,20 0,-40 0,19 0,-19 20,20-20</inkml:trace>
  <inkml:trace contextRef="#ctx0" brushRef="#br0" timeOffset="3080.1762">21927 16113,'0'-20,"0"-20,-19 1,-1 19,20-20,-20 20,20-19,-20 19,20 0,0 0,0 20,0-20,0 0,0 1,0 19,0-20,0 0,0 0,0 20,0-20,0 0,0 20,0-20,0 20,20 0,-20-19,0 19,20 0,-20-20,0 20,20-20,-20 20,19 0,-19 0,40-20,-20 20,0 0,39 0,-19 0,0 0,-1 0,1-20,0 20,19 0,-19 0,0 0,-1 0,1 0,0 0,-21 0,21 0,0 0,19 0,-19 0,20 20,-41 0,61-20,-40 0,-1 0,-19 0,20 0,19 0,-39 0,20 0,-20 0,0 0,-1 0,21 0,-40 0,20 0,-20 0,20 0,-20 0,20 20,-20 0,19-20,-19 19,20 1,-20 0,20 0,0 0,-20 20,0-40,0 19,0 21,20 0,-20-1,20 1,-20-20,0 0,0 0,0 0,0-1,0-19,0 20,0-20,0 20,0 0,0-20,-40 20,40-20,0 0,-20 20,20-1,-20-19,0 0,1 0,19 20,-40-20,40 0,-20 0,0 0,0 0,1 0,-1 0,0 0,0 0,0 0,-20 0,21 0,-1 0,-20 0,20 0,20 0,-39 0,39 0,-20 0,-20 0,20 0,-20 0,1 0,-1 0,0 0,1 0,19 0,-40 0,21 0,19 0,0 0,-20 0,20 0,1 0,-21 0,20 0,0 0,0 0,20 0,-39 0,39 0,-20 0,0 0,0 0,20 0,-20 0,0 0,1 0,19 0,-20 0,20 0,-20 0,0 0,20 0,-20 0,20 0,-39 0,39 0,-20-20,20 20,-20 0,20-19,-20 19,0 0</inkml:trace>
  <inkml:trace contextRef="#ctx0" brushRef="#br0" timeOffset="5008.2865">23594 17224,'0'0,"0"20,20 0,-20 0,0-20,0 39,20-39,-20 20,0-20,0 40,0-20,0 0,0-1,0-19,0 20,0 0,0-20,20 20,-20-20,0 20,0 0,20-20,-20 0,0 0,0 19,19-19,1 0,-20 0,20 20,-20-20,20 0,-20 20,0 0,40-20,-40 0,19 0,-19 0,40 0,-40 0,40 0,-20 0,-20 0,39 0,-19 0,0 0,-20 0,20 0,0 0,0 0,-20 0,19 0,-19 0,20 0,-20-20,0 20,20-20,0 0,-20 1,20-1,-20 20,0-20,20 0,-20 0,0 0,0 20,0-19,0 19,0-20,0 20,0-20,0 0,0-20,-20 40,0-39,0 19,0 0,0 0,-19-20,39 21,-40-1,40 0,-20 20,0-20,20 20,-19 0,19 0,-20 0,0 0,20 0,-20 0,0 0,20 0,-20 0,0 0,20 20,-19-20,-1 0,0 0,20 20,-20-20,20 0,0 20,-20-20,0 0,20 0,0 0,0 19,-19-19,19 0,0 0,0 20,-20-20,20 0,0 20,-20-20,20 0,0 20,-20-20,20 0</inkml:trace>
  <inkml:trace contextRef="#ctx0" brushRef="#br0" timeOffset="7024.4018">25023 16827,'0'0,"0"0,0-20,0-19,0 19,0 0,0-20,0 20,0 1,0-21,0 40,-20-20,20 0,0 0,0 1,0-1,-20 0,20-20,-20 40,20-39,0 19,0-20,0 40,-19-40,19 40,0 0,0-20,0 20,-20 0,-20 0,-39 0,19 0,1 0,-1 0,20 0,-19 0,19 0,20 0,-39 0,59 0,-20 0,20 0,0 0,-20 0,20 0,-20 0,20 20,0-20,0 20,0 0,-20-20,20 20,0 0,0 0,0 19,0-19,0 0,0 20,20-40,-20 19,0 1,0 0,0-20,20 20,-20 0,20 0,-20-20,20 19,-20-19,0 20,20-20,-20 20,0-20,20 0,-20 0,19 20,1-20,20 0,-20 0,19 0,1 0,0 0,-1 0,21 0,-20 0,19 0,-19 0,0 0,-21 0,1 0,0 0,-20 0,20 0</inkml:trace>
  <inkml:trace contextRef="#ctx0" brushRef="#br0" timeOffset="9511.5441">17363 13216,'0'0,"20"0,-20 20,40-20,-20 0,-1 0,1 0,0 0,0 0,20 0,-1 0,1 0,-20 0,20 0,-21 0,1 0,0 0,-20 0,20 0,0 0,-20 0,20 0,-20 0,39-20,-39 20,20-20,-20 20,0-20,20 20,0 0,-20-20,0 0,0 0,0 20,0-39,0 39,0-20,-20-20,20 20,-20-19,0 39,20-20,-19 20,19-20,-20 20,20-20,0 20,-20 0,20-20,0 20,-20 0,20 0,0-20,-20 20,0-19,0 19,20 0,-19-20,-1 20,20-20,-20 20,20-40,-20 40,20 0,-20-20,20 20,0-19,-20 19,20 0,0-20,-19 20,19 0,-20-20,0 20,20 0,-20 0,20 0,-40 0,40 0,-20 0,20 0,-19 0,-1 0,20 0,0 0,-20 0,20 0,-20 0,20 0,0 20,-20-20,0 20,20-20,-19 0,19 19,0-19,0 0,0 20,-20-20,20 0,-20 20,20 0,0-20,0 20,0-20,0 20,0-1,0-19,0 20,0-20,0 20,0-20,0 20,0 0,0-20,0 20,0-20,0 20,0-1,0-19,0 20,0-20,0 20,0-20,0 20,0 0,0-20,0 20,0-20,0 0,0 19,0 1,0-20,0 20,20-20,-20 0,0 20,0-20,0 20,20-20,-20 20,0-20,19 0,1 0,-20 0,20 20,-20-20,0 0,20 0,-20 0,0 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5-09-30T09:23:11.5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21788 15617,'0'20,"0"39,0 21,0 78,0-19,0 20,0 0,0-1,0 21,0-40,0-40,20 40,-20-40,20-39,0-20,-20-21,20 41,-20-60,0 20,20 0,0-1,-20-19,0 20,19 0,-19 0,0-20,0 20,0-20,20 0,-20 20,0-20,0 19,0 1,0-20,0 20,0-20,0 20,0 0,0-20,0 20,0-20,0 20,0-20,20 0,0 0,0 0,0 0,-1 0,41 0,-20 0,-1 0,21 0,-20 0,19 0,-19 0,-1 0,1 0,0 0,-1 0,21 0,0 0,-1 0,20 0,-19 0,0 0,-1 0,1 0,-1 0,-19 0,19 0,-19 0,0 0,19 0,-39 0,20 0,-1 0,1 0,0 0,-20 0,0 0,39 19,-39-19,20 0,-1 0,1 0,0 0,-21 0,21 0,20 0,-21 20,1-20,-20 0,39 20,-39 0,0-20,20 0,0 0,-1 0,-19 0,59 0,-19 0,0 0,-1 0,1 0,-1 0,1 0,-1 0,-19-20,0 20,19 0,-39 0,0-20,19 20,-39 0,20-20,0 20,0 0,0-19,0-1,-20 20,19-20,-19 20,0-40,20 40,-20-20,0 20,0-20,0 1,0 19,0-20,0 0,0 0,0 0,0 0,0 1,0-1,0 0,20-20,-20 20,0 1,0-21,0-20,0 40,0-19,0-21,0 1,0 19,0-39,0 19,0 1,0-1,0 0,0 1,0 19,0 1,0-1,0 0,0 1,0 19,0-20,0 0,0 20,0 1,0-41,0 40,0 0,0-19,0 19,0 0,0-20,0 1,0 19,0 0,0-20,20 20,-20-19,0-1,0 40,0-20,0-19,0 39,0-20,0 0,20 0,-20 20,0-20,0 20,0-20,0 0,0 20,0-19,0 19,0-20,0 0,-20 20,20-20,0 20,0-20,0 20,-20-20,20 1,0 19,0-20,-20 20,0 0,20 0,0 0,-19 0,19 0,-20 0,20 20,-20-20,20 19,-20-19,-20 0,40 20,-39-20,39 0,-40 0,20 0,-19 0,-1 0,0 0,20 0,-19 20,19-20,-20 0,0 20,1-20,19 0,0 0,-39 0,19 0,0 0,20 0,-39 0,19 0,0 0,1 0,-1 0,0 0,-39 0,19 0,1 0,19 0,0 0,1 0,-1 0,20 0,0 0,1 0,-21 0,20 0,0 0,0 0,1 0,-21 0,20 0,0 0,-20 0,1 0,19 0,0 0,-20 0,21 0,-1 0,-20 0,40 0,-20 0,-19 0,39 0,-40 0,20 0,0 0,-20 0,1 0,19 0,0 0,-20 0,-19 0,39 0,-20 0,1-20,-1 20,0 0,20 0,-19 0,19 0,0 0,0 0,0 0,0 0,1 0,-1 0,0 0,0 0,0 0,0 0,1 0,-1 0,0 0,0 0,0 0,20 0,-39 0,39 0,-20 0,0 0,0 0,0 0,0 0,0 0,20 0,-19 0,19 0,-20 0,0 0,20 0,-20 0,20 0,-20 0,20 0,-39 0,39 0,-20 0,0 0,20 0,-20 0,20 20,0-20,-20 0,20 0,-20 0,1 0,19 0,-20 0,20 0,-20 0,20 0,0 20,-20-20,0 0,20 0,-20 0,20 0,0 0</inkml:trace>
  <inkml:trace contextRef="#ctx0" brushRef="#br0" timeOffset="3695.2113">23594 16291,'0'0,"0"20,-20 0,20 20,0 0,0-21,0 21,0 20,0-21,0 1,0 0,0-21,0 41,0-40,0 20,0-1,0 1,0 0,0-1,0 1,0 0,0 19,0-19,0-20,0 0,0 39,0-39,0 0,0 0,0 0,0-1,0 1,0 0,0 0,0 0,20 0,0 19,-20-19,0 20,0-20,20-1,-20 1,0-20,0 40,20-40,-20 20,0-20,0 20,0 0,0-20,20 0,-20 0,19 0,1 0,0 0,0 0,0 0,19 0,21 0,-20 0,-1 0,1 0,20 0,-1 0,1 0,-1 0,1 0,-40 0,-1 0,-19-20,20 20,0 0,0 0,-20 0,20 0,20 0,-21-20,1 20,0 0,-20 0,40 0,-40 0,39 0,-39 0,20 0,0 0,0 0,0-20,-20 20,39 0,-39-20,20 20,0-20,0 20,0-20,-20 20,40-19,-40 19,39-20,-39 20,20 0,-20 0,20-20,0 20,-20 0,0 0,20 0,-20-20,0 20,0-20,19 20,-19 0,20-20,-20 20,20-19,-20-1,0-20,0 0,20 21,0-21,0-20,-20 21,0-1,0 20,0-39,0 19,0 0,0 0,0 1,0-1,0 0,0 21,0-1,0 0,0 0,0-20,0 20,0 1,0-21,0 20,0 20,0-40,0 40,0-39,0 39,0-20,0 20,0-20,0 20,0-20,0 0,0 20,0-19,0 19,0-20,0 20,0-20,0 0,0 0,0 20,0-20,0 0,0 20,0-19,-20 19,0 0,20 0,-20 0,-20 0,1 0,-1 0,-19 0,19 0,-20 0,1 0,-1 0,1 0,19 0,0-20,1 20,-1 0,20 0,0 0,-19 0,39 0,-40 0,40 0,-20 0,-20 0,40 0,-19 0,-1 0,0 0,-20 0,40 0,-20 0,0 0,1 0,-1 0,0 0,20 0,-20 0,0 0,20 0,-20 0,1 0,19 0,-20 0,20 0,-20 0,0 0,20 0,-20 0,20 20,-40-20,40 19,0-19,-19 0,19 0,-20 0,20 0,-20 0,20 20,-20-20,20 0,-20 0,20 20,-20-20,20 20,-19-20,19 0,0 0,-20 0,20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A874027-5932-4C60-A3D3-3C02A166F264}" type="datetimeFigureOut">
              <a:rPr lang="en-US"/>
              <a:pPr>
                <a:defRPr/>
              </a:pPr>
              <a:t>3/29/2019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794C9C4-E408-479F-96DC-B8777A403F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32677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ranslation_studie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4F4F955-A9DF-4632-93F7-B0D9A06B8893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67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i="1" smtClean="0"/>
              <a:t>Step2:compute </a:t>
            </a:r>
            <a:r>
              <a:rPr lang="en-US" altLang="en-US" b="1" i="1" smtClean="0">
                <a:solidFill>
                  <a:srgbClr val="00B050"/>
                </a:solidFill>
              </a:rPr>
              <a:t>p(a,e|f)</a:t>
            </a:r>
            <a:r>
              <a:rPr lang="en-US" altLang="en-US" b="1" i="1" smtClean="0"/>
              <a:t> and </a:t>
            </a:r>
            <a:r>
              <a:rPr lang="en-US" altLang="en-US" b="1" i="1" smtClean="0">
                <a:solidFill>
                  <a:srgbClr val="00B0F0"/>
                </a:solidFill>
              </a:rPr>
              <a:t>p(a|e,f)</a:t>
            </a:r>
          </a:p>
          <a:p>
            <a:r>
              <a:rPr lang="en-US" altLang="en-US" smtClean="0">
                <a:solidFill>
                  <a:srgbClr val="00B050"/>
                </a:solidFill>
              </a:rPr>
              <a:t>S1 can be generated using the following 4 different alignments: </a:t>
            </a:r>
          </a:p>
          <a:p>
            <a:r>
              <a:rPr lang="en-US" altLang="en-US" smtClean="0">
                <a:solidFill>
                  <a:srgbClr val="00B050"/>
                </a:solidFill>
              </a:rPr>
              <a:t>a1={&lt;0,0&gt;&lt;0,1&gt;} a2={&lt;1,0&gt;&lt;1,1&gt;} a3={&lt;0,0&gt;&lt;1,1&gt;} a4={&lt;0,1&gt;&lt;1,0&gt;}</a:t>
            </a:r>
          </a:p>
          <a:p>
            <a:r>
              <a:rPr lang="en-US" altLang="en-US" smtClean="0">
                <a:solidFill>
                  <a:srgbClr val="00B050"/>
                </a:solidFill>
              </a:rPr>
              <a:t>Each p(a,e|f) can be generated with a probability for ex. a1 can be computed</a:t>
            </a:r>
          </a:p>
          <a:p>
            <a:r>
              <a:rPr lang="en-US" altLang="en-US" smtClean="0">
                <a:solidFill>
                  <a:srgbClr val="00B050"/>
                </a:solidFill>
              </a:rPr>
              <a:t>by p(0|0) X p(0|1) = p(dog|kutta) X p(dog|bhouka) = 17/29X7/11 = 119/319</a:t>
            </a:r>
          </a:p>
          <a:p>
            <a:r>
              <a:rPr lang="en-US" altLang="en-US" smtClean="0">
                <a:solidFill>
                  <a:srgbClr val="00B050"/>
                </a:solidFill>
              </a:rPr>
              <a:t>a1=1/9,a2=1/9,a3=1/9,a4=1/9</a:t>
            </a:r>
          </a:p>
          <a:p>
            <a:endParaRPr lang="en-US" alt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1EA14D03-18B2-4D71-8DC9-23972A4D8468}" type="slidenum">
              <a:rPr lang="en-US" altLang="en-US" smtClean="0"/>
              <a:pPr/>
              <a:t>40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89945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94C9C4-E408-479F-96DC-B8777A403F2D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430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But words may not be the best candidates for the smallest units for translation. </a:t>
            </a:r>
          </a:p>
          <a:p>
            <a:r>
              <a:rPr lang="en-US" altLang="en-US" smtClean="0"/>
              <a:t>Sometimes one word in a foreign language translates into two English words, or vice versa.</a:t>
            </a:r>
          </a:p>
          <a:p>
            <a:r>
              <a:rPr lang="en-US" altLang="en-US" smtClean="0"/>
              <a:t>Word-based models often break down in these cases.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2632578-5834-455E-8C0F-C14CC391CF1A}" type="slidenum">
              <a:rPr lang="en-US" altLang="en-US" smtClean="0"/>
              <a:pPr/>
              <a:t>43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51829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94C9C4-E408-479F-96DC-B8777A403F2D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3085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94C9C4-E408-479F-96DC-B8777A403F2D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4008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These translations form the basis of the translation systems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34BEF50-B2CA-4EBD-B796-82272815072E}" type="slidenum">
              <a:rPr lang="en-US" altLang="en-US" smtClean="0"/>
              <a:pPr/>
              <a:t>47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85282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26202E4-2CBE-4CCA-B08C-6EC29746DA03}" type="slidenum">
              <a:rPr lang="en-US" altLang="en-US" smtClean="0"/>
              <a:pPr/>
              <a:t>48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57157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2F16CE0-1E6C-418B-84E0-C8CEF8417E8C}" type="slidenum">
              <a:rPr lang="en-US" altLang="en-US" smtClean="0"/>
              <a:pPr/>
              <a:t>51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270260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Extract all possible phrase pairs that are consistent with alignment</a:t>
            </a:r>
          </a:p>
          <a:p>
            <a:r>
              <a:rPr lang="en-US" altLang="en-US" smtClean="0"/>
              <a:t>How to check if a phrase pairs are consistent with alignments?</a:t>
            </a:r>
          </a:p>
          <a:p>
            <a:r>
              <a:rPr lang="en-US" altLang="en-US" smtClean="0"/>
              <a:t>Mary did not, f1,f2</a:t>
            </a:r>
          </a:p>
          <a:p>
            <a:endParaRPr lang="en-US" altLang="en-US" smtClean="0"/>
          </a:p>
          <a:p>
            <a:r>
              <a:rPr lang="en-US" altLang="en-US" smtClean="0"/>
              <a:t>No alignment points in rows corresponds to 3</a:t>
            </a:r>
          </a:p>
          <a:p>
            <a:r>
              <a:rPr lang="en-US" altLang="en-US" smtClean="0"/>
              <a:t>No alignment points in colunmns corresponds to 2</a:t>
            </a:r>
          </a:p>
          <a:p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A72009A-16C3-43B1-B904-CC54F5B2E76E}" type="slidenum">
              <a:rPr lang="en-US" altLang="en-US" smtClean="0"/>
              <a:pPr/>
              <a:t>53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30018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In order to generate </a:t>
            </a:r>
          </a:p>
          <a:p>
            <a:r>
              <a:rPr lang="en-US" altLang="en-US" smtClean="0"/>
              <a:t>phrase1 in english reordering distance = 1-0-1=0</a:t>
            </a:r>
          </a:p>
          <a:p>
            <a:r>
              <a:rPr lang="en-US" altLang="en-US" smtClean="0"/>
              <a:t>phrase2 in english reordering distance = 6-3-1=2</a:t>
            </a:r>
          </a:p>
          <a:p>
            <a:r>
              <a:rPr lang="en-US" altLang="en-US" smtClean="0"/>
              <a:t>phrase3 in english reordering distance = 4-6-1=-3</a:t>
            </a:r>
          </a:p>
          <a:p>
            <a:r>
              <a:rPr lang="en-US" altLang="en-US" smtClean="0"/>
              <a:t>phrase4 in english reordering distance = 7-5-1=1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F5ABCDA-52D9-4626-8ECA-6C7272164913}" type="slidenum">
              <a:rPr lang="en-US" altLang="en-US" smtClean="0"/>
              <a:pPr/>
              <a:t>60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20738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8DB70DC5-151C-4465-9BAD-1531AB12A303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580366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instead of estimating the reordering probability from data as well, the reordering is handled by a pre-defined model: an exponentially decaying cost function: d(x) = α </a:t>
            </a:r>
            <a:r>
              <a:rPr lang="en-US" altLang="en-US" baseline="30000" smtClean="0"/>
              <a:t>|x| </a:t>
            </a:r>
            <a:r>
              <a:rPr lang="en-US" altLang="en-US" smtClean="0"/>
              <a:t>, in this case: d = α </a:t>
            </a:r>
            <a:r>
              <a:rPr lang="en-US" altLang="en-US" baseline="30000" smtClean="0"/>
              <a:t>|starti−endi−1−1)| </a:t>
            </a:r>
            <a:r>
              <a:rPr lang="en-US" altLang="en-US" smtClean="0"/>
              <a:t>with a value for the parameter α ∈ [0, 1]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01AFB6A-E12B-4034-B6A4-2E7D8D4BD82B}" type="slidenum">
              <a:rPr lang="en-US" altLang="en-US" smtClean="0"/>
              <a:pPr/>
              <a:t>61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820730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there are three components that contribute to producing the best possible translation, by ensuring that</a:t>
            </a:r>
          </a:p>
          <a:p>
            <a:r>
              <a:rPr lang="en-US" altLang="en-US" smtClean="0"/>
              <a:t>• the foreign phrases match the English words (</a:t>
            </a:r>
            <a:r>
              <a:rPr lang="en-US" altLang="en-US" i="1" smtClean="0"/>
              <a:t>φ</a:t>
            </a:r>
            <a:r>
              <a:rPr lang="en-US" altLang="en-US" smtClean="0"/>
              <a:t>);</a:t>
            </a:r>
          </a:p>
          <a:p>
            <a:r>
              <a:rPr lang="en-US" altLang="en-US" smtClean="0"/>
              <a:t>• phrases are reordered appropriately (</a:t>
            </a:r>
            <a:r>
              <a:rPr lang="en-US" altLang="en-US" i="1" smtClean="0"/>
              <a:t>d</a:t>
            </a:r>
            <a:r>
              <a:rPr lang="en-US" altLang="en-US" smtClean="0"/>
              <a:t>);</a:t>
            </a:r>
          </a:p>
          <a:p>
            <a:r>
              <a:rPr lang="en-US" altLang="en-US" smtClean="0"/>
              <a:t>• the output is fluent English (</a:t>
            </a:r>
            <a:r>
              <a:rPr lang="en-US" altLang="en-US" i="1" smtClean="0"/>
              <a:t>p</a:t>
            </a:r>
            <a:r>
              <a:rPr lang="en-US" altLang="en-US" smtClean="0"/>
              <a:t>LM).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9D60B5A-476B-4694-8B9D-89F2BAEE9200}" type="slidenum">
              <a:rPr lang="en-US" altLang="en-US" smtClean="0"/>
              <a:pPr/>
              <a:t>64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507806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Even this relatively simple version achieves generally better translation quality than the word-based statistical IBM models. We will extend the model, achieving further improvement of translation performance.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3E459F3-EE38-4C50-AE59-0328B2937735}" type="slidenum">
              <a:rPr lang="en-US" altLang="en-US" smtClean="0"/>
              <a:pPr/>
              <a:t>65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91700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The translation module could use one of the following approaches:</a:t>
            </a:r>
          </a:p>
          <a:p>
            <a:r>
              <a:rPr lang="en-US" altLang="en-US" dirty="0" smtClean="0"/>
              <a:t>Document translation Mapping the document representation into the query rep.</a:t>
            </a:r>
          </a:p>
          <a:p>
            <a:r>
              <a:rPr lang="en-US" altLang="en-US" dirty="0" smtClean="0"/>
              <a:t>• Pro: more context but current MT systems don’t exploit the context much</a:t>
            </a:r>
          </a:p>
          <a:p>
            <a:r>
              <a:rPr lang="en-US" altLang="en-US" dirty="0" smtClean="0"/>
              <a:t>• Contra: one has to determine in advance to which language each document</a:t>
            </a:r>
          </a:p>
          <a:p>
            <a:r>
              <a:rPr lang="en-US" altLang="en-US" dirty="0" smtClean="0"/>
              <a:t>should be translated, all the translated versions should be stored.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Query translation Mapping the query representation into the document representation</a:t>
            </a:r>
          </a:p>
          <a:p>
            <a:r>
              <a:rPr lang="en-US" altLang="en-US" dirty="0" smtClean="0"/>
              <a:t>• Pro: flexible, more interaction with the user (who could choose the languages</a:t>
            </a:r>
          </a:p>
          <a:p>
            <a:r>
              <a:rPr lang="en-US" altLang="en-US" dirty="0" smtClean="0"/>
              <a:t>of interest, can correct the translation.)</a:t>
            </a:r>
          </a:p>
          <a:p>
            <a:r>
              <a:rPr lang="en-US" altLang="en-US" dirty="0" smtClean="0"/>
              <a:t>• Contra: translation ambiguity amplified by the lack of context.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Inter-lingua translation Mapping document and query representation to a 3rd language</a:t>
            </a:r>
          </a:p>
          <a:p>
            <a:r>
              <a:rPr lang="en-US" altLang="en-US" dirty="0" smtClean="0"/>
              <a:t>• Pro: useful if there is no resource for a direct translation.</a:t>
            </a:r>
          </a:p>
          <a:p>
            <a:r>
              <a:rPr lang="en-US" altLang="en-US" dirty="0" smtClean="0"/>
              <a:t>• Contra: lower performance that the direct translation</a:t>
            </a:r>
          </a:p>
          <a:p>
            <a:r>
              <a:rPr lang="en-US" altLang="en-US" dirty="0" smtClean="0"/>
              <a:t>Most used approach in CLIR: Query translation</a:t>
            </a:r>
          </a:p>
          <a:p>
            <a:endParaRPr lang="en-US" altLang="en-US" dirty="0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69B21190-AD80-403D-BDE9-820E02C3499E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2748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In the field of </a:t>
            </a:r>
            <a:r>
              <a:rPr lang="en-US" altLang="en-US" u="sng" smtClean="0">
                <a:hlinkClick r:id="rId3" tooltip="Translation studies"/>
              </a:rPr>
              <a:t>translation studies</a:t>
            </a:r>
            <a:r>
              <a:rPr lang="en-US" altLang="en-US" u="sng" smtClean="0"/>
              <a:t> </a:t>
            </a:r>
            <a:r>
              <a:rPr lang="en-US" altLang="en-US" smtClean="0"/>
              <a:t>a </a:t>
            </a:r>
            <a:r>
              <a:rPr lang="en-US" altLang="en-US" b="1" smtClean="0"/>
              <a:t>bitext</a:t>
            </a:r>
            <a:r>
              <a:rPr lang="en-US" altLang="en-US" smtClean="0"/>
              <a:t> is a merged document composed of both source- and target-language versions of a given text.</a:t>
            </a:r>
          </a:p>
          <a:p>
            <a:r>
              <a:rPr lang="en-US" altLang="en-US" smtClean="0"/>
              <a:t>Bitexts are generated by a piece of software called an </a:t>
            </a:r>
            <a:r>
              <a:rPr lang="en-US" altLang="en-US" i="1" smtClean="0"/>
              <a:t>alignment tool</a:t>
            </a:r>
            <a:r>
              <a:rPr lang="en-US" altLang="en-US" smtClean="0"/>
              <a:t>, or a </a:t>
            </a:r>
            <a:r>
              <a:rPr lang="en-US" altLang="en-US" i="1" smtClean="0"/>
              <a:t>bitext tool</a:t>
            </a:r>
            <a:r>
              <a:rPr lang="en-US" altLang="en-US" smtClean="0"/>
              <a:t>, which automatically aligns the original and translated versions of the same text. The tool generally matches these two texts sentence by sentence. A collection of bitexts is called a </a:t>
            </a:r>
            <a:r>
              <a:rPr lang="en-US" altLang="en-US" i="1" smtClean="0"/>
              <a:t>bitext database</a:t>
            </a:r>
            <a:r>
              <a:rPr lang="en-US" altLang="en-US" smtClean="0"/>
              <a:t> or a </a:t>
            </a:r>
            <a:r>
              <a:rPr lang="en-US" altLang="en-US" i="1" smtClean="0"/>
              <a:t>bilingual corpus</a:t>
            </a:r>
            <a:r>
              <a:rPr lang="en-US" altLang="en-US" smtClean="0"/>
              <a:t>, and can be consulted with a search tool.</a:t>
            </a:r>
          </a:p>
          <a:p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0961BB40-DBE9-4C6F-9608-2EBA15E6C853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46602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8F3C8639-5A70-4747-A00D-5BF5AD52CA8E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34663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We will try to create English sentences e that best represent foreign sentence f.</a:t>
            </a:r>
          </a:p>
          <a:p>
            <a:endParaRPr lang="en-US" altLang="en-US" smtClean="0"/>
          </a:p>
          <a:p>
            <a:r>
              <a:rPr lang="en-US" altLang="en-US" smtClean="0"/>
              <a:t>http://michaelnielsen.org/blog/introduction-to-statistical-machine-translation/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A3859D5D-8CC2-4C7E-A466-FDD153D007AD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41131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243C1CC5-5C71-4849-BB69-09AA84639FD7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10488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http://videolectures.net/hltss2010_eisner_plm/</a:t>
            </a:r>
          </a:p>
          <a:p>
            <a:r>
              <a:rPr lang="en-US" altLang="en-US" smtClean="0"/>
              <a:t>http://videolectures.net/clspss09_lopez_mt/</a:t>
            </a:r>
          </a:p>
          <a:p>
            <a:r>
              <a:rPr lang="en-US" altLang="en-US" smtClean="0"/>
              <a:t>http://michaelnielsen.org/blog/introduction-to-statistical-machine-translation/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2EE07668-8D9B-44ED-B0C1-AED563061864}" type="slidenum">
              <a:rPr lang="en-US" altLang="en-US" smtClean="0"/>
              <a:pPr/>
              <a:t>19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01973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T(e</a:t>
            </a:r>
            <a:r>
              <a:rPr lang="en-US" altLang="en-US" baseline="-25000" smtClean="0"/>
              <a:t>j</a:t>
            </a:r>
            <a:r>
              <a:rPr lang="en-US" altLang="en-US" smtClean="0"/>
              <a:t>|f</a:t>
            </a:r>
            <a:r>
              <a:rPr lang="en-US" altLang="en-US" baseline="-25000" smtClean="0"/>
              <a:t>a(j)</a:t>
            </a:r>
            <a:r>
              <a:rPr lang="en-US" altLang="en-US" smtClean="0"/>
              <a:t>) each of these English words are assumed to come from some foreign word. Which foreign word it came from? It came from the j</a:t>
            </a:r>
            <a:r>
              <a:rPr lang="en-US" altLang="en-US" baseline="30000" smtClean="0"/>
              <a:t>th</a:t>
            </a:r>
            <a:r>
              <a:rPr lang="en-US" altLang="en-US" smtClean="0"/>
              <a:t> foreign word it is aligned with.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3F8C82A-A4A6-4565-8407-6FD048C8191E}" type="slidenum">
              <a:rPr lang="en-US" altLang="en-US" smtClean="0"/>
              <a:pPr/>
              <a:t>23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42881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2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196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900" b="1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900" smtClean="0">
                <a:solidFill>
                  <a:srgbClr val="101141"/>
                </a:solidFill>
                <a:latin typeface="Arial" charset="0"/>
                <a:cs typeface="Arial" charset="0"/>
              </a:rPr>
              <a:t>Pilani, Hyderabad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736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66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0000FF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076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2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1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215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7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37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527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3328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577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 smtClean="0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311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4294783-E3F5-4D36-BB0E-685A3979BA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4" r:id="rId1"/>
    <p:sldLayoutId id="2147484555" r:id="rId2"/>
    <p:sldLayoutId id="2147484556" r:id="rId3"/>
    <p:sldLayoutId id="2147484557" r:id="rId4"/>
    <p:sldLayoutId id="2147484558" r:id="rId5"/>
    <p:sldLayoutId id="2147484559" r:id="rId6"/>
    <p:sldLayoutId id="2147484560" r:id="rId7"/>
    <p:sldLayoutId id="2147484561" r:id="rId8"/>
    <p:sldLayoutId id="2147484562" r:id="rId9"/>
    <p:sldLayoutId id="2147484563" r:id="rId10"/>
    <p:sldLayoutId id="2147484564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4.png"/><Relationship Id="rId7" Type="http://schemas.openxmlformats.org/officeDocument/2006/relationships/image" Target="../media/image3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5" Type="http://schemas.openxmlformats.org/officeDocument/2006/relationships/image" Target="../media/image37.emf"/><Relationship Id="rId4" Type="http://schemas.openxmlformats.org/officeDocument/2006/relationships/customXml" Target="../ink/ink1.xml"/><Relationship Id="rId9" Type="http://schemas.openxmlformats.org/officeDocument/2006/relationships/image" Target="../media/image39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42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3.w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BITS Pilani</a:t>
            </a:r>
            <a:endParaRPr lang="en-US" dirty="0"/>
          </a:p>
        </p:txBody>
      </p:sp>
      <p:sp>
        <p:nvSpPr>
          <p:cNvPr id="14339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Dr. Lavika Goel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Assistant Professor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Department of CSIS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Lecture 9: 30/3/2019</a:t>
            </a:r>
          </a:p>
        </p:txBody>
      </p:sp>
      <p:sp>
        <p:nvSpPr>
          <p:cNvPr id="14340" name="TextBox 1"/>
          <p:cNvSpPr txBox="1">
            <a:spLocks noChangeArrowheads="1"/>
          </p:cNvSpPr>
          <p:nvPr/>
        </p:nvSpPr>
        <p:spPr bwMode="auto">
          <a:xfrm>
            <a:off x="228600" y="5676900"/>
            <a:ext cx="1981200" cy="307975"/>
          </a:xfrm>
          <a:prstGeom prst="rect">
            <a:avLst/>
          </a:prstGeom>
          <a:solidFill>
            <a:srgbClr val="1011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  <a:latin typeface="Calibri" panose="020F0502020204030204" pitchFamily="34" charset="0"/>
              </a:rPr>
              <a:t>Pilani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2006 Yahoo!: translates queries in French and German to English, Spanish, Italian and French/German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2007 Google: searching without boundaries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here: CLS (Cross Library Service)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Companies &amp; </a:t>
            </a:r>
            <a:r>
              <a:rPr lang="en-US" dirty="0" smtClean="0"/>
              <a:t>CLIR</a:t>
            </a:r>
            <a:endParaRPr lang="en-US" dirty="0"/>
          </a:p>
        </p:txBody>
      </p:sp>
      <p:sp>
        <p:nvSpPr>
          <p:cNvPr id="3072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30725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F73EB35-2845-4184-879C-52D53333BE32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9AB45F2D-06C5-4FF5-AE1D-F568216A042E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1"/>
          <p:cNvSpPr>
            <a:spLocks noGrp="1"/>
          </p:cNvSpPr>
          <p:nvPr>
            <p:ph idx="1"/>
          </p:nvPr>
        </p:nvSpPr>
        <p:spPr>
          <a:xfrm>
            <a:off x="304800" y="1417638"/>
            <a:ext cx="8610600" cy="4906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A </a:t>
            </a:r>
            <a:r>
              <a:rPr lang="en-US" altLang="en-US" smtClean="0">
                <a:solidFill>
                  <a:srgbClr val="FF0000"/>
                </a:solidFill>
              </a:rPr>
              <a:t>bitext</a:t>
            </a:r>
            <a:r>
              <a:rPr lang="en-US" altLang="en-US" smtClean="0"/>
              <a:t> is a pair of texts such that one is a translation of the other.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A </a:t>
            </a:r>
            <a:r>
              <a:rPr lang="en-US" altLang="en-US" smtClean="0">
                <a:solidFill>
                  <a:srgbClr val="FF0000"/>
                </a:solidFill>
              </a:rPr>
              <a:t>tritext </a:t>
            </a:r>
            <a:r>
              <a:rPr lang="en-US" altLang="en-US" smtClean="0"/>
              <a:t>is a triple of texts such that they are each a translation of the others.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>
                <a:solidFill>
                  <a:srgbClr val="FF0000"/>
                </a:solidFill>
              </a:rPr>
              <a:t>Parallel corpora </a:t>
            </a:r>
            <a:r>
              <a:rPr lang="en-US" altLang="en-US" smtClean="0"/>
              <a:t>include bitexts, tritexts, and any set of N texts, such that each is a translation of the others. 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Parallel corpora tend towards </a:t>
            </a:r>
            <a:r>
              <a:rPr lang="en-US" altLang="en-US" smtClean="0">
                <a:solidFill>
                  <a:srgbClr val="FF0000"/>
                </a:solidFill>
              </a:rPr>
              <a:t>literal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rgbClr val="FF0000"/>
                </a:solidFill>
              </a:rPr>
              <a:t>translations(word-for-word translation</a:t>
            </a:r>
            <a:r>
              <a:rPr lang="en-US" altLang="en-US" smtClean="0"/>
              <a:t>).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Basic terminology</a:t>
            </a:r>
            <a:endParaRPr lang="en-US" dirty="0"/>
          </a:p>
        </p:txBody>
      </p:sp>
      <p:sp>
        <p:nvSpPr>
          <p:cNvPr id="31748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31749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5880ECF-32D3-4197-93A1-0113DA24F1A2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66C8A8C0-8CCE-4E66-8299-0BBE3171EE67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Statistical MT relies on translation examples contained in a </a:t>
            </a:r>
            <a:r>
              <a:rPr lang="en-US" altLang="en-US" smtClean="0">
                <a:solidFill>
                  <a:srgbClr val="FF0000"/>
                </a:solidFill>
              </a:rPr>
              <a:t>parallel corpus</a:t>
            </a:r>
            <a:r>
              <a:rPr lang="en-US" altLang="en-US" smtClean="0"/>
              <a:t>, i.e., a set of texts translated into another language.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/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Such a corpus can be further processed into aligned sentences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Word-to-word translation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Phrase-based translation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Syntax-based translation (tree-to-tree, tree-to-string)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Trained on parallel corpora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Usually noisy-channel (at least in spirit)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Statistical </a:t>
            </a:r>
            <a:r>
              <a:rPr lang="en-US" dirty="0" smtClean="0"/>
              <a:t>MT</a:t>
            </a:r>
            <a:endParaRPr lang="en-US" dirty="0"/>
          </a:p>
        </p:txBody>
      </p:sp>
      <p:sp>
        <p:nvSpPr>
          <p:cNvPr id="39940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39941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EB2B08E-A3C9-4DB5-A54C-7F2C3C43C33E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4D77324F-009D-4F16-B078-BE9266D1BA13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873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mtClean="0"/>
              <a:t>Lexical Translation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0" dirty="0"/>
              <a:t>Word-based models</a:t>
            </a:r>
            <a:endParaRPr lang="en-US" dirty="0"/>
          </a:p>
        </p:txBody>
      </p:sp>
      <p:pic>
        <p:nvPicPr>
          <p:cNvPr id="4096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71818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40966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53F2B74-F468-44F0-8DF7-819BFA79DDAC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91F051A3-8755-4218-B571-763B281AE437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Formulating the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600200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Foreign text (F)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33600" y="1905000"/>
            <a:ext cx="865188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998788" y="1579563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English text (E)</a:t>
            </a:r>
          </a:p>
        </p:txBody>
      </p:sp>
      <p:sp>
        <p:nvSpPr>
          <p:cNvPr id="43014" name="TextBox 8"/>
          <p:cNvSpPr txBox="1">
            <a:spLocks noChangeArrowheads="1"/>
          </p:cNvSpPr>
          <p:nvPr/>
        </p:nvSpPr>
        <p:spPr bwMode="auto">
          <a:xfrm>
            <a:off x="1447800" y="2362200"/>
            <a:ext cx="368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Many possible translations from F – 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6100" y="3552825"/>
            <a:ext cx="749300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T1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3400" y="4108450"/>
            <a:ext cx="749300" cy="411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T2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4038" y="4652963"/>
            <a:ext cx="747712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.</a:t>
            </a:r>
          </a:p>
          <a:p>
            <a:pPr algn="ctr" eaLnBrk="1" hangingPunct="1">
              <a:defRPr/>
            </a:pPr>
            <a:r>
              <a:rPr lang="en-US" dirty="0"/>
              <a:t>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4038" y="5410200"/>
            <a:ext cx="747712" cy="40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 err="1"/>
              <a:t>Tn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>
            <a:off x="1676400" y="3552825"/>
            <a:ext cx="381000" cy="21621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3020" name="Rectangle 14"/>
          <p:cNvSpPr>
            <a:spLocks noChangeArrowheads="1"/>
          </p:cNvSpPr>
          <p:nvPr/>
        </p:nvSpPr>
        <p:spPr bwMode="auto">
          <a:xfrm>
            <a:off x="2070100" y="4449763"/>
            <a:ext cx="18557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different opinions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From F - E </a:t>
            </a:r>
          </a:p>
        </p:txBody>
      </p:sp>
      <p:sp>
        <p:nvSpPr>
          <p:cNvPr id="43021" name="Rectangle 15"/>
          <p:cNvSpPr>
            <a:spLocks noChangeArrowheads="1"/>
          </p:cNvSpPr>
          <p:nvPr/>
        </p:nvSpPr>
        <p:spPr bwMode="auto">
          <a:xfrm>
            <a:off x="4273550" y="3656013"/>
            <a:ext cx="4572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We can model these differences of opinion with a probability distribution P(E|F) over possible translations, E, given that the Foreign text was F.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A reasonable way of choosing the “best” translation is to choose which maximizes the conditional probability P(E|F)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481763" y="5629275"/>
            <a:ext cx="760412" cy="314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085013" y="5956300"/>
            <a:ext cx="534987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620000" y="6213475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unknown</a:t>
            </a:r>
          </a:p>
        </p:txBody>
      </p:sp>
      <p:sp>
        <p:nvSpPr>
          <p:cNvPr id="43025" name="TextBox 17"/>
          <p:cNvSpPr txBox="1">
            <a:spLocks noChangeArrowheads="1"/>
          </p:cNvSpPr>
          <p:nvPr/>
        </p:nvSpPr>
        <p:spPr bwMode="auto">
          <a:xfrm>
            <a:off x="4973638" y="1371600"/>
            <a:ext cx="39862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Input is the Source language: f(Foreign)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Output is the Target language: e(English)</a:t>
            </a:r>
          </a:p>
        </p:txBody>
      </p:sp>
      <p:sp>
        <p:nvSpPr>
          <p:cNvPr id="43026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43027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C18C81B-AA8F-4C44-A13D-58821CC78C0C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BDAF3293-14B1-4BBC-87F0-DCCD4AB2DFE0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0" dirty="0"/>
              <a:t>Collect Statistics</a:t>
            </a:r>
            <a:endParaRPr lang="en-US" dirty="0"/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381000" y="1600200"/>
            <a:ext cx="762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Look at a parallel corpus (German text along with English translation)</a:t>
            </a:r>
          </a:p>
        </p:txBody>
      </p:sp>
      <p:pic>
        <p:nvPicPr>
          <p:cNvPr id="450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43434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457200" y="5218113"/>
            <a:ext cx="32972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Estimate Translation Probabilities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Maximum likelihood estimation</a:t>
            </a:r>
          </a:p>
        </p:txBody>
      </p:sp>
      <p:pic>
        <p:nvPicPr>
          <p:cNvPr id="4506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788" y="4572000"/>
            <a:ext cx="33813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3" name="Rectangle 1"/>
          <p:cNvSpPr>
            <a:spLocks noChangeArrowheads="1"/>
          </p:cNvSpPr>
          <p:nvPr/>
        </p:nvSpPr>
        <p:spPr bwMode="auto">
          <a:xfrm>
            <a:off x="4878388" y="2168525"/>
            <a:ext cx="4113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10,000 occurrences of the word Haus</a:t>
            </a:r>
          </a:p>
        </p:txBody>
      </p:sp>
      <p:sp>
        <p:nvSpPr>
          <p:cNvPr id="4506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45065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63D05F6-03D0-451B-8BD2-3873B46CE5D7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7CA1AE3A-CCCB-4E35-AA1A-D7F617B0DBAA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0" dirty="0"/>
              <a:t>Alignment</a:t>
            </a:r>
            <a:endParaRPr lang="en-US" dirty="0"/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600200"/>
            <a:ext cx="85915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47109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7D32A72-4718-4EA4-8EC0-80D1C73BEDC8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28C9D86F-0D9F-4387-812F-9C06F4087FC0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0" dirty="0"/>
              <a:t>Alignment Function</a:t>
            </a:r>
            <a:endParaRPr lang="en-US" dirty="0"/>
          </a:p>
        </p:txBody>
      </p:sp>
      <p:pic>
        <p:nvPicPr>
          <p:cNvPr id="481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0454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48133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BB57F9E-F181-4786-A0D4-46ECA802A563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C77A3C51-AF5F-4564-AE95-DFFC2472AD0C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0" dirty="0"/>
              <a:t>Reordering</a:t>
            </a:r>
            <a:endParaRPr lang="en-US" dirty="0"/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5562600" cy="439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49157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83D85DA-E43D-47CB-B4C8-746B47E0DFDE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1F8AF6EB-C456-44F5-A04B-ADD632CA85E3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0" dirty="0"/>
              <a:t>One-to-Many Translation</a:t>
            </a:r>
            <a:endParaRPr lang="en-US" dirty="0"/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697388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0181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C101E33-02C1-4F40-8117-88D3149DC04F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54B433AE-4116-4B58-91F8-B8145CE0485A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4572000"/>
            <a:ext cx="8458200" cy="160020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z="3600" dirty="0" smtClean="0"/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3600" dirty="0" smtClean="0"/>
              <a:t>CROSS LANGUAGE IR</a:t>
            </a: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7162800" y="1143000"/>
            <a:ext cx="1981200" cy="3079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bg1"/>
                </a:solidFill>
              </a:rPr>
              <a:t>Pilani Campus</a:t>
            </a:r>
          </a:p>
        </p:txBody>
      </p:sp>
      <p:sp>
        <p:nvSpPr>
          <p:cNvPr id="4" name="Date Placeholder 3"/>
          <p:cNvSpPr txBox="1">
            <a:spLocks/>
          </p:cNvSpPr>
          <p:nvPr/>
        </p:nvSpPr>
        <p:spPr bwMode="auto">
          <a:xfrm>
            <a:off x="306092" y="6401177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A3E8C02-9A10-4130-B01C-CF55E85A0245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</a:t>
            </a:r>
            <a:r>
              <a:rPr lang="en-US" alt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2                    </a:t>
            </a:r>
            <a:endParaRPr lang="en-US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0" dirty="0"/>
              <a:t>Dropping Words</a:t>
            </a:r>
            <a:endParaRPr lang="en-US" dirty="0"/>
          </a:p>
        </p:txBody>
      </p:sp>
      <p:pic>
        <p:nvPicPr>
          <p:cNvPr id="522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66875"/>
            <a:ext cx="5410200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2229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0D85D3F-CD20-4184-AA2C-8A32CD3CB07C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58712E7C-B1A3-4809-9888-089011CFA37A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0" dirty="0"/>
              <a:t>Inserting Words</a:t>
            </a:r>
            <a:endParaRPr lang="en-US" dirty="0"/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08660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3253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B0AB555-A06A-49DC-8C5B-F3088749AE14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59325A17-1B2E-42E4-9643-74221E2B0264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610600" cy="452596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How do we model P(</a:t>
            </a:r>
            <a:r>
              <a:rPr lang="en-US" dirty="0" err="1" smtClean="0"/>
              <a:t>e|f</a:t>
            </a:r>
            <a:r>
              <a:rPr lang="en-US" dirty="0" smtClean="0"/>
              <a:t>)?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English sentence e has m words e</a:t>
            </a:r>
            <a:r>
              <a:rPr lang="en-US" baseline="-25000" dirty="0" smtClean="0"/>
              <a:t>1</a:t>
            </a:r>
            <a:r>
              <a:rPr lang="en-US" dirty="0" smtClean="0"/>
              <a:t>,e</a:t>
            </a:r>
            <a:r>
              <a:rPr lang="en-US" baseline="-25000" dirty="0" smtClean="0"/>
              <a:t>2</a:t>
            </a:r>
            <a:r>
              <a:rPr lang="en-US" dirty="0" smtClean="0"/>
              <a:t>..e</a:t>
            </a:r>
            <a:r>
              <a:rPr lang="en-US" baseline="-25000" dirty="0"/>
              <a:t>m</a:t>
            </a:r>
            <a:endParaRPr lang="en-US" baseline="-25000" dirty="0" smtClean="0"/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Foreign </a:t>
            </a:r>
            <a:r>
              <a:rPr lang="en-US" dirty="0"/>
              <a:t>sentence </a:t>
            </a:r>
            <a:r>
              <a:rPr lang="en-US" dirty="0" smtClean="0"/>
              <a:t>f </a:t>
            </a:r>
            <a:r>
              <a:rPr lang="en-US" dirty="0"/>
              <a:t>has l</a:t>
            </a:r>
            <a:r>
              <a:rPr lang="en-US" dirty="0" smtClean="0"/>
              <a:t> </a:t>
            </a:r>
            <a:r>
              <a:rPr lang="en-US" dirty="0"/>
              <a:t>words </a:t>
            </a:r>
            <a:r>
              <a:rPr lang="en-US" dirty="0" smtClean="0"/>
              <a:t>f</a:t>
            </a:r>
            <a:r>
              <a:rPr lang="en-US" baseline="-25000" dirty="0"/>
              <a:t>1</a:t>
            </a:r>
            <a:r>
              <a:rPr lang="en-US" dirty="0" smtClean="0"/>
              <a:t>,f</a:t>
            </a:r>
            <a:r>
              <a:rPr lang="en-US" baseline="-25000" dirty="0"/>
              <a:t>2</a:t>
            </a:r>
            <a:r>
              <a:rPr lang="en-US" dirty="0" smtClean="0"/>
              <a:t>..f</a:t>
            </a:r>
            <a:r>
              <a:rPr lang="en-US" sz="1100" dirty="0" smtClean="0"/>
              <a:t>l</a:t>
            </a:r>
            <a:endParaRPr lang="en-US" sz="1100" baseline="-25000" dirty="0"/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An alignment a identifies which English word each foreign word is originated from?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Formally an alignment a is {a</a:t>
            </a:r>
            <a:r>
              <a:rPr lang="en-US" baseline="-25000" dirty="0"/>
              <a:t>1</a:t>
            </a:r>
            <a:r>
              <a:rPr lang="en-US" dirty="0" smtClean="0"/>
              <a:t>,,a</a:t>
            </a:r>
            <a:r>
              <a:rPr lang="en-US" baseline="-25000" dirty="0"/>
              <a:t>2</a:t>
            </a:r>
            <a:r>
              <a:rPr lang="en-US" dirty="0" smtClean="0"/>
              <a:t>…a</a:t>
            </a:r>
            <a:r>
              <a:rPr lang="en-US" baseline="-25000" dirty="0"/>
              <a:t>m</a:t>
            </a:r>
            <a:r>
              <a:rPr lang="en-US" dirty="0" smtClean="0"/>
              <a:t>} where each </a:t>
            </a:r>
          </a:p>
          <a:p>
            <a:pPr marL="0" indent="0" algn="just">
              <a:lnSpc>
                <a:spcPct val="150000"/>
              </a:lnSpc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a</a:t>
            </a:r>
            <a:r>
              <a:rPr lang="en-US" baseline="-25000" dirty="0" err="1"/>
              <a:t>j</a:t>
            </a:r>
            <a:r>
              <a:rPr lang="en-US" dirty="0" smtClean="0"/>
              <a:t> </a:t>
            </a:r>
            <a:r>
              <a:rPr lang="az-Cyrl-AZ" dirty="0" smtClean="0"/>
              <a:t>Є</a:t>
            </a:r>
            <a:r>
              <a:rPr lang="en-US" dirty="0" smtClean="0"/>
              <a:t> {0.. l}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There are (l+1)</a:t>
            </a:r>
            <a:r>
              <a:rPr lang="en-US" baseline="30000" dirty="0" smtClean="0"/>
              <a:t>m</a:t>
            </a:r>
            <a:r>
              <a:rPr lang="en-US" dirty="0" smtClean="0"/>
              <a:t> possible alignments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b="0" dirty="0"/>
              <a:t>IBM Model </a:t>
            </a:r>
            <a:r>
              <a:rPr lang="en-US" b="0" dirty="0" smtClean="0"/>
              <a:t>1</a:t>
            </a:r>
            <a:endParaRPr lang="en-US" dirty="0"/>
          </a:p>
        </p:txBody>
      </p:sp>
      <p:sp>
        <p:nvSpPr>
          <p:cNvPr id="54276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4277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05D77E0-4159-42D8-846C-32EE95B3CB1B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22CCCF95-2FB9-453E-9B48-A2C1095F8ECD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0" dirty="0"/>
              <a:t>IBM Model 1</a:t>
            </a:r>
            <a:endParaRPr lang="en-US" dirty="0"/>
          </a:p>
        </p:txBody>
      </p:sp>
      <p:pic>
        <p:nvPicPr>
          <p:cNvPr id="552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212138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181600" y="4946650"/>
            <a:ext cx="3895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lexical translation probabilities for all l</a:t>
            </a:r>
            <a:r>
              <a:rPr lang="en-US" altLang="en-US" sz="1800" baseline="-25000">
                <a:latin typeface="Calibri" panose="020F0502020204030204" pitchFamily="34" charset="0"/>
              </a:rPr>
              <a:t>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generated output words e</a:t>
            </a:r>
            <a:r>
              <a:rPr lang="en-US" altLang="en-US" sz="1800" baseline="-25000">
                <a:latin typeface="Calibri" panose="020F0502020204030204" pitchFamily="34" charset="0"/>
              </a:rPr>
              <a:t>j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4343400"/>
            <a:ext cx="1219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779838" y="3810000"/>
            <a:ext cx="15668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normalization</a:t>
            </a:r>
            <a:endParaRPr lang="en-US" altLang="en-US" sz="1800" baseline="-25000"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14800" y="4267200"/>
            <a:ext cx="1066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53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638800"/>
            <a:ext cx="48863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5346700" y="3886200"/>
            <a:ext cx="3683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737225" y="3505200"/>
            <a:ext cx="2797175" cy="584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aseline="-25000">
                <a:solidFill>
                  <a:srgbClr val="FF0000"/>
                </a:solidFill>
                <a:latin typeface="Calibri" panose="020F0502020204030204" pitchFamily="34" charset="0"/>
              </a:rPr>
              <a:t>Product over all words in English sentence</a:t>
            </a:r>
          </a:p>
        </p:txBody>
      </p:sp>
      <p:sp>
        <p:nvSpPr>
          <p:cNvPr id="55307" name="TextBox 17"/>
          <p:cNvSpPr txBox="1">
            <a:spLocks noChangeArrowheads="1"/>
          </p:cNvSpPr>
          <p:nvPr/>
        </p:nvSpPr>
        <p:spPr bwMode="auto">
          <a:xfrm>
            <a:off x="4973638" y="744538"/>
            <a:ext cx="39862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Input is the Source language: f(Foreign)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Output is the Target language: e(English)</a:t>
            </a:r>
          </a:p>
        </p:txBody>
      </p:sp>
      <p:sp>
        <p:nvSpPr>
          <p:cNvPr id="55308" name="TextBox 6"/>
          <p:cNvSpPr txBox="1">
            <a:spLocks noChangeArrowheads="1"/>
          </p:cNvSpPr>
          <p:nvPr/>
        </p:nvSpPr>
        <p:spPr bwMode="auto">
          <a:xfrm>
            <a:off x="436563" y="6096000"/>
            <a:ext cx="3243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alibri" panose="020F0502020204030204" pitchFamily="34" charset="0"/>
              </a:rPr>
              <a:t>No of alignments possible (l</a:t>
            </a:r>
            <a:r>
              <a:rPr lang="en-US" altLang="en-US" sz="1800" baseline="-25000">
                <a:solidFill>
                  <a:srgbClr val="FF0000"/>
                </a:solidFill>
                <a:latin typeface="Calibri" panose="020F0502020204030204" pitchFamily="34" charset="0"/>
              </a:rPr>
              <a:t>f</a:t>
            </a:r>
            <a:r>
              <a:rPr lang="en-US" altLang="en-US" sz="1800">
                <a:solidFill>
                  <a:srgbClr val="FF0000"/>
                </a:solidFill>
                <a:latin typeface="Calibri" panose="020F0502020204030204" pitchFamily="34" charset="0"/>
              </a:rPr>
              <a:t>+1)</a:t>
            </a:r>
            <a:r>
              <a:rPr lang="en-US" altLang="en-US" sz="1800" baseline="30000">
                <a:solidFill>
                  <a:srgbClr val="FF0000"/>
                </a:solidFill>
                <a:latin typeface="Calibri" panose="020F0502020204030204" pitchFamily="34" charset="0"/>
              </a:rPr>
              <a:t>le</a:t>
            </a:r>
          </a:p>
        </p:txBody>
      </p:sp>
      <p:sp>
        <p:nvSpPr>
          <p:cNvPr id="55309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5310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9B62318-2B55-4650-9227-773CE4722F1E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0B85EAE6-1D2A-4FE7-A6AA-EC0DDFBC0009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9" grpId="0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b="0" dirty="0"/>
              <a:t>Example</a:t>
            </a:r>
            <a:endParaRPr lang="en-US" dirty="0"/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3446463" y="5076825"/>
            <a:ext cx="4478337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Translation score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if we know the parameters </a:t>
            </a:r>
            <a:r>
              <a:rPr lang="en-US" altLang="en-US" sz="1800">
                <a:solidFill>
                  <a:srgbClr val="FF0000"/>
                </a:solidFill>
                <a:latin typeface="Calibri" panose="020F0502020204030204" pitchFamily="34" charset="0"/>
              </a:rPr>
              <a:t>t</a:t>
            </a:r>
            <a:r>
              <a:rPr lang="en-US" altLang="en-US" sz="1800">
                <a:latin typeface="Calibri" panose="020F0502020204030204" pitchFamily="34" charset="0"/>
              </a:rPr>
              <a:t> for this Translation model</a:t>
            </a:r>
          </a:p>
        </p:txBody>
      </p:sp>
      <p:pic>
        <p:nvPicPr>
          <p:cNvPr id="4915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894138"/>
            <a:ext cx="5876925" cy="12382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431925"/>
            <a:ext cx="8705850" cy="228600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743200" y="49530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51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7352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4EF865C-E283-4A38-A13B-CEBF3AE1D1B8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485F2255-983C-46D5-837E-B80C810FE3AE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4525963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EM Algorithm consists of two steps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 Expectation-Step: Apply model to the data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parts of the </a:t>
            </a:r>
            <a:r>
              <a:rPr lang="en-US" altLang="en-US" smtClean="0">
                <a:solidFill>
                  <a:srgbClr val="FF0000"/>
                </a:solidFill>
              </a:rPr>
              <a:t>model are hidden </a:t>
            </a:r>
            <a:r>
              <a:rPr lang="en-US" altLang="en-US" smtClean="0"/>
              <a:t>(here: alignments)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using the model(given alignments), assign probabilities to possible values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 Maximization-Step: Estimate model from data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take assign values as fact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collect counts (weighted by probabilities)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estimate model from counts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 Iterate these steps until convergence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b="0" dirty="0"/>
              <a:t>IBM Model 1 and EM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2514600"/>
            <a:ext cx="7391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6565" name="TextBox 3"/>
          <p:cNvSpPr txBox="1">
            <a:spLocks noChangeArrowheads="1"/>
          </p:cNvSpPr>
          <p:nvPr/>
        </p:nvSpPr>
        <p:spPr bwMode="auto">
          <a:xfrm>
            <a:off x="7239000" y="1752600"/>
            <a:ext cx="12398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alibri" panose="020F0502020204030204" pitchFamily="34" charset="0"/>
              </a:rPr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alibri" panose="020F0502020204030204" pitchFamily="34" charset="0"/>
              </a:rPr>
              <a:t>Alignments</a:t>
            </a:r>
          </a:p>
        </p:txBody>
      </p:sp>
      <p:sp>
        <p:nvSpPr>
          <p:cNvPr id="66566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66567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DEB2274-2E30-4E08-8A84-754ED115BC1D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199BA860-4B2E-41C7-98FD-A5EE342CDFD1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We need to be able to compute: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Expectation-Step: </a:t>
            </a:r>
            <a:r>
              <a:rPr lang="en-US" altLang="en-US" smtClean="0">
                <a:solidFill>
                  <a:srgbClr val="FF0000"/>
                </a:solidFill>
              </a:rPr>
              <a:t>probability of alignments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Maximization-Step: </a:t>
            </a:r>
            <a:r>
              <a:rPr lang="en-US" altLang="en-US" smtClean="0">
                <a:solidFill>
                  <a:srgbClr val="FF0000"/>
                </a:solidFill>
              </a:rPr>
              <a:t>count collection (Counting up how many times the words get alignment to each other)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b="0" dirty="0"/>
              <a:t>IBM Model 1 and EM</a:t>
            </a:r>
            <a:endParaRPr lang="en-US" dirty="0"/>
          </a:p>
        </p:txBody>
      </p:sp>
      <p:sp>
        <p:nvSpPr>
          <p:cNvPr id="67588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67589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B1BE0F1-37E7-42CD-A489-DB512EF442A8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11F8BEAB-619F-45DB-A0E8-E0873A887461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0"/>
            <a:ext cx="6324600" cy="11430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b="0" dirty="0"/>
              <a:t>IBM Model 1 and EM: Expectation Step</a:t>
            </a:r>
            <a:endParaRPr lang="en-US" dirty="0"/>
          </a:p>
        </p:txBody>
      </p:sp>
      <p:pic>
        <p:nvPicPr>
          <p:cNvPr id="747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0899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52800" y="1676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4757" name="TextBox 4"/>
          <p:cNvSpPr txBox="1">
            <a:spLocks noChangeArrowheads="1"/>
          </p:cNvSpPr>
          <p:nvPr/>
        </p:nvSpPr>
        <p:spPr bwMode="auto">
          <a:xfrm>
            <a:off x="2667000" y="990600"/>
            <a:ext cx="65928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Compute the probability of an alignment given a complete English Foreign Sentence pair.</a:t>
            </a:r>
          </a:p>
        </p:txBody>
      </p:sp>
      <p:sp>
        <p:nvSpPr>
          <p:cNvPr id="74758" name="TextBox 3"/>
          <p:cNvSpPr txBox="1">
            <a:spLocks noChangeArrowheads="1"/>
          </p:cNvSpPr>
          <p:nvPr/>
        </p:nvSpPr>
        <p:spPr bwMode="auto">
          <a:xfrm>
            <a:off x="506413" y="5319713"/>
            <a:ext cx="81168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P(e,a|f) probability of English sentences and alignment given a foreign sentence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So we need to compute the probability  of english string  given a foreign string </a:t>
            </a:r>
            <a:r>
              <a:rPr lang="en-US" altLang="en-US" sz="1800">
                <a:solidFill>
                  <a:srgbClr val="FF0000"/>
                </a:solidFill>
                <a:latin typeface="Calibri" panose="020F0502020204030204" pitchFamily="34" charset="0"/>
              </a:rPr>
              <a:t>p(e|f)</a:t>
            </a:r>
            <a:r>
              <a:rPr lang="en-US" altLang="en-US" sz="180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74759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74760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916C20A-D273-45AC-B1F4-85F566E2A9F4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370BDE7E-4F47-48BF-9F54-06B530649997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6565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b="0" dirty="0"/>
              <a:t>IBM Model 1 and EM: Expectation Step</a:t>
            </a:r>
            <a:endParaRPr lang="en-US" dirty="0"/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1010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27400" y="2438400"/>
            <a:ext cx="17018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5781" name="TextBox 4"/>
          <p:cNvSpPr txBox="1">
            <a:spLocks noChangeArrowheads="1"/>
          </p:cNvSpPr>
          <p:nvPr/>
        </p:nvSpPr>
        <p:spPr bwMode="auto">
          <a:xfrm>
            <a:off x="5181600" y="2449513"/>
            <a:ext cx="2743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Marginalize over all the alignments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27400" y="3352800"/>
            <a:ext cx="8509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5783" name="TextBox 8"/>
          <p:cNvSpPr txBox="1">
            <a:spLocks noChangeArrowheads="1"/>
          </p:cNvSpPr>
          <p:nvPr/>
        </p:nvSpPr>
        <p:spPr bwMode="auto">
          <a:xfrm>
            <a:off x="1143000" y="3971925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For every alignment</a:t>
            </a:r>
          </a:p>
        </p:txBody>
      </p:sp>
      <p:sp>
        <p:nvSpPr>
          <p:cNvPr id="75784" name="TextBox 9"/>
          <p:cNvSpPr txBox="1">
            <a:spLocks noChangeArrowheads="1"/>
          </p:cNvSpPr>
          <p:nvPr/>
        </p:nvSpPr>
        <p:spPr bwMode="auto">
          <a:xfrm>
            <a:off x="5334000" y="4124325"/>
            <a:ext cx="3429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For every word in e aligned to f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06900" y="3352800"/>
            <a:ext cx="8509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181600" y="4494213"/>
            <a:ext cx="3200400" cy="992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5787" name="TextBox 4"/>
          <p:cNvSpPr txBox="1">
            <a:spLocks noChangeArrowheads="1"/>
          </p:cNvSpPr>
          <p:nvPr/>
        </p:nvSpPr>
        <p:spPr bwMode="auto">
          <a:xfrm>
            <a:off x="5486400" y="5867400"/>
            <a:ext cx="2679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Definition of IBM model -1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048500" y="5486400"/>
            <a:ext cx="1905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89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75790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BDF06AE-498C-4E21-8D1C-E55761DC8FBF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E6CB7F57-4EC5-4846-8A81-F7FE7A8B8D4E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4332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b="0" dirty="0"/>
              <a:t>IBM Model 1 and EM: Expectation Step</a:t>
            </a:r>
            <a:endParaRPr lang="en-US" dirty="0"/>
          </a:p>
        </p:txBody>
      </p:sp>
      <p:pic>
        <p:nvPicPr>
          <p:cNvPr id="768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04950"/>
            <a:ext cx="8229600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05400" y="1828800"/>
            <a:ext cx="1066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6805" name="TextBox 4"/>
          <p:cNvSpPr txBox="1">
            <a:spLocks noChangeArrowheads="1"/>
          </p:cNvSpPr>
          <p:nvPr/>
        </p:nvSpPr>
        <p:spPr bwMode="auto">
          <a:xfrm>
            <a:off x="4846638" y="1382713"/>
            <a:ext cx="3779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Probability of an alignment is constant</a:t>
            </a:r>
          </a:p>
        </p:txBody>
      </p:sp>
      <p:sp>
        <p:nvSpPr>
          <p:cNvPr id="6" name="Rectangle 5"/>
          <p:cNvSpPr/>
          <p:nvPr/>
        </p:nvSpPr>
        <p:spPr>
          <a:xfrm>
            <a:off x="4495800" y="2743200"/>
            <a:ext cx="2057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6807" name="TextBox 7"/>
          <p:cNvSpPr txBox="1">
            <a:spLocks noChangeArrowheads="1"/>
          </p:cNvSpPr>
          <p:nvPr/>
        </p:nvSpPr>
        <p:spPr bwMode="auto">
          <a:xfrm>
            <a:off x="6019800" y="3657600"/>
            <a:ext cx="31670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Messy sums and then a product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Sum over products</a:t>
            </a:r>
          </a:p>
        </p:txBody>
      </p:sp>
      <p:sp>
        <p:nvSpPr>
          <p:cNvPr id="76808" name="TextBox 8"/>
          <p:cNvSpPr txBox="1">
            <a:spLocks noChangeArrowheads="1"/>
          </p:cNvSpPr>
          <p:nvPr/>
        </p:nvSpPr>
        <p:spPr bwMode="auto">
          <a:xfrm>
            <a:off x="4222750" y="4724400"/>
            <a:ext cx="2001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products over Sum </a:t>
            </a:r>
          </a:p>
        </p:txBody>
      </p:sp>
      <p:sp>
        <p:nvSpPr>
          <p:cNvPr id="76809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76810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D72C056-73A9-4AF9-BEBB-A68DBC3008F2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43CC84CD-1BB1-4113-951B-A4766D1AD608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4838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dirty="0"/>
              <a:t>Cross Language IR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Statistical MT – IBM model1 word based MT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  <a:p>
            <a:pPr>
              <a:buFont typeface="Arial" pitchFamily="34" charset="0"/>
              <a:buChar char="•"/>
              <a:defRPr/>
            </a:pPr>
            <a:endParaRPr lang="en-US" b="1" dirty="0" smtClean="0">
              <a:solidFill>
                <a:srgbClr val="10114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Arial" pitchFamily="34" charset="0"/>
              <a:buChar char="•"/>
              <a:defRPr/>
            </a:pPr>
            <a:endParaRPr lang="en-US" b="1" dirty="0" smtClean="0">
              <a:solidFill>
                <a:srgbClr val="10114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fontAlgn="base">
              <a:spcAft>
                <a:spcPct val="0"/>
              </a:spcAft>
              <a:buFont typeface="Arial" charset="0"/>
              <a:buChar char="•"/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 lvl="1" fontAlgn="base">
              <a:spcAft>
                <a:spcPct val="0"/>
              </a:spcAft>
              <a:buFont typeface="Arial" charset="0"/>
              <a:buChar char="•"/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 fontAlgn="base">
              <a:spcAft>
                <a:spcPct val="0"/>
              </a:spcAft>
              <a:buFont typeface="Arial" charset="0"/>
              <a:buChar char="•"/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 fontAlgn="base">
              <a:spcAft>
                <a:spcPct val="0"/>
              </a:spcAft>
              <a:buFont typeface="Arial" charset="0"/>
              <a:buChar char="•"/>
              <a:defRPr/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7412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17413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A3E8C02-9A10-4130-B01C-CF55E85A0245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97AE8D41-6D6D-4F92-9A84-EA866C64F980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b="0" dirty="0"/>
              <a:t>IBM Model 1 and EM: Expectation Step</a:t>
            </a:r>
            <a:endParaRPr lang="en-US" dirty="0"/>
          </a:p>
        </p:txBody>
      </p:sp>
      <p:pic>
        <p:nvPicPr>
          <p:cNvPr id="778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043863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8" name="TextBox 4"/>
          <p:cNvSpPr txBox="1">
            <a:spLocks noChangeArrowheads="1"/>
          </p:cNvSpPr>
          <p:nvPr/>
        </p:nvSpPr>
        <p:spPr bwMode="auto">
          <a:xfrm>
            <a:off x="838200" y="1981200"/>
            <a:ext cx="7315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Combining the definition of model 1 with the marginalized Probability</a:t>
            </a:r>
          </a:p>
        </p:txBody>
      </p:sp>
      <p:sp>
        <p:nvSpPr>
          <p:cNvPr id="77829" name="TextBox 4"/>
          <p:cNvSpPr txBox="1">
            <a:spLocks noChangeArrowheads="1"/>
          </p:cNvSpPr>
          <p:nvPr/>
        </p:nvSpPr>
        <p:spPr bwMode="auto">
          <a:xfrm>
            <a:off x="1295400" y="5791200"/>
            <a:ext cx="7315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The probability of an alignment is nothing  but probability  of  the translations given the alignmnet.</a:t>
            </a:r>
          </a:p>
        </p:txBody>
      </p:sp>
      <p:sp>
        <p:nvSpPr>
          <p:cNvPr id="77830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77831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6C1806D-78CC-4A97-B6CE-778AA6A8CEBE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A0DF21DA-00E1-4FB3-88DB-27EF5D9798B5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5683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b="0" dirty="0"/>
              <a:t>IBM Model 1 and EM: Maximization Step</a:t>
            </a:r>
            <a:endParaRPr lang="en-US" dirty="0"/>
          </a:p>
        </p:txBody>
      </p:sp>
      <p:pic>
        <p:nvPicPr>
          <p:cNvPr id="788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0962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133600" y="3276600"/>
            <a:ext cx="12954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8853" name="TextBox 3"/>
          <p:cNvSpPr txBox="1">
            <a:spLocks noChangeArrowheads="1"/>
          </p:cNvSpPr>
          <p:nvPr/>
        </p:nvSpPr>
        <p:spPr bwMode="auto">
          <a:xfrm>
            <a:off x="762000" y="2667000"/>
            <a:ext cx="79105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count where single word in e is translated from the single foreign word f given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English sentence e and foreign sentence f.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3276600"/>
            <a:ext cx="13716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8855" name="TextBox 5"/>
          <p:cNvSpPr txBox="1">
            <a:spLocks noChangeArrowheads="1"/>
          </p:cNvSpPr>
          <p:nvPr/>
        </p:nvSpPr>
        <p:spPr bwMode="auto">
          <a:xfrm>
            <a:off x="3581400" y="4038600"/>
            <a:ext cx="3243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Sum over all possible alignments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5064125" y="3276600"/>
            <a:ext cx="2479675" cy="777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8857" name="TextBox 8"/>
          <p:cNvSpPr txBox="1">
            <a:spLocks noChangeArrowheads="1"/>
          </p:cNvSpPr>
          <p:nvPr/>
        </p:nvSpPr>
        <p:spPr bwMode="auto">
          <a:xfrm>
            <a:off x="4419600" y="4724400"/>
            <a:ext cx="46148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The number of times the English word e was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Aligned with foreign word f  in that alignment.  </a:t>
            </a:r>
          </a:p>
        </p:txBody>
      </p:sp>
      <p:cxnSp>
        <p:nvCxnSpPr>
          <p:cNvPr id="10" name="Straight Arrow Connector 9"/>
          <p:cNvCxnSpPr>
            <a:stCxn id="2" idx="1"/>
          </p:cNvCxnSpPr>
          <p:nvPr/>
        </p:nvCxnSpPr>
        <p:spPr>
          <a:xfrm flipH="1" flipV="1">
            <a:off x="1600200" y="3313113"/>
            <a:ext cx="533400" cy="306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86200" y="4054475"/>
            <a:ext cx="152400" cy="168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7294563" y="4054475"/>
            <a:ext cx="33337" cy="669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861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78862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8322987-7533-4629-9E6D-29AF0A42A882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D71D91CE-819F-4277-84FC-9491D32970DE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94144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b="0" dirty="0"/>
              <a:t>IBM Model 1 and EM: Maximization Step</a:t>
            </a:r>
            <a:endParaRPr lang="en-US" dirty="0"/>
          </a:p>
        </p:txBody>
      </p:sp>
      <p:pic>
        <p:nvPicPr>
          <p:cNvPr id="798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8534400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6" name="TextBox 1"/>
          <p:cNvSpPr txBox="1">
            <a:spLocks noChangeArrowheads="1"/>
          </p:cNvSpPr>
          <p:nvPr/>
        </p:nvSpPr>
        <p:spPr bwMode="auto">
          <a:xfrm>
            <a:off x="533400" y="4953000"/>
            <a:ext cx="80311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The probability of translating English word e from foreign word f just summing over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all sentences in the corpus </a:t>
            </a:r>
          </a:p>
        </p:txBody>
      </p:sp>
      <p:sp>
        <p:nvSpPr>
          <p:cNvPr id="79877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79878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39B49AE-739F-4DAB-8608-C1F2BED3B2EA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7C3DA832-55DE-4A0C-83FD-62E5EF31C568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366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0" dirty="0"/>
              <a:t>Convergence</a:t>
            </a:r>
            <a:endParaRPr lang="en-US" dirty="0"/>
          </a:p>
        </p:txBody>
      </p:sp>
      <p:pic>
        <p:nvPicPr>
          <p:cNvPr id="819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62769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81925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87CFB14-4854-4757-99F7-29D44339D2CB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DDA6CD44-F5BF-4A85-9382-4B9875BCA5E4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5440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141"/>
            <a:ext cx="8829675" cy="437636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b="0" dirty="0"/>
              <a:t>IBM Model 1 and </a:t>
            </a:r>
            <a:r>
              <a:rPr lang="en-US" b="0" dirty="0" smtClean="0"/>
              <a:t>EM</a:t>
            </a:r>
            <a:endParaRPr lang="en-US" dirty="0"/>
          </a:p>
        </p:txBody>
      </p:sp>
      <p:sp>
        <p:nvSpPr>
          <p:cNvPr id="68612" name="TextBox 1"/>
          <p:cNvSpPr txBox="1">
            <a:spLocks noChangeArrowheads="1"/>
          </p:cNvSpPr>
          <p:nvPr/>
        </p:nvSpPr>
        <p:spPr bwMode="auto">
          <a:xfrm>
            <a:off x="448469" y="2622208"/>
            <a:ext cx="4408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we can compute the probability of alignment</a:t>
            </a:r>
          </a:p>
        </p:txBody>
      </p:sp>
      <p:sp>
        <p:nvSpPr>
          <p:cNvPr id="68613" name="Rectangle 3"/>
          <p:cNvSpPr>
            <a:spLocks noChangeArrowheads="1"/>
          </p:cNvSpPr>
          <p:nvPr/>
        </p:nvSpPr>
        <p:spPr bwMode="auto">
          <a:xfrm>
            <a:off x="381000" y="1443045"/>
            <a:ext cx="7162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Given some initial word translation probabilities </a:t>
            </a:r>
          </a:p>
        </p:txBody>
      </p:sp>
      <p:sp>
        <p:nvSpPr>
          <p:cNvPr id="68614" name="TextBox 6"/>
          <p:cNvSpPr txBox="1">
            <a:spLocks noChangeArrowheads="1"/>
          </p:cNvSpPr>
          <p:nvPr/>
        </p:nvSpPr>
        <p:spPr bwMode="auto">
          <a:xfrm>
            <a:off x="417163" y="5895975"/>
            <a:ext cx="6592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Given probability of alignments we can compute the expected count</a:t>
            </a:r>
          </a:p>
        </p:txBody>
      </p:sp>
      <p:sp>
        <p:nvSpPr>
          <p:cNvPr id="68616" name="TextBox 8"/>
          <p:cNvSpPr txBox="1">
            <a:spLocks noChangeArrowheads="1"/>
          </p:cNvSpPr>
          <p:nvPr/>
        </p:nvSpPr>
        <p:spPr bwMode="auto">
          <a:xfrm>
            <a:off x="528947" y="4921589"/>
            <a:ext cx="6592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What is the probability of alignment where </a:t>
            </a:r>
            <a:r>
              <a:rPr lang="en-US" altLang="en-US" sz="1800" dirty="0">
                <a:solidFill>
                  <a:srgbClr val="7030A0"/>
                </a:solidFill>
                <a:latin typeface="Calibri" panose="020F0502020204030204" pitchFamily="34" charset="0"/>
              </a:rPr>
              <a:t>the</a:t>
            </a:r>
            <a:r>
              <a:rPr lang="en-US" altLang="en-US" sz="1800" dirty="0">
                <a:latin typeface="Calibri" panose="020F0502020204030204" pitchFamily="34" charset="0"/>
              </a:rPr>
              <a:t> was aligned to </a:t>
            </a:r>
            <a:r>
              <a:rPr lang="en-US" altLang="en-US" sz="1800" dirty="0">
                <a:solidFill>
                  <a:srgbClr val="7030A0"/>
                </a:solidFill>
                <a:latin typeface="Calibri" panose="020F0502020204030204" pitchFamily="34" charset="0"/>
              </a:rPr>
              <a:t>la </a:t>
            </a:r>
          </a:p>
        </p:txBody>
      </p:sp>
      <p:sp>
        <p:nvSpPr>
          <p:cNvPr id="68617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68618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D122735-324B-4B51-9051-12D282D524ED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B2E0EB8E-2CC3-4D1D-81FF-72A52712B37F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906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mtClean="0"/>
              <a:t>Consider the following sentences as parallel corpus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  <a:p>
            <a:pPr fontAlgn="base">
              <a:spcAft>
                <a:spcPct val="0"/>
              </a:spcAft>
            </a:pPr>
            <a:r>
              <a:rPr lang="en-US" altLang="en-US" smtClean="0"/>
              <a:t>Sentence 1: </a:t>
            </a:r>
          </a:p>
          <a:p>
            <a:pPr fontAlgn="base">
              <a:spcAft>
                <a:spcPct val="0"/>
              </a:spcAft>
            </a:pPr>
            <a:r>
              <a:rPr lang="en-US" altLang="en-US" b="1" smtClean="0"/>
              <a:t>f</a:t>
            </a:r>
            <a:r>
              <a:rPr lang="en-US" altLang="en-US" smtClean="0"/>
              <a:t>1: kutta bhouka</a:t>
            </a:r>
          </a:p>
          <a:p>
            <a:pPr fontAlgn="base">
              <a:spcAft>
                <a:spcPct val="0"/>
              </a:spcAft>
            </a:pPr>
            <a:r>
              <a:rPr lang="en-US" altLang="en-US" b="1" smtClean="0"/>
              <a:t>e</a:t>
            </a:r>
            <a:r>
              <a:rPr lang="en-US" altLang="en-US" smtClean="0"/>
              <a:t>1: dog barked 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  <a:p>
            <a:pPr fontAlgn="base">
              <a:spcAft>
                <a:spcPct val="0"/>
              </a:spcAft>
            </a:pPr>
            <a:r>
              <a:rPr lang="en-US" altLang="en-US" smtClean="0"/>
              <a:t>Sentence 2: </a:t>
            </a:r>
          </a:p>
          <a:p>
            <a:pPr fontAlgn="base">
              <a:spcAft>
                <a:spcPct val="0"/>
              </a:spcAft>
            </a:pPr>
            <a:r>
              <a:rPr lang="en-US" altLang="en-US" b="1" smtClean="0"/>
              <a:t>f</a:t>
            </a:r>
            <a:r>
              <a:rPr lang="en-US" altLang="en-US" smtClean="0"/>
              <a:t>2: kutta kata kutta </a:t>
            </a:r>
          </a:p>
          <a:p>
            <a:pPr fontAlgn="base">
              <a:spcAft>
                <a:spcPct val="0"/>
              </a:spcAft>
            </a:pPr>
            <a:r>
              <a:rPr lang="en-US" altLang="en-US" b="1" smtClean="0"/>
              <a:t>e</a:t>
            </a:r>
            <a:r>
              <a:rPr lang="en-US" altLang="en-US" smtClean="0"/>
              <a:t>2: dog   bit  dog 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Exercise</a:t>
            </a:r>
          </a:p>
        </p:txBody>
      </p:sp>
      <p:sp>
        <p:nvSpPr>
          <p:cNvPr id="83972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83973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C60940-70D3-4189-8BB3-2730BB7AB6A4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1B998A74-2AC0-459F-9277-2CE24D2CE9E7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Content Placeholder 1"/>
          <p:cNvSpPr>
            <a:spLocks noGrp="1"/>
          </p:cNvSpPr>
          <p:nvPr>
            <p:ph idx="1"/>
          </p:nvPr>
        </p:nvSpPr>
        <p:spPr>
          <a:xfrm>
            <a:off x="152400" y="1493838"/>
            <a:ext cx="8915400" cy="8683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b="1" i="1" smtClean="0"/>
              <a:t>Step 1 – </a:t>
            </a:r>
            <a:r>
              <a:rPr lang="en-US" altLang="en-US" sz="2000" b="1" i="1" smtClean="0"/>
              <a:t>Initialization: Set all translation parameters uniformly</a:t>
            </a:r>
            <a:endParaRPr lang="en-US" altLang="en-US" sz="2000" smtClean="0"/>
          </a:p>
          <a:p>
            <a:pPr fontAlgn="base">
              <a:spcAft>
                <a:spcPct val="0"/>
              </a:spcAft>
            </a:pPr>
            <a:r>
              <a:rPr lang="en-US" altLang="en-US" smtClean="0"/>
              <a:t>Since there are 3 English words all </a:t>
            </a:r>
            <a:r>
              <a:rPr lang="en-US" altLang="en-US" i="1" smtClean="0"/>
              <a:t>p</a:t>
            </a:r>
            <a:r>
              <a:rPr lang="en-US" altLang="en-US" smtClean="0"/>
              <a:t>(</a:t>
            </a:r>
            <a:r>
              <a:rPr lang="en-US" altLang="en-US" i="1" smtClean="0"/>
              <a:t>e</a:t>
            </a:r>
            <a:r>
              <a:rPr lang="en-US" altLang="en-US" smtClean="0"/>
              <a:t>|</a:t>
            </a:r>
            <a:r>
              <a:rPr lang="en-US" altLang="en-US" i="1" smtClean="0"/>
              <a:t>f</a:t>
            </a:r>
            <a:r>
              <a:rPr lang="en-US" altLang="en-US" smtClean="0"/>
              <a:t>) is set to 1/3.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  <a:p>
            <a:pPr fontAlgn="base">
              <a:spcAft>
                <a:spcPct val="0"/>
              </a:spcAft>
            </a:pPr>
            <a:endParaRPr lang="en-US" altLang="en-US" smtClean="0"/>
          </a:p>
          <a:p>
            <a:pPr fontAlgn="base">
              <a:spcAft>
                <a:spcPct val="0"/>
              </a:spcAft>
            </a:pPr>
            <a:endParaRPr lang="en-US" altLang="en-US" smtClean="0"/>
          </a:p>
          <a:p>
            <a:pPr fontAlgn="base">
              <a:spcAft>
                <a:spcPct val="0"/>
              </a:spcAft>
            </a:pPr>
            <a:endParaRPr lang="en-US" altLang="en-US" smtClean="0"/>
          </a:p>
          <a:p>
            <a:pPr fontAlgn="base">
              <a:spcAft>
                <a:spcPct val="0"/>
              </a:spcAft>
            </a:pPr>
            <a:r>
              <a:rPr lang="en-US" altLang="en-US" b="1" i="1" smtClean="0"/>
              <a:t>Step 2 – </a:t>
            </a:r>
            <a:r>
              <a:rPr lang="en-US" altLang="en-US" sz="2000" b="1" i="1" smtClean="0"/>
              <a:t>Alignments: compute </a:t>
            </a:r>
            <a:r>
              <a:rPr lang="en-US" altLang="en-US" sz="2000" b="1" i="1" smtClean="0">
                <a:solidFill>
                  <a:srgbClr val="00B050"/>
                </a:solidFill>
              </a:rPr>
              <a:t>p(a,e|f)</a:t>
            </a:r>
            <a:r>
              <a:rPr lang="en-US" altLang="en-US" sz="2000" b="1" i="1" smtClean="0"/>
              <a:t> and </a:t>
            </a:r>
            <a:r>
              <a:rPr lang="en-US" altLang="en-US" sz="2000" b="1" i="1" smtClean="0">
                <a:solidFill>
                  <a:srgbClr val="00B0F0"/>
                </a:solidFill>
              </a:rPr>
              <a:t>p(a|e,f)</a:t>
            </a:r>
          </a:p>
          <a:p>
            <a:pPr fontAlgn="base">
              <a:spcAft>
                <a:spcPct val="0"/>
              </a:spcAft>
            </a:pPr>
            <a:r>
              <a:rPr lang="en-US" altLang="en-US" sz="2000" smtClean="0">
                <a:solidFill>
                  <a:srgbClr val="00B050"/>
                </a:solidFill>
              </a:rPr>
              <a:t>S1 can be generated using the following 4 different alignments:</a:t>
            </a:r>
            <a:r>
              <a:rPr lang="en-US" altLang="en-US" smtClean="0">
                <a:solidFill>
                  <a:srgbClr val="00B050"/>
                </a:solidFill>
              </a:rPr>
              <a:t> </a:t>
            </a:r>
          </a:p>
          <a:p>
            <a:pPr fontAlgn="base">
              <a:spcAft>
                <a:spcPct val="0"/>
              </a:spcAft>
            </a:pPr>
            <a:r>
              <a:rPr lang="en-US" altLang="en-US" sz="2000" smtClean="0">
                <a:solidFill>
                  <a:srgbClr val="00B050"/>
                </a:solidFill>
              </a:rPr>
              <a:t>a1={&lt;0,0&gt;&lt;0,1&gt;} a2={&lt;1,0&gt;&lt;1,1&gt;} a3={&lt;0,0&gt;&lt;1,1&gt;} a4={&lt;0,1&gt;&lt;1,0&gt;}</a:t>
            </a:r>
          </a:p>
          <a:p>
            <a:pPr fontAlgn="base">
              <a:spcAft>
                <a:spcPct val="0"/>
              </a:spcAft>
            </a:pPr>
            <a:r>
              <a:rPr lang="en-US" altLang="en-US" sz="2000" smtClean="0">
                <a:solidFill>
                  <a:srgbClr val="00B050"/>
                </a:solidFill>
              </a:rPr>
              <a:t>Each p(a,e|f) can be generated with a probability for ex. a1 can be computed</a:t>
            </a:r>
          </a:p>
          <a:p>
            <a:pPr fontAlgn="base">
              <a:spcAft>
                <a:spcPct val="0"/>
              </a:spcAft>
            </a:pPr>
            <a:r>
              <a:rPr lang="en-US" altLang="en-US" sz="2000" smtClean="0">
                <a:solidFill>
                  <a:srgbClr val="00B050"/>
                </a:solidFill>
              </a:rPr>
              <a:t>by p(0|0) X p(0|1) = p(dog|kutta) X p(dog|bhouka) = 1/3X1/3 = 1/9</a:t>
            </a:r>
          </a:p>
          <a:p>
            <a:pPr fontAlgn="base">
              <a:spcAft>
                <a:spcPct val="0"/>
              </a:spcAft>
            </a:pPr>
            <a:r>
              <a:rPr lang="en-US" altLang="en-US" sz="2000" smtClean="0">
                <a:solidFill>
                  <a:srgbClr val="00B050"/>
                </a:solidFill>
              </a:rPr>
              <a:t>a1=1/9,a2=1/9,a3=1/9,a4=1/9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15888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charset="0"/>
              <a:buNone/>
              <a:defRPr sz="3600" b="1" kern="1200" spc="-150" baseline="0">
                <a:solidFill>
                  <a:srgbClr val="0000F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Exercise (contd..)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457200" y="2590800"/>
          <a:ext cx="7543800" cy="1111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</a:tblGrid>
              <a:tr h="370417"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p(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latin typeface="Times New Roman"/>
                        </a:rPr>
                        <a:t>dog|kutta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) = 1/3 </a:t>
                      </a:r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p(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bit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latin typeface="Times New Roman"/>
                        </a:rPr>
                        <a:t>|kutta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) = 1/3 </a:t>
                      </a:r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p(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barked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latin typeface="Times New Roman"/>
                        </a:rPr>
                        <a:t>|kutta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) = 1/3 </a:t>
                      </a:r>
                    </a:p>
                  </a:txBody>
                  <a:tcPr marT="45667" marB="45667"/>
                </a:tc>
              </a:tr>
              <a:tr h="370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p(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latin typeface="Times New Roman"/>
                        </a:rPr>
                        <a:t>dog|bhouka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) = 1/3 </a:t>
                      </a:r>
                      <a:endParaRPr lang="en-US" sz="18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p(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bit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latin typeface="Times New Roman"/>
                        </a:rPr>
                        <a:t>|bhouka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) = 1/3 </a:t>
                      </a:r>
                      <a:endParaRPr lang="en-US" sz="18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p(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barked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latin typeface="Times New Roman"/>
                        </a:rPr>
                        <a:t>|bhouka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) = 1/3 </a:t>
                      </a:r>
                      <a:endParaRPr lang="en-US" sz="1800" dirty="0"/>
                    </a:p>
                  </a:txBody>
                  <a:tcPr marT="45667" marB="45667"/>
                </a:tc>
              </a:tr>
              <a:tr h="370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p(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dog|kata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) = 1/3</a:t>
                      </a:r>
                      <a:endParaRPr lang="en-US" sz="1800" b="0" i="0" u="none" strike="noStrike" kern="1200" baseline="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p(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bit|kata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) = 1/3</a:t>
                      </a:r>
                      <a:endParaRPr lang="en-US" sz="1800" b="0" i="0" u="none" strike="noStrike" kern="1200" baseline="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p(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barked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latin typeface="Times New Roman"/>
                        </a:rPr>
                        <a:t>|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kata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) = 1/3</a:t>
                      </a:r>
                      <a:endParaRPr lang="en-US" sz="1800" dirty="0"/>
                    </a:p>
                  </a:txBody>
                  <a:tcPr marT="45667" marB="45667"/>
                </a:tc>
              </a:tr>
            </a:tbl>
          </a:graphicData>
        </a:graphic>
      </p:graphicFrame>
      <p:sp>
        <p:nvSpPr>
          <p:cNvPr id="8501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85015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9AF9D4-BCCE-4E61-84B9-92C3988E8BF1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D1F9BB76-62C2-4D6F-A2AF-5EA547A4D14A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685800"/>
          </a:xfrm>
        </p:spPr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en-US" altLang="en-US" sz="2000" dirty="0" smtClean="0">
                <a:solidFill>
                  <a:srgbClr val="00B050"/>
                </a:solidFill>
              </a:rPr>
              <a:t>S2 </a:t>
            </a:r>
            <a:r>
              <a:rPr lang="en-US" altLang="en-US" sz="2000" dirty="0">
                <a:solidFill>
                  <a:srgbClr val="00B050"/>
                </a:solidFill>
              </a:rPr>
              <a:t>can be generated using the following </a:t>
            </a:r>
            <a:r>
              <a:rPr lang="en-US" altLang="en-US" sz="2000" dirty="0" smtClean="0">
                <a:solidFill>
                  <a:srgbClr val="00B050"/>
                </a:solidFill>
              </a:rPr>
              <a:t>13 </a:t>
            </a:r>
            <a:r>
              <a:rPr lang="en-US" altLang="en-US" sz="2000" dirty="0">
                <a:solidFill>
                  <a:srgbClr val="00B050"/>
                </a:solidFill>
              </a:rPr>
              <a:t>different alignments: </a:t>
            </a:r>
          </a:p>
          <a:p>
            <a:pPr marL="0" indent="0" algn="just">
              <a:defRPr/>
            </a:pPr>
            <a:r>
              <a:rPr lang="pt-BR" sz="2000" dirty="0" smtClean="0">
                <a:solidFill>
                  <a:srgbClr val="00B050"/>
                </a:solidFill>
              </a:rPr>
              <a:t>a1</a:t>
            </a:r>
            <a:r>
              <a:rPr lang="pt-BR" sz="2000" dirty="0">
                <a:solidFill>
                  <a:srgbClr val="00B050"/>
                </a:solidFill>
              </a:rPr>
              <a:t>={&lt;0,0&gt;&lt;0,1&gt;&lt;0,2&gt;}   a2</a:t>
            </a:r>
            <a:r>
              <a:rPr lang="pt-BR" sz="2000" dirty="0" smtClean="0">
                <a:solidFill>
                  <a:srgbClr val="00B050"/>
                </a:solidFill>
              </a:rPr>
              <a:t>={&lt;1,0&gt;&lt;1,1&gt;&lt;1,2&gt;}  a3={&lt;2,0&gt;&lt;2,1&gt;&lt;2,2&gt;}</a:t>
            </a:r>
          </a:p>
          <a:p>
            <a:pPr marL="0" indent="0" algn="just">
              <a:defRPr/>
            </a:pPr>
            <a:r>
              <a:rPr lang="pt-BR" sz="2000" dirty="0" smtClean="0">
                <a:solidFill>
                  <a:srgbClr val="00B050"/>
                </a:solidFill>
              </a:rPr>
              <a:t>a4={&lt;0,0&gt;&lt;1,1&gt;&lt;2,2&gt;}   a5={&lt;0,0&gt;&lt;1,2&gt;&lt;2,1&gt;}  a6={&lt;0,1&gt;&lt;1,0&gt;&lt;2,2&gt;}</a:t>
            </a:r>
          </a:p>
          <a:p>
            <a:pPr marL="0" indent="0" algn="just">
              <a:defRPr/>
            </a:pPr>
            <a:r>
              <a:rPr lang="pt-BR" sz="2000" dirty="0" smtClean="0">
                <a:solidFill>
                  <a:srgbClr val="00B050"/>
                </a:solidFill>
              </a:rPr>
              <a:t>a7={&lt;0,2&gt;&lt;1,1&gt;&lt;2,0&gt;} a8={&lt;0,0&gt;,&lt;1,1&gt;,&lt;1,2&gt;}a9={&lt;0,0&gt;,&lt;2,1&gt;, &lt;2,2&gt;}</a:t>
            </a:r>
          </a:p>
          <a:p>
            <a:pPr marL="0" indent="0" algn="just">
              <a:defRPr/>
            </a:pPr>
            <a:r>
              <a:rPr lang="pt-BR" sz="2000" dirty="0" smtClean="0">
                <a:solidFill>
                  <a:srgbClr val="00B050"/>
                </a:solidFill>
              </a:rPr>
              <a:t>a10={&lt;0,0&gt;, &lt;0,1&gt;, &lt;2,2&gt;} a11={&lt;1,0&gt;, &lt;1,1&gt;, &lt;2,2&gt;} a12={&lt;0,0&gt;, &lt;0,2&gt;, &lt;1,1&gt;} a13={&lt; 2,0&gt;, &gt;2,2&gt;, &lt;1,1&gt;}</a:t>
            </a:r>
          </a:p>
          <a:p>
            <a:pPr marL="0" indent="0" algn="just">
              <a:defRPr/>
            </a:pPr>
            <a:endParaRPr lang="pt-BR" sz="2000" dirty="0">
              <a:solidFill>
                <a:srgbClr val="00B050"/>
              </a:solidFill>
            </a:endParaRPr>
          </a:p>
          <a:p>
            <a:pPr marL="0" indent="0" algn="just">
              <a:defRPr/>
            </a:pPr>
            <a:r>
              <a:rPr lang="pt-BR" sz="2000" dirty="0" smtClean="0">
                <a:solidFill>
                  <a:srgbClr val="00B050"/>
                </a:solidFill>
              </a:rPr>
              <a:t>Compute p(a,e|f) for each alignment </a:t>
            </a:r>
          </a:p>
          <a:p>
            <a:pPr marL="0" indent="0" algn="just">
              <a:defRPr/>
            </a:pPr>
            <a:r>
              <a:rPr lang="pt-BR" sz="2000" dirty="0" smtClean="0">
                <a:solidFill>
                  <a:srgbClr val="00B050"/>
                </a:solidFill>
              </a:rPr>
              <a:t>a1= P(0|0) x P(0|1) x P(0|2) = P(dog|kutta) x P(dog|kata) x P(dog|kutta)</a:t>
            </a:r>
          </a:p>
          <a:p>
            <a:pPr marL="0" indent="0" algn="just">
              <a:defRPr/>
            </a:pPr>
            <a:r>
              <a:rPr lang="pt-BR" sz="2000" dirty="0">
                <a:solidFill>
                  <a:srgbClr val="00B050"/>
                </a:solidFill>
              </a:rPr>
              <a:t> </a:t>
            </a:r>
            <a:r>
              <a:rPr lang="pt-BR" sz="2000" dirty="0" smtClean="0">
                <a:solidFill>
                  <a:srgbClr val="00B050"/>
                </a:solidFill>
              </a:rPr>
              <a:t>   = 1/3x1/3x1/3 = 1/27</a:t>
            </a:r>
          </a:p>
          <a:p>
            <a:pPr marL="0" indent="0" algn="just">
              <a:defRPr/>
            </a:pPr>
            <a:r>
              <a:rPr lang="pt-BR" sz="1600" dirty="0" smtClean="0">
                <a:solidFill>
                  <a:srgbClr val="00B050"/>
                </a:solidFill>
              </a:rPr>
              <a:t>a2 = 1/27   </a:t>
            </a:r>
          </a:p>
          <a:p>
            <a:pPr marL="0" indent="0" algn="just">
              <a:defRPr/>
            </a:pPr>
            <a:r>
              <a:rPr lang="pt-BR" sz="1600" dirty="0" smtClean="0">
                <a:solidFill>
                  <a:srgbClr val="00B050"/>
                </a:solidFill>
              </a:rPr>
              <a:t>a3 = 1/27</a:t>
            </a:r>
          </a:p>
          <a:p>
            <a:pPr marL="0" indent="0" algn="just">
              <a:defRPr/>
            </a:pPr>
            <a:r>
              <a:rPr lang="pt-BR" sz="1600" dirty="0" smtClean="0">
                <a:solidFill>
                  <a:srgbClr val="00B050"/>
                </a:solidFill>
              </a:rPr>
              <a:t>a4 = 1/27</a:t>
            </a:r>
          </a:p>
          <a:p>
            <a:pPr marL="0" indent="0" algn="just">
              <a:defRPr/>
            </a:pPr>
            <a:r>
              <a:rPr lang="pt-BR" sz="1600" dirty="0" smtClean="0">
                <a:solidFill>
                  <a:srgbClr val="00B050"/>
                </a:solidFill>
              </a:rPr>
              <a:t>a5 = 1/27</a:t>
            </a:r>
          </a:p>
          <a:p>
            <a:pPr marL="0" indent="0" algn="just">
              <a:defRPr/>
            </a:pPr>
            <a:r>
              <a:rPr lang="pt-BR" sz="1600" dirty="0" smtClean="0">
                <a:solidFill>
                  <a:srgbClr val="00B050"/>
                </a:solidFill>
              </a:rPr>
              <a:t>a6 = 1/27</a:t>
            </a:r>
          </a:p>
          <a:p>
            <a:pPr marL="0" indent="0" algn="just">
              <a:defRPr/>
            </a:pPr>
            <a:r>
              <a:rPr lang="pt-BR" sz="1600" dirty="0" smtClean="0">
                <a:solidFill>
                  <a:srgbClr val="00B050"/>
                </a:solidFill>
              </a:rPr>
              <a:t>a7 = 1/27</a:t>
            </a:r>
          </a:p>
          <a:p>
            <a:pPr marL="0" indent="0" algn="just">
              <a:defRPr/>
            </a:pPr>
            <a:endParaRPr lang="pt-BR" sz="2000" dirty="0">
              <a:solidFill>
                <a:srgbClr val="00B050"/>
              </a:solidFill>
            </a:endParaRPr>
          </a:p>
          <a:p>
            <a:pPr marL="0" indent="0" algn="just">
              <a:defRPr/>
            </a:pP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charset="0"/>
              <a:buNone/>
              <a:defRPr sz="3600" b="1" kern="1200" spc="-150" baseline="0">
                <a:solidFill>
                  <a:srgbClr val="0000F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Exercise (contd..)</a:t>
            </a:r>
            <a:endParaRPr lang="en-US" dirty="0"/>
          </a:p>
        </p:txBody>
      </p:sp>
      <p:sp>
        <p:nvSpPr>
          <p:cNvPr id="86020" name="TextBox 4"/>
          <p:cNvSpPr txBox="1">
            <a:spLocks noChangeArrowheads="1"/>
          </p:cNvSpPr>
          <p:nvPr/>
        </p:nvSpPr>
        <p:spPr bwMode="auto">
          <a:xfrm>
            <a:off x="2743200" y="4826000"/>
            <a:ext cx="5486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pt-BR" altLang="en-US" sz="1800">
                <a:solidFill>
                  <a:srgbClr val="00B050"/>
                </a:solidFill>
                <a:latin typeface="Calibri" panose="020F0502020204030204" pitchFamily="34" charset="0"/>
              </a:rPr>
              <a:t>a8 = 1/27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pt-BR" altLang="en-US" sz="1800">
                <a:solidFill>
                  <a:srgbClr val="00B050"/>
                </a:solidFill>
                <a:latin typeface="Calibri" panose="020F0502020204030204" pitchFamily="34" charset="0"/>
              </a:rPr>
              <a:t>a9 = 1/27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pt-BR" altLang="en-US" sz="1800">
                <a:solidFill>
                  <a:srgbClr val="00B050"/>
                </a:solidFill>
                <a:latin typeface="Calibri" panose="020F0502020204030204" pitchFamily="34" charset="0"/>
              </a:rPr>
              <a:t>a10 = 1/27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pt-BR" altLang="en-US" sz="1800">
                <a:solidFill>
                  <a:srgbClr val="00B050"/>
                </a:solidFill>
                <a:latin typeface="Calibri" panose="020F0502020204030204" pitchFamily="34" charset="0"/>
              </a:rPr>
              <a:t>a11= 1/27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pt-BR" altLang="en-US" sz="1800">
                <a:solidFill>
                  <a:srgbClr val="00B050"/>
                </a:solidFill>
                <a:latin typeface="Calibri" panose="020F0502020204030204" pitchFamily="34" charset="0"/>
              </a:rPr>
              <a:t>a12 = 1/27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pt-BR" altLang="en-US" sz="1800">
                <a:solidFill>
                  <a:srgbClr val="00B050"/>
                </a:solidFill>
                <a:latin typeface="Calibri" panose="020F0502020204030204" pitchFamily="34" charset="0"/>
              </a:rPr>
              <a:t>a13= 1/27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86021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86022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60BDBDF-DF74-43AB-B9F8-D665DF15E5CF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EB480F89-7098-48EB-BBFD-BF53E0205CF6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Content Placeholder 1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1524000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z="2000" smtClean="0">
                <a:solidFill>
                  <a:srgbClr val="00B0F0"/>
                </a:solidFill>
              </a:rPr>
              <a:t>Step3:Compute p(a|e,f) for each alignment normalize the values </a:t>
            </a:r>
          </a:p>
          <a:p>
            <a:pPr fontAlgn="base">
              <a:spcAft>
                <a:spcPct val="0"/>
              </a:spcAft>
            </a:pPr>
            <a:r>
              <a:rPr lang="en-US" altLang="en-US" sz="2000" smtClean="0">
                <a:solidFill>
                  <a:srgbClr val="00B0F0"/>
                </a:solidFill>
              </a:rPr>
              <a:t>S1</a:t>
            </a:r>
          </a:p>
          <a:p>
            <a:pPr fontAlgn="base">
              <a:spcAft>
                <a:spcPct val="0"/>
              </a:spcAft>
            </a:pPr>
            <a:r>
              <a:rPr lang="en-US" altLang="en-US" sz="2000" smtClean="0">
                <a:solidFill>
                  <a:srgbClr val="00B0F0"/>
                </a:solidFill>
              </a:rPr>
              <a:t>a1=1/9 p(a1|e,f) = (1/9)/1/9+1/9+1/9+1/9 = 1/4</a:t>
            </a:r>
          </a:p>
          <a:p>
            <a:pPr fontAlgn="base">
              <a:spcAft>
                <a:spcPct val="0"/>
              </a:spcAft>
            </a:pPr>
            <a:r>
              <a:rPr lang="en-US" altLang="en-US" sz="2000" smtClean="0">
                <a:solidFill>
                  <a:srgbClr val="00B0F0"/>
                </a:solidFill>
              </a:rPr>
              <a:t>a2=1/9 p(a2|e,f) = (1/9)/1/9+1/9+1/9+1/9 = 1/4</a:t>
            </a:r>
          </a:p>
          <a:p>
            <a:pPr fontAlgn="base">
              <a:spcAft>
                <a:spcPct val="0"/>
              </a:spcAft>
            </a:pPr>
            <a:r>
              <a:rPr lang="en-US" altLang="en-US" sz="2000" smtClean="0">
                <a:solidFill>
                  <a:srgbClr val="00B0F0"/>
                </a:solidFill>
              </a:rPr>
              <a:t>a3=1/9 p(a3|e,f) = (1/9)/1/9+1/9+1/9+1/9 = 1/4</a:t>
            </a:r>
          </a:p>
          <a:p>
            <a:pPr fontAlgn="base">
              <a:spcAft>
                <a:spcPct val="0"/>
              </a:spcAft>
            </a:pPr>
            <a:r>
              <a:rPr lang="en-US" altLang="en-US" sz="2000" smtClean="0">
                <a:solidFill>
                  <a:srgbClr val="00B0F0"/>
                </a:solidFill>
              </a:rPr>
              <a:t>a4=1/9 p(a4|e,f) = (1/9)/1/9+1/9+1/9+1/9 = 1/4</a:t>
            </a:r>
          </a:p>
          <a:p>
            <a:pPr fontAlgn="base">
              <a:spcAft>
                <a:spcPct val="0"/>
              </a:spcAft>
            </a:pPr>
            <a:r>
              <a:rPr lang="en-US" altLang="en-US" sz="2000" smtClean="0">
                <a:solidFill>
                  <a:srgbClr val="00B0F0"/>
                </a:solidFill>
              </a:rPr>
              <a:t>S2</a:t>
            </a:r>
          </a:p>
          <a:p>
            <a:pPr fontAlgn="base">
              <a:spcAft>
                <a:spcPct val="0"/>
              </a:spcAft>
            </a:pPr>
            <a:r>
              <a:rPr lang="en-US" altLang="en-US" sz="2000" smtClean="0">
                <a:solidFill>
                  <a:srgbClr val="00B0F0"/>
                </a:solidFill>
              </a:rPr>
              <a:t>a1 = 1/27 p(a1|e,f) = (1/27)/ (1/27+1/27+..+1/27 (13 times)) = 1/13</a:t>
            </a:r>
          </a:p>
          <a:p>
            <a:pPr fontAlgn="base">
              <a:spcAft>
                <a:spcPct val="0"/>
              </a:spcAft>
            </a:pPr>
            <a:r>
              <a:rPr lang="pt-BR" altLang="en-US" sz="2000" smtClean="0">
                <a:solidFill>
                  <a:srgbClr val="00B0F0"/>
                </a:solidFill>
              </a:rPr>
              <a:t>a2 = 1/27 </a:t>
            </a:r>
            <a:r>
              <a:rPr lang="en-US" altLang="en-US" sz="2000" smtClean="0">
                <a:solidFill>
                  <a:srgbClr val="00B0F0"/>
                </a:solidFill>
              </a:rPr>
              <a:t>p(a2|e,f) = 1/13</a:t>
            </a:r>
            <a:endParaRPr lang="pt-BR" altLang="en-US" sz="2000" smtClean="0">
              <a:solidFill>
                <a:srgbClr val="00B0F0"/>
              </a:solidFill>
            </a:endParaRPr>
          </a:p>
          <a:p>
            <a:pPr fontAlgn="base">
              <a:spcAft>
                <a:spcPct val="0"/>
              </a:spcAft>
            </a:pPr>
            <a:r>
              <a:rPr lang="pt-BR" altLang="en-US" sz="2000" smtClean="0">
                <a:solidFill>
                  <a:srgbClr val="00B0F0"/>
                </a:solidFill>
              </a:rPr>
              <a:t>a3 = 1/27 </a:t>
            </a:r>
            <a:r>
              <a:rPr lang="en-US" altLang="en-US" sz="2000" smtClean="0">
                <a:solidFill>
                  <a:srgbClr val="00B0F0"/>
                </a:solidFill>
              </a:rPr>
              <a:t>p(a3|e,f) = 1/13</a:t>
            </a:r>
            <a:endParaRPr lang="pt-BR" altLang="en-US" sz="2000" smtClean="0">
              <a:solidFill>
                <a:srgbClr val="00B0F0"/>
              </a:solidFill>
            </a:endParaRPr>
          </a:p>
          <a:p>
            <a:pPr fontAlgn="base">
              <a:spcAft>
                <a:spcPct val="0"/>
              </a:spcAft>
            </a:pPr>
            <a:r>
              <a:rPr lang="pt-BR" altLang="en-US" sz="2000" smtClean="0">
                <a:solidFill>
                  <a:srgbClr val="00B0F0"/>
                </a:solidFill>
              </a:rPr>
              <a:t>a4 = 1/27 </a:t>
            </a:r>
            <a:r>
              <a:rPr lang="en-US" altLang="en-US" sz="2000" smtClean="0">
                <a:solidFill>
                  <a:srgbClr val="00B0F0"/>
                </a:solidFill>
              </a:rPr>
              <a:t>p(a4|e,f) = 1/13</a:t>
            </a:r>
            <a:endParaRPr lang="pt-BR" altLang="en-US" sz="2000" smtClean="0">
              <a:solidFill>
                <a:srgbClr val="00B0F0"/>
              </a:solidFill>
            </a:endParaRPr>
          </a:p>
          <a:p>
            <a:pPr fontAlgn="base">
              <a:spcAft>
                <a:spcPct val="0"/>
              </a:spcAft>
            </a:pPr>
            <a:r>
              <a:rPr lang="pt-BR" altLang="en-US" sz="2000" smtClean="0">
                <a:solidFill>
                  <a:srgbClr val="00B0F0"/>
                </a:solidFill>
              </a:rPr>
              <a:t>a5 = 1/27 </a:t>
            </a:r>
            <a:r>
              <a:rPr lang="en-US" altLang="en-US" sz="2000" smtClean="0">
                <a:solidFill>
                  <a:srgbClr val="00B0F0"/>
                </a:solidFill>
              </a:rPr>
              <a:t>p(a5|e,f) = 1/13</a:t>
            </a:r>
            <a:endParaRPr lang="pt-BR" altLang="en-US" sz="2000" smtClean="0">
              <a:solidFill>
                <a:srgbClr val="00B0F0"/>
              </a:solidFill>
            </a:endParaRPr>
          </a:p>
          <a:p>
            <a:pPr fontAlgn="base">
              <a:spcAft>
                <a:spcPct val="0"/>
              </a:spcAft>
            </a:pPr>
            <a:r>
              <a:rPr lang="pt-BR" altLang="en-US" sz="2000" smtClean="0">
                <a:solidFill>
                  <a:srgbClr val="00B0F0"/>
                </a:solidFill>
              </a:rPr>
              <a:t>a6 = 1/27 </a:t>
            </a:r>
            <a:r>
              <a:rPr lang="en-US" altLang="en-US" sz="2000" smtClean="0">
                <a:solidFill>
                  <a:srgbClr val="00B0F0"/>
                </a:solidFill>
              </a:rPr>
              <a:t>p(a6|e,f) = 1/13</a:t>
            </a:r>
            <a:endParaRPr lang="pt-BR" altLang="en-US" sz="2000" smtClean="0">
              <a:solidFill>
                <a:srgbClr val="00B0F0"/>
              </a:solidFill>
            </a:endParaRPr>
          </a:p>
          <a:p>
            <a:pPr fontAlgn="base">
              <a:spcAft>
                <a:spcPct val="0"/>
              </a:spcAft>
            </a:pPr>
            <a:r>
              <a:rPr lang="pt-BR" altLang="en-US" sz="2000" smtClean="0">
                <a:solidFill>
                  <a:srgbClr val="00B0F0"/>
                </a:solidFill>
              </a:rPr>
              <a:t>a7 = 1/27 </a:t>
            </a:r>
            <a:r>
              <a:rPr lang="en-US" altLang="en-US" sz="2000" smtClean="0">
                <a:solidFill>
                  <a:srgbClr val="00B0F0"/>
                </a:solidFill>
              </a:rPr>
              <a:t>p(a7|e,f) = 1/13</a:t>
            </a:r>
            <a:endParaRPr lang="pt-BR" altLang="en-US" sz="2000" smtClean="0">
              <a:solidFill>
                <a:srgbClr val="00B0F0"/>
              </a:solidFill>
            </a:endParaRPr>
          </a:p>
          <a:p>
            <a:pPr fontAlgn="base">
              <a:spcAft>
                <a:spcPct val="0"/>
              </a:spcAft>
            </a:pPr>
            <a:endParaRPr lang="pt-BR" altLang="en-US" sz="2000" smtClean="0">
              <a:solidFill>
                <a:srgbClr val="00B0F0"/>
              </a:solidFill>
            </a:endParaRPr>
          </a:p>
          <a:p>
            <a:pPr fontAlgn="base">
              <a:spcAft>
                <a:spcPct val="0"/>
              </a:spcAft>
            </a:pPr>
            <a:endParaRPr lang="en-US" altLang="en-US" sz="2000" smtClean="0">
              <a:solidFill>
                <a:srgbClr val="00B050"/>
              </a:solidFill>
            </a:endParaRPr>
          </a:p>
          <a:p>
            <a:pPr fontAlgn="base">
              <a:spcAft>
                <a:spcPct val="0"/>
              </a:spcAft>
            </a:pPr>
            <a:endParaRPr lang="en-US" altLang="en-US" sz="200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Exercise (contd</a:t>
            </a:r>
            <a:r>
              <a:rPr lang="en-US" dirty="0" smtClean="0"/>
              <a:t>..)</a:t>
            </a:r>
            <a:endParaRPr lang="en-US" dirty="0"/>
          </a:p>
        </p:txBody>
      </p:sp>
      <p:sp>
        <p:nvSpPr>
          <p:cNvPr id="87044" name="TextBox 1"/>
          <p:cNvSpPr txBox="1">
            <a:spLocks noChangeArrowheads="1"/>
          </p:cNvSpPr>
          <p:nvPr/>
        </p:nvSpPr>
        <p:spPr bwMode="auto">
          <a:xfrm>
            <a:off x="3810000" y="4495800"/>
            <a:ext cx="44958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1800">
                <a:solidFill>
                  <a:srgbClr val="00B0F0"/>
                </a:solidFill>
                <a:latin typeface="Calibri" panose="020F0502020204030204" pitchFamily="34" charset="0"/>
              </a:rPr>
              <a:t>a8 = 1/27 </a:t>
            </a:r>
            <a:r>
              <a:rPr lang="en-US" altLang="en-US" sz="1800">
                <a:solidFill>
                  <a:srgbClr val="00B0F0"/>
                </a:solidFill>
                <a:latin typeface="Calibri" panose="020F0502020204030204" pitchFamily="34" charset="0"/>
              </a:rPr>
              <a:t>p(a2|e,f) = 1/13</a:t>
            </a:r>
            <a:endParaRPr lang="pt-BR" altLang="en-US" sz="180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BR" altLang="en-US" sz="1800">
                <a:solidFill>
                  <a:srgbClr val="00B0F0"/>
                </a:solidFill>
                <a:latin typeface="Calibri" panose="020F0502020204030204" pitchFamily="34" charset="0"/>
              </a:rPr>
              <a:t>a9 = 1/27 </a:t>
            </a:r>
            <a:r>
              <a:rPr lang="en-US" altLang="en-US" sz="1800">
                <a:solidFill>
                  <a:srgbClr val="00B0F0"/>
                </a:solidFill>
                <a:latin typeface="Calibri" panose="020F0502020204030204" pitchFamily="34" charset="0"/>
              </a:rPr>
              <a:t>p(a3|e,f) = 1/13</a:t>
            </a:r>
            <a:endParaRPr lang="pt-BR" altLang="en-US" sz="180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BR" altLang="en-US" sz="1800">
                <a:solidFill>
                  <a:srgbClr val="00B0F0"/>
                </a:solidFill>
                <a:latin typeface="Calibri" panose="020F0502020204030204" pitchFamily="34" charset="0"/>
              </a:rPr>
              <a:t>a10 = 1/27 </a:t>
            </a:r>
            <a:r>
              <a:rPr lang="en-US" altLang="en-US" sz="1800">
                <a:solidFill>
                  <a:srgbClr val="00B0F0"/>
                </a:solidFill>
                <a:latin typeface="Calibri" panose="020F0502020204030204" pitchFamily="34" charset="0"/>
              </a:rPr>
              <a:t>p(a4|e,f) = 1/13</a:t>
            </a:r>
            <a:endParaRPr lang="pt-BR" altLang="en-US" sz="180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BR" altLang="en-US" sz="1800">
                <a:solidFill>
                  <a:srgbClr val="00B0F0"/>
                </a:solidFill>
                <a:latin typeface="Calibri" panose="020F0502020204030204" pitchFamily="34" charset="0"/>
              </a:rPr>
              <a:t>a11= 1/27 </a:t>
            </a:r>
            <a:r>
              <a:rPr lang="en-US" altLang="en-US" sz="1800">
                <a:solidFill>
                  <a:srgbClr val="00B0F0"/>
                </a:solidFill>
                <a:latin typeface="Calibri" panose="020F0502020204030204" pitchFamily="34" charset="0"/>
              </a:rPr>
              <a:t>p(a5|e,f) = 1/13</a:t>
            </a:r>
            <a:endParaRPr lang="pt-BR" altLang="en-US" sz="180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BR" altLang="en-US" sz="1800">
                <a:solidFill>
                  <a:srgbClr val="00B0F0"/>
                </a:solidFill>
                <a:latin typeface="Calibri" panose="020F0502020204030204" pitchFamily="34" charset="0"/>
              </a:rPr>
              <a:t>a12 = 1/27 </a:t>
            </a:r>
            <a:r>
              <a:rPr lang="en-US" altLang="en-US" sz="1800">
                <a:solidFill>
                  <a:srgbClr val="00B0F0"/>
                </a:solidFill>
                <a:latin typeface="Calibri" panose="020F0502020204030204" pitchFamily="34" charset="0"/>
              </a:rPr>
              <a:t>p(a6|e,f) = 1/13</a:t>
            </a:r>
            <a:endParaRPr lang="pt-BR" altLang="en-US" sz="180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BR" altLang="en-US" sz="1800">
                <a:solidFill>
                  <a:srgbClr val="00B0F0"/>
                </a:solidFill>
                <a:latin typeface="Calibri" panose="020F0502020204030204" pitchFamily="34" charset="0"/>
              </a:rPr>
              <a:t>a13 = 1/27 </a:t>
            </a:r>
            <a:r>
              <a:rPr lang="en-US" altLang="en-US" sz="1800">
                <a:solidFill>
                  <a:srgbClr val="00B0F0"/>
                </a:solidFill>
                <a:latin typeface="Calibri" panose="020F0502020204030204" pitchFamily="34" charset="0"/>
              </a:rPr>
              <a:t>p(a7|e,f) = 1/13</a:t>
            </a:r>
            <a:endParaRPr lang="pt-BR" altLang="en-US" sz="180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87045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87046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9A5FE7-968E-4187-AB08-09A279D8F3FD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C5F028B1-440A-4591-B038-9513A37B5DD2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181600"/>
          </a:xfrm>
        </p:spPr>
        <p:txBody>
          <a:bodyPr/>
          <a:lstStyle/>
          <a:p>
            <a:pPr algn="just">
              <a:buFont typeface="Arial" pitchFamily="34" charset="0"/>
              <a:buChar char="•"/>
              <a:defRPr/>
            </a:pPr>
            <a:r>
              <a:rPr lang="en-US" sz="2000" dirty="0" smtClean="0"/>
              <a:t>Step4:Take the counts for each translations over the whole corpus </a:t>
            </a:r>
            <a:r>
              <a:rPr lang="en-US" sz="2000" dirty="0" err="1" smtClean="0"/>
              <a:t>i.e</a:t>
            </a:r>
            <a:r>
              <a:rPr lang="en-US" sz="2000" dirty="0" smtClean="0"/>
              <a:t> observe in the whole corpus how many times each words have been aligned and add their </a:t>
            </a:r>
            <a:r>
              <a:rPr lang="en-US" sz="2000" dirty="0">
                <a:solidFill>
                  <a:srgbClr val="00B0F0"/>
                </a:solidFill>
              </a:rPr>
              <a:t>p(</a:t>
            </a:r>
            <a:r>
              <a:rPr lang="en-US" sz="2000" dirty="0" err="1">
                <a:solidFill>
                  <a:srgbClr val="00B0F0"/>
                </a:solidFill>
              </a:rPr>
              <a:t>a|e,f</a:t>
            </a:r>
            <a:r>
              <a:rPr lang="en-US" sz="2000" dirty="0" smtClean="0">
                <a:solidFill>
                  <a:srgbClr val="00B0F0"/>
                </a:solidFill>
              </a:rPr>
              <a:t>)</a:t>
            </a:r>
          </a:p>
          <a:p>
            <a:pPr marL="0" indent="0" algn="just">
              <a:defRPr/>
            </a:pPr>
            <a:endParaRPr lang="en-US" sz="2000" dirty="0" smtClean="0">
              <a:solidFill>
                <a:srgbClr val="00B0F0"/>
              </a:solidFill>
            </a:endParaRPr>
          </a:p>
          <a:p>
            <a:pPr algn="just">
              <a:buFont typeface="Arial" pitchFamily="34" charset="0"/>
              <a:buChar char="•"/>
              <a:defRPr/>
            </a:pPr>
            <a:endParaRPr lang="en-US" sz="2000" dirty="0" smtClean="0">
              <a:solidFill>
                <a:srgbClr val="00B0F0"/>
              </a:solidFill>
            </a:endParaRPr>
          </a:p>
          <a:p>
            <a:pPr algn="just">
              <a:buFont typeface="Arial" pitchFamily="34" charset="0"/>
              <a:buChar char="•"/>
              <a:defRPr/>
            </a:pPr>
            <a:endParaRPr lang="en-US" sz="2000" dirty="0">
              <a:solidFill>
                <a:srgbClr val="00B0F0"/>
              </a:solidFill>
            </a:endParaRPr>
          </a:p>
          <a:p>
            <a:pPr algn="just">
              <a:buFont typeface="Arial" pitchFamily="34" charset="0"/>
              <a:buChar char="•"/>
              <a:defRPr/>
            </a:pPr>
            <a:endParaRPr lang="en-US" sz="2000" dirty="0" smtClean="0">
              <a:solidFill>
                <a:srgbClr val="00B0F0"/>
              </a:solidFill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000" dirty="0" smtClean="0"/>
              <a:t>Step5:Normalize fractional counts </a:t>
            </a:r>
            <a:r>
              <a:rPr lang="en-US" sz="2000" dirty="0"/>
              <a:t>to get revised parameter </a:t>
            </a:r>
            <a:r>
              <a:rPr lang="en-US" sz="2000" dirty="0" smtClean="0"/>
              <a:t>values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n-US" sz="2000" dirty="0">
              <a:solidFill>
                <a:srgbClr val="00B0F0"/>
              </a:solidFill>
            </a:endParaRPr>
          </a:p>
          <a:p>
            <a:pPr algn="just">
              <a:buFont typeface="Arial" pitchFamily="34" charset="0"/>
              <a:buChar char="•"/>
              <a:defRPr/>
            </a:pPr>
            <a:endParaRPr lang="en-US" sz="2000" dirty="0" smtClean="0">
              <a:solidFill>
                <a:srgbClr val="00B0F0"/>
              </a:solidFill>
            </a:endParaRPr>
          </a:p>
          <a:p>
            <a:pPr algn="just">
              <a:buFont typeface="Arial" pitchFamily="34" charset="0"/>
              <a:buChar char="•"/>
              <a:defRPr/>
            </a:pPr>
            <a:endParaRPr lang="en-US" sz="2000" dirty="0">
              <a:solidFill>
                <a:srgbClr val="00B0F0"/>
              </a:solidFill>
            </a:endParaRPr>
          </a:p>
          <a:p>
            <a:pPr algn="just">
              <a:buFont typeface="Arial" pitchFamily="34" charset="0"/>
              <a:buChar char="•"/>
              <a:defRPr/>
            </a:pPr>
            <a:endParaRPr lang="en-US" sz="2000" dirty="0" smtClean="0">
              <a:solidFill>
                <a:srgbClr val="FF0000"/>
              </a:solidFill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Note: Correct translation probabilities increase for ex dog, </a:t>
            </a:r>
            <a:r>
              <a:rPr lang="en-US" sz="2000" dirty="0" err="1" smtClean="0">
                <a:solidFill>
                  <a:srgbClr val="FF0000"/>
                </a:solidFill>
              </a:rPr>
              <a:t>kutta</a:t>
            </a:r>
            <a:r>
              <a:rPr lang="en-US" sz="2000" dirty="0" smtClean="0">
                <a:solidFill>
                  <a:srgbClr val="FF0000"/>
                </a:solidFill>
              </a:rPr>
              <a:t> from the initial uniform probability</a:t>
            </a:r>
          </a:p>
          <a:p>
            <a:pPr>
              <a:defRPr/>
            </a:pP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Exercise (contd</a:t>
            </a:r>
            <a:r>
              <a:rPr lang="en-US" dirty="0" smtClean="0"/>
              <a:t>..)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533400" y="2546350"/>
          <a:ext cx="7543800" cy="1111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</a:tblGrid>
              <a:tr h="370417"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c(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latin typeface="Times New Roman"/>
                        </a:rPr>
                        <a:t>dog|kutta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) = 35/26</a:t>
                      </a:r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c(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bit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latin typeface="Times New Roman"/>
                        </a:rPr>
                        <a:t>|kutta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) = 6/13</a:t>
                      </a:r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c(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barked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latin typeface="Times New Roman"/>
                        </a:rPr>
                        <a:t>|kutta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) = 1/2</a:t>
                      </a:r>
                    </a:p>
                  </a:txBody>
                  <a:tcPr marT="45667" marB="45667"/>
                </a:tc>
              </a:tr>
              <a:tr h="370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c(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latin typeface="Times New Roman"/>
                        </a:rPr>
                        <a:t>dog|bhouka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) = 1/2</a:t>
                      </a:r>
                      <a:endParaRPr lang="en-US" sz="18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c(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bit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latin typeface="Times New Roman"/>
                        </a:rPr>
                        <a:t>|bhouka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) = 0</a:t>
                      </a:r>
                      <a:endParaRPr lang="en-US" sz="18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c(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barked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latin typeface="Times New Roman"/>
                        </a:rPr>
                        <a:t>|bhouka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) = 1/2</a:t>
                      </a:r>
                      <a:endParaRPr lang="en-US" sz="1800" dirty="0"/>
                    </a:p>
                  </a:txBody>
                  <a:tcPr marT="45667" marB="45667"/>
                </a:tc>
              </a:tr>
              <a:tr h="370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c(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dog|kata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) = 6/13</a:t>
                      </a:r>
                      <a:endParaRPr lang="en-US" sz="1800" b="0" i="0" u="none" strike="noStrike" kern="1200" baseline="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c(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bit|kata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) = 7/13</a:t>
                      </a:r>
                      <a:endParaRPr lang="en-US" sz="1800" b="0" i="0" u="none" strike="noStrike" kern="1200" baseline="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c(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barked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latin typeface="Times New Roman"/>
                        </a:rPr>
                        <a:t>|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kata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) = 0</a:t>
                      </a:r>
                      <a:endParaRPr lang="en-US" sz="1800" dirty="0"/>
                    </a:p>
                  </a:txBody>
                  <a:tcPr marT="45667" marB="45667"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533400" y="4343400"/>
          <a:ext cx="7543800" cy="1111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</a:tblGrid>
              <a:tr h="370417"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c(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latin typeface="Times New Roman"/>
                        </a:rPr>
                        <a:t>dog|kutta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) = 35/60 </a:t>
                      </a:r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c(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bit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latin typeface="Times New Roman"/>
                        </a:rPr>
                        <a:t>|kutta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) = 1/5</a:t>
                      </a:r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c(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barked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latin typeface="Times New Roman"/>
                        </a:rPr>
                        <a:t>|kutta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) = 13/60</a:t>
                      </a:r>
                    </a:p>
                  </a:txBody>
                  <a:tcPr marT="45667" marB="45667"/>
                </a:tc>
              </a:tr>
              <a:tr h="370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c(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latin typeface="Times New Roman"/>
                        </a:rPr>
                        <a:t>dog|bhouka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) = 1/2</a:t>
                      </a:r>
                      <a:endParaRPr lang="en-US" sz="18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c(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bit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latin typeface="Times New Roman"/>
                        </a:rPr>
                        <a:t>|bhouka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) = 0</a:t>
                      </a:r>
                      <a:endParaRPr lang="en-US" sz="1800" dirty="0"/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c(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barked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latin typeface="Times New Roman"/>
                        </a:rPr>
                        <a:t>|bhouka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) = 1/2</a:t>
                      </a:r>
                      <a:endParaRPr lang="en-US" sz="1800" dirty="0"/>
                    </a:p>
                  </a:txBody>
                  <a:tcPr marT="45667" marB="45667"/>
                </a:tc>
              </a:tr>
              <a:tr h="370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c(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dog|kata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) = 6/13</a:t>
                      </a:r>
                      <a:endParaRPr lang="en-US" sz="1800" b="0" i="0" u="none" strike="noStrike" kern="1200" baseline="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c(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bit|kata</a:t>
                      </a:r>
                      <a:r>
                        <a:rPr lang="en-US" sz="1800" b="0" i="0" u="none" strike="noStrike" kern="120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) = 7/13</a:t>
                      </a:r>
                      <a:endParaRPr lang="en-US" sz="1800" b="0" i="0" u="none" strike="noStrike" kern="1200" baseline="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T="45667" marB="4566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c(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barked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000000"/>
                          </a:solidFill>
                          <a:latin typeface="Times New Roman"/>
                        </a:rPr>
                        <a:t>|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kata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) = 0</a:t>
                      </a:r>
                      <a:endParaRPr lang="en-US" sz="1800" dirty="0"/>
                    </a:p>
                  </a:txBody>
                  <a:tcPr marT="45667" marB="45667"/>
                </a:tc>
              </a:tr>
            </a:tbl>
          </a:graphicData>
        </a:graphic>
      </p:graphicFrame>
      <p:sp>
        <p:nvSpPr>
          <p:cNvPr id="8810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88105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870E8A5-3A73-480C-9DCE-9124124FCA7C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3E1032E6-A093-4A9E-9D4D-CBBA8E1E0E84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IR in a picture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752600"/>
            <a:ext cx="6664325" cy="396240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18437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9C6B834-0A14-4D5E-90D4-BAFD49C276AC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91D85F7E-FF36-4A7A-A78F-23EA5CB0E1C9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8307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z="2200" smtClean="0"/>
              <a:t>Repeat from step 2-5 until convergence </a:t>
            </a:r>
          </a:p>
          <a:p>
            <a:pPr fontAlgn="base">
              <a:spcAft>
                <a:spcPct val="0"/>
              </a:spcAft>
            </a:pPr>
            <a:r>
              <a:rPr lang="en-US" altLang="en-US" sz="2200" smtClean="0"/>
              <a:t>for ex after 5 iterations</a:t>
            </a:r>
          </a:p>
          <a:p>
            <a:pPr fontAlgn="t">
              <a:spcAft>
                <a:spcPct val="0"/>
              </a:spcAft>
            </a:pPr>
            <a:r>
              <a:rPr lang="en-US" altLang="en-US" smtClean="0"/>
              <a:t>p(dog|kutta) = 0.9999 </a:t>
            </a:r>
          </a:p>
          <a:p>
            <a:pPr fontAlgn="base">
              <a:spcAft>
                <a:spcPct val="0"/>
              </a:spcAft>
            </a:pPr>
            <a:r>
              <a:rPr lang="en-US" altLang="en-US" smtClean="0"/>
              <a:t>p(bit|kutta) = 0.0001</a:t>
            </a:r>
          </a:p>
          <a:p>
            <a:pPr fontAlgn="base">
              <a:spcAft>
                <a:spcPct val="0"/>
              </a:spcAft>
            </a:pPr>
            <a:r>
              <a:rPr lang="en-US" altLang="en-US" smtClean="0"/>
              <a:t>p(barked|kutta) = 0.0001</a:t>
            </a:r>
          </a:p>
          <a:p>
            <a:pPr fontAlgn="base">
              <a:spcAft>
                <a:spcPct val="0"/>
              </a:spcAft>
            </a:pPr>
            <a:r>
              <a:rPr lang="en-US" altLang="en-US" smtClean="0"/>
              <a:t>p(dog|bhouka) = 0.0001</a:t>
            </a:r>
          </a:p>
          <a:p>
            <a:pPr fontAlgn="base">
              <a:spcAft>
                <a:spcPct val="0"/>
              </a:spcAft>
            </a:pPr>
            <a:r>
              <a:rPr lang="en-US" altLang="en-US" smtClean="0"/>
              <a:t>p(bit|bhouka) = 0.0001</a:t>
            </a:r>
          </a:p>
          <a:p>
            <a:pPr fontAlgn="base">
              <a:spcAft>
                <a:spcPct val="0"/>
              </a:spcAft>
            </a:pPr>
            <a:r>
              <a:rPr lang="en-US" altLang="en-US" smtClean="0"/>
              <a:t>p(barked|bhouka) = 0.9999 </a:t>
            </a:r>
          </a:p>
          <a:p>
            <a:pPr fontAlgn="base">
              <a:spcAft>
                <a:spcPct val="0"/>
              </a:spcAft>
            </a:pPr>
            <a:r>
              <a:rPr lang="en-US" altLang="en-US" smtClean="0"/>
              <a:t>p(dog|kata) = 0.0001</a:t>
            </a:r>
          </a:p>
          <a:p>
            <a:pPr fontAlgn="base">
              <a:spcAft>
                <a:spcPct val="0"/>
              </a:spcAft>
            </a:pPr>
            <a:r>
              <a:rPr lang="en-US" altLang="en-US" smtClean="0"/>
              <a:t>p(bit|kata) = 0.9999 </a:t>
            </a:r>
          </a:p>
          <a:p>
            <a:pPr fontAlgn="base">
              <a:spcAft>
                <a:spcPct val="0"/>
              </a:spcAft>
            </a:pPr>
            <a:r>
              <a:rPr lang="en-US" altLang="en-US" smtClean="0"/>
              <a:t>p(barked|kata) = 0.0001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Exercise (contd</a:t>
            </a:r>
            <a:r>
              <a:rPr lang="en-US" dirty="0" smtClean="0"/>
              <a:t>..)</a:t>
            </a:r>
            <a:endParaRPr lang="en-US" dirty="0"/>
          </a:p>
        </p:txBody>
      </p:sp>
      <p:sp>
        <p:nvSpPr>
          <p:cNvPr id="89092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89093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299C2E4-63DA-4B61-9263-E15CB14CE285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CB4F533C-A84D-41E9-A985-06A263572999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z="3600" dirty="0" smtClean="0"/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3600" dirty="0" smtClean="0"/>
              <a:t>Phrase based SMT</a:t>
            </a: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7162800" y="1219200"/>
            <a:ext cx="1981200" cy="3079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bg1"/>
                </a:solidFill>
              </a:rPr>
              <a:t>Pilani Campus</a:t>
            </a:r>
          </a:p>
        </p:txBody>
      </p:sp>
      <p:sp>
        <p:nvSpPr>
          <p:cNvPr id="4" name="Date Placeholder 3"/>
          <p:cNvSpPr txBox="1">
            <a:spLocks/>
          </p:cNvSpPr>
          <p:nvPr/>
        </p:nvSpPr>
        <p:spPr bwMode="auto">
          <a:xfrm>
            <a:off x="342254" y="6492875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299C2E4-63DA-4B61-9263-E15CB14CE285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r>
              <a:rPr lang="en-US" altLang="en-US" sz="12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42                   </a:t>
            </a:r>
            <a:endParaRPr lang="en-US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56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dirty="0"/>
              <a:t>Phrase-Based Model</a:t>
            </a:r>
          </a:p>
          <a:p>
            <a:pPr>
              <a:buFont typeface="Arial" pitchFamily="34" charset="0"/>
              <a:buChar char="•"/>
              <a:defRPr/>
            </a:pPr>
            <a:endParaRPr lang="en-US" b="1" dirty="0" smtClean="0">
              <a:solidFill>
                <a:srgbClr val="101141"/>
              </a:solidFill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Phrase </a:t>
            </a:r>
            <a:r>
              <a:rPr lang="en-US" dirty="0"/>
              <a:t>translation </a:t>
            </a:r>
            <a:r>
              <a:rPr lang="en-US" dirty="0" smtClean="0"/>
              <a:t>table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  <a:p>
            <a:pPr>
              <a:buFont typeface="Arial" pitchFamily="34" charset="0"/>
              <a:buChar char="•"/>
              <a:defRPr/>
            </a:pPr>
            <a:endParaRPr lang="en-US" b="1" dirty="0" smtClean="0">
              <a:solidFill>
                <a:srgbClr val="101141"/>
              </a:solidFill>
            </a:endParaRPr>
          </a:p>
          <a:p>
            <a:pPr>
              <a:buFont typeface="Arial" pitchFamily="34" charset="0"/>
              <a:buChar char="•"/>
              <a:defRPr/>
            </a:pPr>
            <a:endParaRPr lang="en-US" b="1" dirty="0" smtClean="0">
              <a:solidFill>
                <a:srgbClr val="10114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Arial" pitchFamily="34" charset="0"/>
              <a:buChar char="•"/>
              <a:defRPr/>
            </a:pPr>
            <a:endParaRPr lang="en-US" b="1" dirty="0" smtClean="0">
              <a:solidFill>
                <a:srgbClr val="10114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fontAlgn="base">
              <a:spcAft>
                <a:spcPct val="0"/>
              </a:spcAft>
              <a:buFont typeface="Arial" charset="0"/>
              <a:buChar char="•"/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 lvl="1" fontAlgn="base">
              <a:spcAft>
                <a:spcPct val="0"/>
              </a:spcAft>
              <a:buFont typeface="Arial" charset="0"/>
              <a:buChar char="•"/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 fontAlgn="base">
              <a:spcAft>
                <a:spcPct val="0"/>
              </a:spcAft>
              <a:buFont typeface="Arial" charset="0"/>
              <a:buChar char="•"/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 fontAlgn="base">
              <a:spcAft>
                <a:spcPct val="0"/>
              </a:spcAft>
              <a:buFont typeface="Arial" charset="0"/>
              <a:buChar char="•"/>
              <a:defRPr/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7412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17413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FA9AECA-05AD-4DF8-8C17-826C4AB643A2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0F94A281-4E86-4567-92B3-2358C5064867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2041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 Word-Based Models translate words as atomic units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 Phrase-Based Models translate phrases as atomic units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 Advantages: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many-to-many translation can handle non-compositional phrases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use of local context in translation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the more data, the longer phrases can be learned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 "Standard Model", used by Google Translate,Microsoft and 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b="0" dirty="0"/>
              <a:t>Motivation</a:t>
            </a:r>
            <a:endParaRPr lang="en-US" dirty="0"/>
          </a:p>
        </p:txBody>
      </p:sp>
      <p:sp>
        <p:nvSpPr>
          <p:cNvPr id="18436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18437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92297D5-45A6-4DAC-A242-CD0F5379DDDE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16B0BEE5-EA5C-4586-ABF4-14C619AC7928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2033000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1"/>
          <p:cNvSpPr>
            <a:spLocks noGrp="1"/>
          </p:cNvSpPr>
          <p:nvPr>
            <p:ph idx="1"/>
          </p:nvPr>
        </p:nvSpPr>
        <p:spPr>
          <a:xfrm>
            <a:off x="152400" y="4495800"/>
            <a:ext cx="8991600" cy="1524000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 Foreign input is segmented in phrases(Phrase segmentation )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 Each phrase is translated into English(Phrase translation)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 Phrases are reordered so that the verb follows the    subject.(Output ordering)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b="0" dirty="0"/>
              <a:t>Phrase-Based Model</a:t>
            </a:r>
            <a:endParaRPr lang="en-US" dirty="0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85900"/>
            <a:ext cx="599122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Rectangle 3"/>
          <p:cNvSpPr>
            <a:spLocks noChangeArrowheads="1"/>
          </p:cNvSpPr>
          <p:nvPr/>
        </p:nvSpPr>
        <p:spPr bwMode="auto">
          <a:xfrm>
            <a:off x="6219825" y="1647825"/>
            <a:ext cx="2286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Six German words</a:t>
            </a: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6337300" y="2819400"/>
            <a:ext cx="228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Eight English words</a:t>
            </a:r>
          </a:p>
        </p:txBody>
      </p:sp>
      <p:sp>
        <p:nvSpPr>
          <p:cNvPr id="20487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20488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2EE993F-6DA3-4A2F-A6AF-C705BB69CEF3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FFDA1F7A-492B-4CAD-8B3C-1270B68026B8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44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80572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13255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 Main knowledge source: table with phrase translations and their probabilities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 Example: phrase translations for natuerlich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Phrase </a:t>
            </a:r>
            <a:r>
              <a:rPr lang="en-US" dirty="0"/>
              <a:t>translation table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124200"/>
            <a:ext cx="64246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21510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B9348B6-D049-4AED-9FA4-67F31CCDB6C4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E7906165-F366-4426-8ACD-90BE3519117B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45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2667543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Words may not be the best atomic units for translation, due to frequent one-to-many mappings (and vice versa).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Translating word groups instead of single words helps to resolve translation ambiguities.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if we have large training corpora, we can learn longer and longer useful phrases, sometimes even memorize the translation of entire sentences.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22532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22533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8ABA454-015C-407E-9122-EEE9BA317FC1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022B9280-05F3-4525-9D6B-77EEA846414A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46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9338021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First stage in training a phrase based model is extraction of a Phrase-based (PB) lexicon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A PB lexicon pairs strings in one langauge with strings in other language.e.g.,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/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Phrase based Models</a:t>
            </a:r>
            <a:endParaRPr lang="en-US" dirty="0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4238625"/>
            <a:ext cx="4133850" cy="175260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Box 3"/>
          <p:cNvSpPr txBox="1">
            <a:spLocks noChangeArrowheads="1"/>
          </p:cNvSpPr>
          <p:nvPr/>
        </p:nvSpPr>
        <p:spPr bwMode="auto">
          <a:xfrm>
            <a:off x="2743200" y="3854450"/>
            <a:ext cx="844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English</a:t>
            </a:r>
          </a:p>
        </p:txBody>
      </p:sp>
      <p:sp>
        <p:nvSpPr>
          <p:cNvPr id="24582" name="TextBox 6"/>
          <p:cNvSpPr txBox="1">
            <a:spLocks noChangeArrowheads="1"/>
          </p:cNvSpPr>
          <p:nvPr/>
        </p:nvSpPr>
        <p:spPr bwMode="auto">
          <a:xfrm>
            <a:off x="4486275" y="3868738"/>
            <a:ext cx="909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Spanish</a:t>
            </a:r>
          </a:p>
        </p:txBody>
      </p:sp>
      <p:sp>
        <p:nvSpPr>
          <p:cNvPr id="24583" name="TextBox 7"/>
          <p:cNvSpPr txBox="1">
            <a:spLocks noChangeArrowheads="1"/>
          </p:cNvSpPr>
          <p:nvPr/>
        </p:nvSpPr>
        <p:spPr bwMode="auto">
          <a:xfrm>
            <a:off x="201613" y="6096000"/>
            <a:ext cx="8540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alibri" panose="020F0502020204030204" pitchFamily="34" charset="0"/>
              </a:rPr>
              <a:t>One or more words on either side of the source or target language and number of words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alibri" panose="020F0502020204030204" pitchFamily="34" charset="0"/>
              </a:rPr>
              <a:t>could differ</a:t>
            </a:r>
          </a:p>
        </p:txBody>
      </p:sp>
      <p:sp>
        <p:nvSpPr>
          <p:cNvPr id="2458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24585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74669A0-FE3E-42A5-B916-B43A5C6CC906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BE5E3EDD-BE81-4BBE-8D5E-CE4289FF6DED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47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87792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71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mtClean="0"/>
              <a:t>A training example(E/F sentence pair)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  <a:p>
            <a:pPr fontAlgn="base">
              <a:spcAft>
                <a:spcPct val="0"/>
              </a:spcAft>
            </a:pPr>
            <a:r>
              <a:rPr lang="en-US" altLang="en-US" smtClean="0"/>
              <a:t>F          f1    f2   f3   f4   f5   f6   f7  f8  f9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  <a:p>
            <a:pPr fontAlgn="base">
              <a:spcAft>
                <a:spcPct val="0"/>
              </a:spcAft>
            </a:pPr>
            <a:r>
              <a:rPr lang="en-US" altLang="en-US" smtClean="0"/>
              <a:t>E		Mary did not slap the green witch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  <a:p>
            <a:pPr fontAlgn="base">
              <a:spcAft>
                <a:spcPct val="0"/>
              </a:spcAft>
            </a:pPr>
            <a:endParaRPr lang="en-US" altLang="en-US" smtClean="0"/>
          </a:p>
          <a:p>
            <a:pPr fontAlgn="base">
              <a:spcAft>
                <a:spcPct val="0"/>
              </a:spcAft>
            </a:pPr>
            <a:r>
              <a:rPr lang="en-US" altLang="en-US" smtClean="0"/>
              <a:t>(Mary,f1) (not,f2) (slap,f3f4f5) (the,f7)(green,f8)(witch,f9)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524000" y="2819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09800" y="2819400"/>
            <a:ext cx="5334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667000" y="2819400"/>
            <a:ext cx="5334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00400" y="28194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200400" y="2743200"/>
            <a:ext cx="457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200400" y="2743200"/>
            <a:ext cx="9144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038600" y="2743200"/>
            <a:ext cx="5334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648200" y="2819400"/>
            <a:ext cx="3810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372100" y="2781300"/>
            <a:ext cx="190500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096000" y="2805113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IBM models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279525" y="3921125"/>
            <a:ext cx="47561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Extract phrase pairs form the above alignment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371600" y="5257800"/>
            <a:ext cx="838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408238" y="5257800"/>
            <a:ext cx="838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641" name="TextBox 34"/>
          <p:cNvSpPr txBox="1">
            <a:spLocks noChangeArrowheads="1"/>
          </p:cNvSpPr>
          <p:nvPr/>
        </p:nvSpPr>
        <p:spPr bwMode="auto">
          <a:xfrm>
            <a:off x="1641475" y="6248400"/>
            <a:ext cx="298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E</a:t>
            </a:r>
          </a:p>
        </p:txBody>
      </p:sp>
      <p:sp>
        <p:nvSpPr>
          <p:cNvPr id="26642" name="TextBox 35"/>
          <p:cNvSpPr txBox="1">
            <a:spLocks noChangeArrowheads="1"/>
          </p:cNvSpPr>
          <p:nvPr/>
        </p:nvSpPr>
        <p:spPr bwMode="auto">
          <a:xfrm>
            <a:off x="2667000" y="6248400"/>
            <a:ext cx="296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F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524000" y="5410200"/>
            <a:ext cx="415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524000" y="5541963"/>
            <a:ext cx="415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536700" y="5715000"/>
            <a:ext cx="4143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620963" y="5410200"/>
            <a:ext cx="4143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620963" y="5541963"/>
            <a:ext cx="4143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632075" y="5715000"/>
            <a:ext cx="415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9" name="TextBox 44"/>
          <p:cNvSpPr txBox="1">
            <a:spLocks noChangeArrowheads="1"/>
          </p:cNvSpPr>
          <p:nvPr/>
        </p:nvSpPr>
        <p:spPr bwMode="auto">
          <a:xfrm>
            <a:off x="3413125" y="5441950"/>
            <a:ext cx="27701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Run some algorithm 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Form Each of the sentences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943600" y="57150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408738" y="5418138"/>
            <a:ext cx="1884362" cy="669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Extract phrase pairs</a:t>
            </a:r>
          </a:p>
        </p:txBody>
      </p:sp>
      <p:sp>
        <p:nvSpPr>
          <p:cNvPr id="26652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26653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E89BAD3-808A-475D-92A3-F1165E6FE554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5A777FF1-9B70-43BE-BB34-11E46C5A41D5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48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1014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4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Alignment Matrix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1828800"/>
          <a:ext cx="4876799" cy="29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517236"/>
                <a:gridCol w="443345"/>
                <a:gridCol w="591128"/>
                <a:gridCol w="443345"/>
                <a:gridCol w="392546"/>
                <a:gridCol w="420254"/>
                <a:gridCol w="417946"/>
                <a:gridCol w="394854"/>
                <a:gridCol w="443345"/>
              </a:tblGrid>
              <a:tr h="37088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f1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f2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f3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f4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f5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f6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f7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f8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f9</a:t>
                      </a:r>
                      <a:endParaRPr lang="en-US" sz="1800" dirty="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Mary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did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Not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Slap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the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green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witch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5" marB="45725"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905000" y="230346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09888" y="340201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81388" y="340201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86200" y="342106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24400" y="3810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305300" y="345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86013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562600" y="416242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808" name="TextBox 12"/>
          <p:cNvSpPr txBox="1">
            <a:spLocks noChangeArrowheads="1"/>
          </p:cNvSpPr>
          <p:nvPr/>
        </p:nvSpPr>
        <p:spPr bwMode="auto">
          <a:xfrm>
            <a:off x="457200" y="2438400"/>
            <a:ext cx="3333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h</a:t>
            </a:r>
          </a:p>
        </p:txBody>
      </p:sp>
      <p:sp>
        <p:nvSpPr>
          <p:cNvPr id="29809" name="TextBox 13"/>
          <p:cNvSpPr txBox="1">
            <a:spLocks noChangeArrowheads="1"/>
          </p:cNvSpPr>
          <p:nvPr/>
        </p:nvSpPr>
        <p:spPr bwMode="auto">
          <a:xfrm>
            <a:off x="2386013" y="1435100"/>
            <a:ext cx="1171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FOREIGN</a:t>
            </a:r>
          </a:p>
        </p:txBody>
      </p:sp>
      <p:sp>
        <p:nvSpPr>
          <p:cNvPr id="15" name="Oval 14"/>
          <p:cNvSpPr/>
          <p:nvPr/>
        </p:nvSpPr>
        <p:spPr>
          <a:xfrm>
            <a:off x="5105400" y="449421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811" name="TextBox 15"/>
          <p:cNvSpPr txBox="1">
            <a:spLocks noChangeArrowheads="1"/>
          </p:cNvSpPr>
          <p:nvPr/>
        </p:nvSpPr>
        <p:spPr bwMode="auto">
          <a:xfrm>
            <a:off x="990600" y="5156200"/>
            <a:ext cx="74152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alibri" panose="020F0502020204030204" pitchFamily="34" charset="0"/>
              </a:rPr>
              <a:t>Each foreign word is aligned to exactly one English word observe that there is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alibri" panose="020F0502020204030204" pitchFamily="34" charset="0"/>
              </a:rPr>
              <a:t>One single dot in each column </a:t>
            </a:r>
          </a:p>
        </p:txBody>
      </p:sp>
      <p:sp>
        <p:nvSpPr>
          <p:cNvPr id="29812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29813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8AFDC3D-FD29-47B9-8D5F-0DD683DB7671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2DCFDC4B-760F-4956-B9CD-C05B02458AB4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8367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Queries and documents are described in different languages. E.g.: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400" smtClean="0"/>
              <a:t>query: “major earthquakes in recent year”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We want to retrieve both passages below: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400" smtClean="0"/>
              <a:t>There is a major earthquake in Wenchuan, China in 2008 (EN)</a:t>
            </a:r>
          </a:p>
          <a:p>
            <a:pPr lvl="1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400" smtClean="0"/>
              <a:t>Un tremblement de terre violent a Wenchuan secoue la Chine en 2008 (FR)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Cross Language IR</a:t>
            </a:r>
          </a:p>
        </p:txBody>
      </p:sp>
      <p:sp>
        <p:nvSpPr>
          <p:cNvPr id="19460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19461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8C12945-FD3E-48B5-BB99-4E2F1FF3861E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750C70E0-2C06-4B57-BE45-7E8A9E7BCC0E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1858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Alignments contain noise or they are erroneous.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Many to one (i.e each word in Foreign language is aligned to one word in English).This constraint is not realistic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Issues with the alignments</a:t>
            </a:r>
            <a:endParaRPr lang="en-US" dirty="0"/>
          </a:p>
        </p:txBody>
      </p:sp>
      <p:sp>
        <p:nvSpPr>
          <p:cNvPr id="3072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30725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15266F3-EF55-4817-B8EE-45343B807901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7AE5484E-923E-4420-992C-45AF8F56F906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50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0804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34591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 smtClean="0"/>
              <a:t>Step 1: Train IBM Model for P(</a:t>
            </a:r>
            <a:r>
              <a:rPr lang="en-US" altLang="en-US" dirty="0" err="1" smtClean="0"/>
              <a:t>f|e</a:t>
            </a:r>
            <a:r>
              <a:rPr lang="en-US" altLang="en-US" dirty="0" smtClean="0"/>
              <a:t>) and come with the most likely alignment for each (</a:t>
            </a:r>
            <a:r>
              <a:rPr lang="en-US" altLang="en-US" dirty="0" err="1" smtClean="0"/>
              <a:t>e,f</a:t>
            </a:r>
            <a:r>
              <a:rPr lang="en-US" altLang="en-US" dirty="0" smtClean="0"/>
              <a:t>) pair.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 smtClean="0"/>
              <a:t>Step 2: Train IBM Model for P(</a:t>
            </a:r>
            <a:r>
              <a:rPr lang="en-US" altLang="en-US" dirty="0" err="1" smtClean="0"/>
              <a:t>e|f</a:t>
            </a:r>
            <a:r>
              <a:rPr lang="en-US" altLang="en-US" dirty="0" smtClean="0"/>
              <a:t>) and come with the most likely alignment for each (</a:t>
            </a:r>
            <a:r>
              <a:rPr lang="en-US" altLang="en-US" dirty="0" err="1" smtClean="0"/>
              <a:t>e,f</a:t>
            </a:r>
            <a:r>
              <a:rPr lang="en-US" altLang="en-US" dirty="0" smtClean="0"/>
              <a:t>) pair.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 smtClean="0"/>
              <a:t>We now have two alignments: take union</a:t>
            </a:r>
            <a:r>
              <a:rPr lang="en-US" altLang="en-US" dirty="0" smtClean="0">
                <a:solidFill>
                  <a:srgbClr val="FF0000"/>
                </a:solidFill>
              </a:rPr>
              <a:t> of the two alignments</a:t>
            </a:r>
            <a:r>
              <a:rPr lang="en-US" altLang="en-US" dirty="0" smtClean="0"/>
              <a:t> as a starting point.</a:t>
            </a:r>
          </a:p>
          <a:p>
            <a:pPr fontAlgn="base">
              <a:spcAft>
                <a:spcPct val="0"/>
              </a:spcAft>
            </a:pPr>
            <a:endParaRPr lang="en-US" altLang="en-US" dirty="0" smtClean="0"/>
          </a:p>
          <a:p>
            <a:pPr fontAlgn="base">
              <a:spcAft>
                <a:spcPct val="0"/>
              </a:spcAft>
            </a:pP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Finding alignment matrices</a:t>
            </a:r>
            <a:endParaRPr lang="en-US" dirty="0"/>
          </a:p>
        </p:txBody>
      </p:sp>
      <p:sp>
        <p:nvSpPr>
          <p:cNvPr id="31748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31749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D596203-DCCD-4DFD-A7C1-6820D2E1F7F1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6D7C9CED-19BA-41E6-B0D5-57235A77FF4E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51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04453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18"/>
          <p:cNvGrpSpPr>
            <a:grpSpLocks/>
          </p:cNvGrpSpPr>
          <p:nvPr/>
        </p:nvGrpSpPr>
        <p:grpSpPr bwMode="auto">
          <a:xfrm>
            <a:off x="457200" y="1676400"/>
            <a:ext cx="8288338" cy="3684588"/>
            <a:chOff x="457200" y="1676400"/>
            <a:chExt cx="8288206" cy="3685380"/>
          </a:xfrm>
        </p:grpSpPr>
        <p:pic>
          <p:nvPicPr>
            <p:cNvPr id="6758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7200" y="2171806"/>
              <a:ext cx="3967100" cy="2362708"/>
            </a:xfrm>
            <a:prstGeom prst="rect">
              <a:avLst/>
            </a:prstGeom>
            <a:noFill/>
            <a:ln>
              <a:noFill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58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63998" y="2082887"/>
              <a:ext cx="3943287" cy="2413519"/>
            </a:xfrm>
            <a:prstGeom prst="rect">
              <a:avLst/>
            </a:prstGeom>
            <a:noFill/>
            <a:ln>
              <a:noFill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Oval 15"/>
            <p:cNvSpPr/>
            <p:nvPr/>
          </p:nvSpPr>
          <p:spPr>
            <a:xfrm>
              <a:off x="6014949" y="2972078"/>
              <a:ext cx="76199" cy="762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619886" y="3734242"/>
              <a:ext cx="114298" cy="539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014949" y="3213430"/>
              <a:ext cx="76199" cy="762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051570" y="3429377"/>
              <a:ext cx="76199" cy="762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937381" y="4267757"/>
              <a:ext cx="76199" cy="762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8246939" y="3986709"/>
              <a:ext cx="76199" cy="762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816" name="TextBox 16"/>
            <p:cNvSpPr txBox="1">
              <a:spLocks noChangeArrowheads="1"/>
            </p:cNvSpPr>
            <p:nvPr/>
          </p:nvSpPr>
          <p:spPr bwMode="auto">
            <a:xfrm>
              <a:off x="838200" y="1676400"/>
              <a:ext cx="2966599" cy="369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</a:rPr>
                <a:t>Alignment from P(e|f) model </a:t>
              </a:r>
            </a:p>
          </p:txBody>
        </p:sp>
        <p:sp>
          <p:nvSpPr>
            <p:cNvPr id="33817" name="TextBox 25"/>
            <p:cNvSpPr txBox="1">
              <a:spLocks noChangeArrowheads="1"/>
            </p:cNvSpPr>
            <p:nvPr/>
          </p:nvSpPr>
          <p:spPr bwMode="auto">
            <a:xfrm>
              <a:off x="4999653" y="1714066"/>
              <a:ext cx="3072843" cy="369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</a:rPr>
                <a:t>Alignment from P(f|e) model </a:t>
              </a:r>
            </a:p>
          </p:txBody>
        </p:sp>
        <p:sp>
          <p:nvSpPr>
            <p:cNvPr id="33818" name="TextBox 17"/>
            <p:cNvSpPr txBox="1">
              <a:spLocks noChangeArrowheads="1"/>
            </p:cNvSpPr>
            <p:nvPr/>
          </p:nvSpPr>
          <p:spPr bwMode="auto">
            <a:xfrm>
              <a:off x="790606" y="4715449"/>
              <a:ext cx="37736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Calibri" panose="020F0502020204030204" pitchFamily="34" charset="0"/>
                </a:rPr>
                <a:t>Constrained by each f aligned to one e</a:t>
              </a:r>
            </a:p>
          </p:txBody>
        </p:sp>
        <p:sp>
          <p:nvSpPr>
            <p:cNvPr id="33819" name="TextBox 27"/>
            <p:cNvSpPr txBox="1">
              <a:spLocks noChangeArrowheads="1"/>
            </p:cNvSpPr>
            <p:nvPr/>
          </p:nvSpPr>
          <p:spPr bwMode="auto">
            <a:xfrm>
              <a:off x="4964691" y="4715449"/>
              <a:ext cx="378071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Calibri" panose="020F0502020204030204" pitchFamily="34" charset="0"/>
                </a:rPr>
                <a:t>Constrained by each e aligned to one f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Calibri" panose="020F0502020204030204" pitchFamily="34" charset="0"/>
                </a:rPr>
                <a:t>For ex each row has one alignment</a:t>
              </a:r>
            </a:p>
          </p:txBody>
        </p:sp>
      </p:grpSp>
      <p:sp>
        <p:nvSpPr>
          <p:cNvPr id="33795" name="TextBox 24"/>
          <p:cNvSpPr txBox="1">
            <a:spLocks noChangeArrowheads="1"/>
          </p:cNvSpPr>
          <p:nvPr/>
        </p:nvSpPr>
        <p:spPr bwMode="auto">
          <a:xfrm>
            <a:off x="838200" y="5638800"/>
            <a:ext cx="196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B050"/>
                </a:solidFill>
                <a:latin typeface="Calibri" panose="020F0502020204030204" pitchFamily="34" charset="0"/>
              </a:rPr>
              <a:t>union of alignment</a:t>
            </a:r>
          </a:p>
        </p:txBody>
      </p:sp>
      <p:sp>
        <p:nvSpPr>
          <p:cNvPr id="27" name="Oval 26"/>
          <p:cNvSpPr/>
          <p:nvPr/>
        </p:nvSpPr>
        <p:spPr>
          <a:xfrm>
            <a:off x="1524000" y="2667000"/>
            <a:ext cx="152400" cy="1841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562600" y="2635250"/>
            <a:ext cx="152400" cy="1841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811588" y="4251325"/>
            <a:ext cx="152400" cy="1841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114800" y="3971925"/>
            <a:ext cx="152400" cy="1841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899400" y="4213225"/>
            <a:ext cx="152400" cy="1841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207375" y="3946525"/>
            <a:ext cx="152400" cy="1841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905000" y="3213100"/>
            <a:ext cx="152400" cy="18573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948363" y="3159125"/>
            <a:ext cx="152400" cy="1841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971800" y="3467100"/>
            <a:ext cx="152400" cy="1841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013575" y="3375025"/>
            <a:ext cx="152400" cy="1841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806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33807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616B0F8-840A-4289-BB0A-E1713DB13357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1B6FDD15-AA63-4E6A-93A7-EA3C0AFE6DD8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52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1370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1" grpId="0" animBg="1"/>
      <p:bldP spid="4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172200" y="4572000"/>
            <a:ext cx="68580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534400" cy="5135562"/>
          </a:xfrm>
        </p:spPr>
        <p:txBody>
          <a:bodyPr/>
          <a:lstStyle/>
          <a:p>
            <a:pPr algn="just">
              <a:buFont typeface="Arial" pitchFamily="34" charset="0"/>
              <a:buChar char="•"/>
              <a:defRPr/>
            </a:pPr>
            <a:r>
              <a:rPr lang="en-US" dirty="0" smtClean="0"/>
              <a:t>A phrase pair consist of a sequence of English words e, paired with a sequence of foreign words, f.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US" dirty="0" smtClean="0"/>
              <a:t>A phrase pair (</a:t>
            </a:r>
            <a:r>
              <a:rPr lang="en-US" dirty="0" err="1" smtClean="0"/>
              <a:t>e,f</a:t>
            </a:r>
            <a:r>
              <a:rPr lang="en-US" dirty="0" smtClean="0"/>
              <a:t>) is consistent if</a:t>
            </a:r>
          </a:p>
          <a:p>
            <a:pPr marL="0" indent="0" algn="just">
              <a:defRPr/>
            </a:pPr>
            <a:r>
              <a:rPr lang="en-US" dirty="0" smtClean="0"/>
              <a:t>1) There is at least one word in e aligned to a word in f</a:t>
            </a:r>
          </a:p>
          <a:p>
            <a:pPr marL="0" indent="0" algn="just">
              <a:defRPr/>
            </a:pPr>
            <a:r>
              <a:rPr lang="en-US" dirty="0" smtClean="0"/>
              <a:t>2)There are no words in f aligned to words outside</a:t>
            </a:r>
          </a:p>
          <a:p>
            <a:pPr marL="0" indent="0" algn="just">
              <a:defRPr/>
            </a:pPr>
            <a:r>
              <a:rPr lang="en-US" dirty="0" smtClean="0"/>
              <a:t>3) There are no words in e aligned to words outside f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n-US" dirty="0"/>
          </a:p>
          <a:p>
            <a:pPr algn="just">
              <a:buFont typeface="Arial" pitchFamily="34" charset="0"/>
              <a:buChar char="•"/>
              <a:defRPr/>
            </a:pPr>
            <a:r>
              <a:rPr lang="en-US" dirty="0" smtClean="0"/>
              <a:t>(Mary did not,f1,f2) is consistent 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US" dirty="0"/>
              <a:t>(Mary </a:t>
            </a:r>
            <a:r>
              <a:rPr lang="en-US" dirty="0" smtClean="0"/>
              <a:t>did,f2</a:t>
            </a:r>
            <a:r>
              <a:rPr lang="en-US" dirty="0"/>
              <a:t>) is </a:t>
            </a:r>
            <a:r>
              <a:rPr lang="en-US" dirty="0" smtClean="0"/>
              <a:t>not consistent 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n-US" dirty="0"/>
          </a:p>
          <a:p>
            <a:pPr algn="just">
              <a:buFont typeface="Arial" pitchFamily="34" charset="0"/>
              <a:buChar char="•"/>
              <a:defRPr/>
            </a:pPr>
            <a:r>
              <a:rPr lang="en-US" dirty="0" smtClean="0"/>
              <a:t>We extract all consistent phrase 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US" dirty="0" smtClean="0"/>
              <a:t>pairs for the training example.</a:t>
            </a:r>
            <a:endParaRPr lang="en-US" dirty="0"/>
          </a:p>
          <a:p>
            <a:pPr algn="just"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Extracting phrase pairs from the alignment matrix</a:t>
            </a:r>
            <a:endParaRPr lang="en-US" dirty="0"/>
          </a:p>
        </p:txBody>
      </p:sp>
      <p:grpSp>
        <p:nvGrpSpPr>
          <p:cNvPr id="34821" name="Group 5"/>
          <p:cNvGrpSpPr>
            <a:grpSpLocks/>
          </p:cNvGrpSpPr>
          <p:nvPr/>
        </p:nvGrpSpPr>
        <p:grpSpPr bwMode="auto">
          <a:xfrm>
            <a:off x="5200650" y="4038600"/>
            <a:ext cx="3943350" cy="2413000"/>
            <a:chOff x="4564268" y="2083398"/>
            <a:chExt cx="3943350" cy="2412402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64268" y="2083398"/>
              <a:ext cx="3943350" cy="2412402"/>
            </a:xfrm>
            <a:prstGeom prst="rect">
              <a:avLst/>
            </a:prstGeom>
            <a:noFill/>
            <a:ln>
              <a:noFill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Oval 3"/>
            <p:cNvSpPr/>
            <p:nvPr/>
          </p:nvSpPr>
          <p:spPr>
            <a:xfrm>
              <a:off x="6020006" y="2972178"/>
              <a:ext cx="76200" cy="76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20006" y="3200721"/>
              <a:ext cx="76200" cy="76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324806" y="3429264"/>
              <a:ext cx="76200" cy="76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705806" y="3429264"/>
              <a:ext cx="76200" cy="76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7010606" y="3429264"/>
              <a:ext cx="76200" cy="76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315406" y="3733989"/>
              <a:ext cx="76200" cy="76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620206" y="3733989"/>
              <a:ext cx="76200" cy="76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925006" y="4267257"/>
              <a:ext cx="76200" cy="76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8229806" y="3962532"/>
              <a:ext cx="76200" cy="761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/>
              <p14:cNvContentPartPr/>
              <p14:nvPr/>
            </p14:nvContentPartPr>
            <p14:xfrm>
              <a:off x="6172200" y="4536360"/>
              <a:ext cx="678960" cy="75024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62840" y="4527000"/>
                <a:ext cx="697680" cy="76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/>
              <p14:cNvContentPartPr/>
              <p14:nvPr/>
            </p14:nvContentPartPr>
            <p14:xfrm>
              <a:off x="6222240" y="4564800"/>
              <a:ext cx="2786400" cy="177912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12880" y="4555440"/>
                <a:ext cx="2805120" cy="179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/>
              <p14:cNvContentPartPr/>
              <p14:nvPr/>
            </p14:nvContentPartPr>
            <p14:xfrm>
              <a:off x="7843680" y="5579280"/>
              <a:ext cx="1215000" cy="8146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34320" y="5569920"/>
                <a:ext cx="1233720" cy="833400"/>
              </a:xfrm>
              <a:prstGeom prst="rect">
                <a:avLst/>
              </a:prstGeom>
            </p:spPr>
          </p:pic>
        </mc:Fallback>
      </mc:AlternateContent>
      <p:sp>
        <p:nvSpPr>
          <p:cNvPr id="34825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34826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4577258-6B03-4A39-AAA4-8A48F5C605B1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6AE42768-A5BC-4C57-ACF3-1B583B474A8D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53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22242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For any phrase pair(f,e) extracted from the training data, we can calculate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/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   t(f|e) = count(f,e) / count e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/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e.g.,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t(f3,f4,f4|slap) = count(f3 f4 f5)/count(slap)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Probabilities for Phrase Pairs</a:t>
            </a:r>
            <a:endParaRPr lang="en-US" dirty="0"/>
          </a:p>
        </p:txBody>
      </p:sp>
      <p:sp>
        <p:nvSpPr>
          <p:cNvPr id="36868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36869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1780BEF-A583-4573-AE7B-E83B163D4813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51CF5924-DFC7-4EB3-9351-39DD003C36B8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54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84903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z="3600" dirty="0" smtClean="0"/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3600" dirty="0" smtClean="0"/>
              <a:t>Phrase based translation model</a:t>
            </a: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7162800" y="1219200"/>
            <a:ext cx="1981200" cy="3079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bg1"/>
                </a:solidFill>
              </a:rPr>
              <a:t>Pilani Campus</a:t>
            </a:r>
          </a:p>
        </p:txBody>
      </p:sp>
      <p:sp>
        <p:nvSpPr>
          <p:cNvPr id="37892" name="Date Placeholder 3"/>
          <p:cNvSpPr txBox="1">
            <a:spLocks/>
          </p:cNvSpPr>
          <p:nvPr/>
        </p:nvSpPr>
        <p:spPr bwMode="auto">
          <a:xfrm>
            <a:off x="457200" y="645795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740A8EF-CADE-41CF-9311-21FBF1F83624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1069AC56-8214-4E30-9DE1-0508B8E9C627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55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37978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17638"/>
            <a:ext cx="8229600" cy="4525962"/>
          </a:xfrm>
        </p:spPr>
        <p:txBody>
          <a:bodyPr/>
          <a:lstStyle/>
          <a:p>
            <a:pPr algn="just">
              <a:buFont typeface="Arial" pitchFamily="34" charset="0"/>
              <a:buChar char="•"/>
              <a:defRPr/>
            </a:pPr>
            <a:r>
              <a:rPr lang="en-US" dirty="0" smtClean="0"/>
              <a:t>We </a:t>
            </a:r>
            <a:r>
              <a:rPr lang="en-US" dirty="0"/>
              <a:t>use Bayes rule to reformulate the translation probability for translating a foreign sentence </a:t>
            </a:r>
            <a:r>
              <a:rPr lang="en-US" b="1" dirty="0"/>
              <a:t>f</a:t>
            </a:r>
            <a:r>
              <a:rPr lang="en-US" dirty="0"/>
              <a:t> into English </a:t>
            </a:r>
            <a:r>
              <a:rPr lang="en-US" b="1" dirty="0"/>
              <a:t>e</a:t>
            </a:r>
            <a:r>
              <a:rPr lang="en-US" dirty="0"/>
              <a:t> as </a:t>
            </a:r>
            <a:r>
              <a:rPr lang="en-US" dirty="0" smtClean="0"/>
              <a:t>p(</a:t>
            </a:r>
            <a:r>
              <a:rPr lang="en-US" dirty="0" err="1" smtClean="0"/>
              <a:t>e|f</a:t>
            </a:r>
            <a:r>
              <a:rPr lang="en-US" dirty="0" smtClean="0"/>
              <a:t>)</a:t>
            </a:r>
          </a:p>
          <a:p>
            <a:pPr marL="0" indent="0" algn="just">
              <a:lnSpc>
                <a:spcPct val="150000"/>
              </a:lnSpc>
              <a:defRPr/>
            </a:pPr>
            <a:r>
              <a:rPr lang="en-US" dirty="0" smtClean="0"/>
              <a:t>	</a:t>
            </a:r>
            <a:r>
              <a:rPr lang="en-US" dirty="0" err="1" smtClean="0"/>
              <a:t>argmax</a:t>
            </a:r>
            <a:r>
              <a:rPr lang="en-US" b="1" baseline="-25000" dirty="0" err="1" smtClean="0"/>
              <a:t>e</a:t>
            </a:r>
            <a:r>
              <a:rPr lang="en-US" dirty="0" smtClean="0"/>
              <a:t> </a:t>
            </a:r>
            <a:r>
              <a:rPr lang="en-US" dirty="0"/>
              <a:t>p(</a:t>
            </a:r>
            <a:r>
              <a:rPr lang="en-US" b="1" dirty="0" err="1"/>
              <a:t>e</a:t>
            </a:r>
            <a:r>
              <a:rPr lang="en-US" dirty="0" err="1"/>
              <a:t>|</a:t>
            </a:r>
            <a:r>
              <a:rPr lang="en-US" b="1" dirty="0" err="1"/>
              <a:t>f</a:t>
            </a:r>
            <a:r>
              <a:rPr lang="en-US" dirty="0"/>
              <a:t>) = </a:t>
            </a:r>
            <a:r>
              <a:rPr lang="en-US" dirty="0" err="1"/>
              <a:t>argmax</a:t>
            </a:r>
            <a:r>
              <a:rPr lang="en-US" b="1" baseline="-25000" dirty="0" err="1"/>
              <a:t>e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p(</a:t>
            </a:r>
            <a:r>
              <a:rPr lang="en-US" b="1" dirty="0" err="1">
                <a:solidFill>
                  <a:srgbClr val="FFC000"/>
                </a:solidFill>
              </a:rPr>
              <a:t>f</a:t>
            </a:r>
            <a:r>
              <a:rPr lang="en-US" dirty="0" err="1">
                <a:solidFill>
                  <a:srgbClr val="FFC000"/>
                </a:solidFill>
              </a:rPr>
              <a:t>|</a:t>
            </a:r>
            <a:r>
              <a:rPr lang="en-US" b="1" dirty="0" err="1">
                <a:solidFill>
                  <a:srgbClr val="FFC000"/>
                </a:solidFill>
              </a:rPr>
              <a:t>e</a:t>
            </a:r>
            <a:r>
              <a:rPr lang="en-US" dirty="0">
                <a:solidFill>
                  <a:srgbClr val="FFC000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p(</a:t>
            </a:r>
            <a:r>
              <a:rPr lang="en-US" b="1" dirty="0">
                <a:solidFill>
                  <a:srgbClr val="7030A0"/>
                </a:solidFill>
              </a:rPr>
              <a:t>e</a:t>
            </a:r>
            <a:r>
              <a:rPr lang="en-US" dirty="0">
                <a:solidFill>
                  <a:srgbClr val="7030A0"/>
                </a:solidFill>
              </a:rPr>
              <a:t>)</a:t>
            </a:r>
            <a:r>
              <a:rPr lang="en-US" dirty="0"/>
              <a:t> </a:t>
            </a:r>
            <a:endParaRPr lang="en-US" dirty="0" smtClean="0"/>
          </a:p>
          <a:p>
            <a:pPr marL="0" indent="0" algn="just">
              <a:lnSpc>
                <a:spcPct val="150000"/>
              </a:lnSpc>
              <a:defRPr/>
            </a:pPr>
            <a:r>
              <a:rPr lang="en-US" dirty="0" smtClean="0"/>
              <a:t> This </a:t>
            </a:r>
            <a:r>
              <a:rPr lang="en-US" dirty="0"/>
              <a:t>allows for a </a:t>
            </a:r>
            <a:r>
              <a:rPr lang="en-US" dirty="0">
                <a:solidFill>
                  <a:srgbClr val="FFC000"/>
                </a:solidFill>
              </a:rPr>
              <a:t>translation model p(</a:t>
            </a:r>
            <a:r>
              <a:rPr lang="en-US" b="1" dirty="0" err="1">
                <a:solidFill>
                  <a:srgbClr val="FFC000"/>
                </a:solidFill>
              </a:rPr>
              <a:t>f</a:t>
            </a:r>
            <a:r>
              <a:rPr lang="en-US" dirty="0" err="1">
                <a:solidFill>
                  <a:srgbClr val="FFC000"/>
                </a:solidFill>
              </a:rPr>
              <a:t>|</a:t>
            </a:r>
            <a:r>
              <a:rPr lang="en-US" b="1" dirty="0" err="1">
                <a:solidFill>
                  <a:srgbClr val="FFC000"/>
                </a:solidFill>
              </a:rPr>
              <a:t>e</a:t>
            </a:r>
            <a:r>
              <a:rPr lang="en-US" dirty="0" smtClean="0">
                <a:solidFill>
                  <a:srgbClr val="FFC000"/>
                </a:solidFill>
              </a:rPr>
              <a:t>)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/>
              <a:t>a </a:t>
            </a:r>
            <a:r>
              <a:rPr lang="en-US" dirty="0" smtClean="0"/>
              <a:t>separate </a:t>
            </a:r>
            <a:r>
              <a:rPr lang="en-US" dirty="0">
                <a:solidFill>
                  <a:srgbClr val="7030A0"/>
                </a:solidFill>
              </a:rPr>
              <a:t>language model p(</a:t>
            </a:r>
            <a:r>
              <a:rPr lang="en-US" b="1" dirty="0">
                <a:solidFill>
                  <a:srgbClr val="7030A0"/>
                </a:solidFill>
              </a:rPr>
              <a:t>e</a:t>
            </a:r>
            <a:r>
              <a:rPr lang="en-US" dirty="0" smtClean="0">
                <a:solidFill>
                  <a:srgbClr val="7030A0"/>
                </a:solidFill>
              </a:rPr>
              <a:t>). 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US" dirty="0"/>
              <a:t>This is exactly the same reformulation that we have already seen </a:t>
            </a:r>
            <a:r>
              <a:rPr lang="en-US" dirty="0" smtClean="0"/>
              <a:t>for word-based models.</a:t>
            </a:r>
            <a:endParaRPr lang="en-US" dirty="0"/>
          </a:p>
          <a:p>
            <a:pPr algn="just"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b="0" dirty="0"/>
              <a:t>Mathematical Definition</a:t>
            </a:r>
            <a:endParaRPr lang="en-US" dirty="0"/>
          </a:p>
        </p:txBody>
      </p:sp>
      <p:sp>
        <p:nvSpPr>
          <p:cNvPr id="38916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38917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4AB95B1-6E80-46A1-AECA-0A1E9AFA6200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F8FA4B41-31E8-4BD6-9B62-78628813832C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56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2893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111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mtClean="0"/>
              <a:t>We decompose </a:t>
            </a:r>
            <a:r>
              <a:rPr lang="en-US" altLang="en-US" i="1" smtClean="0"/>
              <a:t>p</a:t>
            </a:r>
            <a:r>
              <a:rPr lang="en-US" altLang="en-US" smtClean="0"/>
              <a:t>(</a:t>
            </a:r>
            <a:r>
              <a:rPr lang="en-US" altLang="en-US" b="1" smtClean="0"/>
              <a:t>f</a:t>
            </a:r>
            <a:r>
              <a:rPr lang="en-US" altLang="en-US" smtClean="0"/>
              <a:t>|</a:t>
            </a:r>
            <a:r>
              <a:rPr lang="en-US" altLang="en-US" b="1" smtClean="0"/>
              <a:t>e</a:t>
            </a:r>
            <a:r>
              <a:rPr lang="en-US" altLang="en-US" smtClean="0"/>
              <a:t>) further into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  <a:p>
            <a:pPr fontAlgn="base">
              <a:spcAft>
                <a:spcPct val="0"/>
              </a:spcAft>
            </a:pPr>
            <a:endParaRPr lang="en-US" altLang="en-US" smtClean="0"/>
          </a:p>
          <a:p>
            <a:pPr fontAlgn="base">
              <a:spcAft>
                <a:spcPct val="0"/>
              </a:spcAft>
            </a:pPr>
            <a:endParaRPr lang="en-US" altLang="en-US" smtClean="0"/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0" dirty="0"/>
              <a:t>Mathematical </a:t>
            </a:r>
            <a:r>
              <a:rPr lang="en-US" b="0" dirty="0" smtClean="0"/>
              <a:t>Definition(Contd..)</a:t>
            </a:r>
            <a:endParaRPr lang="en-US" dirty="0"/>
          </a:p>
        </p:txBody>
      </p:sp>
      <p:pic>
        <p:nvPicPr>
          <p:cNvPr id="3994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90738"/>
            <a:ext cx="51435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941" name="Group 7"/>
          <p:cNvGrpSpPr>
            <a:grpSpLocks/>
          </p:cNvGrpSpPr>
          <p:nvPr/>
        </p:nvGrpSpPr>
        <p:grpSpPr bwMode="auto">
          <a:xfrm>
            <a:off x="228600" y="3276600"/>
            <a:ext cx="7162800" cy="738188"/>
            <a:chOff x="228600" y="4531672"/>
            <a:chExt cx="7162800" cy="738664"/>
          </a:xfrm>
        </p:grpSpPr>
        <p:pic>
          <p:nvPicPr>
            <p:cNvPr id="39953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700" y="4531672"/>
              <a:ext cx="2667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54" name="TextBox 5"/>
            <p:cNvSpPr txBox="1">
              <a:spLocks noChangeArrowheads="1"/>
            </p:cNvSpPr>
            <p:nvPr/>
          </p:nvSpPr>
          <p:spPr bwMode="auto">
            <a:xfrm>
              <a:off x="228600" y="4531672"/>
              <a:ext cx="7162800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The foreign sentence f is broken up into I phrases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</p:grpSp>
      <p:grpSp>
        <p:nvGrpSpPr>
          <p:cNvPr id="39942" name="Group 11"/>
          <p:cNvGrpSpPr>
            <a:grpSpLocks/>
          </p:cNvGrpSpPr>
          <p:nvPr/>
        </p:nvGrpSpPr>
        <p:grpSpPr bwMode="auto">
          <a:xfrm>
            <a:off x="228600" y="3852863"/>
            <a:ext cx="8415338" cy="511175"/>
            <a:chOff x="381000" y="4306228"/>
            <a:chExt cx="8416086" cy="510466"/>
          </a:xfrm>
        </p:grpSpPr>
        <p:sp>
          <p:nvSpPr>
            <p:cNvPr id="39950" name="TextBox 8"/>
            <p:cNvSpPr txBox="1">
              <a:spLocks noChangeArrowheads="1"/>
            </p:cNvSpPr>
            <p:nvPr/>
          </p:nvSpPr>
          <p:spPr bwMode="auto">
            <a:xfrm>
              <a:off x="381000" y="4306228"/>
              <a:ext cx="84160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Each foreign phrase   is translated into an English phrase    .</a:t>
              </a:r>
            </a:p>
          </p:txBody>
        </p:sp>
        <p:pic>
          <p:nvPicPr>
            <p:cNvPr id="39951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875" y="4369019"/>
              <a:ext cx="276225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52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9600" y="4391025"/>
              <a:ext cx="22860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Down Arrow 12"/>
          <p:cNvSpPr/>
          <p:nvPr/>
        </p:nvSpPr>
        <p:spPr>
          <a:xfrm>
            <a:off x="3810000" y="4314825"/>
            <a:ext cx="361950" cy="942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944" name="Rectangle 13"/>
          <p:cNvSpPr>
            <a:spLocks noChangeArrowheads="1"/>
          </p:cNvSpPr>
          <p:nvPr/>
        </p:nvSpPr>
        <p:spPr bwMode="auto">
          <a:xfrm>
            <a:off x="4141788" y="4518025"/>
            <a:ext cx="4208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Invert the translation direction</a:t>
            </a:r>
          </a:p>
        </p:txBody>
      </p:sp>
      <p:grpSp>
        <p:nvGrpSpPr>
          <p:cNvPr id="39945" name="Group 16"/>
          <p:cNvGrpSpPr>
            <a:grpSpLocks/>
          </p:cNvGrpSpPr>
          <p:nvPr/>
        </p:nvGrpSpPr>
        <p:grpSpPr bwMode="auto">
          <a:xfrm>
            <a:off x="1458913" y="5321300"/>
            <a:ext cx="5064125" cy="471488"/>
            <a:chOff x="721615" y="5257800"/>
            <a:chExt cx="5064563" cy="471083"/>
          </a:xfrm>
        </p:grpSpPr>
        <p:sp>
          <p:nvSpPr>
            <p:cNvPr id="39948" name="Rectangle 14"/>
            <p:cNvSpPr>
              <a:spLocks noChangeArrowheads="1"/>
            </p:cNvSpPr>
            <p:nvPr/>
          </p:nvSpPr>
          <p:spPr bwMode="auto">
            <a:xfrm>
              <a:off x="721615" y="5257800"/>
              <a:ext cx="415851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Phrase translation probability</a:t>
              </a:r>
            </a:p>
          </p:txBody>
        </p:sp>
        <p:pic>
          <p:nvPicPr>
            <p:cNvPr id="39949" name="Picture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2728" y="5271683"/>
              <a:ext cx="9334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946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39947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6ACD27A-D481-4C04-958B-7F0D281423A7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10233894-E635-4F0E-BD11-3E451DE34CDE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57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0185481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686800" cy="49831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Power of phrase-based translation rests on a good phrase translation table.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/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 Task: learn the model from a parallel corpus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 Three stages: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400" smtClean="0"/>
              <a:t>word alignment: using IBM models or other method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400" smtClean="0"/>
              <a:t>extraction of phrase pairs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400" smtClean="0"/>
              <a:t>scoring phrase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b="0" dirty="0"/>
              <a:t>Learning a Phrase Translation Table</a:t>
            </a:r>
            <a:endParaRPr lang="en-US" dirty="0"/>
          </a:p>
        </p:txBody>
      </p:sp>
      <p:sp>
        <p:nvSpPr>
          <p:cNvPr id="4096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40965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7FDD46E-1128-481E-9762-839B4A7FA143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024DB7C7-FC64-4C59-B7B0-8030CAE38DD8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58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530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Reordering is handled by a </a:t>
            </a:r>
            <a:r>
              <a:rPr lang="en-US" altLang="en-US" b="1" smtClean="0"/>
              <a:t>distance-based reordering model.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Reordering relative to the previous phrase</a:t>
            </a:r>
            <a:endParaRPr lang="en-US" altLang="en-US" b="1" smtClean="0"/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0" dirty="0"/>
              <a:t>Mathematical Definition(Contd</a:t>
            </a:r>
            <a:r>
              <a:rPr lang="en-US" b="0" dirty="0" smtClean="0"/>
              <a:t>..)</a:t>
            </a:r>
            <a:endParaRPr lang="en-US" dirty="0"/>
          </a:p>
        </p:txBody>
      </p:sp>
      <p:sp>
        <p:nvSpPr>
          <p:cNvPr id="41988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41989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C95F193-0239-4C0A-BCF0-8010E943BF95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C54A243D-EF96-4DE6-8F4F-14731E100E4C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597443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The relevant document may not exist in the user’s native language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User intend to ﬁnd all the relevant information available, whatever language is used(e.g. searching for patents)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User could be able to read documents in language different from the native one, but could have difﬁculty in formulating queries in those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21508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21509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891039F-FE41-4201-8228-5E2EBEB47055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7FDF2367-6D07-41B7-BCE8-CFDB85CA362D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b="0" dirty="0"/>
              <a:t>Distance-Based Reordering</a:t>
            </a:r>
            <a:endParaRPr lang="en-US" dirty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473392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81000" y="4646613"/>
            <a:ext cx="8370888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alibri" panose="020F0502020204030204" pitchFamily="34" charset="0"/>
              </a:rPr>
              <a:t>Reordering distance is measured on the foreign input side.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alibri" panose="020F0502020204030204" pitchFamily="34" charset="0"/>
              </a:rPr>
              <a:t>Dashed arrow indicating the extent of reordering.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alibri" panose="020F0502020204030204" pitchFamily="34" charset="0"/>
              </a:rPr>
              <a:t>For instance the 2nd English phrase translates the foreign word 6, skipping over the words 4–5, a distance of +2.</a:t>
            </a:r>
          </a:p>
        </p:txBody>
      </p:sp>
      <p:sp>
        <p:nvSpPr>
          <p:cNvPr id="43013" name="Rectangle 1"/>
          <p:cNvSpPr>
            <a:spLocks noChangeArrowheads="1"/>
          </p:cNvSpPr>
          <p:nvPr/>
        </p:nvSpPr>
        <p:spPr bwMode="auto">
          <a:xfrm>
            <a:off x="4953000" y="1447800"/>
            <a:ext cx="3676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alibri" panose="020F0502020204030204" pitchFamily="34" charset="0"/>
              </a:rPr>
              <a:t>distance = start</a:t>
            </a:r>
            <a:r>
              <a:rPr lang="en-US" altLang="en-US" sz="2400" baseline="-25000">
                <a:latin typeface="Calibri" panose="020F0502020204030204" pitchFamily="34" charset="0"/>
              </a:rPr>
              <a:t>i</a:t>
            </a:r>
            <a:r>
              <a:rPr lang="en-US" altLang="en-US" sz="2400">
                <a:latin typeface="Calibri" panose="020F0502020204030204" pitchFamily="34" charset="0"/>
              </a:rPr>
              <a:t> − end</a:t>
            </a:r>
            <a:r>
              <a:rPr lang="en-US" altLang="en-US" sz="2400" baseline="-25000">
                <a:latin typeface="Calibri" panose="020F0502020204030204" pitchFamily="34" charset="0"/>
              </a:rPr>
              <a:t>i−1</a:t>
            </a:r>
            <a:r>
              <a:rPr lang="en-US" altLang="en-US" sz="2400">
                <a:latin typeface="Calibri" panose="020F0502020204030204" pitchFamily="34" charset="0"/>
              </a:rPr>
              <a:t> − 1 </a:t>
            </a:r>
          </a:p>
        </p:txBody>
      </p:sp>
      <p:sp>
        <p:nvSpPr>
          <p:cNvPr id="43014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43015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3CE9A9C-DBA4-4BB0-AAED-06ED788F8C3A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3286BE03-5A20-4041-B285-C89D4F9879A6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60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8674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Distortion Probability:</a:t>
            </a:r>
            <a:br>
              <a:rPr lang="en-US" dirty="0"/>
            </a:br>
            <a:r>
              <a:rPr lang="en-US" dirty="0"/>
              <a:t>Distance-based reordering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839200" cy="5181600"/>
          </a:xfrm>
        </p:spPr>
        <p:txBody>
          <a:bodyPr/>
          <a:lstStyle/>
          <a:p>
            <a:pPr marL="438150" indent="-381000" algn="just" fontAlgn="base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en-US" sz="2000" smtClean="0">
                <a:latin typeface="Calibri" panose="020F0502020204030204" pitchFamily="34" charset="0"/>
              </a:rPr>
              <a:t>Reordering distance: how many words were skipped (either forward or backward) when generating the next foreign word.</a:t>
            </a:r>
          </a:p>
          <a:p>
            <a:pPr marL="781050" lvl="1" indent="-381000" algn="just" fontAlgn="base">
              <a:spcAft>
                <a:spcPts val="600"/>
              </a:spcAft>
            </a:pPr>
            <a:r>
              <a:rPr lang="en-US" altLang="en-US" sz="1800" smtClean="0">
                <a:solidFill>
                  <a:srgbClr val="0000FF"/>
                </a:solidFill>
                <a:latin typeface="Calibri" panose="020F0502020204030204" pitchFamily="34" charset="0"/>
              </a:rPr>
              <a:t>start</a:t>
            </a:r>
            <a:r>
              <a:rPr lang="en-US" altLang="en-US" sz="1800" baseline="-25000" smtClean="0">
                <a:solidFill>
                  <a:srgbClr val="0000FF"/>
                </a:solidFill>
                <a:latin typeface="Calibri" panose="020F0502020204030204" pitchFamily="34" charset="0"/>
              </a:rPr>
              <a:t>i</a:t>
            </a:r>
            <a:r>
              <a:rPr lang="en-US" altLang="en-US" sz="1800" smtClean="0">
                <a:latin typeface="Calibri" panose="020F0502020204030204" pitchFamily="34" charset="0"/>
              </a:rPr>
              <a:t>: the word index of the first word of the foreign phrase that translates the </a:t>
            </a:r>
            <a:r>
              <a:rPr lang="en-US" altLang="en-US" sz="1800" i="1" smtClean="0">
                <a:latin typeface="Calibri" panose="020F0502020204030204" pitchFamily="34" charset="0"/>
              </a:rPr>
              <a:t>i</a:t>
            </a:r>
            <a:r>
              <a:rPr lang="en-US" altLang="en-US" sz="1800" smtClean="0">
                <a:latin typeface="Calibri" panose="020F0502020204030204" pitchFamily="34" charset="0"/>
              </a:rPr>
              <a:t>th English phrase</a:t>
            </a:r>
          </a:p>
          <a:p>
            <a:pPr marL="781050" lvl="1" indent="-381000" algn="just" fontAlgn="base">
              <a:spcAft>
                <a:spcPts val="600"/>
              </a:spcAft>
            </a:pPr>
            <a:r>
              <a:rPr lang="en-US" altLang="en-US" sz="1800" smtClean="0">
                <a:solidFill>
                  <a:srgbClr val="0000FF"/>
                </a:solidFill>
                <a:latin typeface="Calibri" panose="020F0502020204030204" pitchFamily="34" charset="0"/>
              </a:rPr>
              <a:t>end</a:t>
            </a:r>
            <a:r>
              <a:rPr lang="en-US" altLang="en-US" sz="1800" baseline="-25000" smtClean="0">
                <a:solidFill>
                  <a:srgbClr val="0000FF"/>
                </a:solidFill>
                <a:latin typeface="Calibri" panose="020F0502020204030204" pitchFamily="34" charset="0"/>
              </a:rPr>
              <a:t>i</a:t>
            </a:r>
            <a:r>
              <a:rPr lang="en-US" altLang="en-US" sz="1800" smtClean="0">
                <a:latin typeface="Calibri" panose="020F0502020204030204" pitchFamily="34" charset="0"/>
              </a:rPr>
              <a:t>: the word index of the last word of the foreign phrase that translates the </a:t>
            </a:r>
            <a:r>
              <a:rPr lang="en-US" altLang="en-US" sz="1800" i="1" smtClean="0">
                <a:latin typeface="Calibri" panose="020F0502020204030204" pitchFamily="34" charset="0"/>
              </a:rPr>
              <a:t>i</a:t>
            </a:r>
            <a:r>
              <a:rPr lang="en-US" altLang="en-US" sz="1800" smtClean="0">
                <a:latin typeface="Calibri" panose="020F0502020204030204" pitchFamily="34" charset="0"/>
              </a:rPr>
              <a:t>th English phrase</a:t>
            </a:r>
          </a:p>
          <a:p>
            <a:pPr marL="781050" lvl="1" indent="-381000" algn="just" fontAlgn="base">
              <a:spcAft>
                <a:spcPts val="600"/>
              </a:spcAft>
            </a:pPr>
            <a:r>
              <a:rPr lang="en-US" altLang="en-US" sz="1800" smtClean="0">
                <a:solidFill>
                  <a:srgbClr val="0000FF"/>
                </a:solidFill>
                <a:latin typeface="Calibri" panose="020F0502020204030204" pitchFamily="34" charset="0"/>
              </a:rPr>
              <a:t>Reordering distance </a:t>
            </a:r>
            <a:r>
              <a:rPr lang="en-US" altLang="en-US" sz="1800" smtClean="0">
                <a:latin typeface="Calibri" panose="020F0502020204030204" pitchFamily="34" charset="0"/>
              </a:rPr>
              <a:t>= </a:t>
            </a:r>
            <a:r>
              <a:rPr lang="en-US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altLang="en-US" sz="18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-end</a:t>
            </a:r>
            <a:r>
              <a:rPr lang="en-US" altLang="en-US" sz="18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438150" indent="-381000" algn="just" fontAlgn="base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en-US" sz="2000" smtClean="0">
                <a:latin typeface="Calibri" panose="020F0502020204030204" pitchFamily="34" charset="0"/>
              </a:rPr>
              <a:t>What is the probability that a phrase in the English sentence skips over </a:t>
            </a:r>
            <a:r>
              <a:rPr lang="en-US" altLang="en-US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smtClean="0">
                <a:latin typeface="Calibri" panose="020F0502020204030204" pitchFamily="34" charset="0"/>
              </a:rPr>
              <a:t> foreign words in the foreign sentence?</a:t>
            </a:r>
          </a:p>
          <a:p>
            <a:pPr marL="438150" indent="-381000" algn="just" fontAlgn="base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en-US" sz="2000" smtClean="0">
                <a:latin typeface="Calibri" panose="020F0502020204030204" pitchFamily="34" charset="0"/>
              </a:rPr>
              <a:t>Two words in sequence: start</a:t>
            </a:r>
            <a:r>
              <a:rPr lang="en-US" altLang="en-US" sz="2000" baseline="-25000" smtClean="0">
                <a:latin typeface="Calibri" panose="020F0502020204030204" pitchFamily="34" charset="0"/>
              </a:rPr>
              <a:t>i</a:t>
            </a:r>
            <a:r>
              <a:rPr lang="en-US" altLang="en-US" sz="2000" smtClean="0">
                <a:latin typeface="Calibri" panose="020F0502020204030204" pitchFamily="34" charset="0"/>
              </a:rPr>
              <a:t>=end</a:t>
            </a:r>
            <a:r>
              <a:rPr lang="en-US" altLang="en-US" sz="2000" baseline="-25000" smtClean="0">
                <a:latin typeface="Calibri" panose="020F0502020204030204" pitchFamily="34" charset="0"/>
              </a:rPr>
              <a:t>i-1</a:t>
            </a:r>
            <a:r>
              <a:rPr lang="en-US" altLang="en-US" sz="2000" smtClean="0">
                <a:latin typeface="Calibri" panose="020F0502020204030204" pitchFamily="34" charset="0"/>
              </a:rPr>
              <a:t>+1, so distance=0.</a:t>
            </a:r>
          </a:p>
          <a:p>
            <a:pPr marL="438150" indent="-381000" algn="just" fontAlgn="base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en-US" sz="2000" smtClean="0">
                <a:latin typeface="Calibri" panose="020F0502020204030204" pitchFamily="34" charset="0"/>
              </a:rPr>
              <a:t>How are d probabilities computed?</a:t>
            </a:r>
          </a:p>
          <a:p>
            <a:pPr marL="781050" lvl="1" indent="-381000" fontAlgn="base">
              <a:spcAft>
                <a:spcPts val="600"/>
              </a:spcAft>
            </a:pPr>
            <a:r>
              <a:rPr lang="en-US" altLang="en-US" sz="1800" smtClean="0">
                <a:latin typeface="Calibri" panose="020F0502020204030204" pitchFamily="34" charset="0"/>
              </a:rPr>
              <a:t>Exponentially decaying cost function:</a:t>
            </a:r>
          </a:p>
          <a:p>
            <a:pPr marL="781050" lvl="1" indent="-381000" fontAlgn="base">
              <a:spcAft>
                <a:spcPts val="600"/>
              </a:spcAft>
            </a:pPr>
            <a:r>
              <a:rPr lang="en-US" altLang="en-US" smtClean="0">
                <a:latin typeface="Calibri" panose="020F0502020204030204" pitchFamily="34" charset="0"/>
              </a:rPr>
              <a:t>Where </a:t>
            </a:r>
          </a:p>
          <a:p>
            <a:pPr marL="781050" lvl="1" indent="-381000" fontAlgn="base">
              <a:spcAft>
                <a:spcPts val="600"/>
              </a:spcAft>
            </a:pPr>
            <a:r>
              <a:rPr lang="en-US" altLang="en-US" smtClean="0">
                <a:solidFill>
                  <a:srgbClr val="FF0000"/>
                </a:solidFill>
              </a:rPr>
              <a:t>Scoring function: d(x) = α</a:t>
            </a:r>
            <a:r>
              <a:rPr lang="en-US" altLang="en-US" baseline="30000" smtClean="0">
                <a:solidFill>
                  <a:srgbClr val="FF0000"/>
                </a:solidFill>
              </a:rPr>
              <a:t>|x| </a:t>
            </a:r>
            <a:r>
              <a:rPr lang="en-US" altLang="en-US" smtClean="0">
                <a:solidFill>
                  <a:srgbClr val="FF0000"/>
                </a:solidFill>
              </a:rPr>
              <a:t>– exponential with distance</a:t>
            </a:r>
            <a:endParaRPr lang="en-US" altLang="en-US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438150" indent="-381000" fontAlgn="base">
              <a:spcAft>
                <a:spcPct val="0"/>
              </a:spcAft>
            </a:pPr>
            <a:endParaRPr lang="en-US" altLang="en-US" sz="2000" smtClean="0">
              <a:latin typeface="Calibri" panose="020F0502020204030204" pitchFamily="34" charset="0"/>
            </a:endParaRPr>
          </a:p>
          <a:p>
            <a:pPr marL="438150" indent="-381000" fontAlgn="base">
              <a:spcAft>
                <a:spcPct val="0"/>
              </a:spcAft>
            </a:pPr>
            <a:endParaRPr lang="en-US" altLang="en-US" smtClean="0">
              <a:latin typeface="Calibri" panose="020F0502020204030204" pitchFamily="34" charset="0"/>
            </a:endParaRPr>
          </a:p>
          <a:p>
            <a:pPr marL="438150" indent="-381000" fontAlgn="base">
              <a:spcAft>
                <a:spcPct val="0"/>
              </a:spcAft>
            </a:pPr>
            <a:endParaRPr lang="en-US" altLang="en-US" smtClean="0">
              <a:latin typeface="Calibri" panose="020F050202020403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52950" y="5486400"/>
          <a:ext cx="12049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00" name="Equation" r:id="rId4" imgW="660400" imgH="228600" progId="Equation.3">
                  <p:embed/>
                </p:oleObj>
              </mc:Choice>
              <mc:Fallback>
                <p:oleObj name="Equation" r:id="rId4" imgW="660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950" y="5486400"/>
                        <a:ext cx="120491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676400" y="5943600"/>
          <a:ext cx="881063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01" name="Equation" r:id="rId6" imgW="576000" imgH="164520" progId="Equation.3">
                  <p:embed/>
                </p:oleObj>
              </mc:Choice>
              <mc:Fallback>
                <p:oleObj name="Equation" r:id="rId6" imgW="576000" imgH="164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943600"/>
                        <a:ext cx="881063" cy="26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1"/>
          <p:cNvGraphicFramePr>
            <a:graphicFrameLocks noChangeAspect="1"/>
          </p:cNvGraphicFramePr>
          <p:nvPr/>
        </p:nvGraphicFramePr>
        <p:xfrm>
          <a:off x="4241800" y="3314700"/>
          <a:ext cx="660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02" name="Equation" r:id="rId8" imgW="660400" imgH="228600" progId="Equation.3">
                  <p:embed/>
                </p:oleObj>
              </mc:Choice>
              <mc:Fallback>
                <p:oleObj name="Equation" r:id="rId8" imgW="660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00" y="3314700"/>
                        <a:ext cx="660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45064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AA71F11-7BA5-488D-A69D-4CF5A85833AA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E8870383-7400-46B8-8D4F-D6A3A1DCE1CE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61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02595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Values of </a:t>
            </a:r>
            <a:r>
              <a:rPr lang="el-GR" dirty="0"/>
              <a:t>α</a:t>
            </a:r>
            <a:endParaRPr lang="en-US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" y="1600200"/>
            <a:ext cx="7743825" cy="4772025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47109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E216043-CA1F-4B70-A17B-5A37F0E9B0F1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A6C642E5-68A7-4BBB-9068-2B643DE8F573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62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1736968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Example for the Translation Model</a:t>
            </a:r>
            <a:endParaRPr lang="en-US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8" y="1819275"/>
            <a:ext cx="8848725" cy="32194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48133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16B3291-A3EE-44B8-BAE1-08CBB786D83D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85D58564-8E05-4B01-BFE1-FB5DE7DB13FB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63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360453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Computing Translation Probability</a:t>
            </a:r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1676400"/>
            <a:ext cx="8189912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81600"/>
            <a:ext cx="73152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49158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E6B89D5-05BF-4B21-89C3-37E7FEDCFF77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977B3510-4E75-4258-9E64-835969919A0A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64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07232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We may observe that the words between input and output match up pretty well, but that the </a:t>
            </a:r>
            <a:r>
              <a:rPr lang="en-US" altLang="en-US" smtClean="0">
                <a:solidFill>
                  <a:srgbClr val="FF0000"/>
                </a:solidFill>
              </a:rPr>
              <a:t>output is not very good English.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Hence we can think of giving more weight to the language model.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Introducing weights to each of these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0" dirty="0"/>
              <a:t>Log-Linear Models</a:t>
            </a:r>
            <a:endParaRPr lang="en-US" dirty="0"/>
          </a:p>
        </p:txBody>
      </p:sp>
      <p:pic>
        <p:nvPicPr>
          <p:cNvPr id="5120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572000"/>
            <a:ext cx="13620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5121275"/>
            <a:ext cx="78581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6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1207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FA59B3E-0090-4017-9C27-A29045C722AC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E0D4AF24-3BBA-4A97-83E4-32B8BC1EA643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65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3533975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b="0" dirty="0"/>
              <a:t>Log-linear models</a:t>
            </a:r>
            <a:endParaRPr lang="en-US" dirty="0"/>
          </a:p>
        </p:txBody>
      </p:sp>
      <p:pic>
        <p:nvPicPr>
          <p:cNvPr id="5325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524000"/>
            <a:ext cx="60102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3089275"/>
            <a:ext cx="474345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3254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C51685-8F60-47C5-9D42-805F88A5236C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494CB930-C72D-4E5F-83D1-FAA5F9376C29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66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58113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Weighted Model as Log-Linear </a:t>
            </a:r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5427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567488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54277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C105A3E-1D78-4E8D-A79C-12121ACEB170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1926749F-DAD6-4CA7-B7A7-7493FAE4A464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67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126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0" dirty="0"/>
              <a:t>Mapping between representation spaces</a:t>
            </a:r>
            <a:endParaRPr lang="en-US" dirty="0"/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125913"/>
            <a:ext cx="619125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1288" y="1447800"/>
            <a:ext cx="8988425" cy="2678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Arial" pitchFamily="34" charset="0"/>
              </a:rPr>
              <a:t>In English Computers, Computer, Computing are represented </a:t>
            </a:r>
          </a:p>
          <a:p>
            <a:pPr algn="just" eaLnBrk="1" hangingPunct="1">
              <a:defRPr/>
            </a:pPr>
            <a:r>
              <a:rPr lang="en-US" sz="2400" dirty="0">
                <a:latin typeface="Arial" pitchFamily="34" charset="0"/>
              </a:rPr>
              <a:t>    as  </a:t>
            </a:r>
            <a:r>
              <a:rPr lang="en-US" sz="2400" dirty="0" err="1">
                <a:latin typeface="Arial" pitchFamily="34" charset="0"/>
              </a:rPr>
              <a:t>Comput</a:t>
            </a:r>
            <a:r>
              <a:rPr lang="en-US" sz="2400" dirty="0">
                <a:latin typeface="Arial" pitchFamily="34" charset="0"/>
              </a:rPr>
              <a:t> after Stemming</a:t>
            </a:r>
          </a:p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Arial" pitchFamily="34" charset="0"/>
              </a:rPr>
              <a:t>Same concept can be represented as different terms in </a:t>
            </a:r>
          </a:p>
          <a:p>
            <a:pPr algn="just" eaLnBrk="1" hangingPunct="1">
              <a:defRPr/>
            </a:pPr>
            <a:r>
              <a:rPr lang="en-US" sz="2400" dirty="0">
                <a:latin typeface="Arial" pitchFamily="34" charset="0"/>
              </a:rPr>
              <a:t>   different languages where the terms are not comparable.</a:t>
            </a:r>
          </a:p>
          <a:p>
            <a:pPr marL="342900" indent="-342900" algn="just" eaLnBrk="1" hangingPunct="1">
              <a:buFont typeface="Arial" pitchFamily="34" charset="0"/>
              <a:buChar char="•"/>
              <a:defRPr/>
            </a:pPr>
            <a:r>
              <a:rPr lang="en-US" sz="2400" dirty="0">
                <a:latin typeface="Arial" pitchFamily="34" charset="0"/>
              </a:rPr>
              <a:t>Key issue in CLIR is to develop tools that match terms in </a:t>
            </a:r>
          </a:p>
          <a:p>
            <a:pPr algn="just" eaLnBrk="1" hangingPunct="1">
              <a:defRPr/>
            </a:pPr>
            <a:r>
              <a:rPr lang="en-US" sz="2400" dirty="0">
                <a:latin typeface="Arial" pitchFamily="34" charset="0"/>
              </a:rPr>
              <a:t>    different languages having same meaning.</a:t>
            </a: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endParaRPr lang="en-US" sz="2400" dirty="0">
              <a:latin typeface="Arial" pitchFamily="34" charset="0"/>
            </a:endParaRPr>
          </a:p>
        </p:txBody>
      </p:sp>
      <p:sp>
        <p:nvSpPr>
          <p:cNvPr id="22533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22534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BF67C8-6A97-403D-AAF5-D2F4ACAED3B5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DB62C955-F3FB-4876-8575-1CEEE89AF5D7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CLIR in a picture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00200"/>
            <a:ext cx="6248400" cy="483870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23557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885CBA9-4087-4BF2-A33A-C8C1F4721153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3AE804E6-A550-4AF5-8F80-AEBA36E3C1C7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The Translations can be used in several ways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Mapping the document representation into the query representation space: </a:t>
            </a:r>
            <a:r>
              <a:rPr lang="en-US" altLang="en-US" smtClean="0">
                <a:solidFill>
                  <a:srgbClr val="FF0000"/>
                </a:solidFill>
              </a:rPr>
              <a:t>document translation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Mapping the Query representation into the document representation space: </a:t>
            </a:r>
            <a:r>
              <a:rPr lang="en-US" altLang="en-US" smtClean="0">
                <a:solidFill>
                  <a:srgbClr val="FF0000"/>
                </a:solidFill>
              </a:rPr>
              <a:t>Query translation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mtClean="0"/>
              <a:t>Mapping the both document  and query representations into </a:t>
            </a:r>
            <a:r>
              <a:rPr lang="en-US" altLang="en-US" smtClean="0">
                <a:solidFill>
                  <a:srgbClr val="FF0000"/>
                </a:solidFill>
              </a:rPr>
              <a:t>third space.</a:t>
            </a:r>
          </a:p>
          <a:p>
            <a:pPr fontAlgn="base">
              <a:spcAft>
                <a:spcPct val="0"/>
              </a:spcAft>
            </a:pPr>
            <a:endParaRPr lang="en-US" altLang="en-US" smtClean="0"/>
          </a:p>
          <a:p>
            <a:pPr fontAlgn="base">
              <a:spcAft>
                <a:spcPct val="0"/>
              </a:spcAft>
            </a:pPr>
            <a:endParaRPr lang="en-US" altLang="en-US" b="1" smtClean="0"/>
          </a:p>
          <a:p>
            <a:pPr fontAlgn="base">
              <a:spcAft>
                <a:spcPct val="0"/>
              </a:spcAft>
            </a:pP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Mapping / Translation process</a:t>
            </a:r>
            <a:endParaRPr lang="en-US" dirty="0"/>
          </a:p>
        </p:txBody>
      </p:sp>
      <p:sp>
        <p:nvSpPr>
          <p:cNvPr id="24580" name="TextBox 1"/>
          <p:cNvSpPr txBox="1">
            <a:spLocks noChangeArrowheads="1"/>
          </p:cNvSpPr>
          <p:nvPr/>
        </p:nvSpPr>
        <p:spPr bwMode="auto">
          <a:xfrm>
            <a:off x="7772400" y="6583363"/>
            <a:ext cx="129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anose="020F0502020204030204" pitchFamily="34" charset="0"/>
              </a:rPr>
              <a:t>Pilani Campus</a:t>
            </a:r>
          </a:p>
        </p:txBody>
      </p:sp>
      <p:sp>
        <p:nvSpPr>
          <p:cNvPr id="24581" name="Date Placeholder 3"/>
          <p:cNvSpPr txBox="1">
            <a:spLocks/>
          </p:cNvSpPr>
          <p:nvPr/>
        </p:nvSpPr>
        <p:spPr bwMode="auto">
          <a:xfrm>
            <a:off x="381000" y="6540500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A039DB0-3BC5-4E51-AB9C-49CD4C64A117}" type="datetime1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3/29/2019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                     SS ZG537  (INFORMATION RETRIEVAL)                         </a:t>
            </a:r>
            <a:fld id="{EA36F36A-DD1B-4B88-9312-7F8BAF0C7E64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r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              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5648</TotalTime>
  <Words>4053</Words>
  <Application>Microsoft Office PowerPoint</Application>
  <PresentationFormat>On-screen Show (4:3)</PresentationFormat>
  <Paragraphs>652</Paragraphs>
  <Slides>67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Calibri</vt:lpstr>
      <vt:lpstr>Times New Roman</vt:lpstr>
      <vt:lpstr>Office Theme</vt:lpstr>
      <vt:lpstr>Equation</vt:lpstr>
      <vt:lpstr>BITS Pilani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Lavika Goel</cp:lastModifiedBy>
  <cp:revision>339</cp:revision>
  <dcterms:created xsi:type="dcterms:W3CDTF">2011-09-14T09:42:05Z</dcterms:created>
  <dcterms:modified xsi:type="dcterms:W3CDTF">2019-03-29T09:38:54Z</dcterms:modified>
</cp:coreProperties>
</file>