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1"/>
  </p:notesMasterIdLst>
  <p:sldIdLst>
    <p:sldId id="260" r:id="rId2"/>
    <p:sldId id="257" r:id="rId3"/>
    <p:sldId id="347" r:id="rId4"/>
    <p:sldId id="348" r:id="rId5"/>
    <p:sldId id="396" r:id="rId6"/>
    <p:sldId id="397" r:id="rId7"/>
    <p:sldId id="395" r:id="rId8"/>
    <p:sldId id="319" r:id="rId9"/>
    <p:sldId id="320" r:id="rId10"/>
    <p:sldId id="349" r:id="rId11"/>
    <p:sldId id="350" r:id="rId12"/>
    <p:sldId id="351" r:id="rId13"/>
    <p:sldId id="352" r:id="rId14"/>
    <p:sldId id="353" r:id="rId15"/>
    <p:sldId id="354" r:id="rId16"/>
    <p:sldId id="355" r:id="rId17"/>
    <p:sldId id="356" r:id="rId18"/>
    <p:sldId id="398" r:id="rId19"/>
    <p:sldId id="399" r:id="rId20"/>
    <p:sldId id="357" r:id="rId21"/>
    <p:sldId id="358" r:id="rId22"/>
    <p:sldId id="361" r:id="rId23"/>
    <p:sldId id="401" r:id="rId24"/>
    <p:sldId id="362" r:id="rId25"/>
    <p:sldId id="400" r:id="rId26"/>
    <p:sldId id="364" r:id="rId27"/>
    <p:sldId id="366" r:id="rId28"/>
    <p:sldId id="402" r:id="rId29"/>
    <p:sldId id="371" r:id="rId30"/>
    <p:sldId id="372" r:id="rId31"/>
    <p:sldId id="373" r:id="rId32"/>
    <p:sldId id="374" r:id="rId33"/>
    <p:sldId id="375" r:id="rId34"/>
    <p:sldId id="376" r:id="rId35"/>
    <p:sldId id="377" r:id="rId36"/>
    <p:sldId id="389" r:id="rId37"/>
    <p:sldId id="390"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13-04-2019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itchFamily="34" charset="0"/>
              </a:defRPr>
            </a:lvl1pPr>
            <a:lvl2pPr marL="742950" indent="-285750">
              <a:defRPr sz="4400" b="1">
                <a:solidFill>
                  <a:schemeClr val="tx2"/>
                </a:solidFill>
                <a:latin typeface="Tahoma" pitchFamily="34" charset="0"/>
              </a:defRPr>
            </a:lvl2pPr>
            <a:lvl3pPr marL="1143000" indent="-228600">
              <a:defRPr sz="4400" b="1">
                <a:solidFill>
                  <a:schemeClr val="tx2"/>
                </a:solidFill>
                <a:latin typeface="Tahoma" pitchFamily="34" charset="0"/>
              </a:defRPr>
            </a:lvl3pPr>
            <a:lvl4pPr marL="1600200" indent="-228600">
              <a:defRPr sz="4400" b="1">
                <a:solidFill>
                  <a:schemeClr val="tx2"/>
                </a:solidFill>
                <a:latin typeface="Tahoma" pitchFamily="34" charset="0"/>
              </a:defRPr>
            </a:lvl4pPr>
            <a:lvl5pPr marL="2057400" indent="-228600">
              <a:defRPr sz="4400" b="1">
                <a:solidFill>
                  <a:schemeClr val="tx2"/>
                </a:solidFill>
                <a:latin typeface="Tahoma" pitchFamily="34" charset="0"/>
              </a:defRPr>
            </a:lvl5pPr>
            <a:lvl6pPr marL="2514600" indent="-228600" eaLnBrk="0" fontAlgn="base" hangingPunct="0">
              <a:spcBef>
                <a:spcPct val="0"/>
              </a:spcBef>
              <a:spcAft>
                <a:spcPct val="0"/>
              </a:spcAft>
              <a:defRPr sz="4400" b="1">
                <a:solidFill>
                  <a:schemeClr val="tx2"/>
                </a:solidFill>
                <a:latin typeface="Tahoma" pitchFamily="34" charset="0"/>
              </a:defRPr>
            </a:lvl6pPr>
            <a:lvl7pPr marL="2971800" indent="-228600" eaLnBrk="0" fontAlgn="base" hangingPunct="0">
              <a:spcBef>
                <a:spcPct val="0"/>
              </a:spcBef>
              <a:spcAft>
                <a:spcPct val="0"/>
              </a:spcAft>
              <a:defRPr sz="4400" b="1">
                <a:solidFill>
                  <a:schemeClr val="tx2"/>
                </a:solidFill>
                <a:latin typeface="Tahoma" pitchFamily="34" charset="0"/>
              </a:defRPr>
            </a:lvl7pPr>
            <a:lvl8pPr marL="3429000" indent="-228600" eaLnBrk="0" fontAlgn="base" hangingPunct="0">
              <a:spcBef>
                <a:spcPct val="0"/>
              </a:spcBef>
              <a:spcAft>
                <a:spcPct val="0"/>
              </a:spcAft>
              <a:defRPr sz="4400" b="1">
                <a:solidFill>
                  <a:schemeClr val="tx2"/>
                </a:solidFill>
                <a:latin typeface="Tahoma" pitchFamily="34" charset="0"/>
              </a:defRPr>
            </a:lvl8pPr>
            <a:lvl9pPr marL="3886200" indent="-228600" eaLnBrk="0" fontAlgn="base" hangingPunct="0">
              <a:spcBef>
                <a:spcPct val="0"/>
              </a:spcBef>
              <a:spcAft>
                <a:spcPct val="0"/>
              </a:spcAft>
              <a:defRPr sz="4400" b="1">
                <a:solidFill>
                  <a:schemeClr val="tx2"/>
                </a:solidFill>
                <a:latin typeface="Tahoma" pitchFamily="34" charset="0"/>
              </a:defRPr>
            </a:lvl9pPr>
          </a:lstStyle>
          <a:p>
            <a:fld id="{2CDAC6C7-C202-4582-BE75-505570188F3E}" type="slidenum">
              <a:rPr lang="en-US" sz="1200" b="0" smtClean="0">
                <a:solidFill>
                  <a:schemeClr val="tx1"/>
                </a:solidFill>
                <a:latin typeface="Times New Roman" pitchFamily="18" charset="0"/>
              </a:rPr>
              <a:pPr/>
              <a:t>26</a:t>
            </a:fld>
            <a:endParaRPr lang="en-US" sz="1200" b="0">
              <a:solidFill>
                <a:schemeClr val="tx1"/>
              </a:solidFill>
              <a:latin typeface="Times New Roman" pitchFamily="18" charset="0"/>
            </a:endParaRPr>
          </a:p>
        </p:txBody>
      </p:sp>
      <p:sp>
        <p:nvSpPr>
          <p:cNvPr id="55299" name="Rectangle 2"/>
          <p:cNvSpPr>
            <a:spLocks noGrp="1" noRot="1" noChangeAspect="1" noChangeArrowheads="1" noTextEdit="1"/>
          </p:cNvSpPr>
          <p:nvPr>
            <p:ph type="sldImg"/>
          </p:nvPr>
        </p:nvSpPr>
        <p:spPr>
          <a:xfrm>
            <a:off x="1135063" y="688975"/>
            <a:ext cx="4579937" cy="3435350"/>
          </a:xfrm>
          <a:ln w="12700" cap="flat"/>
        </p:spPr>
      </p:sp>
      <p:sp>
        <p:nvSpPr>
          <p:cNvPr id="55300"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itchFamily="34" charset="0"/>
              </a:defRPr>
            </a:lvl1pPr>
            <a:lvl2pPr marL="742950" indent="-285750">
              <a:defRPr sz="4400" b="1">
                <a:solidFill>
                  <a:schemeClr val="tx2"/>
                </a:solidFill>
                <a:latin typeface="Tahoma" pitchFamily="34" charset="0"/>
              </a:defRPr>
            </a:lvl2pPr>
            <a:lvl3pPr marL="1143000" indent="-228600">
              <a:defRPr sz="4400" b="1">
                <a:solidFill>
                  <a:schemeClr val="tx2"/>
                </a:solidFill>
                <a:latin typeface="Tahoma" pitchFamily="34" charset="0"/>
              </a:defRPr>
            </a:lvl3pPr>
            <a:lvl4pPr marL="1600200" indent="-228600">
              <a:defRPr sz="4400" b="1">
                <a:solidFill>
                  <a:schemeClr val="tx2"/>
                </a:solidFill>
                <a:latin typeface="Tahoma" pitchFamily="34" charset="0"/>
              </a:defRPr>
            </a:lvl4pPr>
            <a:lvl5pPr marL="2057400" indent="-228600">
              <a:defRPr sz="4400" b="1">
                <a:solidFill>
                  <a:schemeClr val="tx2"/>
                </a:solidFill>
                <a:latin typeface="Tahoma" pitchFamily="34" charset="0"/>
              </a:defRPr>
            </a:lvl5pPr>
            <a:lvl6pPr marL="2514600" indent="-228600" eaLnBrk="0" fontAlgn="base" hangingPunct="0">
              <a:spcBef>
                <a:spcPct val="0"/>
              </a:spcBef>
              <a:spcAft>
                <a:spcPct val="0"/>
              </a:spcAft>
              <a:defRPr sz="4400" b="1">
                <a:solidFill>
                  <a:schemeClr val="tx2"/>
                </a:solidFill>
                <a:latin typeface="Tahoma" pitchFamily="34" charset="0"/>
              </a:defRPr>
            </a:lvl6pPr>
            <a:lvl7pPr marL="2971800" indent="-228600" eaLnBrk="0" fontAlgn="base" hangingPunct="0">
              <a:spcBef>
                <a:spcPct val="0"/>
              </a:spcBef>
              <a:spcAft>
                <a:spcPct val="0"/>
              </a:spcAft>
              <a:defRPr sz="4400" b="1">
                <a:solidFill>
                  <a:schemeClr val="tx2"/>
                </a:solidFill>
                <a:latin typeface="Tahoma" pitchFamily="34" charset="0"/>
              </a:defRPr>
            </a:lvl7pPr>
            <a:lvl8pPr marL="3429000" indent="-228600" eaLnBrk="0" fontAlgn="base" hangingPunct="0">
              <a:spcBef>
                <a:spcPct val="0"/>
              </a:spcBef>
              <a:spcAft>
                <a:spcPct val="0"/>
              </a:spcAft>
              <a:defRPr sz="4400" b="1">
                <a:solidFill>
                  <a:schemeClr val="tx2"/>
                </a:solidFill>
                <a:latin typeface="Tahoma" pitchFamily="34" charset="0"/>
              </a:defRPr>
            </a:lvl8pPr>
            <a:lvl9pPr marL="3886200" indent="-228600" eaLnBrk="0" fontAlgn="base" hangingPunct="0">
              <a:spcBef>
                <a:spcPct val="0"/>
              </a:spcBef>
              <a:spcAft>
                <a:spcPct val="0"/>
              </a:spcAft>
              <a:defRPr sz="4400" b="1">
                <a:solidFill>
                  <a:schemeClr val="tx2"/>
                </a:solidFill>
                <a:latin typeface="Tahoma" pitchFamily="34" charset="0"/>
              </a:defRPr>
            </a:lvl9pPr>
          </a:lstStyle>
          <a:p>
            <a:fld id="{1425A032-B1EB-40DD-83CF-BC2FC0571206}" type="slidenum">
              <a:rPr lang="en-US" sz="1200" b="0" smtClean="0">
                <a:solidFill>
                  <a:schemeClr val="tx1"/>
                </a:solidFill>
                <a:latin typeface="Times New Roman" pitchFamily="18" charset="0"/>
              </a:rPr>
              <a:pPr/>
              <a:t>27</a:t>
            </a:fld>
            <a:endParaRPr lang="en-US" sz="1200" b="0">
              <a:solidFill>
                <a:schemeClr val="tx1"/>
              </a:solidFill>
              <a:latin typeface="Times New Roman" pitchFamily="18" charset="0"/>
            </a:endParaRPr>
          </a:p>
        </p:txBody>
      </p:sp>
      <p:sp>
        <p:nvSpPr>
          <p:cNvPr id="57347" name="Rectangle 2"/>
          <p:cNvSpPr>
            <a:spLocks noGrp="1" noRot="1" noChangeAspect="1" noChangeArrowheads="1" noTextEdit="1"/>
          </p:cNvSpPr>
          <p:nvPr>
            <p:ph type="sldImg"/>
          </p:nvPr>
        </p:nvSpPr>
        <p:spPr>
          <a:xfrm>
            <a:off x="1135063" y="688975"/>
            <a:ext cx="4579937" cy="3435350"/>
          </a:xfrm>
          <a:ln w="12700" cap="flat"/>
        </p:spPr>
      </p:sp>
      <p:sp>
        <p:nvSpPr>
          <p:cNvPr id="57348"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1"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6165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6165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E4380FC3-0E9A-41F3-8BCB-5A66D2E380C4}" type="slidenum">
              <a:rPr lang="en-US"/>
              <a:pPr>
                <a:defRPr/>
              </a:pPr>
              <a:t>‹#›</a:t>
            </a:fld>
            <a:endParaRPr lang="en-US"/>
          </a:p>
        </p:txBody>
      </p:sp>
    </p:spTree>
    <p:extLst>
      <p:ext uri="{BB962C8B-B14F-4D97-AF65-F5344CB8AC3E}">
        <p14:creationId xmlns:p14="http://schemas.microsoft.com/office/powerpoint/2010/main" val="79708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41F80FE-AC8D-452C-8F5C-0D8AC30BDEB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5844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218"/>
          <p:cNvSpPr>
            <a:spLocks noGrp="1" noChangeArrowheads="1"/>
          </p:cNvSpPr>
          <p:nvPr>
            <p:ph type="sldNum" sz="quarter" idx="10"/>
          </p:nvPr>
        </p:nvSpPr>
        <p:spPr>
          <a:ln/>
        </p:spPr>
        <p:txBody>
          <a:bodyPr/>
          <a:lstStyle>
            <a:lvl1pPr>
              <a:defRPr/>
            </a:lvl1pPr>
          </a:lstStyle>
          <a:p>
            <a:pPr>
              <a:defRPr/>
            </a:pPr>
            <a:fld id="{052B8990-B462-4FE5-A0C2-5E7C9447B597}"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218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71D36F0C-A904-4DA7-85FF-CBC8D16546FE}" type="slidenum">
              <a:rPr lang="en-US"/>
              <a:pPr>
                <a:defRPr/>
              </a:pPr>
              <a:t>‹#›</a:t>
            </a:fld>
            <a:endParaRPr lang="en-US"/>
          </a:p>
        </p:txBody>
      </p:sp>
    </p:spTree>
    <p:extLst>
      <p:ext uri="{BB962C8B-B14F-4D97-AF65-F5344CB8AC3E}">
        <p14:creationId xmlns:p14="http://schemas.microsoft.com/office/powerpoint/2010/main" val="259815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a:t>Click to edit Master title style</a:t>
            </a:r>
          </a:p>
        </p:txBody>
      </p:sp>
      <p:sp>
        <p:nvSpPr>
          <p:cNvPr id="3" name="Table Placeholder 2"/>
          <p:cNvSpPr>
            <a:spLocks noGrp="1"/>
          </p:cNvSpPr>
          <p:nvPr>
            <p:ph type="tbl" idx="1"/>
          </p:nvPr>
        </p:nvSpPr>
        <p:spPr>
          <a:xfrm>
            <a:off x="1676400" y="1981200"/>
            <a:ext cx="7010400" cy="4114800"/>
          </a:xfrm>
        </p:spPr>
        <p:txBody>
          <a:bodyPr/>
          <a:lstStyle/>
          <a:p>
            <a:pPr lvl="0"/>
            <a:endParaRPr 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F6F97367-A890-49E7-BB25-5DBF7C480AB3}" type="slidenum">
              <a:rPr lang="en-US"/>
              <a:pPr>
                <a:defRPr/>
              </a:pPr>
              <a:t>‹#›</a:t>
            </a:fld>
            <a:endParaRPr lang="en-US"/>
          </a:p>
        </p:txBody>
      </p:sp>
    </p:spTree>
    <p:extLst>
      <p:ext uri="{BB962C8B-B14F-4D97-AF65-F5344CB8AC3E}">
        <p14:creationId xmlns:p14="http://schemas.microsoft.com/office/powerpoint/2010/main" val="421387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Rectangle 6"/>
          <p:cNvSpPr>
            <a:spLocks noGrp="1"/>
          </p:cNvSpPr>
          <p:nvPr>
            <p:ph type="dt" sz="half" idx="10"/>
          </p:nvPr>
        </p:nvSpPr>
        <p:spPr/>
        <p:txBody>
          <a:bodyPr/>
          <a:lstStyle>
            <a:lvl1pPr>
              <a:defRPr/>
            </a:lvl1pPr>
          </a:lstStyle>
          <a:p>
            <a:pPr>
              <a:defRPr/>
            </a:pPr>
            <a:fld id="{111F42F9-8821-45CC-B588-86DEC323DD90}" type="datetime1">
              <a:rPr lang="en-US"/>
              <a:pPr>
                <a:defRPr/>
              </a:pPr>
              <a:t>4/13/2019</a:t>
            </a:fld>
            <a:endParaRPr lang="en-US"/>
          </a:p>
        </p:txBody>
      </p:sp>
      <p:sp>
        <p:nvSpPr>
          <p:cNvPr id="5" name="Rectangle 20"/>
          <p:cNvSpPr>
            <a:spLocks noGrp="1"/>
          </p:cNvSpPr>
          <p:nvPr>
            <p:ph type="ftr" sz="quarter" idx="11"/>
          </p:nvPr>
        </p:nvSpPr>
        <p:spPr/>
        <p:txBody>
          <a:bodyPr/>
          <a:lstStyle>
            <a:lvl1pPr>
              <a:defRPr/>
            </a:lvl1pPr>
          </a:lstStyle>
          <a:p>
            <a:pPr>
              <a:defRPr/>
            </a:pPr>
            <a:r>
              <a:rPr lang="en-US"/>
              <a:t>Dr. Navneet Goyal, BITS Pilani</a:t>
            </a:r>
          </a:p>
        </p:txBody>
      </p:sp>
      <p:sp>
        <p:nvSpPr>
          <p:cNvPr id="6" name="Rectangle 21"/>
          <p:cNvSpPr>
            <a:spLocks noGrp="1"/>
          </p:cNvSpPr>
          <p:nvPr>
            <p:ph type="sldNum" sz="quarter" idx="12"/>
          </p:nvPr>
        </p:nvSpPr>
        <p:spPr/>
        <p:txBody>
          <a:bodyPr/>
          <a:lstStyle>
            <a:lvl1pPr>
              <a:defRPr/>
            </a:lvl1pPr>
          </a:lstStyle>
          <a:p>
            <a:pPr>
              <a:defRPr/>
            </a:pPr>
            <a:fld id="{DAA994FC-F40A-4832-983F-CFF3D01B0A78}" type="slidenum">
              <a:rPr lang="en-US"/>
              <a:pPr>
                <a:defRPr/>
              </a:pPr>
              <a:t>‹#›</a:t>
            </a:fld>
            <a:endParaRPr lang="en-US"/>
          </a:p>
        </p:txBody>
      </p:sp>
    </p:spTree>
    <p:extLst>
      <p:ext uri="{BB962C8B-B14F-4D97-AF65-F5344CB8AC3E}">
        <p14:creationId xmlns:p14="http://schemas.microsoft.com/office/powerpoint/2010/main" val="102664837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70013" y="301625"/>
            <a:ext cx="7313612" cy="1143000"/>
          </a:xfrm>
        </p:spPr>
        <p:txBody>
          <a:bodyPr/>
          <a:lstStyle/>
          <a:p>
            <a:r>
              <a:rPr lang="en-US"/>
              <a:t>Click to edit Master title style</a:t>
            </a:r>
          </a:p>
        </p:txBody>
      </p:sp>
      <p:sp>
        <p:nvSpPr>
          <p:cNvPr id="3" name="Content Placeholder 2"/>
          <p:cNvSpPr>
            <a:spLocks noGrp="1"/>
          </p:cNvSpPr>
          <p:nvPr>
            <p:ph sz="quarter" idx="1"/>
          </p:nvPr>
        </p:nvSpPr>
        <p:spPr>
          <a:xfrm>
            <a:off x="1370013" y="18272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370013" y="39608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77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2846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2881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http://www.dbmsmag.com/gifs/9511d051.gif"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0800" y="3505200"/>
            <a:ext cx="6019800" cy="1524000"/>
          </a:xfrm>
        </p:spPr>
        <p:txBody>
          <a:bodyPr/>
          <a:lstStyle/>
          <a:p>
            <a:r>
              <a:rPr lang="en-IN" sz="3600" dirty="0"/>
              <a:t>CSI ZG515/ SS ZG515</a:t>
            </a:r>
            <a:br>
              <a:rPr lang="en-US" sz="3600" dirty="0"/>
            </a:br>
            <a:r>
              <a:rPr lang="en-IN" sz="3600" dirty="0"/>
              <a:t>Data Warehousing</a:t>
            </a:r>
            <a:endParaRPr lang="en-US" sz="3600"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Rectangle 2"/>
          <p:cNvSpPr/>
          <p:nvPr/>
        </p:nvSpPr>
        <p:spPr>
          <a:xfrm>
            <a:off x="6172200" y="5126182"/>
            <a:ext cx="2438400" cy="369332"/>
          </a:xfrm>
          <a:prstGeom prst="rect">
            <a:avLst/>
          </a:prstGeom>
        </p:spPr>
        <p:txBody>
          <a:bodyPr wrap="square">
            <a:spAutoFit/>
          </a:bodyPr>
          <a:lstStyle/>
          <a:p>
            <a:r>
              <a:rPr lang="en-US" b="1" spc="-150" dirty="0">
                <a:solidFill>
                  <a:schemeClr val="bg1"/>
                </a:solidFill>
                <a:latin typeface="Arial" pitchFamily="34" charset="0"/>
                <a:cs typeface="Arial" pitchFamily="34" charset="0"/>
              </a:rPr>
              <a:t>Swarna Chaudhary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normAutofit/>
          </a:bodyPr>
          <a:lstStyle/>
          <a:p>
            <a:pPr marL="685800" algn="just" eaLnBrk="1" hangingPunct="1">
              <a:buFont typeface="Arial" panose="020B0604020202020204" pitchFamily="34" charset="0"/>
              <a:buChar char="•"/>
            </a:pPr>
            <a:r>
              <a:rPr lang="en-US" sz="2000" dirty="0"/>
              <a:t>Data warehouses often contain very large tables and require techniques both for managing these large tables and for providing good query performance across them</a:t>
            </a:r>
          </a:p>
          <a:p>
            <a:pPr marL="685800" algn="just" eaLnBrk="1" hangingPunct="1">
              <a:buFont typeface="Arial" panose="020B0604020202020204" pitchFamily="34" charset="0"/>
              <a:buChar char="•"/>
            </a:pPr>
            <a:r>
              <a:rPr lang="en-US" sz="2000" dirty="0"/>
              <a:t>Partitioning is supported in most RDBMSs</a:t>
            </a:r>
          </a:p>
          <a:p>
            <a:pPr marL="685800" algn="just" eaLnBrk="1" hangingPunct="1">
              <a:buFont typeface="Arial" panose="020B0604020202020204" pitchFamily="34" charset="0"/>
              <a:buChar char="•"/>
            </a:pPr>
            <a:r>
              <a:rPr lang="en-US" sz="2000" dirty="0"/>
              <a:t>Even if it is not supported, one can create them using the concept of views</a:t>
            </a:r>
          </a:p>
          <a:p>
            <a:pPr lvl="1" eaLnBrk="1" hangingPunct="1"/>
            <a:r>
              <a:rPr lang="en-US" dirty="0"/>
              <a:t>Manually move data from the table to be partitioned to its partitions (tables)</a:t>
            </a:r>
          </a:p>
          <a:p>
            <a:pPr lvl="1" eaLnBrk="1" hangingPunct="1"/>
            <a:r>
              <a:rPr lang="en-US" dirty="0"/>
              <a:t>Create a view using union of partitions, giving an illusion that the original table still exists</a:t>
            </a:r>
          </a:p>
        </p:txBody>
      </p:sp>
      <p:sp>
        <p:nvSpPr>
          <p:cNvPr id="12291"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Partitioning</a:t>
            </a:r>
          </a:p>
        </p:txBody>
      </p:sp>
    </p:spTree>
    <p:extLst>
      <p:ext uri="{BB962C8B-B14F-4D97-AF65-F5344CB8AC3E}">
        <p14:creationId xmlns:p14="http://schemas.microsoft.com/office/powerpoint/2010/main" val="265593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buFontTx/>
              <a:buNone/>
            </a:pPr>
            <a:r>
              <a:rPr lang="en-US" dirty="0"/>
              <a:t>Oracle offers four partitioning methods:</a:t>
            </a:r>
          </a:p>
          <a:p>
            <a:pPr eaLnBrk="1" hangingPunct="1">
              <a:buFont typeface="Arial" panose="020B0604020202020204" pitchFamily="34" charset="0"/>
              <a:buChar char="•"/>
            </a:pPr>
            <a:r>
              <a:rPr lang="en-US" dirty="0"/>
              <a:t>Range Partitioning </a:t>
            </a:r>
          </a:p>
          <a:p>
            <a:pPr eaLnBrk="1" hangingPunct="1">
              <a:buFont typeface="Arial" panose="020B0604020202020204" pitchFamily="34" charset="0"/>
              <a:buChar char="•"/>
            </a:pPr>
            <a:r>
              <a:rPr lang="en-US" dirty="0"/>
              <a:t>Hash Partitioning</a:t>
            </a:r>
          </a:p>
          <a:p>
            <a:pPr eaLnBrk="1" hangingPunct="1">
              <a:buFont typeface="Arial" panose="020B0604020202020204" pitchFamily="34" charset="0"/>
              <a:buChar char="•"/>
            </a:pPr>
            <a:r>
              <a:rPr lang="en-US" dirty="0"/>
              <a:t>List Partitioning</a:t>
            </a:r>
          </a:p>
          <a:p>
            <a:pPr eaLnBrk="1" hangingPunct="1">
              <a:buFont typeface="Arial" panose="020B0604020202020204" pitchFamily="34" charset="0"/>
              <a:buChar char="•"/>
            </a:pPr>
            <a:r>
              <a:rPr lang="en-US" dirty="0"/>
              <a:t>Composite Partitioning</a:t>
            </a:r>
          </a:p>
        </p:txBody>
      </p:sp>
      <p:sp>
        <p:nvSpPr>
          <p:cNvPr id="13315"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Types of Partitioning</a:t>
            </a:r>
          </a:p>
        </p:txBody>
      </p:sp>
    </p:spTree>
    <p:extLst>
      <p:ext uri="{BB962C8B-B14F-4D97-AF65-F5344CB8AC3E}">
        <p14:creationId xmlns:p14="http://schemas.microsoft.com/office/powerpoint/2010/main" val="398515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normAutofit/>
          </a:bodyPr>
          <a:lstStyle/>
          <a:p>
            <a:pPr algn="just" eaLnBrk="1" hangingPunct="1">
              <a:buFont typeface="Arial" panose="020B0604020202020204" pitchFamily="34" charset="0"/>
              <a:buChar char="•"/>
            </a:pPr>
            <a:r>
              <a:rPr lang="en-US" dirty="0"/>
              <a:t>Distributes data evenly among the partitions/devices</a:t>
            </a:r>
          </a:p>
          <a:p>
            <a:pPr algn="just" eaLnBrk="1" hangingPunct="1">
              <a:buFont typeface="Arial" panose="020B0604020202020204" pitchFamily="34" charset="0"/>
              <a:buChar char="•"/>
            </a:pPr>
            <a:r>
              <a:rPr lang="en-US" dirty="0"/>
              <a:t>Easy to use partitioning</a:t>
            </a:r>
          </a:p>
          <a:p>
            <a:pPr algn="just" eaLnBrk="1" hangingPunct="1">
              <a:buFont typeface="Arial" panose="020B0604020202020204" pitchFamily="34" charset="0"/>
              <a:buChar char="•"/>
            </a:pPr>
            <a:r>
              <a:rPr lang="en-US" dirty="0"/>
              <a:t>Oracle uses a linear hashing algorithm to avoid skew</a:t>
            </a:r>
          </a:p>
          <a:p>
            <a:pPr algn="just" eaLnBrk="1" hangingPunct="1">
              <a:buFont typeface="Arial" panose="020B0604020202020204" pitchFamily="34" charset="0"/>
              <a:buChar char="•"/>
            </a:pPr>
            <a:r>
              <a:rPr lang="en-US" dirty="0"/>
              <a:t>No. of partitions should be in powers of 2</a:t>
            </a:r>
          </a:p>
          <a:p>
            <a:pPr algn="just" eaLnBrk="1" hangingPunct="1">
              <a:buFont typeface="Arial" panose="020B0604020202020204" pitchFamily="34" charset="0"/>
              <a:buChar char="•"/>
            </a:pPr>
            <a:r>
              <a:rPr lang="en-US" dirty="0"/>
              <a:t>Users cannot specify alternate hashing functions or algorithms </a:t>
            </a:r>
          </a:p>
          <a:p>
            <a:pPr eaLnBrk="1" hangingPunct="1"/>
            <a:endParaRPr lang="en-US" dirty="0"/>
          </a:p>
        </p:txBody>
      </p:sp>
      <p:sp>
        <p:nvSpPr>
          <p:cNvPr id="14339"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Hash Partitioning</a:t>
            </a:r>
          </a:p>
        </p:txBody>
      </p:sp>
    </p:spTree>
    <p:extLst>
      <p:ext uri="{BB962C8B-B14F-4D97-AF65-F5344CB8AC3E}">
        <p14:creationId xmlns:p14="http://schemas.microsoft.com/office/powerpoint/2010/main" val="3998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normAutofit/>
          </a:bodyPr>
          <a:lstStyle/>
          <a:p>
            <a:pPr eaLnBrk="1" hangingPunct="1"/>
            <a:r>
              <a:rPr lang="en-US"/>
              <a:t>CREATE TABLE sales_hash</a:t>
            </a:r>
          </a:p>
          <a:p>
            <a:pPr eaLnBrk="1" hangingPunct="1">
              <a:buFontTx/>
              <a:buNone/>
            </a:pPr>
            <a:r>
              <a:rPr lang="en-US"/>
              <a:t>	(salesman_id NUMBER(5),</a:t>
            </a:r>
          </a:p>
          <a:p>
            <a:pPr eaLnBrk="1" hangingPunct="1">
              <a:buFontTx/>
              <a:buNone/>
            </a:pPr>
            <a:r>
              <a:rPr lang="en-US"/>
              <a:t>	salesman_name VARCHAR2(30),</a:t>
            </a:r>
          </a:p>
          <a:p>
            <a:pPr eaLnBrk="1" hangingPunct="1">
              <a:buFontTx/>
              <a:buNone/>
            </a:pPr>
            <a:r>
              <a:rPr lang="en-US"/>
              <a:t>	sales_amount NUMBER(10),</a:t>
            </a:r>
          </a:p>
          <a:p>
            <a:pPr eaLnBrk="1" hangingPunct="1">
              <a:buFontTx/>
              <a:buNone/>
            </a:pPr>
            <a:r>
              <a:rPr lang="en-US"/>
              <a:t>	week_no NUMBER(2))</a:t>
            </a:r>
          </a:p>
          <a:p>
            <a:pPr eaLnBrk="1" hangingPunct="1">
              <a:buFontTx/>
              <a:buNone/>
            </a:pPr>
            <a:r>
              <a:rPr lang="en-US"/>
              <a:t>	PARTITION BY HASH(salesman_id)</a:t>
            </a:r>
          </a:p>
          <a:p>
            <a:pPr eaLnBrk="1" hangingPunct="1">
              <a:buFontTx/>
              <a:buNone/>
            </a:pPr>
            <a:r>
              <a:rPr lang="en-US"/>
              <a:t>	PARTITIONS 4</a:t>
            </a:r>
          </a:p>
          <a:p>
            <a:pPr eaLnBrk="1" hangingPunct="1">
              <a:buFontTx/>
              <a:buNone/>
            </a:pPr>
            <a:r>
              <a:rPr lang="it-IT"/>
              <a:t>	STORE IN (data1, data2, data3, data4);</a:t>
            </a:r>
            <a:endParaRPr lang="en-US"/>
          </a:p>
        </p:txBody>
      </p:sp>
      <p:sp>
        <p:nvSpPr>
          <p:cNvPr id="15363"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Hash Partitioning: Example</a:t>
            </a:r>
          </a:p>
        </p:txBody>
      </p:sp>
    </p:spTree>
    <p:extLst>
      <p:ext uri="{BB962C8B-B14F-4D97-AF65-F5344CB8AC3E}">
        <p14:creationId xmlns:p14="http://schemas.microsoft.com/office/powerpoint/2010/main" val="137348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normAutofit/>
          </a:bodyPr>
          <a:lstStyle/>
          <a:p>
            <a:pPr marL="461963" indent="-285750" algn="just" eaLnBrk="1" hangingPunct="1">
              <a:buFont typeface="Arial" panose="020B0604020202020204" pitchFamily="34" charset="0"/>
              <a:buChar char="•"/>
            </a:pPr>
            <a:r>
              <a:rPr lang="en-US" sz="2000" dirty="0"/>
              <a:t>List partitioning enables you to explicitly control how rows map to partitions. </a:t>
            </a:r>
          </a:p>
          <a:p>
            <a:pPr marL="461963" indent="-285750" algn="just" eaLnBrk="1" hangingPunct="1">
              <a:buFont typeface="Arial" panose="020B0604020202020204" pitchFamily="34" charset="0"/>
              <a:buChar char="•"/>
            </a:pPr>
            <a:r>
              <a:rPr lang="en-US" sz="2000" dirty="0"/>
              <a:t>Specify a list of discrete values for the partitioning column in the description for each partition. </a:t>
            </a:r>
          </a:p>
          <a:p>
            <a:pPr marL="461963" indent="-285750" algn="just" eaLnBrk="1" hangingPunct="1">
              <a:buFont typeface="Arial" panose="020B0604020202020204" pitchFamily="34" charset="0"/>
              <a:buChar char="•"/>
            </a:pPr>
            <a:r>
              <a:rPr lang="en-US" sz="2000" dirty="0"/>
              <a:t>Different from range partitioning, where a range of values is associated with a partition and with hash partitioning, where you have no control of the row-to-partition mapping</a:t>
            </a:r>
          </a:p>
          <a:p>
            <a:pPr marL="461963" indent="-285750" algn="just" eaLnBrk="1" hangingPunct="1">
              <a:buFont typeface="Arial" panose="020B0604020202020204" pitchFamily="34" charset="0"/>
              <a:buChar char="•"/>
            </a:pPr>
            <a:r>
              <a:rPr lang="en-US" sz="2000" dirty="0"/>
              <a:t> Advantage of list partitioning is that you can group and organize unordered and unrelated sets of data in a natural way</a:t>
            </a:r>
          </a:p>
        </p:txBody>
      </p:sp>
      <p:sp>
        <p:nvSpPr>
          <p:cNvPr id="16387"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List Partitioning</a:t>
            </a:r>
          </a:p>
        </p:txBody>
      </p:sp>
    </p:spTree>
    <p:extLst>
      <p:ext uri="{BB962C8B-B14F-4D97-AF65-F5344CB8AC3E}">
        <p14:creationId xmlns:p14="http://schemas.microsoft.com/office/powerpoint/2010/main" val="313335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buFontTx/>
              <a:buNone/>
            </a:pPr>
            <a:r>
              <a:rPr lang="en-US" sz="2000"/>
              <a:t>CREATE TABLE sales_list</a:t>
            </a:r>
          </a:p>
          <a:p>
            <a:pPr eaLnBrk="1" hangingPunct="1">
              <a:buFontTx/>
              <a:buNone/>
            </a:pPr>
            <a:r>
              <a:rPr lang="en-US" sz="2000"/>
              <a:t>(salesman_id NUMBER(5),</a:t>
            </a:r>
          </a:p>
          <a:p>
            <a:pPr eaLnBrk="1" hangingPunct="1">
              <a:buFontTx/>
              <a:buNone/>
            </a:pPr>
            <a:r>
              <a:rPr lang="en-US" sz="2000"/>
              <a:t>salesman_name VARCHAR2(30),</a:t>
            </a:r>
          </a:p>
          <a:p>
            <a:pPr eaLnBrk="1" hangingPunct="1">
              <a:buFontTx/>
              <a:buNone/>
            </a:pPr>
            <a:r>
              <a:rPr lang="en-US" sz="2000"/>
              <a:t>sales_state VARCHAR2(20),</a:t>
            </a:r>
          </a:p>
          <a:p>
            <a:pPr eaLnBrk="1" hangingPunct="1">
              <a:buFontTx/>
              <a:buNone/>
            </a:pPr>
            <a:r>
              <a:rPr lang="en-US" sz="2000"/>
              <a:t>sales_amount NUMBER(10),</a:t>
            </a:r>
          </a:p>
          <a:p>
            <a:pPr eaLnBrk="1" hangingPunct="1">
              <a:buFontTx/>
              <a:buNone/>
            </a:pPr>
            <a:r>
              <a:rPr lang="en-US" sz="2000"/>
              <a:t>sales_date DATE)</a:t>
            </a:r>
          </a:p>
          <a:p>
            <a:pPr eaLnBrk="1" hangingPunct="1">
              <a:buFontTx/>
              <a:buNone/>
            </a:pPr>
            <a:r>
              <a:rPr lang="en-US" sz="2000"/>
              <a:t>PARTITION BY LIST(sales_state)</a:t>
            </a:r>
          </a:p>
          <a:p>
            <a:pPr eaLnBrk="1" hangingPunct="1">
              <a:buFontTx/>
              <a:buNone/>
            </a:pPr>
            <a:r>
              <a:rPr lang="en-US" sz="2000"/>
              <a:t>(</a:t>
            </a:r>
          </a:p>
          <a:p>
            <a:pPr eaLnBrk="1" hangingPunct="1">
              <a:buFontTx/>
              <a:buNone/>
            </a:pPr>
            <a:r>
              <a:rPr lang="en-US" sz="2000"/>
              <a:t>PARTITION sales_west VALUES IN('California', 'Hawaii'),</a:t>
            </a:r>
          </a:p>
          <a:p>
            <a:pPr eaLnBrk="1" hangingPunct="1">
              <a:buFontTx/>
              <a:buNone/>
            </a:pPr>
            <a:r>
              <a:rPr lang="en-US" sz="2000"/>
              <a:t>PARTITION sales_east VALUES IN ('New York', 'Virginia', 'Florida'),</a:t>
            </a:r>
          </a:p>
          <a:p>
            <a:pPr eaLnBrk="1" hangingPunct="1">
              <a:buFontTx/>
              <a:buNone/>
            </a:pPr>
            <a:r>
              <a:rPr lang="en-US" sz="2000"/>
              <a:t>PARTITION sales_central VALUES IN('Texas', 'Illinois'),</a:t>
            </a:r>
          </a:p>
          <a:p>
            <a:pPr eaLnBrk="1" hangingPunct="1">
              <a:buFontTx/>
              <a:buNone/>
            </a:pPr>
            <a:r>
              <a:rPr lang="en-US" sz="2000"/>
              <a:t>);</a:t>
            </a:r>
          </a:p>
        </p:txBody>
      </p:sp>
      <p:sp>
        <p:nvSpPr>
          <p:cNvPr id="3" name="Content Placeholder 2"/>
          <p:cNvSpPr>
            <a:spLocks noGrp="1"/>
          </p:cNvSpPr>
          <p:nvPr>
            <p:ph sz="quarter" idx="11"/>
          </p:nvPr>
        </p:nvSpPr>
        <p:spPr/>
        <p:txBody>
          <a:bodyPr/>
          <a:lstStyle/>
          <a:p>
            <a:endParaRPr lang="en-IN"/>
          </a:p>
        </p:txBody>
      </p:sp>
      <p:sp>
        <p:nvSpPr>
          <p:cNvPr id="17411"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List Partitioning: Example</a:t>
            </a:r>
          </a:p>
        </p:txBody>
      </p:sp>
    </p:spTree>
    <p:extLst>
      <p:ext uri="{BB962C8B-B14F-4D97-AF65-F5344CB8AC3E}">
        <p14:creationId xmlns:p14="http://schemas.microsoft.com/office/powerpoint/2010/main" val="61684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buFont typeface="Arial" panose="020B0604020202020204" pitchFamily="34" charset="0"/>
              <a:buChar char="•"/>
            </a:pPr>
            <a:r>
              <a:rPr lang="en-US" dirty="0"/>
              <a:t>Composite partitioning combines range and hash partitioning.</a:t>
            </a:r>
          </a:p>
          <a:p>
            <a:pPr eaLnBrk="1" hangingPunct="1">
              <a:buFont typeface="Arial" panose="020B0604020202020204" pitchFamily="34" charset="0"/>
              <a:buChar char="•"/>
            </a:pPr>
            <a:r>
              <a:rPr lang="en-US" dirty="0"/>
              <a:t>First distribute data into partitions according to boundaries established by the partition ranges. </a:t>
            </a:r>
          </a:p>
          <a:p>
            <a:pPr eaLnBrk="1" hangingPunct="1">
              <a:buFont typeface="Arial" panose="020B0604020202020204" pitchFamily="34" charset="0"/>
              <a:buChar char="•"/>
            </a:pPr>
            <a:r>
              <a:rPr lang="en-US" dirty="0"/>
              <a:t>Then use a hashing algorithm to further divide the data into sub-partitions within each range partition</a:t>
            </a:r>
          </a:p>
        </p:txBody>
      </p:sp>
      <p:sp>
        <p:nvSpPr>
          <p:cNvPr id="18435"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Composite Partitioning</a:t>
            </a:r>
          </a:p>
        </p:txBody>
      </p:sp>
    </p:spTree>
    <p:extLst>
      <p:ext uri="{BB962C8B-B14F-4D97-AF65-F5344CB8AC3E}">
        <p14:creationId xmlns:p14="http://schemas.microsoft.com/office/powerpoint/2010/main" val="161122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eaLnBrk="1" hangingPunct="1">
              <a:buFont typeface="Arial" panose="020B0604020202020204" pitchFamily="34" charset="0"/>
              <a:buChar char="•"/>
            </a:pPr>
            <a:r>
              <a:rPr lang="en-US" dirty="0"/>
              <a:t>Materialized views are supported in most RDBMSs</a:t>
            </a:r>
          </a:p>
          <a:p>
            <a:pPr>
              <a:buFont typeface="Arial" panose="020B0604020202020204" pitchFamily="34" charset="0"/>
              <a:buChar char="•"/>
            </a:pPr>
            <a:r>
              <a:rPr lang="en-US" dirty="0"/>
              <a:t>A materialized view, is a table segment whose contents are periodically refreshed based on a query</a:t>
            </a:r>
          </a:p>
          <a:p>
            <a:pPr eaLnBrk="1" hangingPunct="1">
              <a:buFont typeface="Arial" panose="020B0604020202020204" pitchFamily="34" charset="0"/>
              <a:buChar char="•"/>
            </a:pPr>
            <a:r>
              <a:rPr lang="en-US" dirty="0">
                <a:solidFill>
                  <a:srgbClr val="000000"/>
                </a:solidFill>
              </a:rPr>
              <a:t>Types of Materialized views supported*</a:t>
            </a:r>
          </a:p>
          <a:p>
            <a:pPr lvl="1" eaLnBrk="1" hangingPunct="1"/>
            <a:r>
              <a:rPr lang="en-US" dirty="0">
                <a:solidFill>
                  <a:srgbClr val="000000"/>
                </a:solidFill>
              </a:rPr>
              <a:t>With aggregates</a:t>
            </a:r>
          </a:p>
          <a:p>
            <a:pPr lvl="1" eaLnBrk="1" hangingPunct="1"/>
            <a:r>
              <a:rPr lang="en-US" dirty="0">
                <a:solidFill>
                  <a:srgbClr val="000000"/>
                </a:solidFill>
              </a:rPr>
              <a:t>With joins</a:t>
            </a:r>
          </a:p>
          <a:p>
            <a:pPr lvl="1" eaLnBrk="1" hangingPunct="1"/>
            <a:r>
              <a:rPr lang="en-US" dirty="0">
                <a:solidFill>
                  <a:srgbClr val="000000"/>
                </a:solidFill>
              </a:rPr>
              <a:t>With both joins &amp; aggregates</a:t>
            </a:r>
          </a:p>
          <a:p>
            <a:pPr lvl="1" eaLnBrk="1" hangingPunct="1"/>
            <a:r>
              <a:rPr lang="en-US" dirty="0">
                <a:solidFill>
                  <a:srgbClr val="000000"/>
                </a:solidFill>
              </a:rPr>
              <a:t>Nested materialized views</a:t>
            </a:r>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19459"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Materialized Views</a:t>
            </a:r>
          </a:p>
        </p:txBody>
      </p:sp>
    </p:spTree>
    <p:extLst>
      <p:ext uri="{BB962C8B-B14F-4D97-AF65-F5344CB8AC3E}">
        <p14:creationId xmlns:p14="http://schemas.microsoft.com/office/powerpoint/2010/main" val="314855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74380-FA70-43BF-A8B0-77FD80CB130B}"/>
              </a:ext>
            </a:extLst>
          </p:cNvPr>
          <p:cNvSpPr>
            <a:spLocks noGrp="1"/>
          </p:cNvSpPr>
          <p:nvPr>
            <p:ph sz="quarter" idx="10"/>
          </p:nvPr>
        </p:nvSpPr>
        <p:spPr/>
        <p:txBody>
          <a:bodyPr/>
          <a:lstStyle/>
          <a:p>
            <a:r>
              <a:rPr lang="en-US" dirty="0"/>
              <a:t>Materialized View</a:t>
            </a:r>
            <a:endParaRPr lang="en-IN" dirty="0"/>
          </a:p>
        </p:txBody>
      </p:sp>
      <p:sp>
        <p:nvSpPr>
          <p:cNvPr id="4" name="Content Placeholder 3">
            <a:extLst>
              <a:ext uri="{FF2B5EF4-FFF2-40B4-BE49-F238E27FC236}">
                <a16:creationId xmlns:a16="http://schemas.microsoft.com/office/drawing/2014/main" id="{FB0028D9-21A3-4796-8C4D-844661899430}"/>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54BBC68A-A60B-406A-94EC-2D06ABE319F0}"/>
              </a:ext>
            </a:extLst>
          </p:cNvPr>
          <p:cNvSpPr>
            <a:spLocks noGrp="1"/>
          </p:cNvSpPr>
          <p:nvPr>
            <p:ph type="sldNum" sz="quarter" idx="14"/>
          </p:nvPr>
        </p:nvSpPr>
        <p:spPr/>
        <p:txBody>
          <a:bodyPr/>
          <a:lstStyle/>
          <a:p>
            <a:fld id="{BC8D7E44-7D4F-4942-A8C9-2DF6BF8399E8}" type="slidenum">
              <a:rPr lang="en-US" smtClean="0"/>
              <a:pPr/>
              <a:t>18</a:t>
            </a:fld>
            <a:endParaRPr lang="en-US" dirty="0"/>
          </a:p>
        </p:txBody>
      </p:sp>
      <p:pic>
        <p:nvPicPr>
          <p:cNvPr id="6" name="Picture 5">
            <a:extLst>
              <a:ext uri="{FF2B5EF4-FFF2-40B4-BE49-F238E27FC236}">
                <a16:creationId xmlns:a16="http://schemas.microsoft.com/office/drawing/2014/main" id="{2C4B8927-5881-4B0A-9A5D-CCB57C7D660A}"/>
              </a:ext>
            </a:extLst>
          </p:cNvPr>
          <p:cNvPicPr>
            <a:picLocks noChangeAspect="1"/>
          </p:cNvPicPr>
          <p:nvPr/>
        </p:nvPicPr>
        <p:blipFill>
          <a:blip r:embed="rId2"/>
          <a:stretch>
            <a:fillRect/>
          </a:stretch>
        </p:blipFill>
        <p:spPr>
          <a:xfrm>
            <a:off x="611909" y="1395624"/>
            <a:ext cx="6924675" cy="3371850"/>
          </a:xfrm>
          <a:prstGeom prst="rect">
            <a:avLst/>
          </a:prstGeom>
        </p:spPr>
      </p:pic>
    </p:spTree>
    <p:extLst>
      <p:ext uri="{BB962C8B-B14F-4D97-AF65-F5344CB8AC3E}">
        <p14:creationId xmlns:p14="http://schemas.microsoft.com/office/powerpoint/2010/main" val="3875909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Materialized Views - Aggregates</a:t>
            </a:r>
          </a:p>
        </p:txBody>
      </p:sp>
      <p:sp>
        <p:nvSpPr>
          <p:cNvPr id="7" name="Rectangle 5">
            <a:extLst>
              <a:ext uri="{FF2B5EF4-FFF2-40B4-BE49-F238E27FC236}">
                <a16:creationId xmlns:a16="http://schemas.microsoft.com/office/drawing/2014/main" id="{D8046EA0-1CEC-483E-BFB5-3A3D9005909F}"/>
              </a:ext>
            </a:extLst>
          </p:cNvPr>
          <p:cNvSpPr>
            <a:spLocks noGrp="1" noChangeArrowheads="1"/>
          </p:cNvSpPr>
          <p:nvPr>
            <p:ph idx="1"/>
          </p:nvPr>
        </p:nvSpPr>
        <p:spPr bwMode="auto">
          <a:xfrm>
            <a:off x="164001" y="1270827"/>
            <a:ext cx="8496875" cy="176971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CREATE MATERIALIZED VIEW view-name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SFMono-Regular"/>
              </a:rPr>
              <a:t>BUILD [IMMEDIATE | DEFFERED]</a:t>
            </a:r>
            <a:endParaRPr kumimoji="0" lang="en-US" altLang="en-US" sz="1600" b="0" i="0" u="none" strike="noStrike" cap="none" normalizeH="0" baseline="0" dirty="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REFRESH [FAST | COMPLETE | FORCE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ON [COMMIT | DEMAND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[[ENABLE | DISABLE] QUERY REWRITE]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SELECT ...;</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E7206FAD-C793-4827-A7D9-D24FF752A719}"/>
              </a:ext>
            </a:extLst>
          </p:cNvPr>
          <p:cNvSpPr>
            <a:spLocks noChangeArrowheads="1"/>
          </p:cNvSpPr>
          <p:nvPr/>
        </p:nvSpPr>
        <p:spPr bwMode="auto">
          <a:xfrm>
            <a:off x="196300" y="3069608"/>
            <a:ext cx="8522799" cy="3277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mn-lt"/>
              </a:rPr>
              <a:t>The </a:t>
            </a:r>
            <a:r>
              <a:rPr kumimoji="0" lang="en-US" altLang="en-US" sz="1400" b="0" i="0" u="none" strike="noStrike" cap="none" normalizeH="0" baseline="0" dirty="0">
                <a:ln>
                  <a:noFill/>
                </a:ln>
                <a:solidFill>
                  <a:srgbClr val="000000"/>
                </a:solidFill>
                <a:effectLst/>
                <a:latin typeface="+mn-lt"/>
              </a:rPr>
              <a:t>BUILD</a:t>
            </a:r>
            <a:r>
              <a:rPr kumimoji="0" lang="en-US" altLang="en-US" sz="1400" b="0" i="0" u="none" strike="noStrike" cap="none" normalizeH="0" baseline="0" dirty="0">
                <a:ln>
                  <a:noFill/>
                </a:ln>
                <a:solidFill>
                  <a:srgbClr val="212529"/>
                </a:solidFill>
                <a:effectLst/>
                <a:latin typeface="+mn-lt"/>
              </a:rPr>
              <a:t> clause options are:</a:t>
            </a:r>
            <a:endParaRPr kumimoji="0" lang="en-US" altLang="en-US" sz="1400" b="0" i="0" u="none" strike="noStrike" cap="none" normalizeH="0" baseline="0" dirty="0">
              <a:ln>
                <a:noFill/>
              </a:ln>
              <a:solidFill>
                <a:schemeClr val="tx1"/>
              </a:solidFill>
              <a:effectLst/>
              <a:latin typeface="+mn-lt"/>
            </a:endParaRPr>
          </a:p>
          <a:p>
            <a:pPr lvl="1">
              <a:buFontTx/>
              <a:buChar char="•"/>
            </a:pPr>
            <a:r>
              <a:rPr kumimoji="0" lang="en-US" altLang="en-US" sz="1400" b="0" i="0" u="none" strike="noStrike" cap="none" normalizeH="0" baseline="0" dirty="0">
                <a:ln>
                  <a:noFill/>
                </a:ln>
                <a:solidFill>
                  <a:srgbClr val="212529"/>
                </a:solidFill>
                <a:effectLst/>
                <a:latin typeface="+mn-lt"/>
              </a:rPr>
              <a:t>IMMEDIATE : The materialized view is populated immediately.</a:t>
            </a:r>
          </a:p>
          <a:p>
            <a:pPr lvl="1">
              <a:buFontTx/>
              <a:buChar char="•"/>
            </a:pPr>
            <a:r>
              <a:rPr kumimoji="0" lang="en-US" altLang="en-US" sz="1400" b="0" i="0" u="none" strike="noStrike" cap="none" normalizeH="0" baseline="0" dirty="0">
                <a:ln>
                  <a:noFill/>
                </a:ln>
                <a:solidFill>
                  <a:srgbClr val="212529"/>
                </a:solidFill>
                <a:effectLst/>
                <a:latin typeface="+mn-lt"/>
              </a:rPr>
              <a:t>DEFERRED : The materialized view is populated on the first requested refresh.</a:t>
            </a:r>
          </a:p>
          <a:p>
            <a:pPr lvl="1"/>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mn-lt"/>
              </a:rPr>
              <a:t>The following refresh types are available.</a:t>
            </a:r>
            <a:endParaRPr kumimoji="0" lang="en-US" altLang="en-US" sz="1400" b="0" i="0" u="none" strike="noStrike" cap="none" normalizeH="0" baseline="0" dirty="0">
              <a:ln>
                <a:noFill/>
              </a:ln>
              <a:solidFill>
                <a:schemeClr val="tx1"/>
              </a:solidFill>
              <a:effectLst/>
              <a:latin typeface="+mn-lt"/>
            </a:endParaRPr>
          </a:p>
          <a:p>
            <a:pPr lvl="1">
              <a:buFontTx/>
              <a:buChar char="•"/>
            </a:pPr>
            <a:r>
              <a:rPr kumimoji="0" lang="en-US" altLang="en-US" sz="1400" b="0" i="0" u="none" strike="noStrike" cap="none" normalizeH="0" baseline="0" dirty="0">
                <a:ln>
                  <a:noFill/>
                </a:ln>
                <a:solidFill>
                  <a:srgbClr val="212529"/>
                </a:solidFill>
                <a:effectLst/>
                <a:latin typeface="+mn-lt"/>
              </a:rPr>
              <a:t>FAST : A fast refresh is attempted. </a:t>
            </a:r>
          </a:p>
          <a:p>
            <a:pPr lvl="1">
              <a:buFontTx/>
              <a:buChar char="•"/>
            </a:pPr>
            <a:r>
              <a:rPr kumimoji="0" lang="en-US" altLang="en-US" sz="1400" b="0" i="0" u="none" strike="noStrike" cap="none" normalizeH="0" baseline="0" dirty="0">
                <a:ln>
                  <a:noFill/>
                </a:ln>
                <a:solidFill>
                  <a:srgbClr val="212529"/>
                </a:solidFill>
                <a:effectLst/>
                <a:latin typeface="+mn-lt"/>
              </a:rPr>
              <a:t>COMPLETE : The table is repopulated completely using the associated query.</a:t>
            </a:r>
          </a:p>
          <a:p>
            <a:pPr lvl="1">
              <a:buFontTx/>
              <a:buChar char="•"/>
            </a:pPr>
            <a:r>
              <a:rPr kumimoji="0" lang="en-US" altLang="en-US" sz="1400" b="0" i="0" u="none" strike="noStrike" cap="none" normalizeH="0" baseline="0" dirty="0">
                <a:ln>
                  <a:noFill/>
                </a:ln>
                <a:solidFill>
                  <a:srgbClr val="212529"/>
                </a:solidFill>
                <a:effectLst/>
                <a:latin typeface="+mn-lt"/>
              </a:rPr>
              <a:t>FORCE : A fast refresh is attempted. If one is not possible a complete refresh is performed.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mn-lt"/>
              </a:rPr>
              <a:t>A refresh can be triggered in one of two ways.</a:t>
            </a:r>
            <a:endParaRPr kumimoji="0" lang="en-US" altLang="en-US" sz="1400" b="0" i="0" u="none" strike="noStrike" cap="none" normalizeH="0" baseline="0" dirty="0">
              <a:ln>
                <a:noFill/>
              </a:ln>
              <a:solidFill>
                <a:schemeClr val="tx1"/>
              </a:solidFill>
              <a:effectLst/>
              <a:latin typeface="+mn-lt"/>
            </a:endParaRPr>
          </a:p>
          <a:p>
            <a:pPr lvl="1">
              <a:buFontTx/>
              <a:buChar char="•"/>
            </a:pPr>
            <a:r>
              <a:rPr kumimoji="0" lang="en-US" altLang="en-US" sz="1400" b="0" i="0" u="none" strike="noStrike" cap="none" normalizeH="0" baseline="0" dirty="0">
                <a:ln>
                  <a:noFill/>
                </a:ln>
                <a:solidFill>
                  <a:srgbClr val="212529"/>
                </a:solidFill>
                <a:effectLst/>
                <a:latin typeface="+mn-lt"/>
              </a:rPr>
              <a:t>ON COMMIT : The refresh is triggered by a committed data change in one of the dependent tables.</a:t>
            </a:r>
          </a:p>
          <a:p>
            <a:pPr lvl="1">
              <a:buFontTx/>
              <a:buChar char="•"/>
            </a:pPr>
            <a:r>
              <a:rPr kumimoji="0" lang="en-US" altLang="en-US" sz="1400" b="0" i="0" u="none" strike="noStrike" cap="none" normalizeH="0" baseline="0" dirty="0">
                <a:ln>
                  <a:noFill/>
                </a:ln>
                <a:solidFill>
                  <a:srgbClr val="212529"/>
                </a:solidFill>
                <a:effectLst/>
                <a:latin typeface="+mn-lt"/>
              </a:rPr>
              <a:t>ON DEMAND : The refresh is initiated by a manual request or a scheduled task.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mn-lt"/>
              </a:rPr>
              <a:t>The </a:t>
            </a:r>
            <a:r>
              <a:rPr kumimoji="0" lang="en-US" altLang="en-US" sz="1400" b="0" i="0" u="none" strike="noStrike" cap="none" normalizeH="0" baseline="0" dirty="0">
                <a:ln>
                  <a:noFill/>
                </a:ln>
                <a:solidFill>
                  <a:srgbClr val="000000"/>
                </a:solidFill>
                <a:effectLst/>
                <a:latin typeface="+mn-lt"/>
              </a:rPr>
              <a:t>QUERY REWRITE</a:t>
            </a:r>
            <a:r>
              <a:rPr kumimoji="0" lang="en-US" altLang="en-US" sz="1400" b="0" i="0" u="none" strike="noStrike" cap="none" normalizeH="0" baseline="0" dirty="0">
                <a:ln>
                  <a:noFill/>
                </a:ln>
                <a:solidFill>
                  <a:srgbClr val="212529"/>
                </a:solidFill>
                <a:effectLst/>
                <a:latin typeface="+mn-lt"/>
              </a:rPr>
              <a:t> clause tells the optimizer if the materialized view should be consider for query rewrite operations. </a:t>
            </a: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7938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2800" dirty="0"/>
              <a:t>Support for Data Warehousing in RDBMS/SQL</a:t>
            </a:r>
            <a:endParaRPr lang="en-US" sz="2800"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eaLnBrk="1" hangingPunct="1"/>
            <a:r>
              <a:rPr lang="en-US" sz="1600" dirty="0"/>
              <a:t>CREATE MATERIALIZED VIEW LOG ON sales WITH SEQUENCE, ROWID</a:t>
            </a:r>
          </a:p>
          <a:p>
            <a:pPr eaLnBrk="1" hangingPunct="1">
              <a:buFontTx/>
              <a:buNone/>
            </a:pPr>
            <a:r>
              <a:rPr lang="en-US" sz="1600" dirty="0"/>
              <a:t>	(</a:t>
            </a:r>
            <a:r>
              <a:rPr lang="en-US" sz="1600" dirty="0" err="1"/>
              <a:t>prod_id</a:t>
            </a:r>
            <a:r>
              <a:rPr lang="en-US" sz="1600" dirty="0"/>
              <a:t>, </a:t>
            </a:r>
            <a:r>
              <a:rPr lang="en-US" sz="1600" dirty="0" err="1"/>
              <a:t>cust_id</a:t>
            </a:r>
            <a:r>
              <a:rPr lang="en-US" sz="1600" dirty="0"/>
              <a:t>, </a:t>
            </a:r>
            <a:r>
              <a:rPr lang="en-US" sz="1600" dirty="0" err="1"/>
              <a:t>time_id</a:t>
            </a:r>
            <a:r>
              <a:rPr lang="en-US" sz="1600" dirty="0"/>
              <a:t>, </a:t>
            </a:r>
            <a:r>
              <a:rPr lang="en-US" sz="1600" dirty="0" err="1"/>
              <a:t>channel_id</a:t>
            </a:r>
            <a:r>
              <a:rPr lang="en-US" sz="1600" dirty="0"/>
              <a:t>, </a:t>
            </a:r>
            <a:r>
              <a:rPr lang="en-US" sz="1600" dirty="0" err="1"/>
              <a:t>promo_id</a:t>
            </a:r>
            <a:r>
              <a:rPr lang="en-US" sz="1600" dirty="0"/>
              <a:t>, </a:t>
            </a:r>
            <a:r>
              <a:rPr lang="en-US" sz="1600" dirty="0" err="1"/>
              <a:t>quantity_sold</a:t>
            </a:r>
            <a:r>
              <a:rPr lang="en-US" sz="1600" dirty="0"/>
              <a:t>, </a:t>
            </a:r>
            <a:r>
              <a:rPr lang="en-US" sz="1600" dirty="0" err="1"/>
              <a:t>amount_sold</a:t>
            </a:r>
            <a:r>
              <a:rPr lang="en-US" sz="1600" dirty="0"/>
              <a:t>)</a:t>
            </a:r>
          </a:p>
          <a:p>
            <a:pPr eaLnBrk="1" hangingPunct="1">
              <a:buFontTx/>
              <a:buNone/>
            </a:pPr>
            <a:r>
              <a:rPr lang="en-US" sz="1600" dirty="0"/>
              <a:t>	INCLUDING NEW VALUES;</a:t>
            </a:r>
          </a:p>
          <a:p>
            <a:pPr eaLnBrk="1" hangingPunct="1"/>
            <a:endParaRPr lang="en-US" sz="1600" dirty="0"/>
          </a:p>
          <a:p>
            <a:pPr eaLnBrk="1" hangingPunct="1">
              <a:buFontTx/>
              <a:buNone/>
            </a:pPr>
            <a:r>
              <a:rPr lang="en-US" sz="1600" dirty="0"/>
              <a:t>	CREATE MATERIALIZED VIEW </a:t>
            </a:r>
            <a:r>
              <a:rPr lang="en-US" sz="1600" dirty="0" err="1"/>
              <a:t>sum_sales</a:t>
            </a:r>
            <a:endParaRPr lang="en-US" sz="1600" dirty="0"/>
          </a:p>
          <a:p>
            <a:pPr eaLnBrk="1" hangingPunct="1">
              <a:buFontTx/>
              <a:buNone/>
            </a:pPr>
            <a:r>
              <a:rPr lang="en-US" sz="1600" dirty="0"/>
              <a:t>	PARALLEL</a:t>
            </a:r>
          </a:p>
          <a:p>
            <a:pPr eaLnBrk="1" hangingPunct="1">
              <a:buFontTx/>
              <a:buNone/>
            </a:pPr>
            <a:r>
              <a:rPr lang="en-US" sz="1600" dirty="0"/>
              <a:t>	BUILD IMMEDIATE</a:t>
            </a:r>
          </a:p>
          <a:p>
            <a:pPr eaLnBrk="1" hangingPunct="1">
              <a:buFontTx/>
              <a:buNone/>
            </a:pPr>
            <a:r>
              <a:rPr lang="en-US" sz="1600" dirty="0"/>
              <a:t>	REFRESH FAST ON COMMIT AS</a:t>
            </a:r>
          </a:p>
          <a:p>
            <a:pPr eaLnBrk="1" hangingPunct="1">
              <a:buFontTx/>
              <a:buNone/>
            </a:pPr>
            <a:r>
              <a:rPr lang="en-US" sz="1600" dirty="0"/>
              <a:t>	SELECT </a:t>
            </a:r>
            <a:r>
              <a:rPr lang="en-US" sz="1600" dirty="0" err="1"/>
              <a:t>s.prod_id</a:t>
            </a:r>
            <a:r>
              <a:rPr lang="en-US" sz="1600" dirty="0"/>
              <a:t>, </a:t>
            </a:r>
            <a:r>
              <a:rPr lang="en-US" sz="1600" dirty="0" err="1"/>
              <a:t>s.time_id</a:t>
            </a:r>
            <a:r>
              <a:rPr lang="en-US" sz="1600" dirty="0"/>
              <a:t>, COUNT(*) AS </a:t>
            </a:r>
            <a:r>
              <a:rPr lang="en-US" sz="1600" dirty="0" err="1"/>
              <a:t>count_grp</a:t>
            </a:r>
            <a:r>
              <a:rPr lang="en-US" sz="1600" dirty="0"/>
              <a:t>,</a:t>
            </a:r>
          </a:p>
          <a:p>
            <a:pPr eaLnBrk="1" hangingPunct="1">
              <a:buFontTx/>
              <a:buNone/>
            </a:pPr>
            <a:r>
              <a:rPr lang="en-US" sz="1600" dirty="0"/>
              <a:t>	SUM(</a:t>
            </a:r>
            <a:r>
              <a:rPr lang="en-US" sz="1600" dirty="0" err="1"/>
              <a:t>s.amount_sold</a:t>
            </a:r>
            <a:r>
              <a:rPr lang="en-US" sz="1600" dirty="0"/>
              <a:t>) AS </a:t>
            </a:r>
            <a:r>
              <a:rPr lang="en-US" sz="1600" dirty="0" err="1"/>
              <a:t>sum_dollar_sales</a:t>
            </a:r>
            <a:r>
              <a:rPr lang="en-US" sz="1600" dirty="0"/>
              <a:t>,</a:t>
            </a:r>
          </a:p>
          <a:p>
            <a:pPr eaLnBrk="1" hangingPunct="1">
              <a:buFontTx/>
              <a:buNone/>
            </a:pPr>
            <a:r>
              <a:rPr lang="en-US" sz="1600" dirty="0"/>
              <a:t>	COUNT(</a:t>
            </a:r>
            <a:r>
              <a:rPr lang="en-US" sz="1600" dirty="0" err="1"/>
              <a:t>s.amount_sold</a:t>
            </a:r>
            <a:r>
              <a:rPr lang="en-US" sz="1600" dirty="0"/>
              <a:t>) AS </a:t>
            </a:r>
            <a:r>
              <a:rPr lang="en-US" sz="1600" dirty="0" err="1"/>
              <a:t>count_dollar_sales</a:t>
            </a:r>
            <a:r>
              <a:rPr lang="en-US" sz="1600" dirty="0"/>
              <a:t>,</a:t>
            </a:r>
          </a:p>
          <a:p>
            <a:pPr eaLnBrk="1" hangingPunct="1">
              <a:buFontTx/>
              <a:buNone/>
            </a:pPr>
            <a:r>
              <a:rPr lang="en-US" sz="1600" dirty="0"/>
              <a:t>	SUM(</a:t>
            </a:r>
            <a:r>
              <a:rPr lang="en-US" sz="1600" dirty="0" err="1"/>
              <a:t>s.quantity_sold</a:t>
            </a:r>
            <a:r>
              <a:rPr lang="en-US" sz="1600" dirty="0"/>
              <a:t>) AS </a:t>
            </a:r>
            <a:r>
              <a:rPr lang="en-US" sz="1600" dirty="0" err="1"/>
              <a:t>sum_quantity_sales</a:t>
            </a:r>
            <a:r>
              <a:rPr lang="en-US" sz="1600" dirty="0"/>
              <a:t>,</a:t>
            </a:r>
          </a:p>
          <a:p>
            <a:pPr eaLnBrk="1" hangingPunct="1">
              <a:buFontTx/>
              <a:buNone/>
            </a:pPr>
            <a:r>
              <a:rPr lang="en-US" sz="1600" dirty="0"/>
              <a:t>	COUNT(</a:t>
            </a:r>
            <a:r>
              <a:rPr lang="en-US" sz="1600" dirty="0" err="1"/>
              <a:t>s.quantity_sold</a:t>
            </a:r>
            <a:r>
              <a:rPr lang="en-US" sz="1600" dirty="0"/>
              <a:t>) AS </a:t>
            </a:r>
            <a:r>
              <a:rPr lang="en-US" sz="1600" dirty="0" err="1"/>
              <a:t>count_quantity_sales</a:t>
            </a:r>
            <a:endParaRPr lang="en-US" sz="1600" dirty="0"/>
          </a:p>
          <a:p>
            <a:pPr eaLnBrk="1" hangingPunct="1">
              <a:buFontTx/>
              <a:buNone/>
            </a:pPr>
            <a:r>
              <a:rPr lang="en-US" sz="1600" dirty="0"/>
              <a:t>	FROM sales s</a:t>
            </a:r>
          </a:p>
          <a:p>
            <a:pPr eaLnBrk="1" hangingPunct="1">
              <a:buFontTx/>
              <a:buNone/>
            </a:pPr>
            <a:r>
              <a:rPr lang="en-US" sz="1600" dirty="0"/>
              <a:t>	GROUP BY </a:t>
            </a:r>
            <a:r>
              <a:rPr lang="en-US" sz="1600" dirty="0" err="1"/>
              <a:t>s.prod_id</a:t>
            </a:r>
            <a:r>
              <a:rPr lang="en-US" sz="1600" dirty="0"/>
              <a:t>, </a:t>
            </a:r>
            <a:r>
              <a:rPr lang="en-US" sz="1600" dirty="0" err="1"/>
              <a:t>s.time_id</a:t>
            </a:r>
            <a:r>
              <a:rPr lang="en-US" sz="1600" dirty="0"/>
              <a:t>;</a:t>
            </a:r>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20483"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Materialized Views - Aggregates</a:t>
            </a:r>
          </a:p>
        </p:txBody>
      </p:sp>
    </p:spTree>
    <p:extLst>
      <p:ext uri="{BB962C8B-B14F-4D97-AF65-F5344CB8AC3E}">
        <p14:creationId xmlns:p14="http://schemas.microsoft.com/office/powerpoint/2010/main" val="19862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buFont typeface="Arial" panose="020B0604020202020204" pitchFamily="34" charset="0"/>
              <a:buChar char="•"/>
            </a:pPr>
            <a:r>
              <a:rPr lang="en-US" sz="2400" dirty="0"/>
              <a:t>This example creates a materialized view that contains aggregates on a single table</a:t>
            </a:r>
          </a:p>
          <a:p>
            <a:pPr eaLnBrk="1" hangingPunct="1">
              <a:buFont typeface="Arial" panose="020B0604020202020204" pitchFamily="34" charset="0"/>
              <a:buChar char="•"/>
            </a:pPr>
            <a:r>
              <a:rPr lang="en-US" sz="2400" dirty="0"/>
              <a:t>Because the materialized view log has been created with all referenced columns in the materialized view's defining query, the materialized view is fast refreshable</a:t>
            </a:r>
          </a:p>
          <a:p>
            <a:pPr eaLnBrk="1" hangingPunct="1">
              <a:buFont typeface="Arial" panose="020B0604020202020204" pitchFamily="34" charset="0"/>
              <a:buChar char="•"/>
            </a:pPr>
            <a:r>
              <a:rPr lang="en-US" sz="2400" dirty="0"/>
              <a:t>If DML is applied against the sales table, then the changes are reflected in the materialized view when the commit is issued.</a:t>
            </a:r>
            <a:endParaRPr lang="en-US" sz="2400" dirty="0">
              <a:solidFill>
                <a:srgbClr val="000000"/>
              </a:solidFill>
            </a:endParaRPr>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21507"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Materialized Views - Aggregates</a:t>
            </a:r>
          </a:p>
        </p:txBody>
      </p:sp>
    </p:spTree>
    <p:extLst>
      <p:ext uri="{BB962C8B-B14F-4D97-AF65-F5344CB8AC3E}">
        <p14:creationId xmlns:p14="http://schemas.microsoft.com/office/powerpoint/2010/main" val="15313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fontScale="92500" lnSpcReduction="20000"/>
          </a:bodyPr>
          <a:lstStyle/>
          <a:p>
            <a:pPr eaLnBrk="1" hangingPunct="1">
              <a:buFont typeface="Arial" panose="020B0604020202020204" pitchFamily="34" charset="0"/>
              <a:buChar char="•"/>
            </a:pPr>
            <a:r>
              <a:rPr lang="en-US" sz="2000" dirty="0"/>
              <a:t>Bitmap indexes are widely used in data warehousing environments which typically have large amounts of data and ad hoc queries</a:t>
            </a:r>
          </a:p>
          <a:p>
            <a:pPr eaLnBrk="1" hangingPunct="1">
              <a:buFont typeface="Arial" panose="020B0604020202020204" pitchFamily="34" charset="0"/>
              <a:buChar char="•"/>
            </a:pPr>
            <a:r>
              <a:rPr lang="en-US" sz="2000" dirty="0"/>
              <a:t>For such applications, bitmap indexing provides:</a:t>
            </a:r>
          </a:p>
          <a:p>
            <a:pPr lvl="1" eaLnBrk="1" hangingPunct="1"/>
            <a:r>
              <a:rPr lang="en-US" dirty="0"/>
              <a:t>Reduced response time for large classes of ad hoc queries</a:t>
            </a:r>
          </a:p>
          <a:p>
            <a:pPr lvl="1" eaLnBrk="1" hangingPunct="1"/>
            <a:r>
              <a:rPr lang="en-US" dirty="0"/>
              <a:t>Reduced storage requirements compared to other indexing techniques</a:t>
            </a:r>
          </a:p>
          <a:p>
            <a:pPr lvl="1" eaLnBrk="1" hangingPunct="1"/>
            <a:r>
              <a:rPr lang="en-US" dirty="0"/>
              <a:t>Dramatic performance gains even on hardware with a relatively small number of CPUs or a small amount of memory</a:t>
            </a:r>
          </a:p>
          <a:p>
            <a:pPr eaLnBrk="1" hangingPunct="1">
              <a:buFont typeface="Arial" panose="020B0604020202020204" pitchFamily="34" charset="0"/>
              <a:buChar char="•"/>
            </a:pPr>
            <a:r>
              <a:rPr lang="en-US" sz="2000" dirty="0"/>
              <a:t>Fully indexing a large table with a traditional B-tree index can be prohibitively expensive in terms of space because the indexes can be several times larger than the data in the table</a:t>
            </a:r>
          </a:p>
          <a:p>
            <a:pPr eaLnBrk="1" hangingPunct="1">
              <a:buFont typeface="Arial" panose="020B0604020202020204" pitchFamily="34" charset="0"/>
              <a:buChar char="•"/>
            </a:pPr>
            <a:r>
              <a:rPr lang="en-US" sz="2000" dirty="0"/>
              <a:t>Bitmap indexes are typically only a fraction of the size of the indexed data in the table.</a:t>
            </a:r>
          </a:p>
          <a:p>
            <a:pPr eaLnBrk="1" hangingPunct="1">
              <a:buFont typeface="Arial" panose="020B0604020202020204" pitchFamily="34" charset="0"/>
              <a:buChar char="•"/>
            </a:pPr>
            <a:r>
              <a:rPr lang="en-US" sz="2000" dirty="0">
                <a:solidFill>
                  <a:srgbClr val="000000"/>
                </a:solidFill>
              </a:rPr>
              <a:t>A regular index stores a list of </a:t>
            </a:r>
            <a:r>
              <a:rPr lang="en-US" sz="2000" dirty="0" err="1">
                <a:solidFill>
                  <a:srgbClr val="000000"/>
                </a:solidFill>
              </a:rPr>
              <a:t>rowids</a:t>
            </a:r>
            <a:r>
              <a:rPr lang="en-US" sz="2000" dirty="0">
                <a:solidFill>
                  <a:srgbClr val="000000"/>
                </a:solidFill>
              </a:rPr>
              <a:t> for each key corresponding to the rows with that key value</a:t>
            </a:r>
          </a:p>
          <a:p>
            <a:pPr eaLnBrk="1" hangingPunct="1">
              <a:buFont typeface="Arial" panose="020B0604020202020204" pitchFamily="34" charset="0"/>
              <a:buChar char="•"/>
            </a:pPr>
            <a:r>
              <a:rPr lang="en-US" sz="2000" dirty="0">
                <a:solidFill>
                  <a:srgbClr val="000000"/>
                </a:solidFill>
              </a:rPr>
              <a:t>Bitmap Index uses a bitmap for each key value replaces a list of </a:t>
            </a:r>
            <a:r>
              <a:rPr lang="en-US" sz="2000" dirty="0" err="1">
                <a:solidFill>
                  <a:srgbClr val="000000"/>
                </a:solidFill>
              </a:rPr>
              <a:t>rowids</a:t>
            </a:r>
            <a:endParaRPr lang="en-US" sz="2000" dirty="0">
              <a:solidFill>
                <a:srgbClr val="000000"/>
              </a:solidFill>
            </a:endParaRPr>
          </a:p>
          <a:p>
            <a:pPr eaLnBrk="1" hangingPunct="1">
              <a:buFont typeface="Arial" panose="020B0604020202020204" pitchFamily="34" charset="0"/>
              <a:buChar char="•"/>
            </a:pPr>
            <a:r>
              <a:rPr lang="en-US" sz="2000" dirty="0">
                <a:solidFill>
                  <a:srgbClr val="000000"/>
                </a:solidFill>
              </a:rPr>
              <a:t>Most effective for queries that contain multiple conditions in the WHERE clause, conditions are filtered out before the table itself is accessed.</a:t>
            </a:r>
          </a:p>
        </p:txBody>
      </p:sp>
      <p:sp>
        <p:nvSpPr>
          <p:cNvPr id="24579" name="Rectangle 2"/>
          <p:cNvSpPr>
            <a:spLocks noGrp="1" noChangeArrowheads="1"/>
          </p:cNvSpPr>
          <p:nvPr>
            <p:ph type="title" idx="4294967295"/>
          </p:nvPr>
        </p:nvSpPr>
        <p:spPr>
          <a:xfrm>
            <a:off x="0" y="358775"/>
            <a:ext cx="8229600" cy="1143000"/>
          </a:xfrm>
        </p:spPr>
        <p:txBody>
          <a:bodyPr/>
          <a:lstStyle/>
          <a:p>
            <a:pPr eaLnBrk="1" hangingPunct="1"/>
            <a:r>
              <a:rPr lang="en-US" sz="4400" b="1">
                <a:solidFill>
                  <a:srgbClr val="000000"/>
                </a:solidFill>
              </a:rPr>
              <a:t>Bitmap Indexes</a:t>
            </a:r>
          </a:p>
        </p:txBody>
      </p:sp>
    </p:spTree>
    <p:extLst>
      <p:ext uri="{BB962C8B-B14F-4D97-AF65-F5344CB8AC3E}">
        <p14:creationId xmlns:p14="http://schemas.microsoft.com/office/powerpoint/2010/main" val="219298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BD76AB5-CFEF-42F6-9321-E797C043E799}"/>
              </a:ext>
            </a:extLst>
          </p:cNvPr>
          <p:cNvPicPr>
            <a:picLocks noGrp="1" noChangeAspect="1"/>
          </p:cNvPicPr>
          <p:nvPr>
            <p:ph idx="1"/>
          </p:nvPr>
        </p:nvPicPr>
        <p:blipFill>
          <a:blip r:embed="rId2"/>
          <a:stretch>
            <a:fillRect/>
          </a:stretch>
        </p:blipFill>
        <p:spPr>
          <a:xfrm>
            <a:off x="1585912" y="4572189"/>
            <a:ext cx="4981575" cy="2009775"/>
          </a:xfrm>
          <a:prstGeom prst="rect">
            <a:avLst/>
          </a:prstGeom>
        </p:spPr>
      </p:pic>
      <p:sp>
        <p:nvSpPr>
          <p:cNvPr id="3" name="Content Placeholder 2">
            <a:extLst>
              <a:ext uri="{FF2B5EF4-FFF2-40B4-BE49-F238E27FC236}">
                <a16:creationId xmlns:a16="http://schemas.microsoft.com/office/drawing/2014/main" id="{1B2D024E-0384-4EC9-9D21-14CBF3831888}"/>
              </a:ext>
            </a:extLst>
          </p:cNvPr>
          <p:cNvSpPr>
            <a:spLocks noGrp="1"/>
          </p:cNvSpPr>
          <p:nvPr>
            <p:ph sz="quarter" idx="10"/>
          </p:nvPr>
        </p:nvSpPr>
        <p:spPr/>
        <p:txBody>
          <a:bodyPr/>
          <a:lstStyle/>
          <a:p>
            <a:r>
              <a:rPr lang="en-US" dirty="0"/>
              <a:t>Bitmap Indexes</a:t>
            </a:r>
            <a:endParaRPr lang="en-IN" dirty="0"/>
          </a:p>
        </p:txBody>
      </p:sp>
      <p:sp>
        <p:nvSpPr>
          <p:cNvPr id="5" name="Slide Number Placeholder 4">
            <a:extLst>
              <a:ext uri="{FF2B5EF4-FFF2-40B4-BE49-F238E27FC236}">
                <a16:creationId xmlns:a16="http://schemas.microsoft.com/office/drawing/2014/main" id="{957CD067-7319-457E-BDA4-D7A6EC31B815}"/>
              </a:ext>
            </a:extLst>
          </p:cNvPr>
          <p:cNvSpPr>
            <a:spLocks noGrp="1"/>
          </p:cNvSpPr>
          <p:nvPr>
            <p:ph type="sldNum" sz="quarter" idx="14"/>
          </p:nvPr>
        </p:nvSpPr>
        <p:spPr/>
        <p:txBody>
          <a:bodyPr/>
          <a:lstStyle/>
          <a:p>
            <a:fld id="{BC8D7E44-7D4F-4942-A8C9-2DF6BF8399E8}" type="slidenum">
              <a:rPr lang="en-US" smtClean="0"/>
              <a:pPr/>
              <a:t>23</a:t>
            </a:fld>
            <a:endParaRPr lang="en-US" dirty="0"/>
          </a:p>
        </p:txBody>
      </p:sp>
      <p:pic>
        <p:nvPicPr>
          <p:cNvPr id="6" name="Picture 5">
            <a:extLst>
              <a:ext uri="{FF2B5EF4-FFF2-40B4-BE49-F238E27FC236}">
                <a16:creationId xmlns:a16="http://schemas.microsoft.com/office/drawing/2014/main" id="{303A92D9-F407-4EF8-941A-48FCDAF4B756}"/>
              </a:ext>
            </a:extLst>
          </p:cNvPr>
          <p:cNvPicPr>
            <a:picLocks noChangeAspect="1"/>
          </p:cNvPicPr>
          <p:nvPr/>
        </p:nvPicPr>
        <p:blipFill>
          <a:blip r:embed="rId3"/>
          <a:stretch>
            <a:fillRect/>
          </a:stretch>
        </p:blipFill>
        <p:spPr>
          <a:xfrm>
            <a:off x="277090" y="1456102"/>
            <a:ext cx="8257309" cy="1210898"/>
          </a:xfrm>
          <a:prstGeom prst="rect">
            <a:avLst/>
          </a:prstGeom>
        </p:spPr>
      </p:pic>
      <p:pic>
        <p:nvPicPr>
          <p:cNvPr id="7" name="Picture 6">
            <a:extLst>
              <a:ext uri="{FF2B5EF4-FFF2-40B4-BE49-F238E27FC236}">
                <a16:creationId xmlns:a16="http://schemas.microsoft.com/office/drawing/2014/main" id="{C2259C07-EF00-4D21-968F-38FD6CEF29E3}"/>
              </a:ext>
            </a:extLst>
          </p:cNvPr>
          <p:cNvPicPr>
            <a:picLocks noChangeAspect="1"/>
          </p:cNvPicPr>
          <p:nvPr/>
        </p:nvPicPr>
        <p:blipFill>
          <a:blip r:embed="rId4"/>
          <a:stretch>
            <a:fillRect/>
          </a:stretch>
        </p:blipFill>
        <p:spPr>
          <a:xfrm>
            <a:off x="457200" y="2616292"/>
            <a:ext cx="7239000" cy="1226011"/>
          </a:xfrm>
          <a:prstGeom prst="rect">
            <a:avLst/>
          </a:prstGeom>
        </p:spPr>
      </p:pic>
      <p:sp>
        <p:nvSpPr>
          <p:cNvPr id="8" name="Rectangle 1">
            <a:extLst>
              <a:ext uri="{FF2B5EF4-FFF2-40B4-BE49-F238E27FC236}">
                <a16:creationId xmlns:a16="http://schemas.microsoft.com/office/drawing/2014/main" id="{BA6A8C7F-EE7C-4BEF-AF82-DB7C883384E1}"/>
              </a:ext>
            </a:extLst>
          </p:cNvPr>
          <p:cNvSpPr>
            <a:spLocks noChangeArrowheads="1"/>
          </p:cNvSpPr>
          <p:nvPr/>
        </p:nvSpPr>
        <p:spPr bwMode="auto">
          <a:xfrm>
            <a:off x="609600" y="3863085"/>
            <a:ext cx="443583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SELECT 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FROM customer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WHERE MARITAL_STATUS = 'married' AND REGION IN ('</a:t>
            </a:r>
            <a:r>
              <a:rPr kumimoji="0" lang="en-US" altLang="en-US" sz="1000" b="0" i="0" u="none" strike="noStrike" cap="none" normalizeH="0" baseline="0" dirty="0" err="1">
                <a:ln>
                  <a:noFill/>
                </a:ln>
                <a:solidFill>
                  <a:srgbClr val="000000"/>
                </a:solidFill>
                <a:effectLst/>
                <a:latin typeface="Arial Unicode MS"/>
              </a:rPr>
              <a:t>central','west</a:t>
            </a:r>
            <a:r>
              <a:rPr kumimoji="0" lang="en-US" altLang="en-US" sz="1000" b="0" i="0" u="none" strike="noStrike" cap="none" normalizeH="0" baseline="0" dirty="0">
                <a:ln>
                  <a:noFill/>
                </a:ln>
                <a:solidFill>
                  <a:srgbClr val="000000"/>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8621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algn="just" eaLnBrk="1" hangingPunct="1">
              <a:buFont typeface="Arial" panose="020B0604020202020204" pitchFamily="34" charset="0"/>
              <a:buChar char="•"/>
            </a:pPr>
            <a:r>
              <a:rPr lang="en-US" sz="2400" dirty="0"/>
              <a:t>In addition to a bitmap index on a single table, you can create a bitmap join index (BJI), which is a bitmap index for the join of two or more tables. </a:t>
            </a:r>
          </a:p>
          <a:p>
            <a:pPr algn="just" eaLnBrk="1" hangingPunct="1">
              <a:buFont typeface="Arial" panose="020B0604020202020204" pitchFamily="34" charset="0"/>
              <a:buChar char="•"/>
            </a:pPr>
            <a:r>
              <a:rPr lang="en-US" sz="2400" dirty="0"/>
              <a:t>A BJI is a space efficient way of reducing the volume of data that must be joined by performing restrictions in advance. </a:t>
            </a:r>
          </a:p>
          <a:p>
            <a:pPr algn="just" eaLnBrk="1" hangingPunct="1">
              <a:buFont typeface="Arial" panose="020B0604020202020204" pitchFamily="34" charset="0"/>
              <a:buChar char="•"/>
            </a:pPr>
            <a:r>
              <a:rPr lang="en-US" sz="2400" dirty="0"/>
              <a:t>For each value in a column of a table, a bitmap join index stores the </a:t>
            </a:r>
            <a:r>
              <a:rPr lang="en-US" sz="2400" dirty="0" err="1"/>
              <a:t>rowids</a:t>
            </a:r>
            <a:r>
              <a:rPr lang="en-US" sz="2400" dirty="0"/>
              <a:t> of corresponding rows in one or more other tables. </a:t>
            </a:r>
          </a:p>
        </p:txBody>
      </p:sp>
      <p:sp>
        <p:nvSpPr>
          <p:cNvPr id="25603" name="Rectangle 2"/>
          <p:cNvSpPr>
            <a:spLocks noGrp="1" noChangeArrowheads="1"/>
          </p:cNvSpPr>
          <p:nvPr>
            <p:ph type="title" idx="4294967295"/>
          </p:nvPr>
        </p:nvSpPr>
        <p:spPr>
          <a:xfrm>
            <a:off x="0" y="358775"/>
            <a:ext cx="8229600" cy="1143000"/>
          </a:xfrm>
        </p:spPr>
        <p:txBody>
          <a:bodyPr/>
          <a:lstStyle/>
          <a:p>
            <a:pPr eaLnBrk="1" hangingPunct="1"/>
            <a:r>
              <a:rPr lang="en-US" sz="4400" b="1" dirty="0">
                <a:solidFill>
                  <a:srgbClr val="000000"/>
                </a:solidFill>
              </a:rPr>
              <a:t>Bitmap Join Indexes</a:t>
            </a:r>
          </a:p>
        </p:txBody>
      </p:sp>
    </p:spTree>
    <p:extLst>
      <p:ext uri="{BB962C8B-B14F-4D97-AF65-F5344CB8AC3E}">
        <p14:creationId xmlns:p14="http://schemas.microsoft.com/office/powerpoint/2010/main" val="8590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FACCD6-8EC8-4115-BDED-D751282D29F8}"/>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1671A0B-5368-4C3B-A107-E72C41B5CFEF}"/>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
        <p:nvSpPr>
          <p:cNvPr id="7" name="Rectangle 2">
            <a:extLst>
              <a:ext uri="{FF2B5EF4-FFF2-40B4-BE49-F238E27FC236}">
                <a16:creationId xmlns:a16="http://schemas.microsoft.com/office/drawing/2014/main" id="{EE912689-0574-4D4D-A9E1-FDFA4EB75CC4}"/>
              </a:ext>
            </a:extLst>
          </p:cNvPr>
          <p:cNvSpPr>
            <a:spLocks noGrp="1" noChangeArrowheads="1"/>
          </p:cNvSpPr>
          <p:nvPr>
            <p:ph idx="1"/>
          </p:nvPr>
        </p:nvSpPr>
        <p:spPr bwMode="auto">
          <a:xfrm>
            <a:off x="304800" y="1327748"/>
            <a:ext cx="3730893" cy="103105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CREATE BITMAP INDEX </a:t>
            </a:r>
            <a:r>
              <a:rPr kumimoji="0" lang="en-US" altLang="en-US" sz="1600" b="0" i="0" u="none" strike="noStrike" cap="none" normalizeH="0" baseline="0" dirty="0" err="1">
                <a:ln>
                  <a:noFill/>
                </a:ln>
                <a:solidFill>
                  <a:srgbClr val="000000"/>
                </a:solidFill>
                <a:effectLst/>
                <a:latin typeface="SFMono-Regular"/>
              </a:rPr>
              <a:t>cust_sales_bji</a:t>
            </a:r>
            <a:r>
              <a:rPr kumimoji="0" lang="en-US" altLang="en-US" sz="16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ON sales(</a:t>
            </a:r>
            <a:r>
              <a:rPr kumimoji="0" lang="en-US" altLang="en-US" sz="1600" b="0" i="0" u="none" strike="noStrike" cap="none" normalizeH="0" baseline="0" dirty="0" err="1">
                <a:ln>
                  <a:noFill/>
                </a:ln>
                <a:solidFill>
                  <a:srgbClr val="000000"/>
                </a:solidFill>
                <a:effectLst/>
                <a:latin typeface="SFMono-Regular"/>
              </a:rPr>
              <a:t>customers.state</a:t>
            </a:r>
            <a:r>
              <a:rPr kumimoji="0" lang="en-US" altLang="en-US" sz="16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FROM sales, customers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WHERE </a:t>
            </a:r>
            <a:r>
              <a:rPr kumimoji="0" lang="en-US" altLang="en-US" sz="1600" b="0" i="0" u="none" strike="noStrike" cap="none" normalizeH="0" baseline="0" dirty="0" err="1">
                <a:ln>
                  <a:noFill/>
                </a:ln>
                <a:solidFill>
                  <a:srgbClr val="000000"/>
                </a:solidFill>
                <a:effectLst/>
                <a:latin typeface="SFMono-Regular"/>
              </a:rPr>
              <a:t>sales.cust_id</a:t>
            </a:r>
            <a:r>
              <a:rPr kumimoji="0" lang="en-US" altLang="en-US" sz="1600" b="0" i="0" u="none" strike="noStrike" cap="none" normalizeH="0" baseline="0" dirty="0">
                <a:ln>
                  <a:noFill/>
                </a:ln>
                <a:solidFill>
                  <a:srgbClr val="000000"/>
                </a:solidFill>
                <a:effectLst/>
                <a:latin typeface="SFMono-Regular"/>
              </a:rPr>
              <a:t> = </a:t>
            </a:r>
            <a:r>
              <a:rPr kumimoji="0" lang="en-US" altLang="en-US" sz="1600" b="0" i="0" u="none" strike="noStrike" cap="none" normalizeH="0" baseline="0" dirty="0" err="1">
                <a:ln>
                  <a:noFill/>
                </a:ln>
                <a:solidFill>
                  <a:srgbClr val="000000"/>
                </a:solidFill>
                <a:effectLst/>
                <a:latin typeface="SFMono-Regular"/>
              </a:rPr>
              <a:t>customers.cust_id</a:t>
            </a:r>
            <a:r>
              <a:rPr kumimoji="0" lang="en-US" altLang="en-US" sz="1600" b="0" i="0" u="none" strike="noStrike" cap="none" normalizeH="0" baseline="0" dirty="0">
                <a:ln>
                  <a:noFill/>
                </a:ln>
                <a:solidFill>
                  <a:srgbClr val="000000"/>
                </a:solidFill>
                <a:effectLst/>
                <a:latin typeface="SFMono-Regular"/>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C833202-7E77-41CB-AC76-5F1138C44E15}"/>
              </a:ext>
            </a:extLst>
          </p:cNvPr>
          <p:cNvSpPr txBox="1"/>
          <p:nvPr/>
        </p:nvSpPr>
        <p:spPr>
          <a:xfrm>
            <a:off x="304800" y="2435442"/>
            <a:ext cx="8077200" cy="830997"/>
          </a:xfrm>
          <a:prstGeom prst="rect">
            <a:avLst/>
          </a:prstGeom>
          <a:noFill/>
        </p:spPr>
        <p:txBody>
          <a:bodyPr wrap="square" rtlCol="0">
            <a:spAutoFit/>
          </a:bodyPr>
          <a:lstStyle/>
          <a:p>
            <a:pPr algn="just"/>
            <a:r>
              <a:rPr lang="en-US" sz="1600" dirty="0"/>
              <a:t>Since the CUSTOMERS.STATE column is referenced in the ON clause of the index, queries on the SALES table that join to the CUSTOMERS table to retrieve the STATE column can do so without referencing the CUSTOMERS table. Instead the data is read from the bitmap join index.</a:t>
            </a:r>
            <a:endParaRPr lang="en-IN" sz="1600" dirty="0"/>
          </a:p>
        </p:txBody>
      </p:sp>
      <p:sp>
        <p:nvSpPr>
          <p:cNvPr id="11" name="Rectangle 4">
            <a:extLst>
              <a:ext uri="{FF2B5EF4-FFF2-40B4-BE49-F238E27FC236}">
                <a16:creationId xmlns:a16="http://schemas.microsoft.com/office/drawing/2014/main" id="{7A0584E2-5DD6-455E-A9B4-242563BF2C24}"/>
              </a:ext>
            </a:extLst>
          </p:cNvPr>
          <p:cNvSpPr>
            <a:spLocks noChangeArrowheads="1"/>
          </p:cNvSpPr>
          <p:nvPr/>
        </p:nvSpPr>
        <p:spPr bwMode="auto">
          <a:xfrm>
            <a:off x="341745" y="3649103"/>
            <a:ext cx="3567900" cy="103105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SELECT SUM(</a:t>
            </a:r>
            <a:r>
              <a:rPr kumimoji="0" lang="en-US" altLang="en-US" sz="1600" b="0" i="0" u="none" strike="noStrike" cap="none" normalizeH="0" baseline="0" dirty="0" err="1">
                <a:ln>
                  <a:noFill/>
                </a:ln>
                <a:solidFill>
                  <a:srgbClr val="000000"/>
                </a:solidFill>
                <a:effectLst/>
                <a:latin typeface="SFMono-Regular"/>
              </a:rPr>
              <a:t>sales.dollar_amount</a:t>
            </a:r>
            <a:r>
              <a:rPr kumimoji="0" lang="en-US" altLang="en-US" sz="16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FROM sales, customer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WHERE </a:t>
            </a:r>
            <a:r>
              <a:rPr kumimoji="0" lang="en-US" altLang="en-US" sz="1600" b="0" i="0" u="none" strike="noStrike" cap="none" normalizeH="0" baseline="0" dirty="0" err="1">
                <a:ln>
                  <a:noFill/>
                </a:ln>
                <a:solidFill>
                  <a:srgbClr val="000000"/>
                </a:solidFill>
                <a:effectLst/>
                <a:latin typeface="SFMono-Regular"/>
              </a:rPr>
              <a:t>sales.cust_id</a:t>
            </a:r>
            <a:r>
              <a:rPr kumimoji="0" lang="en-US" altLang="en-US" sz="1600" b="0" i="0" u="none" strike="noStrike" cap="none" normalizeH="0" baseline="0" dirty="0">
                <a:ln>
                  <a:noFill/>
                </a:ln>
                <a:solidFill>
                  <a:srgbClr val="000000"/>
                </a:solidFill>
                <a:effectLst/>
                <a:latin typeface="SFMono-Regular"/>
              </a:rPr>
              <a:t> = </a:t>
            </a:r>
            <a:r>
              <a:rPr kumimoji="0" lang="en-US" altLang="en-US" sz="1600" b="0" i="0" u="none" strike="noStrike" cap="none" normalizeH="0" baseline="0" dirty="0" err="1">
                <a:ln>
                  <a:noFill/>
                </a:ln>
                <a:solidFill>
                  <a:srgbClr val="000000"/>
                </a:solidFill>
                <a:effectLst/>
                <a:latin typeface="SFMono-Regular"/>
              </a:rPr>
              <a:t>customer.cust_id</a:t>
            </a:r>
            <a:r>
              <a:rPr kumimoji="0" lang="en-US" altLang="en-US" sz="16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FMono-Regular"/>
              </a:rPr>
              <a:t>AND </a:t>
            </a:r>
            <a:r>
              <a:rPr kumimoji="0" lang="en-US" altLang="en-US" sz="1600" b="0" i="0" u="none" strike="noStrike" cap="none" normalizeH="0" baseline="0" dirty="0" err="1">
                <a:ln>
                  <a:noFill/>
                </a:ln>
                <a:solidFill>
                  <a:srgbClr val="000000"/>
                </a:solidFill>
                <a:effectLst/>
                <a:latin typeface="SFMono-Regular"/>
              </a:rPr>
              <a:t>customer.state</a:t>
            </a:r>
            <a:r>
              <a:rPr kumimoji="0" lang="en-US" altLang="en-US" sz="1600" b="0" i="0" u="none" strike="noStrike" cap="none" normalizeH="0" baseline="0" dirty="0">
                <a:ln>
                  <a:noFill/>
                </a:ln>
                <a:solidFill>
                  <a:srgbClr val="000000"/>
                </a:solidFill>
                <a:effectLst/>
                <a:latin typeface="SFMono-Regular"/>
              </a:rPr>
              <a:t> = 'California';</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B0BB946-6370-491E-8E54-B29E922C47E8}"/>
              </a:ext>
            </a:extLst>
          </p:cNvPr>
          <p:cNvSpPr txBox="1"/>
          <p:nvPr/>
        </p:nvSpPr>
        <p:spPr>
          <a:xfrm>
            <a:off x="341745" y="4876800"/>
            <a:ext cx="8077200" cy="338554"/>
          </a:xfrm>
          <a:prstGeom prst="rect">
            <a:avLst/>
          </a:prstGeom>
          <a:noFill/>
        </p:spPr>
        <p:txBody>
          <a:bodyPr wrap="square" rtlCol="0">
            <a:spAutoFit/>
          </a:bodyPr>
          <a:lstStyle/>
          <a:p>
            <a:r>
              <a:rPr lang="en-US" sz="1600" dirty="0"/>
              <a:t>When dealing with large datasets, this reduction in processing can be substantial.</a:t>
            </a:r>
            <a:endParaRPr lang="en-IN" sz="1600" dirty="0"/>
          </a:p>
        </p:txBody>
      </p:sp>
      <p:sp>
        <p:nvSpPr>
          <p:cNvPr id="13" name="Rectangle 12">
            <a:extLst>
              <a:ext uri="{FF2B5EF4-FFF2-40B4-BE49-F238E27FC236}">
                <a16:creationId xmlns:a16="http://schemas.microsoft.com/office/drawing/2014/main" id="{E24D5D9F-E6F7-4060-8C82-C7E6F3E767B5}"/>
              </a:ext>
            </a:extLst>
          </p:cNvPr>
          <p:cNvSpPr/>
          <p:nvPr/>
        </p:nvSpPr>
        <p:spPr>
          <a:xfrm>
            <a:off x="169057" y="604774"/>
            <a:ext cx="4002378" cy="646331"/>
          </a:xfrm>
          <a:prstGeom prst="rect">
            <a:avLst/>
          </a:prstGeom>
        </p:spPr>
        <p:txBody>
          <a:bodyPr wrap="none">
            <a:spAutoFit/>
          </a:bodyPr>
          <a:lstStyle/>
          <a:p>
            <a:r>
              <a:rPr lang="en-US" sz="3600" b="1" dirty="0">
                <a:solidFill>
                  <a:srgbClr val="000000"/>
                </a:solidFill>
              </a:rPr>
              <a:t>Bitmap Join Indexes</a:t>
            </a:r>
            <a:endParaRPr lang="en-IN" sz="3600" dirty="0"/>
          </a:p>
        </p:txBody>
      </p:sp>
    </p:spTree>
    <p:extLst>
      <p:ext uri="{BB962C8B-B14F-4D97-AF65-F5344CB8AC3E}">
        <p14:creationId xmlns:p14="http://schemas.microsoft.com/office/powerpoint/2010/main" val="192079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lIns="92075" tIns="46038" rIns="92075" bIns="46038">
            <a:normAutofit/>
          </a:bodyPr>
          <a:lstStyle/>
          <a:p>
            <a:pPr algn="just">
              <a:buFont typeface="Arial" panose="020B0604020202020204" pitchFamily="34" charset="0"/>
              <a:buChar char="•"/>
            </a:pPr>
            <a:r>
              <a:rPr lang="en-US" sz="2000" dirty="0"/>
              <a:t>In Oracle Database, the dimensional information itself is stored in a dimension table.</a:t>
            </a:r>
          </a:p>
          <a:p>
            <a:pPr algn="just">
              <a:buFont typeface="Arial" panose="020B0604020202020204" pitchFamily="34" charset="0"/>
              <a:buChar char="•"/>
            </a:pPr>
            <a:r>
              <a:rPr lang="en-US" sz="2000" dirty="0"/>
              <a:t>In addition, the database object dimension helps to organize and group dimensional information into hierarchies. </a:t>
            </a:r>
          </a:p>
          <a:p>
            <a:pPr algn="just">
              <a:buFont typeface="Arial" panose="020B0604020202020204" pitchFamily="34" charset="0"/>
              <a:buChar char="•"/>
            </a:pPr>
            <a:r>
              <a:rPr lang="en-US" sz="2000" dirty="0"/>
              <a:t>This represents natural 1:n relationships between columns or column groups (the levels of a hierarchy) that cannot be represented with constraint conditions</a:t>
            </a:r>
            <a:endParaRPr lang="en-US" sz="2000" dirty="0">
              <a:solidFill>
                <a:srgbClr val="000000"/>
              </a:solidFill>
            </a:endParaRPr>
          </a:p>
        </p:txBody>
      </p:sp>
      <p:sp>
        <p:nvSpPr>
          <p:cNvPr id="3" name="Content Placeholder 2"/>
          <p:cNvSpPr>
            <a:spLocks noGrp="1"/>
          </p:cNvSpPr>
          <p:nvPr>
            <p:ph sz="quarter" idx="11"/>
          </p:nvPr>
        </p:nvSpPr>
        <p:spPr/>
        <p:txBody>
          <a:bodyPr/>
          <a:lstStyle/>
          <a:p>
            <a:endParaRPr lang="en-IN"/>
          </a:p>
        </p:txBody>
      </p:sp>
      <p:sp>
        <p:nvSpPr>
          <p:cNvPr id="27651" name="Rectangle 2"/>
          <p:cNvSpPr>
            <a:spLocks noGrp="1" noChangeArrowheads="1"/>
          </p:cNvSpPr>
          <p:nvPr>
            <p:ph type="title" idx="4294967295"/>
          </p:nvPr>
        </p:nvSpPr>
        <p:spPr>
          <a:xfrm>
            <a:off x="685800" y="419100"/>
            <a:ext cx="8458200" cy="1104900"/>
          </a:xfrm>
          <a:noFill/>
        </p:spPr>
        <p:txBody>
          <a:bodyPr lIns="92075" tIns="46038" rIns="92075" bIns="46038" anchor="ctr"/>
          <a:lstStyle/>
          <a:p>
            <a:pPr eaLnBrk="1" hangingPunct="1"/>
            <a:r>
              <a:rPr lang="en-US"/>
              <a:t>Dimensions</a:t>
            </a:r>
          </a:p>
        </p:txBody>
      </p:sp>
    </p:spTree>
    <p:extLst>
      <p:ext uri="{BB962C8B-B14F-4D97-AF65-F5344CB8AC3E}">
        <p14:creationId xmlns:p14="http://schemas.microsoft.com/office/powerpoint/2010/main" val="4231077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lIns="92075" tIns="46038" rIns="92075" bIns="46038">
            <a:normAutofit/>
          </a:bodyPr>
          <a:lstStyle/>
          <a:p>
            <a:pPr>
              <a:buFont typeface="Arial" panose="020B0604020202020204" pitchFamily="34" charset="0"/>
              <a:buChar char="•"/>
            </a:pPr>
            <a:r>
              <a:rPr lang="en-US" sz="2400" dirty="0"/>
              <a:t>Before you can create a dimension object, the dimension tables must exist in the database possibly containing the dimension data</a:t>
            </a:r>
          </a:p>
          <a:p>
            <a:pPr>
              <a:buFont typeface="Arial" panose="020B0604020202020204" pitchFamily="34" charset="0"/>
              <a:buChar char="•"/>
            </a:pPr>
            <a:r>
              <a:rPr lang="en-US" sz="2400" dirty="0"/>
              <a:t>You create a dimension using the CREATE DIMENSION statement</a:t>
            </a:r>
          </a:p>
          <a:p>
            <a:pPr>
              <a:buFontTx/>
              <a:buNone/>
            </a:pPr>
            <a:r>
              <a:rPr lang="en-US" sz="2400" dirty="0"/>
              <a:t>	</a:t>
            </a:r>
            <a:endParaRPr lang="en-US" sz="2400" dirty="0">
              <a:solidFill>
                <a:srgbClr val="000000"/>
              </a:solidFill>
            </a:endParaRPr>
          </a:p>
        </p:txBody>
      </p:sp>
      <p:sp>
        <p:nvSpPr>
          <p:cNvPr id="3" name="Content Placeholder 2"/>
          <p:cNvSpPr>
            <a:spLocks noGrp="1"/>
          </p:cNvSpPr>
          <p:nvPr>
            <p:ph sz="quarter" idx="11"/>
          </p:nvPr>
        </p:nvSpPr>
        <p:spPr/>
        <p:txBody>
          <a:bodyPr/>
          <a:lstStyle/>
          <a:p>
            <a:endParaRPr lang="en-IN"/>
          </a:p>
        </p:txBody>
      </p:sp>
      <p:sp>
        <p:nvSpPr>
          <p:cNvPr id="29699" name="Rectangle 2"/>
          <p:cNvSpPr>
            <a:spLocks noGrp="1" noChangeArrowheads="1"/>
          </p:cNvSpPr>
          <p:nvPr>
            <p:ph type="title" idx="4294967295"/>
          </p:nvPr>
        </p:nvSpPr>
        <p:spPr>
          <a:xfrm>
            <a:off x="685800" y="419100"/>
            <a:ext cx="8458200" cy="1104900"/>
          </a:xfrm>
          <a:noFill/>
        </p:spPr>
        <p:txBody>
          <a:bodyPr lIns="92075" tIns="46038" rIns="92075" bIns="46038" anchor="ctr"/>
          <a:lstStyle/>
          <a:p>
            <a:pPr eaLnBrk="1" hangingPunct="1"/>
            <a:r>
              <a:rPr lang="en-US"/>
              <a:t>Dimensions</a:t>
            </a:r>
          </a:p>
        </p:txBody>
      </p:sp>
    </p:spTree>
    <p:extLst>
      <p:ext uri="{BB962C8B-B14F-4D97-AF65-F5344CB8AC3E}">
        <p14:creationId xmlns:p14="http://schemas.microsoft.com/office/powerpoint/2010/main" val="175371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B8B1D-D768-4C6F-B423-851E093F1515}"/>
              </a:ext>
            </a:extLst>
          </p:cNvPr>
          <p:cNvSpPr>
            <a:spLocks noGrp="1"/>
          </p:cNvSpPr>
          <p:nvPr>
            <p:ph sz="quarter" idx="10"/>
          </p:nvPr>
        </p:nvSpPr>
        <p:spPr/>
        <p:txBody>
          <a:bodyPr/>
          <a:lstStyle/>
          <a:p>
            <a:r>
              <a:rPr lang="en-US" dirty="0"/>
              <a:t>Dimension Example</a:t>
            </a:r>
            <a:endParaRPr lang="en-IN" dirty="0"/>
          </a:p>
        </p:txBody>
      </p:sp>
      <p:sp>
        <p:nvSpPr>
          <p:cNvPr id="4" name="Content Placeholder 3">
            <a:extLst>
              <a:ext uri="{FF2B5EF4-FFF2-40B4-BE49-F238E27FC236}">
                <a16:creationId xmlns:a16="http://schemas.microsoft.com/office/drawing/2014/main" id="{8918F8FE-C2A3-4B88-AAEE-61775AF87706}"/>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B95A006-2BFA-401C-AF11-AE803FDF6378}"/>
              </a:ext>
            </a:extLst>
          </p:cNvPr>
          <p:cNvSpPr>
            <a:spLocks noGrp="1"/>
          </p:cNvSpPr>
          <p:nvPr>
            <p:ph type="sldNum" sz="quarter" idx="14"/>
          </p:nvPr>
        </p:nvSpPr>
        <p:spPr/>
        <p:txBody>
          <a:bodyPr/>
          <a:lstStyle/>
          <a:p>
            <a:fld id="{BC8D7E44-7D4F-4942-A8C9-2DF6BF8399E8}" type="slidenum">
              <a:rPr lang="en-US" smtClean="0"/>
              <a:pPr/>
              <a:t>28</a:t>
            </a:fld>
            <a:endParaRPr lang="en-US" dirty="0"/>
          </a:p>
        </p:txBody>
      </p:sp>
      <p:pic>
        <p:nvPicPr>
          <p:cNvPr id="6" name="Picture 5">
            <a:extLst>
              <a:ext uri="{FF2B5EF4-FFF2-40B4-BE49-F238E27FC236}">
                <a16:creationId xmlns:a16="http://schemas.microsoft.com/office/drawing/2014/main" id="{0EABAF00-4DE0-46F3-83B3-F83E924D396F}"/>
              </a:ext>
            </a:extLst>
          </p:cNvPr>
          <p:cNvPicPr>
            <a:picLocks noChangeAspect="1"/>
          </p:cNvPicPr>
          <p:nvPr/>
        </p:nvPicPr>
        <p:blipFill>
          <a:blip r:embed="rId2"/>
          <a:stretch>
            <a:fillRect/>
          </a:stretch>
        </p:blipFill>
        <p:spPr>
          <a:xfrm>
            <a:off x="304800" y="1419013"/>
            <a:ext cx="4467225" cy="4219575"/>
          </a:xfrm>
          <a:prstGeom prst="rect">
            <a:avLst/>
          </a:prstGeom>
        </p:spPr>
      </p:pic>
    </p:spTree>
    <p:extLst>
      <p:ext uri="{BB962C8B-B14F-4D97-AF65-F5344CB8AC3E}">
        <p14:creationId xmlns:p14="http://schemas.microsoft.com/office/powerpoint/2010/main" val="2099510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endParaRPr lang="en-IN"/>
          </a:p>
        </p:txBody>
      </p:sp>
      <p:sp>
        <p:nvSpPr>
          <p:cNvPr id="4098" name="Rectangle 2"/>
          <p:cNvSpPr>
            <a:spLocks noGrp="1" noChangeArrowheads="1"/>
          </p:cNvSpPr>
          <p:nvPr>
            <p:ph type="ctrTitle" idx="4294967295"/>
          </p:nvPr>
        </p:nvSpPr>
        <p:spPr>
          <a:xfrm>
            <a:off x="1219200" y="1219200"/>
            <a:ext cx="7924800" cy="1189038"/>
          </a:xfrm>
        </p:spPr>
        <p:txBody>
          <a:bodyPr/>
          <a:lstStyle/>
          <a:p>
            <a:pPr eaLnBrk="1" hangingPunct="1"/>
            <a:r>
              <a:rPr lang="en-US" b="1">
                <a:latin typeface="Tahoma" pitchFamily="34" charset="0"/>
              </a:rPr>
              <a:t>SQL – New Operators for DW</a:t>
            </a:r>
          </a:p>
        </p:txBody>
      </p:sp>
    </p:spTree>
    <p:extLst>
      <p:ext uri="{BB962C8B-B14F-4D97-AF65-F5344CB8AC3E}">
        <p14:creationId xmlns:p14="http://schemas.microsoft.com/office/powerpoint/2010/main" val="69566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normAutofit/>
          </a:bodyPr>
          <a:lstStyle/>
          <a:p>
            <a:pPr eaLnBrk="1" hangingPunct="1">
              <a:spcBef>
                <a:spcPct val="0"/>
              </a:spcBef>
              <a:buFont typeface="Arial" panose="020B0604020202020204" pitchFamily="34" charset="0"/>
              <a:buChar char="•"/>
            </a:pPr>
            <a:r>
              <a:rPr lang="en-US" b="1" dirty="0">
                <a:solidFill>
                  <a:srgbClr val="000000"/>
                </a:solidFill>
              </a:rPr>
              <a:t>Aggregation &amp; Aggregate Navigator</a:t>
            </a:r>
          </a:p>
          <a:p>
            <a:pPr eaLnBrk="1" hangingPunct="1">
              <a:spcBef>
                <a:spcPct val="0"/>
              </a:spcBef>
              <a:buFont typeface="Arial" panose="020B0604020202020204" pitchFamily="34" charset="0"/>
              <a:buChar char="•"/>
            </a:pPr>
            <a:r>
              <a:rPr lang="en-US" b="1" dirty="0">
                <a:solidFill>
                  <a:srgbClr val="000000"/>
                </a:solidFill>
              </a:rPr>
              <a:t>Partitioning</a:t>
            </a:r>
          </a:p>
          <a:p>
            <a:pPr eaLnBrk="1" hangingPunct="1">
              <a:spcBef>
                <a:spcPct val="0"/>
              </a:spcBef>
              <a:buFont typeface="Arial" panose="020B0604020202020204" pitchFamily="34" charset="0"/>
              <a:buChar char="•"/>
            </a:pPr>
            <a:r>
              <a:rPr lang="en-US" b="1" dirty="0">
                <a:solidFill>
                  <a:srgbClr val="000000"/>
                </a:solidFill>
              </a:rPr>
              <a:t>Materialized Views</a:t>
            </a:r>
          </a:p>
          <a:p>
            <a:pPr eaLnBrk="1" hangingPunct="1">
              <a:spcBef>
                <a:spcPct val="0"/>
              </a:spcBef>
              <a:buFont typeface="Arial" panose="020B0604020202020204" pitchFamily="34" charset="0"/>
              <a:buChar char="•"/>
            </a:pPr>
            <a:r>
              <a:rPr lang="en-US" b="1" dirty="0">
                <a:solidFill>
                  <a:srgbClr val="000000"/>
                </a:solidFill>
              </a:rPr>
              <a:t>Bitmap Index &amp; Bitmap Join Index</a:t>
            </a:r>
          </a:p>
          <a:p>
            <a:pPr eaLnBrk="1" hangingPunct="1">
              <a:spcBef>
                <a:spcPct val="0"/>
              </a:spcBef>
              <a:buFont typeface="Arial" panose="020B0604020202020204" pitchFamily="34" charset="0"/>
              <a:buChar char="•"/>
            </a:pPr>
            <a:r>
              <a:rPr lang="en-US" b="1" dirty="0">
                <a:solidFill>
                  <a:srgbClr val="000000"/>
                </a:solidFill>
              </a:rPr>
              <a:t>Dimensions</a:t>
            </a:r>
          </a:p>
          <a:p>
            <a:pPr eaLnBrk="1" hangingPunct="1">
              <a:spcBef>
                <a:spcPct val="0"/>
              </a:spcBef>
              <a:buFont typeface="Arial" panose="020B0604020202020204" pitchFamily="34" charset="0"/>
              <a:buChar char="•"/>
            </a:pPr>
            <a:r>
              <a:rPr lang="en-US" b="1" dirty="0">
                <a:solidFill>
                  <a:srgbClr val="000000"/>
                </a:solidFill>
              </a:rPr>
              <a:t>Online Aggregation</a:t>
            </a:r>
          </a:p>
          <a:p>
            <a:pPr eaLnBrk="1" hangingPunct="1">
              <a:spcBef>
                <a:spcPct val="0"/>
              </a:spcBef>
              <a:buFont typeface="Arial" panose="020B0604020202020204" pitchFamily="34" charset="0"/>
              <a:buChar char="•"/>
            </a:pPr>
            <a:r>
              <a:rPr lang="en-US" b="1" dirty="0">
                <a:solidFill>
                  <a:srgbClr val="000000"/>
                </a:solidFill>
              </a:rPr>
              <a:t>SQL Extensions</a:t>
            </a:r>
          </a:p>
        </p:txBody>
      </p:sp>
      <p:sp>
        <p:nvSpPr>
          <p:cNvPr id="10243" name="Rectangle 2"/>
          <p:cNvSpPr>
            <a:spLocks noGrp="1" noChangeArrowheads="1"/>
          </p:cNvSpPr>
          <p:nvPr>
            <p:ph type="title" idx="4294967295"/>
          </p:nvPr>
        </p:nvSpPr>
        <p:spPr>
          <a:xfrm>
            <a:off x="0" y="358775"/>
            <a:ext cx="8229600" cy="1143000"/>
          </a:xfrm>
        </p:spPr>
        <p:txBody>
          <a:bodyPr/>
          <a:lstStyle/>
          <a:p>
            <a:pPr eaLnBrk="1" hangingPunct="1"/>
            <a:r>
              <a:rPr lang="en-US" sz="4400" b="1" dirty="0"/>
              <a:t>Support in RDBMS</a:t>
            </a:r>
          </a:p>
        </p:txBody>
      </p:sp>
    </p:spTree>
    <p:extLst>
      <p:ext uri="{BB962C8B-B14F-4D97-AF65-F5344CB8AC3E}">
        <p14:creationId xmlns:p14="http://schemas.microsoft.com/office/powerpoint/2010/main" val="2966223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eaLnBrk="1" hangingPunct="1">
              <a:spcBef>
                <a:spcPct val="0"/>
              </a:spcBef>
            </a:pPr>
            <a:r>
              <a:rPr lang="en-US" b="1">
                <a:solidFill>
                  <a:srgbClr val="000000"/>
                </a:solidFill>
              </a:rPr>
              <a:t>Rollup</a:t>
            </a:r>
          </a:p>
          <a:p>
            <a:pPr eaLnBrk="1" hangingPunct="1">
              <a:spcBef>
                <a:spcPct val="0"/>
              </a:spcBef>
            </a:pPr>
            <a:r>
              <a:rPr lang="en-US" b="1">
                <a:solidFill>
                  <a:srgbClr val="000000"/>
                </a:solidFill>
              </a:rPr>
              <a:t>Cube</a:t>
            </a:r>
          </a:p>
          <a:p>
            <a:pPr eaLnBrk="1" hangingPunct="1">
              <a:spcBef>
                <a:spcPct val="0"/>
              </a:spcBef>
            </a:pPr>
            <a:r>
              <a:rPr lang="en-US" b="1">
                <a:solidFill>
                  <a:srgbClr val="000000"/>
                </a:solidFill>
              </a:rPr>
              <a:t>Window Queries</a:t>
            </a:r>
          </a:p>
          <a:p>
            <a:pPr eaLnBrk="1" hangingPunct="1">
              <a:spcBef>
                <a:spcPct val="0"/>
              </a:spcBef>
            </a:pPr>
            <a:r>
              <a:rPr lang="en-US" b="1">
                <a:solidFill>
                  <a:srgbClr val="000000"/>
                </a:solidFill>
              </a:rPr>
              <a:t>Top N Queries</a:t>
            </a:r>
          </a:p>
        </p:txBody>
      </p:sp>
      <p:sp>
        <p:nvSpPr>
          <p:cNvPr id="3" name="Content Placeholder 2"/>
          <p:cNvSpPr>
            <a:spLocks noGrp="1"/>
          </p:cNvSpPr>
          <p:nvPr>
            <p:ph sz="quarter" idx="11"/>
          </p:nvPr>
        </p:nvSpPr>
        <p:spPr/>
        <p:txBody>
          <a:bodyPr/>
          <a:lstStyle/>
          <a:p>
            <a:endParaRPr lang="en-IN"/>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5" name="Footer Placeholder 4"/>
          <p:cNvSpPr>
            <a:spLocks noGrp="1"/>
          </p:cNvSpPr>
          <p:nvPr>
            <p:ph type="ftr" sz="quarter" idx="13"/>
          </p:nvPr>
        </p:nvSpPr>
        <p:spPr/>
        <p:txBody>
          <a:bodyPr/>
          <a:lstStyle/>
          <a:p>
            <a:pPr>
              <a:defRPr/>
            </a:pPr>
            <a:r>
              <a:rPr lang="en-US"/>
              <a:t>Dr. Navneet Goyal, BITS Pilani</a:t>
            </a:r>
          </a:p>
        </p:txBody>
      </p:sp>
      <p:sp>
        <p:nvSpPr>
          <p:cNvPr id="6" name="Slide Number Placeholder 5"/>
          <p:cNvSpPr>
            <a:spLocks noGrp="1"/>
          </p:cNvSpPr>
          <p:nvPr>
            <p:ph type="sldNum" sz="quarter" idx="14"/>
          </p:nvPr>
        </p:nvSpPr>
        <p:spPr/>
        <p:txBody>
          <a:bodyPr/>
          <a:lstStyle/>
          <a:p>
            <a:pPr>
              <a:defRPr/>
            </a:pPr>
            <a:fld id="{AB3DF04C-5AB6-4488-A969-87D64E27ABCE}" type="slidenum">
              <a:rPr lang="en-US"/>
              <a:pPr>
                <a:defRPr/>
              </a:pPr>
              <a:t>30</a:t>
            </a:fld>
            <a:endParaRPr lang="en-US"/>
          </a:p>
        </p:txBody>
      </p:sp>
      <p:sp>
        <p:nvSpPr>
          <p:cNvPr id="35843" name="Rectangle 2"/>
          <p:cNvSpPr>
            <a:spLocks noGrp="1" noChangeArrowheads="1"/>
          </p:cNvSpPr>
          <p:nvPr>
            <p:ph type="title" idx="4294967295"/>
          </p:nvPr>
        </p:nvSpPr>
        <p:spPr>
          <a:xfrm>
            <a:off x="0" y="358775"/>
            <a:ext cx="8229600" cy="1143000"/>
          </a:xfrm>
        </p:spPr>
        <p:txBody>
          <a:bodyPr/>
          <a:lstStyle/>
          <a:p>
            <a:pPr eaLnBrk="1" hangingPunct="1"/>
            <a:r>
              <a:rPr lang="en-US" sz="4400" b="1"/>
              <a:t>SQL</a:t>
            </a:r>
          </a:p>
        </p:txBody>
      </p:sp>
    </p:spTree>
    <p:extLst>
      <p:ext uri="{BB962C8B-B14F-4D97-AF65-F5344CB8AC3E}">
        <p14:creationId xmlns:p14="http://schemas.microsoft.com/office/powerpoint/2010/main" val="22814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eaLnBrk="1" hangingPunct="1">
              <a:spcBef>
                <a:spcPct val="0"/>
              </a:spcBef>
            </a:pPr>
            <a:r>
              <a:rPr lang="en-US" b="1">
                <a:solidFill>
                  <a:srgbClr val="000000"/>
                </a:solidFill>
              </a:rPr>
              <a:t>Typically, a single OLAP operation can lead to several closely related SQL queries with aggregation and grouping</a:t>
            </a:r>
          </a:p>
          <a:p>
            <a:pPr eaLnBrk="1" hangingPunct="1">
              <a:spcBef>
                <a:spcPct val="0"/>
              </a:spcBef>
            </a:pPr>
            <a:r>
              <a:rPr lang="en-US" b="1">
                <a:solidFill>
                  <a:srgbClr val="000000"/>
                </a:solidFill>
              </a:rPr>
              <a:t>Cross-tabulation is an example!</a:t>
            </a:r>
          </a:p>
        </p:txBody>
      </p:sp>
      <p:sp>
        <p:nvSpPr>
          <p:cNvPr id="3" name="Content Placeholder 2"/>
          <p:cNvSpPr>
            <a:spLocks noGrp="1"/>
          </p:cNvSpPr>
          <p:nvPr>
            <p:ph sz="quarter" idx="11"/>
          </p:nvPr>
        </p:nvSpPr>
        <p:spPr/>
        <p:txBody>
          <a:bodyPr/>
          <a:lstStyle/>
          <a:p>
            <a:endParaRPr lang="en-IN"/>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5" name="Footer Placeholder 4"/>
          <p:cNvSpPr>
            <a:spLocks noGrp="1"/>
          </p:cNvSpPr>
          <p:nvPr>
            <p:ph type="ftr" sz="quarter" idx="13"/>
          </p:nvPr>
        </p:nvSpPr>
        <p:spPr/>
        <p:txBody>
          <a:bodyPr/>
          <a:lstStyle/>
          <a:p>
            <a:pPr>
              <a:defRPr/>
            </a:pPr>
            <a:r>
              <a:rPr lang="en-US"/>
              <a:t>Dr. Navneet Goyal, BITS Pilani</a:t>
            </a:r>
          </a:p>
        </p:txBody>
      </p:sp>
      <p:sp>
        <p:nvSpPr>
          <p:cNvPr id="6" name="Slide Number Placeholder 5"/>
          <p:cNvSpPr>
            <a:spLocks noGrp="1"/>
          </p:cNvSpPr>
          <p:nvPr>
            <p:ph type="sldNum" sz="quarter" idx="14"/>
          </p:nvPr>
        </p:nvSpPr>
        <p:spPr/>
        <p:txBody>
          <a:bodyPr/>
          <a:lstStyle/>
          <a:p>
            <a:pPr>
              <a:defRPr/>
            </a:pPr>
            <a:fld id="{AFD22538-9C00-47F4-A6FD-A3D7596A37FC}" type="slidenum">
              <a:rPr lang="en-US"/>
              <a:pPr>
                <a:defRPr/>
              </a:pPr>
              <a:t>31</a:t>
            </a:fld>
            <a:endParaRPr lang="en-US"/>
          </a:p>
        </p:txBody>
      </p:sp>
      <p:sp>
        <p:nvSpPr>
          <p:cNvPr id="36867" name="Rectangle 2"/>
          <p:cNvSpPr>
            <a:spLocks noGrp="1" noChangeArrowheads="1"/>
          </p:cNvSpPr>
          <p:nvPr>
            <p:ph type="title" idx="4294967295"/>
          </p:nvPr>
        </p:nvSpPr>
        <p:spPr>
          <a:xfrm>
            <a:off x="0" y="358775"/>
            <a:ext cx="8229600" cy="1143000"/>
          </a:xfrm>
        </p:spPr>
        <p:txBody>
          <a:bodyPr/>
          <a:lstStyle/>
          <a:p>
            <a:pPr eaLnBrk="1" hangingPunct="1"/>
            <a:r>
              <a:rPr lang="en-US" sz="4400" b="1"/>
              <a:t>SQL</a:t>
            </a:r>
          </a:p>
        </p:txBody>
      </p:sp>
    </p:spTree>
    <p:extLst>
      <p:ext uri="{BB962C8B-B14F-4D97-AF65-F5344CB8AC3E}">
        <p14:creationId xmlns:p14="http://schemas.microsoft.com/office/powerpoint/2010/main" val="2390063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790" name="Group 246"/>
          <p:cNvGraphicFramePr>
            <a:graphicFrameLocks noGrp="1"/>
          </p:cNvGraphicFramePr>
          <p:nvPr>
            <p:ph idx="1"/>
            <p:extLst>
              <p:ext uri="{D42A27DB-BD31-4B8C-83A1-F6EECF244321}">
                <p14:modId xmlns:p14="http://schemas.microsoft.com/office/powerpoint/2010/main" val="3272120566"/>
              </p:ext>
            </p:extLst>
          </p:nvPr>
        </p:nvGraphicFramePr>
        <p:xfrm>
          <a:off x="5105400" y="1493838"/>
          <a:ext cx="3429001" cy="5090472"/>
        </p:xfrm>
        <a:graphic>
          <a:graphicData uri="http://schemas.openxmlformats.org/drawingml/2006/table">
            <a:tbl>
              <a:tblPr/>
              <a:tblGrid>
                <a:gridCol w="857647">
                  <a:extLst>
                    <a:ext uri="{9D8B030D-6E8A-4147-A177-3AD203B41FA5}">
                      <a16:colId xmlns:a16="http://schemas.microsoft.com/office/drawing/2014/main" val="20000"/>
                    </a:ext>
                  </a:extLst>
                </a:gridCol>
                <a:gridCol w="859236">
                  <a:extLst>
                    <a:ext uri="{9D8B030D-6E8A-4147-A177-3AD203B41FA5}">
                      <a16:colId xmlns:a16="http://schemas.microsoft.com/office/drawing/2014/main" val="20001"/>
                    </a:ext>
                  </a:extLst>
                </a:gridCol>
                <a:gridCol w="854471">
                  <a:extLst>
                    <a:ext uri="{9D8B030D-6E8A-4147-A177-3AD203B41FA5}">
                      <a16:colId xmlns:a16="http://schemas.microsoft.com/office/drawing/2014/main" val="20002"/>
                    </a:ext>
                  </a:extLst>
                </a:gridCol>
                <a:gridCol w="857647">
                  <a:extLst>
                    <a:ext uri="{9D8B030D-6E8A-4147-A177-3AD203B41FA5}">
                      <a16:colId xmlns:a16="http://schemas.microsoft.com/office/drawing/2014/main" val="20003"/>
                    </a:ext>
                  </a:extLst>
                </a:gridCol>
              </a:tblGrid>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 </a:t>
                      </a:r>
                      <a:r>
                        <a:rPr kumimoji="0" lang="en-US" sz="1100" b="0" i="0" u="none" strike="noStrike" cap="none" normalizeH="0" baseline="0" dirty="0" err="1">
                          <a:ln>
                            <a:noFill/>
                          </a:ln>
                          <a:solidFill>
                            <a:schemeClr val="tx1"/>
                          </a:solidFill>
                          <a:effectLst/>
                          <a:latin typeface="Verdana" pitchFamily="34" charset="0"/>
                        </a:rPr>
                        <a:t>pid</a:t>
                      </a:r>
                      <a:endParaRPr kumimoji="0" lang="en-US" sz="1100" b="0" i="0" u="none" strike="noStrike" cap="none" normalizeH="0" baseline="0" dirty="0">
                        <a:ln>
                          <a:noFill/>
                        </a:ln>
                        <a:solidFill>
                          <a:schemeClr val="tx1"/>
                        </a:solidFill>
                        <a:effectLst/>
                        <a:latin typeface="Verdana" pitchFamily="34" charset="0"/>
                      </a:endParaRP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timeid</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err="1">
                          <a:ln>
                            <a:noFill/>
                          </a:ln>
                          <a:solidFill>
                            <a:schemeClr val="tx1"/>
                          </a:solidFill>
                          <a:effectLst/>
                          <a:latin typeface="Verdana" pitchFamily="34" charset="0"/>
                        </a:rPr>
                        <a:t>Locid</a:t>
                      </a:r>
                      <a:endParaRPr kumimoji="0" lang="en-US" sz="1100" b="0" i="0" u="none" strike="noStrike" cap="none" normalizeH="0" baseline="0" dirty="0">
                        <a:ln>
                          <a:noFill/>
                        </a:ln>
                        <a:solidFill>
                          <a:schemeClr val="tx1"/>
                        </a:solidFill>
                        <a:effectLst/>
                        <a:latin typeface="Verdana" pitchFamily="34" charset="0"/>
                      </a:endParaRP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sales</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25</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8</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15</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50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8</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35</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22</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26</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45</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40</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5909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558" marR="219558"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2</a:t>
                      </a:r>
                    </a:p>
                  </a:txBody>
                  <a:tcPr marL="219558" marR="219558"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5</a:t>
                      </a:r>
                    </a:p>
                  </a:txBody>
                  <a:tcPr marL="219558" marR="219558"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graphicFrame>
        <p:nvGraphicFramePr>
          <p:cNvPr id="108791" name="Group 247"/>
          <p:cNvGraphicFramePr>
            <a:graphicFrameLocks noGrp="1"/>
          </p:cNvGraphicFramePr>
          <p:nvPr>
            <p:ph sz="quarter" idx="10"/>
            <p:extLst>
              <p:ext uri="{D42A27DB-BD31-4B8C-83A1-F6EECF244321}">
                <p14:modId xmlns:p14="http://schemas.microsoft.com/office/powerpoint/2010/main" val="4157441063"/>
              </p:ext>
            </p:extLst>
          </p:nvPr>
        </p:nvGraphicFramePr>
        <p:xfrm>
          <a:off x="152401" y="1600200"/>
          <a:ext cx="4495799" cy="1036640"/>
        </p:xfrm>
        <a:graphic>
          <a:graphicData uri="http://schemas.openxmlformats.org/drawingml/2006/table">
            <a:tbl>
              <a:tblPr/>
              <a:tblGrid>
                <a:gridCol w="1124990">
                  <a:extLst>
                    <a:ext uri="{9D8B030D-6E8A-4147-A177-3AD203B41FA5}">
                      <a16:colId xmlns:a16="http://schemas.microsoft.com/office/drawing/2014/main" val="20000"/>
                    </a:ext>
                  </a:extLst>
                </a:gridCol>
                <a:gridCol w="1122910">
                  <a:extLst>
                    <a:ext uri="{9D8B030D-6E8A-4147-A177-3AD203B41FA5}">
                      <a16:colId xmlns:a16="http://schemas.microsoft.com/office/drawing/2014/main" val="20001"/>
                    </a:ext>
                  </a:extLst>
                </a:gridCol>
                <a:gridCol w="1124989">
                  <a:extLst>
                    <a:ext uri="{9D8B030D-6E8A-4147-A177-3AD203B41FA5}">
                      <a16:colId xmlns:a16="http://schemas.microsoft.com/office/drawing/2014/main" val="20002"/>
                    </a:ext>
                  </a:extLst>
                </a:gridCol>
                <a:gridCol w="1122910">
                  <a:extLst>
                    <a:ext uri="{9D8B030D-6E8A-4147-A177-3AD203B41FA5}">
                      <a16:colId xmlns:a16="http://schemas.microsoft.com/office/drawing/2014/main" val="20003"/>
                    </a:ext>
                  </a:extLst>
                </a:gridCol>
              </a:tblGrid>
              <a:tr h="25916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Locid</a:t>
                      </a:r>
                    </a:p>
                  </a:txBody>
                  <a:tcPr marL="168500" marR="16850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City</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State</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Country</a:t>
                      </a:r>
                    </a:p>
                  </a:txBody>
                  <a:tcPr marL="168500" marR="16850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16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a:t>
                      </a:r>
                    </a:p>
                  </a:txBody>
                  <a:tcPr marL="168500" marR="16850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Madison</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USA</a:t>
                      </a:r>
                    </a:p>
                  </a:txBody>
                  <a:tcPr marL="168500" marR="16850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16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a:t>
                      </a:r>
                    </a:p>
                  </a:txBody>
                  <a:tcPr marL="168500" marR="16850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Fresno</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USA</a:t>
                      </a:r>
                    </a:p>
                  </a:txBody>
                  <a:tcPr marL="168500" marR="16850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16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5</a:t>
                      </a:r>
                    </a:p>
                  </a:txBody>
                  <a:tcPr marL="168500" marR="16850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Chennai</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TN</a:t>
                      </a:r>
                    </a:p>
                  </a:txBody>
                  <a:tcPr marL="168500" marR="16850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India</a:t>
                      </a:r>
                    </a:p>
                  </a:txBody>
                  <a:tcPr marL="168500" marR="16850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8829" name="Group 285"/>
          <p:cNvGraphicFramePr>
            <a:graphicFrameLocks noGrp="1"/>
          </p:cNvGraphicFramePr>
          <p:nvPr>
            <p:ph sz="quarter" idx="11"/>
            <p:extLst>
              <p:ext uri="{D42A27DB-BD31-4B8C-83A1-F6EECF244321}">
                <p14:modId xmlns:p14="http://schemas.microsoft.com/office/powerpoint/2010/main" val="724412624"/>
              </p:ext>
            </p:extLst>
          </p:nvPr>
        </p:nvGraphicFramePr>
        <p:xfrm>
          <a:off x="228599" y="2743200"/>
          <a:ext cx="4343402" cy="1296988"/>
        </p:xfrm>
        <a:graphic>
          <a:graphicData uri="http://schemas.openxmlformats.org/drawingml/2006/table">
            <a:tbl>
              <a:tblPr/>
              <a:tblGrid>
                <a:gridCol w="1085398">
                  <a:extLst>
                    <a:ext uri="{9D8B030D-6E8A-4147-A177-3AD203B41FA5}">
                      <a16:colId xmlns:a16="http://schemas.microsoft.com/office/drawing/2014/main" val="20000"/>
                    </a:ext>
                  </a:extLst>
                </a:gridCol>
                <a:gridCol w="1087208">
                  <a:extLst>
                    <a:ext uri="{9D8B030D-6E8A-4147-A177-3AD203B41FA5}">
                      <a16:colId xmlns:a16="http://schemas.microsoft.com/office/drawing/2014/main" val="20001"/>
                    </a:ext>
                  </a:extLst>
                </a:gridCol>
                <a:gridCol w="1085398">
                  <a:extLst>
                    <a:ext uri="{9D8B030D-6E8A-4147-A177-3AD203B41FA5}">
                      <a16:colId xmlns:a16="http://schemas.microsoft.com/office/drawing/2014/main" val="20002"/>
                    </a:ext>
                  </a:extLst>
                </a:gridCol>
                <a:gridCol w="1085398">
                  <a:extLst>
                    <a:ext uri="{9D8B030D-6E8A-4147-A177-3AD203B41FA5}">
                      <a16:colId xmlns:a16="http://schemas.microsoft.com/office/drawing/2014/main" val="20003"/>
                    </a:ext>
                  </a:extLst>
                </a:gridCol>
              </a:tblGrid>
              <a:tr h="3238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Pid</a:t>
                      </a:r>
                    </a:p>
                  </a:txBody>
                  <a:tcPr marL="21936" marR="219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Pname</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category</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Price</a:t>
                      </a:r>
                    </a:p>
                  </a:txBody>
                  <a:tcPr marL="21936" marR="219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a:t>
                      </a:r>
                    </a:p>
                  </a:txBody>
                  <a:tcPr marL="21936" marR="219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Lee Jeans</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Apparel</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25</a:t>
                      </a:r>
                    </a:p>
                  </a:txBody>
                  <a:tcPr marL="21936" marR="219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12</a:t>
                      </a:r>
                    </a:p>
                  </a:txBody>
                  <a:tcPr marL="21936" marR="219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Zord</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Toys</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18</a:t>
                      </a:r>
                    </a:p>
                  </a:txBody>
                  <a:tcPr marL="21936" marR="219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13</a:t>
                      </a:r>
                    </a:p>
                  </a:txBody>
                  <a:tcPr marL="21936" marR="219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Biro Pen</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Stationery</a:t>
                      </a:r>
                    </a:p>
                  </a:txBody>
                  <a:tcPr marL="21936" marR="219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dirty="0">
                          <a:ln>
                            <a:noFill/>
                          </a:ln>
                          <a:solidFill>
                            <a:schemeClr val="tx1"/>
                          </a:solidFill>
                          <a:effectLst/>
                          <a:latin typeface="Verdana" pitchFamily="34" charset="0"/>
                        </a:rPr>
                        <a:t>2</a:t>
                      </a:r>
                    </a:p>
                  </a:txBody>
                  <a:tcPr marL="21936" marR="219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3" name="Slide Number Placeholder 8"/>
          <p:cNvSpPr>
            <a:spLocks noGrp="1"/>
          </p:cNvSpPr>
          <p:nvPr>
            <p:ph type="sldNum" sz="quarter" idx="14"/>
          </p:nvPr>
        </p:nvSpPr>
        <p:spPr/>
        <p:txBody>
          <a:bodyPr/>
          <a:lstStyle/>
          <a:p>
            <a:pPr>
              <a:defRPr/>
            </a:pPr>
            <a:fld id="{F46E7980-E77C-43D0-93AE-A0EA55A19ACA}" type="slidenum">
              <a:rPr lang="en-US"/>
              <a:pPr>
                <a:defRPr/>
              </a:pPr>
              <a:t>32</a:t>
            </a:fld>
            <a:endParaRPr lang="en-US"/>
          </a:p>
        </p:txBody>
      </p:sp>
      <p:sp>
        <p:nvSpPr>
          <p:cNvPr id="37890" name="Rectangle 2"/>
          <p:cNvSpPr>
            <a:spLocks noGrp="1" noChangeArrowheads="1"/>
          </p:cNvSpPr>
          <p:nvPr>
            <p:ph type="title" sz="quarter" idx="4294967295"/>
          </p:nvPr>
        </p:nvSpPr>
        <p:spPr>
          <a:xfrm>
            <a:off x="1830388" y="301625"/>
            <a:ext cx="7313612" cy="1143000"/>
          </a:xfrm>
        </p:spPr>
        <p:txBody>
          <a:bodyPr/>
          <a:lstStyle/>
          <a:p>
            <a:pPr eaLnBrk="1" hangingPunct="1"/>
            <a:r>
              <a:rPr lang="en-US" sz="4400" b="1"/>
              <a:t>Cube Operator</a:t>
            </a:r>
          </a:p>
        </p:txBody>
      </p:sp>
      <p:graphicFrame>
        <p:nvGraphicFramePr>
          <p:cNvPr id="108834" name="Group 290"/>
          <p:cNvGraphicFramePr>
            <a:graphicFrameLocks noGrp="1"/>
          </p:cNvGraphicFramePr>
          <p:nvPr>
            <p:ph sz="quarter" idx="4294967295"/>
            <p:extLst>
              <p:ext uri="{D42A27DB-BD31-4B8C-83A1-F6EECF244321}">
                <p14:modId xmlns:p14="http://schemas.microsoft.com/office/powerpoint/2010/main" val="888002986"/>
              </p:ext>
            </p:extLst>
          </p:nvPr>
        </p:nvGraphicFramePr>
        <p:xfrm>
          <a:off x="152400" y="4495800"/>
          <a:ext cx="4114800" cy="1144588"/>
        </p:xfrm>
        <a:graphic>
          <a:graphicData uri="http://schemas.openxmlformats.org/drawingml/2006/table">
            <a:tbl>
              <a:tblPr/>
              <a:tblGrid>
                <a:gridCol w="762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dirty="0" err="1">
                          <a:ln>
                            <a:noFill/>
                          </a:ln>
                          <a:solidFill>
                            <a:schemeClr val="tx1"/>
                          </a:solidFill>
                          <a:effectLst/>
                          <a:latin typeface="Verdana" pitchFamily="34" charset="0"/>
                        </a:rPr>
                        <a:t>Timeid</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dirty="0">
                          <a:ln>
                            <a:noFill/>
                          </a:ln>
                          <a:solidFill>
                            <a:schemeClr val="tx1"/>
                          </a:solidFill>
                          <a:effectLst/>
                          <a:latin typeface="Verdan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Holiday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10/11/05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Nov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11/11/05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Nov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12/11/05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Nov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a:ln>
                            <a:noFill/>
                          </a:ln>
                          <a:solidFill>
                            <a:schemeClr val="tx1"/>
                          </a:solidFill>
                          <a:effectLst/>
                          <a:latin typeface="Verdana" pitchFamily="34"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200" b="0" i="0" u="none" strike="noStrike" cap="none" normalizeH="0" baseline="0" dirty="0">
                          <a:ln>
                            <a:noFill/>
                          </a:ln>
                          <a:solidFill>
                            <a:schemeClr val="tx1"/>
                          </a:solidFill>
                          <a:effectLst/>
                          <a:latin typeface="Verdana"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2697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86" name="Group 90"/>
          <p:cNvGraphicFramePr>
            <a:graphicFrameLocks noGrp="1"/>
          </p:cNvGraphicFramePr>
          <p:nvPr>
            <p:ph idx="1"/>
            <p:extLst>
              <p:ext uri="{D42A27DB-BD31-4B8C-83A1-F6EECF244321}">
                <p14:modId xmlns:p14="http://schemas.microsoft.com/office/powerpoint/2010/main" val="2108693791"/>
              </p:ext>
            </p:extLst>
          </p:nvPr>
        </p:nvGraphicFramePr>
        <p:xfrm>
          <a:off x="4381500" y="1447800"/>
          <a:ext cx="4800600" cy="2241550"/>
        </p:xfrm>
        <a:graphic>
          <a:graphicData uri="http://schemas.openxmlformats.org/drawingml/2006/table">
            <a:tbl>
              <a:tblPr/>
              <a:tblGrid>
                <a:gridCol w="1223682">
                  <a:extLst>
                    <a:ext uri="{9D8B030D-6E8A-4147-A177-3AD203B41FA5}">
                      <a16:colId xmlns:a16="http://schemas.microsoft.com/office/drawing/2014/main" val="20000"/>
                    </a:ext>
                  </a:extLst>
                </a:gridCol>
                <a:gridCol w="1149163">
                  <a:extLst>
                    <a:ext uri="{9D8B030D-6E8A-4147-A177-3AD203B41FA5}">
                      <a16:colId xmlns:a16="http://schemas.microsoft.com/office/drawing/2014/main" val="20001"/>
                    </a:ext>
                  </a:extLst>
                </a:gridCol>
                <a:gridCol w="1188384">
                  <a:extLst>
                    <a:ext uri="{9D8B030D-6E8A-4147-A177-3AD203B41FA5}">
                      <a16:colId xmlns:a16="http://schemas.microsoft.com/office/drawing/2014/main" val="20002"/>
                    </a:ext>
                  </a:extLst>
                </a:gridCol>
                <a:gridCol w="1239371">
                  <a:extLst>
                    <a:ext uri="{9D8B030D-6E8A-4147-A177-3AD203B41FA5}">
                      <a16:colId xmlns:a16="http://schemas.microsoft.com/office/drawing/2014/main" val="20003"/>
                    </a:ext>
                  </a:extLst>
                </a:gridCol>
              </a:tblGrid>
              <a:tr h="41146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100" b="0" i="0" u="none" strike="noStrike" cap="none" normalizeH="0" baseline="0" dirty="0">
                        <a:ln>
                          <a:noFill/>
                        </a:ln>
                        <a:solidFill>
                          <a:schemeClr val="tx1"/>
                        </a:solidFill>
                        <a:effectLst/>
                        <a:latin typeface="Verdana" pitchFamily="34" charset="0"/>
                      </a:endParaRPr>
                    </a:p>
                  </a:txBody>
                  <a:tcPr marL="193638" marR="193638"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WI</a:t>
                      </a:r>
                    </a:p>
                  </a:txBody>
                  <a:tcPr marL="193638" marR="193638"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CA</a:t>
                      </a:r>
                    </a:p>
                  </a:txBody>
                  <a:tcPr marL="193638" marR="193638"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marL="193638" marR="193638"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2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1995</a:t>
                      </a:r>
                    </a:p>
                  </a:txBody>
                  <a:tcPr marL="193638" marR="193638"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63</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81</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144</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1"/>
                  </a:ext>
                </a:extLst>
              </a:tr>
              <a:tr h="45871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1996</a:t>
                      </a:r>
                    </a:p>
                  </a:txBody>
                  <a:tcPr marL="193638" marR="193638"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38</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107</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a:ln>
                            <a:noFill/>
                          </a:ln>
                          <a:solidFill>
                            <a:schemeClr val="tx1"/>
                          </a:solidFill>
                          <a:effectLst/>
                          <a:latin typeface="Verdana" pitchFamily="34" charset="0"/>
                        </a:rPr>
                        <a:t>145</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2"/>
                  </a:ext>
                </a:extLst>
              </a:tr>
              <a:tr h="45712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1997</a:t>
                      </a:r>
                    </a:p>
                  </a:txBody>
                  <a:tcPr marL="193638" marR="193638"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75</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35</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110</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3"/>
                  </a:ext>
                </a:extLst>
              </a:tr>
              <a:tr h="45712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marL="193638" marR="193638"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176</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223</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a:ln>
                            <a:noFill/>
                          </a:ln>
                          <a:solidFill>
                            <a:schemeClr val="tx1"/>
                          </a:solidFill>
                          <a:effectLst/>
                          <a:latin typeface="Verdana" pitchFamily="34" charset="0"/>
                        </a:rPr>
                        <a:t>399</a:t>
                      </a:r>
                    </a:p>
                  </a:txBody>
                  <a:tcPr marL="193638" marR="193638" marT="45713" marB="457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sp>
        <p:nvSpPr>
          <p:cNvPr id="6150" name="Rectangle 3"/>
          <p:cNvSpPr>
            <a:spLocks noGrp="1" noChangeArrowheads="1"/>
          </p:cNvSpPr>
          <p:nvPr>
            <p:ph sz="quarter" idx="10"/>
          </p:nvPr>
        </p:nvSpPr>
        <p:spPr/>
        <p:txBody>
          <a:bodyPr>
            <a:normAutofit fontScale="25000" lnSpcReduction="20000"/>
          </a:bodyPr>
          <a:lstStyle/>
          <a:p>
            <a:pPr eaLnBrk="1" hangingPunct="1">
              <a:spcBef>
                <a:spcPct val="0"/>
              </a:spcBef>
              <a:buFont typeface="Wingdings" pitchFamily="2" charset="2"/>
              <a:buNone/>
            </a:pPr>
            <a:r>
              <a:rPr lang="en-US" sz="1300" b="1">
                <a:solidFill>
                  <a:srgbClr val="0099FF"/>
                </a:solidFill>
              </a:rPr>
              <a:t>Select    T.year, L.state, SUM (sales)</a:t>
            </a:r>
          </a:p>
          <a:p>
            <a:pPr eaLnBrk="1" hangingPunct="1">
              <a:spcBef>
                <a:spcPct val="0"/>
              </a:spcBef>
              <a:buFont typeface="Wingdings" pitchFamily="2" charset="2"/>
              <a:buNone/>
            </a:pPr>
            <a:r>
              <a:rPr lang="en-US" sz="1300" b="1">
                <a:solidFill>
                  <a:srgbClr val="0099FF"/>
                </a:solidFill>
              </a:rPr>
              <a:t>from      Sales S, Times T, Locations L</a:t>
            </a:r>
          </a:p>
          <a:p>
            <a:pPr eaLnBrk="1" hangingPunct="1">
              <a:spcBef>
                <a:spcPct val="0"/>
              </a:spcBef>
              <a:buFont typeface="Wingdings" pitchFamily="2" charset="2"/>
              <a:buNone/>
            </a:pPr>
            <a:r>
              <a:rPr lang="en-US" sz="1300" b="1">
                <a:solidFill>
                  <a:srgbClr val="0099FF"/>
                </a:solidFill>
              </a:rPr>
              <a:t>Where    S.timeid=T.timeid &amp; S.locid=L.locid</a:t>
            </a:r>
          </a:p>
          <a:p>
            <a:pPr eaLnBrk="1" hangingPunct="1">
              <a:spcBef>
                <a:spcPct val="0"/>
              </a:spcBef>
              <a:buFont typeface="Wingdings" pitchFamily="2" charset="2"/>
              <a:buNone/>
            </a:pPr>
            <a:r>
              <a:rPr lang="en-US" sz="1300" b="1">
                <a:solidFill>
                  <a:srgbClr val="0099FF"/>
                </a:solidFill>
              </a:rPr>
              <a:t>Group By T.year, L.state</a:t>
            </a:r>
          </a:p>
        </p:txBody>
      </p:sp>
      <p:sp>
        <p:nvSpPr>
          <p:cNvPr id="43" name="Slide Number Placeholder 6"/>
          <p:cNvSpPr>
            <a:spLocks noGrp="1"/>
          </p:cNvSpPr>
          <p:nvPr>
            <p:ph type="sldNum" sz="quarter" idx="14"/>
          </p:nvPr>
        </p:nvSpPr>
        <p:spPr/>
        <p:txBody>
          <a:bodyPr/>
          <a:lstStyle/>
          <a:p>
            <a:pPr>
              <a:defRPr/>
            </a:pPr>
            <a:fld id="{C02186A9-AE2F-4E28-9F75-4C568985B160}" type="slidenum">
              <a:rPr lang="en-US"/>
              <a:pPr>
                <a:defRPr/>
              </a:pPr>
              <a:t>33</a:t>
            </a:fld>
            <a:endParaRPr lang="en-US"/>
          </a:p>
        </p:txBody>
      </p:sp>
      <p:sp>
        <p:nvSpPr>
          <p:cNvPr id="38914" name="Rectangle 2"/>
          <p:cNvSpPr>
            <a:spLocks noGrp="1" noChangeArrowheads="1"/>
          </p:cNvSpPr>
          <p:nvPr>
            <p:ph type="title" idx="4294967295"/>
          </p:nvPr>
        </p:nvSpPr>
        <p:spPr>
          <a:xfrm>
            <a:off x="1830388" y="301625"/>
            <a:ext cx="7313612" cy="1143000"/>
          </a:xfrm>
        </p:spPr>
        <p:txBody>
          <a:bodyPr/>
          <a:lstStyle/>
          <a:p>
            <a:pPr eaLnBrk="1" hangingPunct="1"/>
            <a:r>
              <a:rPr lang="en-US" sz="4400" b="1"/>
              <a:t>Cube Operator</a:t>
            </a:r>
          </a:p>
        </p:txBody>
      </p:sp>
      <p:sp>
        <p:nvSpPr>
          <p:cNvPr id="6183" name="Rectangle 87"/>
          <p:cNvSpPr>
            <a:spLocks noChangeArrowheads="1"/>
          </p:cNvSpPr>
          <p:nvPr/>
        </p:nvSpPr>
        <p:spPr bwMode="auto">
          <a:xfrm>
            <a:off x="838200" y="3124200"/>
            <a:ext cx="441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70000"/>
              <a:buFont typeface="Wingdings" pitchFamily="2" charset="2"/>
              <a:buNone/>
            </a:pPr>
            <a:r>
              <a:rPr lang="en-US" sz="1300">
                <a:solidFill>
                  <a:srgbClr val="CC3399"/>
                </a:solidFill>
                <a:latin typeface="Verdana" pitchFamily="34" charset="0"/>
              </a:rPr>
              <a:t>Select    T.year, SUM (sales)</a:t>
            </a:r>
          </a:p>
          <a:p>
            <a:pPr marL="342900" indent="-342900" eaLnBrk="1" hangingPunct="1">
              <a:spcBef>
                <a:spcPct val="20000"/>
              </a:spcBef>
              <a:buClr>
                <a:schemeClr val="tx2"/>
              </a:buClr>
              <a:buSzPct val="70000"/>
              <a:buFont typeface="Wingdings" pitchFamily="2" charset="2"/>
              <a:buNone/>
            </a:pPr>
            <a:r>
              <a:rPr lang="en-US" sz="1300">
                <a:solidFill>
                  <a:srgbClr val="CC3399"/>
                </a:solidFill>
                <a:latin typeface="Verdana" pitchFamily="34" charset="0"/>
              </a:rPr>
              <a:t>from      Sales S, Times T</a:t>
            </a:r>
          </a:p>
          <a:p>
            <a:pPr marL="342900" indent="-342900" eaLnBrk="1" hangingPunct="1">
              <a:spcBef>
                <a:spcPct val="20000"/>
              </a:spcBef>
              <a:buClr>
                <a:schemeClr val="tx2"/>
              </a:buClr>
              <a:buSzPct val="70000"/>
              <a:buFont typeface="Wingdings" pitchFamily="2" charset="2"/>
              <a:buNone/>
            </a:pPr>
            <a:r>
              <a:rPr lang="en-US" sz="1300">
                <a:solidFill>
                  <a:srgbClr val="CC3399"/>
                </a:solidFill>
                <a:latin typeface="Verdana" pitchFamily="34" charset="0"/>
              </a:rPr>
              <a:t>Where    S.timeid=T.timeid </a:t>
            </a:r>
          </a:p>
          <a:p>
            <a:pPr marL="342900" indent="-342900" eaLnBrk="1" hangingPunct="1">
              <a:spcBef>
                <a:spcPct val="20000"/>
              </a:spcBef>
              <a:buClr>
                <a:schemeClr val="tx2"/>
              </a:buClr>
              <a:buSzPct val="70000"/>
              <a:buFont typeface="Wingdings" pitchFamily="2" charset="2"/>
              <a:buNone/>
            </a:pPr>
            <a:r>
              <a:rPr lang="en-US" sz="1300">
                <a:solidFill>
                  <a:srgbClr val="CC3399"/>
                </a:solidFill>
                <a:latin typeface="Verdana" pitchFamily="34" charset="0"/>
              </a:rPr>
              <a:t>Group By T.year</a:t>
            </a:r>
          </a:p>
        </p:txBody>
      </p:sp>
      <p:sp>
        <p:nvSpPr>
          <p:cNvPr id="6184" name="Rectangle 88"/>
          <p:cNvSpPr>
            <a:spLocks noChangeArrowheads="1"/>
          </p:cNvSpPr>
          <p:nvPr/>
        </p:nvSpPr>
        <p:spPr bwMode="auto">
          <a:xfrm>
            <a:off x="838200" y="4419600"/>
            <a:ext cx="441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70000"/>
              <a:buFont typeface="Wingdings" pitchFamily="2" charset="2"/>
              <a:buNone/>
            </a:pPr>
            <a:r>
              <a:rPr lang="en-US" sz="1300">
                <a:solidFill>
                  <a:srgbClr val="00CC00"/>
                </a:solidFill>
                <a:latin typeface="Verdana" pitchFamily="34" charset="0"/>
              </a:rPr>
              <a:t>Select    L.state, SUM (sales)</a:t>
            </a:r>
          </a:p>
          <a:p>
            <a:pPr marL="342900" indent="-342900" eaLnBrk="1" hangingPunct="1">
              <a:spcBef>
                <a:spcPct val="20000"/>
              </a:spcBef>
              <a:buClr>
                <a:schemeClr val="tx2"/>
              </a:buClr>
              <a:buSzPct val="70000"/>
              <a:buFont typeface="Wingdings" pitchFamily="2" charset="2"/>
              <a:buNone/>
            </a:pPr>
            <a:r>
              <a:rPr lang="en-US" sz="1300">
                <a:solidFill>
                  <a:srgbClr val="00CC00"/>
                </a:solidFill>
                <a:latin typeface="Verdana" pitchFamily="34" charset="0"/>
              </a:rPr>
              <a:t>from      Sales S, Locations L</a:t>
            </a:r>
          </a:p>
          <a:p>
            <a:pPr marL="342900" indent="-342900" eaLnBrk="1" hangingPunct="1">
              <a:spcBef>
                <a:spcPct val="20000"/>
              </a:spcBef>
              <a:buClr>
                <a:schemeClr val="tx2"/>
              </a:buClr>
              <a:buSzPct val="70000"/>
              <a:buFont typeface="Wingdings" pitchFamily="2" charset="2"/>
              <a:buNone/>
            </a:pPr>
            <a:r>
              <a:rPr lang="en-US" sz="1300">
                <a:solidFill>
                  <a:srgbClr val="00CC00"/>
                </a:solidFill>
                <a:latin typeface="Verdana" pitchFamily="34" charset="0"/>
              </a:rPr>
              <a:t>Where    S.locid=L.locid</a:t>
            </a:r>
          </a:p>
          <a:p>
            <a:pPr marL="342900" indent="-342900" eaLnBrk="1" hangingPunct="1">
              <a:spcBef>
                <a:spcPct val="20000"/>
              </a:spcBef>
              <a:buClr>
                <a:schemeClr val="tx2"/>
              </a:buClr>
              <a:buSzPct val="70000"/>
              <a:buFont typeface="Wingdings" pitchFamily="2" charset="2"/>
              <a:buNone/>
            </a:pPr>
            <a:r>
              <a:rPr lang="en-US" sz="1300">
                <a:solidFill>
                  <a:srgbClr val="00CC00"/>
                </a:solidFill>
                <a:latin typeface="Verdana" pitchFamily="34" charset="0"/>
              </a:rPr>
              <a:t>Group By L.state</a:t>
            </a:r>
          </a:p>
        </p:txBody>
      </p:sp>
      <p:sp>
        <p:nvSpPr>
          <p:cNvPr id="6185" name="Rectangle 89"/>
          <p:cNvSpPr>
            <a:spLocks noChangeArrowheads="1"/>
          </p:cNvSpPr>
          <p:nvPr/>
        </p:nvSpPr>
        <p:spPr bwMode="auto">
          <a:xfrm>
            <a:off x="4724400" y="4114800"/>
            <a:ext cx="411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Select     SUM (sales)</a:t>
            </a:r>
          </a:p>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from       Sales S, Locations L</a:t>
            </a:r>
          </a:p>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Where     S.locid=L.locid</a:t>
            </a:r>
          </a:p>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		OR</a:t>
            </a:r>
          </a:p>
        </p:txBody>
      </p:sp>
      <p:sp>
        <p:nvSpPr>
          <p:cNvPr id="6186" name="Rectangle 91"/>
          <p:cNvSpPr>
            <a:spLocks noChangeArrowheads="1"/>
          </p:cNvSpPr>
          <p:nvPr/>
        </p:nvSpPr>
        <p:spPr bwMode="auto">
          <a:xfrm>
            <a:off x="4724400" y="5181600"/>
            <a:ext cx="411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Select     SUM (sales)</a:t>
            </a:r>
          </a:p>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from       Sales S, Time T</a:t>
            </a:r>
          </a:p>
          <a:p>
            <a:pPr marL="342900" indent="-342900" eaLnBrk="1" hangingPunct="1">
              <a:spcBef>
                <a:spcPct val="20000"/>
              </a:spcBef>
              <a:buClr>
                <a:schemeClr val="tx2"/>
              </a:buClr>
              <a:buSzPct val="70000"/>
              <a:buFont typeface="Wingdings" pitchFamily="2" charset="2"/>
              <a:buNone/>
            </a:pPr>
            <a:r>
              <a:rPr lang="en-US" sz="1300">
                <a:solidFill>
                  <a:srgbClr val="FF0000"/>
                </a:solidFill>
                <a:latin typeface="Verdana" pitchFamily="34" charset="0"/>
              </a:rPr>
              <a:t>Where     S.timeid=T.timeid</a:t>
            </a:r>
            <a:r>
              <a:rPr lang="en-US" sz="1300" b="0">
                <a:solidFill>
                  <a:srgbClr val="FF0000"/>
                </a:solidFill>
                <a:latin typeface="Verdana" pitchFamily="34" charset="0"/>
              </a:rPr>
              <a:t> </a:t>
            </a:r>
          </a:p>
        </p:txBody>
      </p:sp>
      <p:sp>
        <p:nvSpPr>
          <p:cNvPr id="6187" name="Text Box 93"/>
          <p:cNvSpPr txBox="1">
            <a:spLocks noChangeArrowheads="1"/>
          </p:cNvSpPr>
          <p:nvPr/>
        </p:nvSpPr>
        <p:spPr bwMode="auto">
          <a:xfrm>
            <a:off x="990600" y="60198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pitchFamily="34" charset="0"/>
              </a:defRPr>
            </a:lvl1pPr>
            <a:lvl2pPr marL="742950" indent="-285750">
              <a:defRPr sz="4400" b="1">
                <a:solidFill>
                  <a:schemeClr val="tx2"/>
                </a:solidFill>
                <a:latin typeface="Tahoma" pitchFamily="34" charset="0"/>
              </a:defRPr>
            </a:lvl2pPr>
            <a:lvl3pPr marL="1143000" indent="-228600">
              <a:defRPr sz="4400" b="1">
                <a:solidFill>
                  <a:schemeClr val="tx2"/>
                </a:solidFill>
                <a:latin typeface="Tahoma" pitchFamily="34" charset="0"/>
              </a:defRPr>
            </a:lvl3pPr>
            <a:lvl4pPr marL="1600200" indent="-228600">
              <a:defRPr sz="4400" b="1">
                <a:solidFill>
                  <a:schemeClr val="tx2"/>
                </a:solidFill>
                <a:latin typeface="Tahoma" pitchFamily="34" charset="0"/>
              </a:defRPr>
            </a:lvl4pPr>
            <a:lvl5pPr marL="2057400" indent="-228600">
              <a:defRPr sz="4400" b="1">
                <a:solidFill>
                  <a:schemeClr val="tx2"/>
                </a:solidFill>
                <a:latin typeface="Tahoma" pitchFamily="34" charset="0"/>
              </a:defRPr>
            </a:lvl5pPr>
            <a:lvl6pPr marL="2514600" indent="-228600" eaLnBrk="0" fontAlgn="base" hangingPunct="0">
              <a:spcBef>
                <a:spcPct val="0"/>
              </a:spcBef>
              <a:spcAft>
                <a:spcPct val="0"/>
              </a:spcAft>
              <a:defRPr sz="4400" b="1">
                <a:solidFill>
                  <a:schemeClr val="tx2"/>
                </a:solidFill>
                <a:latin typeface="Tahoma" pitchFamily="34" charset="0"/>
              </a:defRPr>
            </a:lvl6pPr>
            <a:lvl7pPr marL="2971800" indent="-228600" eaLnBrk="0" fontAlgn="base" hangingPunct="0">
              <a:spcBef>
                <a:spcPct val="0"/>
              </a:spcBef>
              <a:spcAft>
                <a:spcPct val="0"/>
              </a:spcAft>
              <a:defRPr sz="4400" b="1">
                <a:solidFill>
                  <a:schemeClr val="tx2"/>
                </a:solidFill>
                <a:latin typeface="Tahoma" pitchFamily="34" charset="0"/>
              </a:defRPr>
            </a:lvl7pPr>
            <a:lvl8pPr marL="3429000" indent="-228600" eaLnBrk="0" fontAlgn="base" hangingPunct="0">
              <a:spcBef>
                <a:spcPct val="0"/>
              </a:spcBef>
              <a:spcAft>
                <a:spcPct val="0"/>
              </a:spcAft>
              <a:defRPr sz="4400" b="1">
                <a:solidFill>
                  <a:schemeClr val="tx2"/>
                </a:solidFill>
                <a:latin typeface="Tahoma" pitchFamily="34" charset="0"/>
              </a:defRPr>
            </a:lvl8pPr>
            <a:lvl9pPr marL="3886200" indent="-228600" eaLnBrk="0" fontAlgn="base" hangingPunct="0">
              <a:spcBef>
                <a:spcPct val="0"/>
              </a:spcBef>
              <a:spcAft>
                <a:spcPct val="0"/>
              </a:spcAft>
              <a:defRPr sz="4400" b="1">
                <a:solidFill>
                  <a:schemeClr val="tx2"/>
                </a:solidFill>
                <a:latin typeface="Tahoma" pitchFamily="34" charset="0"/>
              </a:defRPr>
            </a:lvl9pPr>
          </a:lstStyle>
          <a:p>
            <a:pPr>
              <a:spcBef>
                <a:spcPct val="50000"/>
              </a:spcBef>
            </a:pPr>
            <a:r>
              <a:rPr lang="en-US" sz="1400"/>
              <a:t>How many such SQL queries to build cross-tab?</a:t>
            </a:r>
          </a:p>
        </p:txBody>
      </p:sp>
    </p:spTree>
    <p:extLst>
      <p:ext uri="{BB962C8B-B14F-4D97-AF65-F5344CB8AC3E}">
        <p14:creationId xmlns:p14="http://schemas.microsoft.com/office/powerpoint/2010/main" val="3921237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P spid="6183" grpId="0"/>
      <p:bldP spid="6184" grpId="0"/>
      <p:bldP spid="6185" grpId="0"/>
      <p:bldP spid="6186" grpId="0"/>
      <p:bldP spid="61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marL="0" indent="0" eaLnBrk="1" hangingPunct="1">
              <a:spcBef>
                <a:spcPct val="0"/>
              </a:spcBef>
            </a:pPr>
            <a:r>
              <a:rPr lang="en-US" dirty="0">
                <a:solidFill>
                  <a:srgbClr val="000000"/>
                </a:solidFill>
              </a:rPr>
              <a:t>Cross-tab can be thought of as a roll-up on the entire dataset, on location, on time, and on both location and time dimensions together</a:t>
            </a:r>
          </a:p>
          <a:p>
            <a:pPr marL="0" indent="0" eaLnBrk="1" hangingPunct="1">
              <a:spcBef>
                <a:spcPct val="0"/>
              </a:spcBef>
            </a:pPr>
            <a:r>
              <a:rPr lang="en-US" dirty="0">
                <a:solidFill>
                  <a:srgbClr val="000000"/>
                </a:solidFill>
              </a:rPr>
              <a:t>Each roll-up corresponds to a single SQL query with grouping</a:t>
            </a:r>
          </a:p>
          <a:p>
            <a:pPr marL="0" indent="0" eaLnBrk="1" hangingPunct="1">
              <a:spcBef>
                <a:spcPct val="0"/>
              </a:spcBef>
            </a:pPr>
            <a:r>
              <a:rPr lang="en-US" dirty="0">
                <a:solidFill>
                  <a:srgbClr val="000000"/>
                </a:solidFill>
              </a:rPr>
              <a:t>Given a FACT with k associated dimensions, we will have a total of 2</a:t>
            </a:r>
            <a:r>
              <a:rPr lang="en-US" baseline="30000" dirty="0">
                <a:solidFill>
                  <a:srgbClr val="000000"/>
                </a:solidFill>
              </a:rPr>
              <a:t>k</a:t>
            </a:r>
            <a:r>
              <a:rPr lang="en-US" dirty="0">
                <a:solidFill>
                  <a:srgbClr val="000000"/>
                </a:solidFill>
              </a:rPr>
              <a:t> such SQL queries</a:t>
            </a:r>
          </a:p>
          <a:p>
            <a:pPr eaLnBrk="1" hangingPunct="1">
              <a:spcBef>
                <a:spcPct val="0"/>
              </a:spcBef>
            </a:pPr>
            <a:endParaRPr lang="en-US" dirty="0">
              <a:solidFill>
                <a:srgbClr val="000000"/>
              </a:solidFill>
            </a:endParaRPr>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5" name="Footer Placeholder 4"/>
          <p:cNvSpPr>
            <a:spLocks noGrp="1"/>
          </p:cNvSpPr>
          <p:nvPr>
            <p:ph type="ftr" sz="quarter" idx="13"/>
          </p:nvPr>
        </p:nvSpPr>
        <p:spPr/>
        <p:txBody>
          <a:bodyPr/>
          <a:lstStyle/>
          <a:p>
            <a:pPr>
              <a:defRPr/>
            </a:pPr>
            <a:r>
              <a:rPr lang="en-US"/>
              <a:t>Dr. Navneet Goyal, BITS Pilani</a:t>
            </a:r>
          </a:p>
        </p:txBody>
      </p:sp>
      <p:sp>
        <p:nvSpPr>
          <p:cNvPr id="6" name="Slide Number Placeholder 5"/>
          <p:cNvSpPr>
            <a:spLocks noGrp="1"/>
          </p:cNvSpPr>
          <p:nvPr>
            <p:ph type="sldNum" sz="quarter" idx="14"/>
          </p:nvPr>
        </p:nvSpPr>
        <p:spPr/>
        <p:txBody>
          <a:bodyPr/>
          <a:lstStyle/>
          <a:p>
            <a:pPr>
              <a:defRPr/>
            </a:pPr>
            <a:fld id="{80F070D4-9540-4284-9CCC-96C5293E58B5}" type="slidenum">
              <a:rPr lang="en-US"/>
              <a:pPr>
                <a:defRPr/>
              </a:pPr>
              <a:t>34</a:t>
            </a:fld>
            <a:endParaRPr lang="en-US"/>
          </a:p>
        </p:txBody>
      </p:sp>
      <p:sp>
        <p:nvSpPr>
          <p:cNvPr id="39939" name="Rectangle 2"/>
          <p:cNvSpPr>
            <a:spLocks noGrp="1" noChangeArrowheads="1"/>
          </p:cNvSpPr>
          <p:nvPr>
            <p:ph type="title" idx="4294967295"/>
          </p:nvPr>
        </p:nvSpPr>
        <p:spPr>
          <a:xfrm>
            <a:off x="0" y="358775"/>
            <a:ext cx="8229600" cy="1143000"/>
          </a:xfrm>
        </p:spPr>
        <p:txBody>
          <a:bodyPr/>
          <a:lstStyle/>
          <a:p>
            <a:pPr eaLnBrk="1" hangingPunct="1"/>
            <a:r>
              <a:rPr lang="en-US" sz="4400" b="1"/>
              <a:t>SQL</a:t>
            </a:r>
          </a:p>
        </p:txBody>
      </p:sp>
    </p:spTree>
    <p:extLst>
      <p:ext uri="{BB962C8B-B14F-4D97-AF65-F5344CB8AC3E}">
        <p14:creationId xmlns:p14="http://schemas.microsoft.com/office/powerpoint/2010/main" val="794753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marL="0" indent="0" eaLnBrk="1" hangingPunct="1">
              <a:spcBef>
                <a:spcPct val="0"/>
              </a:spcBef>
            </a:pPr>
            <a:r>
              <a:rPr lang="en-US" dirty="0">
                <a:solidFill>
                  <a:srgbClr val="000000"/>
                </a:solidFill>
              </a:rPr>
              <a:t>GROUP BY construct is extended to provide better support for roll-up and cross-tabulation queries</a:t>
            </a:r>
          </a:p>
          <a:p>
            <a:pPr marL="0" indent="0" eaLnBrk="1" hangingPunct="1">
              <a:spcBef>
                <a:spcPct val="0"/>
              </a:spcBef>
            </a:pPr>
            <a:r>
              <a:rPr lang="en-US" dirty="0">
                <a:solidFill>
                  <a:srgbClr val="000000"/>
                </a:solidFill>
              </a:rPr>
              <a:t>Collection of GROUP BY statement is equivalent to GROUP BY with CUBE keyword, with one GROUP BY statement for each subset of the k dimensions</a:t>
            </a:r>
          </a:p>
          <a:p>
            <a:pPr eaLnBrk="1" hangingPunct="1">
              <a:spcBef>
                <a:spcPct val="0"/>
              </a:spcBef>
            </a:pPr>
            <a:endParaRPr lang="en-US" b="1" dirty="0">
              <a:solidFill>
                <a:srgbClr val="000000"/>
              </a:solidFill>
            </a:endParaRPr>
          </a:p>
        </p:txBody>
      </p:sp>
      <p:sp>
        <p:nvSpPr>
          <p:cNvPr id="3" name="Content Placeholder 2"/>
          <p:cNvSpPr>
            <a:spLocks noGrp="1"/>
          </p:cNvSpPr>
          <p:nvPr>
            <p:ph sz="quarter" idx="11"/>
          </p:nvPr>
        </p:nvSpPr>
        <p:spPr/>
        <p:txBody>
          <a:bodyPr/>
          <a:lstStyle/>
          <a:p>
            <a:endParaRPr lang="en-IN"/>
          </a:p>
        </p:txBody>
      </p:sp>
      <p:sp>
        <p:nvSpPr>
          <p:cNvPr id="4" name="Date Placeholder 3"/>
          <p:cNvSpPr>
            <a:spLocks noGrp="1"/>
          </p:cNvSpPr>
          <p:nvPr>
            <p:ph type="dt" sz="half" idx="12"/>
          </p:nvPr>
        </p:nvSpPr>
        <p:spPr/>
        <p:txBody>
          <a:bodyPr/>
          <a:lstStyle/>
          <a:p>
            <a:pPr>
              <a:defRPr/>
            </a:pPr>
            <a:fld id="{F418A42E-9D79-4D1D-A38E-DB6BE7D57E1B}" type="datetime1">
              <a:rPr lang="en-US"/>
              <a:pPr>
                <a:defRPr/>
              </a:pPr>
              <a:t>4/13/2019</a:t>
            </a:fld>
            <a:endParaRPr lang="en-US"/>
          </a:p>
        </p:txBody>
      </p:sp>
      <p:sp>
        <p:nvSpPr>
          <p:cNvPr id="5" name="Footer Placeholder 4"/>
          <p:cNvSpPr>
            <a:spLocks noGrp="1"/>
          </p:cNvSpPr>
          <p:nvPr>
            <p:ph type="ftr" sz="quarter" idx="13"/>
          </p:nvPr>
        </p:nvSpPr>
        <p:spPr/>
        <p:txBody>
          <a:bodyPr/>
          <a:lstStyle/>
          <a:p>
            <a:pPr>
              <a:defRPr/>
            </a:pPr>
            <a:r>
              <a:rPr lang="en-US"/>
              <a:t>Dr. Navneet Goyal, BITS Pilani</a:t>
            </a:r>
          </a:p>
        </p:txBody>
      </p:sp>
      <p:sp>
        <p:nvSpPr>
          <p:cNvPr id="6" name="Slide Number Placeholder 5"/>
          <p:cNvSpPr>
            <a:spLocks noGrp="1"/>
          </p:cNvSpPr>
          <p:nvPr>
            <p:ph type="sldNum" sz="quarter" idx="14"/>
          </p:nvPr>
        </p:nvSpPr>
        <p:spPr/>
        <p:txBody>
          <a:bodyPr/>
          <a:lstStyle/>
          <a:p>
            <a:pPr>
              <a:defRPr/>
            </a:pPr>
            <a:fld id="{E1186BCE-5E1E-443A-8FE5-94DB21EB38E9}" type="slidenum">
              <a:rPr lang="en-US"/>
              <a:pPr>
                <a:defRPr/>
              </a:pPr>
              <a:t>35</a:t>
            </a:fld>
            <a:endParaRPr lang="en-US"/>
          </a:p>
        </p:txBody>
      </p:sp>
      <p:sp>
        <p:nvSpPr>
          <p:cNvPr id="40963" name="Rectangle 2"/>
          <p:cNvSpPr>
            <a:spLocks noGrp="1" noChangeArrowheads="1"/>
          </p:cNvSpPr>
          <p:nvPr>
            <p:ph type="title" idx="4294967295"/>
          </p:nvPr>
        </p:nvSpPr>
        <p:spPr>
          <a:xfrm>
            <a:off x="0" y="358775"/>
            <a:ext cx="8229600" cy="1143000"/>
          </a:xfrm>
        </p:spPr>
        <p:txBody>
          <a:bodyPr/>
          <a:lstStyle/>
          <a:p>
            <a:pPr eaLnBrk="1" hangingPunct="1"/>
            <a:r>
              <a:rPr lang="en-US" sz="4400" b="1"/>
              <a:t>SQL</a:t>
            </a:r>
          </a:p>
        </p:txBody>
      </p:sp>
    </p:spTree>
    <p:extLst>
      <p:ext uri="{BB962C8B-B14F-4D97-AF65-F5344CB8AC3E}">
        <p14:creationId xmlns:p14="http://schemas.microsoft.com/office/powerpoint/2010/main" val="652731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Cube Operator</a:t>
            </a:r>
            <a:endParaRPr lang="en-IN" dirty="0"/>
          </a:p>
        </p:txBody>
      </p:sp>
      <p:sp>
        <p:nvSpPr>
          <p:cNvPr id="4" name="Content Placeholder 3"/>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p:txBody>
          <a:bodyPr/>
          <a:lstStyle/>
          <a:p>
            <a:fld id="{BC8D7E44-7D4F-4942-A8C9-2DF6BF8399E8}" type="slidenum">
              <a:rPr lang="en-US" smtClean="0"/>
              <a:pPr/>
              <a:t>36</a:t>
            </a:fld>
            <a:endParaRPr lang="en-US" dirty="0"/>
          </a:p>
        </p:txBody>
      </p:sp>
      <p:sp>
        <p:nvSpPr>
          <p:cNvPr id="6" name="Rectangle 3"/>
          <p:cNvSpPr txBox="1">
            <a:spLocks noChangeArrowheads="1"/>
          </p:cNvSpPr>
          <p:nvPr/>
        </p:nvSpPr>
        <p:spPr>
          <a:xfrm>
            <a:off x="990600" y="1600200"/>
            <a:ext cx="4573588" cy="144938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pitchFamily="2" charset="2"/>
              <a:buNone/>
            </a:pPr>
            <a:r>
              <a:rPr lang="en-US" sz="1300" b="1">
                <a:solidFill>
                  <a:srgbClr val="000000"/>
                </a:solidFill>
              </a:rPr>
              <a:t>Select    T.year, L.state, SUM (sales)</a:t>
            </a:r>
          </a:p>
          <a:p>
            <a:pPr>
              <a:spcBef>
                <a:spcPct val="0"/>
              </a:spcBef>
              <a:buFont typeface="Wingdings" pitchFamily="2" charset="2"/>
              <a:buNone/>
            </a:pPr>
            <a:r>
              <a:rPr lang="en-US" sz="1300" b="1">
                <a:solidFill>
                  <a:srgbClr val="000000"/>
                </a:solidFill>
              </a:rPr>
              <a:t>from      Sales S, Times T, Locations L</a:t>
            </a:r>
          </a:p>
          <a:p>
            <a:pPr>
              <a:spcBef>
                <a:spcPct val="0"/>
              </a:spcBef>
              <a:buFont typeface="Wingdings" pitchFamily="2" charset="2"/>
              <a:buNone/>
            </a:pPr>
            <a:r>
              <a:rPr lang="en-US" sz="1300" b="1">
                <a:solidFill>
                  <a:srgbClr val="000000"/>
                </a:solidFill>
              </a:rPr>
              <a:t>Where    S.timeid=T.timeid &amp; S.locid=L.locid</a:t>
            </a:r>
          </a:p>
          <a:p>
            <a:pPr>
              <a:spcBef>
                <a:spcPct val="0"/>
              </a:spcBef>
              <a:buFont typeface="Wingdings" pitchFamily="2" charset="2"/>
              <a:buNone/>
            </a:pPr>
            <a:r>
              <a:rPr lang="en-US" sz="1300" b="1">
                <a:solidFill>
                  <a:srgbClr val="000000"/>
                </a:solidFill>
              </a:rPr>
              <a:t>Group By CUBE (T.year, L.state)</a:t>
            </a:r>
            <a:endParaRPr lang="en-US" sz="1300" b="1" dirty="0">
              <a:solidFill>
                <a:srgbClr val="000000"/>
              </a:solidFill>
            </a:endParaRPr>
          </a:p>
        </p:txBody>
      </p:sp>
      <p:graphicFrame>
        <p:nvGraphicFramePr>
          <p:cNvPr id="7" name="Group 144"/>
          <p:cNvGraphicFramePr>
            <a:graphicFrameLocks noGrp="1"/>
          </p:cNvGraphicFramePr>
          <p:nvPr>
            <p:ph sz="quarter" idx="4294967295"/>
          </p:nvPr>
        </p:nvGraphicFramePr>
        <p:xfrm>
          <a:off x="1143000" y="2971800"/>
          <a:ext cx="3581400" cy="2057400"/>
        </p:xfrm>
        <a:graphic>
          <a:graphicData uri="http://schemas.openxmlformats.org/drawingml/2006/table">
            <a:tbl>
              <a:tblPr/>
              <a:tblGrid>
                <a:gridCol w="912813">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87412">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1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WI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81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144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107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145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2"/>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75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3"/>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176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223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399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graphicFrame>
        <p:nvGraphicFramePr>
          <p:cNvPr id="8" name="Group 153"/>
          <p:cNvGraphicFramePr>
            <a:graphicFrameLocks noGrp="1"/>
          </p:cNvGraphicFramePr>
          <p:nvPr>
            <p:ph sz="quarter" idx="4294967295"/>
          </p:nvPr>
        </p:nvGraphicFramePr>
        <p:xfrm>
          <a:off x="5334000" y="1676400"/>
          <a:ext cx="3124200" cy="3368677"/>
        </p:xfrm>
        <a:graphic>
          <a:graphicData uri="http://schemas.openxmlformats.org/drawingml/2006/table">
            <a:tbl>
              <a:tblPr/>
              <a:tblGrid>
                <a:gridCol w="10414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tblGrid>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T.Year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L.State</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SUM(sales)</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63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81</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144</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38</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107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145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75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176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223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91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399</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96601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p:txBody>
          <a:bodyPr/>
          <a:lstStyle/>
          <a:p>
            <a:fld id="{BC8D7E44-7D4F-4942-A8C9-2DF6BF8399E8}" type="slidenum">
              <a:rPr lang="en-US" smtClean="0"/>
              <a:pPr/>
              <a:t>37</a:t>
            </a:fld>
            <a:endParaRPr lang="en-US" dirty="0"/>
          </a:p>
        </p:txBody>
      </p:sp>
      <p:sp>
        <p:nvSpPr>
          <p:cNvPr id="6" name="Rectangle 2"/>
          <p:cNvSpPr txBox="1">
            <a:spLocks noChangeArrowheads="1"/>
          </p:cNvSpPr>
          <p:nvPr/>
        </p:nvSpPr>
        <p:spPr>
          <a:xfrm>
            <a:off x="152400" y="152400"/>
            <a:ext cx="7313612" cy="1143000"/>
          </a:xfrm>
          <a:prstGeom prst="rect">
            <a:avLst/>
          </a:prstGeom>
        </p:spPr>
        <p:txBody>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r>
              <a:rPr lang="en-US" sz="3600" dirty="0"/>
              <a:t>Rollup Operator</a:t>
            </a:r>
          </a:p>
        </p:txBody>
      </p:sp>
      <p:sp>
        <p:nvSpPr>
          <p:cNvPr id="7" name="Rectangle 3"/>
          <p:cNvSpPr txBox="1">
            <a:spLocks noChangeArrowheads="1"/>
          </p:cNvSpPr>
          <p:nvPr/>
        </p:nvSpPr>
        <p:spPr>
          <a:xfrm>
            <a:off x="1066800" y="1600200"/>
            <a:ext cx="4573588" cy="144938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pitchFamily="2" charset="2"/>
              <a:buNone/>
            </a:pPr>
            <a:r>
              <a:rPr lang="en-US" sz="1300" b="1">
                <a:solidFill>
                  <a:srgbClr val="000000"/>
                </a:solidFill>
              </a:rPr>
              <a:t>Select    T.year, L.state, SUM (sales)</a:t>
            </a:r>
          </a:p>
          <a:p>
            <a:pPr>
              <a:spcBef>
                <a:spcPct val="0"/>
              </a:spcBef>
              <a:buFont typeface="Wingdings" pitchFamily="2" charset="2"/>
              <a:buNone/>
            </a:pPr>
            <a:r>
              <a:rPr lang="en-US" sz="1300" b="1">
                <a:solidFill>
                  <a:srgbClr val="000000"/>
                </a:solidFill>
              </a:rPr>
              <a:t>from      Sales S, Times T, Locations L</a:t>
            </a:r>
          </a:p>
          <a:p>
            <a:pPr>
              <a:spcBef>
                <a:spcPct val="0"/>
              </a:spcBef>
              <a:buFont typeface="Wingdings" pitchFamily="2" charset="2"/>
              <a:buNone/>
            </a:pPr>
            <a:r>
              <a:rPr lang="en-US" sz="1300" b="1">
                <a:solidFill>
                  <a:srgbClr val="000000"/>
                </a:solidFill>
              </a:rPr>
              <a:t>Where    S.timeid=T.timeid &amp; S.locid=L.locid</a:t>
            </a:r>
          </a:p>
          <a:p>
            <a:pPr>
              <a:spcBef>
                <a:spcPct val="0"/>
              </a:spcBef>
              <a:buFont typeface="Wingdings" pitchFamily="2" charset="2"/>
              <a:buNone/>
            </a:pPr>
            <a:r>
              <a:rPr lang="en-US" sz="1300" b="1">
                <a:solidFill>
                  <a:srgbClr val="000000"/>
                </a:solidFill>
              </a:rPr>
              <a:t>Group By ROLLUP (T.year, L.state)</a:t>
            </a:r>
          </a:p>
        </p:txBody>
      </p:sp>
      <p:graphicFrame>
        <p:nvGraphicFramePr>
          <p:cNvPr id="8" name="Group 4"/>
          <p:cNvGraphicFramePr>
            <a:graphicFrameLocks noGrp="1"/>
          </p:cNvGraphicFramePr>
          <p:nvPr>
            <p:ph sz="quarter" idx="4294967295"/>
          </p:nvPr>
        </p:nvGraphicFramePr>
        <p:xfrm>
          <a:off x="1143000" y="2667000"/>
          <a:ext cx="3581400" cy="2057400"/>
        </p:xfrm>
        <a:graphic>
          <a:graphicData uri="http://schemas.openxmlformats.org/drawingml/2006/table">
            <a:tbl>
              <a:tblPr/>
              <a:tblGrid>
                <a:gridCol w="912813">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87412">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1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WI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81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144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107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145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2"/>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1997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75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extLst>
                  <a:ext uri="{0D108BD9-81ED-4DB2-BD59-A6C34878D82A}">
                    <a16:rowId xmlns:a16="http://schemas.microsoft.com/office/drawing/2014/main" val="10003"/>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176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223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a:ln>
                            <a:noFill/>
                          </a:ln>
                          <a:solidFill>
                            <a:schemeClr val="tx1"/>
                          </a:solidFill>
                          <a:effectLst/>
                          <a:latin typeface="Verdana" pitchFamily="34" charset="0"/>
                        </a:rPr>
                        <a:t>399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graphicFrame>
        <p:nvGraphicFramePr>
          <p:cNvPr id="9" name="Group 94"/>
          <p:cNvGraphicFramePr>
            <a:graphicFrameLocks noGrp="1"/>
          </p:cNvGraphicFramePr>
          <p:nvPr>
            <p:ph sz="quarter" idx="4294967295"/>
          </p:nvPr>
        </p:nvGraphicFramePr>
        <p:xfrm>
          <a:off x="5334000" y="1676400"/>
          <a:ext cx="3124200" cy="2849616"/>
        </p:xfrm>
        <a:graphic>
          <a:graphicData uri="http://schemas.openxmlformats.org/drawingml/2006/table">
            <a:tbl>
              <a:tblPr/>
              <a:tblGrid>
                <a:gridCol w="10414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tblGrid>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T.Year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L.State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SUM(sales)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63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81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144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145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WI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75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CA</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1997</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110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905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All</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100" b="0" i="0" u="none" strike="noStrike" cap="none" normalizeH="0" baseline="0">
                          <a:ln>
                            <a:noFill/>
                          </a:ln>
                          <a:solidFill>
                            <a:schemeClr val="tx1"/>
                          </a:solidFill>
                          <a:effectLst/>
                          <a:latin typeface="Verdana" pitchFamily="34" charset="0"/>
                        </a:rPr>
                        <a:t>399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 name="Text Box 95"/>
          <p:cNvSpPr txBox="1">
            <a:spLocks noChangeArrowheads="1"/>
          </p:cNvSpPr>
          <p:nvPr/>
        </p:nvSpPr>
        <p:spPr bwMode="auto">
          <a:xfrm>
            <a:off x="1066800" y="48006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pitchFamily="34" charset="0"/>
              </a:defRPr>
            </a:lvl1pPr>
            <a:lvl2pPr marL="742950" indent="-285750">
              <a:defRPr sz="4400" b="1">
                <a:solidFill>
                  <a:schemeClr val="tx2"/>
                </a:solidFill>
                <a:latin typeface="Tahoma" pitchFamily="34" charset="0"/>
              </a:defRPr>
            </a:lvl2pPr>
            <a:lvl3pPr marL="1143000" indent="-228600">
              <a:defRPr sz="4400" b="1">
                <a:solidFill>
                  <a:schemeClr val="tx2"/>
                </a:solidFill>
                <a:latin typeface="Tahoma" pitchFamily="34" charset="0"/>
              </a:defRPr>
            </a:lvl3pPr>
            <a:lvl4pPr marL="1600200" indent="-228600">
              <a:defRPr sz="4400" b="1">
                <a:solidFill>
                  <a:schemeClr val="tx2"/>
                </a:solidFill>
                <a:latin typeface="Tahoma" pitchFamily="34" charset="0"/>
              </a:defRPr>
            </a:lvl4pPr>
            <a:lvl5pPr marL="2057400" indent="-228600">
              <a:defRPr sz="4400" b="1">
                <a:solidFill>
                  <a:schemeClr val="tx2"/>
                </a:solidFill>
                <a:latin typeface="Tahoma" pitchFamily="34" charset="0"/>
              </a:defRPr>
            </a:lvl5pPr>
            <a:lvl6pPr marL="2514600" indent="-228600" eaLnBrk="0" fontAlgn="base" hangingPunct="0">
              <a:spcBef>
                <a:spcPct val="0"/>
              </a:spcBef>
              <a:spcAft>
                <a:spcPct val="0"/>
              </a:spcAft>
              <a:defRPr sz="4400" b="1">
                <a:solidFill>
                  <a:schemeClr val="tx2"/>
                </a:solidFill>
                <a:latin typeface="Tahoma" pitchFamily="34" charset="0"/>
              </a:defRPr>
            </a:lvl6pPr>
            <a:lvl7pPr marL="2971800" indent="-228600" eaLnBrk="0" fontAlgn="base" hangingPunct="0">
              <a:spcBef>
                <a:spcPct val="0"/>
              </a:spcBef>
              <a:spcAft>
                <a:spcPct val="0"/>
              </a:spcAft>
              <a:defRPr sz="4400" b="1">
                <a:solidFill>
                  <a:schemeClr val="tx2"/>
                </a:solidFill>
                <a:latin typeface="Tahoma" pitchFamily="34" charset="0"/>
              </a:defRPr>
            </a:lvl7pPr>
            <a:lvl8pPr marL="3429000" indent="-228600" eaLnBrk="0" fontAlgn="base" hangingPunct="0">
              <a:spcBef>
                <a:spcPct val="0"/>
              </a:spcBef>
              <a:spcAft>
                <a:spcPct val="0"/>
              </a:spcAft>
              <a:defRPr sz="4400" b="1">
                <a:solidFill>
                  <a:schemeClr val="tx2"/>
                </a:solidFill>
                <a:latin typeface="Tahoma" pitchFamily="34" charset="0"/>
              </a:defRPr>
            </a:lvl8pPr>
            <a:lvl9pPr marL="3886200" indent="-228600" eaLnBrk="0" fontAlgn="base" hangingPunct="0">
              <a:spcBef>
                <a:spcPct val="0"/>
              </a:spcBef>
              <a:spcAft>
                <a:spcPct val="0"/>
              </a:spcAft>
              <a:defRPr sz="4400" b="1">
                <a:solidFill>
                  <a:schemeClr val="tx2"/>
                </a:solidFill>
                <a:latin typeface="Tahoma" pitchFamily="34" charset="0"/>
              </a:defRPr>
            </a:lvl9pPr>
          </a:lstStyle>
          <a:p>
            <a:pPr>
              <a:spcBef>
                <a:spcPct val="50000"/>
              </a:spcBef>
            </a:pPr>
            <a:r>
              <a:rPr lang="en-US" sz="1400"/>
              <a:t>Find out wht the following SQL will generate?</a:t>
            </a:r>
          </a:p>
        </p:txBody>
      </p:sp>
      <p:sp>
        <p:nvSpPr>
          <p:cNvPr id="11" name="Rectangle 96"/>
          <p:cNvSpPr>
            <a:spLocks noChangeArrowheads="1"/>
          </p:cNvSpPr>
          <p:nvPr/>
        </p:nvSpPr>
        <p:spPr bwMode="auto">
          <a:xfrm>
            <a:off x="1066800" y="5105400"/>
            <a:ext cx="4573588"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70000"/>
              <a:buFont typeface="Wingdings" pitchFamily="2" charset="2"/>
              <a:buNone/>
            </a:pPr>
            <a:r>
              <a:rPr lang="en-US" sz="1300">
                <a:solidFill>
                  <a:schemeClr val="tx1"/>
                </a:solidFill>
                <a:latin typeface="Verdana" pitchFamily="34" charset="0"/>
              </a:rPr>
              <a:t>Select    T.year, L.state, SUM (sales)</a:t>
            </a:r>
          </a:p>
          <a:p>
            <a:pPr marL="342900" indent="-342900" eaLnBrk="1" hangingPunct="1">
              <a:spcBef>
                <a:spcPct val="20000"/>
              </a:spcBef>
              <a:buClr>
                <a:schemeClr val="tx2"/>
              </a:buClr>
              <a:buSzPct val="70000"/>
              <a:buFont typeface="Wingdings" pitchFamily="2" charset="2"/>
              <a:buNone/>
            </a:pPr>
            <a:r>
              <a:rPr lang="en-US" sz="1300">
                <a:solidFill>
                  <a:schemeClr val="tx1"/>
                </a:solidFill>
                <a:latin typeface="Verdana" pitchFamily="34" charset="0"/>
              </a:rPr>
              <a:t>from      Sales S, Times T, Locations L</a:t>
            </a:r>
          </a:p>
          <a:p>
            <a:pPr marL="342900" indent="-342900" eaLnBrk="1" hangingPunct="1">
              <a:spcBef>
                <a:spcPct val="20000"/>
              </a:spcBef>
              <a:buClr>
                <a:schemeClr val="tx2"/>
              </a:buClr>
              <a:buSzPct val="70000"/>
              <a:buFont typeface="Wingdings" pitchFamily="2" charset="2"/>
              <a:buNone/>
            </a:pPr>
            <a:r>
              <a:rPr lang="en-US" sz="1300">
                <a:solidFill>
                  <a:schemeClr val="tx1"/>
                </a:solidFill>
                <a:latin typeface="Verdana" pitchFamily="34" charset="0"/>
              </a:rPr>
              <a:t>Where    S.timeid=T.timeid &amp; S.locid=L.locid</a:t>
            </a:r>
          </a:p>
          <a:p>
            <a:pPr marL="342900" indent="-342900" eaLnBrk="1" hangingPunct="1">
              <a:spcBef>
                <a:spcPct val="20000"/>
              </a:spcBef>
              <a:buClr>
                <a:schemeClr val="tx2"/>
              </a:buClr>
              <a:buSzPct val="70000"/>
              <a:buFont typeface="Wingdings" pitchFamily="2" charset="2"/>
              <a:buNone/>
            </a:pPr>
            <a:r>
              <a:rPr lang="en-US" sz="1300">
                <a:solidFill>
                  <a:schemeClr val="tx1"/>
                </a:solidFill>
                <a:latin typeface="Verdana" pitchFamily="34" charset="0"/>
              </a:rPr>
              <a:t>Group By ROLLUP (L.state, T.year)</a:t>
            </a:r>
          </a:p>
        </p:txBody>
      </p:sp>
    </p:spTree>
    <p:extLst>
      <p:ext uri="{BB962C8B-B14F-4D97-AF65-F5344CB8AC3E}">
        <p14:creationId xmlns:p14="http://schemas.microsoft.com/office/powerpoint/2010/main" val="3125869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7410" name="Rectangle 2"/>
          <p:cNvSpPr>
            <a:spLocks noGrp="1" noChangeArrowheads="1"/>
          </p:cNvSpPr>
          <p:nvPr>
            <p:ph type="ctrTitle" idx="4294967295"/>
          </p:nvPr>
        </p:nvSpPr>
        <p:spPr>
          <a:xfrm>
            <a:off x="838200" y="2590800"/>
            <a:ext cx="7467600" cy="1143000"/>
          </a:xfrm>
        </p:spPr>
        <p:txBody>
          <a:bodyPr/>
          <a:lstStyle/>
          <a:p>
            <a:pPr eaLnBrk="1" hangingPunct="1">
              <a:defRPr/>
            </a:pPr>
            <a:r>
              <a:rPr lang="en-US" sz="6900" b="1" dirty="0">
                <a:solidFill>
                  <a:srgbClr val="000000"/>
                </a:solidFill>
              </a:rPr>
              <a:t>Q &amp; A</a:t>
            </a:r>
          </a:p>
        </p:txBody>
      </p:sp>
    </p:spTree>
    <p:extLst>
      <p:ext uri="{BB962C8B-B14F-4D97-AF65-F5344CB8AC3E}">
        <p14:creationId xmlns:p14="http://schemas.microsoft.com/office/powerpoint/2010/main" val="1125831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8434" name="Rectangle 2"/>
          <p:cNvSpPr>
            <a:spLocks noGrp="1" noChangeArrowheads="1"/>
          </p:cNvSpPr>
          <p:nvPr>
            <p:ph type="ctrTitle" idx="4294967295"/>
          </p:nvPr>
        </p:nvSpPr>
        <p:spPr>
          <a:xfrm>
            <a:off x="1371600" y="2743200"/>
            <a:ext cx="7467600" cy="1143000"/>
          </a:xfrm>
        </p:spPr>
        <p:txBody>
          <a:bodyPr/>
          <a:lstStyle/>
          <a:p>
            <a:pPr eaLnBrk="1" hangingPunct="1">
              <a:defRPr/>
            </a:pPr>
            <a:r>
              <a:rPr lang="en-US" sz="6900" b="1" dirty="0">
                <a:solidFill>
                  <a:srgbClr val="000000"/>
                </a:solidFill>
              </a:rPr>
              <a:t>Thank You</a:t>
            </a:r>
          </a:p>
        </p:txBody>
      </p:sp>
    </p:spTree>
    <p:extLst>
      <p:ext uri="{BB962C8B-B14F-4D97-AF65-F5344CB8AC3E}">
        <p14:creationId xmlns:p14="http://schemas.microsoft.com/office/powerpoint/2010/main" val="9945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normAutofit/>
          </a:bodyPr>
          <a:lstStyle/>
          <a:p>
            <a:pPr marL="685800" eaLnBrk="1" hangingPunct="1">
              <a:spcBef>
                <a:spcPct val="0"/>
              </a:spcBef>
              <a:buFont typeface="Arial" panose="020B0604020202020204" pitchFamily="34" charset="0"/>
              <a:buChar char="•"/>
            </a:pPr>
            <a:r>
              <a:rPr lang="en-US" dirty="0">
                <a:solidFill>
                  <a:srgbClr val="000000"/>
                </a:solidFill>
              </a:rPr>
              <a:t>Most RDBMS now have support for aggregates in the form of Aggregate Navigator (AN)</a:t>
            </a:r>
          </a:p>
          <a:p>
            <a:pPr marL="606425">
              <a:spcBef>
                <a:spcPct val="0"/>
              </a:spcBef>
              <a:buFont typeface="Arial" panose="020B0604020202020204" pitchFamily="34" charset="0"/>
              <a:buChar char="•"/>
            </a:pPr>
            <a:r>
              <a:rPr lang="en-US" dirty="0"/>
              <a:t>Aggregates are the summarization of fact related data for the purpose of improved performance.</a:t>
            </a:r>
          </a:p>
          <a:p>
            <a:pPr marL="606425">
              <a:spcBef>
                <a:spcPct val="0"/>
              </a:spcBef>
              <a:buFont typeface="Arial" panose="020B0604020202020204" pitchFamily="34" charset="0"/>
              <a:buChar char="•"/>
            </a:pPr>
            <a:r>
              <a:rPr lang="en-US" dirty="0"/>
              <a:t>When to use:</a:t>
            </a:r>
          </a:p>
          <a:p>
            <a:pPr marL="1006475" lvl="1">
              <a:spcBef>
                <a:spcPct val="0"/>
              </a:spcBef>
              <a:buFont typeface="Arial" panose="020B0604020202020204" pitchFamily="34" charset="0"/>
              <a:buChar char="•"/>
            </a:pPr>
            <a:r>
              <a:rPr lang="en-US" dirty="0"/>
              <a:t>when the number of detailed records to be processed is large and/or the processing of the customer queries begins to impact the performance</a:t>
            </a:r>
          </a:p>
          <a:p>
            <a:pPr marL="1006475" lvl="1">
              <a:spcBef>
                <a:spcPct val="0"/>
              </a:spcBef>
              <a:buFont typeface="Arial" panose="020B0604020202020204" pitchFamily="34" charset="0"/>
              <a:buChar char="•"/>
            </a:pPr>
            <a:endParaRPr lang="en-US" dirty="0"/>
          </a:p>
          <a:p>
            <a:pPr marL="1006475" lvl="1">
              <a:spcBef>
                <a:spcPct val="0"/>
              </a:spcBef>
              <a:buFont typeface="Arial" panose="020B0604020202020204" pitchFamily="34" charset="0"/>
              <a:buChar char="•"/>
            </a:pPr>
            <a:endParaRPr lang="en-US" dirty="0"/>
          </a:p>
          <a:p>
            <a:pPr eaLnBrk="1" hangingPunct="1">
              <a:spcBef>
                <a:spcPct val="0"/>
              </a:spcBef>
              <a:buFontTx/>
              <a:buNone/>
            </a:pPr>
            <a:endParaRPr lang="en-US" dirty="0">
              <a:solidFill>
                <a:srgbClr val="000000"/>
              </a:solidFill>
            </a:endParaRPr>
          </a:p>
        </p:txBody>
      </p:sp>
      <p:sp>
        <p:nvSpPr>
          <p:cNvPr id="8195" name="Rectangle 2"/>
          <p:cNvSpPr>
            <a:spLocks noGrp="1" noChangeArrowheads="1"/>
          </p:cNvSpPr>
          <p:nvPr>
            <p:ph type="title" idx="4294967295"/>
          </p:nvPr>
        </p:nvSpPr>
        <p:spPr>
          <a:xfrm>
            <a:off x="0" y="358775"/>
            <a:ext cx="8229600" cy="1143000"/>
          </a:xfrm>
        </p:spPr>
        <p:txBody>
          <a:bodyPr>
            <a:normAutofit fontScale="90000"/>
          </a:bodyPr>
          <a:lstStyle/>
          <a:p>
            <a:pPr eaLnBrk="1" hangingPunct="1">
              <a:defRPr/>
            </a:pPr>
            <a:r>
              <a:rPr lang="en-US" sz="4400" b="1" dirty="0">
                <a:solidFill>
                  <a:srgbClr val="000000"/>
                </a:solidFill>
              </a:rPr>
              <a:t>Aggregation &amp; Aggregate Navigator</a:t>
            </a:r>
          </a:p>
        </p:txBody>
      </p:sp>
    </p:spTree>
    <p:extLst>
      <p:ext uri="{BB962C8B-B14F-4D97-AF65-F5344CB8AC3E}">
        <p14:creationId xmlns:p14="http://schemas.microsoft.com/office/powerpoint/2010/main" val="66880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B1F09A-3F9E-4326-A7D5-927E6A148EE6}"/>
              </a:ext>
            </a:extLst>
          </p:cNvPr>
          <p:cNvPicPr>
            <a:picLocks noGrp="1" noChangeAspect="1"/>
          </p:cNvPicPr>
          <p:nvPr>
            <p:ph idx="1"/>
          </p:nvPr>
        </p:nvPicPr>
        <p:blipFill>
          <a:blip r:embed="rId2"/>
          <a:stretch>
            <a:fillRect/>
          </a:stretch>
        </p:blipFill>
        <p:spPr>
          <a:xfrm>
            <a:off x="1070388" y="1493838"/>
            <a:ext cx="6698423" cy="4525962"/>
          </a:xfrm>
          <a:prstGeom prst="rect">
            <a:avLst/>
          </a:prstGeom>
        </p:spPr>
      </p:pic>
      <p:sp>
        <p:nvSpPr>
          <p:cNvPr id="3" name="Content Placeholder 2">
            <a:extLst>
              <a:ext uri="{FF2B5EF4-FFF2-40B4-BE49-F238E27FC236}">
                <a16:creationId xmlns:a16="http://schemas.microsoft.com/office/drawing/2014/main" id="{E7F01D23-BA27-4FB8-B544-941DB1BE0EF1}"/>
              </a:ext>
            </a:extLst>
          </p:cNvPr>
          <p:cNvSpPr>
            <a:spLocks noGrp="1"/>
          </p:cNvSpPr>
          <p:nvPr>
            <p:ph sz="quarter" idx="10"/>
          </p:nvPr>
        </p:nvSpPr>
        <p:spPr/>
        <p:txBody>
          <a:bodyPr/>
          <a:lstStyle/>
          <a:p>
            <a:r>
              <a:rPr lang="en-US" dirty="0"/>
              <a:t>Example</a:t>
            </a:r>
            <a:endParaRPr lang="en-IN" dirty="0"/>
          </a:p>
        </p:txBody>
      </p:sp>
      <p:sp>
        <p:nvSpPr>
          <p:cNvPr id="4" name="Content Placeholder 3">
            <a:extLst>
              <a:ext uri="{FF2B5EF4-FFF2-40B4-BE49-F238E27FC236}">
                <a16:creationId xmlns:a16="http://schemas.microsoft.com/office/drawing/2014/main" id="{96E35F71-B4DF-4C2C-B71E-A0E84537A2D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6BD133F-51E9-4558-AD21-7A43C8578571}"/>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83024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2F152-C76E-4E13-B245-EB62810E8AE2}"/>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3346B22C-AB17-46D1-B01D-BF4D59B0A660}"/>
              </a:ext>
            </a:extLst>
          </p:cNvPr>
          <p:cNvSpPr>
            <a:spLocks noGrp="1"/>
          </p:cNvSpPr>
          <p:nvPr>
            <p:ph sz="quarter" idx="10"/>
          </p:nvPr>
        </p:nvSpPr>
        <p:spPr/>
        <p:txBody>
          <a:bodyPr/>
          <a:lstStyle/>
          <a:p>
            <a:r>
              <a:rPr lang="en-US" dirty="0"/>
              <a:t>Aggregate Fact Table</a:t>
            </a:r>
            <a:endParaRPr lang="en-IN" dirty="0"/>
          </a:p>
        </p:txBody>
      </p:sp>
      <p:sp>
        <p:nvSpPr>
          <p:cNvPr id="4" name="Content Placeholder 3">
            <a:extLst>
              <a:ext uri="{FF2B5EF4-FFF2-40B4-BE49-F238E27FC236}">
                <a16:creationId xmlns:a16="http://schemas.microsoft.com/office/drawing/2014/main" id="{C1685011-F4C2-4983-9BA3-335CD6152839}"/>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97CAF998-9037-4187-8033-BC7D61B04B38}"/>
              </a:ext>
            </a:extLst>
          </p:cNvPr>
          <p:cNvSpPr>
            <a:spLocks noGrp="1"/>
          </p:cNvSpPr>
          <p:nvPr>
            <p:ph type="sldNum" sz="quarter" idx="14"/>
          </p:nvPr>
        </p:nvSpPr>
        <p:spPr/>
        <p:txBody>
          <a:bodyPr/>
          <a:lstStyle/>
          <a:p>
            <a:fld id="{BC8D7E44-7D4F-4942-A8C9-2DF6BF8399E8}" type="slidenum">
              <a:rPr lang="en-US" smtClean="0"/>
              <a:pPr/>
              <a:t>6</a:t>
            </a:fld>
            <a:endParaRPr lang="en-US" dirty="0"/>
          </a:p>
        </p:txBody>
      </p:sp>
      <p:pic>
        <p:nvPicPr>
          <p:cNvPr id="6" name="Picture 5">
            <a:extLst>
              <a:ext uri="{FF2B5EF4-FFF2-40B4-BE49-F238E27FC236}">
                <a16:creationId xmlns:a16="http://schemas.microsoft.com/office/drawing/2014/main" id="{13001EA9-CFD4-461B-BD0F-A4018741959A}"/>
              </a:ext>
            </a:extLst>
          </p:cNvPr>
          <p:cNvPicPr>
            <a:picLocks noChangeAspect="1"/>
          </p:cNvPicPr>
          <p:nvPr/>
        </p:nvPicPr>
        <p:blipFill>
          <a:blip r:embed="rId2"/>
          <a:stretch>
            <a:fillRect/>
          </a:stretch>
        </p:blipFill>
        <p:spPr>
          <a:xfrm>
            <a:off x="228600" y="1407745"/>
            <a:ext cx="7677150" cy="4725988"/>
          </a:xfrm>
          <a:prstGeom prst="rect">
            <a:avLst/>
          </a:prstGeom>
        </p:spPr>
      </p:pic>
    </p:spTree>
    <p:extLst>
      <p:ext uri="{BB962C8B-B14F-4D97-AF65-F5344CB8AC3E}">
        <p14:creationId xmlns:p14="http://schemas.microsoft.com/office/powerpoint/2010/main" val="228487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normAutofit/>
          </a:bodyPr>
          <a:lstStyle/>
          <a:p>
            <a:pPr marL="606425" eaLnBrk="1" hangingPunct="1">
              <a:spcBef>
                <a:spcPct val="0"/>
              </a:spcBef>
              <a:buFont typeface="Arial" panose="020B0604020202020204" pitchFamily="34" charset="0"/>
              <a:buChar char="•"/>
            </a:pPr>
            <a:r>
              <a:rPr lang="en-US" dirty="0">
                <a:solidFill>
                  <a:srgbClr val="000000"/>
                </a:solidFill>
              </a:rPr>
              <a:t>AN helps them to improve performance of queries requiring aggregates and to match the performance of Multidimensional Databases</a:t>
            </a:r>
          </a:p>
          <a:p>
            <a:pPr marL="685800" eaLnBrk="1" hangingPunct="1">
              <a:spcBef>
                <a:spcPct val="0"/>
              </a:spcBef>
              <a:buFont typeface="Arial" panose="020B0604020202020204" pitchFamily="34" charset="0"/>
              <a:buChar char="•"/>
            </a:pPr>
            <a:r>
              <a:rPr lang="en-US" dirty="0">
                <a:solidFill>
                  <a:srgbClr val="000000"/>
                </a:solidFill>
              </a:rPr>
              <a:t>Aggregate Navigation Algorithm and metadata helps to target most suitable aggregate for a given query </a:t>
            </a:r>
          </a:p>
          <a:p>
            <a:pPr marL="685800" eaLnBrk="1" hangingPunct="1">
              <a:spcBef>
                <a:spcPct val="0"/>
              </a:spcBef>
              <a:buFont typeface="Arial" panose="020B0604020202020204" pitchFamily="34" charset="0"/>
              <a:buChar char="•"/>
            </a:pPr>
            <a:r>
              <a:rPr lang="en-US" dirty="0">
                <a:solidFill>
                  <a:srgbClr val="000000"/>
                </a:solidFill>
              </a:rPr>
              <a:t>Users/queries need not be aware of existing aggregates </a:t>
            </a:r>
          </a:p>
          <a:p>
            <a:pPr marL="685800" eaLnBrk="1" hangingPunct="1">
              <a:spcBef>
                <a:spcPct val="0"/>
              </a:spcBef>
              <a:buFont typeface="Arial" panose="020B0604020202020204" pitchFamily="34" charset="0"/>
              <a:buChar char="•"/>
            </a:pPr>
            <a:r>
              <a:rPr lang="en-US" dirty="0">
                <a:solidFill>
                  <a:srgbClr val="000000"/>
                </a:solidFill>
              </a:rPr>
              <a:t>Implemented using Materialized Views</a:t>
            </a:r>
          </a:p>
          <a:p>
            <a:pPr eaLnBrk="1" hangingPunct="1">
              <a:spcBef>
                <a:spcPct val="0"/>
              </a:spcBef>
              <a:buFontTx/>
              <a:buNone/>
            </a:pPr>
            <a:endParaRPr lang="en-US" dirty="0">
              <a:solidFill>
                <a:srgbClr val="000000"/>
              </a:solidFill>
            </a:endParaRPr>
          </a:p>
        </p:txBody>
      </p:sp>
      <p:sp>
        <p:nvSpPr>
          <p:cNvPr id="8195" name="Rectangle 2"/>
          <p:cNvSpPr>
            <a:spLocks noGrp="1" noChangeArrowheads="1"/>
          </p:cNvSpPr>
          <p:nvPr>
            <p:ph type="title" idx="4294967295"/>
          </p:nvPr>
        </p:nvSpPr>
        <p:spPr>
          <a:xfrm>
            <a:off x="0" y="358775"/>
            <a:ext cx="8229600" cy="1143000"/>
          </a:xfrm>
        </p:spPr>
        <p:txBody>
          <a:bodyPr>
            <a:normAutofit fontScale="90000"/>
          </a:bodyPr>
          <a:lstStyle/>
          <a:p>
            <a:pPr eaLnBrk="1" hangingPunct="1">
              <a:defRPr/>
            </a:pPr>
            <a:r>
              <a:rPr lang="en-US" sz="4400" b="1" dirty="0">
                <a:solidFill>
                  <a:srgbClr val="000000"/>
                </a:solidFill>
              </a:rPr>
              <a:t>Aggregation &amp; Aggregate Navigator</a:t>
            </a:r>
          </a:p>
        </p:txBody>
      </p:sp>
    </p:spTree>
    <p:extLst>
      <p:ext uri="{BB962C8B-B14F-4D97-AF65-F5344CB8AC3E}">
        <p14:creationId xmlns:p14="http://schemas.microsoft.com/office/powerpoint/2010/main" val="414440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FEFA3EE7-9972-4F59-A4CB-0948965F7064}"/>
              </a:ext>
            </a:extLst>
          </p:cNvPr>
          <p:cNvSpPr>
            <a:spLocks noGrp="1" noChangeArrowheads="1"/>
          </p:cNvSpPr>
          <p:nvPr>
            <p:ph idx="1"/>
          </p:nvPr>
        </p:nvSpPr>
        <p:spPr/>
        <p:txBody>
          <a:bodyPr/>
          <a:lstStyle/>
          <a:p>
            <a:pPr>
              <a:spcBef>
                <a:spcPct val="0"/>
              </a:spcBef>
              <a:buFont typeface="Arial" panose="020B0604020202020204" pitchFamily="34" charset="0"/>
              <a:buChar char="•"/>
            </a:pPr>
            <a:r>
              <a:rPr lang="en-US" altLang="en-US" dirty="0">
                <a:solidFill>
                  <a:srgbClr val="000000"/>
                </a:solidFill>
              </a:rPr>
              <a:t>Aggregate Navigator (AN) is the solution</a:t>
            </a:r>
          </a:p>
          <a:p>
            <a:pPr>
              <a:spcBef>
                <a:spcPct val="0"/>
              </a:spcBef>
              <a:buFont typeface="Arial" panose="020B0604020202020204" pitchFamily="34" charset="0"/>
              <a:buChar char="•"/>
            </a:pPr>
            <a:r>
              <a:rPr lang="en-US" altLang="en-US" dirty="0">
                <a:solidFill>
                  <a:srgbClr val="000000"/>
                </a:solidFill>
              </a:rPr>
              <a:t>So what is an </a:t>
            </a:r>
            <a:r>
              <a:rPr lang="en-US" altLang="en-US" dirty="0" err="1">
                <a:solidFill>
                  <a:srgbClr val="000000"/>
                </a:solidFill>
              </a:rPr>
              <a:t>AN</a:t>
            </a:r>
            <a:r>
              <a:rPr lang="en-US" altLang="en-US" dirty="0">
                <a:solidFill>
                  <a:srgbClr val="000000"/>
                </a:solidFill>
              </a:rPr>
              <a:t>?</a:t>
            </a:r>
          </a:p>
          <a:p>
            <a:pPr>
              <a:spcBef>
                <a:spcPct val="0"/>
              </a:spcBef>
              <a:buFont typeface="Arial" panose="020B0604020202020204" pitchFamily="34" charset="0"/>
              <a:buChar char="•"/>
            </a:pPr>
            <a:r>
              <a:rPr lang="en-US" altLang="en-US" dirty="0">
                <a:solidFill>
                  <a:srgbClr val="000000"/>
                </a:solidFill>
              </a:rPr>
              <a:t>A middleware sitting between user queries and DBMS</a:t>
            </a:r>
          </a:p>
          <a:p>
            <a:pPr>
              <a:spcBef>
                <a:spcPct val="0"/>
              </a:spcBef>
              <a:buFont typeface="Arial" panose="020B0604020202020204" pitchFamily="34" charset="0"/>
              <a:buChar char="•"/>
            </a:pPr>
            <a:r>
              <a:rPr lang="en-US" altLang="en-US" dirty="0">
                <a:solidFill>
                  <a:srgbClr val="000000"/>
                </a:solidFill>
              </a:rPr>
              <a:t>With AN, user applications speak just base level SQL</a:t>
            </a:r>
          </a:p>
          <a:p>
            <a:pPr>
              <a:spcBef>
                <a:spcPct val="0"/>
              </a:spcBef>
              <a:buFont typeface="Arial" panose="020B0604020202020204" pitchFamily="34" charset="0"/>
              <a:buChar char="•"/>
            </a:pPr>
            <a:r>
              <a:rPr lang="en-US" altLang="en-US" dirty="0">
                <a:solidFill>
                  <a:srgbClr val="000000"/>
                </a:solidFill>
              </a:rPr>
              <a:t>AN uses metadata to transform base level SQL into “Aggregate Aware” SQL</a:t>
            </a:r>
          </a:p>
        </p:txBody>
      </p:sp>
      <p:sp>
        <p:nvSpPr>
          <p:cNvPr id="6" name="Slide Number Placeholder 5">
            <a:extLst>
              <a:ext uri="{FF2B5EF4-FFF2-40B4-BE49-F238E27FC236}">
                <a16:creationId xmlns:a16="http://schemas.microsoft.com/office/drawing/2014/main" id="{8DDC996D-BA43-41D5-8B5F-5427336AE79A}"/>
              </a:ext>
            </a:extLst>
          </p:cNvPr>
          <p:cNvSpPr>
            <a:spLocks noGrp="1"/>
          </p:cNvSpPr>
          <p:nvPr>
            <p:ph type="sldNum" sz="quarter" idx="14"/>
          </p:nvPr>
        </p:nvSpPr>
        <p:spPr>
          <a:prstGeom prst="rect">
            <a:avLst/>
          </a:prstGeom>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00"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A72B9480-F898-475B-BBDB-6BED21A480A7}" type="slidenum">
              <a:rPr lang="en-US" altLang="en-US" smtClean="0"/>
              <a:pPr/>
              <a:t>8</a:t>
            </a:fld>
            <a:endParaRPr lang="en-US" altLang="en-US">
              <a:latin typeface="Corbel" panose="020B0503020204020204" pitchFamily="34" charset="0"/>
            </a:endParaRPr>
          </a:p>
        </p:txBody>
      </p:sp>
      <p:sp>
        <p:nvSpPr>
          <p:cNvPr id="5123" name="Rectangle 2">
            <a:extLst>
              <a:ext uri="{FF2B5EF4-FFF2-40B4-BE49-F238E27FC236}">
                <a16:creationId xmlns:a16="http://schemas.microsoft.com/office/drawing/2014/main" id="{7A831E05-CD40-48FD-9F4C-9D28F9922B91}"/>
              </a:ext>
            </a:extLst>
          </p:cNvPr>
          <p:cNvSpPr>
            <a:spLocks noGrp="1" noChangeArrowheads="1"/>
          </p:cNvSpPr>
          <p:nvPr>
            <p:ph type="title" idx="4294967295"/>
          </p:nvPr>
        </p:nvSpPr>
        <p:spPr>
          <a:xfrm>
            <a:off x="304800" y="391324"/>
            <a:ext cx="8229600" cy="1143000"/>
          </a:xfrm>
        </p:spPr>
        <p:txBody>
          <a:bodyPr/>
          <a:lstStyle/>
          <a:p>
            <a:pPr eaLnBrk="1" hangingPunct="1"/>
            <a:r>
              <a:rPr lang="en-US" altLang="en-US" sz="4800" b="1" dirty="0"/>
              <a:t>Aggregate Navigator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5CB20D-B416-4A72-BE7A-46969CD9C243}"/>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506F1EAF-BB87-4844-B13E-7CCF3B626C4A}"/>
              </a:ext>
            </a:extLst>
          </p:cNvPr>
          <p:cNvSpPr>
            <a:spLocks noGrp="1"/>
          </p:cNvSpPr>
          <p:nvPr>
            <p:ph sz="quarter" idx="10"/>
          </p:nvPr>
        </p:nvSpPr>
        <p:spPr/>
        <p:txBody>
          <a:bodyPr/>
          <a:lstStyle/>
          <a:p>
            <a:endParaRPr lang="en-IN"/>
          </a:p>
        </p:txBody>
      </p:sp>
      <p:sp>
        <p:nvSpPr>
          <p:cNvPr id="6" name="Slide Number Placeholder 3">
            <a:extLst>
              <a:ext uri="{FF2B5EF4-FFF2-40B4-BE49-F238E27FC236}">
                <a16:creationId xmlns:a16="http://schemas.microsoft.com/office/drawing/2014/main" id="{5590E874-2286-4AE7-BB7C-4EF68B1ED5B5}"/>
              </a:ext>
            </a:extLst>
          </p:cNvPr>
          <p:cNvSpPr>
            <a:spLocks noGrp="1"/>
          </p:cNvSpPr>
          <p:nvPr>
            <p:ph type="sldNum" sz="quarter" idx="14"/>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9913DE-6A95-414F-9247-3E76D41C7C61}" type="slidenum">
              <a:rPr lang="en-US" altLang="en-US">
                <a:latin typeface="Corbel" panose="020B0503020204020204" pitchFamily="34" charset="0"/>
              </a:rPr>
              <a:pPr/>
              <a:t>9</a:t>
            </a:fld>
            <a:endParaRPr lang="en-US" altLang="en-US">
              <a:latin typeface="Corbel" panose="020B0503020204020204" pitchFamily="34" charset="0"/>
            </a:endParaRPr>
          </a:p>
        </p:txBody>
      </p:sp>
      <p:sp>
        <p:nvSpPr>
          <p:cNvPr id="6149" name="Rectangle 3">
            <a:extLst>
              <a:ext uri="{FF2B5EF4-FFF2-40B4-BE49-F238E27FC236}">
                <a16:creationId xmlns:a16="http://schemas.microsoft.com/office/drawing/2014/main" id="{D8EA1BCF-A568-40D1-AB0E-65DC1C0D8209}"/>
              </a:ext>
            </a:extLst>
          </p:cNvPr>
          <p:cNvSpPr>
            <a:spLocks noChangeArrowheads="1"/>
          </p:cNvSpPr>
          <p:nvPr/>
        </p:nvSpPr>
        <p:spPr bwMode="auto">
          <a:xfrm>
            <a:off x="2786063" y="1390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6150" name="Picture 2" descr="http://www.dbmsmag.com/gifs/9511d051.gif">
            <a:extLst>
              <a:ext uri="{FF2B5EF4-FFF2-40B4-BE49-F238E27FC236}">
                <a16:creationId xmlns:a16="http://schemas.microsoft.com/office/drawing/2014/main" id="{87BD4116-4332-42D5-A3A9-6FAC3EC3DAB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28800" y="57150"/>
            <a:ext cx="5959475" cy="604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Box 6">
            <a:extLst>
              <a:ext uri="{FF2B5EF4-FFF2-40B4-BE49-F238E27FC236}">
                <a16:creationId xmlns:a16="http://schemas.microsoft.com/office/drawing/2014/main" id="{A8CD95A3-A928-44BB-9DED-A47D2DABDD24}"/>
              </a:ext>
            </a:extLst>
          </p:cNvPr>
          <p:cNvSpPr txBox="1">
            <a:spLocks noChangeArrowheads="1"/>
          </p:cNvSpPr>
          <p:nvPr/>
        </p:nvSpPr>
        <p:spPr bwMode="auto">
          <a:xfrm>
            <a:off x="2514600" y="6166917"/>
            <a:ext cx="556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t>Figure taken from Kimball’s articles on Aggregate Navigator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1692</TotalTime>
  <Words>2027</Words>
  <Application>Microsoft Office PowerPoint</Application>
  <PresentationFormat>On-screen Show (4:3)</PresentationFormat>
  <Paragraphs>513</Paragraphs>
  <Slides>39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Unicode MS</vt:lpstr>
      <vt:lpstr>Calibri</vt:lpstr>
      <vt:lpstr>Corbel</vt:lpstr>
      <vt:lpstr>SFMono-Regular</vt:lpstr>
      <vt:lpstr>Tahoma</vt:lpstr>
      <vt:lpstr>Times New Roman</vt:lpstr>
      <vt:lpstr>Verdana</vt:lpstr>
      <vt:lpstr>Wingdings</vt:lpstr>
      <vt:lpstr>Office Theme</vt:lpstr>
      <vt:lpstr>CSI ZG515/ SS ZG515 Data Warehousing</vt:lpstr>
      <vt:lpstr>PowerPoint Presentation</vt:lpstr>
      <vt:lpstr>Support in RDBMS</vt:lpstr>
      <vt:lpstr>Aggregation &amp; Aggregate Navigator</vt:lpstr>
      <vt:lpstr>PowerPoint Presentation</vt:lpstr>
      <vt:lpstr>PowerPoint Presentation</vt:lpstr>
      <vt:lpstr>Aggregation &amp; Aggregate Navigator</vt:lpstr>
      <vt:lpstr>Aggregate Navigator</vt:lpstr>
      <vt:lpstr>PowerPoint Presentation</vt:lpstr>
      <vt:lpstr>Partitioning</vt:lpstr>
      <vt:lpstr>Types of Partitioning</vt:lpstr>
      <vt:lpstr>Hash Partitioning</vt:lpstr>
      <vt:lpstr>Hash Partitioning: Example</vt:lpstr>
      <vt:lpstr>List Partitioning</vt:lpstr>
      <vt:lpstr>List Partitioning: Example</vt:lpstr>
      <vt:lpstr>Composite Partitioning</vt:lpstr>
      <vt:lpstr>Materialized Views</vt:lpstr>
      <vt:lpstr>PowerPoint Presentation</vt:lpstr>
      <vt:lpstr>Materialized Views - Aggregates</vt:lpstr>
      <vt:lpstr>Materialized Views - Aggregates</vt:lpstr>
      <vt:lpstr>Materialized Views - Aggregates</vt:lpstr>
      <vt:lpstr>Bitmap Indexes</vt:lpstr>
      <vt:lpstr>PowerPoint Presentation</vt:lpstr>
      <vt:lpstr>Bitmap Join Indexes</vt:lpstr>
      <vt:lpstr>PowerPoint Presentation</vt:lpstr>
      <vt:lpstr>Dimensions</vt:lpstr>
      <vt:lpstr>Dimensions</vt:lpstr>
      <vt:lpstr>PowerPoint Presentation</vt:lpstr>
      <vt:lpstr>SQL – New Operators for DW</vt:lpstr>
      <vt:lpstr>SQL</vt:lpstr>
      <vt:lpstr>SQL</vt:lpstr>
      <vt:lpstr>Cube Operator</vt:lpstr>
      <vt:lpstr>Cube Operator</vt:lpstr>
      <vt:lpstr>SQL</vt:lpstr>
      <vt:lpstr>SQL</vt:lpstr>
      <vt:lpstr>PowerPoint Presentation</vt:lpstr>
      <vt:lpstr>PowerPoint Presentation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126</cp:revision>
  <dcterms:created xsi:type="dcterms:W3CDTF">2011-09-14T09:42:05Z</dcterms:created>
  <dcterms:modified xsi:type="dcterms:W3CDTF">2019-04-13T09:58:12Z</dcterms:modified>
</cp:coreProperties>
</file>