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0" r:id="rId2"/>
    <p:sldId id="257" r:id="rId3"/>
    <p:sldId id="348" r:id="rId4"/>
    <p:sldId id="402" r:id="rId5"/>
    <p:sldId id="403" r:id="rId6"/>
    <p:sldId id="349" r:id="rId7"/>
    <p:sldId id="350" r:id="rId8"/>
    <p:sldId id="352" r:id="rId9"/>
    <p:sldId id="353" r:id="rId10"/>
    <p:sldId id="400" r:id="rId11"/>
    <p:sldId id="404" r:id="rId12"/>
    <p:sldId id="405" r:id="rId13"/>
    <p:sldId id="406" r:id="rId14"/>
    <p:sldId id="407" r:id="rId15"/>
    <p:sldId id="401" r:id="rId16"/>
    <p:sldId id="361" r:id="rId17"/>
    <p:sldId id="362" r:id="rId18"/>
    <p:sldId id="372" r:id="rId19"/>
    <p:sldId id="373" r:id="rId20"/>
    <p:sldId id="376" r:id="rId21"/>
    <p:sldId id="380" r:id="rId22"/>
    <p:sldId id="381" r:id="rId23"/>
    <p:sldId id="408" r:id="rId24"/>
    <p:sldId id="409" r:id="rId25"/>
    <p:sldId id="410" r:id="rId26"/>
    <p:sldId id="411" r:id="rId27"/>
    <p:sldId id="412" r:id="rId28"/>
    <p:sldId id="413" r:id="rId29"/>
    <p:sldId id="414" r:id="rId30"/>
    <p:sldId id="415" r:id="rId31"/>
    <p:sldId id="417" r:id="rId32"/>
    <p:sldId id="418" r:id="rId33"/>
    <p:sldId id="416" r:id="rId34"/>
    <p:sldId id="419" r:id="rId35"/>
    <p:sldId id="420" r:id="rId36"/>
    <p:sldId id="422" r:id="rId37"/>
    <p:sldId id="423" r:id="rId38"/>
    <p:sldId id="424" r:id="rId39"/>
    <p:sldId id="421" r:id="rId40"/>
    <p:sldId id="425" r:id="rId41"/>
    <p:sldId id="426" r:id="rId42"/>
    <p:sldId id="428" r:id="rId43"/>
    <p:sldId id="429" r:id="rId44"/>
    <p:sldId id="42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27-04-2019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bg>
      <p:bgPr>
        <a:gradFill rotWithShape="0">
          <a:gsLst>
            <a:gs pos="0">
              <a:schemeClr val="bg1"/>
            </a:gs>
            <a:gs pos="100000">
              <a:schemeClr val="bg1">
                <a:gamma/>
                <a:shade val="48627"/>
                <a:invGamma/>
              </a:schemeClr>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0" name="Rectangle 18"/>
            <p:cNvSpPr>
              <a:spLocks noChangeArrowheads="1"/>
            </p:cNvSpPr>
            <p:nvPr userDrawn="1"/>
          </p:nvSpPr>
          <p:spPr bwMode="hidden">
            <a:xfrm rot="39991575" flipH="1" flipV="1">
              <a:off x="5371"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grpSp>
      <p:sp>
        <p:nvSpPr>
          <p:cNvPr id="61658"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61659"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endParaRPr lang="en-US"/>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E4380FC3-0E9A-41F3-8BCB-5A66D2E380C4}" type="slidenum">
              <a:rPr lang="en-US"/>
              <a:pPr>
                <a:defRPr/>
              </a:pPr>
              <a:t>‹#›</a:t>
            </a:fld>
            <a:endParaRPr lang="en-US"/>
          </a:p>
        </p:txBody>
      </p:sp>
    </p:spTree>
    <p:extLst>
      <p:ext uri="{BB962C8B-B14F-4D97-AF65-F5344CB8AC3E}">
        <p14:creationId xmlns:p14="http://schemas.microsoft.com/office/powerpoint/2010/main" val="797083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18"/>
          <p:cNvSpPr>
            <a:spLocks noGrp="1" noChangeArrowheads="1"/>
          </p:cNvSpPr>
          <p:nvPr>
            <p:ph type="sldNum" sz="quarter" idx="10"/>
          </p:nvPr>
        </p:nvSpPr>
        <p:spPr>
          <a:ln/>
        </p:spPr>
        <p:txBody>
          <a:bodyPr/>
          <a:lstStyle>
            <a:lvl1pPr>
              <a:defRPr/>
            </a:lvl1pPr>
          </a:lstStyle>
          <a:p>
            <a:pPr>
              <a:defRPr/>
            </a:pPr>
            <a:fld id="{241F80FE-AC8D-452C-8F5C-0D8AC30BDEBA}"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endParaRPr lang="en-US"/>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5844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3900"/>
          </a:xfrm>
        </p:spPr>
        <p:txBody>
          <a:bodyPr/>
          <a:lstStyle/>
          <a:p>
            <a:pPr lvl="0"/>
            <a:endParaRPr lang="en-US" noProof="0"/>
          </a:p>
        </p:txBody>
      </p:sp>
      <p:sp>
        <p:nvSpPr>
          <p:cNvPr id="5" name="Rectangle 218"/>
          <p:cNvSpPr>
            <a:spLocks noGrp="1" noChangeArrowheads="1"/>
          </p:cNvSpPr>
          <p:nvPr>
            <p:ph type="sldNum" sz="quarter" idx="10"/>
          </p:nvPr>
        </p:nvSpPr>
        <p:spPr>
          <a:ln/>
        </p:spPr>
        <p:txBody>
          <a:bodyPr/>
          <a:lstStyle>
            <a:lvl1pPr>
              <a:defRPr/>
            </a:lvl1pPr>
          </a:lstStyle>
          <a:p>
            <a:pPr>
              <a:defRPr/>
            </a:pPr>
            <a:fld id="{052B8990-B462-4FE5-A0C2-5E7C9447B597}"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endParaRPr lang="en-US"/>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62188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pPr>
              <a:defRPr/>
            </a:pPr>
            <a:fld id="{71D36F0C-A904-4DA7-85FF-CBC8D16546FE}" type="slidenum">
              <a:rPr lang="en-US"/>
              <a:pPr>
                <a:defRPr/>
              </a:pPr>
              <a:t>‹#›</a:t>
            </a:fld>
            <a:endParaRPr lang="en-US"/>
          </a:p>
        </p:txBody>
      </p:sp>
    </p:spTree>
    <p:extLst>
      <p:ext uri="{BB962C8B-B14F-4D97-AF65-F5344CB8AC3E}">
        <p14:creationId xmlns:p14="http://schemas.microsoft.com/office/powerpoint/2010/main" val="2598154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295400"/>
          </a:xfrm>
        </p:spPr>
        <p:txBody>
          <a:bodyPr/>
          <a:lstStyle/>
          <a:p>
            <a:r>
              <a:rPr lang="en-US"/>
              <a:t>Click to edit Master title style</a:t>
            </a:r>
          </a:p>
        </p:txBody>
      </p:sp>
      <p:sp>
        <p:nvSpPr>
          <p:cNvPr id="3" name="Table Placeholder 2"/>
          <p:cNvSpPr>
            <a:spLocks noGrp="1"/>
          </p:cNvSpPr>
          <p:nvPr>
            <p:ph type="tbl" idx="1"/>
          </p:nvPr>
        </p:nvSpPr>
        <p:spPr>
          <a:xfrm>
            <a:off x="1676400" y="1981200"/>
            <a:ext cx="7010400" cy="4114800"/>
          </a:xfrm>
        </p:spPr>
        <p:txBody>
          <a:bodyPr/>
          <a:lstStyle/>
          <a:p>
            <a:pPr lvl="0"/>
            <a:endParaRPr lang="en-US" noProof="0"/>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F6F97367-A890-49E7-BB25-5DBF7C480AB3}" type="slidenum">
              <a:rPr lang="en-US"/>
              <a:pPr>
                <a:defRPr/>
              </a:pPr>
              <a:t>‹#›</a:t>
            </a:fld>
            <a:endParaRPr lang="en-US"/>
          </a:p>
        </p:txBody>
      </p:sp>
    </p:spTree>
    <p:extLst>
      <p:ext uri="{BB962C8B-B14F-4D97-AF65-F5344CB8AC3E}">
        <p14:creationId xmlns:p14="http://schemas.microsoft.com/office/powerpoint/2010/main" val="4213878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
        <p:nvSpPr>
          <p:cNvPr id="4" name="Rectangle 6"/>
          <p:cNvSpPr>
            <a:spLocks noGrp="1"/>
          </p:cNvSpPr>
          <p:nvPr>
            <p:ph type="dt" sz="half" idx="10"/>
          </p:nvPr>
        </p:nvSpPr>
        <p:spPr/>
        <p:txBody>
          <a:bodyPr/>
          <a:lstStyle>
            <a:lvl1pPr>
              <a:defRPr/>
            </a:lvl1pPr>
          </a:lstStyle>
          <a:p>
            <a:pPr>
              <a:defRPr/>
            </a:pPr>
            <a:fld id="{111F42F9-8821-45CC-B588-86DEC323DD90}" type="datetime1">
              <a:rPr lang="en-US"/>
              <a:pPr>
                <a:defRPr/>
              </a:pPr>
              <a:t>4/27/2019</a:t>
            </a:fld>
            <a:endParaRPr lang="en-US"/>
          </a:p>
        </p:txBody>
      </p:sp>
      <p:sp>
        <p:nvSpPr>
          <p:cNvPr id="5" name="Rectangle 20"/>
          <p:cNvSpPr>
            <a:spLocks noGrp="1"/>
          </p:cNvSpPr>
          <p:nvPr>
            <p:ph type="ftr" sz="quarter" idx="11"/>
          </p:nvPr>
        </p:nvSpPr>
        <p:spPr/>
        <p:txBody>
          <a:bodyPr/>
          <a:lstStyle>
            <a:lvl1pPr>
              <a:defRPr/>
            </a:lvl1pPr>
          </a:lstStyle>
          <a:p>
            <a:pPr>
              <a:defRPr/>
            </a:pPr>
            <a:r>
              <a:rPr lang="en-US"/>
              <a:t>Dr. Navneet Goyal, BITS Pilani</a:t>
            </a:r>
          </a:p>
        </p:txBody>
      </p:sp>
      <p:sp>
        <p:nvSpPr>
          <p:cNvPr id="6" name="Rectangle 21"/>
          <p:cNvSpPr>
            <a:spLocks noGrp="1"/>
          </p:cNvSpPr>
          <p:nvPr>
            <p:ph type="sldNum" sz="quarter" idx="12"/>
          </p:nvPr>
        </p:nvSpPr>
        <p:spPr/>
        <p:txBody>
          <a:bodyPr/>
          <a:lstStyle>
            <a:lvl1pPr>
              <a:defRPr/>
            </a:lvl1pPr>
          </a:lstStyle>
          <a:p>
            <a:pPr>
              <a:defRPr/>
            </a:pPr>
            <a:fld id="{DAA994FC-F40A-4832-983F-CFF3D01B0A78}" type="slidenum">
              <a:rPr lang="en-US"/>
              <a:pPr>
                <a:defRPr/>
              </a:pPr>
              <a:t>‹#›</a:t>
            </a:fld>
            <a:endParaRPr lang="en-US"/>
          </a:p>
        </p:txBody>
      </p:sp>
    </p:spTree>
    <p:extLst>
      <p:ext uri="{BB962C8B-B14F-4D97-AF65-F5344CB8AC3E}">
        <p14:creationId xmlns:p14="http://schemas.microsoft.com/office/powerpoint/2010/main" val="102664837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370013" y="301625"/>
            <a:ext cx="7313612" cy="1143000"/>
          </a:xfrm>
        </p:spPr>
        <p:txBody>
          <a:bodyPr/>
          <a:lstStyle/>
          <a:p>
            <a:r>
              <a:rPr lang="en-US"/>
              <a:t>Click to edit Master title style</a:t>
            </a:r>
          </a:p>
        </p:txBody>
      </p:sp>
      <p:sp>
        <p:nvSpPr>
          <p:cNvPr id="3" name="Content Placeholder 2"/>
          <p:cNvSpPr>
            <a:spLocks noGrp="1"/>
          </p:cNvSpPr>
          <p:nvPr>
            <p:ph sz="quarter" idx="1"/>
          </p:nvPr>
        </p:nvSpPr>
        <p:spPr>
          <a:xfrm>
            <a:off x="1370013" y="1827213"/>
            <a:ext cx="35798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02225" y="18272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370013" y="3960813"/>
            <a:ext cx="357981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102225" y="39608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77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2225" y="1827213"/>
            <a:ext cx="3581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2846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a:t>Click to edit Master title style</a:t>
            </a:r>
          </a:p>
        </p:txBody>
      </p:sp>
      <p:sp>
        <p:nvSpPr>
          <p:cNvPr id="3" name="Text Placeholder 2"/>
          <p:cNvSpPr>
            <a:spLocks noGrp="1"/>
          </p:cNvSpPr>
          <p:nvPr>
            <p:ph type="body" sz="half" idx="1"/>
          </p:nvPr>
        </p:nvSpPr>
        <p:spPr>
          <a:xfrm>
            <a:off x="1370013" y="1827213"/>
            <a:ext cx="357981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02225" y="18272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02225" y="3960813"/>
            <a:ext cx="3581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828815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2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6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7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8_Title and Content">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457200" y="359465"/>
            <a:ext cx="8229600" cy="1143000"/>
          </a:xfrm>
          <a:prstGeom prst="rect">
            <a:avLst/>
          </a:prstGeom>
        </p:spPr>
        <p:txBody>
          <a:bodyPr>
            <a:normAutofit/>
          </a:bodyPr>
          <a:lstStyle/>
          <a:p>
            <a:r>
              <a:rPr lang="en-US"/>
              <a:t>Click to edit Master title style</a:t>
            </a:r>
          </a:p>
        </p:txBody>
      </p:sp>
    </p:spTree>
    <p:extLst>
      <p:ext uri="{BB962C8B-B14F-4D97-AF65-F5344CB8AC3E}">
        <p14:creationId xmlns:p14="http://schemas.microsoft.com/office/powerpoint/2010/main" val="35543043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dssresources.com/papers/features/langseth/langseth02082004.ht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ersm.com/how-much-data-is-generated-every-minute-on-social-media/" TargetMode="External"/><Relationship Id="rId2" Type="http://schemas.openxmlformats.org/officeDocument/2006/relationships/hyperlink" Target="https://simplystatistics.org/2013/12/12/the-key-word-in-data-science-is-not-data-it-is-science/"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www.educba.com/hadoop-vs-rdbms/" TargetMode="External"/><Relationship Id="rId2" Type="http://schemas.openxmlformats.org/officeDocument/2006/relationships/hyperlink" Target="https://hortonworks.com/blog/4-reasons-to-use-hadoop-for-data-science/"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http://en.wikipedia.org/wiki/Data_warehouse"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dssresources.com/papers/features/langseth/langseth02082004.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0800" y="3505200"/>
            <a:ext cx="6019800" cy="1524000"/>
          </a:xfrm>
        </p:spPr>
        <p:txBody>
          <a:bodyPr/>
          <a:lstStyle/>
          <a:p>
            <a:r>
              <a:rPr lang="en-IN" sz="3600" dirty="0"/>
              <a:t>CSI ZG515/ SS ZG515</a:t>
            </a:r>
            <a:br>
              <a:rPr lang="en-US" sz="3600" dirty="0"/>
            </a:br>
            <a:r>
              <a:rPr lang="en-IN" sz="3600" dirty="0"/>
              <a:t>Data Warehousing</a:t>
            </a:r>
            <a:endParaRPr lang="en-US" sz="3600" dirty="0"/>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Rectangle 2"/>
          <p:cNvSpPr/>
          <p:nvPr/>
        </p:nvSpPr>
        <p:spPr>
          <a:xfrm>
            <a:off x="6172200" y="5440135"/>
            <a:ext cx="2438400" cy="369332"/>
          </a:xfrm>
          <a:prstGeom prst="rect">
            <a:avLst/>
          </a:prstGeom>
        </p:spPr>
        <p:txBody>
          <a:bodyPr wrap="square">
            <a:spAutoFit/>
          </a:bodyPr>
          <a:lstStyle/>
          <a:p>
            <a:r>
              <a:rPr lang="en-US" b="1" spc="-150" dirty="0">
                <a:solidFill>
                  <a:schemeClr val="bg1"/>
                </a:solidFill>
                <a:latin typeface="Arial" pitchFamily="34" charset="0"/>
                <a:cs typeface="Arial" pitchFamily="34" charset="0"/>
              </a:rPr>
              <a:t>Swarna Chaudhary</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665BBF-9367-4A5A-A1FB-BD22130505AB}"/>
              </a:ext>
            </a:extLst>
          </p:cNvPr>
          <p:cNvSpPr>
            <a:spLocks noGrp="1"/>
          </p:cNvSpPr>
          <p:nvPr>
            <p:ph idx="1"/>
          </p:nvPr>
        </p:nvSpPr>
        <p:spPr>
          <a:xfrm>
            <a:off x="-25400" y="1275561"/>
            <a:ext cx="8788400" cy="4972839"/>
          </a:xfrm>
        </p:spPr>
        <p:txBody>
          <a:bodyPr>
            <a:normAutofit fontScale="92500" lnSpcReduction="20000"/>
          </a:bodyPr>
          <a:lstStyle/>
          <a:p>
            <a:pPr marL="684212" algn="just">
              <a:lnSpc>
                <a:spcPct val="170000"/>
              </a:lnSpc>
              <a:spcBef>
                <a:spcPts val="0"/>
              </a:spcBef>
              <a:buFont typeface="Arial" panose="020B0604020202020204" pitchFamily="34" charset="0"/>
              <a:buChar char="•"/>
            </a:pPr>
            <a:r>
              <a:rPr lang="en-US" sz="1600" dirty="0"/>
              <a:t>One of the most difficult parts of building any data warehouse is the process of extracting, transforming, cleansing, and loading the data from the source system.</a:t>
            </a:r>
          </a:p>
          <a:p>
            <a:pPr marL="684212" algn="just">
              <a:lnSpc>
                <a:spcPct val="170000"/>
              </a:lnSpc>
              <a:spcBef>
                <a:spcPts val="0"/>
              </a:spcBef>
              <a:buFont typeface="Arial" panose="020B0604020202020204" pitchFamily="34" charset="0"/>
              <a:buChar char="•"/>
            </a:pPr>
            <a:r>
              <a:rPr lang="en-US" sz="1600" dirty="0"/>
              <a:t>Performing ETL of data in real-time introduces additional challenges. Almost all ETL tools and systems, assume that the data becomes available as some sort of extract file on a certain schedule, usually nightly, weekly, or monthly. </a:t>
            </a:r>
          </a:p>
          <a:p>
            <a:pPr marL="684212" algn="just">
              <a:lnSpc>
                <a:spcPct val="170000"/>
              </a:lnSpc>
              <a:spcBef>
                <a:spcPts val="0"/>
              </a:spcBef>
              <a:buFont typeface="Arial" panose="020B0604020202020204" pitchFamily="34" charset="0"/>
              <a:buChar char="•"/>
            </a:pPr>
            <a:r>
              <a:rPr lang="en-US" sz="1600" dirty="0"/>
              <a:t>Then the system transforms and cleanses the data and loads it into the data warehouse.</a:t>
            </a:r>
          </a:p>
          <a:p>
            <a:pPr marL="684212" algn="just">
              <a:lnSpc>
                <a:spcPct val="170000"/>
              </a:lnSpc>
              <a:spcBef>
                <a:spcPts val="0"/>
              </a:spcBef>
              <a:buFont typeface="Arial" panose="020B0604020202020204" pitchFamily="34" charset="0"/>
              <a:buChar char="•"/>
            </a:pPr>
            <a:r>
              <a:rPr lang="en-US" sz="1600" dirty="0"/>
              <a:t>This process typically involves downtime of the data warehouse, so no users are able to access it while the load takes place. </a:t>
            </a:r>
          </a:p>
          <a:p>
            <a:pPr marL="684212" algn="just">
              <a:lnSpc>
                <a:spcPct val="170000"/>
              </a:lnSpc>
              <a:spcBef>
                <a:spcPts val="0"/>
              </a:spcBef>
              <a:buFont typeface="Arial" panose="020B0604020202020204" pitchFamily="34" charset="0"/>
              <a:buChar char="•"/>
            </a:pPr>
            <a:r>
              <a:rPr lang="en-US" sz="1600" dirty="0"/>
              <a:t>Since these loads are usually performed late at night, this scheduled downtime typically does not inconvenience many users.</a:t>
            </a:r>
          </a:p>
          <a:p>
            <a:pPr marL="684212" algn="just">
              <a:lnSpc>
                <a:spcPct val="170000"/>
              </a:lnSpc>
              <a:spcBef>
                <a:spcPts val="0"/>
              </a:spcBef>
              <a:buFont typeface="Arial" panose="020B0604020202020204" pitchFamily="34" charset="0"/>
              <a:buChar char="•"/>
            </a:pPr>
            <a:r>
              <a:rPr lang="en-US" sz="1600" dirty="0"/>
              <a:t>When loading data continuously in real-time, there can't be any system downtime. The heaviest periods in terms of data warehouse usage may very well coincide with the peak periods of incoming data. The requirements for continuous updates with no warehouse downtime are generally inconsistent with traditional ETL tools and systems. </a:t>
            </a:r>
          </a:p>
          <a:p>
            <a:endParaRPr lang="en-IN" sz="1200" dirty="0"/>
          </a:p>
        </p:txBody>
      </p:sp>
      <p:sp>
        <p:nvSpPr>
          <p:cNvPr id="3" name="Content Placeholder 2">
            <a:extLst>
              <a:ext uri="{FF2B5EF4-FFF2-40B4-BE49-F238E27FC236}">
                <a16:creationId xmlns:a16="http://schemas.microsoft.com/office/drawing/2014/main" id="{D1EBBA2F-5CBD-426F-A125-D785D95B2C55}"/>
              </a:ext>
            </a:extLst>
          </p:cNvPr>
          <p:cNvSpPr>
            <a:spLocks noGrp="1"/>
          </p:cNvSpPr>
          <p:nvPr>
            <p:ph sz="quarter" idx="10"/>
          </p:nvPr>
        </p:nvSpPr>
        <p:spPr>
          <a:xfrm>
            <a:off x="304800" y="609600"/>
            <a:ext cx="8206509" cy="1143000"/>
          </a:xfrm>
        </p:spPr>
        <p:txBody>
          <a:bodyPr>
            <a:noAutofit/>
          </a:bodyPr>
          <a:lstStyle/>
          <a:p>
            <a:r>
              <a:rPr lang="en-US" sz="2800" dirty="0"/>
              <a:t>Challenge #1: Enabling Real-time ETL</a:t>
            </a:r>
          </a:p>
          <a:p>
            <a:endParaRPr lang="en-IN" sz="2800" dirty="0"/>
          </a:p>
        </p:txBody>
      </p:sp>
      <p:sp>
        <p:nvSpPr>
          <p:cNvPr id="5" name="Slide Number Placeholder 4">
            <a:extLst>
              <a:ext uri="{FF2B5EF4-FFF2-40B4-BE49-F238E27FC236}">
                <a16:creationId xmlns:a16="http://schemas.microsoft.com/office/drawing/2014/main" id="{8C9CA08E-F2F7-4B43-A674-ECA8B390B8DA}"/>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640735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F484D3-C1C5-4E5A-A0E8-274947A97A37}"/>
              </a:ext>
            </a:extLst>
          </p:cNvPr>
          <p:cNvSpPr>
            <a:spLocks noGrp="1"/>
          </p:cNvSpPr>
          <p:nvPr>
            <p:ph idx="1"/>
          </p:nvPr>
        </p:nvSpPr>
        <p:spPr/>
        <p:txBody>
          <a:bodyPr>
            <a:normAutofit/>
          </a:bodyPr>
          <a:lstStyle/>
          <a:p>
            <a:pPr algn="just">
              <a:buFont typeface="Arial" panose="020B0604020202020204" pitchFamily="34" charset="0"/>
              <a:buChar char="•"/>
            </a:pPr>
            <a:r>
              <a:rPr lang="en-US" dirty="0"/>
              <a:t>Data warehouse that has all of its data aggregated at various levels based on a time dimension needs to consider the possibility that the aggregated information may be out of synch with the real-time data.</a:t>
            </a:r>
          </a:p>
          <a:p>
            <a:pPr algn="just">
              <a:buFont typeface="Arial" panose="020B0604020202020204" pitchFamily="34" charset="0"/>
              <a:buChar char="•"/>
            </a:pPr>
            <a:r>
              <a:rPr lang="en-US" dirty="0"/>
              <a:t> Also some metrics such as month-to-date and week-to-date may behave strangely with a partial day of data that continuously changes. </a:t>
            </a:r>
          </a:p>
          <a:p>
            <a:pPr algn="just">
              <a:buFont typeface="Arial" panose="020B0604020202020204" pitchFamily="34" charset="0"/>
              <a:buChar char="•"/>
            </a:pPr>
            <a:r>
              <a:rPr lang="en-US" dirty="0"/>
              <a:t>The main issue regarding modeling however revolves around where the real-time data is stored, and how best to link it into the rest of the data model.</a:t>
            </a:r>
          </a:p>
          <a:p>
            <a:endParaRPr lang="en-IN" dirty="0"/>
          </a:p>
        </p:txBody>
      </p:sp>
      <p:sp>
        <p:nvSpPr>
          <p:cNvPr id="3" name="Content Placeholder 2">
            <a:extLst>
              <a:ext uri="{FF2B5EF4-FFF2-40B4-BE49-F238E27FC236}">
                <a16:creationId xmlns:a16="http://schemas.microsoft.com/office/drawing/2014/main" id="{32B16376-65B2-4369-8202-D046FFDB6EC4}"/>
              </a:ext>
            </a:extLst>
          </p:cNvPr>
          <p:cNvSpPr>
            <a:spLocks noGrp="1"/>
          </p:cNvSpPr>
          <p:nvPr>
            <p:ph sz="quarter" idx="10"/>
          </p:nvPr>
        </p:nvSpPr>
        <p:spPr>
          <a:xfrm>
            <a:off x="152400" y="685800"/>
            <a:ext cx="8229600" cy="1143000"/>
          </a:xfrm>
        </p:spPr>
        <p:txBody>
          <a:bodyPr>
            <a:normAutofit/>
          </a:bodyPr>
          <a:lstStyle/>
          <a:p>
            <a:r>
              <a:rPr lang="en-US" sz="3200" dirty="0"/>
              <a:t>Challenge #2: Modeling Real-time Fact Tables</a:t>
            </a:r>
          </a:p>
          <a:p>
            <a:endParaRPr lang="en-IN" sz="3200" dirty="0"/>
          </a:p>
        </p:txBody>
      </p:sp>
      <p:sp>
        <p:nvSpPr>
          <p:cNvPr id="4" name="Content Placeholder 3">
            <a:extLst>
              <a:ext uri="{FF2B5EF4-FFF2-40B4-BE49-F238E27FC236}">
                <a16:creationId xmlns:a16="http://schemas.microsoft.com/office/drawing/2014/main" id="{EF7AA07A-D8CD-4651-A7BC-4498D2491763}"/>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7A981BFC-0DEB-4C43-9FAF-FD61F89893FE}"/>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304612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5C579C-7CDD-43BE-ACD7-D2A9B89B13C2}"/>
              </a:ext>
            </a:extLst>
          </p:cNvPr>
          <p:cNvSpPr>
            <a:spLocks noGrp="1"/>
          </p:cNvSpPr>
          <p:nvPr>
            <p:ph idx="1"/>
          </p:nvPr>
        </p:nvSpPr>
        <p:spPr>
          <a:xfrm>
            <a:off x="304800" y="1575588"/>
            <a:ext cx="8229600" cy="4525963"/>
          </a:xfrm>
        </p:spPr>
        <p:txBody>
          <a:bodyPr>
            <a:normAutofit fontScale="92500" lnSpcReduction="20000"/>
          </a:bodyPr>
          <a:lstStyle/>
          <a:p>
            <a:pPr algn="just">
              <a:lnSpc>
                <a:spcPct val="160000"/>
              </a:lnSpc>
              <a:spcBef>
                <a:spcPts val="0"/>
              </a:spcBef>
              <a:buFont typeface="Arial" panose="020B0604020202020204" pitchFamily="34" charset="0"/>
              <a:buChar char="•"/>
            </a:pPr>
            <a:r>
              <a:rPr lang="en-US" sz="1800" dirty="0"/>
              <a:t>OLAP and Query tools were designed to operate on top of unchanging, static historical data. </a:t>
            </a:r>
          </a:p>
          <a:p>
            <a:pPr algn="just">
              <a:lnSpc>
                <a:spcPct val="160000"/>
              </a:lnSpc>
              <a:spcBef>
                <a:spcPts val="0"/>
              </a:spcBef>
              <a:buFont typeface="Arial" panose="020B0604020202020204" pitchFamily="34" charset="0"/>
              <a:buChar char="•"/>
            </a:pPr>
            <a:r>
              <a:rPr lang="en-US" sz="1800" dirty="0"/>
              <a:t>Since they assume that the underlying data is not changing, they don't take any precautions to ensure that the results they produce are not negatively influenced by data changes concurrent to query execution. </a:t>
            </a:r>
          </a:p>
          <a:p>
            <a:pPr algn="just">
              <a:lnSpc>
                <a:spcPct val="160000"/>
              </a:lnSpc>
              <a:spcBef>
                <a:spcPts val="0"/>
              </a:spcBef>
              <a:buFont typeface="Arial" panose="020B0604020202020204" pitchFamily="34" charset="0"/>
              <a:buChar char="•"/>
            </a:pPr>
            <a:r>
              <a:rPr lang="en-US" sz="1800" dirty="0"/>
              <a:t>In some cases, this can lead to inconsistent and confusing query results.</a:t>
            </a:r>
          </a:p>
          <a:p>
            <a:pPr algn="just">
              <a:lnSpc>
                <a:spcPct val="160000"/>
              </a:lnSpc>
              <a:spcBef>
                <a:spcPts val="0"/>
              </a:spcBef>
              <a:buFont typeface="Arial" panose="020B0604020202020204" pitchFamily="34" charset="0"/>
              <a:buChar char="•"/>
            </a:pPr>
            <a:r>
              <a:rPr lang="en-US" sz="1800" dirty="0"/>
              <a:t>Relational OLAP tools perform data analysis operations by issuing multi-pass SQL. </a:t>
            </a:r>
          </a:p>
          <a:p>
            <a:pPr lvl="1" algn="just">
              <a:lnSpc>
                <a:spcPct val="160000"/>
              </a:lnSpc>
              <a:spcBef>
                <a:spcPts val="0"/>
              </a:spcBef>
              <a:buFont typeface="Arial" panose="020B0604020202020204" pitchFamily="34" charset="0"/>
              <a:buChar char="•"/>
            </a:pPr>
            <a:r>
              <a:rPr lang="en-US" sz="1500" dirty="0"/>
              <a:t>A multi-pass SQL statement is made up of many smaller SQL statements that sequentially operate on a set of temporary tables. </a:t>
            </a:r>
          </a:p>
          <a:p>
            <a:pPr algn="just">
              <a:lnSpc>
                <a:spcPct val="160000"/>
              </a:lnSpc>
              <a:spcBef>
                <a:spcPts val="0"/>
              </a:spcBef>
              <a:buFont typeface="Arial" panose="020B0604020202020204" pitchFamily="34" charset="0"/>
              <a:buChar char="•"/>
            </a:pPr>
            <a:br>
              <a:rPr lang="en-US" sz="1800" dirty="0"/>
            </a:br>
            <a:endParaRPr lang="en-IN" sz="1800" dirty="0"/>
          </a:p>
        </p:txBody>
      </p:sp>
      <p:sp>
        <p:nvSpPr>
          <p:cNvPr id="3" name="Content Placeholder 2">
            <a:extLst>
              <a:ext uri="{FF2B5EF4-FFF2-40B4-BE49-F238E27FC236}">
                <a16:creationId xmlns:a16="http://schemas.microsoft.com/office/drawing/2014/main" id="{950C58AB-F1D6-4075-9C6C-EAFC8C616876}"/>
              </a:ext>
            </a:extLst>
          </p:cNvPr>
          <p:cNvSpPr>
            <a:spLocks noGrp="1"/>
          </p:cNvSpPr>
          <p:nvPr>
            <p:ph sz="quarter" idx="10"/>
          </p:nvPr>
        </p:nvSpPr>
        <p:spPr>
          <a:xfrm>
            <a:off x="190500" y="685800"/>
            <a:ext cx="8458200" cy="1143000"/>
          </a:xfrm>
        </p:spPr>
        <p:txBody>
          <a:bodyPr>
            <a:normAutofit/>
          </a:bodyPr>
          <a:lstStyle/>
          <a:p>
            <a:r>
              <a:rPr lang="en-IN" sz="2800" dirty="0"/>
              <a:t>Challenge #3: OLAP Queries vs. Changing Data</a:t>
            </a:r>
          </a:p>
          <a:p>
            <a:endParaRPr lang="en-IN" sz="2800" dirty="0"/>
          </a:p>
        </p:txBody>
      </p:sp>
      <p:sp>
        <p:nvSpPr>
          <p:cNvPr id="4" name="Content Placeholder 3">
            <a:extLst>
              <a:ext uri="{FF2B5EF4-FFF2-40B4-BE49-F238E27FC236}">
                <a16:creationId xmlns:a16="http://schemas.microsoft.com/office/drawing/2014/main" id="{73949678-E9F2-4BB0-97C8-19159A05B17E}"/>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D6BC8107-92FD-4832-AA5A-ECC37D0B39BE}"/>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6" name="TextBox 5">
            <a:extLst>
              <a:ext uri="{FF2B5EF4-FFF2-40B4-BE49-F238E27FC236}">
                <a16:creationId xmlns:a16="http://schemas.microsoft.com/office/drawing/2014/main" id="{5FCCF7D6-5747-40DD-BE3B-84C00AB7B195}"/>
              </a:ext>
            </a:extLst>
          </p:cNvPr>
          <p:cNvSpPr txBox="1"/>
          <p:nvPr/>
        </p:nvSpPr>
        <p:spPr>
          <a:xfrm>
            <a:off x="609600" y="6101551"/>
            <a:ext cx="8534400" cy="646331"/>
          </a:xfrm>
          <a:prstGeom prst="rect">
            <a:avLst/>
          </a:prstGeom>
          <a:noFill/>
        </p:spPr>
        <p:txBody>
          <a:bodyPr wrap="square" rtlCol="0">
            <a:spAutoFit/>
          </a:bodyPr>
          <a:lstStyle/>
          <a:p>
            <a:r>
              <a:rPr lang="en-US" b="1" dirty="0"/>
              <a:t>Reference: </a:t>
            </a:r>
            <a:r>
              <a:rPr lang="en-US" b="1" dirty="0">
                <a:hlinkClick r:id="rId2"/>
              </a:rPr>
              <a:t>Real-Time Data Warehousing: Challenges and Solutions by Justin </a:t>
            </a:r>
            <a:r>
              <a:rPr lang="en-US" b="1" dirty="0" err="1">
                <a:hlinkClick r:id="rId2"/>
              </a:rPr>
              <a:t>Langseth</a:t>
            </a:r>
            <a:br>
              <a:rPr lang="en-US" b="1" dirty="0"/>
            </a:br>
            <a:endParaRPr lang="en-IN" dirty="0"/>
          </a:p>
        </p:txBody>
      </p:sp>
    </p:spTree>
    <p:extLst>
      <p:ext uri="{BB962C8B-B14F-4D97-AF65-F5344CB8AC3E}">
        <p14:creationId xmlns:p14="http://schemas.microsoft.com/office/powerpoint/2010/main" val="280954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2C8A413-BCEB-4F4D-9779-DEB09C7364AC}"/>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B1E229BD-B5A0-410B-82D0-38A3A028A4BC}"/>
              </a:ext>
            </a:extLst>
          </p:cNvPr>
          <p:cNvSpPr>
            <a:spLocks noGrp="1"/>
          </p:cNvSpPr>
          <p:nvPr>
            <p:ph type="sldNum" sz="quarter" idx="14"/>
          </p:nvPr>
        </p:nvSpPr>
        <p:spPr/>
        <p:txBody>
          <a:bodyPr/>
          <a:lstStyle/>
          <a:p>
            <a:fld id="{BC8D7E44-7D4F-4942-A8C9-2DF6BF8399E8}" type="slidenum">
              <a:rPr lang="en-US" smtClean="0"/>
              <a:pPr/>
              <a:t>13</a:t>
            </a:fld>
            <a:endParaRPr lang="en-US" dirty="0"/>
          </a:p>
        </p:txBody>
      </p:sp>
      <p:pic>
        <p:nvPicPr>
          <p:cNvPr id="6" name="Picture 5">
            <a:extLst>
              <a:ext uri="{FF2B5EF4-FFF2-40B4-BE49-F238E27FC236}">
                <a16:creationId xmlns:a16="http://schemas.microsoft.com/office/drawing/2014/main" id="{F988298E-F1A6-4537-933C-B0A77AEAA2E8}"/>
              </a:ext>
            </a:extLst>
          </p:cNvPr>
          <p:cNvPicPr>
            <a:picLocks noChangeAspect="1"/>
          </p:cNvPicPr>
          <p:nvPr/>
        </p:nvPicPr>
        <p:blipFill>
          <a:blip r:embed="rId2"/>
          <a:stretch>
            <a:fillRect/>
          </a:stretch>
        </p:blipFill>
        <p:spPr>
          <a:xfrm>
            <a:off x="381000" y="1219200"/>
            <a:ext cx="8077200" cy="4571205"/>
          </a:xfrm>
          <a:prstGeom prst="rect">
            <a:avLst/>
          </a:prstGeom>
        </p:spPr>
      </p:pic>
    </p:spTree>
    <p:extLst>
      <p:ext uri="{BB962C8B-B14F-4D97-AF65-F5344CB8AC3E}">
        <p14:creationId xmlns:p14="http://schemas.microsoft.com/office/powerpoint/2010/main" val="281230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DFC1D2-58C3-4F67-82C4-2C53FC9D4704}"/>
              </a:ext>
            </a:extLst>
          </p:cNvPr>
          <p:cNvSpPr>
            <a:spLocks noGrp="1"/>
          </p:cNvSpPr>
          <p:nvPr>
            <p:ph idx="1"/>
          </p:nvPr>
        </p:nvSpPr>
        <p:spPr>
          <a:xfrm>
            <a:off x="267854" y="1524000"/>
            <a:ext cx="8229600" cy="4525963"/>
          </a:xfrm>
        </p:spPr>
        <p:txBody>
          <a:bodyPr>
            <a:normAutofit/>
          </a:bodyPr>
          <a:lstStyle/>
          <a:p>
            <a:pPr algn="just">
              <a:buFont typeface="Arial" panose="020B0604020202020204" pitchFamily="34" charset="0"/>
              <a:buChar char="•"/>
            </a:pPr>
            <a:r>
              <a:rPr lang="en-US" sz="1800" dirty="0"/>
              <a:t>The issue of query contention and scalability is the most difficult issue facing organizations deploying real-time data warehouse solutions. </a:t>
            </a:r>
          </a:p>
          <a:p>
            <a:pPr algn="just">
              <a:buFont typeface="Arial" panose="020B0604020202020204" pitchFamily="34" charset="0"/>
              <a:buChar char="•"/>
            </a:pPr>
            <a:r>
              <a:rPr lang="en-US" sz="1800" dirty="0"/>
              <a:t>Data warehouses were separated from transactional systems in the first place because the type of complex analytical queries run against warehouses don't "play well" with lots of simultaneous inserts, updates, or deletes.</a:t>
            </a:r>
          </a:p>
          <a:p>
            <a:pPr algn="just">
              <a:buFont typeface="Arial" panose="020B0604020202020204" pitchFamily="34" charset="0"/>
              <a:buChar char="•"/>
            </a:pPr>
            <a:r>
              <a:rPr lang="en-US" sz="1800" dirty="0"/>
              <a:t>Given a fixed amount of data, the number of users on the system is proportional to query response time. Lots of concurrent usages causes reports to take longer to execute.</a:t>
            </a:r>
          </a:p>
          <a:p>
            <a:pPr algn="just">
              <a:buFont typeface="Arial" panose="020B0604020202020204" pitchFamily="34" charset="0"/>
              <a:buChar char="•"/>
            </a:pPr>
            <a:r>
              <a:rPr lang="en-US" sz="1800" dirty="0"/>
              <a:t>While this is still true in a real-time system, the additional burden of continuously loading and updating data further strains system resources. </a:t>
            </a:r>
            <a:endParaRPr lang="en-IN" sz="1600" dirty="0"/>
          </a:p>
        </p:txBody>
      </p:sp>
      <p:sp>
        <p:nvSpPr>
          <p:cNvPr id="3" name="Content Placeholder 2">
            <a:extLst>
              <a:ext uri="{FF2B5EF4-FFF2-40B4-BE49-F238E27FC236}">
                <a16:creationId xmlns:a16="http://schemas.microsoft.com/office/drawing/2014/main" id="{C50A8E3C-C1C6-467B-A251-054DB2E090D9}"/>
              </a:ext>
            </a:extLst>
          </p:cNvPr>
          <p:cNvSpPr>
            <a:spLocks noGrp="1"/>
          </p:cNvSpPr>
          <p:nvPr>
            <p:ph sz="quarter" idx="10"/>
          </p:nvPr>
        </p:nvSpPr>
        <p:spPr>
          <a:xfrm>
            <a:off x="281709" y="609600"/>
            <a:ext cx="8305800" cy="1143000"/>
          </a:xfrm>
        </p:spPr>
        <p:txBody>
          <a:bodyPr/>
          <a:lstStyle/>
          <a:p>
            <a:r>
              <a:rPr lang="en-IN" sz="3200" dirty="0"/>
              <a:t>Challenge #4: Scalability &amp; Query Contention</a:t>
            </a:r>
          </a:p>
          <a:p>
            <a:endParaRPr lang="en-IN" sz="3200" dirty="0"/>
          </a:p>
        </p:txBody>
      </p:sp>
      <p:sp>
        <p:nvSpPr>
          <p:cNvPr id="4" name="Content Placeholder 3">
            <a:extLst>
              <a:ext uri="{FF2B5EF4-FFF2-40B4-BE49-F238E27FC236}">
                <a16:creationId xmlns:a16="http://schemas.microsoft.com/office/drawing/2014/main" id="{AA5927ED-36FF-421C-95C0-78BB5B50D599}"/>
              </a:ext>
            </a:extLst>
          </p:cNvPr>
          <p:cNvSpPr>
            <a:spLocks noGrp="1"/>
          </p:cNvSpPr>
          <p:nvPr>
            <p:ph sz="quarter" idx="11"/>
          </p:nvPr>
        </p:nvSpPr>
        <p:spPr>
          <a:xfrm>
            <a:off x="4472709" y="6820941"/>
            <a:ext cx="914400" cy="914400"/>
          </a:xfrm>
        </p:spPr>
        <p:txBody>
          <a:bodyPr>
            <a:normAutofit/>
          </a:bodyPr>
          <a:lstStyle/>
          <a:p>
            <a:endParaRPr lang="en-IN" sz="2800"/>
          </a:p>
        </p:txBody>
      </p:sp>
      <p:sp>
        <p:nvSpPr>
          <p:cNvPr id="5" name="Slide Number Placeholder 4">
            <a:extLst>
              <a:ext uri="{FF2B5EF4-FFF2-40B4-BE49-F238E27FC236}">
                <a16:creationId xmlns:a16="http://schemas.microsoft.com/office/drawing/2014/main" id="{6AEA3A8D-2E09-421E-8F18-2B09966741BE}"/>
              </a:ext>
            </a:extLst>
          </p:cNvPr>
          <p:cNvSpPr>
            <a:spLocks noGrp="1"/>
          </p:cNvSpPr>
          <p:nvPr>
            <p:ph type="sldNum" sz="quarter" idx="14"/>
          </p:nvPr>
        </p:nvSpPr>
        <p:spPr>
          <a:xfrm>
            <a:off x="6987309" y="6558751"/>
            <a:ext cx="2133600" cy="365125"/>
          </a:xfrm>
        </p:spPr>
        <p:txBody>
          <a:bodyPr/>
          <a:lstStyle/>
          <a:p>
            <a:fld id="{BC8D7E44-7D4F-4942-A8C9-2DF6BF8399E8}" type="slidenum">
              <a:rPr lang="en-US" sz="1100" smtClean="0"/>
              <a:pPr/>
              <a:t>14</a:t>
            </a:fld>
            <a:endParaRPr lang="en-US" sz="1100" dirty="0"/>
          </a:p>
        </p:txBody>
      </p:sp>
    </p:spTree>
    <p:extLst>
      <p:ext uri="{BB962C8B-B14F-4D97-AF65-F5344CB8AC3E}">
        <p14:creationId xmlns:p14="http://schemas.microsoft.com/office/powerpoint/2010/main" val="21908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481C73-605F-4123-BC44-4707FED77567}"/>
              </a:ext>
            </a:extLst>
          </p:cNvPr>
          <p:cNvSpPr>
            <a:spLocks noGrp="1"/>
          </p:cNvSpPr>
          <p:nvPr>
            <p:ph idx="1"/>
          </p:nvPr>
        </p:nvSpPr>
        <p:spPr/>
        <p:txBody>
          <a:bodyPr/>
          <a:lstStyle/>
          <a:p>
            <a:pPr algn="just">
              <a:lnSpc>
                <a:spcPct val="150000"/>
              </a:lnSpc>
              <a:spcBef>
                <a:spcPts val="0"/>
              </a:spcBef>
              <a:buFont typeface="Arial" panose="020B0604020202020204" pitchFamily="34" charset="0"/>
              <a:buChar char="•"/>
            </a:pPr>
            <a:r>
              <a:rPr lang="en-US" sz="1600" dirty="0"/>
              <a:t>Fortunately, there are new tools on the market that specialize in real-time ETL and data loading. There are also ways of modifying existing ETL systems to perform real-time or near real-time warehouse loading. </a:t>
            </a:r>
          </a:p>
          <a:p>
            <a:endParaRPr lang="en-IN" dirty="0"/>
          </a:p>
        </p:txBody>
      </p:sp>
      <p:sp>
        <p:nvSpPr>
          <p:cNvPr id="3" name="Content Placeholder 2">
            <a:extLst>
              <a:ext uri="{FF2B5EF4-FFF2-40B4-BE49-F238E27FC236}">
                <a16:creationId xmlns:a16="http://schemas.microsoft.com/office/drawing/2014/main" id="{7503FD82-15A1-41C9-9E5E-33293BFC94A3}"/>
              </a:ext>
            </a:extLst>
          </p:cNvPr>
          <p:cNvSpPr>
            <a:spLocks noGrp="1"/>
          </p:cNvSpPr>
          <p:nvPr>
            <p:ph sz="quarter" idx="10"/>
          </p:nvPr>
        </p:nvSpPr>
        <p:spPr/>
        <p:txBody>
          <a:bodyPr/>
          <a:lstStyle/>
          <a:p>
            <a:r>
              <a:rPr lang="en-US" dirty="0"/>
              <a:t>Solutions</a:t>
            </a:r>
            <a:endParaRPr lang="en-IN" dirty="0"/>
          </a:p>
        </p:txBody>
      </p:sp>
      <p:sp>
        <p:nvSpPr>
          <p:cNvPr id="4" name="Content Placeholder 3">
            <a:extLst>
              <a:ext uri="{FF2B5EF4-FFF2-40B4-BE49-F238E27FC236}">
                <a16:creationId xmlns:a16="http://schemas.microsoft.com/office/drawing/2014/main" id="{823083D1-9CD1-4CD5-ABBC-52505484AD82}"/>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EA21AD52-444F-4191-82F2-2E4D251C6406}"/>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160203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304800" y="1676400"/>
            <a:ext cx="8229600" cy="4525963"/>
          </a:xfrm>
        </p:spPr>
        <p:txBody>
          <a:bodyPr>
            <a:normAutofit/>
          </a:bodyPr>
          <a:lstStyle/>
          <a:p>
            <a:pPr marL="457200" indent="-457200" algn="just" eaLnBrk="1" hangingPunct="1">
              <a:lnSpc>
                <a:spcPct val="150000"/>
              </a:lnSpc>
              <a:spcBef>
                <a:spcPts val="0"/>
              </a:spcBef>
              <a:buFont typeface="Arial" panose="020B0604020202020204" pitchFamily="34" charset="0"/>
              <a:buChar char="•"/>
            </a:pPr>
            <a:r>
              <a:rPr lang="en-US" sz="2000" dirty="0"/>
              <a:t>Assuming that an application requires a true-real time DW, the simplest approach is to continuously feed the data warehouse with new data from the source system</a:t>
            </a:r>
          </a:p>
          <a:p>
            <a:pPr marL="457200" indent="-457200" algn="just" eaLnBrk="1" hangingPunct="1">
              <a:lnSpc>
                <a:spcPct val="150000"/>
              </a:lnSpc>
              <a:spcBef>
                <a:spcPts val="0"/>
              </a:spcBef>
              <a:buFont typeface="Arial" panose="020B0604020202020204" pitchFamily="34" charset="0"/>
              <a:buChar char="•"/>
            </a:pPr>
            <a:r>
              <a:rPr lang="en-US" sz="2000" dirty="0"/>
              <a:t>This can be done by either directly inserting or updating data in the warehouse fact tables, or by inserting data into separate fact tables in a real-time partition </a:t>
            </a:r>
          </a:p>
        </p:txBody>
      </p:sp>
      <p:sp>
        <p:nvSpPr>
          <p:cNvPr id="17410" name="Rectangle 2"/>
          <p:cNvSpPr>
            <a:spLocks noGrp="1" noChangeArrowheads="1"/>
          </p:cNvSpPr>
          <p:nvPr>
            <p:ph type="title" idx="4294967295"/>
          </p:nvPr>
        </p:nvSpPr>
        <p:spPr>
          <a:xfrm>
            <a:off x="27709" y="228600"/>
            <a:ext cx="8162925" cy="762000"/>
          </a:xfrm>
        </p:spPr>
        <p:txBody>
          <a:bodyPr/>
          <a:lstStyle/>
          <a:p>
            <a:pPr eaLnBrk="1" hangingPunct="1"/>
            <a:r>
              <a:rPr lang="en-US" b="1" dirty="0"/>
              <a:t>Real-Time FT Partitions</a:t>
            </a:r>
          </a:p>
        </p:txBody>
      </p:sp>
    </p:spTree>
    <p:extLst>
      <p:ext uri="{BB962C8B-B14F-4D97-AF65-F5344CB8AC3E}">
        <p14:creationId xmlns:p14="http://schemas.microsoft.com/office/powerpoint/2010/main" val="411323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pPr algn="just" eaLnBrk="1" hangingPunct="1"/>
            <a:r>
              <a:rPr lang="en-US" dirty="0"/>
              <a:t>Real-Time Partitions (Generation 2)</a:t>
            </a:r>
          </a:p>
          <a:p>
            <a:pPr lvl="1" algn="just" eaLnBrk="1" hangingPunct="1"/>
            <a:r>
              <a:rPr lang="en-US" sz="2400" dirty="0"/>
              <a:t>Separate real-time fact table is created whose grain &amp; dimensionality matches that of the corresponding FT in the static (nightly loaded) DW</a:t>
            </a:r>
          </a:p>
          <a:p>
            <a:pPr lvl="1" algn="just" eaLnBrk="1" hangingPunct="1"/>
            <a:r>
              <a:rPr lang="en-US" sz="2400" dirty="0"/>
              <a:t>Real-time FT contains only current day’s facts (those not yet loaded into the static FT)</a:t>
            </a:r>
          </a:p>
          <a:p>
            <a:pPr lvl="1" algn="just" eaLnBrk="1" hangingPunct="1"/>
            <a:r>
              <a:rPr lang="en-US" sz="2400" dirty="0"/>
              <a:t>Each night, the contents of RTFT are written to the static FT and the RTFT is purged, ready to receive the next day’s facts</a:t>
            </a:r>
          </a:p>
        </p:txBody>
      </p:sp>
      <p:sp>
        <p:nvSpPr>
          <p:cNvPr id="18434" name="Rectangle 2"/>
          <p:cNvSpPr>
            <a:spLocks noGrp="1" noChangeArrowheads="1"/>
          </p:cNvSpPr>
          <p:nvPr>
            <p:ph type="title" idx="4294967295"/>
          </p:nvPr>
        </p:nvSpPr>
        <p:spPr>
          <a:xfrm>
            <a:off x="0" y="274638"/>
            <a:ext cx="8229600" cy="1143000"/>
          </a:xfrm>
        </p:spPr>
        <p:txBody>
          <a:bodyPr>
            <a:normAutofit/>
          </a:bodyPr>
          <a:lstStyle/>
          <a:p>
            <a:pPr eaLnBrk="1" hangingPunct="1"/>
            <a:r>
              <a:rPr lang="en-US" sz="3600" b="1" dirty="0"/>
              <a:t>Kimball’s Approach to RTDWH</a:t>
            </a:r>
          </a:p>
        </p:txBody>
      </p:sp>
    </p:spTree>
    <p:extLst>
      <p:ext uri="{BB962C8B-B14F-4D97-AF65-F5344CB8AC3E}">
        <p14:creationId xmlns:p14="http://schemas.microsoft.com/office/powerpoint/2010/main" val="2324159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algn="just">
              <a:buFont typeface="Arial" panose="020B0604020202020204" pitchFamily="34" charset="0"/>
              <a:buChar char="•"/>
            </a:pPr>
            <a:r>
              <a:rPr lang="en-US" sz="2000" dirty="0"/>
              <a:t>Simply increasing the frequency of the existing data load may be sufficient. </a:t>
            </a:r>
          </a:p>
          <a:p>
            <a:pPr algn="just">
              <a:buFont typeface="Arial" panose="020B0604020202020204" pitchFamily="34" charset="0"/>
              <a:buChar char="•"/>
            </a:pPr>
            <a:r>
              <a:rPr lang="en-US" sz="2000" dirty="0"/>
              <a:t>A data load that currently occurs weekly can perhaps be performed instead daily, or twice a day</a:t>
            </a:r>
          </a:p>
          <a:p>
            <a:pPr algn="just">
              <a:buFont typeface="Arial" panose="020B0604020202020204" pitchFamily="34" charset="0"/>
              <a:buChar char="•"/>
            </a:pPr>
            <a:r>
              <a:rPr lang="en-US" sz="2000" dirty="0"/>
              <a:t>A daily data load could be converted to an hourly data load</a:t>
            </a:r>
          </a:p>
          <a:p>
            <a:pPr algn="just">
              <a:buFont typeface="Arial" panose="020B0604020202020204" pitchFamily="34" charset="0"/>
              <a:buChar char="•"/>
            </a:pPr>
            <a:r>
              <a:rPr lang="en-US" sz="2000" dirty="0"/>
              <a:t>While not real-time, near-real time may be a good inexpensive first step</a:t>
            </a:r>
          </a:p>
          <a:p>
            <a:pPr algn="just" eaLnBrk="1" hangingPunct="1">
              <a:lnSpc>
                <a:spcPct val="80000"/>
              </a:lnSpc>
              <a:buFont typeface="Arial" panose="020B0604020202020204" pitchFamily="34" charset="0"/>
              <a:buChar char="•"/>
            </a:pPr>
            <a:endParaRPr lang="en-US" sz="2000" dirty="0"/>
          </a:p>
        </p:txBody>
      </p:sp>
      <p:sp>
        <p:nvSpPr>
          <p:cNvPr id="28674" name="Rectangle 2"/>
          <p:cNvSpPr>
            <a:spLocks noGrp="1" noChangeArrowheads="1"/>
          </p:cNvSpPr>
          <p:nvPr>
            <p:ph type="title" idx="4294967295"/>
          </p:nvPr>
        </p:nvSpPr>
        <p:spPr>
          <a:xfrm>
            <a:off x="304800" y="228600"/>
            <a:ext cx="8162925" cy="701675"/>
          </a:xfrm>
        </p:spPr>
        <p:txBody>
          <a:bodyPr/>
          <a:lstStyle/>
          <a:p>
            <a:pPr eaLnBrk="1" hangingPunct="1"/>
            <a:r>
              <a:rPr lang="en-US" sz="4000" b="1" dirty="0"/>
              <a:t>Near Real-Time ETL</a:t>
            </a:r>
          </a:p>
        </p:txBody>
      </p:sp>
    </p:spTree>
    <p:extLst>
      <p:ext uri="{BB962C8B-B14F-4D97-AF65-F5344CB8AC3E}">
        <p14:creationId xmlns:p14="http://schemas.microsoft.com/office/powerpoint/2010/main" val="9362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a:bodyPr>
          <a:lstStyle/>
          <a:p>
            <a:pPr algn="just">
              <a:buFont typeface="Arial" panose="020B0604020202020204" pitchFamily="34" charset="0"/>
              <a:buChar char="•"/>
            </a:pPr>
            <a:r>
              <a:rPr lang="en-US" sz="1800" dirty="0"/>
              <a:t>The "Trickle &amp; Flip" approach helps avert the scalability issues associated with querying tables that are being simultaneously updated</a:t>
            </a:r>
          </a:p>
          <a:p>
            <a:pPr algn="just">
              <a:buFont typeface="Arial" panose="020B0604020202020204" pitchFamily="34" charset="0"/>
              <a:buChar char="•"/>
            </a:pPr>
            <a:r>
              <a:rPr lang="en-US" sz="1800" dirty="0"/>
              <a:t>Instead of loading the data in real-time into the actual DW tables, the data is continuously fed into staging tables that are in the exact same format as the target tables</a:t>
            </a:r>
          </a:p>
          <a:p>
            <a:pPr algn="just">
              <a:buFont typeface="Arial" panose="020B0604020202020204" pitchFamily="34" charset="0"/>
              <a:buChar char="•"/>
            </a:pPr>
            <a:r>
              <a:rPr lang="en-US" sz="1800" dirty="0"/>
              <a:t> Depending on the data modeling approach being used the staging tables either contain a copy of just the data for the current day, or for smaller fact tables can contain a complete copy of all the historical data</a:t>
            </a:r>
          </a:p>
          <a:p>
            <a:pPr algn="just">
              <a:buFont typeface="Arial" panose="020B0604020202020204" pitchFamily="34" charset="0"/>
              <a:buChar char="•"/>
            </a:pPr>
            <a:r>
              <a:rPr lang="en-US" sz="1800" dirty="0"/>
              <a:t>Then on a periodic basis the staging table is duplicated and the copy is swapped with the fact table, bring the DW instantly up-to-date</a:t>
            </a:r>
          </a:p>
          <a:p>
            <a:pPr algn="just">
              <a:buFont typeface="Arial" panose="020B0604020202020204" pitchFamily="34" charset="0"/>
              <a:buChar char="•"/>
            </a:pPr>
            <a:r>
              <a:rPr lang="en-US" sz="1800" dirty="0"/>
              <a:t>Depending on the characteristics of how this swap is handled by the particular RDBMS, it might be advisable to temporally pause the OLAP server while this flip takes place so that no new queries are initiated while the swap occurs. </a:t>
            </a:r>
          </a:p>
          <a:p>
            <a:pPr algn="just">
              <a:buFont typeface="Arial" panose="020B0604020202020204" pitchFamily="34" charset="0"/>
              <a:buChar char="•"/>
            </a:pPr>
            <a:endParaRPr lang="en-US" sz="1800" dirty="0"/>
          </a:p>
        </p:txBody>
      </p:sp>
      <p:sp>
        <p:nvSpPr>
          <p:cNvPr id="29698" name="Rectangle 2"/>
          <p:cNvSpPr>
            <a:spLocks noGrp="1" noChangeArrowheads="1"/>
          </p:cNvSpPr>
          <p:nvPr>
            <p:ph type="title" idx="4294967295"/>
          </p:nvPr>
        </p:nvSpPr>
        <p:spPr>
          <a:xfrm>
            <a:off x="152400" y="381000"/>
            <a:ext cx="8162925" cy="701675"/>
          </a:xfrm>
        </p:spPr>
        <p:txBody>
          <a:bodyPr/>
          <a:lstStyle/>
          <a:p>
            <a:pPr eaLnBrk="1" hangingPunct="1"/>
            <a:r>
              <a:rPr lang="en-US" sz="4000" b="1" dirty="0"/>
              <a:t>Trickle &amp; Flip</a:t>
            </a:r>
          </a:p>
        </p:txBody>
      </p:sp>
    </p:spTree>
    <p:extLst>
      <p:ext uri="{BB962C8B-B14F-4D97-AF65-F5344CB8AC3E}">
        <p14:creationId xmlns:p14="http://schemas.microsoft.com/office/powerpoint/2010/main" val="302231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sz="2800" dirty="0"/>
              <a:t>Real-Time Data Warehousing (RTDWH) &amp;</a:t>
            </a:r>
          </a:p>
          <a:p>
            <a:r>
              <a:rPr lang="en-IN" sz="2800" dirty="0"/>
              <a:t>Current trends in DWH</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algn="just">
              <a:buFont typeface="Arial" panose="020B0604020202020204" pitchFamily="34" charset="0"/>
              <a:buChar char="•"/>
            </a:pPr>
            <a:r>
              <a:rPr lang="en-US" sz="1800" dirty="0"/>
              <a:t>All of the solutions discussed so far involve the DW’s underlying database taking on a lot of additional load to deal with the incoming real-time data, and making it available to warehouse users</a:t>
            </a:r>
          </a:p>
          <a:p>
            <a:pPr algn="just">
              <a:buFont typeface="Arial" panose="020B0604020202020204" pitchFamily="34" charset="0"/>
              <a:buChar char="•"/>
            </a:pPr>
            <a:r>
              <a:rPr lang="en-US" sz="1800" dirty="0"/>
              <a:t>The best option in many cases is to store the real-time data in an external real-time data cache (RTDC) outside of the traditional DW, completely avoiding any potential performance problems and leaving the existing warehouse largely as-is.</a:t>
            </a:r>
          </a:p>
          <a:p>
            <a:pPr marL="285750" indent="-285750" algn="just">
              <a:buFont typeface="Arial" panose="020B0604020202020204" pitchFamily="34" charset="0"/>
              <a:buChar char="•"/>
            </a:pPr>
            <a:r>
              <a:rPr lang="en-US" sz="1800" dirty="0"/>
              <a:t>The RTDC can simply be another dedicated database server (or a separate instance of a large database system) dedicated to loading, storing, and processing the real-time data</a:t>
            </a:r>
          </a:p>
          <a:p>
            <a:pPr marL="285750" indent="-285750" algn="just">
              <a:buFont typeface="Arial" panose="020B0604020202020204" pitchFamily="34" charset="0"/>
              <a:buChar char="•"/>
            </a:pPr>
            <a:r>
              <a:rPr lang="en-US" sz="1800" dirty="0"/>
              <a:t>Applications that either deal with large volumes of real-time data (hundreds or thousands of changes per second), or those that require extremely fast query performance, might benefit from using an in-memory database (IMDB) for the RTDC</a:t>
            </a:r>
          </a:p>
          <a:p>
            <a:pPr algn="just">
              <a:buFont typeface="Arial" panose="020B0604020202020204" pitchFamily="34" charset="0"/>
              <a:buChar char="•"/>
            </a:pPr>
            <a:r>
              <a:rPr lang="en-US" sz="1800" dirty="0"/>
              <a:t>Such IMDBs are provided by companies such as Angara, </a:t>
            </a:r>
            <a:r>
              <a:rPr lang="en-US" sz="1800" dirty="0" err="1"/>
              <a:t>Cacheflow</a:t>
            </a:r>
            <a:r>
              <a:rPr lang="en-US" sz="1800" dirty="0"/>
              <a:t>, </a:t>
            </a:r>
            <a:r>
              <a:rPr lang="en-US" sz="1800" dirty="0" err="1"/>
              <a:t>Kx</a:t>
            </a:r>
            <a:r>
              <a:rPr lang="en-US" sz="1800" dirty="0"/>
              <a:t>, </a:t>
            </a:r>
            <a:r>
              <a:rPr lang="en-US" sz="1800" dirty="0" err="1"/>
              <a:t>TimesTen</a:t>
            </a:r>
            <a:r>
              <a:rPr lang="en-US" sz="1800" dirty="0"/>
              <a:t>, and </a:t>
            </a:r>
            <a:r>
              <a:rPr lang="en-US" sz="1800" dirty="0" err="1"/>
              <a:t>InfoCruiser</a:t>
            </a:r>
            <a:endParaRPr lang="en-US" sz="1800" dirty="0"/>
          </a:p>
          <a:p>
            <a:pPr algn="just">
              <a:buFont typeface="Arial" panose="020B0604020202020204" pitchFamily="34" charset="0"/>
              <a:buChar char="•"/>
            </a:pPr>
            <a:endParaRPr lang="en-US" sz="1800" dirty="0"/>
          </a:p>
        </p:txBody>
      </p:sp>
      <p:sp>
        <p:nvSpPr>
          <p:cNvPr id="32770" name="Rectangle 2"/>
          <p:cNvSpPr>
            <a:spLocks noGrp="1" noChangeArrowheads="1"/>
          </p:cNvSpPr>
          <p:nvPr>
            <p:ph type="title" idx="4294967295"/>
          </p:nvPr>
        </p:nvSpPr>
        <p:spPr>
          <a:xfrm>
            <a:off x="228600" y="152400"/>
            <a:ext cx="8162925" cy="1323975"/>
          </a:xfrm>
        </p:spPr>
        <p:txBody>
          <a:bodyPr>
            <a:normAutofit/>
          </a:bodyPr>
          <a:lstStyle/>
          <a:p>
            <a:pPr eaLnBrk="1" hangingPunct="1"/>
            <a:r>
              <a:rPr lang="en-US" sz="3200" b="1" dirty="0"/>
              <a:t>External Real-Time Data Cache (RTDC)</a:t>
            </a:r>
          </a:p>
        </p:txBody>
      </p:sp>
    </p:spTree>
    <p:extLst>
      <p:ext uri="{BB962C8B-B14F-4D97-AF65-F5344CB8AC3E}">
        <p14:creationId xmlns:p14="http://schemas.microsoft.com/office/powerpoint/2010/main" val="2528769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r>
              <a:rPr lang="en-US" sz="2400"/>
              <a:t>There is a class of applications which tend to share two or more of the following characteristics:</a:t>
            </a:r>
          </a:p>
          <a:p>
            <a:pPr lvl="1"/>
            <a:r>
              <a:rPr lang="en-US" sz="1800"/>
              <a:t>Require true real-time data (not near-real-time) </a:t>
            </a:r>
          </a:p>
          <a:p>
            <a:pPr lvl="1"/>
            <a:r>
              <a:rPr lang="en-US" sz="1800"/>
              <a:t>Involve rapidly-changing data (10-1000 transactions per second) </a:t>
            </a:r>
          </a:p>
          <a:p>
            <a:pPr lvl="1"/>
            <a:r>
              <a:rPr lang="en-US" sz="1800"/>
              <a:t>Need to be accessed by 10s, 100s, or 1000s of concurrent users </a:t>
            </a:r>
          </a:p>
          <a:p>
            <a:pPr lvl="1"/>
            <a:r>
              <a:rPr lang="en-US" sz="1800"/>
              <a:t>Analyze real-time data in conjunction with historical information </a:t>
            </a:r>
          </a:p>
          <a:p>
            <a:pPr lvl="1"/>
            <a:r>
              <a:rPr lang="en-US" sz="1800"/>
              <a:t>Involve complex, multi-pass, analytical OLAP queries </a:t>
            </a:r>
          </a:p>
          <a:p>
            <a:pPr>
              <a:buFont typeface="Wingdings" pitchFamily="2" charset="2"/>
              <a:buNone/>
            </a:pPr>
            <a:endParaRPr lang="en-US" sz="2400"/>
          </a:p>
        </p:txBody>
      </p:sp>
      <p:sp>
        <p:nvSpPr>
          <p:cNvPr id="3" name="Content Placeholder 2"/>
          <p:cNvSpPr>
            <a:spLocks noGrp="1"/>
          </p:cNvSpPr>
          <p:nvPr>
            <p:ph sz="quarter" idx="11"/>
          </p:nvPr>
        </p:nvSpPr>
        <p:spPr/>
        <p:txBody>
          <a:bodyPr/>
          <a:lstStyle/>
          <a:p>
            <a:endParaRPr lang="en-IN"/>
          </a:p>
        </p:txBody>
      </p:sp>
      <p:sp>
        <p:nvSpPr>
          <p:cNvPr id="36866" name="Rectangle 2"/>
          <p:cNvSpPr>
            <a:spLocks noGrp="1" noChangeArrowheads="1"/>
          </p:cNvSpPr>
          <p:nvPr>
            <p:ph type="title" idx="4294967295"/>
          </p:nvPr>
        </p:nvSpPr>
        <p:spPr>
          <a:xfrm>
            <a:off x="152400" y="304800"/>
            <a:ext cx="8162925" cy="708025"/>
          </a:xfrm>
        </p:spPr>
        <p:txBody>
          <a:bodyPr/>
          <a:lstStyle/>
          <a:p>
            <a:pPr eaLnBrk="1" hangingPunct="1"/>
            <a:r>
              <a:rPr lang="en-US" sz="4000" b="1" dirty="0"/>
              <a:t>RTDC &amp; JIM</a:t>
            </a:r>
          </a:p>
        </p:txBody>
      </p:sp>
    </p:spTree>
    <p:extLst>
      <p:ext uri="{BB962C8B-B14F-4D97-AF65-F5344CB8AC3E}">
        <p14:creationId xmlns:p14="http://schemas.microsoft.com/office/powerpoint/2010/main" val="2346250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algn="just">
              <a:buFont typeface="Arial" panose="020B0604020202020204" pitchFamily="34" charset="0"/>
              <a:buChar char="•"/>
            </a:pPr>
            <a:r>
              <a:rPr lang="en-US" sz="2400" dirty="0"/>
              <a:t>These applications require the best aspects of a traditional DW such as access to large amounts of data, analytical depth, and massive scalability</a:t>
            </a:r>
          </a:p>
          <a:p>
            <a:pPr algn="just">
              <a:buFont typeface="Arial" panose="020B0604020202020204" pitchFamily="34" charset="0"/>
              <a:buChar char="•"/>
            </a:pPr>
            <a:r>
              <a:rPr lang="en-US" sz="2400" dirty="0"/>
              <a:t>They also require the access to real-time data and processing speed provided by a real-time data cache. </a:t>
            </a:r>
          </a:p>
          <a:p>
            <a:pPr algn="just">
              <a:buFont typeface="Arial" panose="020B0604020202020204" pitchFamily="34" charset="0"/>
              <a:buChar char="•"/>
            </a:pPr>
            <a:r>
              <a:rPr lang="en-US" sz="2400" dirty="0"/>
              <a:t>Necessary to use a hybrid approach. </a:t>
            </a:r>
          </a:p>
          <a:p>
            <a:pPr lvl="1"/>
            <a:r>
              <a:rPr lang="en-US" sz="2000" dirty="0"/>
              <a:t>The real-time information sits in RTDC and the historical information sits in a DW, and the two are efficiently linked together as needed. This can be accomplished by an approach known as just-in-time information merging (JIM)</a:t>
            </a:r>
          </a:p>
        </p:txBody>
      </p:sp>
      <p:sp>
        <p:nvSpPr>
          <p:cNvPr id="3" name="Content Placeholder 2"/>
          <p:cNvSpPr>
            <a:spLocks noGrp="1"/>
          </p:cNvSpPr>
          <p:nvPr>
            <p:ph sz="quarter" idx="11"/>
          </p:nvPr>
        </p:nvSpPr>
        <p:spPr/>
        <p:txBody>
          <a:bodyPr/>
          <a:lstStyle/>
          <a:p>
            <a:endParaRPr lang="en-IN"/>
          </a:p>
        </p:txBody>
      </p:sp>
      <p:sp>
        <p:nvSpPr>
          <p:cNvPr id="37890" name="Rectangle 2"/>
          <p:cNvSpPr>
            <a:spLocks noGrp="1" noChangeArrowheads="1"/>
          </p:cNvSpPr>
          <p:nvPr>
            <p:ph type="title" idx="4294967295"/>
          </p:nvPr>
        </p:nvSpPr>
        <p:spPr>
          <a:xfrm>
            <a:off x="304800" y="381000"/>
            <a:ext cx="8162925" cy="708025"/>
          </a:xfrm>
        </p:spPr>
        <p:txBody>
          <a:bodyPr/>
          <a:lstStyle/>
          <a:p>
            <a:pPr eaLnBrk="1" hangingPunct="1"/>
            <a:r>
              <a:rPr lang="en-US" sz="4000" b="1" dirty="0"/>
              <a:t>RTDC &amp; JIM</a:t>
            </a:r>
          </a:p>
        </p:txBody>
      </p:sp>
    </p:spTree>
    <p:extLst>
      <p:ext uri="{BB962C8B-B14F-4D97-AF65-F5344CB8AC3E}">
        <p14:creationId xmlns:p14="http://schemas.microsoft.com/office/powerpoint/2010/main" val="2370392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E5362-623E-4478-8F94-01F0D28289E1}"/>
              </a:ext>
            </a:extLst>
          </p:cNvPr>
          <p:cNvSpPr>
            <a:spLocks noGrp="1"/>
          </p:cNvSpPr>
          <p:nvPr>
            <p:ph sz="quarter" idx="10"/>
          </p:nvPr>
        </p:nvSpPr>
        <p:spPr>
          <a:xfrm>
            <a:off x="304800" y="2318327"/>
            <a:ext cx="6324600" cy="1143000"/>
          </a:xfrm>
        </p:spPr>
        <p:txBody>
          <a:bodyPr/>
          <a:lstStyle/>
          <a:p>
            <a:r>
              <a:rPr lang="en-US" dirty="0"/>
              <a:t>ETL VS ELT</a:t>
            </a:r>
            <a:endParaRPr lang="en-IN" dirty="0"/>
          </a:p>
        </p:txBody>
      </p:sp>
      <p:sp>
        <p:nvSpPr>
          <p:cNvPr id="4" name="Content Placeholder 3">
            <a:extLst>
              <a:ext uri="{FF2B5EF4-FFF2-40B4-BE49-F238E27FC236}">
                <a16:creationId xmlns:a16="http://schemas.microsoft.com/office/drawing/2014/main" id="{078CC3C2-AA1B-4654-89A4-306C76ECA008}"/>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9DFDACB6-63FC-4794-AD6B-7DF00D17E215}"/>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1602154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416CC-6182-483A-997E-4286D428CFC5}"/>
              </a:ext>
            </a:extLst>
          </p:cNvPr>
          <p:cNvSpPr>
            <a:spLocks noGrp="1"/>
          </p:cNvSpPr>
          <p:nvPr>
            <p:ph sz="quarter" idx="10"/>
          </p:nvPr>
        </p:nvSpPr>
        <p:spPr/>
        <p:txBody>
          <a:bodyPr/>
          <a:lstStyle/>
          <a:p>
            <a:r>
              <a:rPr lang="en-US" dirty="0"/>
              <a:t>ELT</a:t>
            </a:r>
            <a:endParaRPr lang="en-IN" dirty="0"/>
          </a:p>
        </p:txBody>
      </p:sp>
      <p:sp>
        <p:nvSpPr>
          <p:cNvPr id="4" name="Content Placeholder 3">
            <a:extLst>
              <a:ext uri="{FF2B5EF4-FFF2-40B4-BE49-F238E27FC236}">
                <a16:creationId xmlns:a16="http://schemas.microsoft.com/office/drawing/2014/main" id="{8A0FBB6D-7C7E-4DAA-A131-D0FAA3A4EAA4}"/>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3690FB0F-2262-4897-BF93-B76B16C986D4}"/>
              </a:ext>
            </a:extLst>
          </p:cNvPr>
          <p:cNvSpPr>
            <a:spLocks noGrp="1"/>
          </p:cNvSpPr>
          <p:nvPr>
            <p:ph type="sldNum" sz="quarter" idx="14"/>
          </p:nvPr>
        </p:nvSpPr>
        <p:spPr/>
        <p:txBody>
          <a:bodyPr/>
          <a:lstStyle/>
          <a:p>
            <a:fld id="{BC8D7E44-7D4F-4942-A8C9-2DF6BF8399E8}" type="slidenum">
              <a:rPr lang="en-US" smtClean="0"/>
              <a:pPr/>
              <a:t>24</a:t>
            </a:fld>
            <a:endParaRPr lang="en-US" dirty="0"/>
          </a:p>
        </p:txBody>
      </p:sp>
      <p:pic>
        <p:nvPicPr>
          <p:cNvPr id="6" name="Picture 5">
            <a:extLst>
              <a:ext uri="{FF2B5EF4-FFF2-40B4-BE49-F238E27FC236}">
                <a16:creationId xmlns:a16="http://schemas.microsoft.com/office/drawing/2014/main" id="{9FCAA6B5-AB53-4CC1-B6E0-D45A390B30C6}"/>
              </a:ext>
            </a:extLst>
          </p:cNvPr>
          <p:cNvPicPr>
            <a:picLocks noChangeAspect="1"/>
          </p:cNvPicPr>
          <p:nvPr/>
        </p:nvPicPr>
        <p:blipFill>
          <a:blip r:embed="rId2"/>
          <a:stretch>
            <a:fillRect/>
          </a:stretch>
        </p:blipFill>
        <p:spPr>
          <a:xfrm>
            <a:off x="1757362" y="1909762"/>
            <a:ext cx="5629275" cy="3038475"/>
          </a:xfrm>
          <a:prstGeom prst="rect">
            <a:avLst/>
          </a:prstGeom>
        </p:spPr>
      </p:pic>
    </p:spTree>
    <p:extLst>
      <p:ext uri="{BB962C8B-B14F-4D97-AF65-F5344CB8AC3E}">
        <p14:creationId xmlns:p14="http://schemas.microsoft.com/office/powerpoint/2010/main" val="60492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6837B5-1EA7-450E-9D1C-6F0650FBFDF5}"/>
              </a:ext>
            </a:extLst>
          </p:cNvPr>
          <p:cNvSpPr>
            <a:spLocks noGrp="1"/>
          </p:cNvSpPr>
          <p:nvPr>
            <p:ph idx="1"/>
          </p:nvPr>
        </p:nvSpPr>
        <p:spPr>
          <a:xfrm>
            <a:off x="304800" y="1219201"/>
            <a:ext cx="8229600" cy="5247476"/>
          </a:xfrm>
        </p:spPr>
        <p:txBody>
          <a:bodyPr>
            <a:normAutofit/>
          </a:bodyPr>
          <a:lstStyle/>
          <a:p>
            <a:pPr algn="just">
              <a:lnSpc>
                <a:spcPct val="170000"/>
              </a:lnSpc>
              <a:spcBef>
                <a:spcPts val="0"/>
              </a:spcBef>
              <a:buFont typeface="Arial" panose="020B0604020202020204" pitchFamily="34" charset="0"/>
              <a:buChar char="•"/>
            </a:pPr>
            <a:r>
              <a:rPr lang="en-IN" sz="1400" dirty="0"/>
              <a:t>Data is extracted from the various data sources into the "Staging area". This staging area is a temporary data store where data integrity and business rule checks are done and appropriate corrections are made. This data is then directly loaded into the Data Warehouse where the data is stored in the form of Fact and Dimension tables. Transformation stage of ELT process is performed over data stored in the Data </a:t>
            </a:r>
          </a:p>
          <a:p>
            <a:pPr lvl="0" algn="just">
              <a:lnSpc>
                <a:spcPct val="170000"/>
              </a:lnSpc>
              <a:spcBef>
                <a:spcPts val="0"/>
              </a:spcBef>
              <a:buFont typeface="Arial" panose="020B0604020202020204" pitchFamily="34" charset="0"/>
              <a:buChar char="•"/>
            </a:pPr>
            <a:r>
              <a:rPr lang="en-IN" sz="1400" dirty="0"/>
              <a:t>An important thing to note is that the Extract and Load stages are independent of the Transform stage. </a:t>
            </a:r>
          </a:p>
          <a:p>
            <a:pPr lvl="0" algn="just">
              <a:lnSpc>
                <a:spcPct val="170000"/>
              </a:lnSpc>
              <a:spcBef>
                <a:spcPts val="0"/>
              </a:spcBef>
              <a:buFont typeface="Arial" panose="020B0604020202020204" pitchFamily="34" charset="0"/>
              <a:buChar char="•"/>
            </a:pPr>
            <a:r>
              <a:rPr lang="en-IN" sz="1400" dirty="0"/>
              <a:t>Since Transformation of data occurs at the time of querying the data, only that data is transformed which is queried by the user. Thus, all data extracted from the data sources need not pass through the transformation stage in the case of ELT process.</a:t>
            </a:r>
          </a:p>
          <a:p>
            <a:pPr lvl="0" algn="just">
              <a:lnSpc>
                <a:spcPct val="170000"/>
              </a:lnSpc>
              <a:spcBef>
                <a:spcPts val="0"/>
              </a:spcBef>
              <a:buFont typeface="Arial" panose="020B0604020202020204" pitchFamily="34" charset="0"/>
              <a:buChar char="•"/>
            </a:pPr>
            <a:r>
              <a:rPr lang="en-IN" sz="1400" dirty="0"/>
              <a:t>ELT process is a commonly used data ingestion process for loading data into something called Data Lake,  </a:t>
            </a:r>
          </a:p>
        </p:txBody>
      </p:sp>
      <p:sp>
        <p:nvSpPr>
          <p:cNvPr id="3" name="Content Placeholder 2">
            <a:extLst>
              <a:ext uri="{FF2B5EF4-FFF2-40B4-BE49-F238E27FC236}">
                <a16:creationId xmlns:a16="http://schemas.microsoft.com/office/drawing/2014/main" id="{457924B6-CF0B-43C1-95DA-60A1AE0BEAB8}"/>
              </a:ext>
            </a:extLst>
          </p:cNvPr>
          <p:cNvSpPr>
            <a:spLocks noGrp="1"/>
          </p:cNvSpPr>
          <p:nvPr>
            <p:ph sz="quarter" idx="10"/>
          </p:nvPr>
        </p:nvSpPr>
        <p:spPr>
          <a:xfrm>
            <a:off x="304800" y="228600"/>
            <a:ext cx="6324600" cy="1143000"/>
          </a:xfrm>
        </p:spPr>
        <p:txBody>
          <a:bodyPr/>
          <a:lstStyle/>
          <a:p>
            <a:r>
              <a:rPr lang="en-US" dirty="0"/>
              <a:t>ELT</a:t>
            </a:r>
            <a:endParaRPr lang="en-IN" dirty="0"/>
          </a:p>
        </p:txBody>
      </p:sp>
      <p:sp>
        <p:nvSpPr>
          <p:cNvPr id="5" name="Slide Number Placeholder 4">
            <a:extLst>
              <a:ext uri="{FF2B5EF4-FFF2-40B4-BE49-F238E27FC236}">
                <a16:creationId xmlns:a16="http://schemas.microsoft.com/office/drawing/2014/main" id="{841D6EB8-FD4A-4DF4-8CA4-8B81F2C6D7C3}"/>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844307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F7289-1E82-4E29-A463-A6FB255796D6}"/>
              </a:ext>
            </a:extLst>
          </p:cNvPr>
          <p:cNvSpPr>
            <a:spLocks noGrp="1"/>
          </p:cNvSpPr>
          <p:nvPr>
            <p:ph sz="quarter" idx="10"/>
          </p:nvPr>
        </p:nvSpPr>
        <p:spPr/>
        <p:txBody>
          <a:bodyPr/>
          <a:lstStyle/>
          <a:p>
            <a:r>
              <a:rPr lang="en-US" dirty="0"/>
              <a:t>ETL vs ELT</a:t>
            </a:r>
            <a:endParaRPr lang="en-IN" dirty="0"/>
          </a:p>
        </p:txBody>
      </p:sp>
      <p:sp>
        <p:nvSpPr>
          <p:cNvPr id="4" name="Content Placeholder 3">
            <a:extLst>
              <a:ext uri="{FF2B5EF4-FFF2-40B4-BE49-F238E27FC236}">
                <a16:creationId xmlns:a16="http://schemas.microsoft.com/office/drawing/2014/main" id="{BD32DB12-6AAE-4789-8B2C-4C09B15AACDE}"/>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6102B854-8D4A-410C-802D-12DB7010FD62}"/>
              </a:ext>
            </a:extLst>
          </p:cNvPr>
          <p:cNvSpPr>
            <a:spLocks noGrp="1"/>
          </p:cNvSpPr>
          <p:nvPr>
            <p:ph type="sldNum" sz="quarter" idx="14"/>
          </p:nvPr>
        </p:nvSpPr>
        <p:spPr/>
        <p:txBody>
          <a:bodyPr/>
          <a:lstStyle/>
          <a:p>
            <a:fld id="{BC8D7E44-7D4F-4942-A8C9-2DF6BF8399E8}" type="slidenum">
              <a:rPr lang="en-US" smtClean="0"/>
              <a:pPr/>
              <a:t>26</a:t>
            </a:fld>
            <a:endParaRPr lang="en-US" dirty="0"/>
          </a:p>
        </p:txBody>
      </p:sp>
      <p:pic>
        <p:nvPicPr>
          <p:cNvPr id="6" name="Picture 5" descr="https://cdn.upgrad.com/UpGrad/temp/5bb92e1e-67d8-48f6-b12c-abb2f1854725/2+(1).jpg">
            <a:extLst>
              <a:ext uri="{FF2B5EF4-FFF2-40B4-BE49-F238E27FC236}">
                <a16:creationId xmlns:a16="http://schemas.microsoft.com/office/drawing/2014/main" id="{FEEC84C7-0576-4D0B-A69B-4A6D3CFE6FF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529551"/>
            <a:ext cx="7924800" cy="4572000"/>
          </a:xfrm>
          <a:prstGeom prst="rect">
            <a:avLst/>
          </a:prstGeom>
          <a:noFill/>
          <a:ln>
            <a:noFill/>
          </a:ln>
        </p:spPr>
      </p:pic>
    </p:spTree>
    <p:extLst>
      <p:ext uri="{BB962C8B-B14F-4D97-AF65-F5344CB8AC3E}">
        <p14:creationId xmlns:p14="http://schemas.microsoft.com/office/powerpoint/2010/main" val="3553979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E6FD92-7B1C-44F9-840B-6194D28F6516}"/>
              </a:ext>
            </a:extLst>
          </p:cNvPr>
          <p:cNvSpPr>
            <a:spLocks noGrp="1"/>
          </p:cNvSpPr>
          <p:nvPr>
            <p:ph idx="1"/>
          </p:nvPr>
        </p:nvSpPr>
        <p:spPr>
          <a:xfrm>
            <a:off x="152400" y="1124471"/>
            <a:ext cx="8534400" cy="5410200"/>
          </a:xfrm>
        </p:spPr>
        <p:txBody>
          <a:bodyPr>
            <a:normAutofit/>
          </a:bodyPr>
          <a:lstStyle/>
          <a:p>
            <a:pPr algn="just">
              <a:buFont typeface="Arial" panose="020B0604020202020204" pitchFamily="34" charset="0"/>
              <a:buChar char="•"/>
            </a:pPr>
            <a:endParaRPr lang="en-IN" sz="1600" dirty="0"/>
          </a:p>
          <a:p>
            <a:pPr algn="just">
              <a:buFont typeface="Arial" panose="020B0604020202020204" pitchFamily="34" charset="0"/>
              <a:buChar char="•"/>
            </a:pPr>
            <a:r>
              <a:rPr lang="en-US" sz="1600" b="1" dirty="0"/>
              <a:t>Structured data </a:t>
            </a:r>
            <a:r>
              <a:rPr lang="en-US" sz="1600" dirty="0"/>
              <a:t>refers to kinds of data with a high level of organization, such as information in a relational database or spreadsheets. It has a well-defined format wherein one can store the data. It refers to the data that resides in a fixed field within a record or file. </a:t>
            </a:r>
          </a:p>
          <a:p>
            <a:pPr algn="just">
              <a:buFont typeface="Arial" panose="020B0604020202020204" pitchFamily="34" charset="0"/>
              <a:buChar char="•"/>
            </a:pPr>
            <a:r>
              <a:rPr lang="en-US" sz="1600" b="1" dirty="0"/>
              <a:t>Unstructured Data </a:t>
            </a:r>
            <a:r>
              <a:rPr lang="en-US" sz="1600" dirty="0"/>
              <a:t>refers to any data that does not resides in traditional row-column database. Unstructured data includes files such as text files or multimedia content (e.g. emails, videos, photos, web pages, </a:t>
            </a:r>
            <a:r>
              <a:rPr lang="en-US" sz="1600" dirty="0" err="1"/>
              <a:t>etc</a:t>
            </a:r>
            <a:r>
              <a:rPr lang="en-US" sz="1600" dirty="0"/>
              <a:t>). Unstructured data is not relational and does not fit into any pre-defined data models.</a:t>
            </a:r>
          </a:p>
          <a:p>
            <a:pPr algn="just">
              <a:buFont typeface="Arial" panose="020B0604020202020204" pitchFamily="34" charset="0"/>
              <a:buChar char="•"/>
            </a:pPr>
            <a:endParaRPr lang="en-IN" sz="1600" dirty="0"/>
          </a:p>
          <a:p>
            <a:pPr algn="just">
              <a:buFont typeface="Arial" panose="020B0604020202020204" pitchFamily="34" charset="0"/>
              <a:buChar char="•"/>
            </a:pPr>
            <a:r>
              <a:rPr lang="en-US" sz="1600" b="1" dirty="0"/>
              <a:t>Semi-Structured Data: </a:t>
            </a:r>
            <a:r>
              <a:rPr lang="en-US" sz="1600" dirty="0"/>
              <a:t>In addition to structured and unstructured data, there's also a third category: semi-structured data. Semi-structured data is information that doesn't reside in a relational database but that does have some organizational properties that make it easier to analyze. </a:t>
            </a:r>
          </a:p>
          <a:p>
            <a:pPr algn="just">
              <a:buFont typeface="Arial" panose="020B0604020202020204" pitchFamily="34" charset="0"/>
              <a:buChar char="•"/>
            </a:pPr>
            <a:endParaRPr lang="en-IN" sz="1600" dirty="0"/>
          </a:p>
          <a:p>
            <a:pPr algn="just">
              <a:buFont typeface="Arial" panose="020B0604020202020204" pitchFamily="34" charset="0"/>
              <a:buChar char="•"/>
            </a:pPr>
            <a:r>
              <a:rPr lang="en-US" sz="1600" dirty="0"/>
              <a:t>Examples of semi-structured data might include XML documents and NoSQL databases.</a:t>
            </a:r>
          </a:p>
        </p:txBody>
      </p:sp>
      <p:sp>
        <p:nvSpPr>
          <p:cNvPr id="3" name="Content Placeholder 2">
            <a:extLst>
              <a:ext uri="{FF2B5EF4-FFF2-40B4-BE49-F238E27FC236}">
                <a16:creationId xmlns:a16="http://schemas.microsoft.com/office/drawing/2014/main" id="{BEFA7CCA-2CE5-4C7C-80DE-EA01C080A1D0}"/>
              </a:ext>
            </a:extLst>
          </p:cNvPr>
          <p:cNvSpPr>
            <a:spLocks noGrp="1"/>
          </p:cNvSpPr>
          <p:nvPr>
            <p:ph sz="quarter" idx="10"/>
          </p:nvPr>
        </p:nvSpPr>
        <p:spPr/>
        <p:txBody>
          <a:bodyPr/>
          <a:lstStyle/>
          <a:p>
            <a:r>
              <a:rPr lang="en-US" dirty="0"/>
              <a:t>Data</a:t>
            </a:r>
            <a:endParaRPr lang="en-IN" dirty="0"/>
          </a:p>
        </p:txBody>
      </p:sp>
      <p:sp>
        <p:nvSpPr>
          <p:cNvPr id="5" name="Slide Number Placeholder 4">
            <a:extLst>
              <a:ext uri="{FF2B5EF4-FFF2-40B4-BE49-F238E27FC236}">
                <a16:creationId xmlns:a16="http://schemas.microsoft.com/office/drawing/2014/main" id="{DFC66BE9-59A0-46E5-A58A-D66A620D72D7}"/>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1755760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906391-8838-4956-BFCD-7518F656DC70}"/>
              </a:ext>
            </a:extLst>
          </p:cNvPr>
          <p:cNvSpPr>
            <a:spLocks noGrp="1"/>
          </p:cNvSpPr>
          <p:nvPr>
            <p:ph idx="1"/>
          </p:nvPr>
        </p:nvSpPr>
        <p:spPr/>
        <p:txBody>
          <a:bodyPr>
            <a:normAutofit/>
          </a:bodyPr>
          <a:lstStyle/>
          <a:p>
            <a:pPr marL="0" indent="0" algn="just"/>
            <a:r>
              <a:rPr lang="en-US" b="1" dirty="0"/>
              <a:t>Definition:</a:t>
            </a:r>
          </a:p>
          <a:p>
            <a:pPr marL="0" indent="0" algn="just">
              <a:lnSpc>
                <a:spcPct val="150000"/>
              </a:lnSpc>
              <a:spcBef>
                <a:spcPts val="0"/>
              </a:spcBef>
            </a:pPr>
            <a:r>
              <a:rPr lang="en-US" sz="1800" dirty="0"/>
              <a:t>According to SAS, Big data is a term that describes a large volume of data – both structured and unstructured – that inundates a business on a day-to-day basis. But it is not the amount of data that is important, it is what organizations do with the data that matters. Big data can be analyzed for insights that lead to better decisions and strategic business moves. </a:t>
            </a:r>
          </a:p>
          <a:p>
            <a:pPr marL="400050" lvl="1" indent="0" algn="just">
              <a:lnSpc>
                <a:spcPct val="150000"/>
              </a:lnSpc>
              <a:spcBef>
                <a:spcPts val="0"/>
              </a:spcBef>
            </a:pPr>
            <a:r>
              <a:rPr lang="en-IN" sz="1400" dirty="0"/>
              <a:t>Exceeds the processing capacity of conventional database systems</a:t>
            </a:r>
          </a:p>
          <a:p>
            <a:pPr marL="400050" lvl="1" indent="0" algn="just">
              <a:lnSpc>
                <a:spcPct val="150000"/>
              </a:lnSpc>
              <a:spcBef>
                <a:spcPts val="0"/>
              </a:spcBef>
            </a:pPr>
            <a:r>
              <a:rPr lang="en-IN" sz="1400" dirty="0"/>
              <a:t>It consists of a variety of data such as semi-structured, structured, and unstructured data</a:t>
            </a:r>
          </a:p>
          <a:p>
            <a:pPr marL="400050" lvl="1" indent="0" algn="just">
              <a:lnSpc>
                <a:spcPct val="150000"/>
              </a:lnSpc>
              <a:spcBef>
                <a:spcPts val="0"/>
              </a:spcBef>
              <a:buNone/>
            </a:pPr>
            <a:r>
              <a:rPr lang="en-IN" sz="1400" dirty="0"/>
              <a:t>	Audio, video, text, </a:t>
            </a:r>
            <a:r>
              <a:rPr lang="en-IN" sz="1400" dirty="0" err="1"/>
              <a:t>logs,etc</a:t>
            </a:r>
            <a:r>
              <a:rPr lang="en-IN" sz="1400" dirty="0"/>
              <a:t>.</a:t>
            </a:r>
          </a:p>
          <a:p>
            <a:pPr marL="400050" lvl="1" indent="0" algn="just">
              <a:lnSpc>
                <a:spcPct val="150000"/>
              </a:lnSpc>
              <a:spcBef>
                <a:spcPts val="0"/>
              </a:spcBef>
            </a:pPr>
            <a:r>
              <a:rPr lang="en-IN" sz="1400" dirty="0"/>
              <a:t>Data flows at a very high speed</a:t>
            </a:r>
          </a:p>
          <a:p>
            <a:pPr marL="0" indent="0" algn="just">
              <a:lnSpc>
                <a:spcPct val="150000"/>
              </a:lnSpc>
              <a:spcBef>
                <a:spcPts val="0"/>
              </a:spcBef>
            </a:pPr>
            <a:endParaRPr lang="en-US" sz="1800" dirty="0"/>
          </a:p>
          <a:p>
            <a:endParaRPr lang="en-IN" dirty="0"/>
          </a:p>
        </p:txBody>
      </p:sp>
      <p:sp>
        <p:nvSpPr>
          <p:cNvPr id="3" name="Content Placeholder 2">
            <a:extLst>
              <a:ext uri="{FF2B5EF4-FFF2-40B4-BE49-F238E27FC236}">
                <a16:creationId xmlns:a16="http://schemas.microsoft.com/office/drawing/2014/main" id="{71118E45-74D1-4A25-A733-42C3B19A9679}"/>
              </a:ext>
            </a:extLst>
          </p:cNvPr>
          <p:cNvSpPr>
            <a:spLocks noGrp="1"/>
          </p:cNvSpPr>
          <p:nvPr>
            <p:ph sz="quarter" idx="10"/>
          </p:nvPr>
        </p:nvSpPr>
        <p:spPr/>
        <p:txBody>
          <a:bodyPr/>
          <a:lstStyle/>
          <a:p>
            <a:r>
              <a:rPr lang="en-US" dirty="0"/>
              <a:t>Big Data</a:t>
            </a:r>
            <a:endParaRPr lang="en-IN" dirty="0"/>
          </a:p>
        </p:txBody>
      </p:sp>
      <p:sp>
        <p:nvSpPr>
          <p:cNvPr id="4" name="Content Placeholder 3">
            <a:extLst>
              <a:ext uri="{FF2B5EF4-FFF2-40B4-BE49-F238E27FC236}">
                <a16:creationId xmlns:a16="http://schemas.microsoft.com/office/drawing/2014/main" id="{E556455E-C204-48B0-AB78-F37C0461C0E4}"/>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C7AF356D-907A-4CFC-904F-52CF83D5450E}"/>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3615903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1E5E6-028B-44C0-831A-F34074DEA782}"/>
              </a:ext>
            </a:extLst>
          </p:cNvPr>
          <p:cNvSpPr>
            <a:spLocks noGrp="1"/>
          </p:cNvSpPr>
          <p:nvPr>
            <p:ph idx="1"/>
          </p:nvPr>
        </p:nvSpPr>
        <p:spPr/>
        <p:txBody>
          <a:bodyPr>
            <a:normAutofit fontScale="70000" lnSpcReduction="20000"/>
          </a:bodyPr>
          <a:lstStyle/>
          <a:p>
            <a:r>
              <a:rPr lang="en-US" dirty="0"/>
              <a:t>Big Data is mainly associated with </a:t>
            </a:r>
            <a:r>
              <a:rPr lang="en-US" b="1" i="1" dirty="0"/>
              <a:t>unstructured data </a:t>
            </a:r>
            <a:r>
              <a:rPr lang="en-US" dirty="0"/>
              <a:t>and is defined in 3V’s. </a:t>
            </a:r>
          </a:p>
          <a:p>
            <a:pPr algn="just">
              <a:lnSpc>
                <a:spcPct val="170000"/>
              </a:lnSpc>
              <a:spcBef>
                <a:spcPts val="0"/>
              </a:spcBef>
              <a:buFont typeface="Arial" panose="020B0604020202020204" pitchFamily="34" charset="0"/>
              <a:buChar char="•"/>
            </a:pPr>
            <a:r>
              <a:rPr lang="en-US" b="1" dirty="0"/>
              <a:t>Volume: </a:t>
            </a:r>
            <a:r>
              <a:rPr lang="en-US" dirty="0"/>
              <a:t>Organizations collect data from a variety of sources, including business transactions, social media, sensor data, audio, video etc. In the past, storing it would’ve been a problem – but new technologies (such as Hadoop) have eased the burden. </a:t>
            </a:r>
          </a:p>
          <a:p>
            <a:pPr algn="just">
              <a:lnSpc>
                <a:spcPct val="170000"/>
              </a:lnSpc>
              <a:spcBef>
                <a:spcPts val="0"/>
              </a:spcBef>
              <a:buFont typeface="Arial" panose="020B0604020202020204" pitchFamily="34" charset="0"/>
              <a:buChar char="•"/>
            </a:pPr>
            <a:r>
              <a:rPr lang="en-US" b="1" dirty="0"/>
              <a:t>Velocity: </a:t>
            </a:r>
            <a:r>
              <a:rPr lang="en-US" dirty="0"/>
              <a:t>Data streams in at an unprecedented speed and must be dealt with in a timely manner. RFID tags, sensors and smart metering are driving the need to deal with torrents of data in near-real time. </a:t>
            </a:r>
          </a:p>
          <a:p>
            <a:pPr algn="just">
              <a:lnSpc>
                <a:spcPct val="170000"/>
              </a:lnSpc>
              <a:spcBef>
                <a:spcPts val="0"/>
              </a:spcBef>
              <a:buFont typeface="Arial" panose="020B0604020202020204" pitchFamily="34" charset="0"/>
              <a:buChar char="•"/>
            </a:pPr>
            <a:r>
              <a:rPr lang="en-US" b="1" dirty="0"/>
              <a:t>Variety. </a:t>
            </a:r>
            <a:r>
              <a:rPr lang="en-US" dirty="0"/>
              <a:t>Data comes in all types of formats – from structured, numeric data in traditional databases to unstructured text documents, email, video, audio, stock ticker data and financial transactions. </a:t>
            </a:r>
          </a:p>
          <a:p>
            <a:endParaRPr lang="en-IN" dirty="0"/>
          </a:p>
        </p:txBody>
      </p:sp>
      <p:sp>
        <p:nvSpPr>
          <p:cNvPr id="3" name="Content Placeholder 2">
            <a:extLst>
              <a:ext uri="{FF2B5EF4-FFF2-40B4-BE49-F238E27FC236}">
                <a16:creationId xmlns:a16="http://schemas.microsoft.com/office/drawing/2014/main" id="{7C5FF9EC-812A-412B-A49A-8058BA4FC415}"/>
              </a:ext>
            </a:extLst>
          </p:cNvPr>
          <p:cNvSpPr>
            <a:spLocks noGrp="1"/>
          </p:cNvSpPr>
          <p:nvPr>
            <p:ph sz="quarter" idx="10"/>
          </p:nvPr>
        </p:nvSpPr>
        <p:spPr/>
        <p:txBody>
          <a:bodyPr/>
          <a:lstStyle/>
          <a:p>
            <a:r>
              <a:rPr lang="en-US" dirty="0"/>
              <a:t>3V’s of Big Data</a:t>
            </a:r>
            <a:endParaRPr lang="en-IN" dirty="0"/>
          </a:p>
        </p:txBody>
      </p:sp>
      <p:sp>
        <p:nvSpPr>
          <p:cNvPr id="5" name="Slide Number Placeholder 4">
            <a:extLst>
              <a:ext uri="{FF2B5EF4-FFF2-40B4-BE49-F238E27FC236}">
                <a16:creationId xmlns:a16="http://schemas.microsoft.com/office/drawing/2014/main" id="{9745AF1E-29A4-47FB-B284-F038A17E2101}"/>
              </a:ext>
            </a:extLst>
          </p:cNvPr>
          <p:cNvSpPr>
            <a:spLocks noGrp="1"/>
          </p:cNvSpPr>
          <p:nvPr>
            <p:ph type="sldNum" sz="quarter" idx="14"/>
          </p:nvPr>
        </p:nvSpPr>
        <p:spPr/>
        <p:txBody>
          <a:bodyPr/>
          <a:lstStyle/>
          <a:p>
            <a:fld id="{BC8D7E44-7D4F-4942-A8C9-2DF6BF8399E8}" type="slidenum">
              <a:rPr lang="en-US" smtClean="0"/>
              <a:pPr/>
              <a:t>29</a:t>
            </a:fld>
            <a:endParaRPr lang="en-US" dirty="0"/>
          </a:p>
        </p:txBody>
      </p:sp>
    </p:spTree>
    <p:extLst>
      <p:ext uri="{BB962C8B-B14F-4D97-AF65-F5344CB8AC3E}">
        <p14:creationId xmlns:p14="http://schemas.microsoft.com/office/powerpoint/2010/main" val="28266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304800" y="1493837"/>
            <a:ext cx="8458200" cy="4525963"/>
          </a:xfrm>
        </p:spPr>
        <p:txBody>
          <a:bodyPr/>
          <a:lstStyle/>
          <a:p>
            <a:pPr marL="457200" indent="-457200" eaLnBrk="1" hangingPunct="1">
              <a:buFont typeface="Arial" panose="020B0604020202020204" pitchFamily="34" charset="0"/>
              <a:buChar char="•"/>
            </a:pPr>
            <a:r>
              <a:rPr lang="en-US" sz="2800" dirty="0"/>
              <a:t>What is Real-Time Data Warehousing (RTDWH)?</a:t>
            </a:r>
          </a:p>
          <a:p>
            <a:pPr marL="457200" indent="-457200" eaLnBrk="1" hangingPunct="1">
              <a:buFont typeface="Arial" panose="020B0604020202020204" pitchFamily="34" charset="0"/>
              <a:buChar char="•"/>
            </a:pPr>
            <a:r>
              <a:rPr lang="en-US" sz="2800" dirty="0"/>
              <a:t>Challenges with RTDWH and Solutions</a:t>
            </a:r>
          </a:p>
          <a:p>
            <a:pPr marL="457200" indent="-457200" eaLnBrk="1" hangingPunct="1">
              <a:buFont typeface="Arial" panose="020B0604020202020204" pitchFamily="34" charset="0"/>
              <a:buChar char="•"/>
            </a:pPr>
            <a:r>
              <a:rPr lang="en-US" sz="2800" dirty="0"/>
              <a:t>ELT vs ETL</a:t>
            </a:r>
          </a:p>
          <a:p>
            <a:pPr marL="457200" indent="-457200" eaLnBrk="1" hangingPunct="1">
              <a:buFont typeface="Arial" panose="020B0604020202020204" pitchFamily="34" charset="0"/>
              <a:buChar char="•"/>
            </a:pPr>
            <a:r>
              <a:rPr lang="en-US" sz="2800" dirty="0"/>
              <a:t>Big Data</a:t>
            </a:r>
          </a:p>
          <a:p>
            <a:pPr marL="457200" indent="-457200" eaLnBrk="1" hangingPunct="1">
              <a:buFont typeface="Arial" panose="020B0604020202020204" pitchFamily="34" charset="0"/>
              <a:buChar char="•"/>
            </a:pPr>
            <a:r>
              <a:rPr lang="en-US" sz="2800" dirty="0"/>
              <a:t>Hadoop/Map-Reduce</a:t>
            </a:r>
          </a:p>
          <a:p>
            <a:pPr marL="457200" indent="-457200" eaLnBrk="1" hangingPunct="1">
              <a:buFont typeface="Arial" panose="020B0604020202020204" pitchFamily="34" charset="0"/>
              <a:buChar char="•"/>
            </a:pPr>
            <a:r>
              <a:rPr lang="en-US" sz="2800" dirty="0"/>
              <a:t>Structured DW vs Unstructured </a:t>
            </a:r>
            <a:endParaRPr lang="en-US" dirty="0"/>
          </a:p>
        </p:txBody>
      </p:sp>
      <p:sp>
        <p:nvSpPr>
          <p:cNvPr id="3" name="Content Placeholder 2"/>
          <p:cNvSpPr>
            <a:spLocks noGrp="1"/>
          </p:cNvSpPr>
          <p:nvPr>
            <p:ph sz="quarter" idx="11"/>
          </p:nvPr>
        </p:nvSpPr>
        <p:spPr/>
        <p:txBody>
          <a:bodyPr/>
          <a:lstStyle/>
          <a:p>
            <a:endParaRPr lang="en-IN"/>
          </a:p>
        </p:txBody>
      </p:sp>
      <p:sp>
        <p:nvSpPr>
          <p:cNvPr id="4098" name="Rectangle 2"/>
          <p:cNvSpPr>
            <a:spLocks noGrp="1" noChangeArrowheads="1"/>
          </p:cNvSpPr>
          <p:nvPr>
            <p:ph type="title" idx="4294967295"/>
          </p:nvPr>
        </p:nvSpPr>
        <p:spPr>
          <a:xfrm>
            <a:off x="547688" y="685800"/>
            <a:ext cx="8596312" cy="762000"/>
          </a:xfrm>
        </p:spPr>
        <p:txBody>
          <a:bodyPr/>
          <a:lstStyle/>
          <a:p>
            <a:pPr eaLnBrk="1" hangingPunct="1"/>
            <a:r>
              <a:rPr lang="en-US" b="1"/>
              <a:t>Topics</a:t>
            </a:r>
          </a:p>
        </p:txBody>
      </p:sp>
    </p:spTree>
    <p:extLst>
      <p:ext uri="{BB962C8B-B14F-4D97-AF65-F5344CB8AC3E}">
        <p14:creationId xmlns:p14="http://schemas.microsoft.com/office/powerpoint/2010/main" val="2237924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7DAADF-A9E9-465F-BF38-64B95BB9AD8C}"/>
              </a:ext>
            </a:extLst>
          </p:cNvPr>
          <p:cNvPicPr>
            <a:picLocks noGrp="1" noChangeAspect="1"/>
          </p:cNvPicPr>
          <p:nvPr>
            <p:ph idx="1"/>
          </p:nvPr>
        </p:nvPicPr>
        <p:blipFill>
          <a:blip r:embed="rId2"/>
          <a:stretch>
            <a:fillRect/>
          </a:stretch>
        </p:blipFill>
        <p:spPr>
          <a:xfrm>
            <a:off x="1915370" y="1493838"/>
            <a:ext cx="5008459" cy="4525962"/>
          </a:xfrm>
          <a:prstGeom prst="rect">
            <a:avLst/>
          </a:prstGeom>
        </p:spPr>
      </p:pic>
      <p:sp>
        <p:nvSpPr>
          <p:cNvPr id="3" name="Content Placeholder 2">
            <a:extLst>
              <a:ext uri="{FF2B5EF4-FFF2-40B4-BE49-F238E27FC236}">
                <a16:creationId xmlns:a16="http://schemas.microsoft.com/office/drawing/2014/main" id="{7C5FF9EC-812A-412B-A49A-8058BA4FC415}"/>
              </a:ext>
            </a:extLst>
          </p:cNvPr>
          <p:cNvSpPr>
            <a:spLocks noGrp="1"/>
          </p:cNvSpPr>
          <p:nvPr>
            <p:ph sz="quarter" idx="10"/>
          </p:nvPr>
        </p:nvSpPr>
        <p:spPr/>
        <p:txBody>
          <a:bodyPr/>
          <a:lstStyle/>
          <a:p>
            <a:r>
              <a:rPr lang="en-US" dirty="0"/>
              <a:t>3V’s of Big Data</a:t>
            </a:r>
            <a:endParaRPr lang="en-IN" dirty="0"/>
          </a:p>
        </p:txBody>
      </p:sp>
      <p:sp>
        <p:nvSpPr>
          <p:cNvPr id="5" name="Slide Number Placeholder 4">
            <a:extLst>
              <a:ext uri="{FF2B5EF4-FFF2-40B4-BE49-F238E27FC236}">
                <a16:creationId xmlns:a16="http://schemas.microsoft.com/office/drawing/2014/main" id="{9745AF1E-29A4-47FB-B284-F038A17E2101}"/>
              </a:ext>
            </a:extLst>
          </p:cNvPr>
          <p:cNvSpPr>
            <a:spLocks noGrp="1"/>
          </p:cNvSpPr>
          <p:nvPr>
            <p:ph type="sldNum" sz="quarter" idx="14"/>
          </p:nvPr>
        </p:nvSpPr>
        <p:spPr/>
        <p:txBody>
          <a:bodyPr/>
          <a:lstStyle/>
          <a:p>
            <a:fld id="{BC8D7E44-7D4F-4942-A8C9-2DF6BF8399E8}" type="slidenum">
              <a:rPr lang="en-US" smtClean="0"/>
              <a:pPr/>
              <a:t>30</a:t>
            </a:fld>
            <a:endParaRPr lang="en-US" dirty="0"/>
          </a:p>
        </p:txBody>
      </p:sp>
    </p:spTree>
    <p:extLst>
      <p:ext uri="{BB962C8B-B14F-4D97-AF65-F5344CB8AC3E}">
        <p14:creationId xmlns:p14="http://schemas.microsoft.com/office/powerpoint/2010/main" val="1450302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82385-1757-474D-8E2B-E27DEEE8698A}"/>
              </a:ext>
            </a:extLst>
          </p:cNvPr>
          <p:cNvSpPr>
            <a:spLocks noGrp="1"/>
          </p:cNvSpPr>
          <p:nvPr>
            <p:ph sz="quarter" idx="10"/>
          </p:nvPr>
        </p:nvSpPr>
        <p:spPr/>
        <p:txBody>
          <a:bodyPr/>
          <a:lstStyle/>
          <a:p>
            <a:r>
              <a:rPr lang="en-US" dirty="0"/>
              <a:t>Unstructured Data</a:t>
            </a:r>
            <a:endParaRPr lang="en-IN" dirty="0"/>
          </a:p>
        </p:txBody>
      </p:sp>
      <p:sp>
        <p:nvSpPr>
          <p:cNvPr id="5" name="Slide Number Placeholder 4">
            <a:extLst>
              <a:ext uri="{FF2B5EF4-FFF2-40B4-BE49-F238E27FC236}">
                <a16:creationId xmlns:a16="http://schemas.microsoft.com/office/drawing/2014/main" id="{567D52CD-C931-4FAC-B301-EC48DD2C4F1A}"/>
              </a:ext>
            </a:extLst>
          </p:cNvPr>
          <p:cNvSpPr>
            <a:spLocks noGrp="1"/>
          </p:cNvSpPr>
          <p:nvPr>
            <p:ph type="sldNum" sz="quarter" idx="14"/>
          </p:nvPr>
        </p:nvSpPr>
        <p:spPr/>
        <p:txBody>
          <a:bodyPr/>
          <a:lstStyle/>
          <a:p>
            <a:fld id="{BC8D7E44-7D4F-4942-A8C9-2DF6BF8399E8}" type="slidenum">
              <a:rPr lang="en-US" smtClean="0"/>
              <a:pPr/>
              <a:t>31</a:t>
            </a:fld>
            <a:endParaRPr lang="en-US" dirty="0"/>
          </a:p>
        </p:txBody>
      </p:sp>
      <p:pic>
        <p:nvPicPr>
          <p:cNvPr id="6" name="Picture 5">
            <a:extLst>
              <a:ext uri="{FF2B5EF4-FFF2-40B4-BE49-F238E27FC236}">
                <a16:creationId xmlns:a16="http://schemas.microsoft.com/office/drawing/2014/main" id="{93094892-1CC6-4FF8-8F34-EE8158312F52}"/>
              </a:ext>
            </a:extLst>
          </p:cNvPr>
          <p:cNvPicPr>
            <a:picLocks noChangeAspect="1"/>
          </p:cNvPicPr>
          <p:nvPr/>
        </p:nvPicPr>
        <p:blipFill>
          <a:blip r:embed="rId2"/>
          <a:stretch>
            <a:fillRect/>
          </a:stretch>
        </p:blipFill>
        <p:spPr>
          <a:xfrm>
            <a:off x="333206" y="1744832"/>
            <a:ext cx="7972593" cy="3970167"/>
          </a:xfrm>
          <a:prstGeom prst="rect">
            <a:avLst/>
          </a:prstGeom>
        </p:spPr>
      </p:pic>
    </p:spTree>
    <p:extLst>
      <p:ext uri="{BB962C8B-B14F-4D97-AF65-F5344CB8AC3E}">
        <p14:creationId xmlns:p14="http://schemas.microsoft.com/office/powerpoint/2010/main" val="1807656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1EAA0D-ADF6-4B42-AC05-2D3EFB0D41FB}"/>
              </a:ext>
            </a:extLst>
          </p:cNvPr>
          <p:cNvSpPr>
            <a:spLocks noGrp="1"/>
          </p:cNvSpPr>
          <p:nvPr>
            <p:ph idx="1"/>
          </p:nvPr>
        </p:nvSpPr>
        <p:spPr/>
        <p:txBody>
          <a:bodyPr/>
          <a:lstStyle/>
          <a:p>
            <a:r>
              <a:rPr lang="en-US" b="1" dirty="0"/>
              <a:t>Some interesting articles on Big Data </a:t>
            </a:r>
            <a:endParaRPr lang="en-US" dirty="0"/>
          </a:p>
          <a:p>
            <a:r>
              <a:rPr lang="en-US" dirty="0">
                <a:hlinkClick r:id="rId2"/>
              </a:rPr>
              <a:t>The keyword in Data Science is not “Data”; it is “Science” </a:t>
            </a:r>
            <a:endParaRPr lang="en-US" dirty="0"/>
          </a:p>
          <a:p>
            <a:r>
              <a:rPr lang="en-US" dirty="0">
                <a:hlinkClick r:id="rId3"/>
              </a:rPr>
              <a:t>Data generated Every Minute On Social Media? </a:t>
            </a:r>
            <a:endParaRPr lang="en-IN" dirty="0"/>
          </a:p>
        </p:txBody>
      </p:sp>
      <p:sp>
        <p:nvSpPr>
          <p:cNvPr id="3" name="Content Placeholder 2">
            <a:extLst>
              <a:ext uri="{FF2B5EF4-FFF2-40B4-BE49-F238E27FC236}">
                <a16:creationId xmlns:a16="http://schemas.microsoft.com/office/drawing/2014/main" id="{D8796E16-A828-435E-A95C-71ED6B649395}"/>
              </a:ext>
            </a:extLst>
          </p:cNvPr>
          <p:cNvSpPr>
            <a:spLocks noGrp="1"/>
          </p:cNvSpPr>
          <p:nvPr>
            <p:ph sz="quarter" idx="10"/>
          </p:nvPr>
        </p:nvSpPr>
        <p:spPr/>
        <p:txBody>
          <a:bodyPr/>
          <a:lstStyle/>
          <a:p>
            <a:endParaRPr lang="en-IN"/>
          </a:p>
        </p:txBody>
      </p:sp>
      <p:sp>
        <p:nvSpPr>
          <p:cNvPr id="4" name="Content Placeholder 3">
            <a:extLst>
              <a:ext uri="{FF2B5EF4-FFF2-40B4-BE49-F238E27FC236}">
                <a16:creationId xmlns:a16="http://schemas.microsoft.com/office/drawing/2014/main" id="{A49B0AE2-1A14-437A-B4E2-526616057983}"/>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AB2FC629-C8C4-4B49-A1C0-BC5F344CC5AA}"/>
              </a:ext>
            </a:extLst>
          </p:cNvPr>
          <p:cNvSpPr>
            <a:spLocks noGrp="1"/>
          </p:cNvSpPr>
          <p:nvPr>
            <p:ph type="sldNum" sz="quarter" idx="14"/>
          </p:nvPr>
        </p:nvSpPr>
        <p:spPr/>
        <p:txBody>
          <a:bodyPr/>
          <a:lstStyle/>
          <a:p>
            <a:fld id="{BC8D7E44-7D4F-4942-A8C9-2DF6BF8399E8}" type="slidenum">
              <a:rPr lang="en-US" smtClean="0"/>
              <a:pPr/>
              <a:t>32</a:t>
            </a:fld>
            <a:endParaRPr lang="en-US" dirty="0"/>
          </a:p>
        </p:txBody>
      </p:sp>
    </p:spTree>
    <p:extLst>
      <p:ext uri="{BB962C8B-B14F-4D97-AF65-F5344CB8AC3E}">
        <p14:creationId xmlns:p14="http://schemas.microsoft.com/office/powerpoint/2010/main" val="2047861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7977AA-BDC0-4B92-A111-08F3623427F7}"/>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dirty="0"/>
              <a:t>Hadoop is an Apache open source framework written in java that allows distributed storage and processing of large datasets on clusters of commodity hardware. </a:t>
            </a:r>
          </a:p>
          <a:p>
            <a:pPr algn="just">
              <a:buFont typeface="Arial" panose="020B0604020202020204" pitchFamily="34" charset="0"/>
              <a:buChar char="•"/>
            </a:pPr>
            <a:r>
              <a:rPr lang="en-IN" dirty="0"/>
              <a:t>It is a distributed system</a:t>
            </a:r>
          </a:p>
          <a:p>
            <a:pPr algn="just">
              <a:buFont typeface="Arial" panose="020B0604020202020204" pitchFamily="34" charset="0"/>
              <a:buChar char="•"/>
            </a:pPr>
            <a:r>
              <a:rPr lang="en-IN" dirty="0"/>
              <a:t>It consists of:</a:t>
            </a:r>
          </a:p>
          <a:p>
            <a:pPr lvl="1" algn="just">
              <a:buFont typeface="Arial" panose="020B0604020202020204" pitchFamily="34" charset="0"/>
              <a:buChar char="•"/>
            </a:pPr>
            <a:r>
              <a:rPr lang="en-IN" dirty="0"/>
              <a:t>	HDFS (Hadoop Distributed File System)</a:t>
            </a:r>
          </a:p>
          <a:p>
            <a:pPr lvl="1" algn="just">
              <a:buFont typeface="Arial" panose="020B0604020202020204" pitchFamily="34" charset="0"/>
              <a:buChar char="•"/>
            </a:pPr>
            <a:r>
              <a:rPr lang="en-IN" dirty="0"/>
              <a:t>	Middleware such as MapReduce to parallelise and execute programs on a cluster of machines.</a:t>
            </a:r>
          </a:p>
          <a:p>
            <a:pPr algn="just">
              <a:buFont typeface="Arial" panose="020B0604020202020204" pitchFamily="34" charset="0"/>
              <a:buChar char="•"/>
            </a:pPr>
            <a:r>
              <a:rPr lang="en-IN" dirty="0"/>
              <a:t>Hadoop also follows the master-slave architecture. The master is known as the </a:t>
            </a:r>
            <a:r>
              <a:rPr lang="en-IN" dirty="0" err="1"/>
              <a:t>NameNode</a:t>
            </a:r>
            <a:r>
              <a:rPr lang="en-IN" dirty="0"/>
              <a:t> and the slaves are referred to as </a:t>
            </a:r>
            <a:r>
              <a:rPr lang="en-IN" dirty="0" err="1"/>
              <a:t>DataNodes</a:t>
            </a:r>
            <a:r>
              <a:rPr lang="en-IN" dirty="0"/>
              <a:t>.</a:t>
            </a:r>
          </a:p>
          <a:p>
            <a:pPr marL="457200" lvl="1" indent="0" algn="just">
              <a:buNone/>
            </a:pPr>
            <a:r>
              <a:rPr lang="en-IN" dirty="0"/>
              <a:t> </a:t>
            </a:r>
            <a:r>
              <a:rPr lang="en-IN" dirty="0">
                <a:hlinkClick r:id="rId2"/>
              </a:rPr>
              <a:t>Reasons to use Hadoop for Data Science</a:t>
            </a:r>
            <a:endParaRPr lang="en-IN" dirty="0"/>
          </a:p>
          <a:p>
            <a:pPr marL="457200" lvl="1" indent="0" algn="just">
              <a:buNone/>
            </a:pPr>
            <a:r>
              <a:rPr lang="en-IN" dirty="0">
                <a:hlinkClick r:id="rId3"/>
              </a:rPr>
              <a:t>Hadoop vs RDBMS</a:t>
            </a:r>
            <a:endParaRPr lang="en-IN" dirty="0"/>
          </a:p>
        </p:txBody>
      </p:sp>
      <p:sp>
        <p:nvSpPr>
          <p:cNvPr id="3" name="Content Placeholder 2">
            <a:extLst>
              <a:ext uri="{FF2B5EF4-FFF2-40B4-BE49-F238E27FC236}">
                <a16:creationId xmlns:a16="http://schemas.microsoft.com/office/drawing/2014/main" id="{BD5A1FAD-7835-42E7-A433-A51B9CC92CE5}"/>
              </a:ext>
            </a:extLst>
          </p:cNvPr>
          <p:cNvSpPr>
            <a:spLocks noGrp="1"/>
          </p:cNvSpPr>
          <p:nvPr>
            <p:ph sz="quarter" idx="10"/>
          </p:nvPr>
        </p:nvSpPr>
        <p:spPr/>
        <p:txBody>
          <a:bodyPr/>
          <a:lstStyle/>
          <a:p>
            <a:r>
              <a:rPr lang="en-US" dirty="0"/>
              <a:t>Hadoop</a:t>
            </a:r>
            <a:endParaRPr lang="en-IN" dirty="0"/>
          </a:p>
        </p:txBody>
      </p:sp>
      <p:sp>
        <p:nvSpPr>
          <p:cNvPr id="5" name="Slide Number Placeholder 4">
            <a:extLst>
              <a:ext uri="{FF2B5EF4-FFF2-40B4-BE49-F238E27FC236}">
                <a16:creationId xmlns:a16="http://schemas.microsoft.com/office/drawing/2014/main" id="{BE18F660-0365-4002-9F3F-0D7CB3E46BBF}"/>
              </a:ext>
            </a:extLst>
          </p:cNvPr>
          <p:cNvSpPr>
            <a:spLocks noGrp="1"/>
          </p:cNvSpPr>
          <p:nvPr>
            <p:ph type="sldNum" sz="quarter" idx="14"/>
          </p:nvPr>
        </p:nvSpPr>
        <p:spPr/>
        <p:txBody>
          <a:bodyPr/>
          <a:lstStyle/>
          <a:p>
            <a:fld id="{BC8D7E44-7D4F-4942-A8C9-2DF6BF8399E8}" type="slidenum">
              <a:rPr lang="en-US" smtClean="0"/>
              <a:pPr/>
              <a:t>33</a:t>
            </a:fld>
            <a:endParaRPr lang="en-US" dirty="0"/>
          </a:p>
        </p:txBody>
      </p:sp>
    </p:spTree>
    <p:extLst>
      <p:ext uri="{BB962C8B-B14F-4D97-AF65-F5344CB8AC3E}">
        <p14:creationId xmlns:p14="http://schemas.microsoft.com/office/powerpoint/2010/main" val="536250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32F0A-77BE-4A05-B582-03638ACA0149}"/>
              </a:ext>
            </a:extLst>
          </p:cNvPr>
          <p:cNvSpPr>
            <a:spLocks noGrp="1"/>
          </p:cNvSpPr>
          <p:nvPr>
            <p:ph sz="quarter" idx="10"/>
          </p:nvPr>
        </p:nvSpPr>
        <p:spPr/>
        <p:txBody>
          <a:bodyPr/>
          <a:lstStyle/>
          <a:p>
            <a:r>
              <a:rPr lang="en-US" dirty="0"/>
              <a:t>HDFS Architecture</a:t>
            </a:r>
            <a:endParaRPr lang="en-IN" dirty="0"/>
          </a:p>
        </p:txBody>
      </p:sp>
      <p:sp>
        <p:nvSpPr>
          <p:cNvPr id="4" name="Content Placeholder 3">
            <a:extLst>
              <a:ext uri="{FF2B5EF4-FFF2-40B4-BE49-F238E27FC236}">
                <a16:creationId xmlns:a16="http://schemas.microsoft.com/office/drawing/2014/main" id="{E98A8375-281F-444F-8735-6FF877063A1B}"/>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E8CBC430-CCFD-46B2-88AA-8DF7F6A2611B}"/>
              </a:ext>
            </a:extLst>
          </p:cNvPr>
          <p:cNvSpPr>
            <a:spLocks noGrp="1"/>
          </p:cNvSpPr>
          <p:nvPr>
            <p:ph type="sldNum" sz="quarter" idx="14"/>
          </p:nvPr>
        </p:nvSpPr>
        <p:spPr/>
        <p:txBody>
          <a:bodyPr/>
          <a:lstStyle/>
          <a:p>
            <a:fld id="{BC8D7E44-7D4F-4942-A8C9-2DF6BF8399E8}" type="slidenum">
              <a:rPr lang="en-US" smtClean="0"/>
              <a:pPr/>
              <a:t>34</a:t>
            </a:fld>
            <a:endParaRPr lang="en-US" dirty="0"/>
          </a:p>
        </p:txBody>
      </p:sp>
      <p:pic>
        <p:nvPicPr>
          <p:cNvPr id="6" name="Content Placeholder 5" descr="https://cdn.upgrad.com/UpGrad/temp/981dddba-79ae-4492-a05c-0718c0f7a6a9/Master_Slave+Architecture.PNG">
            <a:extLst>
              <a:ext uri="{FF2B5EF4-FFF2-40B4-BE49-F238E27FC236}">
                <a16:creationId xmlns:a16="http://schemas.microsoft.com/office/drawing/2014/main" id="{D95ACF65-D30F-4757-80FA-CD599673BD3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16619"/>
            <a:ext cx="8229600" cy="4480400"/>
          </a:xfrm>
          <a:prstGeom prst="rect">
            <a:avLst/>
          </a:prstGeom>
          <a:noFill/>
          <a:ln>
            <a:noFill/>
          </a:ln>
        </p:spPr>
      </p:pic>
    </p:spTree>
    <p:extLst>
      <p:ext uri="{BB962C8B-B14F-4D97-AF65-F5344CB8AC3E}">
        <p14:creationId xmlns:p14="http://schemas.microsoft.com/office/powerpoint/2010/main" val="2418968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66748-43C8-4460-B2F6-6BFAB432A461}"/>
              </a:ext>
            </a:extLst>
          </p:cNvPr>
          <p:cNvSpPr>
            <a:spLocks noGrp="1"/>
          </p:cNvSpPr>
          <p:nvPr>
            <p:ph sz="quarter" idx="10"/>
          </p:nvPr>
        </p:nvSpPr>
        <p:spPr/>
        <p:txBody>
          <a:bodyPr/>
          <a:lstStyle/>
          <a:p>
            <a:r>
              <a:rPr lang="en-US" dirty="0"/>
              <a:t>HDFS Architecture</a:t>
            </a:r>
            <a:endParaRPr lang="en-IN" dirty="0"/>
          </a:p>
        </p:txBody>
      </p:sp>
      <p:sp>
        <p:nvSpPr>
          <p:cNvPr id="4" name="Content Placeholder 3">
            <a:extLst>
              <a:ext uri="{FF2B5EF4-FFF2-40B4-BE49-F238E27FC236}">
                <a16:creationId xmlns:a16="http://schemas.microsoft.com/office/drawing/2014/main" id="{FB477769-37D1-4999-B786-97DE31846DE4}"/>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24EEC1E0-4717-48AD-BE20-91033C28FF2D}"/>
              </a:ext>
            </a:extLst>
          </p:cNvPr>
          <p:cNvSpPr>
            <a:spLocks noGrp="1"/>
          </p:cNvSpPr>
          <p:nvPr>
            <p:ph type="sldNum" sz="quarter" idx="14"/>
          </p:nvPr>
        </p:nvSpPr>
        <p:spPr/>
        <p:txBody>
          <a:bodyPr/>
          <a:lstStyle/>
          <a:p>
            <a:fld id="{BC8D7E44-7D4F-4942-A8C9-2DF6BF8399E8}" type="slidenum">
              <a:rPr lang="en-US" smtClean="0"/>
              <a:pPr/>
              <a:t>35</a:t>
            </a:fld>
            <a:endParaRPr lang="en-US" dirty="0"/>
          </a:p>
        </p:txBody>
      </p:sp>
      <p:pic>
        <p:nvPicPr>
          <p:cNvPr id="6" name="Picture 5" descr="https://cdn.upgrad.com/UpGrad/temp/f481bf1b-00ac-406d-8fd6-e5c319cbcab3/HDFS+Architecture.PNG">
            <a:extLst>
              <a:ext uri="{FF2B5EF4-FFF2-40B4-BE49-F238E27FC236}">
                <a16:creationId xmlns:a16="http://schemas.microsoft.com/office/drawing/2014/main" id="{EF74EF5C-07DA-4C45-8154-BC5458BDFB2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71332"/>
            <a:ext cx="6599555" cy="4096068"/>
          </a:xfrm>
          <a:prstGeom prst="rect">
            <a:avLst/>
          </a:prstGeom>
          <a:noFill/>
          <a:ln>
            <a:noFill/>
          </a:ln>
        </p:spPr>
      </p:pic>
    </p:spTree>
    <p:extLst>
      <p:ext uri="{BB962C8B-B14F-4D97-AF65-F5344CB8AC3E}">
        <p14:creationId xmlns:p14="http://schemas.microsoft.com/office/powerpoint/2010/main" val="914474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1DCBAE-BA8B-4F88-BDAF-C2E6A9E87114}"/>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IN" dirty="0"/>
              <a:t>MapReduce is a batch-oriented distributed computing framework that utilises the data-parallel programming model. </a:t>
            </a:r>
          </a:p>
          <a:p>
            <a:pPr algn="just">
              <a:buFont typeface="Arial" panose="020B0604020202020204" pitchFamily="34" charset="0"/>
              <a:buChar char="•"/>
            </a:pPr>
            <a:r>
              <a:rPr lang="en-IN" dirty="0"/>
              <a:t>The MapReduce framework breaks down the large task into small map and reduce tasks, and these map tasks are run in parallel at the </a:t>
            </a:r>
            <a:r>
              <a:rPr lang="en-IN" dirty="0" err="1"/>
              <a:t>DataNodes</a:t>
            </a:r>
            <a:r>
              <a:rPr lang="en-IN" dirty="0"/>
              <a:t> storing the input data.</a:t>
            </a:r>
          </a:p>
          <a:p>
            <a:pPr lvl="0" algn="just">
              <a:buFont typeface="Arial" panose="020B0604020202020204" pitchFamily="34" charset="0"/>
              <a:buChar char="•"/>
            </a:pPr>
            <a:r>
              <a:rPr lang="en-IN" dirty="0"/>
              <a:t>Each map function takes a key-value pair that represents a record from the input data source and produces some intermediate key-value pairs as the output.</a:t>
            </a:r>
          </a:p>
          <a:p>
            <a:pPr lvl="0" algn="just">
              <a:buFont typeface="Arial" panose="020B0604020202020204" pitchFamily="34" charset="0"/>
              <a:buChar char="•"/>
            </a:pPr>
            <a:r>
              <a:rPr lang="en-IN" dirty="0"/>
              <a:t>The intermediate key-value pairs become the input to the reduce tasks, which then give the final output after performing the reduce function on them.</a:t>
            </a:r>
          </a:p>
          <a:p>
            <a:endParaRPr lang="en-IN" dirty="0"/>
          </a:p>
          <a:p>
            <a:pPr algn="just">
              <a:buFont typeface="Arial" panose="020B0604020202020204" pitchFamily="34" charset="0"/>
              <a:buChar char="•"/>
            </a:pPr>
            <a:r>
              <a:rPr lang="en-US" dirty="0"/>
              <a:t>Map job (done by Mapper class), takes a set of data and converts it into another set of data, where individual elements are broken down into tuples (key/value pairs). The reduce job (done by Reducer class) takes the output from a map as input and combines those data tuples into a smaller set of tuples. </a:t>
            </a:r>
            <a:endParaRPr lang="en-IN" dirty="0"/>
          </a:p>
        </p:txBody>
      </p:sp>
      <p:sp>
        <p:nvSpPr>
          <p:cNvPr id="3" name="Content Placeholder 2">
            <a:extLst>
              <a:ext uri="{FF2B5EF4-FFF2-40B4-BE49-F238E27FC236}">
                <a16:creationId xmlns:a16="http://schemas.microsoft.com/office/drawing/2014/main" id="{47B3E11C-26D2-49E7-AF55-A1CE34D12788}"/>
              </a:ext>
            </a:extLst>
          </p:cNvPr>
          <p:cNvSpPr>
            <a:spLocks noGrp="1"/>
          </p:cNvSpPr>
          <p:nvPr>
            <p:ph sz="quarter" idx="10"/>
          </p:nvPr>
        </p:nvSpPr>
        <p:spPr/>
        <p:txBody>
          <a:bodyPr/>
          <a:lstStyle/>
          <a:p>
            <a:r>
              <a:rPr lang="en-US" dirty="0"/>
              <a:t>MapReduce</a:t>
            </a:r>
            <a:endParaRPr lang="en-IN" dirty="0"/>
          </a:p>
        </p:txBody>
      </p:sp>
      <p:sp>
        <p:nvSpPr>
          <p:cNvPr id="5" name="Slide Number Placeholder 4">
            <a:extLst>
              <a:ext uri="{FF2B5EF4-FFF2-40B4-BE49-F238E27FC236}">
                <a16:creationId xmlns:a16="http://schemas.microsoft.com/office/drawing/2014/main" id="{CD4B48F5-4DBD-4660-8517-E2DC2564FD48}"/>
              </a:ext>
            </a:extLst>
          </p:cNvPr>
          <p:cNvSpPr>
            <a:spLocks noGrp="1"/>
          </p:cNvSpPr>
          <p:nvPr>
            <p:ph type="sldNum" sz="quarter" idx="14"/>
          </p:nvPr>
        </p:nvSpPr>
        <p:spPr/>
        <p:txBody>
          <a:bodyPr/>
          <a:lstStyle/>
          <a:p>
            <a:fld id="{BC8D7E44-7D4F-4942-A8C9-2DF6BF8399E8}" type="slidenum">
              <a:rPr lang="en-US" smtClean="0"/>
              <a:pPr/>
              <a:t>36</a:t>
            </a:fld>
            <a:endParaRPr lang="en-US" dirty="0"/>
          </a:p>
        </p:txBody>
      </p:sp>
    </p:spTree>
    <p:extLst>
      <p:ext uri="{BB962C8B-B14F-4D97-AF65-F5344CB8AC3E}">
        <p14:creationId xmlns:p14="http://schemas.microsoft.com/office/powerpoint/2010/main" val="535746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ACE561-7D59-46FA-9CE2-01C4D1161CE6}"/>
              </a:ext>
            </a:extLst>
          </p:cNvPr>
          <p:cNvSpPr>
            <a:spLocks noGrp="1"/>
          </p:cNvSpPr>
          <p:nvPr>
            <p:ph idx="1"/>
          </p:nvPr>
        </p:nvSpPr>
        <p:spPr/>
        <p:txBody>
          <a:bodyPr/>
          <a:lstStyle/>
          <a:p>
            <a:endParaRPr lang="en-IN"/>
          </a:p>
        </p:txBody>
      </p:sp>
      <p:sp>
        <p:nvSpPr>
          <p:cNvPr id="3" name="Content Placeholder 2">
            <a:extLst>
              <a:ext uri="{FF2B5EF4-FFF2-40B4-BE49-F238E27FC236}">
                <a16:creationId xmlns:a16="http://schemas.microsoft.com/office/drawing/2014/main" id="{A7CF661F-CC10-4FBE-B831-9771FB2D2500}"/>
              </a:ext>
            </a:extLst>
          </p:cNvPr>
          <p:cNvSpPr>
            <a:spLocks noGrp="1"/>
          </p:cNvSpPr>
          <p:nvPr>
            <p:ph sz="quarter" idx="10"/>
          </p:nvPr>
        </p:nvSpPr>
        <p:spPr/>
        <p:txBody>
          <a:bodyPr/>
          <a:lstStyle/>
          <a:p>
            <a:r>
              <a:rPr lang="en-US" dirty="0"/>
              <a:t>MapReduce</a:t>
            </a:r>
            <a:endParaRPr lang="en-IN" dirty="0"/>
          </a:p>
        </p:txBody>
      </p:sp>
      <p:sp>
        <p:nvSpPr>
          <p:cNvPr id="4" name="Content Placeholder 3">
            <a:extLst>
              <a:ext uri="{FF2B5EF4-FFF2-40B4-BE49-F238E27FC236}">
                <a16:creationId xmlns:a16="http://schemas.microsoft.com/office/drawing/2014/main" id="{B0323C8F-01DD-43EC-846A-F857414CF5E6}"/>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F086B3D8-B782-4E24-8C76-0848DED179C9}"/>
              </a:ext>
            </a:extLst>
          </p:cNvPr>
          <p:cNvSpPr>
            <a:spLocks noGrp="1"/>
          </p:cNvSpPr>
          <p:nvPr>
            <p:ph type="sldNum" sz="quarter" idx="14"/>
          </p:nvPr>
        </p:nvSpPr>
        <p:spPr/>
        <p:txBody>
          <a:bodyPr/>
          <a:lstStyle/>
          <a:p>
            <a:fld id="{BC8D7E44-7D4F-4942-A8C9-2DF6BF8399E8}" type="slidenum">
              <a:rPr lang="en-US" smtClean="0"/>
              <a:pPr/>
              <a:t>37</a:t>
            </a:fld>
            <a:endParaRPr lang="en-US" dirty="0"/>
          </a:p>
        </p:txBody>
      </p:sp>
      <p:pic>
        <p:nvPicPr>
          <p:cNvPr id="6" name="Picture 5" descr="https://cdn.upgrad.com/UpGrad/temp/7d2d8eae-1a43-46d9-af28-549feff25613/Mapreduce+Workflow.PNG">
            <a:extLst>
              <a:ext uri="{FF2B5EF4-FFF2-40B4-BE49-F238E27FC236}">
                <a16:creationId xmlns:a16="http://schemas.microsoft.com/office/drawing/2014/main" id="{2D7A2C3C-B702-46A4-A5BA-0DCE512344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634"/>
            <a:ext cx="6980555" cy="4266565"/>
          </a:xfrm>
          <a:prstGeom prst="rect">
            <a:avLst/>
          </a:prstGeom>
          <a:noFill/>
          <a:ln>
            <a:noFill/>
          </a:ln>
        </p:spPr>
      </p:pic>
    </p:spTree>
    <p:extLst>
      <p:ext uri="{BB962C8B-B14F-4D97-AF65-F5344CB8AC3E}">
        <p14:creationId xmlns:p14="http://schemas.microsoft.com/office/powerpoint/2010/main" val="199343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B2F09-E212-40A7-9265-B30C684418FF}"/>
              </a:ext>
            </a:extLst>
          </p:cNvPr>
          <p:cNvSpPr>
            <a:spLocks noGrp="1"/>
          </p:cNvSpPr>
          <p:nvPr>
            <p:ph sz="quarter" idx="10"/>
          </p:nvPr>
        </p:nvSpPr>
        <p:spPr/>
        <p:txBody>
          <a:bodyPr/>
          <a:lstStyle/>
          <a:p>
            <a:r>
              <a:rPr lang="en-US" dirty="0"/>
              <a:t>MapReduce: Example</a:t>
            </a:r>
            <a:endParaRPr lang="en-IN" dirty="0"/>
          </a:p>
        </p:txBody>
      </p:sp>
      <p:sp>
        <p:nvSpPr>
          <p:cNvPr id="5" name="Slide Number Placeholder 4">
            <a:extLst>
              <a:ext uri="{FF2B5EF4-FFF2-40B4-BE49-F238E27FC236}">
                <a16:creationId xmlns:a16="http://schemas.microsoft.com/office/drawing/2014/main" id="{418E5499-B322-46B3-A451-B4837467C354}"/>
              </a:ext>
            </a:extLst>
          </p:cNvPr>
          <p:cNvSpPr>
            <a:spLocks noGrp="1"/>
          </p:cNvSpPr>
          <p:nvPr>
            <p:ph type="sldNum" sz="quarter" idx="14"/>
          </p:nvPr>
        </p:nvSpPr>
        <p:spPr/>
        <p:txBody>
          <a:bodyPr/>
          <a:lstStyle/>
          <a:p>
            <a:fld id="{BC8D7E44-7D4F-4942-A8C9-2DF6BF8399E8}" type="slidenum">
              <a:rPr lang="en-US" smtClean="0"/>
              <a:pPr/>
              <a:t>38</a:t>
            </a:fld>
            <a:endParaRPr lang="en-US" dirty="0"/>
          </a:p>
        </p:txBody>
      </p:sp>
      <p:pic>
        <p:nvPicPr>
          <p:cNvPr id="6" name="Content Placeholder 5">
            <a:extLst>
              <a:ext uri="{FF2B5EF4-FFF2-40B4-BE49-F238E27FC236}">
                <a16:creationId xmlns:a16="http://schemas.microsoft.com/office/drawing/2014/main" id="{AD67197F-23E7-4450-9619-89A2E70B965E}"/>
              </a:ext>
            </a:extLst>
          </p:cNvPr>
          <p:cNvPicPr>
            <a:picLocks noGrp="1"/>
          </p:cNvPicPr>
          <p:nvPr>
            <p:ph idx="1"/>
          </p:nvPr>
        </p:nvPicPr>
        <p:blipFill>
          <a:blip r:embed="rId2"/>
          <a:stretch>
            <a:fillRect/>
          </a:stretch>
        </p:blipFill>
        <p:spPr>
          <a:xfrm>
            <a:off x="685800" y="1442640"/>
            <a:ext cx="7191375" cy="3972719"/>
          </a:xfrm>
          <a:prstGeom prst="rect">
            <a:avLst/>
          </a:prstGeom>
        </p:spPr>
      </p:pic>
    </p:spTree>
    <p:extLst>
      <p:ext uri="{BB962C8B-B14F-4D97-AF65-F5344CB8AC3E}">
        <p14:creationId xmlns:p14="http://schemas.microsoft.com/office/powerpoint/2010/main" val="4245221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E2AD7-9189-4A94-940D-65B9F18ABE41}"/>
              </a:ext>
            </a:extLst>
          </p:cNvPr>
          <p:cNvSpPr>
            <a:spLocks noGrp="1"/>
          </p:cNvSpPr>
          <p:nvPr>
            <p:ph idx="1"/>
          </p:nvPr>
        </p:nvSpPr>
        <p:spPr>
          <a:xfrm>
            <a:off x="304800" y="1143001"/>
            <a:ext cx="8534400" cy="5638800"/>
          </a:xfrm>
        </p:spPr>
        <p:txBody>
          <a:bodyPr>
            <a:normAutofit/>
          </a:bodyPr>
          <a:lstStyle/>
          <a:p>
            <a:pPr algn="just">
              <a:buFont typeface="Arial" panose="020B0604020202020204" pitchFamily="34" charset="0"/>
              <a:buChar char="•"/>
            </a:pPr>
            <a:endParaRPr lang="en-IN" sz="1400" dirty="0"/>
          </a:p>
          <a:p>
            <a:pPr algn="just">
              <a:buFont typeface="Arial" panose="020B0604020202020204" pitchFamily="34" charset="0"/>
              <a:buChar char="•"/>
            </a:pPr>
            <a:r>
              <a:rPr lang="en-US" sz="1400" b="1" dirty="0"/>
              <a:t>Open-source</a:t>
            </a:r>
            <a:r>
              <a:rPr lang="en-US" sz="1400" dirty="0"/>
              <a:t>: Apache Hadoop is an open source, i.e. its code can be modified according to business requirements. </a:t>
            </a:r>
          </a:p>
          <a:p>
            <a:pPr algn="just">
              <a:buFont typeface="Arial" panose="020B0604020202020204" pitchFamily="34" charset="0"/>
              <a:buChar char="•"/>
            </a:pPr>
            <a:r>
              <a:rPr lang="en-US" sz="1400" b="1" dirty="0"/>
              <a:t>Distributed Processing</a:t>
            </a:r>
            <a:r>
              <a:rPr lang="en-US" sz="1400" dirty="0"/>
              <a:t>: Data is processed in parallel on cluster of nodes and enables High throughput data access. </a:t>
            </a:r>
          </a:p>
          <a:p>
            <a:pPr algn="just">
              <a:buFont typeface="Arial" panose="020B0604020202020204" pitchFamily="34" charset="0"/>
              <a:buChar char="•"/>
            </a:pPr>
            <a:r>
              <a:rPr lang="en-US" sz="1400" b="1" dirty="0"/>
              <a:t>Data Locality: </a:t>
            </a:r>
            <a:r>
              <a:rPr lang="en-US" sz="1400" dirty="0"/>
              <a:t>A computation requested by an application is much more efficient if it is executed near the data it operates on. This is especially true when the size of the data set is huge. This minimizes network congestion and increases the overall throughput of the system. When client submits the algorithm, this algorithm is moved to data in the cluster rather than bringing data to the location where algorithm is submitted and then processing it. Result 	set of all local servers is consolidated. </a:t>
            </a:r>
          </a:p>
          <a:p>
            <a:pPr algn="just">
              <a:buFont typeface="Arial" panose="020B0604020202020204" pitchFamily="34" charset="0"/>
              <a:buChar char="•"/>
            </a:pPr>
            <a:r>
              <a:rPr lang="en-US" sz="1400" b="1" dirty="0"/>
              <a:t>High Availability: </a:t>
            </a:r>
            <a:r>
              <a:rPr lang="en-US" sz="1400" dirty="0"/>
              <a:t>Data is highly available and accessible despite hardware failure due to multiple copies of data. If a machine or few hardware crashes, then data will be accessed from other path. </a:t>
            </a:r>
          </a:p>
          <a:p>
            <a:pPr algn="just">
              <a:buFont typeface="Arial" panose="020B0604020202020204" pitchFamily="34" charset="0"/>
              <a:buChar char="•"/>
            </a:pPr>
            <a:r>
              <a:rPr lang="en-US" sz="1400" b="1" dirty="0"/>
              <a:t>Scalability</a:t>
            </a:r>
            <a:r>
              <a:rPr lang="en-US" sz="1400" dirty="0"/>
              <a:t>: Hadoop is highly scalable in the way new hardware can be easily added to the nodes. It also provides horizontal scalability which means new nodes can be added on the fly without any downtime. </a:t>
            </a:r>
          </a:p>
          <a:p>
            <a:pPr algn="just">
              <a:buFont typeface="Arial" panose="020B0604020202020204" pitchFamily="34" charset="0"/>
              <a:buChar char="•"/>
            </a:pPr>
            <a:r>
              <a:rPr lang="en-US" sz="1400" b="1" dirty="0"/>
              <a:t>Runs on commodity hardware: </a:t>
            </a:r>
            <a:r>
              <a:rPr lang="en-US" sz="1400" dirty="0"/>
              <a:t>Instead using a powerful and expensive server, Hadoop uses a cluster of multiple inexpensive servers for computing large datasets. No specialized machine are needed for it. </a:t>
            </a:r>
          </a:p>
          <a:p>
            <a:pPr algn="just">
              <a:buFont typeface="Arial" panose="020B0604020202020204" pitchFamily="34" charset="0"/>
              <a:buChar char="•"/>
            </a:pPr>
            <a:r>
              <a:rPr lang="en-US" sz="1400" b="1" dirty="0"/>
              <a:t>Highly fault-tolerant: </a:t>
            </a:r>
            <a:r>
              <a:rPr lang="en-US" sz="1400" dirty="0"/>
              <a:t>By default 3 replicas of each block is stored across the cluster in Hadoop. So if any node goes down, data on that node can be recovered from other nodes. </a:t>
            </a:r>
          </a:p>
          <a:p>
            <a:pPr algn="just">
              <a:buFont typeface="Arial" panose="020B0604020202020204" pitchFamily="34" charset="0"/>
              <a:buChar char="•"/>
            </a:pPr>
            <a:r>
              <a:rPr lang="en-US" sz="1400" b="1" dirty="0"/>
              <a:t>Large Data Sets: </a:t>
            </a:r>
            <a:r>
              <a:rPr lang="en-US" sz="1400" dirty="0"/>
              <a:t>Hadoop is used to handle Big Data such as structured, semi-structured, and particularly unstructured data. </a:t>
            </a:r>
          </a:p>
          <a:p>
            <a:pPr algn="just">
              <a:buFont typeface="Arial" panose="020B0604020202020204" pitchFamily="34" charset="0"/>
              <a:buChar char="•"/>
            </a:pPr>
            <a:endParaRPr lang="en-IN" sz="1400" dirty="0"/>
          </a:p>
        </p:txBody>
      </p:sp>
      <p:sp>
        <p:nvSpPr>
          <p:cNvPr id="3" name="Content Placeholder 2">
            <a:extLst>
              <a:ext uri="{FF2B5EF4-FFF2-40B4-BE49-F238E27FC236}">
                <a16:creationId xmlns:a16="http://schemas.microsoft.com/office/drawing/2014/main" id="{CEDEF3AE-247D-43C1-9AE5-DB3C4405546E}"/>
              </a:ext>
            </a:extLst>
          </p:cNvPr>
          <p:cNvSpPr>
            <a:spLocks noGrp="1"/>
          </p:cNvSpPr>
          <p:nvPr>
            <p:ph sz="quarter" idx="10"/>
          </p:nvPr>
        </p:nvSpPr>
        <p:spPr/>
        <p:txBody>
          <a:bodyPr/>
          <a:lstStyle/>
          <a:p>
            <a:r>
              <a:rPr lang="en-US" dirty="0"/>
              <a:t>Key Features of Hadoop</a:t>
            </a:r>
            <a:endParaRPr lang="en-IN" dirty="0"/>
          </a:p>
        </p:txBody>
      </p:sp>
      <p:sp>
        <p:nvSpPr>
          <p:cNvPr id="5" name="Slide Number Placeholder 4">
            <a:extLst>
              <a:ext uri="{FF2B5EF4-FFF2-40B4-BE49-F238E27FC236}">
                <a16:creationId xmlns:a16="http://schemas.microsoft.com/office/drawing/2014/main" id="{5604F4F5-1BA0-4989-A99B-DFCE2DD9CBB4}"/>
              </a:ext>
            </a:extLst>
          </p:cNvPr>
          <p:cNvSpPr>
            <a:spLocks noGrp="1"/>
          </p:cNvSpPr>
          <p:nvPr>
            <p:ph type="sldNum" sz="quarter" idx="14"/>
          </p:nvPr>
        </p:nvSpPr>
        <p:spPr/>
        <p:txBody>
          <a:bodyPr/>
          <a:lstStyle/>
          <a:p>
            <a:fld id="{BC8D7E44-7D4F-4942-A8C9-2DF6BF8399E8}" type="slidenum">
              <a:rPr lang="en-US" smtClean="0"/>
              <a:pPr/>
              <a:t>39</a:t>
            </a:fld>
            <a:endParaRPr lang="en-US" dirty="0"/>
          </a:p>
        </p:txBody>
      </p:sp>
    </p:spTree>
    <p:extLst>
      <p:ext uri="{BB962C8B-B14F-4D97-AF65-F5344CB8AC3E}">
        <p14:creationId xmlns:p14="http://schemas.microsoft.com/office/powerpoint/2010/main" val="385158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9C4164-772F-4A28-A4E9-91D228028511}"/>
              </a:ext>
            </a:extLst>
          </p:cNvPr>
          <p:cNvSpPr>
            <a:spLocks noGrp="1"/>
          </p:cNvSpPr>
          <p:nvPr>
            <p:ph idx="1"/>
          </p:nvPr>
        </p:nvSpPr>
        <p:spPr/>
        <p:txBody>
          <a:bodyPr>
            <a:noAutofit/>
          </a:bodyPr>
          <a:lstStyle/>
          <a:p>
            <a:pPr algn="just">
              <a:buFont typeface="Arial" panose="020B0604020202020204" pitchFamily="34" charset="0"/>
              <a:buChar char="•"/>
            </a:pPr>
            <a:r>
              <a:rPr lang="en-US" sz="1600" b="1" dirty="0"/>
              <a:t>Real time processing</a:t>
            </a:r>
            <a:r>
              <a:rPr lang="en-US" sz="1600" dirty="0"/>
              <a:t> requires a continual input, constant processing, and steady output of data. </a:t>
            </a:r>
          </a:p>
          <a:p>
            <a:pPr lvl="1" algn="just">
              <a:buFont typeface="Arial" panose="020B0604020202020204" pitchFamily="34" charset="0"/>
              <a:buChar char="•"/>
            </a:pPr>
            <a:r>
              <a:rPr lang="en-US" dirty="0"/>
              <a:t>Example is data streaming, radar systems, and bank ATMs, where immediate processing is crucial to make the system work properly. </a:t>
            </a:r>
          </a:p>
          <a:p>
            <a:pPr lvl="1" algn="just">
              <a:buFont typeface="Arial" panose="020B0604020202020204" pitchFamily="34" charset="0"/>
              <a:buChar char="•"/>
            </a:pPr>
            <a:r>
              <a:rPr lang="en-US" dirty="0"/>
              <a:t>Spark is a great tool to use for real-time processing.</a:t>
            </a:r>
          </a:p>
          <a:p>
            <a:pPr lvl="1" algn="just">
              <a:buFont typeface="Arial" panose="020B0604020202020204" pitchFamily="34" charset="0"/>
              <a:buChar char="•"/>
            </a:pPr>
            <a:endParaRPr lang="en-US" dirty="0"/>
          </a:p>
          <a:p>
            <a:pPr marL="342900" lvl="1" indent="-342900" algn="just">
              <a:buClr>
                <a:srgbClr val="101141"/>
              </a:buClr>
              <a:buFont typeface="Arial" panose="020B0604020202020204" pitchFamily="34" charset="0"/>
              <a:buChar char="•"/>
            </a:pPr>
            <a:r>
              <a:rPr lang="en-US" dirty="0"/>
              <a:t>Near real-time processing is when speed is important, but processing time in minutes is acceptable in lieu of seconds. Examples are</a:t>
            </a:r>
          </a:p>
          <a:p>
            <a:pPr lvl="1" algn="just">
              <a:buFont typeface="Arial" panose="020B0604020202020204" pitchFamily="34" charset="0"/>
              <a:buChar char="•"/>
            </a:pPr>
            <a:r>
              <a:rPr lang="en-US" dirty="0"/>
              <a:t>Background Processes: A social media platform has a variety of background processes that inspect user generated content for policy violations within a few minutes. In other words, content is posted in real-time but is removed in near real-time if an algorithm decides it violates the firm's policies.</a:t>
            </a:r>
          </a:p>
          <a:p>
            <a:pPr lvl="1" algn="just">
              <a:buFont typeface="Arial" panose="020B0604020202020204" pitchFamily="34" charset="0"/>
              <a:buChar char="•"/>
            </a:pPr>
            <a:r>
              <a:rPr lang="en-IN" dirty="0"/>
              <a:t>Communications : </a:t>
            </a:r>
            <a:r>
              <a:rPr lang="en-US" dirty="0"/>
              <a:t>A messaging app usually delivers messages within a few seconds. This can be compared to voice communications that require real-time data </a:t>
            </a:r>
          </a:p>
          <a:p>
            <a:pPr lvl="1" algn="just">
              <a:buFont typeface="Arial" panose="020B0604020202020204" pitchFamily="34" charset="0"/>
              <a:buChar char="•"/>
            </a:pPr>
            <a:r>
              <a:rPr lang="en-US" dirty="0"/>
              <a:t>Analytics: A web analytics tool allows users to view current traffic to a website with a delay of a few minutes.</a:t>
            </a:r>
            <a:endParaRPr lang="en-IN" dirty="0"/>
          </a:p>
        </p:txBody>
      </p:sp>
      <p:sp>
        <p:nvSpPr>
          <p:cNvPr id="3" name="Content Placeholder 2">
            <a:extLst>
              <a:ext uri="{FF2B5EF4-FFF2-40B4-BE49-F238E27FC236}">
                <a16:creationId xmlns:a16="http://schemas.microsoft.com/office/drawing/2014/main" id="{87C535D2-4D23-451A-8FD1-16811A5AE9AC}"/>
              </a:ext>
            </a:extLst>
          </p:cNvPr>
          <p:cNvSpPr>
            <a:spLocks noGrp="1"/>
          </p:cNvSpPr>
          <p:nvPr>
            <p:ph sz="quarter" idx="10"/>
          </p:nvPr>
        </p:nvSpPr>
        <p:spPr>
          <a:xfrm>
            <a:off x="304800" y="152400"/>
            <a:ext cx="8229600" cy="1143000"/>
          </a:xfrm>
        </p:spPr>
        <p:txBody>
          <a:bodyPr>
            <a:normAutofit/>
          </a:bodyPr>
          <a:lstStyle/>
          <a:p>
            <a:r>
              <a:rPr lang="en-US" sz="3200" dirty="0"/>
              <a:t>Real Time vs Near-Real Time vs Batch Processing</a:t>
            </a:r>
            <a:endParaRPr lang="en-IN" sz="3200" dirty="0"/>
          </a:p>
        </p:txBody>
      </p:sp>
      <p:sp>
        <p:nvSpPr>
          <p:cNvPr id="5" name="Slide Number Placeholder 4">
            <a:extLst>
              <a:ext uri="{FF2B5EF4-FFF2-40B4-BE49-F238E27FC236}">
                <a16:creationId xmlns:a16="http://schemas.microsoft.com/office/drawing/2014/main" id="{42E1BA47-CE45-49DD-95A6-D7C27ACBC533}"/>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3758968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9AC5E6-7146-4CE1-9EB2-A91FD62630CC}"/>
              </a:ext>
            </a:extLst>
          </p:cNvPr>
          <p:cNvSpPr>
            <a:spLocks noGrp="1"/>
          </p:cNvSpPr>
          <p:nvPr>
            <p:ph idx="1"/>
          </p:nvPr>
        </p:nvSpPr>
        <p:spPr/>
        <p:txBody>
          <a:bodyPr/>
          <a:lstStyle/>
          <a:p>
            <a:endParaRPr lang="en-IN"/>
          </a:p>
        </p:txBody>
      </p:sp>
      <p:sp>
        <p:nvSpPr>
          <p:cNvPr id="3" name="Content Placeholder 2">
            <a:extLst>
              <a:ext uri="{FF2B5EF4-FFF2-40B4-BE49-F238E27FC236}">
                <a16:creationId xmlns:a16="http://schemas.microsoft.com/office/drawing/2014/main" id="{09EF9550-91A4-4365-8FB6-C2964E08FFAC}"/>
              </a:ext>
            </a:extLst>
          </p:cNvPr>
          <p:cNvSpPr>
            <a:spLocks noGrp="1"/>
          </p:cNvSpPr>
          <p:nvPr>
            <p:ph sz="quarter" idx="10"/>
          </p:nvPr>
        </p:nvSpPr>
        <p:spPr/>
        <p:txBody>
          <a:bodyPr/>
          <a:lstStyle/>
          <a:p>
            <a:r>
              <a:rPr lang="en-US" dirty="0"/>
              <a:t>Hadoop Ecosystem</a:t>
            </a:r>
            <a:endParaRPr lang="en-IN" dirty="0"/>
          </a:p>
        </p:txBody>
      </p:sp>
      <p:sp>
        <p:nvSpPr>
          <p:cNvPr id="4" name="Content Placeholder 3">
            <a:extLst>
              <a:ext uri="{FF2B5EF4-FFF2-40B4-BE49-F238E27FC236}">
                <a16:creationId xmlns:a16="http://schemas.microsoft.com/office/drawing/2014/main" id="{87122692-01B9-4718-B10E-F738B0C082B7}"/>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E5A51FCE-752F-4B25-8476-31AB45F0D5D3}"/>
              </a:ext>
            </a:extLst>
          </p:cNvPr>
          <p:cNvSpPr>
            <a:spLocks noGrp="1"/>
          </p:cNvSpPr>
          <p:nvPr>
            <p:ph type="sldNum" sz="quarter" idx="14"/>
          </p:nvPr>
        </p:nvSpPr>
        <p:spPr/>
        <p:txBody>
          <a:bodyPr/>
          <a:lstStyle/>
          <a:p>
            <a:fld id="{BC8D7E44-7D4F-4942-A8C9-2DF6BF8399E8}" type="slidenum">
              <a:rPr lang="en-US" smtClean="0"/>
              <a:pPr/>
              <a:t>40</a:t>
            </a:fld>
            <a:endParaRPr lang="en-US" dirty="0"/>
          </a:p>
        </p:txBody>
      </p:sp>
      <p:pic>
        <p:nvPicPr>
          <p:cNvPr id="6" name="Picture 5">
            <a:extLst>
              <a:ext uri="{FF2B5EF4-FFF2-40B4-BE49-F238E27FC236}">
                <a16:creationId xmlns:a16="http://schemas.microsoft.com/office/drawing/2014/main" id="{FC20EAE1-3A03-4A67-9033-47ED6378AA7A}"/>
              </a:ext>
            </a:extLst>
          </p:cNvPr>
          <p:cNvPicPr/>
          <p:nvPr/>
        </p:nvPicPr>
        <p:blipFill>
          <a:blip r:embed="rId2"/>
          <a:stretch>
            <a:fillRect/>
          </a:stretch>
        </p:blipFill>
        <p:spPr>
          <a:xfrm>
            <a:off x="323272" y="1357576"/>
            <a:ext cx="8211127" cy="4662223"/>
          </a:xfrm>
          <a:prstGeom prst="rect">
            <a:avLst/>
          </a:prstGeom>
        </p:spPr>
      </p:pic>
    </p:spTree>
    <p:extLst>
      <p:ext uri="{BB962C8B-B14F-4D97-AF65-F5344CB8AC3E}">
        <p14:creationId xmlns:p14="http://schemas.microsoft.com/office/powerpoint/2010/main" val="3813249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9AC5E6-7146-4CE1-9EB2-A91FD62630CC}"/>
              </a:ext>
            </a:extLst>
          </p:cNvPr>
          <p:cNvSpPr>
            <a:spLocks noGrp="1"/>
          </p:cNvSpPr>
          <p:nvPr>
            <p:ph idx="1"/>
          </p:nvPr>
        </p:nvSpPr>
        <p:spPr>
          <a:xfrm>
            <a:off x="533400" y="1371600"/>
            <a:ext cx="8229600" cy="5334000"/>
          </a:xfrm>
        </p:spPr>
        <p:txBody>
          <a:bodyPr>
            <a:normAutofit fontScale="92500"/>
          </a:bodyPr>
          <a:lstStyle/>
          <a:p>
            <a:pPr lvl="0" algn="just">
              <a:lnSpc>
                <a:spcPct val="170000"/>
              </a:lnSpc>
              <a:spcBef>
                <a:spcPts val="0"/>
              </a:spcBef>
              <a:buFont typeface="Arial" panose="020B0604020202020204" pitchFamily="34" charset="0"/>
              <a:buChar char="•"/>
            </a:pPr>
            <a:r>
              <a:rPr lang="en-IN" sz="1200" b="1" dirty="0"/>
              <a:t>Flume: </a:t>
            </a:r>
            <a:r>
              <a:rPr lang="en-IN" sz="1200" dirty="0"/>
              <a:t>It is a distributed framework that efficiently collects, aggregates, and moves large amounts of unstructured and semi-structured streaming data into HDFS.</a:t>
            </a:r>
          </a:p>
          <a:p>
            <a:pPr lvl="0" algn="just">
              <a:lnSpc>
                <a:spcPct val="170000"/>
              </a:lnSpc>
              <a:spcBef>
                <a:spcPts val="0"/>
              </a:spcBef>
              <a:buFont typeface="Arial" panose="020B0604020202020204" pitchFamily="34" charset="0"/>
              <a:buChar char="•"/>
            </a:pPr>
            <a:r>
              <a:rPr lang="en-IN" sz="1200" b="1" dirty="0"/>
              <a:t>R: </a:t>
            </a:r>
            <a:r>
              <a:rPr lang="en-IN" sz="1200" dirty="0"/>
              <a:t>This is a programming language used to derive insights from big data. It is used for a variety of statistical techniques including linear and non-linear modelling, time series analysis, classification, clustering, etc. for mining information from raw data. The commonly used methods to integrate Hadoop and R are </a:t>
            </a:r>
            <a:r>
              <a:rPr lang="en-IN" sz="1200" dirty="0" err="1"/>
              <a:t>RHadoop</a:t>
            </a:r>
            <a:r>
              <a:rPr lang="en-IN" sz="1200" dirty="0"/>
              <a:t> and </a:t>
            </a:r>
            <a:r>
              <a:rPr lang="en-IN" sz="1200" dirty="0" err="1"/>
              <a:t>RHive</a:t>
            </a:r>
            <a:r>
              <a:rPr lang="en-IN" sz="1200" dirty="0"/>
              <a:t>.</a:t>
            </a:r>
          </a:p>
          <a:p>
            <a:pPr lvl="0" algn="just">
              <a:lnSpc>
                <a:spcPct val="170000"/>
              </a:lnSpc>
              <a:spcBef>
                <a:spcPts val="0"/>
              </a:spcBef>
              <a:buFont typeface="Arial" panose="020B0604020202020204" pitchFamily="34" charset="0"/>
              <a:buChar char="•"/>
            </a:pPr>
            <a:r>
              <a:rPr lang="en-IN" sz="1200" b="1" dirty="0"/>
              <a:t>Apache Mahout:</a:t>
            </a:r>
            <a:r>
              <a:rPr lang="en-IN" sz="1200" dirty="0"/>
              <a:t> It provides an implementation of distributed and scalable machine learning algorithms focused on collaborative filtering, clustering, and classification.</a:t>
            </a:r>
          </a:p>
          <a:p>
            <a:pPr lvl="0" algn="just">
              <a:lnSpc>
                <a:spcPct val="170000"/>
              </a:lnSpc>
              <a:spcBef>
                <a:spcPts val="0"/>
              </a:spcBef>
              <a:buFont typeface="Arial" panose="020B0604020202020204" pitchFamily="34" charset="0"/>
              <a:buChar char="•"/>
            </a:pPr>
            <a:r>
              <a:rPr lang="en-IN" sz="1200" b="1" dirty="0"/>
              <a:t>Oozie: </a:t>
            </a:r>
            <a:r>
              <a:rPr lang="en-IN" sz="1200" dirty="0"/>
              <a:t>A workflow management system that helps in defining and monitoring a sequence of tasks on a Hadoop cluster.</a:t>
            </a:r>
          </a:p>
          <a:p>
            <a:pPr algn="just">
              <a:lnSpc>
                <a:spcPct val="170000"/>
              </a:lnSpc>
              <a:spcBef>
                <a:spcPts val="0"/>
              </a:spcBef>
              <a:buFont typeface="Arial" panose="020B0604020202020204" pitchFamily="34" charset="0"/>
              <a:buChar char="•"/>
            </a:pPr>
            <a:r>
              <a:rPr lang="en-IN" sz="1200" b="1" dirty="0"/>
              <a:t>Apache Spark: </a:t>
            </a:r>
            <a:r>
              <a:rPr lang="en-IN" sz="1200" dirty="0"/>
              <a:t>A framework for real-time data analytics in a distributed computing environment that increases the speed of data processing over MapReduce frameworks by executing computations in-memory. This extends the MapReduce model to efficiently use more types of computations, which include iterative queries and stream processing</a:t>
            </a:r>
          </a:p>
          <a:p>
            <a:pPr lvl="0" algn="just">
              <a:lnSpc>
                <a:spcPct val="170000"/>
              </a:lnSpc>
              <a:spcBef>
                <a:spcPts val="0"/>
              </a:spcBef>
              <a:buFont typeface="Arial" panose="020B0604020202020204" pitchFamily="34" charset="0"/>
              <a:buChar char="•"/>
            </a:pPr>
            <a:r>
              <a:rPr lang="en-IN" sz="1200" b="1" dirty="0"/>
              <a:t>Sqoop: </a:t>
            </a:r>
            <a:r>
              <a:rPr lang="en-IN" sz="1200" dirty="0"/>
              <a:t>An application that provides a command-line interface for transferring data between Hadoop and relational databases.</a:t>
            </a:r>
          </a:p>
          <a:p>
            <a:pPr lvl="0" algn="just">
              <a:lnSpc>
                <a:spcPct val="170000"/>
              </a:lnSpc>
              <a:spcBef>
                <a:spcPts val="0"/>
              </a:spcBef>
              <a:buFont typeface="Arial" panose="020B0604020202020204" pitchFamily="34" charset="0"/>
              <a:buChar char="•"/>
            </a:pPr>
            <a:r>
              <a:rPr lang="en-IN" sz="1200" b="1" dirty="0"/>
              <a:t>Hive:</a:t>
            </a:r>
            <a:r>
              <a:rPr lang="en-IN" sz="1200" dirty="0"/>
              <a:t> A data warehouse that provides an SQL-like interface to query databases and filesystems integrated with Hadoop</a:t>
            </a:r>
          </a:p>
          <a:p>
            <a:pPr algn="just">
              <a:lnSpc>
                <a:spcPct val="170000"/>
              </a:lnSpc>
              <a:spcBef>
                <a:spcPts val="0"/>
              </a:spcBef>
              <a:buFont typeface="Arial" panose="020B0604020202020204" pitchFamily="34" charset="0"/>
              <a:buChar char="•"/>
            </a:pPr>
            <a:r>
              <a:rPr lang="en-IN" sz="1200" b="1" dirty="0"/>
              <a:t>HBase: </a:t>
            </a:r>
            <a:r>
              <a:rPr lang="en-IN" sz="1200" dirty="0"/>
              <a:t>it is an open source NoSQL database that runs on HDFS. It is Column oriented key-value data store</a:t>
            </a:r>
          </a:p>
          <a:p>
            <a:pPr lvl="0" algn="just">
              <a:lnSpc>
                <a:spcPct val="170000"/>
              </a:lnSpc>
              <a:spcBef>
                <a:spcPts val="0"/>
              </a:spcBef>
              <a:buFont typeface="Arial" panose="020B0604020202020204" pitchFamily="34" charset="0"/>
              <a:buChar char="•"/>
            </a:pPr>
            <a:endParaRPr lang="en-IN" sz="1200" dirty="0"/>
          </a:p>
          <a:p>
            <a:pPr algn="just"/>
            <a:endParaRPr lang="en-IN" sz="1200" dirty="0"/>
          </a:p>
        </p:txBody>
      </p:sp>
      <p:sp>
        <p:nvSpPr>
          <p:cNvPr id="3" name="Content Placeholder 2">
            <a:extLst>
              <a:ext uri="{FF2B5EF4-FFF2-40B4-BE49-F238E27FC236}">
                <a16:creationId xmlns:a16="http://schemas.microsoft.com/office/drawing/2014/main" id="{09EF9550-91A4-4365-8FB6-C2964E08FFAC}"/>
              </a:ext>
            </a:extLst>
          </p:cNvPr>
          <p:cNvSpPr>
            <a:spLocks noGrp="1"/>
          </p:cNvSpPr>
          <p:nvPr>
            <p:ph sz="quarter" idx="10"/>
          </p:nvPr>
        </p:nvSpPr>
        <p:spPr/>
        <p:txBody>
          <a:bodyPr/>
          <a:lstStyle/>
          <a:p>
            <a:r>
              <a:rPr lang="en-US" dirty="0"/>
              <a:t>Hadoop Ecosystem</a:t>
            </a:r>
            <a:endParaRPr lang="en-IN" dirty="0"/>
          </a:p>
        </p:txBody>
      </p:sp>
      <p:sp>
        <p:nvSpPr>
          <p:cNvPr id="5" name="Slide Number Placeholder 4">
            <a:extLst>
              <a:ext uri="{FF2B5EF4-FFF2-40B4-BE49-F238E27FC236}">
                <a16:creationId xmlns:a16="http://schemas.microsoft.com/office/drawing/2014/main" id="{E5A51FCE-752F-4B25-8476-31AB45F0D5D3}"/>
              </a:ext>
            </a:extLst>
          </p:cNvPr>
          <p:cNvSpPr>
            <a:spLocks noGrp="1"/>
          </p:cNvSpPr>
          <p:nvPr>
            <p:ph type="sldNum" sz="quarter" idx="14"/>
          </p:nvPr>
        </p:nvSpPr>
        <p:spPr/>
        <p:txBody>
          <a:bodyPr/>
          <a:lstStyle/>
          <a:p>
            <a:fld id="{BC8D7E44-7D4F-4942-A8C9-2DF6BF8399E8}" type="slidenum">
              <a:rPr lang="en-US" smtClean="0"/>
              <a:pPr/>
              <a:t>41</a:t>
            </a:fld>
            <a:endParaRPr lang="en-US" dirty="0"/>
          </a:p>
        </p:txBody>
      </p:sp>
    </p:spTree>
    <p:extLst>
      <p:ext uri="{BB962C8B-B14F-4D97-AF65-F5344CB8AC3E}">
        <p14:creationId xmlns:p14="http://schemas.microsoft.com/office/powerpoint/2010/main" val="248798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924C1B-3484-4971-8957-08B70286028D}"/>
              </a:ext>
            </a:extLst>
          </p:cNvPr>
          <p:cNvSpPr>
            <a:spLocks noGrp="1"/>
          </p:cNvSpPr>
          <p:nvPr>
            <p:ph idx="1"/>
          </p:nvPr>
        </p:nvSpPr>
        <p:spPr/>
        <p:txBody>
          <a:bodyPr>
            <a:normAutofit fontScale="92500"/>
          </a:bodyPr>
          <a:lstStyle/>
          <a:p>
            <a:pPr algn="just">
              <a:buFont typeface="Arial" panose="020B0604020202020204" pitchFamily="34" charset="0"/>
              <a:buChar char="•"/>
            </a:pPr>
            <a:r>
              <a:rPr lang="en-US" dirty="0">
                <a:hlinkClick r:id="rId2"/>
              </a:rPr>
              <a:t>Wikipedia</a:t>
            </a:r>
            <a:r>
              <a:rPr lang="en-US" dirty="0"/>
              <a:t>, defines Data Warehouses as:</a:t>
            </a:r>
          </a:p>
          <a:p>
            <a:pPr algn="just">
              <a:buFont typeface="Arial" panose="020B0604020202020204" pitchFamily="34" charset="0"/>
              <a:buChar char="•"/>
            </a:pPr>
            <a:r>
              <a:rPr lang="en-US" dirty="0"/>
              <a:t>“…central repositories of integrated data from one or more disparate sources. They store current and historical data and are used for creating trending reports for senior management reporting such as annual and quarterly comparisons.”</a:t>
            </a:r>
          </a:p>
          <a:p>
            <a:pPr algn="just">
              <a:buFont typeface="Arial" panose="020B0604020202020204" pitchFamily="34" charset="0"/>
              <a:buChar char="•"/>
            </a:pPr>
            <a:r>
              <a:rPr lang="en-US" dirty="0"/>
              <a:t>It represents an abstracted picture of the business organized by subject area.</a:t>
            </a:r>
          </a:p>
          <a:p>
            <a:pPr algn="just">
              <a:buFont typeface="Arial" panose="020B0604020202020204" pitchFamily="34" charset="0"/>
              <a:buChar char="•"/>
            </a:pPr>
            <a:r>
              <a:rPr lang="en-US" dirty="0"/>
              <a:t>It is highly transformed and structured.</a:t>
            </a:r>
          </a:p>
          <a:p>
            <a:pPr algn="just">
              <a:buFont typeface="Arial" panose="020B0604020202020204" pitchFamily="34" charset="0"/>
              <a:buChar char="•"/>
            </a:pPr>
            <a:r>
              <a:rPr lang="en-US" dirty="0"/>
              <a:t>Data is not loaded to the data warehouse until the use for it has been defined.</a:t>
            </a:r>
          </a:p>
          <a:p>
            <a:pPr algn="just">
              <a:buFont typeface="Arial" panose="020B0604020202020204" pitchFamily="34" charset="0"/>
              <a:buChar char="•"/>
            </a:pPr>
            <a:r>
              <a:rPr lang="en-US" dirty="0"/>
              <a:t>It generally follows a methodology such as those defined by Ralph Kimball and Bill </a:t>
            </a:r>
            <a:r>
              <a:rPr lang="en-US" dirty="0" err="1"/>
              <a:t>Inmon</a:t>
            </a:r>
            <a:r>
              <a:rPr lang="en-US" dirty="0"/>
              <a:t>.</a:t>
            </a:r>
          </a:p>
          <a:p>
            <a:pPr algn="just">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AB24DA79-DC97-47DC-AB28-86409D93062E}"/>
              </a:ext>
            </a:extLst>
          </p:cNvPr>
          <p:cNvSpPr>
            <a:spLocks noGrp="1"/>
          </p:cNvSpPr>
          <p:nvPr>
            <p:ph sz="quarter" idx="10"/>
          </p:nvPr>
        </p:nvSpPr>
        <p:spPr>
          <a:xfrm>
            <a:off x="381000" y="533400"/>
            <a:ext cx="6324600" cy="1143000"/>
          </a:xfrm>
        </p:spPr>
        <p:txBody>
          <a:bodyPr/>
          <a:lstStyle/>
          <a:p>
            <a:r>
              <a:rPr lang="en-US" dirty="0"/>
              <a:t>Data Warehouse</a:t>
            </a:r>
          </a:p>
          <a:p>
            <a:endParaRPr lang="en-IN" dirty="0"/>
          </a:p>
        </p:txBody>
      </p:sp>
      <p:sp>
        <p:nvSpPr>
          <p:cNvPr id="5" name="Slide Number Placeholder 4">
            <a:extLst>
              <a:ext uri="{FF2B5EF4-FFF2-40B4-BE49-F238E27FC236}">
                <a16:creationId xmlns:a16="http://schemas.microsoft.com/office/drawing/2014/main" id="{90F43C5F-DF8F-4CAA-BC99-B0652BCEDFF4}"/>
              </a:ext>
            </a:extLst>
          </p:cNvPr>
          <p:cNvSpPr>
            <a:spLocks noGrp="1"/>
          </p:cNvSpPr>
          <p:nvPr>
            <p:ph type="sldNum" sz="quarter" idx="14"/>
          </p:nvPr>
        </p:nvSpPr>
        <p:spPr/>
        <p:txBody>
          <a:bodyPr/>
          <a:lstStyle/>
          <a:p>
            <a:fld id="{BC8D7E44-7D4F-4942-A8C9-2DF6BF8399E8}" type="slidenum">
              <a:rPr lang="en-US" smtClean="0"/>
              <a:pPr/>
              <a:t>42</a:t>
            </a:fld>
            <a:endParaRPr lang="en-US" dirty="0"/>
          </a:p>
        </p:txBody>
      </p:sp>
    </p:spTree>
    <p:extLst>
      <p:ext uri="{BB962C8B-B14F-4D97-AF65-F5344CB8AC3E}">
        <p14:creationId xmlns:p14="http://schemas.microsoft.com/office/powerpoint/2010/main" val="3680199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F06BD8-4B71-460D-8149-21E708A39E9D}"/>
              </a:ext>
            </a:extLst>
          </p:cNvPr>
          <p:cNvSpPr>
            <a:spLocks noGrp="1"/>
          </p:cNvSpPr>
          <p:nvPr>
            <p:ph idx="1"/>
          </p:nvPr>
        </p:nvSpPr>
        <p:spPr/>
        <p:txBody>
          <a:bodyPr>
            <a:normAutofit/>
          </a:bodyPr>
          <a:lstStyle/>
          <a:p>
            <a:pPr algn="just">
              <a:lnSpc>
                <a:spcPct val="160000"/>
              </a:lnSpc>
              <a:spcBef>
                <a:spcPts val="0"/>
              </a:spcBef>
              <a:buFont typeface="Arial" panose="020B0604020202020204" pitchFamily="34" charset="0"/>
              <a:buChar char="•"/>
            </a:pPr>
            <a:r>
              <a:rPr lang="en-US" sz="1800" dirty="0"/>
              <a:t>Pentaho CTO James Dixon has generally been credited with coining the term “data lake”. He describes a data mart (a subset of a data warehouse) as akin to a bottle of water…”cleansed, packaged and structured for easy consumption” while a data lake is more like a body of water in its natural state. Data flows from the streams (the source systems) to the lake. </a:t>
            </a:r>
          </a:p>
          <a:p>
            <a:pPr algn="just">
              <a:lnSpc>
                <a:spcPct val="160000"/>
              </a:lnSpc>
              <a:spcBef>
                <a:spcPts val="0"/>
              </a:spcBef>
              <a:buFont typeface="Arial" panose="020B0604020202020204" pitchFamily="34" charset="0"/>
              <a:buChar char="•"/>
            </a:pPr>
            <a:r>
              <a:rPr lang="en-US" sz="1800" dirty="0"/>
              <a:t>All data is loaded from source systems. No data is turned away.</a:t>
            </a:r>
          </a:p>
          <a:p>
            <a:pPr algn="just">
              <a:lnSpc>
                <a:spcPct val="160000"/>
              </a:lnSpc>
              <a:spcBef>
                <a:spcPts val="0"/>
              </a:spcBef>
              <a:buFont typeface="Arial" panose="020B0604020202020204" pitchFamily="34" charset="0"/>
              <a:buChar char="•"/>
            </a:pPr>
            <a:r>
              <a:rPr lang="en-US" sz="1800" dirty="0"/>
              <a:t>Data is stored in its Raw form.</a:t>
            </a:r>
          </a:p>
          <a:p>
            <a:pPr algn="just">
              <a:lnSpc>
                <a:spcPct val="160000"/>
              </a:lnSpc>
              <a:spcBef>
                <a:spcPts val="0"/>
              </a:spcBef>
              <a:buFont typeface="Arial" panose="020B0604020202020204" pitchFamily="34" charset="0"/>
              <a:buChar char="•"/>
            </a:pPr>
            <a:r>
              <a:rPr lang="en-US" sz="1800" dirty="0"/>
              <a:t>Data is transformed and schema is applied to fulfill the needs of analysis.</a:t>
            </a:r>
          </a:p>
          <a:p>
            <a:pPr algn="just">
              <a:lnSpc>
                <a:spcPct val="160000"/>
              </a:lnSpc>
              <a:spcBef>
                <a:spcPts val="0"/>
              </a:spcBef>
              <a:buFont typeface="Arial" panose="020B0604020202020204" pitchFamily="34" charset="0"/>
              <a:buChar char="•"/>
            </a:pPr>
            <a:endParaRPr lang="en-IN" sz="1800" dirty="0"/>
          </a:p>
        </p:txBody>
      </p:sp>
      <p:sp>
        <p:nvSpPr>
          <p:cNvPr id="3" name="Content Placeholder 2">
            <a:extLst>
              <a:ext uri="{FF2B5EF4-FFF2-40B4-BE49-F238E27FC236}">
                <a16:creationId xmlns:a16="http://schemas.microsoft.com/office/drawing/2014/main" id="{7B347D3B-070A-491B-8ED0-FBD926C80F05}"/>
              </a:ext>
            </a:extLst>
          </p:cNvPr>
          <p:cNvSpPr>
            <a:spLocks noGrp="1"/>
          </p:cNvSpPr>
          <p:nvPr>
            <p:ph sz="quarter" idx="10"/>
          </p:nvPr>
        </p:nvSpPr>
        <p:spPr>
          <a:xfrm>
            <a:off x="381000" y="457200"/>
            <a:ext cx="6324600" cy="1143000"/>
          </a:xfrm>
        </p:spPr>
        <p:txBody>
          <a:bodyPr/>
          <a:lstStyle/>
          <a:p>
            <a:r>
              <a:rPr lang="en-US" dirty="0"/>
              <a:t>Data Lake</a:t>
            </a:r>
            <a:endParaRPr lang="en-IN" dirty="0"/>
          </a:p>
        </p:txBody>
      </p:sp>
      <p:sp>
        <p:nvSpPr>
          <p:cNvPr id="5" name="Slide Number Placeholder 4">
            <a:extLst>
              <a:ext uri="{FF2B5EF4-FFF2-40B4-BE49-F238E27FC236}">
                <a16:creationId xmlns:a16="http://schemas.microsoft.com/office/drawing/2014/main" id="{4F35385B-64CC-41FB-B4EA-1F1E6339CFB4}"/>
              </a:ext>
            </a:extLst>
          </p:cNvPr>
          <p:cNvSpPr>
            <a:spLocks noGrp="1"/>
          </p:cNvSpPr>
          <p:nvPr>
            <p:ph type="sldNum" sz="quarter" idx="14"/>
          </p:nvPr>
        </p:nvSpPr>
        <p:spPr/>
        <p:txBody>
          <a:bodyPr/>
          <a:lstStyle/>
          <a:p>
            <a:fld id="{BC8D7E44-7D4F-4942-A8C9-2DF6BF8399E8}" type="slidenum">
              <a:rPr lang="en-US" smtClean="0"/>
              <a:pPr/>
              <a:t>43</a:t>
            </a:fld>
            <a:endParaRPr lang="en-US" dirty="0"/>
          </a:p>
        </p:txBody>
      </p:sp>
    </p:spTree>
    <p:extLst>
      <p:ext uri="{BB962C8B-B14F-4D97-AF65-F5344CB8AC3E}">
        <p14:creationId xmlns:p14="http://schemas.microsoft.com/office/powerpoint/2010/main" val="992045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FA9432D-C78A-41C5-A035-FE7BC0B9F018}"/>
              </a:ext>
            </a:extLst>
          </p:cNvPr>
          <p:cNvPicPr>
            <a:picLocks noGrp="1" noChangeAspect="1"/>
          </p:cNvPicPr>
          <p:nvPr>
            <p:ph idx="1"/>
          </p:nvPr>
        </p:nvPicPr>
        <p:blipFill>
          <a:blip r:embed="rId2"/>
          <a:stretch>
            <a:fillRect/>
          </a:stretch>
        </p:blipFill>
        <p:spPr>
          <a:xfrm>
            <a:off x="633412" y="1713706"/>
            <a:ext cx="7572375" cy="4086225"/>
          </a:xfrm>
          <a:prstGeom prst="rect">
            <a:avLst/>
          </a:prstGeom>
        </p:spPr>
      </p:pic>
      <p:sp>
        <p:nvSpPr>
          <p:cNvPr id="3" name="Content Placeholder 2">
            <a:extLst>
              <a:ext uri="{FF2B5EF4-FFF2-40B4-BE49-F238E27FC236}">
                <a16:creationId xmlns:a16="http://schemas.microsoft.com/office/drawing/2014/main" id="{556A71F5-7A79-4863-A567-C0AD93DEC6C5}"/>
              </a:ext>
            </a:extLst>
          </p:cNvPr>
          <p:cNvSpPr>
            <a:spLocks noGrp="1"/>
          </p:cNvSpPr>
          <p:nvPr>
            <p:ph sz="quarter" idx="10"/>
          </p:nvPr>
        </p:nvSpPr>
        <p:spPr>
          <a:xfrm>
            <a:off x="381000" y="457200"/>
            <a:ext cx="7696200" cy="1143000"/>
          </a:xfrm>
        </p:spPr>
        <p:txBody>
          <a:bodyPr/>
          <a:lstStyle/>
          <a:p>
            <a:r>
              <a:rPr lang="en-US" dirty="0"/>
              <a:t>Structured DW vs Unstructured</a:t>
            </a:r>
            <a:endParaRPr lang="en-IN" dirty="0"/>
          </a:p>
        </p:txBody>
      </p:sp>
      <p:sp>
        <p:nvSpPr>
          <p:cNvPr id="5" name="Slide Number Placeholder 4">
            <a:extLst>
              <a:ext uri="{FF2B5EF4-FFF2-40B4-BE49-F238E27FC236}">
                <a16:creationId xmlns:a16="http://schemas.microsoft.com/office/drawing/2014/main" id="{6F41A7FA-635A-4B05-83A9-C646C52B3490}"/>
              </a:ext>
            </a:extLst>
          </p:cNvPr>
          <p:cNvSpPr>
            <a:spLocks noGrp="1"/>
          </p:cNvSpPr>
          <p:nvPr>
            <p:ph type="sldNum" sz="quarter" idx="14"/>
          </p:nvPr>
        </p:nvSpPr>
        <p:spPr/>
        <p:txBody>
          <a:bodyPr/>
          <a:lstStyle/>
          <a:p>
            <a:fld id="{BC8D7E44-7D4F-4942-A8C9-2DF6BF8399E8}" type="slidenum">
              <a:rPr lang="en-US" smtClean="0"/>
              <a:pPr/>
              <a:t>44</a:t>
            </a:fld>
            <a:endParaRPr lang="en-US" dirty="0"/>
          </a:p>
        </p:txBody>
      </p:sp>
    </p:spTree>
    <p:extLst>
      <p:ext uri="{BB962C8B-B14F-4D97-AF65-F5344CB8AC3E}">
        <p14:creationId xmlns:p14="http://schemas.microsoft.com/office/powerpoint/2010/main" val="332065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B030A7-DC3F-409C-BD70-ADED645B9A13}"/>
              </a:ext>
            </a:extLst>
          </p:cNvPr>
          <p:cNvSpPr>
            <a:spLocks noGrp="1"/>
          </p:cNvSpPr>
          <p:nvPr>
            <p:ph idx="1"/>
          </p:nvPr>
        </p:nvSpPr>
        <p:spPr/>
        <p:txBody>
          <a:bodyPr>
            <a:normAutofit/>
          </a:bodyPr>
          <a:lstStyle/>
          <a:p>
            <a:pPr algn="just">
              <a:lnSpc>
                <a:spcPct val="150000"/>
              </a:lnSpc>
              <a:spcBef>
                <a:spcPts val="0"/>
              </a:spcBef>
              <a:buFont typeface="Arial" panose="020B0604020202020204" pitchFamily="34" charset="0"/>
              <a:buChar char="•"/>
            </a:pPr>
            <a:r>
              <a:rPr lang="en-US" sz="1600" dirty="0"/>
              <a:t>Batch processing is even less time-sensitive than near real-time. In fact, batch processing jobs can take hours, or perhaps even days. </a:t>
            </a:r>
          </a:p>
          <a:p>
            <a:pPr algn="just">
              <a:lnSpc>
                <a:spcPct val="150000"/>
              </a:lnSpc>
              <a:spcBef>
                <a:spcPts val="0"/>
              </a:spcBef>
              <a:buFont typeface="Arial" panose="020B0604020202020204" pitchFamily="34" charset="0"/>
              <a:buChar char="•"/>
            </a:pPr>
            <a:r>
              <a:rPr lang="en-US" sz="1600" dirty="0"/>
              <a:t>Batch processing involves three separate processes. First, data is collected, usually over a period of time. Second, the data is processed by a separate program. Thirdly, the data is output. </a:t>
            </a:r>
          </a:p>
          <a:p>
            <a:pPr lvl="1" algn="just">
              <a:lnSpc>
                <a:spcPct val="150000"/>
              </a:lnSpc>
              <a:spcBef>
                <a:spcPts val="0"/>
              </a:spcBef>
              <a:buFont typeface="Arial" panose="020B0604020202020204" pitchFamily="34" charset="0"/>
              <a:buChar char="•"/>
            </a:pPr>
            <a:r>
              <a:rPr lang="en-US" dirty="0"/>
              <a:t>Examples of uses for batch processing include payroll and billing activities</a:t>
            </a:r>
            <a:endParaRPr lang="en-IN" dirty="0"/>
          </a:p>
        </p:txBody>
      </p:sp>
      <p:sp>
        <p:nvSpPr>
          <p:cNvPr id="3" name="Content Placeholder 2">
            <a:extLst>
              <a:ext uri="{FF2B5EF4-FFF2-40B4-BE49-F238E27FC236}">
                <a16:creationId xmlns:a16="http://schemas.microsoft.com/office/drawing/2014/main" id="{BDC09662-114A-4571-84B8-AFEDE9C46DCF}"/>
              </a:ext>
            </a:extLst>
          </p:cNvPr>
          <p:cNvSpPr>
            <a:spLocks noGrp="1"/>
          </p:cNvSpPr>
          <p:nvPr>
            <p:ph sz="quarter" idx="10"/>
          </p:nvPr>
        </p:nvSpPr>
        <p:spPr>
          <a:xfrm>
            <a:off x="304800" y="457200"/>
            <a:ext cx="8229600" cy="1143000"/>
          </a:xfrm>
        </p:spPr>
        <p:txBody>
          <a:bodyPr/>
          <a:lstStyle/>
          <a:p>
            <a:r>
              <a:rPr lang="en-US" dirty="0"/>
              <a:t>Real Time vs Near-Real Time vs Batch Processing</a:t>
            </a:r>
            <a:endParaRPr lang="en-IN" dirty="0"/>
          </a:p>
          <a:p>
            <a:endParaRPr lang="en-IN" dirty="0"/>
          </a:p>
        </p:txBody>
      </p:sp>
      <p:sp>
        <p:nvSpPr>
          <p:cNvPr id="4" name="Content Placeholder 3">
            <a:extLst>
              <a:ext uri="{FF2B5EF4-FFF2-40B4-BE49-F238E27FC236}">
                <a16:creationId xmlns:a16="http://schemas.microsoft.com/office/drawing/2014/main" id="{EB4FD766-F0A9-4C37-AC25-A11EDFE2524C}"/>
              </a:ext>
            </a:extLst>
          </p:cNvPr>
          <p:cNvSpPr>
            <a:spLocks noGrp="1"/>
          </p:cNvSpPr>
          <p:nvPr>
            <p:ph sz="quarter" idx="11"/>
          </p:nvPr>
        </p:nvSpPr>
        <p:spPr/>
        <p:txBody>
          <a:bodyPr/>
          <a:lstStyle/>
          <a:p>
            <a:endParaRPr lang="en-IN"/>
          </a:p>
        </p:txBody>
      </p:sp>
      <p:sp>
        <p:nvSpPr>
          <p:cNvPr id="5" name="Slide Number Placeholder 4">
            <a:extLst>
              <a:ext uri="{FF2B5EF4-FFF2-40B4-BE49-F238E27FC236}">
                <a16:creationId xmlns:a16="http://schemas.microsoft.com/office/drawing/2014/main" id="{36446CC7-BF49-471D-BD51-B7E5508BE6FE}"/>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254565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normAutofit fontScale="85000" lnSpcReduction="10000"/>
          </a:bodyPr>
          <a:lstStyle/>
          <a:p>
            <a:pPr algn="just">
              <a:lnSpc>
                <a:spcPct val="150000"/>
              </a:lnSpc>
              <a:spcBef>
                <a:spcPts val="0"/>
              </a:spcBef>
              <a:buFont typeface="Arial" panose="020B0604020202020204" pitchFamily="34" charset="0"/>
              <a:buChar char="•"/>
            </a:pPr>
            <a:r>
              <a:rPr lang="en-US" sz="2000" dirty="0"/>
              <a:t>Traditionally DWs do not contain today's data. They are usually loaded with data from operational systems at most weekly or in some cases nightly, but are in any case a window on the past. </a:t>
            </a:r>
          </a:p>
          <a:p>
            <a:pPr algn="just">
              <a:lnSpc>
                <a:spcPct val="150000"/>
              </a:lnSpc>
              <a:spcBef>
                <a:spcPts val="0"/>
              </a:spcBef>
              <a:buFont typeface="Arial" panose="020B0604020202020204" pitchFamily="34" charset="0"/>
              <a:buChar char="•"/>
            </a:pPr>
            <a:r>
              <a:rPr lang="en-US" sz="2000" dirty="0"/>
              <a:t>The fast pace of business today is quickly making these historical systems less valuable to the issues facing managers and government officials in the real world. </a:t>
            </a:r>
          </a:p>
          <a:p>
            <a:pPr algn="just">
              <a:lnSpc>
                <a:spcPct val="160000"/>
              </a:lnSpc>
              <a:spcBef>
                <a:spcPts val="0"/>
              </a:spcBef>
              <a:buFont typeface="Arial" panose="020B0604020202020204" pitchFamily="34" charset="0"/>
              <a:buChar char="•"/>
            </a:pPr>
            <a:r>
              <a:rPr lang="en-US" sz="2000" dirty="0"/>
              <a:t>Some Examples:</a:t>
            </a:r>
          </a:p>
          <a:p>
            <a:pPr lvl="1" algn="just">
              <a:lnSpc>
                <a:spcPct val="160000"/>
              </a:lnSpc>
              <a:spcBef>
                <a:spcPts val="0"/>
              </a:spcBef>
            </a:pPr>
            <a:r>
              <a:rPr lang="en-US" sz="1600" dirty="0"/>
              <a:t>Morning sales on the east coast will affect how stores are stocked on the west coast. </a:t>
            </a:r>
          </a:p>
          <a:p>
            <a:pPr lvl="1" algn="just">
              <a:lnSpc>
                <a:spcPct val="160000"/>
              </a:lnSpc>
              <a:spcBef>
                <a:spcPts val="0"/>
              </a:spcBef>
            </a:pPr>
            <a:r>
              <a:rPr lang="en-US" sz="1600" dirty="0"/>
              <a:t>Airlines and government agencies need to be able to analyze the most current information when trying to detect suspicious groups of passengers or potentially illegal activity</a:t>
            </a:r>
          </a:p>
          <a:p>
            <a:pPr lvl="1" algn="just">
              <a:lnSpc>
                <a:spcPct val="160000"/>
              </a:lnSpc>
              <a:spcBef>
                <a:spcPts val="0"/>
              </a:spcBef>
            </a:pPr>
            <a:r>
              <a:rPr lang="en-US" sz="1600" dirty="0"/>
              <a:t>Fast-paced changes in the financial markets may make the personalized suggestions on a stockbroker's website obsolete by the time they are viewed. </a:t>
            </a:r>
          </a:p>
        </p:txBody>
      </p:sp>
      <p:sp>
        <p:nvSpPr>
          <p:cNvPr id="5122" name="Rectangle 2"/>
          <p:cNvSpPr>
            <a:spLocks noGrp="1" noChangeArrowheads="1"/>
          </p:cNvSpPr>
          <p:nvPr>
            <p:ph type="title" idx="4294967295"/>
          </p:nvPr>
        </p:nvSpPr>
        <p:spPr>
          <a:xfrm>
            <a:off x="0" y="685800"/>
            <a:ext cx="7620000" cy="762000"/>
          </a:xfrm>
        </p:spPr>
        <p:txBody>
          <a:bodyPr/>
          <a:lstStyle/>
          <a:p>
            <a:pPr eaLnBrk="1" hangingPunct="1"/>
            <a:r>
              <a:rPr lang="en-US" b="1"/>
              <a:t>Introduction</a:t>
            </a:r>
          </a:p>
        </p:txBody>
      </p:sp>
      <p:sp>
        <p:nvSpPr>
          <p:cNvPr id="4" name="TextBox 3">
            <a:extLst>
              <a:ext uri="{FF2B5EF4-FFF2-40B4-BE49-F238E27FC236}">
                <a16:creationId xmlns:a16="http://schemas.microsoft.com/office/drawing/2014/main" id="{B6638D0D-92CE-4665-98AC-B948032E47B6}"/>
              </a:ext>
            </a:extLst>
          </p:cNvPr>
          <p:cNvSpPr txBox="1"/>
          <p:nvPr/>
        </p:nvSpPr>
        <p:spPr>
          <a:xfrm>
            <a:off x="609600" y="6101551"/>
            <a:ext cx="8534400" cy="646331"/>
          </a:xfrm>
          <a:prstGeom prst="rect">
            <a:avLst/>
          </a:prstGeom>
          <a:noFill/>
        </p:spPr>
        <p:txBody>
          <a:bodyPr wrap="square" rtlCol="0">
            <a:spAutoFit/>
          </a:bodyPr>
          <a:lstStyle/>
          <a:p>
            <a:r>
              <a:rPr lang="en-US" b="1" dirty="0"/>
              <a:t>Reference: </a:t>
            </a:r>
            <a:r>
              <a:rPr lang="en-US" b="1" dirty="0">
                <a:hlinkClick r:id="rId2"/>
              </a:rPr>
              <a:t>Real-Time Data Warehousing: Challenges and Solutions by Justin </a:t>
            </a:r>
            <a:r>
              <a:rPr lang="en-US" b="1" dirty="0" err="1">
                <a:hlinkClick r:id="rId2"/>
              </a:rPr>
              <a:t>Langseth</a:t>
            </a:r>
            <a:br>
              <a:rPr lang="en-US" b="1" dirty="0"/>
            </a:br>
            <a:endParaRPr lang="en-IN" dirty="0"/>
          </a:p>
        </p:txBody>
      </p:sp>
    </p:spTree>
    <p:extLst>
      <p:ext uri="{BB962C8B-B14F-4D97-AF65-F5344CB8AC3E}">
        <p14:creationId xmlns:p14="http://schemas.microsoft.com/office/powerpoint/2010/main" val="189159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lstStyle/>
          <a:p>
            <a:pPr algn="just">
              <a:lnSpc>
                <a:spcPct val="150000"/>
              </a:lnSpc>
              <a:spcBef>
                <a:spcPts val="0"/>
              </a:spcBef>
              <a:buFont typeface="Arial" panose="020B0604020202020204" pitchFamily="34" charset="0"/>
              <a:buChar char="•"/>
            </a:pPr>
            <a:r>
              <a:rPr lang="en-US" sz="2000" dirty="0"/>
              <a:t>As today's decisions in the business world become more real-time, the systems that support those decisions need to keep up. </a:t>
            </a:r>
          </a:p>
          <a:p>
            <a:pPr algn="just">
              <a:lnSpc>
                <a:spcPct val="150000"/>
              </a:lnSpc>
              <a:spcBef>
                <a:spcPts val="0"/>
              </a:spcBef>
              <a:buFont typeface="Arial" panose="020B0604020202020204" pitchFamily="34" charset="0"/>
              <a:buChar char="•"/>
            </a:pPr>
            <a:r>
              <a:rPr lang="en-US" sz="2000" dirty="0"/>
              <a:t>It is only natural that DW/BI systems quickly begin to incorporate real-time data.</a:t>
            </a:r>
          </a:p>
          <a:p>
            <a:pPr algn="just">
              <a:lnSpc>
                <a:spcPct val="150000"/>
              </a:lnSpc>
              <a:spcBef>
                <a:spcPts val="0"/>
              </a:spcBef>
              <a:buFont typeface="Arial" panose="020B0604020202020204" pitchFamily="34" charset="0"/>
              <a:buChar char="•"/>
            </a:pPr>
            <a:r>
              <a:rPr lang="en-US" sz="2000" dirty="0"/>
              <a:t>DW/BI applications are designed to answer exactly the types of questions that users would like to pose against real-time data. </a:t>
            </a:r>
          </a:p>
          <a:p>
            <a:pPr algn="just">
              <a:lnSpc>
                <a:spcPct val="150000"/>
              </a:lnSpc>
              <a:spcBef>
                <a:spcPts val="0"/>
              </a:spcBef>
              <a:buFont typeface="Arial" panose="020B0604020202020204" pitchFamily="34" charset="0"/>
              <a:buChar char="•"/>
            </a:pPr>
            <a:r>
              <a:rPr lang="en-US" sz="2000" dirty="0"/>
              <a:t>They are able to analyze vast quantities of data over time, to determine what is the best offer to make to a customer, or to identify potentially fraudulent, illegal, or suspicious activity. </a:t>
            </a:r>
          </a:p>
        </p:txBody>
      </p:sp>
      <p:sp>
        <p:nvSpPr>
          <p:cNvPr id="6146" name="Rectangle 2"/>
          <p:cNvSpPr>
            <a:spLocks noGrp="1" noChangeArrowheads="1"/>
          </p:cNvSpPr>
          <p:nvPr>
            <p:ph type="title" idx="4294967295"/>
          </p:nvPr>
        </p:nvSpPr>
        <p:spPr>
          <a:xfrm>
            <a:off x="0" y="685800"/>
            <a:ext cx="7620000" cy="762000"/>
          </a:xfrm>
        </p:spPr>
        <p:txBody>
          <a:bodyPr/>
          <a:lstStyle/>
          <a:p>
            <a:pPr eaLnBrk="1" hangingPunct="1"/>
            <a:r>
              <a:rPr lang="en-US" b="1"/>
              <a:t>Introduction</a:t>
            </a:r>
          </a:p>
        </p:txBody>
      </p:sp>
    </p:spTree>
    <p:extLst>
      <p:ext uri="{BB962C8B-B14F-4D97-AF65-F5344CB8AC3E}">
        <p14:creationId xmlns:p14="http://schemas.microsoft.com/office/powerpoint/2010/main" val="317963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fontScale="92500"/>
          </a:bodyPr>
          <a:lstStyle/>
          <a:p>
            <a:pPr algn="just" eaLnBrk="1" hangingPunct="1">
              <a:lnSpc>
                <a:spcPct val="150000"/>
              </a:lnSpc>
              <a:spcBef>
                <a:spcPts val="0"/>
              </a:spcBef>
              <a:buFont typeface="Arial" panose="020B0604020202020204" pitchFamily="34" charset="0"/>
              <a:buChar char="•"/>
            </a:pPr>
            <a:r>
              <a:rPr lang="en-US" sz="2000" dirty="0"/>
              <a:t>Today’s integration project teams face the daunting challenge that, while data volumes are exponentially growing, the need for timely and accurate business intelligence is also constantly increasing</a:t>
            </a:r>
          </a:p>
          <a:p>
            <a:pPr algn="just" eaLnBrk="1" hangingPunct="1">
              <a:lnSpc>
                <a:spcPct val="150000"/>
              </a:lnSpc>
              <a:spcBef>
                <a:spcPts val="0"/>
              </a:spcBef>
              <a:buFont typeface="Arial" panose="020B0604020202020204" pitchFamily="34" charset="0"/>
              <a:buChar char="•"/>
            </a:pPr>
            <a:r>
              <a:rPr lang="en-US" sz="2000" dirty="0"/>
              <a:t>Batches for DW loads used to be scheduled daily to weekly; today’s demand information that is as fresh as possible</a:t>
            </a:r>
          </a:p>
          <a:p>
            <a:pPr algn="just" eaLnBrk="1" hangingPunct="1">
              <a:lnSpc>
                <a:spcPct val="150000"/>
              </a:lnSpc>
              <a:spcBef>
                <a:spcPts val="0"/>
              </a:spcBef>
              <a:buFont typeface="Arial" panose="020B0604020202020204" pitchFamily="34" charset="0"/>
              <a:buChar char="•"/>
            </a:pPr>
            <a:r>
              <a:rPr lang="en-US" sz="2000" dirty="0"/>
              <a:t>The value of this real-time data decreases as it gets older</a:t>
            </a:r>
          </a:p>
          <a:p>
            <a:pPr algn="just" eaLnBrk="1" hangingPunct="1">
              <a:lnSpc>
                <a:spcPct val="150000"/>
              </a:lnSpc>
              <a:spcBef>
                <a:spcPts val="0"/>
              </a:spcBef>
              <a:buFont typeface="Arial" panose="020B0604020202020204" pitchFamily="34" charset="0"/>
              <a:buChar char="•"/>
            </a:pPr>
            <a:r>
              <a:rPr lang="en-US" sz="2000" dirty="0"/>
              <a:t>Latency of data integration is essential for the business value of the DW</a:t>
            </a:r>
          </a:p>
          <a:p>
            <a:pPr algn="just" eaLnBrk="1" hangingPunct="1">
              <a:lnSpc>
                <a:spcPct val="150000"/>
              </a:lnSpc>
              <a:spcBef>
                <a:spcPts val="0"/>
              </a:spcBef>
              <a:buFont typeface="Arial" panose="020B0604020202020204" pitchFamily="34" charset="0"/>
              <a:buChar char="•"/>
            </a:pPr>
            <a:r>
              <a:rPr lang="en-US" sz="2000" dirty="0"/>
              <a:t>At the same time the concept of “business hours” is vanishing for a global enterprise, as data warehouses are in use 24 hours a day, 365 days a year</a:t>
            </a:r>
          </a:p>
        </p:txBody>
      </p:sp>
      <p:sp>
        <p:nvSpPr>
          <p:cNvPr id="8194" name="Rectangle 2"/>
          <p:cNvSpPr>
            <a:spLocks noGrp="1" noChangeArrowheads="1"/>
          </p:cNvSpPr>
          <p:nvPr>
            <p:ph type="title" idx="4294967295"/>
          </p:nvPr>
        </p:nvSpPr>
        <p:spPr>
          <a:xfrm>
            <a:off x="0" y="685800"/>
            <a:ext cx="7620000" cy="762000"/>
          </a:xfrm>
        </p:spPr>
        <p:txBody>
          <a:bodyPr/>
          <a:lstStyle/>
          <a:p>
            <a:pPr eaLnBrk="1" hangingPunct="1"/>
            <a:r>
              <a:rPr lang="en-US" b="1"/>
              <a:t>Introduction</a:t>
            </a:r>
          </a:p>
        </p:txBody>
      </p:sp>
    </p:spTree>
    <p:extLst>
      <p:ext uri="{BB962C8B-B14F-4D97-AF65-F5344CB8AC3E}">
        <p14:creationId xmlns:p14="http://schemas.microsoft.com/office/powerpoint/2010/main" val="427028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fontScale="92500" lnSpcReduction="20000"/>
          </a:bodyPr>
          <a:lstStyle/>
          <a:p>
            <a:pPr algn="just" eaLnBrk="1" hangingPunct="1">
              <a:lnSpc>
                <a:spcPct val="150000"/>
              </a:lnSpc>
              <a:spcBef>
                <a:spcPts val="0"/>
              </a:spcBef>
              <a:buFont typeface="Arial" panose="020B0604020202020204" pitchFamily="34" charset="0"/>
              <a:buChar char="•"/>
            </a:pPr>
            <a:r>
              <a:rPr lang="en-US" sz="2000" dirty="0"/>
              <a:t>This means that the traditional nightly batch windows are becoming harder to accommodate, and interrupting or slowing down sources is not acceptable at any time during the day. </a:t>
            </a:r>
          </a:p>
          <a:p>
            <a:pPr algn="just" eaLnBrk="1" hangingPunct="1">
              <a:lnSpc>
                <a:spcPct val="150000"/>
              </a:lnSpc>
              <a:spcBef>
                <a:spcPts val="0"/>
              </a:spcBef>
              <a:buFont typeface="Arial" panose="020B0604020202020204" pitchFamily="34" charset="0"/>
              <a:buChar char="•"/>
            </a:pPr>
            <a:endParaRPr lang="en-US" sz="2000" dirty="0"/>
          </a:p>
          <a:p>
            <a:pPr algn="just" eaLnBrk="1" hangingPunct="1">
              <a:lnSpc>
                <a:spcPct val="150000"/>
              </a:lnSpc>
              <a:spcBef>
                <a:spcPts val="0"/>
              </a:spcBef>
              <a:buFont typeface="Arial" panose="020B0604020202020204" pitchFamily="34" charset="0"/>
              <a:buChar char="•"/>
            </a:pPr>
            <a:r>
              <a:rPr lang="en-US" sz="2000" dirty="0"/>
              <a:t>Finally, integration projects have to be completed in shorter release timeframes, while fully meeting functional, performance, and quality specifications on time and within budget</a:t>
            </a:r>
          </a:p>
          <a:p>
            <a:pPr algn="just" eaLnBrk="1" hangingPunct="1">
              <a:lnSpc>
                <a:spcPct val="150000"/>
              </a:lnSpc>
              <a:spcBef>
                <a:spcPts val="0"/>
              </a:spcBef>
              <a:buFont typeface="Arial" panose="020B0604020202020204" pitchFamily="34" charset="0"/>
              <a:buChar char="•"/>
            </a:pPr>
            <a:endParaRPr lang="en-US" sz="2000" dirty="0"/>
          </a:p>
          <a:p>
            <a:pPr algn="just" eaLnBrk="1" hangingPunct="1">
              <a:lnSpc>
                <a:spcPct val="150000"/>
              </a:lnSpc>
              <a:spcBef>
                <a:spcPts val="0"/>
              </a:spcBef>
              <a:buFont typeface="Arial" panose="020B0604020202020204" pitchFamily="34" charset="0"/>
              <a:buChar char="•"/>
            </a:pPr>
            <a:r>
              <a:rPr lang="en-US" sz="2000" dirty="0"/>
              <a:t>Real-time data warehousing requires a solid approach to data integration and most importantly, the ability to transform and filter data on-the-fly to ensure it meets the needs of its different users</a:t>
            </a:r>
          </a:p>
          <a:p>
            <a:pPr algn="just" eaLnBrk="1" hangingPunct="1">
              <a:lnSpc>
                <a:spcPct val="150000"/>
              </a:lnSpc>
              <a:spcBef>
                <a:spcPts val="0"/>
              </a:spcBef>
              <a:buFont typeface="Arial" panose="020B0604020202020204" pitchFamily="34" charset="0"/>
              <a:buChar char="•"/>
            </a:pPr>
            <a:endParaRPr lang="en-US" sz="2000" dirty="0"/>
          </a:p>
        </p:txBody>
      </p:sp>
      <p:sp>
        <p:nvSpPr>
          <p:cNvPr id="9218" name="Rectangle 2"/>
          <p:cNvSpPr>
            <a:spLocks noGrp="1" noChangeArrowheads="1"/>
          </p:cNvSpPr>
          <p:nvPr>
            <p:ph type="title" idx="4294967295"/>
          </p:nvPr>
        </p:nvSpPr>
        <p:spPr>
          <a:xfrm>
            <a:off x="228600" y="228600"/>
            <a:ext cx="7772400" cy="762000"/>
          </a:xfrm>
        </p:spPr>
        <p:txBody>
          <a:bodyPr/>
          <a:lstStyle/>
          <a:p>
            <a:pPr eaLnBrk="1" hangingPunct="1"/>
            <a:r>
              <a:rPr lang="en-US" b="1" dirty="0"/>
              <a:t>Introduction</a:t>
            </a:r>
          </a:p>
        </p:txBody>
      </p:sp>
    </p:spTree>
    <p:extLst>
      <p:ext uri="{BB962C8B-B14F-4D97-AF65-F5344CB8AC3E}">
        <p14:creationId xmlns:p14="http://schemas.microsoft.com/office/powerpoint/2010/main" val="3690563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2701</TotalTime>
  <Words>2791</Words>
  <Application>Microsoft Office PowerPoint</Application>
  <PresentationFormat>On-screen Show (4:3)</PresentationFormat>
  <Paragraphs>230</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Wingdings</vt:lpstr>
      <vt:lpstr>Office Theme</vt:lpstr>
      <vt:lpstr>CSI ZG515/ SS ZG515 Data Warehousing</vt:lpstr>
      <vt:lpstr>PowerPoint Presentation</vt:lpstr>
      <vt:lpstr>Topics</vt:lpstr>
      <vt:lpstr>PowerPoint Presentation</vt:lpstr>
      <vt:lpstr>PowerPoint Presentation</vt:lpstr>
      <vt:lpstr>Introduction</vt:lpstr>
      <vt:lpstr>Introduction</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Real-Time FT Partitions</vt:lpstr>
      <vt:lpstr>Kimball’s Approach to RTDWH</vt:lpstr>
      <vt:lpstr>Near Real-Time ETL</vt:lpstr>
      <vt:lpstr>Trickle &amp; Flip</vt:lpstr>
      <vt:lpstr>External Real-Time Data Cache (RTDC)</vt:lpstr>
      <vt:lpstr>RTDC &amp; JIM</vt:lpstr>
      <vt:lpstr>RTDC &amp; JIM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Siddhartha Singh</cp:lastModifiedBy>
  <cp:revision>186</cp:revision>
  <dcterms:created xsi:type="dcterms:W3CDTF">2011-09-14T09:42:05Z</dcterms:created>
  <dcterms:modified xsi:type="dcterms:W3CDTF">2019-04-27T08:42:06Z</dcterms:modified>
</cp:coreProperties>
</file>