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9" r:id="rId2"/>
  </p:sldMasterIdLst>
  <p:notesMasterIdLst>
    <p:notesMasterId r:id="rId45"/>
  </p:notesMasterIdLst>
  <p:sldIdLst>
    <p:sldId id="406" r:id="rId3"/>
    <p:sldId id="407" r:id="rId4"/>
    <p:sldId id="408" r:id="rId5"/>
    <p:sldId id="363" r:id="rId6"/>
    <p:sldId id="366" r:id="rId7"/>
    <p:sldId id="368" r:id="rId8"/>
    <p:sldId id="370" r:id="rId9"/>
    <p:sldId id="369" r:id="rId10"/>
    <p:sldId id="371" r:id="rId11"/>
    <p:sldId id="411" r:id="rId12"/>
    <p:sldId id="409" r:id="rId13"/>
    <p:sldId id="410" r:id="rId14"/>
    <p:sldId id="372" r:id="rId15"/>
    <p:sldId id="373" r:id="rId16"/>
    <p:sldId id="374" r:id="rId17"/>
    <p:sldId id="365" r:id="rId18"/>
    <p:sldId id="375" r:id="rId19"/>
    <p:sldId id="301" r:id="rId20"/>
    <p:sldId id="376" r:id="rId21"/>
    <p:sldId id="380" r:id="rId22"/>
    <p:sldId id="382" r:id="rId23"/>
    <p:sldId id="379" r:id="rId24"/>
    <p:sldId id="383" r:id="rId25"/>
    <p:sldId id="381" r:id="rId26"/>
    <p:sldId id="302" r:id="rId27"/>
    <p:sldId id="377" r:id="rId28"/>
    <p:sldId id="378" r:id="rId29"/>
    <p:sldId id="306" r:id="rId30"/>
    <p:sldId id="386" r:id="rId31"/>
    <p:sldId id="388" r:id="rId32"/>
    <p:sldId id="384" r:id="rId33"/>
    <p:sldId id="385" r:id="rId34"/>
    <p:sldId id="389" r:id="rId35"/>
    <p:sldId id="351" r:id="rId36"/>
    <p:sldId id="415" r:id="rId37"/>
    <p:sldId id="414" r:id="rId38"/>
    <p:sldId id="401" r:id="rId39"/>
    <p:sldId id="402" r:id="rId40"/>
    <p:sldId id="403" r:id="rId41"/>
    <p:sldId id="404" r:id="rId42"/>
    <p:sldId id="405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1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65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5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0FC3-0E9A-41F3-8BCB-5A66D2E38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B8990-B462-4FE5-A0C2-5E7C9447B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36F0C-A904-4DA7-85FF-CBC8D1654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97367-A890-49E7-BB25-5DBF7C480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3A7C4-9A1E-41FF-83A3-938BD2A2DAD7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C7B0-46C8-44C2-9110-8E00318FE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Prof. Navneet Goyal, Dept. of Comp. Sc.</a:t>
            </a:r>
          </a:p>
        </p:txBody>
      </p:sp>
    </p:spTree>
    <p:extLst>
      <p:ext uri="{BB962C8B-B14F-4D97-AF65-F5344CB8AC3E}">
        <p14:creationId xmlns:p14="http://schemas.microsoft.com/office/powerpoint/2010/main" val="1767607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23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00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023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285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F093357-3A8D-471B-AB18-3CA80A9586A3}" type="datetime4">
              <a:rPr lang="en-US">
                <a:solidFill>
                  <a:srgbClr val="1C1C1C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1C1C1C"/>
                </a:solidFill>
              </a:rPr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18349B29-63A3-4606-9CCB-D7D280379D5E}" type="slidenum">
              <a:rPr lang="en-US" altLang="en-US">
                <a:solidFill>
                  <a:srgbClr val="1C1C1C"/>
                </a:solidFill>
              </a:rPr>
              <a:pPr/>
              <a:t>‹#›</a:t>
            </a:fld>
            <a:endParaRPr lang="en-US" alt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5531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A9160-7425-4B75-9173-A61B805E8BD1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2A4FE-8E63-4703-AB06-28CA16711FA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71443"/>
      </p:ext>
    </p:extLst>
  </p:cSld>
  <p:clrMapOvr>
    <a:masterClrMapping/>
  </p:clrMapOvr>
  <p:transition>
    <p:zo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9BF3-599E-42F8-8DE2-B25723524CEB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6131-8F8F-498C-B82C-A21EDBE918B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4013"/>
      </p:ext>
    </p:extLst>
  </p:cSld>
  <p:clrMapOvr>
    <a:masterClrMapping/>
  </p:clrMapOvr>
  <p:transition>
    <p:zo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DBCD-BE6C-49C7-AB8D-95A7AAF036DB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7413B-A091-4FBB-A655-C1969B07F52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5937"/>
      </p:ext>
    </p:extLst>
  </p:cSld>
  <p:clrMapOvr>
    <a:masterClrMapping/>
  </p:clrMapOvr>
  <p:transition>
    <p:zo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8BB1-562B-4563-B3C9-44DE088B2E3B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21B0B-451E-4130-AF19-53AAC421E84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94941"/>
      </p:ext>
    </p:extLst>
  </p:cSld>
  <p:clrMapOvr>
    <a:masterClrMapping/>
  </p:clrMapOvr>
  <p:transition>
    <p:zo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4BE9-C0F3-4443-BA55-8E10070CD196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96C8E-4968-496A-9E92-767E8EB521B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07865"/>
      </p:ext>
    </p:extLst>
  </p:cSld>
  <p:clrMapOvr>
    <a:masterClrMapping/>
  </p:clrMapOvr>
  <p:transition>
    <p:zo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C8D7E-1670-4A17-8B6A-9F98AC5A3EB2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0DD55-C414-4AC1-AA8F-74AC3B1C8AF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20885"/>
      </p:ext>
    </p:extLst>
  </p:cSld>
  <p:clrMapOvr>
    <a:masterClrMapping/>
  </p:clrMapOvr>
  <p:transition>
    <p:zo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F630-5EF5-4321-8625-F6392F00B2D6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7B183-8EFB-4C78-BF36-F48782BACA5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45298"/>
      </p:ext>
    </p:extLst>
  </p:cSld>
  <p:clrMapOvr>
    <a:masterClrMapping/>
  </p:clrMapOvr>
  <p:transition>
    <p:zo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74DA8-CB7D-40E1-8470-58A2FE03D784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CCCE8-2841-46FF-80E9-5F95DDD85D7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7292"/>
      </p:ext>
    </p:extLst>
  </p:cSld>
  <p:clrMapOvr>
    <a:masterClrMapping/>
  </p:clrMapOvr>
  <p:transition>
    <p:zo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9D4CC-D6D4-44F3-AC18-9D70FB89D185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5A456-63F3-476B-9BFA-DBBA2A73DC9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97759"/>
      </p:ext>
    </p:extLst>
  </p:cSld>
  <p:clrMapOvr>
    <a:masterClrMapping/>
  </p:clrMapOvr>
  <p:transition>
    <p:zo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ED95B-8A9A-4308-8993-5B1F2DB30836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C9FF-D69B-4948-960F-99C78A4493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8603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B8140-8F66-4CF6-8285-27A543AEAFAA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A7CB4-FDD5-454D-814C-F7D2A04F61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99614"/>
      </p:ext>
    </p:extLst>
  </p:cSld>
  <p:clrMapOvr>
    <a:masterClrMapping/>
  </p:clrMapOvr>
  <p:transition>
    <p:zo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051C5-82F5-411D-81FD-0E07501C7E11}" type="datetime4">
              <a:rPr lang="en-US">
                <a:solidFill>
                  <a:srgbClr val="000000"/>
                </a:solidFill>
              </a:rPr>
              <a:pPr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E01E3-6550-45DF-A20E-83C6064CEB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52582"/>
      </p:ext>
    </p:extLst>
  </p:cSld>
  <p:clrMapOvr>
    <a:masterClrMapping/>
  </p:clrMapOvr>
  <p:transition>
    <p:zo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8AB67-785D-4B08-B1B2-4F8BFCB63DC2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February 2,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433823-7BB0-40C5-BFBD-72597F91634E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wbi.org/etl/etl/52-why-do-we-need-staging-area-during-etl-load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wbi.org/etl/etl/52-why-do-we-need-staging-area-during-etl-load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CSI ZG515/ SS ZG515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IN" sz="3600" dirty="0"/>
              <a:t>Data Warehousing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89579" y="5763857"/>
            <a:ext cx="6019800" cy="533400"/>
          </a:xfrm>
        </p:spPr>
        <p:txBody>
          <a:bodyPr/>
          <a:lstStyle/>
          <a:p>
            <a:r>
              <a:rPr lang="en-US" dirty="0" err="1" smtClean="0"/>
              <a:t>Swarna</a:t>
            </a:r>
            <a:r>
              <a:rPr lang="en-US" dirty="0" smtClean="0"/>
              <a:t> Chaudhary</a:t>
            </a:r>
          </a:p>
          <a:p>
            <a:r>
              <a:rPr lang="en-US" dirty="0" smtClean="0"/>
              <a:t>Assistant Prof. 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  <a:endParaRPr lang="en-US" dirty="0"/>
          </a:p>
        </p:txBody>
      </p:sp>
      <p:pic>
        <p:nvPicPr>
          <p:cNvPr id="6" name="Picture 5" descr="C:\Users\BITS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65193"/>
            <a:ext cx="4533544" cy="317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3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68605" marR="271780" indent="-255904" algn="just">
              <a:lnSpc>
                <a:spcPts val="2810"/>
              </a:lnSpc>
              <a:spcBef>
                <a:spcPts val="45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lang="en-US" sz="2600" spc="-5" dirty="0">
                <a:latin typeface="Georgia"/>
                <a:cs typeface="Georgia"/>
              </a:rPr>
              <a:t>Q: </a:t>
            </a:r>
            <a:r>
              <a:rPr lang="en-US" sz="2600" dirty="0">
                <a:latin typeface="Georgia"/>
                <a:cs typeface="Georgia"/>
              </a:rPr>
              <a:t>Which </a:t>
            </a:r>
            <a:r>
              <a:rPr lang="en-US" sz="2600" spc="-5" dirty="0">
                <a:latin typeface="Georgia"/>
                <a:cs typeface="Georgia"/>
              </a:rPr>
              <a:t>products were </a:t>
            </a:r>
            <a:r>
              <a:rPr lang="en-US" sz="2600" dirty="0">
                <a:latin typeface="Georgia"/>
                <a:cs typeface="Georgia"/>
              </a:rPr>
              <a:t>under </a:t>
            </a:r>
            <a:r>
              <a:rPr lang="en-US" sz="2600" spc="-5" dirty="0">
                <a:latin typeface="Georgia"/>
                <a:cs typeface="Georgia"/>
              </a:rPr>
              <a:t>promotion </a:t>
            </a:r>
            <a:r>
              <a:rPr lang="en-US" sz="2600" dirty="0">
                <a:latin typeface="Georgia"/>
                <a:cs typeface="Georgia"/>
              </a:rPr>
              <a:t>but did</a:t>
            </a:r>
            <a:r>
              <a:rPr lang="en-US" sz="2600" spc="-165" dirty="0">
                <a:latin typeface="Georgia"/>
                <a:cs typeface="Georgia"/>
              </a:rPr>
              <a:t> </a:t>
            </a:r>
            <a:r>
              <a:rPr lang="en-US" sz="2600" dirty="0">
                <a:latin typeface="Georgia"/>
                <a:cs typeface="Georgia"/>
              </a:rPr>
              <a:t>not  </a:t>
            </a:r>
            <a:r>
              <a:rPr lang="en-US" sz="2600" spc="-5" dirty="0">
                <a:latin typeface="Georgia"/>
                <a:cs typeface="Georgia"/>
              </a:rPr>
              <a:t>sell?</a:t>
            </a:r>
            <a:endParaRPr lang="en-US" sz="2600" dirty="0">
              <a:latin typeface="Georgia"/>
              <a:cs typeface="Georgia"/>
            </a:endParaRPr>
          </a:p>
          <a:p>
            <a:pPr marL="268605" marR="1008380" indent="138430">
              <a:lnSpc>
                <a:spcPts val="2810"/>
              </a:lnSpc>
              <a:spcBef>
                <a:spcPts val="295"/>
              </a:spcBef>
            </a:pPr>
            <a:r>
              <a:rPr lang="en-US" sz="2600" spc="-5" dirty="0">
                <a:latin typeface="Georgia"/>
                <a:cs typeface="Georgia"/>
              </a:rPr>
              <a:t>Cannot </a:t>
            </a:r>
            <a:r>
              <a:rPr lang="en-US" sz="2600" dirty="0">
                <a:latin typeface="Georgia"/>
                <a:cs typeface="Georgia"/>
              </a:rPr>
              <a:t>answer! </a:t>
            </a:r>
            <a:r>
              <a:rPr lang="en-US" sz="2600" spc="-5" dirty="0">
                <a:solidFill>
                  <a:srgbClr val="FF0000"/>
                </a:solidFill>
                <a:latin typeface="Georgia"/>
                <a:cs typeface="Georgia"/>
              </a:rPr>
              <a:t>-&gt; </a:t>
            </a:r>
            <a:r>
              <a:rPr lang="en-US" sz="2600" spc="-5" dirty="0">
                <a:latin typeface="Georgia"/>
                <a:cs typeface="Georgia"/>
              </a:rPr>
              <a:t>POS sales fact table has </a:t>
            </a:r>
            <a:r>
              <a:rPr lang="en-US" sz="2600" spc="-10" dirty="0">
                <a:latin typeface="Georgia"/>
                <a:cs typeface="Georgia"/>
              </a:rPr>
              <a:t>only  </a:t>
            </a:r>
            <a:r>
              <a:rPr lang="en-US" sz="2600" spc="-5" dirty="0">
                <a:latin typeface="Georgia"/>
                <a:cs typeface="Georgia"/>
              </a:rPr>
              <a:t>products that were</a:t>
            </a:r>
            <a:r>
              <a:rPr lang="en-US" sz="2600" spc="-55" dirty="0">
                <a:latin typeface="Georgia"/>
                <a:cs typeface="Georgia"/>
              </a:rPr>
              <a:t> </a:t>
            </a:r>
            <a:r>
              <a:rPr lang="en-US" sz="2600" spc="-5" dirty="0">
                <a:latin typeface="Georgia"/>
                <a:cs typeface="Georgia"/>
              </a:rPr>
              <a:t>sold</a:t>
            </a:r>
            <a:endParaRPr lang="en-US" sz="2600" dirty="0">
              <a:latin typeface="Georgia"/>
              <a:cs typeface="Georgia"/>
            </a:endParaRPr>
          </a:p>
          <a:p>
            <a:pPr>
              <a:spcBef>
                <a:spcPts val="30"/>
              </a:spcBef>
            </a:pPr>
            <a:endParaRPr lang="en-US" sz="2900" dirty="0">
              <a:latin typeface="Times New Roman"/>
              <a:cs typeface="Times New Roman"/>
            </a:endParaRPr>
          </a:p>
          <a:p>
            <a:pPr marL="268605" marR="300355" indent="-255904" algn="just">
              <a:lnSpc>
                <a:spcPct val="9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lang="en-US" sz="2600" spc="-5" dirty="0" err="1">
                <a:latin typeface="Georgia"/>
                <a:cs typeface="Georgia"/>
              </a:rPr>
              <a:t>Factless</a:t>
            </a:r>
            <a:r>
              <a:rPr lang="en-US" sz="2600" spc="-5" dirty="0">
                <a:latin typeface="Georgia"/>
                <a:cs typeface="Georgia"/>
              </a:rPr>
              <a:t> Fact </a:t>
            </a:r>
            <a:r>
              <a:rPr lang="en-US" sz="2600" dirty="0">
                <a:latin typeface="Georgia"/>
                <a:cs typeface="Georgia"/>
              </a:rPr>
              <a:t>Table </a:t>
            </a:r>
            <a:r>
              <a:rPr lang="en-US" sz="2600" dirty="0">
                <a:solidFill>
                  <a:srgbClr val="FF0000"/>
                </a:solidFill>
                <a:latin typeface="Georgia"/>
                <a:cs typeface="Georgia"/>
              </a:rPr>
              <a:t>= </a:t>
            </a:r>
            <a:r>
              <a:rPr lang="en-US" sz="2600" spc="-5" dirty="0">
                <a:latin typeface="Georgia"/>
                <a:cs typeface="Georgia"/>
              </a:rPr>
              <a:t>has </a:t>
            </a:r>
            <a:r>
              <a:rPr lang="en-US" sz="2600" dirty="0">
                <a:latin typeface="Georgia"/>
                <a:cs typeface="Georgia"/>
              </a:rPr>
              <a:t>no </a:t>
            </a:r>
            <a:r>
              <a:rPr lang="en-US" sz="2600" spc="-5" dirty="0">
                <a:latin typeface="Georgia"/>
                <a:cs typeface="Georgia"/>
              </a:rPr>
              <a:t>measurement </a:t>
            </a:r>
            <a:r>
              <a:rPr lang="en-US" sz="2600" dirty="0">
                <a:latin typeface="Georgia"/>
                <a:cs typeface="Georgia"/>
              </a:rPr>
              <a:t>metrics </a:t>
            </a:r>
            <a:r>
              <a:rPr lang="en-US" sz="2600" spc="-5" dirty="0">
                <a:latin typeface="Georgia"/>
                <a:cs typeface="Georgia"/>
              </a:rPr>
              <a:t>-&gt;  determine what product where on promotion </a:t>
            </a:r>
            <a:r>
              <a:rPr lang="en-US" sz="2600" dirty="0">
                <a:latin typeface="Georgia"/>
                <a:cs typeface="Georgia"/>
              </a:rPr>
              <a:t>but did  not</a:t>
            </a:r>
            <a:r>
              <a:rPr lang="en-US" sz="2600" spc="-20" dirty="0">
                <a:latin typeface="Georgia"/>
                <a:cs typeface="Georgia"/>
              </a:rPr>
              <a:t> </a:t>
            </a:r>
            <a:r>
              <a:rPr lang="en-US" sz="2600" spc="-5" dirty="0">
                <a:latin typeface="Georgia"/>
                <a:cs typeface="Georgia"/>
              </a:rPr>
              <a:t>sell</a:t>
            </a:r>
            <a:endParaRPr lang="en-US" sz="2600" dirty="0">
              <a:latin typeface="Georgia"/>
              <a:cs typeface="Georgia"/>
            </a:endParaRPr>
          </a:p>
          <a:p>
            <a:pPr>
              <a:spcBef>
                <a:spcPts val="50"/>
              </a:spcBef>
              <a:buClr>
                <a:srgbClr val="9F4DA2"/>
              </a:buClr>
              <a:buFont typeface="Georgia"/>
              <a:buChar char="•"/>
            </a:pPr>
            <a:endParaRPr lang="en-US" sz="2650" dirty="0">
              <a:latin typeface="Times New Roman"/>
              <a:cs typeface="Times New Roman"/>
            </a:endParaRPr>
          </a:p>
          <a:p>
            <a:pPr marL="268605" indent="-255904">
              <a:lnSpc>
                <a:spcPts val="311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lang="en-US" sz="2600" dirty="0">
                <a:latin typeface="Georgia"/>
                <a:cs typeface="Georgia"/>
              </a:rPr>
              <a:t>2 </a:t>
            </a:r>
            <a:r>
              <a:rPr lang="en-US" sz="2600" spc="-5" dirty="0">
                <a:latin typeface="Georgia"/>
                <a:cs typeface="Georgia"/>
              </a:rPr>
              <a:t>step </a:t>
            </a:r>
            <a:r>
              <a:rPr lang="en-US" sz="2600" spc="-5" dirty="0" smtClean="0">
                <a:latin typeface="Georgia"/>
                <a:cs typeface="Georgia"/>
              </a:rPr>
              <a:t>process </a:t>
            </a:r>
            <a:r>
              <a:rPr lang="en-US" sz="2600" spc="-5" dirty="0">
                <a:latin typeface="Georgia"/>
                <a:cs typeface="Georgia"/>
              </a:rPr>
              <a:t>to answer</a:t>
            </a:r>
            <a:r>
              <a:rPr lang="en-US" sz="2600" spc="-45" dirty="0">
                <a:latin typeface="Georgia"/>
                <a:cs typeface="Georgia"/>
              </a:rPr>
              <a:t> </a:t>
            </a:r>
            <a:r>
              <a:rPr lang="en-US" sz="2600" dirty="0">
                <a:latin typeface="Georgia"/>
                <a:cs typeface="Georgia"/>
              </a:rPr>
              <a:t>Q</a:t>
            </a:r>
          </a:p>
          <a:p>
            <a:pPr marL="268605" lvl="1">
              <a:lnSpc>
                <a:spcPts val="3110"/>
              </a:lnSpc>
              <a:buChar char="-"/>
              <a:tabLst>
                <a:tab pos="470534" algn="l"/>
              </a:tabLst>
            </a:pPr>
            <a:r>
              <a:rPr lang="en-US" sz="2600" spc="-5" dirty="0">
                <a:latin typeface="Georgia"/>
                <a:cs typeface="Georgia"/>
              </a:rPr>
              <a:t>Query the promotion coverage</a:t>
            </a:r>
            <a:r>
              <a:rPr lang="en-US" sz="2600" spc="-60" dirty="0">
                <a:latin typeface="Georgia"/>
                <a:cs typeface="Georgia"/>
              </a:rPr>
              <a:t> </a:t>
            </a:r>
            <a:r>
              <a:rPr lang="en-US" sz="2600" spc="-5" dirty="0">
                <a:latin typeface="Georgia"/>
                <a:cs typeface="Georgia"/>
              </a:rPr>
              <a:t>table</a:t>
            </a:r>
            <a:endParaRPr lang="en-US" sz="2600" dirty="0">
              <a:latin typeface="Georgia"/>
              <a:cs typeface="Georgia"/>
            </a:endParaRPr>
          </a:p>
          <a:p>
            <a:pPr marL="268605" marR="5080" lvl="1">
              <a:lnSpc>
                <a:spcPts val="2810"/>
              </a:lnSpc>
              <a:spcBef>
                <a:spcPts val="345"/>
              </a:spcBef>
              <a:buChar char="-"/>
              <a:tabLst>
                <a:tab pos="470534" algn="l"/>
              </a:tabLst>
            </a:pPr>
            <a:r>
              <a:rPr lang="en-US" sz="2600" spc="-5" dirty="0">
                <a:latin typeface="Georgia"/>
                <a:cs typeface="Georgia"/>
              </a:rPr>
              <a:t>Determine what products sold from the POS sales fact  table</a:t>
            </a:r>
            <a:endParaRPr lang="en-US" sz="2600" dirty="0">
              <a:latin typeface="Georgia"/>
              <a:cs typeface="Georgia"/>
            </a:endParaRPr>
          </a:p>
          <a:p>
            <a:pPr marL="268605" marR="167640" indent="138430">
              <a:lnSpc>
                <a:spcPts val="2810"/>
              </a:lnSpc>
              <a:spcBef>
                <a:spcPts val="300"/>
              </a:spcBef>
            </a:pPr>
            <a:r>
              <a:rPr lang="en-US" sz="2600" spc="-5" dirty="0">
                <a:latin typeface="Georgia"/>
                <a:cs typeface="Georgia"/>
              </a:rPr>
              <a:t>So </a:t>
            </a:r>
            <a:r>
              <a:rPr lang="en-US" sz="2600" spc="-5" dirty="0">
                <a:solidFill>
                  <a:srgbClr val="FF0000"/>
                </a:solidFill>
                <a:latin typeface="Georgia"/>
                <a:cs typeface="Georgia"/>
              </a:rPr>
              <a:t>-&gt; </a:t>
            </a:r>
            <a:r>
              <a:rPr lang="en-US" sz="2600" spc="-5" dirty="0">
                <a:latin typeface="Georgia"/>
                <a:cs typeface="Georgia"/>
              </a:rPr>
              <a:t>the answer </a:t>
            </a:r>
            <a:r>
              <a:rPr lang="en-US" sz="2600" dirty="0">
                <a:latin typeface="Georgia"/>
                <a:cs typeface="Georgia"/>
              </a:rPr>
              <a:t>is </a:t>
            </a:r>
            <a:r>
              <a:rPr lang="en-US" sz="2600" spc="-5" dirty="0">
                <a:latin typeface="Georgia"/>
                <a:cs typeface="Georgia"/>
              </a:rPr>
              <a:t>the set difference between these </a:t>
            </a:r>
            <a:r>
              <a:rPr lang="en-US" sz="2600" dirty="0">
                <a:latin typeface="Georgia"/>
                <a:cs typeface="Georgia"/>
              </a:rPr>
              <a:t>2  </a:t>
            </a:r>
            <a:r>
              <a:rPr lang="en-US" sz="2600" spc="-5" dirty="0">
                <a:latin typeface="Georgia"/>
                <a:cs typeface="Georgia"/>
              </a:rPr>
              <a:t>lists </a:t>
            </a:r>
            <a:r>
              <a:rPr lang="en-US" sz="2600" dirty="0">
                <a:latin typeface="Georgia"/>
                <a:cs typeface="Georgia"/>
              </a:rPr>
              <a:t>of</a:t>
            </a:r>
            <a:r>
              <a:rPr lang="en-US" sz="2600" spc="-25" dirty="0">
                <a:latin typeface="Georgia"/>
                <a:cs typeface="Georgia"/>
              </a:rPr>
              <a:t> </a:t>
            </a:r>
            <a:r>
              <a:rPr lang="en-US" sz="2600" spc="-5" dirty="0">
                <a:latin typeface="Georgia"/>
                <a:cs typeface="Georgia"/>
              </a:rPr>
              <a:t>products.</a:t>
            </a:r>
            <a:endParaRPr lang="en-US" sz="2600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Factless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273" y="2413525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Date Dimension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859527"/>
            <a:ext cx="2286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Date_key</a:t>
            </a:r>
            <a:endParaRPr lang="en-US" dirty="0" smtClean="0"/>
          </a:p>
          <a:p>
            <a:r>
              <a:rPr lang="en-US" dirty="0" err="1" smtClean="0"/>
              <a:t>Product_key</a:t>
            </a:r>
            <a:endParaRPr lang="en-US" dirty="0" smtClean="0"/>
          </a:p>
          <a:p>
            <a:r>
              <a:rPr lang="en-US" dirty="0" err="1" smtClean="0"/>
              <a:t>Store_key</a:t>
            </a:r>
            <a:endParaRPr lang="en-US" dirty="0" smtClean="0"/>
          </a:p>
          <a:p>
            <a:r>
              <a:rPr lang="en-US" dirty="0" err="1" smtClean="0"/>
              <a:t>Promotion_key</a:t>
            </a:r>
            <a:endParaRPr lang="en-US" dirty="0" smtClean="0"/>
          </a:p>
          <a:p>
            <a:r>
              <a:rPr lang="en-US" dirty="0" smtClean="0"/>
              <a:t>Promotion Count (=1)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375681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Store Dimension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5804" y="2398740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 Dimension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6128" y="139097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Dimension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6" idx="3"/>
            <a:endCxn id="7" idx="1"/>
          </p:cNvCxnSpPr>
          <p:nvPr/>
        </p:nvCxnSpPr>
        <p:spPr>
          <a:xfrm>
            <a:off x="2868873" y="2598191"/>
            <a:ext cx="255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4267200" y="3336855"/>
            <a:ext cx="0" cy="419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1"/>
          </p:cNvCxnSpPr>
          <p:nvPr/>
        </p:nvCxnSpPr>
        <p:spPr>
          <a:xfrm flipV="1">
            <a:off x="5410200" y="2583406"/>
            <a:ext cx="315604" cy="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211472" y="1760309"/>
            <a:ext cx="55728" cy="99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/>
              <a:t>Centipede </a:t>
            </a:r>
            <a:r>
              <a:rPr lang="en-US" dirty="0" smtClean="0"/>
              <a:t>Fact 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964" y="1524000"/>
            <a:ext cx="808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</a:t>
            </a:r>
            <a:r>
              <a:rPr lang="en-US" sz="2400" dirty="0"/>
              <a:t>a normalized fact table.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normalize the fact instead of snow flaking dimensions tables</a:t>
            </a:r>
          </a:p>
        </p:txBody>
      </p:sp>
      <p:pic>
        <p:nvPicPr>
          <p:cNvPr id="5" name="Picture 4" descr="C:\Users\BITS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353050" cy="3159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6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smtClean="0"/>
              <a:t>Periodic </a:t>
            </a:r>
            <a:r>
              <a:rPr lang="en-US" dirty="0"/>
              <a:t>snapshot </a:t>
            </a:r>
            <a:r>
              <a:rPr lang="en-US" dirty="0" smtClean="0"/>
              <a:t>Fact 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964" y="1600200"/>
            <a:ext cx="8087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row in a  summarizes many measurement events occurring over a period, such as a week, or a month.  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grain is the period, not the individual </a:t>
            </a:r>
            <a:r>
              <a:rPr lang="en-US" sz="2400" dirty="0" smtClean="0"/>
              <a:t>transaction.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/>
              <a:t>are generally semi-additive or non-additive.  </a:t>
            </a:r>
          </a:p>
        </p:txBody>
      </p:sp>
    </p:spTree>
    <p:extLst>
      <p:ext uri="{BB962C8B-B14F-4D97-AF65-F5344CB8AC3E}">
        <p14:creationId xmlns:p14="http://schemas.microsoft.com/office/powerpoint/2010/main" val="853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7249236" cy="1143000"/>
          </a:xfrm>
        </p:spPr>
        <p:txBody>
          <a:bodyPr/>
          <a:lstStyle/>
          <a:p>
            <a:r>
              <a:rPr lang="en-US" dirty="0" smtClean="0"/>
              <a:t>Accumulating Snapshot Fact 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964" y="1524000"/>
            <a:ext cx="8087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row in an </a:t>
            </a:r>
            <a:r>
              <a:rPr lang="en-US" sz="2400" b="1" i="1" dirty="0"/>
              <a:t>accumulating snapshot fact table</a:t>
            </a:r>
            <a:r>
              <a:rPr lang="en-US" sz="2400" i="1" dirty="0"/>
              <a:t> </a:t>
            </a:r>
            <a:r>
              <a:rPr lang="en-US" sz="2400" dirty="0"/>
              <a:t>summarizes the measurement events that has a well-defined beginning and end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An event consisting of a series of predictable steps</a:t>
            </a:r>
            <a:r>
              <a:rPr lang="en-US" sz="2400" dirty="0" smtClean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the processing of an order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Accumulating snapshots almost always have multiple date stamps, representing the predictable major events or </a:t>
            </a:r>
            <a:r>
              <a:rPr lang="en-US" sz="2400" dirty="0" smtClean="0"/>
              <a:t>phases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5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Data Warehousing Architecture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Warehousing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/>
              <a:t>Data </a:t>
            </a:r>
            <a:r>
              <a:rPr lang="en-US" sz="2400" dirty="0" smtClean="0"/>
              <a:t>Marts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Staging Area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OLAP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67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459400" y="2535556"/>
            <a:ext cx="1524744" cy="2075168"/>
            <a:chOff x="702273" y="2388726"/>
            <a:chExt cx="1524744" cy="2075168"/>
          </a:xfrm>
        </p:grpSpPr>
        <p:sp>
          <p:nvSpPr>
            <p:cNvPr id="11" name="TextBox 10"/>
            <p:cNvSpPr txBox="1"/>
            <p:nvPr/>
          </p:nvSpPr>
          <p:spPr>
            <a:xfrm>
              <a:off x="1062818" y="2388726"/>
              <a:ext cx="937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Sales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0569" y="3005178"/>
              <a:ext cx="937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HR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4656" y="3495845"/>
              <a:ext cx="1192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Operations</a:t>
              </a:r>
              <a:endParaRPr lang="en-US" sz="1400" b="1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02273" y="2416388"/>
              <a:ext cx="1276151" cy="2047506"/>
              <a:chOff x="702273" y="2416388"/>
              <a:chExt cx="1276151" cy="2047506"/>
            </a:xfrm>
          </p:grpSpPr>
          <p:sp>
            <p:nvSpPr>
              <p:cNvPr id="10" name="Can 9"/>
              <p:cNvSpPr/>
              <p:nvPr/>
            </p:nvSpPr>
            <p:spPr>
              <a:xfrm>
                <a:off x="722460" y="4122856"/>
                <a:ext cx="389548" cy="34103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702273" y="2416388"/>
                <a:ext cx="1276151" cy="1982202"/>
                <a:chOff x="702273" y="2416388"/>
                <a:chExt cx="1276151" cy="1982202"/>
              </a:xfrm>
            </p:grpSpPr>
            <p:sp>
              <p:nvSpPr>
                <p:cNvPr id="7" name="Can 6"/>
                <p:cNvSpPr/>
                <p:nvPr/>
              </p:nvSpPr>
              <p:spPr>
                <a:xfrm>
                  <a:off x="721891" y="2416388"/>
                  <a:ext cx="389548" cy="34103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an 7"/>
                <p:cNvSpPr/>
                <p:nvPr/>
              </p:nvSpPr>
              <p:spPr>
                <a:xfrm>
                  <a:off x="702273" y="3008155"/>
                  <a:ext cx="389548" cy="34103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Can 8"/>
                <p:cNvSpPr/>
                <p:nvPr/>
              </p:nvSpPr>
              <p:spPr>
                <a:xfrm>
                  <a:off x="722460" y="3544964"/>
                  <a:ext cx="389548" cy="34103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040569" y="4090813"/>
                  <a:ext cx="9378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Finance</a:t>
                  </a:r>
                  <a:endParaRPr lang="en-US" sz="1400" b="1" dirty="0"/>
                </a:p>
              </p:txBody>
            </p:sp>
          </p:grpSp>
        </p:grpSp>
      </p:grpSp>
      <p:sp>
        <p:nvSpPr>
          <p:cNvPr id="15" name="Right Arrow 14"/>
          <p:cNvSpPr/>
          <p:nvPr/>
        </p:nvSpPr>
        <p:spPr>
          <a:xfrm>
            <a:off x="1476791" y="3426005"/>
            <a:ext cx="685801" cy="275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V="1">
            <a:off x="1476790" y="3854414"/>
            <a:ext cx="685801" cy="301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1513639" y="3410076"/>
            <a:ext cx="975956" cy="762000"/>
            <a:chOff x="1920992" y="2853531"/>
            <a:chExt cx="975956" cy="762000"/>
          </a:xfrm>
        </p:grpSpPr>
        <p:sp>
          <p:nvSpPr>
            <p:cNvPr id="17" name="TextBox 16"/>
            <p:cNvSpPr txBox="1"/>
            <p:nvPr/>
          </p:nvSpPr>
          <p:spPr>
            <a:xfrm>
              <a:off x="1959093" y="3307754"/>
              <a:ext cx="937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ETL</a:t>
              </a:r>
              <a:endParaRPr lang="en-US" sz="1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0992" y="2853531"/>
              <a:ext cx="54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ETL</a:t>
              </a:r>
              <a:endParaRPr lang="en-US" sz="1400" b="1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1468464" y="2514622"/>
            <a:ext cx="6402197" cy="27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02549" y="2481471"/>
            <a:ext cx="294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Direct Operational Reporting</a:t>
            </a:r>
            <a:endParaRPr lang="en-US" sz="1100" b="1" dirty="0"/>
          </a:p>
        </p:txBody>
      </p:sp>
      <p:grpSp>
        <p:nvGrpSpPr>
          <p:cNvPr id="95" name="Group 94"/>
          <p:cNvGrpSpPr/>
          <p:nvPr/>
        </p:nvGrpSpPr>
        <p:grpSpPr>
          <a:xfrm>
            <a:off x="2241292" y="2896977"/>
            <a:ext cx="2074095" cy="1895459"/>
            <a:chOff x="3017362" y="2674613"/>
            <a:chExt cx="2074095" cy="1895459"/>
          </a:xfrm>
        </p:grpSpPr>
        <p:sp>
          <p:nvSpPr>
            <p:cNvPr id="21" name="Can 20"/>
            <p:cNvSpPr/>
            <p:nvPr/>
          </p:nvSpPr>
          <p:spPr>
            <a:xfrm>
              <a:off x="3017363" y="2728669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>
              <a:off x="3017362" y="3209711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>
              <a:off x="3050912" y="3673203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n 23"/>
            <p:cNvSpPr/>
            <p:nvPr/>
          </p:nvSpPr>
          <p:spPr>
            <a:xfrm>
              <a:off x="3050913" y="4179617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3606" y="4108407"/>
              <a:ext cx="1537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Cleansing System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2329" y="3207317"/>
              <a:ext cx="139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Staging Area</a:t>
              </a:r>
              <a:endParaRPr lang="en-US" sz="1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53606" y="3638694"/>
              <a:ext cx="937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MDM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41948" y="2674613"/>
              <a:ext cx="1537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Operational Data Store</a:t>
              </a:r>
              <a:endParaRPr lang="en-US" sz="1200" b="1" dirty="0"/>
            </a:p>
          </p:txBody>
        </p:sp>
      </p:grpSp>
      <p:sp>
        <p:nvSpPr>
          <p:cNvPr id="30" name="Right Brace 29"/>
          <p:cNvSpPr/>
          <p:nvPr/>
        </p:nvSpPr>
        <p:spPr>
          <a:xfrm>
            <a:off x="6329065" y="3065028"/>
            <a:ext cx="426298" cy="201912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3738924" y="3749905"/>
            <a:ext cx="767338" cy="333217"/>
            <a:chOff x="4585148" y="3791398"/>
            <a:chExt cx="767338" cy="333217"/>
          </a:xfrm>
        </p:grpSpPr>
        <p:sp>
          <p:nvSpPr>
            <p:cNvPr id="32" name="Right Arrow 31"/>
            <p:cNvSpPr/>
            <p:nvPr/>
          </p:nvSpPr>
          <p:spPr>
            <a:xfrm>
              <a:off x="4585148" y="3816068"/>
              <a:ext cx="767338" cy="3085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11308" y="3791398"/>
              <a:ext cx="54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ETL</a:t>
              </a:r>
              <a:endParaRPr lang="en-US" sz="1400" b="1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613969" y="2954173"/>
            <a:ext cx="531920" cy="2249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600" b="1" dirty="0" smtClean="0"/>
              <a:t>Data Warehouse</a:t>
            </a:r>
            <a:endParaRPr lang="en-US" sz="1600" b="1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261073" y="2951033"/>
            <a:ext cx="2064424" cy="2029297"/>
            <a:chOff x="5985749" y="2774462"/>
            <a:chExt cx="2064424" cy="2029297"/>
          </a:xfrm>
        </p:grpSpPr>
        <p:sp>
          <p:nvSpPr>
            <p:cNvPr id="36" name="Can 35"/>
            <p:cNvSpPr/>
            <p:nvPr/>
          </p:nvSpPr>
          <p:spPr>
            <a:xfrm>
              <a:off x="5985749" y="2839296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6005083" y="3915394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5985749" y="3376023"/>
              <a:ext cx="596818" cy="37511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5985749" y="4428648"/>
              <a:ext cx="596818" cy="375111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69395" y="2774462"/>
              <a:ext cx="1537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Sales DM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321" y="3912145"/>
              <a:ext cx="1537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Operation DM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92710" y="3366664"/>
              <a:ext cx="1537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Finance DM</a:t>
              </a:r>
              <a:endParaRPr lang="en-US" sz="1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69395" y="4448587"/>
              <a:ext cx="1537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HR DM</a:t>
              </a:r>
              <a:endParaRPr lang="en-US" sz="1200" b="1" dirty="0"/>
            </a:p>
          </p:txBody>
        </p:sp>
      </p:grpSp>
      <p:sp>
        <p:nvSpPr>
          <p:cNvPr id="44" name="Cube 43"/>
          <p:cNvSpPr/>
          <p:nvPr/>
        </p:nvSpPr>
        <p:spPr>
          <a:xfrm>
            <a:off x="7103066" y="3182967"/>
            <a:ext cx="409145" cy="4153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085331" y="4170554"/>
            <a:ext cx="409145" cy="4153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6755363" y="3880423"/>
            <a:ext cx="442415" cy="20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680717" y="3829030"/>
            <a:ext cx="643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Process</a:t>
            </a:r>
            <a:endParaRPr 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043921" y="3543985"/>
            <a:ext cx="153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Sales </a:t>
            </a:r>
          </a:p>
          <a:p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072859" y="4591935"/>
            <a:ext cx="153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Finance </a:t>
            </a:r>
          </a:p>
          <a:p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7919206" y="2209799"/>
            <a:ext cx="959086" cy="299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743425" y="5406299"/>
            <a:ext cx="160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 Access</a:t>
            </a:r>
            <a:endParaRPr lang="en-US" sz="1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992375" y="3719071"/>
            <a:ext cx="111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Analytics</a:t>
            </a:r>
            <a:endParaRPr 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880628" y="3195764"/>
            <a:ext cx="111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Dashboards</a:t>
            </a:r>
            <a:endParaRPr 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22451" y="2465415"/>
            <a:ext cx="14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Operational </a:t>
            </a:r>
          </a:p>
          <a:p>
            <a:r>
              <a:rPr lang="en-US" sz="1200" b="1" dirty="0" smtClean="0"/>
              <a:t>Reports</a:t>
            </a:r>
            <a:endParaRPr 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905662" y="4499490"/>
            <a:ext cx="111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Mining</a:t>
            </a:r>
            <a:endParaRPr lang="en-US" sz="12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54434" y="3919175"/>
            <a:ext cx="467772" cy="307777"/>
            <a:chOff x="4585148" y="3791394"/>
            <a:chExt cx="767338" cy="372353"/>
          </a:xfrm>
        </p:grpSpPr>
        <p:sp>
          <p:nvSpPr>
            <p:cNvPr id="110" name="Right Arrow 109"/>
            <p:cNvSpPr/>
            <p:nvPr/>
          </p:nvSpPr>
          <p:spPr>
            <a:xfrm>
              <a:off x="4585148" y="3816068"/>
              <a:ext cx="767338" cy="3085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11308" y="3791394"/>
              <a:ext cx="544642" cy="372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738924" y="3749905"/>
            <a:ext cx="767338" cy="338554"/>
            <a:chOff x="4585148" y="3791398"/>
            <a:chExt cx="767338" cy="338554"/>
          </a:xfrm>
        </p:grpSpPr>
        <p:sp>
          <p:nvSpPr>
            <p:cNvPr id="113" name="Right Arrow 112"/>
            <p:cNvSpPr/>
            <p:nvPr/>
          </p:nvSpPr>
          <p:spPr>
            <a:xfrm>
              <a:off x="4585148" y="3816068"/>
              <a:ext cx="767338" cy="3085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611308" y="3791398"/>
              <a:ext cx="5446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ETL</a:t>
              </a:r>
              <a:endParaRPr lang="en-US" sz="1600" b="1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2689960" y="5425346"/>
            <a:ext cx="42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Storage and Aggregation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4857" y="4790121"/>
            <a:ext cx="205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 Systems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03894" y="638572"/>
            <a:ext cx="682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Warehousing Architecture</a:t>
            </a:r>
            <a:endParaRPr lang="en-US" sz="3600" b="1" dirty="0"/>
          </a:p>
        </p:txBody>
      </p:sp>
      <p:sp>
        <p:nvSpPr>
          <p:cNvPr id="4" name="Left Brace 3"/>
          <p:cNvSpPr/>
          <p:nvPr/>
        </p:nvSpPr>
        <p:spPr>
          <a:xfrm rot="16200000" flipH="1">
            <a:off x="5226984" y="1093383"/>
            <a:ext cx="196479" cy="23647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9473" y="1908994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Bottom-tier: Data Warehouse Server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329969" y="1760914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Middle-tier: OLAP Server</a:t>
            </a:r>
            <a:endParaRPr lang="en-US" sz="1200" b="1" dirty="0"/>
          </a:p>
        </p:txBody>
      </p:sp>
      <p:sp>
        <p:nvSpPr>
          <p:cNvPr id="69" name="Left Brace 68"/>
          <p:cNvSpPr/>
          <p:nvPr/>
        </p:nvSpPr>
        <p:spPr>
          <a:xfrm rot="16200000" flipH="1">
            <a:off x="7012597" y="1547467"/>
            <a:ext cx="198181" cy="108549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329065" y="1761475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Middle-tier: OLAP Server</a:t>
            </a:r>
            <a:endParaRPr lang="en-US" sz="1200" b="1" dirty="0"/>
          </a:p>
        </p:txBody>
      </p:sp>
      <p:sp>
        <p:nvSpPr>
          <p:cNvPr id="71" name="Left Brace 70"/>
          <p:cNvSpPr/>
          <p:nvPr/>
        </p:nvSpPr>
        <p:spPr>
          <a:xfrm rot="16200000" flipH="1">
            <a:off x="7011693" y="1548028"/>
            <a:ext cx="198181" cy="108549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939473" y="1908822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Bottom-tier: Data Warehouse Server</a:t>
            </a:r>
            <a:endParaRPr 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329065" y="1761303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Middle-tier: OLAP Server</a:t>
            </a:r>
            <a:endParaRPr lang="en-US" sz="1200" b="1" dirty="0"/>
          </a:p>
        </p:txBody>
      </p:sp>
      <p:sp>
        <p:nvSpPr>
          <p:cNvPr id="74" name="Left Brace 73"/>
          <p:cNvSpPr/>
          <p:nvPr/>
        </p:nvSpPr>
        <p:spPr>
          <a:xfrm rot="16200000" flipH="1">
            <a:off x="7011693" y="1547856"/>
            <a:ext cx="198181" cy="108549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/>
          <p:cNvSpPr/>
          <p:nvPr/>
        </p:nvSpPr>
        <p:spPr>
          <a:xfrm rot="16200000" flipH="1">
            <a:off x="5226985" y="1093384"/>
            <a:ext cx="196479" cy="236472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939474" y="1908823"/>
            <a:ext cx="274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Bottom-tier: Data Warehouse Server</a:t>
            </a:r>
            <a:endParaRPr lang="en-US" sz="1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29064" y="1762071"/>
            <a:ext cx="2741244" cy="428283"/>
            <a:chOff x="6329066" y="1761304"/>
            <a:chExt cx="2741244" cy="428283"/>
          </a:xfrm>
        </p:grpSpPr>
        <p:sp>
          <p:nvSpPr>
            <p:cNvPr id="77" name="TextBox 76"/>
            <p:cNvSpPr txBox="1"/>
            <p:nvPr/>
          </p:nvSpPr>
          <p:spPr>
            <a:xfrm>
              <a:off x="6329066" y="1761304"/>
              <a:ext cx="2741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Middle-tier: OLAP Server</a:t>
              </a:r>
              <a:endParaRPr lang="en-US" sz="1200" b="1" dirty="0"/>
            </a:p>
          </p:txBody>
        </p:sp>
        <p:sp>
          <p:nvSpPr>
            <p:cNvPr id="78" name="Left Brace 77"/>
            <p:cNvSpPr/>
            <p:nvPr/>
          </p:nvSpPr>
          <p:spPr>
            <a:xfrm rot="16200000" flipH="1">
              <a:off x="7011695" y="1547750"/>
              <a:ext cx="198181" cy="1085494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39473" y="1910200"/>
            <a:ext cx="2741244" cy="462663"/>
            <a:chOff x="3939473" y="1910200"/>
            <a:chExt cx="2741244" cy="462663"/>
          </a:xfrm>
        </p:grpSpPr>
        <p:sp>
          <p:nvSpPr>
            <p:cNvPr id="80" name="Left Brace 79"/>
            <p:cNvSpPr/>
            <p:nvPr/>
          </p:nvSpPr>
          <p:spPr>
            <a:xfrm rot="16200000" flipH="1">
              <a:off x="5226985" y="1092261"/>
              <a:ext cx="196479" cy="2364726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39473" y="1910200"/>
              <a:ext cx="2741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Bottom-tier: Data Warehouse Server</a:t>
              </a:r>
              <a:endParaRPr lang="en-US" sz="12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699686" y="1150718"/>
            <a:ext cx="2741244" cy="565062"/>
            <a:chOff x="6408689" y="1624525"/>
            <a:chExt cx="2741244" cy="565062"/>
          </a:xfrm>
        </p:grpSpPr>
        <p:sp>
          <p:nvSpPr>
            <p:cNvPr id="84" name="TextBox 83"/>
            <p:cNvSpPr txBox="1"/>
            <p:nvPr/>
          </p:nvSpPr>
          <p:spPr>
            <a:xfrm>
              <a:off x="6408689" y="1624525"/>
              <a:ext cx="2741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Top-tier: Front-end </a:t>
              </a:r>
            </a:p>
            <a:p>
              <a:r>
                <a:rPr lang="en-US" sz="1200" b="1" dirty="0" smtClean="0"/>
                <a:t>Tools</a:t>
              </a:r>
              <a:endParaRPr lang="en-US" sz="1200" b="1" dirty="0"/>
            </a:p>
          </p:txBody>
        </p:sp>
        <p:sp>
          <p:nvSpPr>
            <p:cNvPr id="85" name="Left Brace 84"/>
            <p:cNvSpPr/>
            <p:nvPr/>
          </p:nvSpPr>
          <p:spPr>
            <a:xfrm rot="16200000" flipH="1">
              <a:off x="7011695" y="1547750"/>
              <a:ext cx="198181" cy="1085494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A subset of a data warehouse that supports the requirements of a particular department or business </a:t>
            </a:r>
            <a:r>
              <a:rPr lang="en-US" sz="2400" dirty="0" smtClean="0">
                <a:latin typeface="+mn-lt"/>
              </a:rPr>
              <a:t>process</a:t>
            </a:r>
          </a:p>
          <a:p>
            <a:r>
              <a:rPr lang="en-US" sz="2400" dirty="0">
                <a:latin typeface="+mn-lt"/>
              </a:rPr>
              <a:t>is designed for use by a specific </a:t>
            </a:r>
            <a:r>
              <a:rPr lang="en-US" sz="2400" dirty="0" smtClean="0">
                <a:latin typeface="+mn-lt"/>
              </a:rPr>
              <a:t>department. </a:t>
            </a:r>
            <a:r>
              <a:rPr lang="en-US" sz="2400" dirty="0">
                <a:latin typeface="+mn-lt"/>
              </a:rPr>
              <a:t>E.g., Marketing, Sales, HR or finance. 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Is </a:t>
            </a:r>
            <a:r>
              <a:rPr lang="en-US" sz="2400" dirty="0">
                <a:latin typeface="+mn-lt"/>
              </a:rPr>
              <a:t>often controlled by a single department in an organization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Characteristics include: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Does not always contain detailed data unlike data warehouses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More easily understood and navigated</a:t>
            </a:r>
          </a:p>
          <a:p>
            <a:pPr marL="342900" lvl="1" indent="-342900" algn="just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Approach</a:t>
            </a:r>
            <a:endParaRPr lang="en-US" sz="2400" dirty="0"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Bill </a:t>
            </a:r>
            <a:r>
              <a:rPr lang="en-US" sz="2400" dirty="0" err="1" smtClean="0">
                <a:latin typeface="+mn-lt"/>
              </a:rPr>
              <a:t>Inmon</a:t>
            </a:r>
            <a:endParaRPr lang="en-US" sz="2400" dirty="0" smtClean="0"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n-lt"/>
              </a:rPr>
              <a:t>Ralph Kimball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+mn-lt"/>
            </a:endParaRPr>
          </a:p>
          <a:p>
            <a:pPr marL="457200" lvl="1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1A6537-5C90-48EB-8D71-602BB0C8CFE1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585192A-0E15-4AD8-B78D-FF669B5AF77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Data Marts</a:t>
            </a:r>
          </a:p>
        </p:txBody>
      </p:sp>
    </p:spTree>
    <p:extLst>
      <p:ext uri="{BB962C8B-B14F-4D97-AF65-F5344CB8AC3E}">
        <p14:creationId xmlns:p14="http://schemas.microsoft.com/office/powerpoint/2010/main" val="33732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+mj-lt"/>
            </a:endParaRPr>
          </a:p>
          <a:p>
            <a:pPr marL="457200" lvl="1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latin typeface="+mj-lt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06224931"/>
              </p:ext>
            </p:extLst>
          </p:nvPr>
        </p:nvGraphicFramePr>
        <p:xfrm>
          <a:off x="4495800" y="6364288"/>
          <a:ext cx="914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1A6537-5C90-48EB-8D71-602BB0C8CFE1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585192A-0E15-4AD8-B78D-FF669B5AF77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DW vs DM</a:t>
            </a:r>
            <a:endParaRPr 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98979"/>
              </p:ext>
            </p:extLst>
          </p:nvPr>
        </p:nvGraphicFramePr>
        <p:xfrm>
          <a:off x="1066800" y="183832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Warehouse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Marts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Enterprise-wide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GBs - TBs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&lt;100</a:t>
                      </a:r>
                      <a:r>
                        <a:rPr lang="en-US" baseline="0" dirty="0" smtClean="0"/>
                        <a:t> GBs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Months -Years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+mj-lt"/>
            </a:endParaRPr>
          </a:p>
          <a:p>
            <a:pPr marL="457200" lvl="1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1A6537-5C90-48EB-8D71-602BB0C8CFE1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585192A-0E15-4AD8-B78D-FF669B5AF77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Bill </a:t>
            </a:r>
            <a:r>
              <a:rPr lang="en-US" dirty="0" err="1" smtClean="0"/>
              <a:t>Inmon</a:t>
            </a:r>
            <a:r>
              <a:rPr lang="en-US" dirty="0" smtClean="0"/>
              <a:t> Approach</a:t>
            </a:r>
            <a:endParaRPr lang="en-US" b="1" dirty="0" smtClean="0"/>
          </a:p>
        </p:txBody>
      </p:sp>
      <p:pic>
        <p:nvPicPr>
          <p:cNvPr id="7" name="Picture 6" descr="https://cdn.upgrad.com/UpGrad/temp/91c688e3-9849-4508-b3fe-6a5c2c9bb4fd/2-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65398"/>
            <a:ext cx="3124200" cy="2418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1450" y="1443094"/>
            <a:ext cx="8648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smtClean="0"/>
              <a:t>Pros:</a:t>
            </a:r>
            <a:endParaRPr lang="en-US" sz="2000" b="1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Centralized </a:t>
            </a:r>
            <a:r>
              <a:rPr lang="en-US" sz="2000" dirty="0"/>
              <a:t>source of truth for the </a:t>
            </a:r>
            <a:r>
              <a:rPr lang="en-US" sz="2000" dirty="0" smtClean="0"/>
              <a:t>enterprise</a:t>
            </a:r>
            <a:endParaRPr lang="en-US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Data update anomalies are avoided </a:t>
            </a:r>
            <a:r>
              <a:rPr lang="en-US" sz="2000" dirty="0" smtClean="0"/>
              <a:t>hence, makes </a:t>
            </a:r>
            <a:r>
              <a:rPr lang="en-US" sz="2000" dirty="0"/>
              <a:t>ETL process easier and less prone to failure.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The business processes can be understood easily, as the logical model represents the detailed business entities.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Very </a:t>
            </a:r>
            <a:r>
              <a:rPr lang="en-US" sz="2000" dirty="0" smtClean="0"/>
              <a:t>flexible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Can handle varied reporting needs across the enterprise.</a:t>
            </a:r>
          </a:p>
          <a:p>
            <a:pPr lvl="0" fontAlgn="base"/>
            <a:r>
              <a:rPr lang="en-US" sz="2000" b="1" dirty="0" smtClean="0"/>
              <a:t>Cons: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Model can </a:t>
            </a:r>
            <a:r>
              <a:rPr lang="en-US" sz="2000" dirty="0"/>
              <a:t>become complex over </a:t>
            </a:r>
            <a:r>
              <a:rPr lang="en-US" sz="2000" dirty="0" smtClean="0"/>
              <a:t>time.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Need </a:t>
            </a:r>
            <a:r>
              <a:rPr lang="en-US" sz="2000" dirty="0"/>
              <a:t>resources who are experts in data </a:t>
            </a:r>
            <a:r>
              <a:rPr lang="en-US" sz="2000" dirty="0" smtClean="0"/>
              <a:t>modeling,</a:t>
            </a:r>
          </a:p>
          <a:p>
            <a:pPr lvl="0" fontAlgn="base"/>
            <a:r>
              <a:rPr lang="en-US" sz="2000" dirty="0" smtClean="0"/>
              <a:t> can </a:t>
            </a:r>
            <a:r>
              <a:rPr lang="en-US" sz="2000" dirty="0"/>
              <a:t>be hard to find and are often expensive.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Initial </a:t>
            </a:r>
            <a:r>
              <a:rPr lang="en-US" sz="2000" dirty="0"/>
              <a:t>set-up and delivery will take more time, </a:t>
            </a:r>
            <a:endParaRPr lang="en-US" sz="2000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ETL work is </a:t>
            </a:r>
            <a:r>
              <a:rPr lang="en-US" sz="2000" dirty="0" smtClean="0"/>
              <a:t>needed.</a:t>
            </a:r>
            <a:endParaRPr lang="en-US" sz="20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arge </a:t>
            </a:r>
            <a:r>
              <a:rPr lang="en-US" sz="2000" dirty="0"/>
              <a:t>team of </a:t>
            </a:r>
            <a:r>
              <a:rPr lang="en-US" sz="2000" dirty="0" smtClean="0"/>
              <a:t>specialists is required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8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endParaRPr lang="en-US" sz="2400" dirty="0" smtClean="0">
              <a:latin typeface="+mj-lt"/>
            </a:endParaRPr>
          </a:p>
          <a:p>
            <a:pPr marL="457200" lvl="1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sz="24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1A6537-5C90-48EB-8D71-602BB0C8CFE1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585192A-0E15-4AD8-B78D-FF669B5AF77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Kimball Approach</a:t>
            </a:r>
            <a:endParaRPr lang="en-US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66700" y="1424596"/>
            <a:ext cx="8648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b="1" dirty="0" smtClean="0"/>
              <a:t>Pros: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Quick </a:t>
            </a:r>
            <a:r>
              <a:rPr lang="en-US" dirty="0"/>
              <a:t>to set-up and build,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star schema can be easily understood by the business users and is easy to use for reporting.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occupies less space in the </a:t>
            </a:r>
            <a:r>
              <a:rPr lang="en-US" dirty="0" smtClean="0"/>
              <a:t>database</a:t>
            </a:r>
            <a:endParaRPr lang="en-US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of the star schema model is very good. </a:t>
            </a:r>
            <a:endParaRPr lang="en-US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mall </a:t>
            </a:r>
            <a:r>
              <a:rPr lang="en-US" dirty="0"/>
              <a:t>team of developers and architects is </a:t>
            </a:r>
            <a:r>
              <a:rPr lang="en-US" dirty="0" smtClean="0"/>
              <a:t>required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really well for </a:t>
            </a:r>
            <a:r>
              <a:rPr lang="en-US" dirty="0" smtClean="0"/>
              <a:t>department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b="1" dirty="0" smtClean="0"/>
              <a:t>Cons: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essence of the ‘one source of truth’ is lost,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Redundant data can cause data update </a:t>
            </a:r>
            <a:r>
              <a:rPr lang="en-US" dirty="0" smtClean="0"/>
              <a:t>anomalies</a:t>
            </a:r>
          </a:p>
          <a:p>
            <a:pPr lvl="0" fontAlgn="base"/>
            <a:r>
              <a:rPr lang="en-US" dirty="0" smtClean="0"/>
              <a:t>      </a:t>
            </a:r>
            <a:r>
              <a:rPr lang="en-US" dirty="0"/>
              <a:t>over time.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Cannot </a:t>
            </a:r>
            <a:r>
              <a:rPr lang="en-US" dirty="0"/>
              <a:t>handle all the enterprise reporting </a:t>
            </a:r>
            <a:endParaRPr lang="en-US" dirty="0" smtClean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dirty="0" smtClean="0"/>
              <a:t>Integration </a:t>
            </a:r>
            <a:r>
              <a:rPr lang="en-US" dirty="0"/>
              <a:t>of legacy data into the data </a:t>
            </a:r>
            <a:r>
              <a:rPr lang="en-US" dirty="0" smtClean="0"/>
              <a:t>warehouse</a:t>
            </a:r>
          </a:p>
          <a:p>
            <a:pPr lvl="0" fontAlgn="base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can be a complex process.</a:t>
            </a:r>
          </a:p>
          <a:p>
            <a:endParaRPr lang="en-US" dirty="0"/>
          </a:p>
        </p:txBody>
      </p:sp>
      <p:pic>
        <p:nvPicPr>
          <p:cNvPr id="9" name="Picture 8" descr="https://cdn.upgrad.com/UpGrad/temp/1c8636f3-6a7c-44b7-b412-6db749a3e7ba/1-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46448"/>
            <a:ext cx="3619500" cy="271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1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371600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When </a:t>
            </a:r>
            <a:r>
              <a:rPr lang="en-US" sz="2800" dirty="0" smtClean="0"/>
              <a:t>a data architect is asked to design and implement a data warehouse from the ground up, what architecture style should he or she choose to build the data warehouse?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What criteria can help an architect  choose between the </a:t>
            </a:r>
            <a:r>
              <a:rPr lang="en-US" sz="2800" dirty="0" err="1" smtClean="0"/>
              <a:t>Inmon</a:t>
            </a:r>
            <a:r>
              <a:rPr lang="en-US" sz="2800" dirty="0" smtClean="0"/>
              <a:t> or the Kimball architecture?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426721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Kimball vs </a:t>
            </a:r>
            <a:r>
              <a:rPr lang="en-US" sz="4000" b="1" dirty="0" err="1" smtClean="0"/>
              <a:t>Inmon</a:t>
            </a:r>
            <a:r>
              <a:rPr lang="en-US" sz="4000" b="1" dirty="0" smtClean="0"/>
              <a:t> Approach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8816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1360095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Reporting </a:t>
            </a:r>
            <a:r>
              <a:rPr lang="en-US" sz="2000" b="1" dirty="0"/>
              <a:t>Requirements</a:t>
            </a:r>
            <a:r>
              <a:rPr lang="en-US" sz="2000" dirty="0"/>
              <a:t> – If the reporting requirements are strategic and enterprise-wide </a:t>
            </a:r>
            <a:r>
              <a:rPr lang="en-US" sz="2000" dirty="0" smtClean="0"/>
              <a:t>then </a:t>
            </a:r>
            <a:r>
              <a:rPr lang="en-US" sz="2000" dirty="0" err="1"/>
              <a:t>Inmon</a:t>
            </a:r>
            <a:r>
              <a:rPr lang="en-US" sz="2000" dirty="0"/>
              <a:t> works best. If the reporting requirements are tactical and business process/team oriented, then Kimball works best.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/>
              <a:t>Project Urgency</a:t>
            </a:r>
            <a:r>
              <a:rPr lang="en-US" sz="2000" dirty="0"/>
              <a:t> – If the organization has enough time to wait for the first delivery of the data warehouse (say 4 to 9 months), then </a:t>
            </a:r>
            <a:r>
              <a:rPr lang="en-US" sz="2000" dirty="0" err="1"/>
              <a:t>Inmon</a:t>
            </a:r>
            <a:r>
              <a:rPr lang="en-US" sz="2000" dirty="0"/>
              <a:t> approach can be followed. If there is very little time for the data warehouse to be up and running (say, 2 to 3 months) then the Kimball approach is </a:t>
            </a:r>
            <a:r>
              <a:rPr lang="en-US" sz="2000" dirty="0" smtClean="0"/>
              <a:t>best.</a:t>
            </a:r>
            <a:endParaRPr lang="en-US" sz="2000" dirty="0"/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/>
              <a:t>Future Staffing Plan</a:t>
            </a:r>
            <a:r>
              <a:rPr lang="en-US" sz="2000" dirty="0"/>
              <a:t> – If the company can afford to have a large sized team of specialists to maintain the data warehouse, then the </a:t>
            </a:r>
            <a:r>
              <a:rPr lang="en-US" sz="2000" dirty="0" err="1"/>
              <a:t>Inmon</a:t>
            </a:r>
            <a:r>
              <a:rPr lang="en-US" sz="2000" dirty="0"/>
              <a:t> method can be pursued. If the future plan for the team is to be thin, then Kimball is more suited.</a:t>
            </a: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/>
              <a:t>Frequency of Changes</a:t>
            </a:r>
            <a:r>
              <a:rPr lang="en-US" sz="2000" dirty="0"/>
              <a:t> – If the reporting requirements are expected to change more rapidly and the source systems are known to be volatile, then the </a:t>
            </a:r>
            <a:r>
              <a:rPr lang="en-US" sz="2000" dirty="0" err="1"/>
              <a:t>Inmon</a:t>
            </a:r>
            <a:r>
              <a:rPr lang="en-US" sz="2000" dirty="0"/>
              <a:t> approach works better, as it is more flexible. If the requirements and source systems are relatively stable, the Kimball method can be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Kimball vs </a:t>
            </a:r>
            <a:r>
              <a:rPr lang="en-US" sz="4800" b="1" dirty="0" err="1"/>
              <a:t>Inmon</a:t>
            </a:r>
            <a:r>
              <a:rPr lang="en-US" sz="4800" b="1" dirty="0"/>
              <a:t> Approach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849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D1A6537-5C90-48EB-8D71-602BB0C8CFE1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585192A-0E15-4AD8-B78D-FF669B5AF77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Hybrid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C:\Users\BITS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01774"/>
            <a:ext cx="6934200" cy="375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6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Dependent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Independent 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197165-6B1A-4010-A00F-8051316D8083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E43EF3-0501-4A8E-8ADB-6EDF5AC256A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39" y="30996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Types of Data Mart</a:t>
            </a:r>
          </a:p>
        </p:txBody>
      </p:sp>
    </p:spTree>
    <p:extLst>
      <p:ext uri="{BB962C8B-B14F-4D97-AF65-F5344CB8AC3E}">
        <p14:creationId xmlns:p14="http://schemas.microsoft.com/office/powerpoint/2010/main" val="338208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1" y="1483669"/>
            <a:ext cx="3000748" cy="307158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59" y="134739"/>
            <a:ext cx="3200400" cy="3429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197165-6B1A-4010-A00F-8051316D8083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E43EF3-0501-4A8E-8ADB-6EDF5AC256A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39" y="30996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Types of Data Mart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70" y="3529823"/>
            <a:ext cx="4727832" cy="2887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915" y="442014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Dependent Data Marts</a:t>
            </a:r>
            <a:endParaRPr lang="en-US" sz="16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994059" y="2994565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Independent Data Marts</a:t>
            </a:r>
            <a:endParaRPr lang="en-US" sz="16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036267" y="6382921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Hybrid Data Marts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434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Dependent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+mj-lt"/>
              </a:rPr>
              <a:t>Independent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197165-6B1A-4010-A00F-8051316D8083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E43EF3-0501-4A8E-8ADB-6EDF5AC256AD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6839" y="30996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ETT Process for Data Marts</a:t>
            </a:r>
          </a:p>
        </p:txBody>
      </p:sp>
    </p:spTree>
    <p:extLst>
      <p:ext uri="{BB962C8B-B14F-4D97-AF65-F5344CB8AC3E}">
        <p14:creationId xmlns:p14="http://schemas.microsoft.com/office/powerpoint/2010/main" val="27106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Pros</a:t>
            </a:r>
            <a:endParaRPr lang="en-US" dirty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Data is valuable to a specific group of people in an organization.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It is cost-effective alternatives to a data warehouse, which can take high costs to build.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allows </a:t>
            </a:r>
            <a:r>
              <a:rPr lang="en-US" dirty="0"/>
              <a:t>faster access of Data.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easy </a:t>
            </a:r>
            <a:r>
              <a:rPr lang="en-US" dirty="0"/>
              <a:t>to use as it is specifically designed for the needs of its users. 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less </a:t>
            </a:r>
            <a:r>
              <a:rPr lang="en-US" dirty="0"/>
              <a:t>implementation time compare to Data Warehouse </a:t>
            </a:r>
            <a:r>
              <a:rPr lang="en-US" dirty="0" smtClean="0"/>
              <a:t>systems</a:t>
            </a:r>
            <a:endParaRPr lang="en-US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Cons</a:t>
            </a:r>
            <a:endParaRPr lang="en-US" dirty="0"/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Data </a:t>
            </a:r>
            <a:r>
              <a:rPr lang="en-US" dirty="0"/>
              <a:t>Mart cannot provide company-wide data analysis as their data set is limited</a:t>
            </a:r>
            <a:r>
              <a:rPr lang="en-US" dirty="0" smtClean="0"/>
              <a:t>.</a:t>
            </a:r>
          </a:p>
          <a:p>
            <a:pPr lvl="0"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Too </a:t>
            </a:r>
            <a:r>
              <a:rPr lang="en-US" dirty="0"/>
              <a:t>many disparate and unrelated data marts </a:t>
            </a:r>
            <a:r>
              <a:rPr lang="en-US" dirty="0" smtClean="0"/>
              <a:t>can be difficult </a:t>
            </a:r>
            <a:r>
              <a:rPr lang="en-US" dirty="0"/>
              <a:t>to maintain.</a:t>
            </a:r>
          </a:p>
          <a:p>
            <a:pPr algn="just" eaLnBrk="1" hangingPunct="1">
              <a:lnSpc>
                <a:spcPct val="17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C0D855-3D66-49AB-8AA4-6467AD1D552B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EA123B-23DB-4458-946B-D0F1F348651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Pros and Cons of Data Mart</a:t>
            </a:r>
          </a:p>
        </p:txBody>
      </p:sp>
    </p:spTree>
    <p:extLst>
      <p:ext uri="{BB962C8B-B14F-4D97-AF65-F5344CB8AC3E}">
        <p14:creationId xmlns:p14="http://schemas.microsoft.com/office/powerpoint/2010/main" val="16093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862513"/>
          </a:xfrm>
        </p:spPr>
        <p:txBody>
          <a:bodyPr>
            <a:normAutofit fontScale="92500"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Intermediate data storage which is used for data processing during ETL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storage area where extracted data is 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Cleaned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Transformed</a:t>
            </a:r>
          </a:p>
          <a:p>
            <a:pPr lvl="2"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000" dirty="0" err="1">
                <a:solidFill>
                  <a:srgbClr val="000000"/>
                </a:solidFill>
                <a:latin typeface="Tahoma" panose="020B0604030504040204" pitchFamily="34" charset="0"/>
              </a:rPr>
              <a:t>Deduplicated</a:t>
            </a: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Initial storage for </a:t>
            </a: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data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Sits between data sources and DW</a:t>
            </a: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Need not be based on Relational </a:t>
            </a: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model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sz="2000" dirty="0" smtClean="0"/>
              <a:t>number </a:t>
            </a:r>
            <a:r>
              <a:rPr lang="en-US" sz="2000" dirty="0"/>
              <a:t>of staging areas used for ETL process depends on the complexity of the ETL process and may vary from problem to problem.</a:t>
            </a: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Spread over a number of machines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Does </a:t>
            </a: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not provide data access to users</a:t>
            </a:r>
          </a:p>
          <a:p>
            <a:pPr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Analogy – kitchen of a restaurant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C0D855-3D66-49AB-8AA4-6467AD1D552B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EA123B-23DB-4458-946B-D0F1F348651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Staging Area</a:t>
            </a:r>
          </a:p>
        </p:txBody>
      </p:sp>
    </p:spTree>
    <p:extLst>
      <p:ext uri="{BB962C8B-B14F-4D97-AF65-F5344CB8AC3E}">
        <p14:creationId xmlns:p14="http://schemas.microsoft.com/office/powerpoint/2010/main" val="33773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172200"/>
          </a:xfrm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algn="ctr">
              <a:buClr>
                <a:srgbClr val="990033"/>
              </a:buClr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</a:t>
            </a:r>
          </a:p>
          <a:p>
            <a:pPr algn="ctr"/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Data Warehouse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endParaRPr lang="en-US" altLang="en-US" sz="32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endParaRPr lang="en-US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990033"/>
              </a:buClr>
            </a:pPr>
            <a:r>
              <a:rPr lang="en-US" alt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</a:t>
            </a:r>
            <a:r>
              <a:rPr lang="en-US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Chaudhary</a:t>
            </a:r>
          </a:p>
          <a:p>
            <a:pPr algn="ctr">
              <a:buClr>
                <a:srgbClr val="990033"/>
              </a:buClr>
            </a:pPr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(swarna.chaudhary@pilani.bits-pilani.ac.in)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Consolidation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Independent schedule/Multiple targets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Cleansing </a:t>
            </a:r>
            <a:r>
              <a:rPr lang="en-US" dirty="0" smtClean="0">
                <a:latin typeface="+mj-lt"/>
              </a:rPr>
              <a:t>data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Aggregate pre-calculation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Data </a:t>
            </a:r>
            <a:r>
              <a:rPr lang="en-US" dirty="0">
                <a:latin typeface="+mj-lt"/>
              </a:rPr>
              <a:t>archiving and </a:t>
            </a:r>
            <a:r>
              <a:rPr lang="en-US" dirty="0" smtClean="0">
                <a:latin typeface="+mj-lt"/>
              </a:rPr>
              <a:t>troubleshooting</a:t>
            </a:r>
            <a:r>
              <a:rPr lang="en-US" dirty="0">
                <a:latin typeface="+mj-lt"/>
              </a:rPr>
              <a:t> 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C0D855-3D66-49AB-8AA4-6467AD1D552B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EA123B-23DB-4458-946B-D0F1F348651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Staging Area Functions</a:t>
            </a:r>
          </a:p>
        </p:txBody>
      </p:sp>
    </p:spTree>
    <p:extLst>
      <p:ext uri="{BB962C8B-B14F-4D97-AF65-F5344CB8AC3E}">
        <p14:creationId xmlns:p14="http://schemas.microsoft.com/office/powerpoint/2010/main" val="38125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Why can’t we process everything on the fly and push them in the data warehouse?". </a:t>
            </a:r>
            <a:endParaRPr lang="en-US" dirty="0" smtClean="0"/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Is </a:t>
            </a:r>
            <a:r>
              <a:rPr lang="en-US" dirty="0"/>
              <a:t>it preferred to carry out an ETL process without any staging areas? </a:t>
            </a:r>
            <a:endParaRPr lang="en-US" dirty="0" smtClean="0"/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Can </a:t>
            </a:r>
            <a:r>
              <a:rPr lang="en-US" dirty="0"/>
              <a:t>data be directly extracted from data sources, transformed on the fly, and loaded into a data warehouse?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C0D855-3D66-49AB-8AA4-6467AD1D552B}" type="datetime5">
              <a:rPr lang="en-US"/>
              <a:pPr>
                <a:defRPr/>
              </a:pPr>
              <a:t>2-Feb-19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EA123B-23DB-4458-946B-D0F1F348651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Staging Area</a:t>
            </a:r>
          </a:p>
        </p:txBody>
      </p:sp>
    </p:spTree>
    <p:extLst>
      <p:ext uri="{BB962C8B-B14F-4D97-AF65-F5344CB8AC3E}">
        <p14:creationId xmlns:p14="http://schemas.microsoft.com/office/powerpoint/2010/main" val="320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Source </a:t>
            </a:r>
            <a:r>
              <a:rPr lang="en-US" sz="2400" dirty="0"/>
              <a:t>systems are only available for extraction during a specific </a:t>
            </a:r>
            <a:r>
              <a:rPr lang="en-US" sz="2400" dirty="0" smtClean="0"/>
              <a:t>time.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Extracting data from two or more servers/sources </a:t>
            </a:r>
            <a:r>
              <a:rPr lang="en-US" sz="2400" dirty="0"/>
              <a:t>based on </a:t>
            </a:r>
            <a:r>
              <a:rPr lang="en-US" sz="2400" dirty="0" smtClean="0"/>
              <a:t>some condition.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Many times, data </a:t>
            </a:r>
            <a:r>
              <a:rPr lang="en-US" sz="2400" dirty="0"/>
              <a:t>warehouse’s data loading frequency does not match with the refresh frequencies of the source systems.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Extracted data from the same set of source systems </a:t>
            </a:r>
            <a:r>
              <a:rPr lang="en-US" sz="2400" dirty="0" smtClean="0"/>
              <a:t>can be </a:t>
            </a:r>
            <a:r>
              <a:rPr lang="en-US" sz="2400" dirty="0"/>
              <a:t>used in multiple places (data warehouse loading, ODS loading, third-party applications etc.)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ETL process involves complex data transformations that require extra space to temporarily stage the data, which can’t be done on the fly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dwbi.org/etl/etl/52-why-do-we-need-staging-area-during-etl-load</a:t>
            </a:r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Staging Area: Pros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83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Staging area increases latency 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in the staging area occupies extra space</a:t>
            </a:r>
            <a:r>
              <a:rPr lang="en-US" sz="2400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dwbi.org/etl/etl/52-why-do-we-need-staging-area-during-etl-load</a:t>
            </a:r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Staging Area: Cons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09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endParaRPr lang="en-US" b="1" dirty="0" smtClean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B5DED0E-ACEB-4B00-B104-782F6DB609E3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063993D3-EA35-427D-882C-B2D170F6F9AA}" type="slidenum">
              <a:rPr lang="en-US"/>
              <a:pPr algn="ctr">
                <a:defRPr/>
              </a:pPr>
              <a:t>34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What is OLAP?</a:t>
            </a: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3355975"/>
            <a:ext cx="922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>
              <a:buClr>
                <a:srgbClr val="FF3300"/>
              </a:buClr>
              <a:buFont typeface="Wingdings" pitchFamily="2" charset="2"/>
              <a:buNone/>
            </a:pPr>
            <a:endParaRPr lang="en-US" sz="4000" i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342900" y="1652587"/>
            <a:ext cx="8191500" cy="32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OLAP </a:t>
            </a:r>
            <a:r>
              <a:rPr lang="en-US" sz="2000" dirty="0"/>
              <a:t>(online analytical processing) is a computing method that enables users to easily and selectively extract and query data in order to analyze it from different points of view. </a:t>
            </a: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in decision </a:t>
            </a:r>
            <a:r>
              <a:rPr lang="en-US" sz="2000" dirty="0" smtClean="0"/>
              <a:t>making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Need </a:t>
            </a:r>
            <a:r>
              <a:rPr lang="en-US" sz="2000" dirty="0"/>
              <a:t>for Multidimensional Analysis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Fast Access &amp; Powerful Calculations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8616" name="Picture 8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</a:t>
            </a:r>
            <a:endParaRPr lang="en-US" b="1" dirty="0" smtClean="0">
              <a:solidFill>
                <a:schemeClr val="hlin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B5DED0E-ACEB-4B00-B104-782F6DB609E3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063993D3-EA35-427D-882C-B2D170F6F9AA}" type="slidenum">
              <a:rPr lang="en-US"/>
              <a:pPr algn="ctr">
                <a:defRPr/>
              </a:pPr>
              <a:t>35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 A Sample Data Cube</a:t>
            </a:r>
            <a:endParaRPr lang="en-US" sz="4000" b="1" dirty="0" smtClean="0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0" y="3355975"/>
            <a:ext cx="922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>
              <a:buClr>
                <a:srgbClr val="FF3300"/>
              </a:buClr>
              <a:buFont typeface="Wingdings" pitchFamily="2" charset="2"/>
              <a:buNone/>
            </a:pPr>
            <a:endParaRPr lang="en-US" sz="4000" i="1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68616" name="Picture 8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623745" y="1534045"/>
            <a:ext cx="7113588" cy="4657725"/>
            <a:chOff x="444" y="1008"/>
            <a:chExt cx="4481" cy="293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flipH="1">
              <a:off x="3604" y="3755"/>
              <a:ext cx="209" cy="187"/>
            </a:xfrm>
            <a:prstGeom prst="rightArrow">
              <a:avLst>
                <a:gd name="adj1" fmla="val 50000"/>
                <a:gd name="adj2" fmla="val 55888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sum</a:t>
              </a:r>
              <a:endParaRPr lang="en-US" altLang="en-US" sz="1600" i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sum</a:t>
              </a:r>
              <a:endParaRPr lang="en-US" altLang="en-US" sz="1600" i="1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8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9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0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54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1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i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3" name="Text Box 60"/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TV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VCR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PC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63"/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1Qtr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64"/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2Qtr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65"/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3Qtr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66"/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4Qtr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67"/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U.S.A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Canada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Mexico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70"/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000" i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sum</a:t>
              </a:r>
              <a:endPara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4" name="AutoShape 4"/>
          <p:cNvSpPr>
            <a:spLocks noChangeArrowheads="1"/>
          </p:cNvSpPr>
          <p:nvPr/>
        </p:nvSpPr>
        <p:spPr bwMode="auto">
          <a:xfrm>
            <a:off x="6378575" y="1485900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Total annual sales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  TVs in U.S.A.</a:t>
            </a:r>
            <a:endParaRPr lang="en-US" altLang="en-US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47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body"/>
                <a:cs typeface="Calibri" panose="020F0502020204030204" pitchFamily="34" charset="0"/>
              </a:rPr>
              <a:t>Data stored in a Data warehouse is organized into data cubes.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body"/>
                <a:cs typeface="Calibri" panose="020F0502020204030204" pitchFamily="34" charset="0"/>
              </a:rPr>
              <a:t>Each OLAP cube contains data categorized by different dimensions (such as customers, geographic sales region and time period) derived by dimensional tables in the data warehouses.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body"/>
                <a:cs typeface="Calibri" panose="020F0502020204030204" pitchFamily="34" charset="0"/>
              </a:rPr>
              <a:t>Dimensions are then populated by members (such as customer names, countries and months) that are organized hierarchically.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 body"/>
                <a:cs typeface="Calibri" panose="020F0502020204030204" pitchFamily="34" charset="0"/>
              </a:rPr>
              <a:t>OLAP cubes are often pre-summarized across dimensions to drastically improve query time over relational databases.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alibri body"/>
              <a:cs typeface="Calibri" panose="020F0502020204030204" pitchFamily="34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b="1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36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09600" y="348232"/>
            <a:ext cx="8229600" cy="73977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OLAP Systems Work?</a:t>
            </a:r>
            <a:endParaRPr lang="en-US" b="1" dirty="0" smtClean="0"/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355600"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1800" spc="-120" dirty="0">
                <a:latin typeface="+mj-lt"/>
                <a:cs typeface="Arial"/>
              </a:rPr>
              <a:t>The </a:t>
            </a:r>
            <a:r>
              <a:rPr lang="en-US" sz="1800" spc="-35" dirty="0">
                <a:latin typeface="+mj-lt"/>
                <a:cs typeface="Arial"/>
              </a:rPr>
              <a:t>following </a:t>
            </a:r>
            <a:r>
              <a:rPr lang="en-US" sz="1800" spc="-75" dirty="0">
                <a:latin typeface="+mj-lt"/>
                <a:cs typeface="Arial"/>
              </a:rPr>
              <a:t>diagram </a:t>
            </a:r>
            <a:r>
              <a:rPr lang="en-US" sz="1800" spc="-45" dirty="0">
                <a:latin typeface="+mj-lt"/>
                <a:cs typeface="Arial"/>
              </a:rPr>
              <a:t>illustrates how </a:t>
            </a:r>
            <a:r>
              <a:rPr lang="en-US" sz="1800" spc="-25" dirty="0">
                <a:latin typeface="+mj-lt"/>
                <a:cs typeface="Arial"/>
              </a:rPr>
              <a:t>roll-up</a:t>
            </a:r>
            <a:r>
              <a:rPr lang="en-US" sz="1800" spc="-215" dirty="0">
                <a:latin typeface="+mj-lt"/>
                <a:cs typeface="Arial"/>
              </a:rPr>
              <a:t> </a:t>
            </a:r>
            <a:r>
              <a:rPr lang="en-US" sz="1800" spc="-70" dirty="0">
                <a:latin typeface="+mj-lt"/>
                <a:cs typeface="Arial"/>
              </a:rPr>
              <a:t>works</a:t>
            </a:r>
            <a:endParaRPr lang="en-US" sz="1800" dirty="0">
              <a:latin typeface="+mj-lt"/>
              <a:cs typeface="Arial"/>
            </a:endParaRPr>
          </a:p>
          <a:p>
            <a:pPr marL="756285" lvl="1" indent="-286385">
              <a:spcBef>
                <a:spcPts val="315"/>
              </a:spcBef>
              <a:tabLst>
                <a:tab pos="756285" algn="l"/>
                <a:tab pos="756920" algn="l"/>
              </a:tabLst>
            </a:pPr>
            <a:r>
              <a:rPr lang="en-US" sz="1800" spc="-55" dirty="0">
                <a:latin typeface="+mj-lt"/>
                <a:cs typeface="Arial"/>
              </a:rPr>
              <a:t>Roll-up</a:t>
            </a:r>
            <a:r>
              <a:rPr lang="en-US" sz="1800" spc="-90" dirty="0">
                <a:latin typeface="+mj-lt"/>
                <a:cs typeface="Arial"/>
              </a:rPr>
              <a:t> </a:t>
            </a:r>
            <a:r>
              <a:rPr lang="en-US" sz="1800" spc="-65" dirty="0">
                <a:latin typeface="+mj-lt"/>
                <a:cs typeface="Arial"/>
              </a:rPr>
              <a:t>is</a:t>
            </a:r>
            <a:r>
              <a:rPr lang="en-US" sz="1800" spc="-50" dirty="0">
                <a:latin typeface="+mj-lt"/>
                <a:cs typeface="Arial"/>
              </a:rPr>
              <a:t> </a:t>
            </a:r>
            <a:r>
              <a:rPr lang="en-US" sz="1800" spc="-30" dirty="0">
                <a:latin typeface="+mj-lt"/>
                <a:cs typeface="Arial"/>
              </a:rPr>
              <a:t>performed</a:t>
            </a:r>
            <a:r>
              <a:rPr lang="en-US" sz="1800" spc="-100" dirty="0">
                <a:latin typeface="+mj-lt"/>
                <a:cs typeface="Arial"/>
              </a:rPr>
              <a:t> </a:t>
            </a:r>
            <a:r>
              <a:rPr lang="en-US" sz="1800" spc="-50" dirty="0">
                <a:latin typeface="+mj-lt"/>
                <a:cs typeface="Arial"/>
              </a:rPr>
              <a:t>by</a:t>
            </a:r>
            <a:r>
              <a:rPr lang="en-US" sz="1800" spc="-90" dirty="0">
                <a:latin typeface="+mj-lt"/>
                <a:cs typeface="Arial"/>
              </a:rPr>
              <a:t> </a:t>
            </a:r>
            <a:r>
              <a:rPr lang="en-US" sz="1800" spc="-35" dirty="0">
                <a:latin typeface="+mj-lt"/>
                <a:cs typeface="Arial"/>
              </a:rPr>
              <a:t>climbing</a:t>
            </a:r>
            <a:r>
              <a:rPr lang="en-US" sz="1800" spc="-75" dirty="0">
                <a:latin typeface="+mj-lt"/>
                <a:cs typeface="Arial"/>
              </a:rPr>
              <a:t> </a:t>
            </a:r>
            <a:r>
              <a:rPr lang="en-US" sz="1800" spc="-40" dirty="0">
                <a:latin typeface="+mj-lt"/>
                <a:cs typeface="Arial"/>
              </a:rPr>
              <a:t>up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95" dirty="0">
                <a:latin typeface="+mj-lt"/>
                <a:cs typeface="Arial"/>
              </a:rPr>
              <a:t>a</a:t>
            </a:r>
            <a:r>
              <a:rPr lang="en-US" sz="1800" spc="-55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concept</a:t>
            </a:r>
            <a:r>
              <a:rPr lang="en-US" sz="1800" spc="-70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hierarchy</a:t>
            </a:r>
            <a:r>
              <a:rPr lang="en-US" sz="1800" spc="-110" dirty="0">
                <a:latin typeface="+mj-lt"/>
                <a:cs typeface="Arial"/>
              </a:rPr>
              <a:t> </a:t>
            </a:r>
            <a:r>
              <a:rPr lang="en-US" sz="1800" spc="-5" dirty="0">
                <a:latin typeface="+mj-lt"/>
                <a:cs typeface="Arial"/>
              </a:rPr>
              <a:t>for</a:t>
            </a:r>
            <a:r>
              <a:rPr lang="en-US" sz="1800" spc="-70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the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dimension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30" dirty="0">
                <a:latin typeface="+mj-lt"/>
                <a:cs typeface="Arial"/>
              </a:rPr>
              <a:t>location.</a:t>
            </a:r>
            <a:endParaRPr lang="en-US" sz="1800" dirty="0">
              <a:latin typeface="+mj-lt"/>
              <a:cs typeface="Arial"/>
            </a:endParaRPr>
          </a:p>
          <a:p>
            <a:pPr marL="756285" lvl="1" indent="-286385">
              <a:spcBef>
                <a:spcPts val="290"/>
              </a:spcBef>
              <a:tabLst>
                <a:tab pos="756285" algn="l"/>
                <a:tab pos="756920" algn="l"/>
              </a:tabLst>
            </a:pPr>
            <a:r>
              <a:rPr lang="en-US" sz="1800" spc="-15" dirty="0">
                <a:latin typeface="+mj-lt"/>
                <a:cs typeface="Arial"/>
              </a:rPr>
              <a:t>Initially the </a:t>
            </a:r>
            <a:r>
              <a:rPr lang="en-US" sz="1800" spc="-45" dirty="0">
                <a:latin typeface="+mj-lt"/>
                <a:cs typeface="Arial"/>
              </a:rPr>
              <a:t>concept hierarchy </a:t>
            </a:r>
            <a:r>
              <a:rPr lang="en-US" sz="1800" spc="-85" dirty="0">
                <a:latin typeface="+mj-lt"/>
                <a:cs typeface="Arial"/>
              </a:rPr>
              <a:t>was </a:t>
            </a:r>
            <a:r>
              <a:rPr lang="en-US" sz="1800" spc="-15" dirty="0">
                <a:latin typeface="+mj-lt"/>
                <a:cs typeface="Arial"/>
              </a:rPr>
              <a:t>"street </a:t>
            </a:r>
            <a:r>
              <a:rPr lang="en-US" sz="1800" spc="-105" dirty="0">
                <a:latin typeface="+mj-lt"/>
                <a:cs typeface="Arial"/>
              </a:rPr>
              <a:t>&lt; </a:t>
            </a:r>
            <a:r>
              <a:rPr lang="en-US" sz="1800" spc="-20" dirty="0">
                <a:latin typeface="+mj-lt"/>
                <a:cs typeface="Arial"/>
              </a:rPr>
              <a:t>city </a:t>
            </a:r>
            <a:r>
              <a:rPr lang="en-US" sz="1800" spc="-105" dirty="0">
                <a:latin typeface="+mj-lt"/>
                <a:cs typeface="Arial"/>
              </a:rPr>
              <a:t>&lt; </a:t>
            </a:r>
            <a:r>
              <a:rPr lang="en-US" sz="1800" spc="-45" dirty="0">
                <a:latin typeface="+mj-lt"/>
                <a:cs typeface="Arial"/>
              </a:rPr>
              <a:t>province</a:t>
            </a:r>
            <a:r>
              <a:rPr lang="en-US" sz="1800" spc="-240" dirty="0">
                <a:latin typeface="+mj-lt"/>
                <a:cs typeface="Arial"/>
              </a:rPr>
              <a:t> </a:t>
            </a:r>
            <a:r>
              <a:rPr lang="en-US" sz="1800" spc="-105" dirty="0">
                <a:latin typeface="+mj-lt"/>
                <a:cs typeface="Arial"/>
              </a:rPr>
              <a:t>&lt; </a:t>
            </a:r>
            <a:r>
              <a:rPr lang="en-US" sz="1800" spc="-25" dirty="0">
                <a:latin typeface="+mj-lt"/>
                <a:cs typeface="Arial"/>
              </a:rPr>
              <a:t>country".</a:t>
            </a:r>
            <a:endParaRPr lang="en-US" sz="1800" dirty="0">
              <a:latin typeface="+mj-lt"/>
              <a:cs typeface="Arial"/>
            </a:endParaRPr>
          </a:p>
          <a:p>
            <a:pPr marL="756285" lvl="1" indent="-286385">
              <a:spcBef>
                <a:spcPts val="290"/>
              </a:spcBef>
              <a:tabLst>
                <a:tab pos="756285" algn="l"/>
                <a:tab pos="756920" algn="l"/>
              </a:tabLst>
            </a:pPr>
            <a:r>
              <a:rPr lang="en-US" sz="1800" spc="-95" dirty="0">
                <a:latin typeface="+mj-lt"/>
                <a:cs typeface="Arial"/>
              </a:rPr>
              <a:t>On</a:t>
            </a:r>
            <a:r>
              <a:rPr lang="en-US" sz="1800" spc="-55" dirty="0">
                <a:latin typeface="+mj-lt"/>
                <a:cs typeface="Arial"/>
              </a:rPr>
              <a:t> </a:t>
            </a:r>
            <a:r>
              <a:rPr lang="en-US" sz="1800" spc="-25" dirty="0">
                <a:latin typeface="+mj-lt"/>
                <a:cs typeface="Arial"/>
              </a:rPr>
              <a:t>rolling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40" dirty="0">
                <a:latin typeface="+mj-lt"/>
                <a:cs typeface="Arial"/>
              </a:rPr>
              <a:t>up,</a:t>
            </a:r>
            <a:r>
              <a:rPr lang="en-US" sz="1800" spc="-85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the</a:t>
            </a:r>
            <a:r>
              <a:rPr lang="en-US" sz="1800" spc="-65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data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65" dirty="0">
                <a:latin typeface="+mj-lt"/>
                <a:cs typeface="Arial"/>
              </a:rPr>
              <a:t>is</a:t>
            </a:r>
            <a:r>
              <a:rPr lang="en-US" sz="1800" spc="-55" dirty="0">
                <a:latin typeface="+mj-lt"/>
                <a:cs typeface="Arial"/>
              </a:rPr>
              <a:t> </a:t>
            </a:r>
            <a:r>
              <a:rPr lang="en-US" sz="1800" spc="-65" dirty="0">
                <a:latin typeface="+mj-lt"/>
                <a:cs typeface="Arial"/>
              </a:rPr>
              <a:t>aggregated</a:t>
            </a:r>
            <a:r>
              <a:rPr lang="en-US" sz="1800" spc="-85" dirty="0">
                <a:latin typeface="+mj-lt"/>
                <a:cs typeface="Arial"/>
              </a:rPr>
              <a:t> </a:t>
            </a:r>
            <a:r>
              <a:rPr lang="en-US" sz="1800" spc="-50" dirty="0">
                <a:latin typeface="+mj-lt"/>
                <a:cs typeface="Arial"/>
              </a:rPr>
              <a:t>by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70" dirty="0">
                <a:latin typeface="+mj-lt"/>
                <a:cs typeface="Arial"/>
              </a:rPr>
              <a:t>ascending</a:t>
            </a:r>
            <a:r>
              <a:rPr lang="en-US" sz="1800" spc="-80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the</a:t>
            </a:r>
            <a:r>
              <a:rPr lang="en-US" sz="1800" spc="-65" dirty="0">
                <a:latin typeface="+mj-lt"/>
                <a:cs typeface="Arial"/>
              </a:rPr>
              <a:t> </a:t>
            </a:r>
            <a:r>
              <a:rPr lang="en-US" sz="1800" spc="-30" dirty="0">
                <a:latin typeface="+mj-lt"/>
                <a:cs typeface="Arial"/>
              </a:rPr>
              <a:t>location</a:t>
            </a:r>
            <a:r>
              <a:rPr lang="en-US" sz="1800" spc="-60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hierarchy</a:t>
            </a:r>
            <a:r>
              <a:rPr lang="en-US" sz="1800" spc="-95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from</a:t>
            </a:r>
            <a:r>
              <a:rPr lang="en-US" sz="1800" spc="-65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the</a:t>
            </a:r>
            <a:r>
              <a:rPr lang="en-US" sz="1800" spc="-75" dirty="0">
                <a:latin typeface="+mj-lt"/>
                <a:cs typeface="Arial"/>
              </a:rPr>
              <a:t> </a:t>
            </a:r>
            <a:r>
              <a:rPr lang="en-US" sz="1800" spc="-40" dirty="0">
                <a:latin typeface="+mj-lt"/>
                <a:cs typeface="Arial"/>
              </a:rPr>
              <a:t>level</a:t>
            </a:r>
            <a:r>
              <a:rPr lang="en-US" sz="1800" spc="-65" dirty="0">
                <a:latin typeface="+mj-lt"/>
                <a:cs typeface="Arial"/>
              </a:rPr>
              <a:t> </a:t>
            </a:r>
            <a:r>
              <a:rPr lang="en-US" sz="1800" spc="-5" dirty="0">
                <a:latin typeface="+mj-lt"/>
                <a:cs typeface="Arial"/>
              </a:rPr>
              <a:t>of</a:t>
            </a:r>
            <a:r>
              <a:rPr lang="en-US" sz="1800" spc="-50" dirty="0">
                <a:latin typeface="+mj-lt"/>
                <a:cs typeface="Arial"/>
              </a:rPr>
              <a:t> </a:t>
            </a:r>
            <a:r>
              <a:rPr lang="en-US" sz="1800" spc="-20" dirty="0">
                <a:latin typeface="+mj-lt"/>
                <a:cs typeface="Arial"/>
              </a:rPr>
              <a:t>city</a:t>
            </a:r>
            <a:r>
              <a:rPr lang="en-US" sz="1800" spc="-70" dirty="0">
                <a:latin typeface="+mj-lt"/>
                <a:cs typeface="Arial"/>
              </a:rPr>
              <a:t> </a:t>
            </a:r>
            <a:r>
              <a:rPr lang="en-US" sz="1800" spc="10" dirty="0">
                <a:latin typeface="+mj-lt"/>
                <a:cs typeface="Arial"/>
              </a:rPr>
              <a:t>to</a:t>
            </a:r>
            <a:r>
              <a:rPr lang="en-US" sz="1800" spc="-55" dirty="0">
                <a:latin typeface="+mj-lt"/>
                <a:cs typeface="Arial"/>
              </a:rPr>
              <a:t> </a:t>
            </a:r>
            <a:r>
              <a:rPr lang="en-US" sz="1800" spc="-15" dirty="0">
                <a:latin typeface="+mj-lt"/>
                <a:cs typeface="Arial"/>
              </a:rPr>
              <a:t>the</a:t>
            </a:r>
            <a:r>
              <a:rPr lang="en-US" sz="1800" spc="-75" dirty="0">
                <a:latin typeface="+mj-lt"/>
                <a:cs typeface="Arial"/>
              </a:rPr>
              <a:t> </a:t>
            </a:r>
            <a:r>
              <a:rPr lang="en-US" sz="1800" spc="-40" dirty="0">
                <a:latin typeface="+mj-lt"/>
                <a:cs typeface="Arial"/>
              </a:rPr>
              <a:t>level</a:t>
            </a:r>
            <a:r>
              <a:rPr lang="en-US" sz="1800" spc="-65" dirty="0">
                <a:latin typeface="+mj-lt"/>
                <a:cs typeface="Arial"/>
              </a:rPr>
              <a:t> </a:t>
            </a:r>
            <a:r>
              <a:rPr lang="en-US" sz="1800" spc="-5" dirty="0">
                <a:latin typeface="+mj-lt"/>
                <a:cs typeface="Arial"/>
              </a:rPr>
              <a:t>of</a:t>
            </a:r>
            <a:r>
              <a:rPr lang="en-US" sz="1800" spc="-60" dirty="0">
                <a:latin typeface="+mj-lt"/>
                <a:cs typeface="Arial"/>
              </a:rPr>
              <a:t> </a:t>
            </a:r>
            <a:r>
              <a:rPr lang="en-US" sz="1800" spc="-45" dirty="0">
                <a:latin typeface="+mj-lt"/>
                <a:cs typeface="Arial"/>
              </a:rPr>
              <a:t>country.</a:t>
            </a:r>
            <a:endParaRPr lang="en-US" sz="1800" dirty="0">
              <a:latin typeface="+mj-lt"/>
              <a:cs typeface="Arial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800" b="1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37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OLAP – Roll up</a:t>
            </a:r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9"/>
          <p:cNvSpPr/>
          <p:nvPr/>
        </p:nvSpPr>
        <p:spPr>
          <a:xfrm>
            <a:off x="2133600" y="3200400"/>
            <a:ext cx="4724400" cy="2970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5194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355600" lvl="1" indent="-342900">
              <a:lnSpc>
                <a:spcPct val="80000"/>
              </a:lnSpc>
              <a:spcBef>
                <a:spcPts val="355"/>
              </a:spcBef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800" spc="-120" dirty="0">
                <a:latin typeface="+mn-lt"/>
                <a:cs typeface="Arial"/>
              </a:rPr>
              <a:t>Drill-down is the reverse operation of roll-up.</a:t>
            </a:r>
          </a:p>
          <a:p>
            <a:pPr marL="355600"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1800" spc="-120" dirty="0">
                <a:latin typeface="+mn-lt"/>
                <a:cs typeface="Arial"/>
              </a:rPr>
              <a:t>The </a:t>
            </a:r>
            <a:r>
              <a:rPr lang="en-US" sz="1800" spc="-35" dirty="0">
                <a:latin typeface="+mn-lt"/>
                <a:cs typeface="Arial"/>
              </a:rPr>
              <a:t>following </a:t>
            </a:r>
            <a:r>
              <a:rPr lang="en-US" sz="1800" spc="-75" dirty="0">
                <a:latin typeface="+mn-lt"/>
                <a:cs typeface="Arial"/>
              </a:rPr>
              <a:t>diagram </a:t>
            </a:r>
            <a:r>
              <a:rPr lang="en-US" sz="1800" spc="-45" dirty="0">
                <a:latin typeface="+mn-lt"/>
                <a:cs typeface="Arial"/>
              </a:rPr>
              <a:t>illustrates how </a:t>
            </a:r>
            <a:r>
              <a:rPr lang="en-US" sz="1800" spc="-25" dirty="0">
                <a:latin typeface="+mn-lt"/>
                <a:cs typeface="Arial"/>
              </a:rPr>
              <a:t>drill-down</a:t>
            </a:r>
            <a:r>
              <a:rPr lang="en-US" sz="1800" spc="-200" dirty="0">
                <a:latin typeface="+mn-lt"/>
                <a:cs typeface="Arial"/>
              </a:rPr>
              <a:t> </a:t>
            </a:r>
            <a:r>
              <a:rPr lang="en-US" sz="1800" spc="-65" dirty="0">
                <a:latin typeface="+mn-lt"/>
                <a:cs typeface="Arial"/>
              </a:rPr>
              <a:t>works:</a:t>
            </a:r>
            <a:endParaRPr lang="en-US" sz="1800" dirty="0">
              <a:latin typeface="+mn-lt"/>
              <a:cs typeface="Arial"/>
            </a:endParaRPr>
          </a:p>
          <a:p>
            <a:pPr marL="756285" lvl="1" indent="-286385">
              <a:spcBef>
                <a:spcPts val="315"/>
              </a:spcBef>
              <a:tabLst>
                <a:tab pos="756285" algn="l"/>
                <a:tab pos="756920" algn="l"/>
              </a:tabLst>
            </a:pPr>
            <a:r>
              <a:rPr lang="en-US" sz="1800" spc="-25" dirty="0">
                <a:latin typeface="+mn-lt"/>
                <a:cs typeface="Arial"/>
              </a:rPr>
              <a:t>Drill-down</a:t>
            </a:r>
            <a:r>
              <a:rPr lang="en-US" sz="1800" spc="-105" dirty="0">
                <a:latin typeface="+mn-lt"/>
                <a:cs typeface="Arial"/>
              </a:rPr>
              <a:t> </a:t>
            </a:r>
            <a:r>
              <a:rPr lang="en-US" sz="1800" spc="-65" dirty="0">
                <a:latin typeface="+mn-lt"/>
                <a:cs typeface="Arial"/>
              </a:rPr>
              <a:t>is</a:t>
            </a:r>
            <a:r>
              <a:rPr lang="en-US" sz="1800" spc="-50" dirty="0">
                <a:latin typeface="+mn-lt"/>
                <a:cs typeface="Arial"/>
              </a:rPr>
              <a:t> </a:t>
            </a:r>
            <a:r>
              <a:rPr lang="en-US" sz="1800" spc="-30" dirty="0">
                <a:latin typeface="+mn-lt"/>
                <a:cs typeface="Arial"/>
              </a:rPr>
              <a:t>performed</a:t>
            </a:r>
            <a:r>
              <a:rPr lang="en-US" sz="1800" spc="-100" dirty="0">
                <a:latin typeface="+mn-lt"/>
                <a:cs typeface="Arial"/>
              </a:rPr>
              <a:t> </a:t>
            </a:r>
            <a:r>
              <a:rPr lang="en-US" sz="1800" spc="-50" dirty="0">
                <a:latin typeface="+mn-lt"/>
                <a:cs typeface="Arial"/>
              </a:rPr>
              <a:t>by</a:t>
            </a:r>
            <a:r>
              <a:rPr lang="en-US" sz="1800" spc="-75" dirty="0">
                <a:latin typeface="+mn-lt"/>
                <a:cs typeface="Arial"/>
              </a:rPr>
              <a:t> </a:t>
            </a:r>
            <a:r>
              <a:rPr lang="en-US" sz="1800" spc="-50" dirty="0">
                <a:latin typeface="+mn-lt"/>
                <a:cs typeface="Arial"/>
              </a:rPr>
              <a:t>stepping</a:t>
            </a:r>
            <a:r>
              <a:rPr lang="en-US" sz="1800" spc="-95" dirty="0">
                <a:latin typeface="+mn-lt"/>
                <a:cs typeface="Arial"/>
              </a:rPr>
              <a:t> </a:t>
            </a:r>
            <a:r>
              <a:rPr lang="en-US" sz="1800" spc="-35" dirty="0">
                <a:latin typeface="+mn-lt"/>
                <a:cs typeface="Arial"/>
              </a:rPr>
              <a:t>down</a:t>
            </a:r>
            <a:r>
              <a:rPr lang="en-US" sz="1800" spc="-70" dirty="0">
                <a:latin typeface="+mn-lt"/>
                <a:cs typeface="Arial"/>
              </a:rPr>
              <a:t> </a:t>
            </a:r>
            <a:r>
              <a:rPr lang="en-US" sz="1800" spc="-95" dirty="0">
                <a:latin typeface="+mn-lt"/>
                <a:cs typeface="Arial"/>
              </a:rPr>
              <a:t>a</a:t>
            </a:r>
            <a:r>
              <a:rPr lang="en-US" sz="1800" spc="-55" dirty="0">
                <a:latin typeface="+mn-lt"/>
                <a:cs typeface="Arial"/>
              </a:rPr>
              <a:t> </a:t>
            </a:r>
            <a:r>
              <a:rPr lang="en-US" sz="1800" spc="-45" dirty="0">
                <a:latin typeface="+mn-lt"/>
                <a:cs typeface="Arial"/>
              </a:rPr>
              <a:t>concept</a:t>
            </a:r>
            <a:r>
              <a:rPr lang="en-US" sz="1800" spc="-80" dirty="0">
                <a:latin typeface="+mn-lt"/>
                <a:cs typeface="Arial"/>
              </a:rPr>
              <a:t> </a:t>
            </a:r>
            <a:r>
              <a:rPr lang="en-US" sz="1800" spc="-45" dirty="0">
                <a:latin typeface="+mn-lt"/>
                <a:cs typeface="Arial"/>
              </a:rPr>
              <a:t>hierarchy</a:t>
            </a:r>
            <a:r>
              <a:rPr lang="en-US" sz="1800" spc="-100" dirty="0">
                <a:latin typeface="+mn-lt"/>
                <a:cs typeface="Arial"/>
              </a:rPr>
              <a:t> </a:t>
            </a:r>
            <a:r>
              <a:rPr lang="en-US" sz="1800" spc="-5" dirty="0">
                <a:latin typeface="+mn-lt"/>
                <a:cs typeface="Arial"/>
              </a:rPr>
              <a:t>for</a:t>
            </a:r>
            <a:r>
              <a:rPr lang="en-US" sz="1800" spc="-70" dirty="0">
                <a:latin typeface="+mn-lt"/>
                <a:cs typeface="Arial"/>
              </a:rPr>
              <a:t> </a:t>
            </a:r>
            <a:r>
              <a:rPr lang="en-US" sz="1800" spc="-15" dirty="0">
                <a:latin typeface="+mn-lt"/>
                <a:cs typeface="Arial"/>
              </a:rPr>
              <a:t>the</a:t>
            </a:r>
            <a:r>
              <a:rPr lang="en-US" sz="1800" spc="-80" dirty="0">
                <a:latin typeface="+mn-lt"/>
                <a:cs typeface="Arial"/>
              </a:rPr>
              <a:t> </a:t>
            </a:r>
            <a:r>
              <a:rPr lang="en-US" sz="1800" spc="-45" dirty="0">
                <a:latin typeface="+mn-lt"/>
                <a:cs typeface="Arial"/>
              </a:rPr>
              <a:t>dimension</a:t>
            </a:r>
            <a:r>
              <a:rPr lang="en-US" sz="1800" spc="-75" dirty="0">
                <a:latin typeface="+mn-lt"/>
                <a:cs typeface="Arial"/>
              </a:rPr>
              <a:t> </a:t>
            </a:r>
            <a:r>
              <a:rPr lang="en-US" sz="1800" spc="-15" dirty="0">
                <a:latin typeface="+mn-lt"/>
                <a:cs typeface="Arial"/>
              </a:rPr>
              <a:t>time.</a:t>
            </a:r>
            <a:endParaRPr lang="en-US" sz="1800" dirty="0">
              <a:latin typeface="+mn-lt"/>
              <a:cs typeface="Arial"/>
            </a:endParaRPr>
          </a:p>
          <a:p>
            <a:pPr marL="756285" lvl="1" indent="-286385">
              <a:spcBef>
                <a:spcPts val="290"/>
              </a:spcBef>
              <a:tabLst>
                <a:tab pos="756285" algn="l"/>
                <a:tab pos="756920" algn="l"/>
              </a:tabLst>
            </a:pPr>
            <a:r>
              <a:rPr lang="en-US" sz="1800" spc="-15" dirty="0">
                <a:latin typeface="+mn-lt"/>
                <a:cs typeface="Arial"/>
              </a:rPr>
              <a:t>Initially the </a:t>
            </a:r>
            <a:r>
              <a:rPr lang="en-US" sz="1800" spc="-45" dirty="0">
                <a:latin typeface="+mn-lt"/>
                <a:cs typeface="Arial"/>
              </a:rPr>
              <a:t>concept hierarchy </a:t>
            </a:r>
            <a:r>
              <a:rPr lang="en-US" sz="1800" spc="-85" dirty="0">
                <a:latin typeface="+mn-lt"/>
                <a:cs typeface="Arial"/>
              </a:rPr>
              <a:t>was </a:t>
            </a:r>
            <a:r>
              <a:rPr lang="en-US" sz="1800" spc="-40" dirty="0">
                <a:latin typeface="+mn-lt"/>
                <a:cs typeface="Arial"/>
              </a:rPr>
              <a:t>"day </a:t>
            </a:r>
            <a:r>
              <a:rPr lang="en-US" sz="1800" spc="-105" dirty="0">
                <a:latin typeface="+mn-lt"/>
                <a:cs typeface="Arial"/>
              </a:rPr>
              <a:t>&lt; </a:t>
            </a:r>
            <a:r>
              <a:rPr lang="en-US" sz="1800" spc="-20" dirty="0">
                <a:latin typeface="+mn-lt"/>
                <a:cs typeface="Arial"/>
              </a:rPr>
              <a:t>month </a:t>
            </a:r>
            <a:r>
              <a:rPr lang="en-US" sz="1800" spc="-105" dirty="0">
                <a:latin typeface="+mn-lt"/>
                <a:cs typeface="Arial"/>
              </a:rPr>
              <a:t>&lt; </a:t>
            </a:r>
            <a:r>
              <a:rPr lang="en-US" sz="1800" spc="-25" dirty="0">
                <a:latin typeface="+mn-lt"/>
                <a:cs typeface="Arial"/>
              </a:rPr>
              <a:t>quarter</a:t>
            </a:r>
            <a:r>
              <a:rPr lang="en-US" sz="1800" spc="-245" dirty="0">
                <a:latin typeface="+mn-lt"/>
                <a:cs typeface="Arial"/>
              </a:rPr>
              <a:t> </a:t>
            </a:r>
            <a:r>
              <a:rPr lang="en-US" sz="1800" spc="-105" dirty="0">
                <a:latin typeface="+mn-lt"/>
                <a:cs typeface="Arial"/>
              </a:rPr>
              <a:t>&lt; </a:t>
            </a:r>
            <a:r>
              <a:rPr lang="en-US" sz="1800" spc="-55" dirty="0">
                <a:latin typeface="+mn-lt"/>
                <a:cs typeface="Arial"/>
              </a:rPr>
              <a:t>year."</a:t>
            </a:r>
            <a:endParaRPr lang="en-US" sz="1800" dirty="0">
              <a:latin typeface="+mn-lt"/>
              <a:cs typeface="Arial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38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OLAP – Drill Down</a:t>
            </a:r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9"/>
          <p:cNvSpPr/>
          <p:nvPr/>
        </p:nvSpPr>
        <p:spPr>
          <a:xfrm>
            <a:off x="1848538" y="3140963"/>
            <a:ext cx="5201521" cy="3680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158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3556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000" spc="-120" dirty="0">
                <a:latin typeface="Arial"/>
                <a:cs typeface="Arial"/>
              </a:rPr>
              <a:t>The </a:t>
            </a:r>
            <a:r>
              <a:rPr lang="en-US" sz="2000" spc="-80" dirty="0">
                <a:latin typeface="Arial"/>
                <a:cs typeface="Arial"/>
              </a:rPr>
              <a:t>slice </a:t>
            </a:r>
            <a:r>
              <a:rPr lang="en-US" sz="2000" spc="-45" dirty="0">
                <a:latin typeface="Arial"/>
                <a:cs typeface="Arial"/>
              </a:rPr>
              <a:t>operation </a:t>
            </a:r>
            <a:r>
              <a:rPr lang="en-US" sz="2000" spc="-85" dirty="0">
                <a:latin typeface="Arial"/>
                <a:cs typeface="Arial"/>
              </a:rPr>
              <a:t>selects </a:t>
            </a:r>
            <a:r>
              <a:rPr lang="en-US" sz="2000" spc="-70" dirty="0">
                <a:latin typeface="Arial"/>
                <a:cs typeface="Arial"/>
              </a:rPr>
              <a:t>one </a:t>
            </a:r>
            <a:r>
              <a:rPr lang="en-US" sz="2000" spc="-35" dirty="0">
                <a:latin typeface="Arial"/>
                <a:cs typeface="Arial"/>
              </a:rPr>
              <a:t>particular </a:t>
            </a:r>
            <a:r>
              <a:rPr lang="en-US" sz="2000" spc="-60" dirty="0" smtClean="0">
                <a:latin typeface="Arial"/>
                <a:cs typeface="Arial"/>
              </a:rPr>
              <a:t>dimension</a:t>
            </a:r>
          </a:p>
          <a:p>
            <a:pPr marL="12700" indent="0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2000" spc="-60" dirty="0" smtClean="0">
                <a:latin typeface="Arial"/>
                <a:cs typeface="Arial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from </a:t>
            </a:r>
            <a:r>
              <a:rPr lang="en-US" sz="2000" spc="-125" dirty="0">
                <a:latin typeface="Arial"/>
                <a:cs typeface="Arial"/>
              </a:rPr>
              <a:t>a </a:t>
            </a:r>
            <a:r>
              <a:rPr lang="en-US" sz="2000" spc="-75" dirty="0">
                <a:latin typeface="Arial"/>
                <a:cs typeface="Arial"/>
              </a:rPr>
              <a:t>given </a:t>
            </a:r>
            <a:r>
              <a:rPr lang="en-US" sz="2000" spc="-85" dirty="0">
                <a:latin typeface="Arial"/>
                <a:cs typeface="Arial"/>
              </a:rPr>
              <a:t>cube </a:t>
            </a:r>
            <a:r>
              <a:rPr lang="en-US" sz="2000" spc="-75" dirty="0">
                <a:latin typeface="Arial"/>
                <a:cs typeface="Arial"/>
              </a:rPr>
              <a:t>and </a:t>
            </a:r>
            <a:r>
              <a:rPr lang="en-US" sz="2000" spc="-65" dirty="0">
                <a:latin typeface="Arial"/>
                <a:cs typeface="Arial"/>
              </a:rPr>
              <a:t>provides </a:t>
            </a:r>
            <a:r>
              <a:rPr lang="en-US" sz="2000" spc="-125" dirty="0">
                <a:latin typeface="Arial"/>
                <a:cs typeface="Arial"/>
              </a:rPr>
              <a:t>a</a:t>
            </a:r>
            <a:r>
              <a:rPr lang="en-US" sz="2000" spc="-160" dirty="0">
                <a:latin typeface="Arial"/>
                <a:cs typeface="Arial"/>
              </a:rPr>
              <a:t> </a:t>
            </a:r>
            <a:r>
              <a:rPr lang="en-US" sz="2000" spc="-60" dirty="0" smtClean="0">
                <a:latin typeface="Arial"/>
                <a:cs typeface="Arial"/>
              </a:rPr>
              <a:t>new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 marL="12700" indent="0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2000" spc="-80" dirty="0" smtClean="0">
                <a:latin typeface="Arial"/>
                <a:cs typeface="Arial"/>
              </a:rPr>
              <a:t>	sub-cube</a:t>
            </a:r>
            <a:r>
              <a:rPr lang="en-US" sz="2000" spc="-80" dirty="0">
                <a:latin typeface="Arial"/>
                <a:cs typeface="Arial"/>
              </a:rPr>
              <a:t>. </a:t>
            </a:r>
            <a:endParaRPr lang="en-US" sz="2000" dirty="0">
              <a:latin typeface="+mn-lt"/>
              <a:cs typeface="Arial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39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OLAP – Slice</a:t>
            </a:r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9"/>
          <p:cNvSpPr/>
          <p:nvPr/>
        </p:nvSpPr>
        <p:spPr>
          <a:xfrm>
            <a:off x="4916971" y="1893532"/>
            <a:ext cx="3127247" cy="3946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4194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Outline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Warehousing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Ralph Kimball vs </a:t>
            </a:r>
            <a:r>
              <a:rPr lang="en-US" sz="2400" dirty="0" err="1" smtClean="0"/>
              <a:t>Inmon</a:t>
            </a:r>
            <a:r>
              <a:rPr lang="en-US" sz="2400" dirty="0" smtClean="0"/>
              <a:t> approach to Data Warehousing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Marts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Staging </a:t>
            </a:r>
            <a:r>
              <a:rPr lang="en-US" sz="2400" dirty="0" smtClean="0"/>
              <a:t>Area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OLAP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5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35560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800" spc="-95" dirty="0">
                <a:latin typeface="+mn-lt"/>
                <a:cs typeface="Arial"/>
              </a:rPr>
              <a:t>Dice </a:t>
            </a:r>
            <a:r>
              <a:rPr lang="en-US" sz="1800" spc="-85" dirty="0">
                <a:latin typeface="+mn-lt"/>
                <a:cs typeface="Arial"/>
              </a:rPr>
              <a:t>selects </a:t>
            </a:r>
            <a:r>
              <a:rPr lang="en-US" sz="1800" spc="5" dirty="0">
                <a:latin typeface="+mn-lt"/>
                <a:cs typeface="Arial"/>
              </a:rPr>
              <a:t>two </a:t>
            </a:r>
            <a:r>
              <a:rPr lang="en-US" sz="1800" spc="-15" dirty="0">
                <a:latin typeface="+mn-lt"/>
                <a:cs typeface="Arial"/>
              </a:rPr>
              <a:t>or </a:t>
            </a:r>
            <a:r>
              <a:rPr lang="en-US" sz="1800" spc="-55" dirty="0">
                <a:latin typeface="+mn-lt"/>
                <a:cs typeface="Arial"/>
              </a:rPr>
              <a:t>more </a:t>
            </a:r>
            <a:r>
              <a:rPr lang="en-US" sz="1800" spc="-75" dirty="0">
                <a:latin typeface="+mn-lt"/>
                <a:cs typeface="Arial"/>
              </a:rPr>
              <a:t>dimensions </a:t>
            </a:r>
            <a:r>
              <a:rPr lang="en-US" sz="1800" spc="-20" dirty="0">
                <a:latin typeface="+mn-lt"/>
                <a:cs typeface="Arial"/>
              </a:rPr>
              <a:t>from </a:t>
            </a:r>
            <a:r>
              <a:rPr lang="en-US" sz="1800" spc="-125" dirty="0">
                <a:latin typeface="+mn-lt"/>
                <a:cs typeface="Arial"/>
              </a:rPr>
              <a:t>a </a:t>
            </a:r>
            <a:r>
              <a:rPr lang="en-US" sz="1800" spc="-75" dirty="0">
                <a:latin typeface="+mn-lt"/>
                <a:cs typeface="Arial"/>
              </a:rPr>
              <a:t>given </a:t>
            </a:r>
            <a:r>
              <a:rPr lang="en-US" sz="1800" spc="-85" dirty="0">
                <a:latin typeface="+mn-lt"/>
                <a:cs typeface="Arial"/>
              </a:rPr>
              <a:t>cube </a:t>
            </a:r>
            <a:r>
              <a:rPr lang="en-US" sz="1800" spc="-75" dirty="0">
                <a:latin typeface="+mn-lt"/>
                <a:cs typeface="Arial"/>
              </a:rPr>
              <a:t>and </a:t>
            </a:r>
            <a:r>
              <a:rPr lang="en-US" sz="1800" spc="-65" dirty="0">
                <a:latin typeface="+mn-lt"/>
                <a:cs typeface="Arial"/>
              </a:rPr>
              <a:t>provides </a:t>
            </a:r>
            <a:r>
              <a:rPr lang="en-US" sz="1800" spc="-125" dirty="0">
                <a:latin typeface="+mn-lt"/>
                <a:cs typeface="Arial"/>
              </a:rPr>
              <a:t>a </a:t>
            </a:r>
            <a:r>
              <a:rPr lang="en-US" sz="1800" spc="-60" dirty="0">
                <a:latin typeface="+mn-lt"/>
                <a:cs typeface="Arial"/>
              </a:rPr>
              <a:t>new</a:t>
            </a:r>
            <a:r>
              <a:rPr lang="en-US" sz="1800" spc="-155" dirty="0">
                <a:latin typeface="+mn-lt"/>
                <a:cs typeface="Arial"/>
              </a:rPr>
              <a:t> </a:t>
            </a:r>
            <a:r>
              <a:rPr lang="en-US" sz="1800" spc="-80" dirty="0">
                <a:latin typeface="+mn-lt"/>
                <a:cs typeface="Arial"/>
              </a:rPr>
              <a:t>sub-cube.</a:t>
            </a:r>
            <a:endParaRPr lang="en-US" sz="1800" dirty="0">
              <a:latin typeface="+mn-lt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800" spc="-90" dirty="0">
                <a:latin typeface="+mn-lt"/>
                <a:cs typeface="Arial"/>
              </a:rPr>
              <a:t>Consider </a:t>
            </a:r>
            <a:r>
              <a:rPr lang="en-US" sz="1800" spc="-25" dirty="0">
                <a:latin typeface="+mn-lt"/>
                <a:cs typeface="Arial"/>
              </a:rPr>
              <a:t>the </a:t>
            </a:r>
            <a:r>
              <a:rPr lang="en-US" sz="1800" spc="-35" dirty="0">
                <a:latin typeface="+mn-lt"/>
                <a:cs typeface="Arial"/>
              </a:rPr>
              <a:t>following </a:t>
            </a:r>
            <a:r>
              <a:rPr lang="en-US" sz="1800" spc="-75" dirty="0">
                <a:latin typeface="+mn-lt"/>
                <a:cs typeface="Arial"/>
              </a:rPr>
              <a:t>diagram </a:t>
            </a:r>
            <a:r>
              <a:rPr lang="en-US" sz="1800" spc="-5" dirty="0">
                <a:latin typeface="+mn-lt"/>
                <a:cs typeface="Arial"/>
              </a:rPr>
              <a:t>that </a:t>
            </a:r>
            <a:r>
              <a:rPr lang="en-US" sz="1800" spc="-105" dirty="0">
                <a:latin typeface="+mn-lt"/>
                <a:cs typeface="Arial"/>
              </a:rPr>
              <a:t>shows </a:t>
            </a:r>
            <a:r>
              <a:rPr lang="en-US" sz="1800" spc="-25" dirty="0">
                <a:latin typeface="+mn-lt"/>
                <a:cs typeface="Arial"/>
              </a:rPr>
              <a:t>the </a:t>
            </a:r>
            <a:r>
              <a:rPr lang="en-US" sz="1800" spc="-70" dirty="0">
                <a:latin typeface="+mn-lt"/>
                <a:cs typeface="Arial"/>
              </a:rPr>
              <a:t>dice</a:t>
            </a:r>
            <a:r>
              <a:rPr lang="en-US" sz="1800" spc="-315" dirty="0">
                <a:latin typeface="+mn-lt"/>
                <a:cs typeface="Arial"/>
              </a:rPr>
              <a:t> </a:t>
            </a:r>
            <a:r>
              <a:rPr lang="en-US" sz="1800" spc="-45" dirty="0">
                <a:latin typeface="+mn-lt"/>
                <a:cs typeface="Arial"/>
              </a:rPr>
              <a:t>operation.</a:t>
            </a:r>
            <a:endParaRPr lang="en-US" sz="1800" dirty="0">
              <a:latin typeface="+mn-lt"/>
              <a:cs typeface="Arial"/>
            </a:endParaRPr>
          </a:p>
          <a:p>
            <a:pPr marL="355600" marR="5080">
              <a:spcBef>
                <a:spcPts val="385"/>
              </a:spcBef>
              <a:tabLst>
                <a:tab pos="354965" algn="l"/>
                <a:tab pos="355600" algn="l"/>
              </a:tabLst>
            </a:pPr>
            <a:r>
              <a:rPr lang="en-US" sz="1800" spc="-120" dirty="0">
                <a:latin typeface="+mn-lt"/>
                <a:cs typeface="Arial"/>
              </a:rPr>
              <a:t>The </a:t>
            </a:r>
            <a:r>
              <a:rPr lang="en-US" sz="1800" spc="-70" dirty="0">
                <a:latin typeface="+mn-lt"/>
                <a:cs typeface="Arial"/>
              </a:rPr>
              <a:t>dice </a:t>
            </a:r>
            <a:r>
              <a:rPr lang="en-US" sz="1800" spc="-45" dirty="0">
                <a:latin typeface="+mn-lt"/>
                <a:cs typeface="Arial"/>
              </a:rPr>
              <a:t>operation </a:t>
            </a:r>
            <a:r>
              <a:rPr lang="en-US" sz="1800" spc="-55" dirty="0">
                <a:latin typeface="+mn-lt"/>
                <a:cs typeface="Arial"/>
              </a:rPr>
              <a:t>on </a:t>
            </a:r>
            <a:r>
              <a:rPr lang="en-US" sz="1800" spc="-25" dirty="0">
                <a:latin typeface="+mn-lt"/>
                <a:cs typeface="Arial"/>
              </a:rPr>
              <a:t>the </a:t>
            </a:r>
            <a:r>
              <a:rPr lang="en-US" sz="1800" spc="-85" dirty="0">
                <a:latin typeface="+mn-lt"/>
                <a:cs typeface="Arial"/>
              </a:rPr>
              <a:t>cube </a:t>
            </a:r>
            <a:r>
              <a:rPr lang="en-US" sz="1800" spc="-105" dirty="0">
                <a:latin typeface="+mn-lt"/>
                <a:cs typeface="Arial"/>
              </a:rPr>
              <a:t>based </a:t>
            </a:r>
            <a:r>
              <a:rPr lang="en-US" sz="1800" spc="-55" dirty="0">
                <a:latin typeface="+mn-lt"/>
                <a:cs typeface="Arial"/>
              </a:rPr>
              <a:t>on </a:t>
            </a:r>
            <a:r>
              <a:rPr lang="en-US" sz="1800" spc="-25" dirty="0" smtClean="0">
                <a:latin typeface="+mn-lt"/>
                <a:cs typeface="Arial"/>
              </a:rPr>
              <a:t>the</a:t>
            </a:r>
          </a:p>
          <a:p>
            <a:pPr marL="12700" marR="5080" indent="0">
              <a:spcBef>
                <a:spcPts val="38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25" dirty="0" smtClean="0">
                <a:latin typeface="+mn-lt"/>
                <a:cs typeface="Arial"/>
              </a:rPr>
              <a:t> 	</a:t>
            </a:r>
            <a:r>
              <a:rPr lang="en-US" sz="1800" spc="-35" dirty="0" smtClean="0">
                <a:latin typeface="+mn-lt"/>
                <a:cs typeface="Arial"/>
              </a:rPr>
              <a:t>following </a:t>
            </a:r>
            <a:r>
              <a:rPr lang="en-US" sz="1800" spc="-60" dirty="0">
                <a:latin typeface="+mn-lt"/>
                <a:cs typeface="Arial"/>
              </a:rPr>
              <a:t>selection </a:t>
            </a:r>
            <a:r>
              <a:rPr lang="en-US" sz="1800" spc="-30" dirty="0">
                <a:latin typeface="+mn-lt"/>
                <a:cs typeface="Arial"/>
              </a:rPr>
              <a:t>criteria </a:t>
            </a:r>
            <a:r>
              <a:rPr lang="en-US" sz="1800" spc="-75" dirty="0">
                <a:latin typeface="+mn-lt"/>
                <a:cs typeface="Arial"/>
              </a:rPr>
              <a:t>involves </a:t>
            </a:r>
            <a:r>
              <a:rPr lang="en-US" sz="1800" spc="-35" dirty="0">
                <a:latin typeface="+mn-lt"/>
                <a:cs typeface="Arial"/>
              </a:rPr>
              <a:t>three  </a:t>
            </a:r>
            <a:endParaRPr lang="en-US" sz="1800" spc="-35" dirty="0" smtClean="0">
              <a:latin typeface="+mn-lt"/>
              <a:cs typeface="Arial"/>
            </a:endParaRPr>
          </a:p>
          <a:p>
            <a:pPr marL="12700" marR="5080" indent="0">
              <a:spcBef>
                <a:spcPts val="38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35" dirty="0">
                <a:latin typeface="+mn-lt"/>
                <a:cs typeface="Arial"/>
              </a:rPr>
              <a:t>	</a:t>
            </a:r>
            <a:r>
              <a:rPr lang="en-US" sz="1800" spc="-70" dirty="0" smtClean="0">
                <a:latin typeface="+mn-lt"/>
                <a:cs typeface="Arial"/>
              </a:rPr>
              <a:t>dimensions</a:t>
            </a:r>
            <a:r>
              <a:rPr lang="en-US" sz="1800" spc="-70" dirty="0">
                <a:latin typeface="+mn-lt"/>
                <a:cs typeface="Arial"/>
              </a:rPr>
              <a:t>.</a:t>
            </a:r>
            <a:endParaRPr lang="en-US" sz="1800" dirty="0">
              <a:latin typeface="+mn-lt"/>
              <a:cs typeface="Arial"/>
            </a:endParaRPr>
          </a:p>
          <a:p>
            <a:pPr marL="756285" lvl="1" indent="-286385">
              <a:spcBef>
                <a:spcPts val="315"/>
              </a:spcBef>
              <a:tabLst>
                <a:tab pos="756285" algn="l"/>
                <a:tab pos="756920" algn="l"/>
              </a:tabLst>
            </a:pPr>
            <a:r>
              <a:rPr lang="en-US" sz="1800" spc="-35" dirty="0">
                <a:latin typeface="+mn-lt"/>
                <a:cs typeface="Arial"/>
              </a:rPr>
              <a:t>(location </a:t>
            </a:r>
            <a:r>
              <a:rPr lang="en-US" sz="1800" spc="-105" dirty="0">
                <a:latin typeface="+mn-lt"/>
                <a:cs typeface="Arial"/>
              </a:rPr>
              <a:t>= </a:t>
            </a:r>
            <a:r>
              <a:rPr lang="en-US" sz="1800" spc="-30" dirty="0">
                <a:latin typeface="+mn-lt"/>
                <a:cs typeface="Arial"/>
              </a:rPr>
              <a:t>"Toronto" </a:t>
            </a:r>
            <a:r>
              <a:rPr lang="en-US" sz="1800" spc="-15" dirty="0">
                <a:latin typeface="+mn-lt"/>
                <a:cs typeface="Arial"/>
              </a:rPr>
              <a:t>or</a:t>
            </a:r>
            <a:r>
              <a:rPr lang="en-US" sz="1800" spc="-95" dirty="0">
                <a:latin typeface="+mn-lt"/>
                <a:cs typeface="Arial"/>
              </a:rPr>
              <a:t> </a:t>
            </a:r>
            <a:r>
              <a:rPr lang="en-US" sz="1800" spc="-50" dirty="0">
                <a:latin typeface="+mn-lt"/>
                <a:cs typeface="Arial"/>
              </a:rPr>
              <a:t>"Vancouver")</a:t>
            </a:r>
            <a:endParaRPr lang="en-US" sz="1800" dirty="0">
              <a:latin typeface="+mn-lt"/>
              <a:cs typeface="Arial"/>
            </a:endParaRPr>
          </a:p>
          <a:p>
            <a:pPr marL="127000" indent="0">
              <a:lnSpc>
                <a:spcPct val="100000"/>
              </a:lnSpc>
              <a:spcBef>
                <a:spcPts val="290"/>
              </a:spcBef>
              <a:buNone/>
              <a:tabLst>
                <a:tab pos="756285" algn="l"/>
              </a:tabLst>
            </a:pPr>
            <a:r>
              <a:rPr lang="en-US" sz="1800" dirty="0">
                <a:latin typeface="+mn-lt"/>
                <a:cs typeface="Arial"/>
              </a:rPr>
              <a:t> </a:t>
            </a:r>
            <a:r>
              <a:rPr lang="en-US" sz="1800" dirty="0" smtClean="0">
                <a:latin typeface="+mn-lt"/>
                <a:cs typeface="Arial"/>
              </a:rPr>
              <a:t>      –</a:t>
            </a:r>
            <a:r>
              <a:rPr lang="en-US" sz="1800" dirty="0">
                <a:latin typeface="+mn-lt"/>
                <a:cs typeface="Arial"/>
              </a:rPr>
              <a:t>	</a:t>
            </a:r>
            <a:r>
              <a:rPr lang="en-US" sz="1800" spc="-20" dirty="0">
                <a:latin typeface="+mn-lt"/>
                <a:cs typeface="Arial"/>
              </a:rPr>
              <a:t>(time </a:t>
            </a:r>
            <a:r>
              <a:rPr lang="en-US" sz="1800" spc="-105" dirty="0">
                <a:latin typeface="+mn-lt"/>
                <a:cs typeface="Arial"/>
              </a:rPr>
              <a:t>= </a:t>
            </a:r>
            <a:r>
              <a:rPr lang="en-US" sz="1800" spc="-20" dirty="0">
                <a:latin typeface="+mn-lt"/>
                <a:cs typeface="Arial"/>
              </a:rPr>
              <a:t>"Q1" </a:t>
            </a:r>
            <a:r>
              <a:rPr lang="en-US" sz="1800" spc="-15" dirty="0">
                <a:latin typeface="+mn-lt"/>
                <a:cs typeface="Arial"/>
              </a:rPr>
              <a:t>or</a:t>
            </a:r>
            <a:r>
              <a:rPr lang="en-US" sz="1800" spc="-110" dirty="0">
                <a:latin typeface="+mn-lt"/>
                <a:cs typeface="Arial"/>
              </a:rPr>
              <a:t> </a:t>
            </a:r>
            <a:r>
              <a:rPr lang="en-US" sz="1800" spc="-25" dirty="0">
                <a:latin typeface="+mn-lt"/>
                <a:cs typeface="Arial"/>
              </a:rPr>
              <a:t>"Q2")</a:t>
            </a:r>
            <a:endParaRPr lang="en-US" sz="1800" dirty="0">
              <a:latin typeface="+mn-lt"/>
              <a:cs typeface="Arial"/>
            </a:endParaRPr>
          </a:p>
          <a:p>
            <a:pPr marL="756285" lvl="1" indent="-286385">
              <a:spcBef>
                <a:spcPts val="285"/>
              </a:spcBef>
              <a:tabLst>
                <a:tab pos="756285" algn="l"/>
                <a:tab pos="756920" algn="l"/>
              </a:tabLst>
            </a:pPr>
            <a:r>
              <a:rPr lang="en-US" sz="1800" spc="-20" dirty="0">
                <a:latin typeface="+mn-lt"/>
                <a:cs typeface="Arial"/>
              </a:rPr>
              <a:t>(item </a:t>
            </a:r>
            <a:r>
              <a:rPr lang="en-US" sz="1800" spc="-30" dirty="0">
                <a:latin typeface="+mn-lt"/>
                <a:cs typeface="Arial"/>
              </a:rPr>
              <a:t>=" </a:t>
            </a:r>
            <a:r>
              <a:rPr lang="en-US" sz="1800" spc="-5" dirty="0">
                <a:latin typeface="+mn-lt"/>
                <a:cs typeface="Arial"/>
              </a:rPr>
              <a:t>Mobile" </a:t>
            </a:r>
            <a:r>
              <a:rPr lang="en-US" sz="1800" spc="-10" dirty="0">
                <a:latin typeface="+mn-lt"/>
                <a:cs typeface="Arial"/>
              </a:rPr>
              <a:t>or</a:t>
            </a:r>
            <a:r>
              <a:rPr lang="en-US" sz="1800" spc="-240" dirty="0">
                <a:latin typeface="+mn-lt"/>
                <a:cs typeface="Arial"/>
              </a:rPr>
              <a:t> </a:t>
            </a:r>
            <a:r>
              <a:rPr lang="en-US" sz="1800" spc="-10" dirty="0">
                <a:latin typeface="+mn-lt"/>
                <a:cs typeface="Arial"/>
              </a:rPr>
              <a:t>"Modem")</a:t>
            </a:r>
            <a:endParaRPr lang="en-US" sz="1800" dirty="0">
              <a:latin typeface="+mn-lt"/>
              <a:cs typeface="Arial"/>
            </a:endParaRPr>
          </a:p>
          <a:p>
            <a:pPr marL="12700" indent="0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80" dirty="0" smtClean="0">
                <a:latin typeface="+mn-lt"/>
                <a:cs typeface="Arial"/>
              </a:rPr>
              <a:t> </a:t>
            </a:r>
            <a:endParaRPr lang="en-US" sz="1800" dirty="0">
              <a:latin typeface="+mn-lt"/>
              <a:cs typeface="Arial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1800" b="1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40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OLAP – Dice</a:t>
            </a:r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9"/>
          <p:cNvSpPr/>
          <p:nvPr/>
        </p:nvSpPr>
        <p:spPr>
          <a:xfrm>
            <a:off x="4800600" y="2173282"/>
            <a:ext cx="3868804" cy="411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71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pPr marL="298450" indent="-285750" algn="just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800" spc="-120" dirty="0">
                <a:latin typeface="Calibri body"/>
                <a:cs typeface="Arial"/>
              </a:rPr>
              <a:t>The </a:t>
            </a:r>
            <a:r>
              <a:rPr lang="en-US" sz="1800" spc="-25" dirty="0">
                <a:latin typeface="Calibri body"/>
                <a:cs typeface="Arial"/>
              </a:rPr>
              <a:t>pivot </a:t>
            </a:r>
            <a:r>
              <a:rPr lang="en-US" sz="1800" spc="-45" dirty="0">
                <a:latin typeface="Calibri body"/>
                <a:cs typeface="Arial"/>
              </a:rPr>
              <a:t>operation </a:t>
            </a:r>
            <a:r>
              <a:rPr lang="en-US" sz="1800" spc="-85" dirty="0">
                <a:latin typeface="Calibri body"/>
                <a:cs typeface="Arial"/>
              </a:rPr>
              <a:t>is also </a:t>
            </a:r>
            <a:r>
              <a:rPr lang="en-US" sz="1800" spc="-55" dirty="0">
                <a:latin typeface="Calibri body"/>
                <a:cs typeface="Arial"/>
              </a:rPr>
              <a:t>known </a:t>
            </a:r>
            <a:r>
              <a:rPr lang="en-US" sz="1800" spc="-150" dirty="0">
                <a:latin typeface="Calibri body"/>
                <a:cs typeface="Arial"/>
              </a:rPr>
              <a:t>as </a:t>
            </a:r>
            <a:r>
              <a:rPr lang="en-US" sz="1800" spc="-20" dirty="0">
                <a:latin typeface="Calibri body"/>
                <a:cs typeface="Arial"/>
              </a:rPr>
              <a:t>rotation. </a:t>
            </a:r>
            <a:endParaRPr lang="en-US" sz="1800" spc="-20" dirty="0" smtClean="0">
              <a:latin typeface="Calibri body"/>
              <a:cs typeface="Arial"/>
            </a:endParaRPr>
          </a:p>
          <a:p>
            <a:pPr marL="298450" indent="-285750" algn="just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1800" spc="20" dirty="0" smtClean="0">
                <a:latin typeface="Calibri body"/>
                <a:cs typeface="Arial"/>
              </a:rPr>
              <a:t>It </a:t>
            </a:r>
            <a:r>
              <a:rPr lang="en-US" sz="1800" spc="-45" dirty="0">
                <a:latin typeface="Calibri body"/>
                <a:cs typeface="Arial"/>
              </a:rPr>
              <a:t>rotates </a:t>
            </a:r>
            <a:r>
              <a:rPr lang="en-US" sz="1800" spc="-20" dirty="0">
                <a:latin typeface="Calibri body"/>
                <a:cs typeface="Arial"/>
              </a:rPr>
              <a:t>the </a:t>
            </a:r>
            <a:r>
              <a:rPr lang="en-US" sz="1800" spc="-65" dirty="0">
                <a:latin typeface="Calibri body"/>
                <a:cs typeface="Arial"/>
              </a:rPr>
              <a:t>data </a:t>
            </a:r>
            <a:r>
              <a:rPr lang="en-US" sz="1800" spc="-140" dirty="0">
                <a:latin typeface="Calibri body"/>
                <a:cs typeface="Arial"/>
              </a:rPr>
              <a:t>axes </a:t>
            </a:r>
            <a:r>
              <a:rPr lang="en-US" sz="1800" spc="-20" dirty="0">
                <a:latin typeface="Calibri body"/>
                <a:cs typeface="Arial"/>
              </a:rPr>
              <a:t>in </a:t>
            </a:r>
            <a:r>
              <a:rPr lang="en-US" sz="1800" spc="-50" dirty="0">
                <a:latin typeface="Calibri body"/>
                <a:cs typeface="Arial"/>
              </a:rPr>
              <a:t>view </a:t>
            </a:r>
            <a:r>
              <a:rPr lang="en-US" sz="1800" spc="-20" dirty="0">
                <a:latin typeface="Calibri body"/>
                <a:cs typeface="Arial"/>
              </a:rPr>
              <a:t>in </a:t>
            </a:r>
            <a:r>
              <a:rPr lang="en-US" sz="1800" spc="-40" dirty="0">
                <a:latin typeface="Calibri body"/>
                <a:cs typeface="Arial"/>
              </a:rPr>
              <a:t>order </a:t>
            </a:r>
            <a:r>
              <a:rPr lang="en-US" sz="1800" spc="15" dirty="0" smtClean="0">
                <a:latin typeface="Calibri body"/>
                <a:cs typeface="Arial"/>
              </a:rPr>
              <a:t>to</a:t>
            </a:r>
          </a:p>
          <a:p>
            <a:pPr marL="12700" indent="0" algn="just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50" dirty="0" smtClean="0">
                <a:latin typeface="Calibri body"/>
                <a:cs typeface="Arial"/>
              </a:rPr>
              <a:t>provide </a:t>
            </a:r>
            <a:r>
              <a:rPr lang="en-US" sz="1800" spc="-90" dirty="0">
                <a:latin typeface="Calibri body"/>
                <a:cs typeface="Arial"/>
              </a:rPr>
              <a:t>an </a:t>
            </a:r>
            <a:r>
              <a:rPr lang="en-US" sz="1800" spc="-40" dirty="0">
                <a:latin typeface="Calibri body"/>
                <a:cs typeface="Arial"/>
              </a:rPr>
              <a:t>alternative </a:t>
            </a:r>
            <a:r>
              <a:rPr lang="en-US" sz="1800" spc="-50" dirty="0">
                <a:latin typeface="Calibri body"/>
                <a:cs typeface="Arial"/>
              </a:rPr>
              <a:t>presentation </a:t>
            </a:r>
            <a:r>
              <a:rPr lang="en-US" sz="1800" spc="-10" dirty="0">
                <a:latin typeface="Calibri body"/>
                <a:cs typeface="Arial"/>
              </a:rPr>
              <a:t>of </a:t>
            </a:r>
            <a:endParaRPr lang="en-US" sz="1800" spc="-10" dirty="0" smtClean="0">
              <a:latin typeface="Calibri body"/>
              <a:cs typeface="Arial"/>
            </a:endParaRPr>
          </a:p>
          <a:p>
            <a:pPr marL="12700" indent="0" algn="just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60" dirty="0" smtClean="0">
                <a:latin typeface="Calibri body"/>
                <a:cs typeface="Arial"/>
              </a:rPr>
              <a:t>data</a:t>
            </a:r>
            <a:r>
              <a:rPr lang="en-US" sz="1800" spc="-60" dirty="0">
                <a:latin typeface="Calibri body"/>
                <a:cs typeface="Arial"/>
              </a:rPr>
              <a:t>. </a:t>
            </a:r>
            <a:endParaRPr lang="en-US" sz="1800" spc="-60" dirty="0" smtClean="0">
              <a:latin typeface="Calibri body"/>
              <a:cs typeface="Arial"/>
            </a:endParaRPr>
          </a:p>
          <a:p>
            <a:pPr marL="12700" indent="0" algn="just">
              <a:spcBef>
                <a:spcPts val="95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80" dirty="0" smtClean="0">
                <a:latin typeface="Calibri body"/>
                <a:cs typeface="Arial"/>
              </a:rPr>
              <a:t> </a:t>
            </a:r>
            <a:endParaRPr lang="en-US" sz="1800" dirty="0">
              <a:latin typeface="Calibri body"/>
              <a:cs typeface="Arial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1800" b="1" dirty="0" smtClean="0">
              <a:latin typeface="Calibri bod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BB090B-9D56-48CE-A7C7-EFDE6A1CAFF6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>
              <a:defRPr/>
            </a:pPr>
            <a:fld id="{590DA6C9-BCC3-400C-B03D-95BC024124D1}" type="slidenum">
              <a:rPr lang="en-US"/>
              <a:pPr algn="ctr">
                <a:defRPr/>
              </a:pPr>
              <a:t>41</a:t>
            </a:fld>
            <a:endParaRPr lang="en-US" dirty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87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OLAP – Pivot</a:t>
            </a:r>
          </a:p>
        </p:txBody>
      </p:sp>
      <p:pic>
        <p:nvPicPr>
          <p:cNvPr id="66566" name="Picture 4" descr="Cub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13081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9"/>
          <p:cNvSpPr/>
          <p:nvPr/>
        </p:nvSpPr>
        <p:spPr>
          <a:xfrm>
            <a:off x="5473819" y="1454777"/>
            <a:ext cx="3073162" cy="5024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4800" y="1493837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27432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6900" b="1" dirty="0" smtClean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4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smtClean="0"/>
              <a:t>Recap of Previous Session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964" y="1447800"/>
            <a:ext cx="8468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Dimensional 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STAR vs Snowflake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Granularity of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Kinds of Fact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88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smtClean="0"/>
              <a:t>Facts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964" y="1447800"/>
            <a:ext cx="8468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foundation of the data warehouse.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Granularity of the fact table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Facts are generally additive, can be summed up across the dimensions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Facts should be consistent with the grain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Build Up from the Lowest Possible Grain </a:t>
            </a:r>
          </a:p>
        </p:txBody>
      </p:sp>
    </p:spTree>
    <p:extLst>
      <p:ext uri="{BB962C8B-B14F-4D97-AF65-F5344CB8AC3E}">
        <p14:creationId xmlns:p14="http://schemas.microsoft.com/office/powerpoint/2010/main" val="20431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smtClean="0"/>
              <a:t>Kinds of Fact tables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964" y="1447800"/>
            <a:ext cx="8468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Transaction Fact table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err="1" smtClean="0"/>
              <a:t>Factless</a:t>
            </a:r>
            <a:r>
              <a:rPr lang="en-US" sz="2800" dirty="0" smtClean="0"/>
              <a:t> Fact Table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Periodic Snapshot Fact Table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Centipede Fact Table</a:t>
            </a:r>
            <a:r>
              <a:rPr lang="en-US" sz="2800" i="1" dirty="0"/>
              <a:t> 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Accumulating Snapshot fact table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8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smtClean="0"/>
              <a:t>Transaction Fact Table</a:t>
            </a:r>
            <a:endParaRPr lang="en-US" dirty="0"/>
          </a:p>
        </p:txBody>
      </p:sp>
      <p:pic>
        <p:nvPicPr>
          <p:cNvPr id="4" name="Picture 3" descr="C:\Users\BITS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0863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46964" y="1524000"/>
            <a:ext cx="8087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Represents </a:t>
            </a:r>
            <a:r>
              <a:rPr lang="en-US" sz="2400" dirty="0"/>
              <a:t>an event that occur at a particular point in time,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beep of the Scanner at the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Atomic </a:t>
            </a:r>
            <a:r>
              <a:rPr lang="en-US" sz="2400" dirty="0"/>
              <a:t>transaction grain fact tables are the most expressive fact </a:t>
            </a:r>
            <a:r>
              <a:rPr lang="en-US" sz="2400" dirty="0" smtClean="0"/>
              <a:t>tables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9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964" y="304800"/>
            <a:ext cx="6324600" cy="1143000"/>
          </a:xfrm>
        </p:spPr>
        <p:txBody>
          <a:bodyPr/>
          <a:lstStyle/>
          <a:p>
            <a:r>
              <a:rPr lang="en-US" dirty="0" err="1" smtClean="0"/>
              <a:t>Factless</a:t>
            </a:r>
            <a:r>
              <a:rPr lang="en-US" dirty="0" smtClean="0"/>
              <a:t> Fact 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6964" y="1472821"/>
            <a:ext cx="8087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fact </a:t>
            </a:r>
            <a:r>
              <a:rPr lang="en-US" sz="2400" dirty="0"/>
              <a:t>tables that do not contain any numerical measures.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comprise</a:t>
            </a:r>
            <a:r>
              <a:rPr lang="en-US" sz="2400" dirty="0"/>
              <a:t> only foreign keys </a:t>
            </a:r>
            <a:r>
              <a:rPr lang="en-US" sz="2400" dirty="0" smtClean="0"/>
              <a:t>for different </a:t>
            </a:r>
            <a:r>
              <a:rPr lang="en-US" sz="2400" dirty="0"/>
              <a:t>dimension tables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Capture </a:t>
            </a:r>
            <a:r>
              <a:rPr lang="en-US" sz="2400" dirty="0"/>
              <a:t>events and not to store information about business processes.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r>
              <a:rPr lang="en-US" sz="2400" dirty="0" smtClean="0"/>
              <a:t>Student </a:t>
            </a:r>
            <a:r>
              <a:rPr lang="en-US" sz="2400" dirty="0"/>
              <a:t>attending a class on a given </a:t>
            </a:r>
            <a:r>
              <a:rPr lang="en-US" sz="2400" dirty="0" smtClean="0"/>
              <a:t>day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Are used to analyze </a:t>
            </a:r>
            <a:r>
              <a:rPr lang="en-US" sz="2400" dirty="0" smtClean="0"/>
              <a:t>what  </a:t>
            </a:r>
            <a:r>
              <a:rPr lang="en-US" sz="2400" dirty="0"/>
              <a:t>didn’t happen.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queries always have two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parts</a:t>
            </a:r>
            <a:r>
              <a:rPr lang="en-US" sz="2400" dirty="0" smtClean="0"/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dirty="0" err="1" smtClean="0"/>
              <a:t>factless</a:t>
            </a:r>
            <a:r>
              <a:rPr lang="en-US" sz="2400" dirty="0" smtClean="0"/>
              <a:t> </a:t>
            </a:r>
            <a:r>
              <a:rPr lang="en-US" sz="2400" dirty="0"/>
              <a:t>coverage table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An activity </a:t>
            </a:r>
            <a:r>
              <a:rPr lang="en-US" sz="24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3704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Words>1545</Words>
  <Application>Microsoft Office PowerPoint</Application>
  <PresentationFormat>On-screen Show (4:3)</PresentationFormat>
  <Paragraphs>382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Berlin Sans FB Demi</vt:lpstr>
      <vt:lpstr>Calibri</vt:lpstr>
      <vt:lpstr>Calibri body</vt:lpstr>
      <vt:lpstr>Georgia</vt:lpstr>
      <vt:lpstr>Tahoma</vt:lpstr>
      <vt:lpstr>Times New Roman</vt:lpstr>
      <vt:lpstr>Wingdings</vt:lpstr>
      <vt:lpstr>Office Theme</vt:lpstr>
      <vt:lpstr>Blends</vt:lpstr>
      <vt:lpstr>CSI ZG515/ SS ZG515 Data Warehousing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Marts</vt:lpstr>
      <vt:lpstr>DW vs DM</vt:lpstr>
      <vt:lpstr>Bill Inmon Approach</vt:lpstr>
      <vt:lpstr>Kimball Approach</vt:lpstr>
      <vt:lpstr>PowerPoint Presentation</vt:lpstr>
      <vt:lpstr>PowerPoint Presentation</vt:lpstr>
      <vt:lpstr>Hybrid Approach</vt:lpstr>
      <vt:lpstr>Types of Data Mart</vt:lpstr>
      <vt:lpstr>Types of Data Mart</vt:lpstr>
      <vt:lpstr>ETT Process for Data Marts</vt:lpstr>
      <vt:lpstr>Pros and Cons of Data Mart</vt:lpstr>
      <vt:lpstr>Staging Area</vt:lpstr>
      <vt:lpstr>Staging Area Functions</vt:lpstr>
      <vt:lpstr>Staging Area</vt:lpstr>
      <vt:lpstr>PowerPoint Presentation</vt:lpstr>
      <vt:lpstr>PowerPoint Presentation</vt:lpstr>
      <vt:lpstr>What is OLAP?</vt:lpstr>
      <vt:lpstr> A Sample Data Cube</vt:lpstr>
      <vt:lpstr>How OLAP Systems Work?</vt:lpstr>
      <vt:lpstr>OLAP – Roll up</vt:lpstr>
      <vt:lpstr>OLAP – Drill Down</vt:lpstr>
      <vt:lpstr>OLAP – Slice</vt:lpstr>
      <vt:lpstr>OLAP – Dice</vt:lpstr>
      <vt:lpstr>OLAP – Pivot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BITS</cp:lastModifiedBy>
  <cp:revision>208</cp:revision>
  <dcterms:created xsi:type="dcterms:W3CDTF">2011-09-14T09:42:05Z</dcterms:created>
  <dcterms:modified xsi:type="dcterms:W3CDTF">2019-02-02T09:40:57Z</dcterms:modified>
</cp:coreProperties>
</file>