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394" r:id="rId2"/>
    <p:sldId id="395" r:id="rId3"/>
    <p:sldId id="396" r:id="rId4"/>
    <p:sldId id="398" r:id="rId5"/>
    <p:sldId id="401" r:id="rId6"/>
    <p:sldId id="402" r:id="rId7"/>
    <p:sldId id="403" r:id="rId8"/>
    <p:sldId id="405" r:id="rId9"/>
    <p:sldId id="406" r:id="rId10"/>
    <p:sldId id="407" r:id="rId11"/>
    <p:sldId id="408" r:id="rId12"/>
    <p:sldId id="409" r:id="rId13"/>
    <p:sldId id="411" r:id="rId14"/>
    <p:sldId id="412" r:id="rId15"/>
    <p:sldId id="413" r:id="rId16"/>
    <p:sldId id="431" r:id="rId17"/>
    <p:sldId id="414" r:id="rId18"/>
    <p:sldId id="415" r:id="rId19"/>
    <p:sldId id="416" r:id="rId20"/>
    <p:sldId id="417" r:id="rId21"/>
    <p:sldId id="418" r:id="rId22"/>
    <p:sldId id="432" r:id="rId23"/>
    <p:sldId id="419" r:id="rId24"/>
    <p:sldId id="420" r:id="rId25"/>
    <p:sldId id="421" r:id="rId26"/>
    <p:sldId id="434" r:id="rId27"/>
    <p:sldId id="422" r:id="rId28"/>
    <p:sldId id="423" r:id="rId29"/>
    <p:sldId id="424" r:id="rId30"/>
    <p:sldId id="427" r:id="rId31"/>
    <p:sldId id="428" r:id="rId32"/>
    <p:sldId id="429" r:id="rId33"/>
    <p:sldId id="430" r:id="rId34"/>
    <p:sldId id="425" r:id="rId35"/>
    <p:sldId id="435" r:id="rId36"/>
    <p:sldId id="1046" r:id="rId37"/>
    <p:sldId id="1120" r:id="rId38"/>
    <p:sldId id="1126" r:id="rId39"/>
    <p:sldId id="1125" r:id="rId40"/>
    <p:sldId id="1121" r:id="rId41"/>
    <p:sldId id="1122" r:id="rId42"/>
    <p:sldId id="1123" r:id="rId43"/>
    <p:sldId id="1124" r:id="rId44"/>
    <p:sldId id="410" r:id="rId45"/>
    <p:sldId id="294" r:id="rId46"/>
    <p:sldId id="29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74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t>10-02-2019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44FE6310-7A57-4152-A735-62C598DB950A}"/>
              </a:ext>
            </a:extLst>
          </p:cNvPr>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8" name="TextBox 7">
            <a:extLst>
              <a:ext uri="{FF2B5EF4-FFF2-40B4-BE49-F238E27FC236}">
                <a16:creationId xmlns:a16="http://schemas.microsoft.com/office/drawing/2014/main" id="{8D2D8B7F-C232-4F8A-BCB5-8564976A6E78}"/>
              </a:ext>
            </a:extLst>
          </p:cNvPr>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9" name="Group 8">
            <a:extLst>
              <a:ext uri="{FF2B5EF4-FFF2-40B4-BE49-F238E27FC236}">
                <a16:creationId xmlns:a16="http://schemas.microsoft.com/office/drawing/2014/main" id="{F0285ADC-5069-4621-8360-05EA2467FF8E}"/>
              </a:ext>
            </a:extLst>
          </p:cNvPr>
          <p:cNvGrpSpPr/>
          <p:nvPr userDrawn="1"/>
        </p:nvGrpSpPr>
        <p:grpSpPr>
          <a:xfrm>
            <a:off x="2083888" y="6550671"/>
            <a:ext cx="7060112" cy="48665"/>
            <a:chOff x="2083888" y="6550671"/>
            <a:chExt cx="7060112" cy="48665"/>
          </a:xfrm>
        </p:grpSpPr>
        <p:sp>
          <p:nvSpPr>
            <p:cNvPr id="10" name="Rectangle 9">
              <a:extLst>
                <a:ext uri="{FF2B5EF4-FFF2-40B4-BE49-F238E27FC236}">
                  <a16:creationId xmlns:a16="http://schemas.microsoft.com/office/drawing/2014/main" id="{E0791CF1-4041-434D-A3B2-048142B31E87}"/>
                </a:ext>
              </a:extLst>
            </p:cNvPr>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F75608A-6922-4707-8344-6C3DD9901E2A}"/>
                </a:ext>
              </a:extLst>
            </p:cNvPr>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B470E95-173A-4A62-A576-DF15E2FD57F1}"/>
                </a:ext>
              </a:extLst>
            </p:cNvPr>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Picture 12" descr="Picture 7.png">
            <a:extLst>
              <a:ext uri="{FF2B5EF4-FFF2-40B4-BE49-F238E27FC236}">
                <a16:creationId xmlns:a16="http://schemas.microsoft.com/office/drawing/2014/main" id="{C6449F97-2E0F-456A-BB8B-D3AE251168F5}"/>
              </a:ext>
            </a:extLst>
          </p:cNvPr>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4" name="Group 13">
            <a:extLst>
              <a:ext uri="{FF2B5EF4-FFF2-40B4-BE49-F238E27FC236}">
                <a16:creationId xmlns:a16="http://schemas.microsoft.com/office/drawing/2014/main" id="{3A6C8A06-4474-4DED-8F3F-512C414B1883}"/>
              </a:ext>
            </a:extLst>
          </p:cNvPr>
          <p:cNvGrpSpPr/>
          <p:nvPr userDrawn="1"/>
        </p:nvGrpSpPr>
        <p:grpSpPr>
          <a:xfrm>
            <a:off x="2133600" y="6558112"/>
            <a:ext cx="7010400" cy="45719"/>
            <a:chOff x="1905000" y="6553200"/>
            <a:chExt cx="7010400" cy="45719"/>
          </a:xfrm>
        </p:grpSpPr>
        <p:sp>
          <p:nvSpPr>
            <p:cNvPr id="15" name="Rectangle 14">
              <a:extLst>
                <a:ext uri="{FF2B5EF4-FFF2-40B4-BE49-F238E27FC236}">
                  <a16:creationId xmlns:a16="http://schemas.microsoft.com/office/drawing/2014/main" id="{B413450D-0220-4FC1-851B-066871D68886}"/>
                </a:ext>
              </a:extLst>
            </p:cNvPr>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3CD1980-B955-4C3D-BA64-A0E9E272AB78}"/>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BAA3144-D901-4544-BF86-61AB6EE7C5D8}"/>
                </a:ext>
              </a:extLst>
            </p:cNvPr>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995232E-DA5C-4622-A728-4339B25495C2}"/>
              </a:ext>
            </a:extLst>
          </p:cNvPr>
          <p:cNvGrpSpPr/>
          <p:nvPr userDrawn="1"/>
        </p:nvGrpSpPr>
        <p:grpSpPr>
          <a:xfrm>
            <a:off x="0" y="1295400"/>
            <a:ext cx="7010400" cy="45719"/>
            <a:chOff x="1905000" y="6553200"/>
            <a:chExt cx="7010400" cy="45719"/>
          </a:xfrm>
        </p:grpSpPr>
        <p:sp>
          <p:nvSpPr>
            <p:cNvPr id="19" name="Rectangle 18">
              <a:extLst>
                <a:ext uri="{FF2B5EF4-FFF2-40B4-BE49-F238E27FC236}">
                  <a16:creationId xmlns:a16="http://schemas.microsoft.com/office/drawing/2014/main" id="{0C0AB56E-368D-40A5-9377-CEB57B648BB1}"/>
                </a:ext>
              </a:extLst>
            </p:cNvPr>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00619C1-E50D-474F-86FC-33BDBE9C4043}"/>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6B4675A-B1B4-43EB-A6D0-01581B93EA14}"/>
                </a:ext>
              </a:extLst>
            </p:cNvPr>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Content Placeholder 18">
            <a:extLst>
              <a:ext uri="{FF2B5EF4-FFF2-40B4-BE49-F238E27FC236}">
                <a16:creationId xmlns:a16="http://schemas.microsoft.com/office/drawing/2014/main" id="{1B1C11B1-97E6-4B44-9E11-B3542992F2E9}"/>
              </a:ext>
            </a:extLst>
          </p:cNvPr>
          <p:cNvSpPr>
            <a:spLocks noGrp="1"/>
          </p:cNvSpPr>
          <p:nvPr>
            <p:ph sz="quarter" idx="10"/>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endParaRPr lang="en-US" dirty="0"/>
          </a:p>
        </p:txBody>
      </p:sp>
      <p:sp>
        <p:nvSpPr>
          <p:cNvPr id="23" name="Date Placeholder 4">
            <a:extLst>
              <a:ext uri="{FF2B5EF4-FFF2-40B4-BE49-F238E27FC236}">
                <a16:creationId xmlns:a16="http://schemas.microsoft.com/office/drawing/2014/main" id="{E2B2BF00-2981-484D-AA3C-FB40ED2D8C2A}"/>
              </a:ext>
            </a:extLst>
          </p:cNvPr>
          <p:cNvSpPr>
            <a:spLocks noGrp="1"/>
          </p:cNvSpPr>
          <p:nvPr>
            <p:ph type="dt" sz="half" idx="12"/>
          </p:nvPr>
        </p:nvSpPr>
        <p:spPr>
          <a:xfrm>
            <a:off x="457200" y="6356350"/>
            <a:ext cx="2133600" cy="365125"/>
          </a:xfrm>
        </p:spPr>
        <p:txBody>
          <a:bodyPr/>
          <a:lstStyle/>
          <a:p>
            <a:endParaRPr lang="en-US"/>
          </a:p>
        </p:txBody>
      </p:sp>
      <p:sp>
        <p:nvSpPr>
          <p:cNvPr id="24" name="Footer Placeholder 5">
            <a:extLst>
              <a:ext uri="{FF2B5EF4-FFF2-40B4-BE49-F238E27FC236}">
                <a16:creationId xmlns:a16="http://schemas.microsoft.com/office/drawing/2014/main" id="{905BBF3E-BC5A-4EE4-9EDC-E02A4D702AA2}"/>
              </a:ext>
            </a:extLst>
          </p:cNvPr>
          <p:cNvSpPr>
            <a:spLocks noGrp="1"/>
          </p:cNvSpPr>
          <p:nvPr>
            <p:ph type="ftr" sz="quarter" idx="13"/>
          </p:nvPr>
        </p:nvSpPr>
        <p:spPr>
          <a:xfrm>
            <a:off x="3124200" y="6356350"/>
            <a:ext cx="2895600" cy="365125"/>
          </a:xfrm>
        </p:spPr>
        <p:txBody>
          <a:bodyPr/>
          <a:lstStyle/>
          <a:p>
            <a:endParaRPr lang="en-US"/>
          </a:p>
        </p:txBody>
      </p:sp>
      <p:sp>
        <p:nvSpPr>
          <p:cNvPr id="25" name="Slide Number Placeholder 7">
            <a:extLst>
              <a:ext uri="{FF2B5EF4-FFF2-40B4-BE49-F238E27FC236}">
                <a16:creationId xmlns:a16="http://schemas.microsoft.com/office/drawing/2014/main" id="{3C70E01F-819E-4B35-89E1-654B7A3B728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2428734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endParaRPr lang="en-US"/>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endParaRPr lang="en-US"/>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endParaRPr lang="en-US" dirty="0"/>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endParaRPr lang="en-US"/>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endParaRPr lang="en-US"/>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endParaRPr lang="en-US"/>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endParaRPr lang="en-US"/>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endParaRPr lang="en-US"/>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endParaRPr lang="en-US"/>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endParaRPr lang="en-US"/>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6" r:id="rId12"/>
  </p:sldLayoutIdLst>
  <p:hf hdr="0" ft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www.amazon.in/Data-Warehousing-Fundamentals-Professionals-2ed/dp/8126537299/ref=sr_1_1?s=books&amp;ie=UTF8&amp;qid=1549728346&amp;sr=1-1&amp;refinements=p_27%3APaulraj+Ponniah" TargetMode="External"/><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8.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5.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4.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hyperlink" Target="https://www.kimballgroup.com/data-warehouse-business-intelligence-resources/kimball-techniques/etl-architecture-34-subsystems/" TargetMode="Externa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www.kimballgroup.com/2007/10/subsystems-of-etl-revisited/"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z="3600" dirty="0"/>
              <a:t>CSI ZG515/ SS ZG515</a:t>
            </a:r>
            <a:br>
              <a:rPr lang="en-US" sz="3600" dirty="0"/>
            </a:br>
            <a:r>
              <a:rPr lang="en-IN" sz="3600" dirty="0"/>
              <a:t>Data Warehousing</a:t>
            </a:r>
            <a:endParaRPr lang="en-US" sz="3600" dirty="0"/>
          </a:p>
        </p:txBody>
      </p:sp>
      <p:sp>
        <p:nvSpPr>
          <p:cNvPr id="6" name="Content Placeholder 5"/>
          <p:cNvSpPr>
            <a:spLocks noGrp="1"/>
          </p:cNvSpPr>
          <p:nvPr>
            <p:ph sz="quarter" idx="13"/>
          </p:nvPr>
        </p:nvSpPr>
        <p:spPr>
          <a:xfrm>
            <a:off x="2489579" y="5763857"/>
            <a:ext cx="6019800" cy="533400"/>
          </a:xfrm>
        </p:spPr>
        <p:txBody>
          <a:bodyPr/>
          <a:lstStyle/>
          <a:p>
            <a:r>
              <a:rPr lang="en-US" dirty="0" err="1"/>
              <a:t>Swarna</a:t>
            </a:r>
            <a:r>
              <a:rPr lang="en-US" dirty="0"/>
              <a:t> Chaudhary</a:t>
            </a:r>
          </a:p>
          <a:p>
            <a:r>
              <a:rPr lang="en-US" dirty="0"/>
              <a:t>Assistant Prof. </a:t>
            </a:r>
          </a:p>
          <a:p>
            <a:endParaRPr lang="en-US" dirty="0"/>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Tree>
    <p:extLst>
      <p:ext uri="{BB962C8B-B14F-4D97-AF65-F5344CB8AC3E}">
        <p14:creationId xmlns:p14="http://schemas.microsoft.com/office/powerpoint/2010/main" val="74207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CB15F2-57DB-4F34-B85C-6B1DB95B4DCF}"/>
              </a:ext>
            </a:extLst>
          </p:cNvPr>
          <p:cNvSpPr>
            <a:spLocks noGrp="1"/>
          </p:cNvSpPr>
          <p:nvPr>
            <p:ph idx="1"/>
          </p:nvPr>
        </p:nvSpPr>
        <p:spPr/>
        <p:txBody>
          <a:bodyPr>
            <a:normAutofit/>
          </a:bodyPr>
          <a:lstStyle/>
          <a:p>
            <a:r>
              <a:rPr lang="en-US" dirty="0"/>
              <a:t>The five major subsystems in the cleaning and conforming step include:</a:t>
            </a:r>
          </a:p>
          <a:p>
            <a:pPr>
              <a:buFont typeface="Arial" panose="020B0604020202020204" pitchFamily="34" charset="0"/>
              <a:buChar char="•"/>
            </a:pPr>
            <a:r>
              <a:rPr lang="en-US" dirty="0"/>
              <a:t>Data Cleansing System (subsystem 4)</a:t>
            </a:r>
          </a:p>
          <a:p>
            <a:pPr>
              <a:buFont typeface="Arial" panose="020B0604020202020204" pitchFamily="34" charset="0"/>
              <a:buChar char="•"/>
            </a:pPr>
            <a:r>
              <a:rPr lang="en-US" dirty="0"/>
              <a:t>Error Event Tracking (subsystem 5) </a:t>
            </a:r>
          </a:p>
          <a:p>
            <a:pPr>
              <a:buFont typeface="Arial" panose="020B0604020202020204" pitchFamily="34" charset="0"/>
              <a:buChar char="•"/>
            </a:pPr>
            <a:r>
              <a:rPr lang="en-US" dirty="0"/>
              <a:t>Audit Dimension Creation (subsystem 6) </a:t>
            </a:r>
          </a:p>
          <a:p>
            <a:pPr>
              <a:buFont typeface="Arial" panose="020B0604020202020204" pitchFamily="34" charset="0"/>
              <a:buChar char="•"/>
            </a:pPr>
            <a:r>
              <a:rPr lang="en-US" dirty="0"/>
              <a:t>Deduplication (subsystem 7) </a:t>
            </a:r>
          </a:p>
          <a:p>
            <a:pPr>
              <a:buFont typeface="Arial" panose="020B0604020202020204" pitchFamily="34" charset="0"/>
              <a:buChar char="•"/>
            </a:pPr>
            <a:r>
              <a:rPr lang="en-US" dirty="0"/>
              <a:t>Data Conformance (subsystem 8): Responsible for creating conformed dimensions and facts</a:t>
            </a:r>
          </a:p>
        </p:txBody>
      </p:sp>
      <p:sp>
        <p:nvSpPr>
          <p:cNvPr id="3" name="Content Placeholder 2">
            <a:extLst>
              <a:ext uri="{FF2B5EF4-FFF2-40B4-BE49-F238E27FC236}">
                <a16:creationId xmlns:a16="http://schemas.microsoft.com/office/drawing/2014/main" id="{1CD8A189-DF32-41B0-A4A1-E8CA26C1749F}"/>
              </a:ext>
            </a:extLst>
          </p:cNvPr>
          <p:cNvSpPr>
            <a:spLocks noGrp="1"/>
          </p:cNvSpPr>
          <p:nvPr>
            <p:ph sz="quarter" idx="10"/>
          </p:nvPr>
        </p:nvSpPr>
        <p:spPr>
          <a:xfrm>
            <a:off x="27709" y="391324"/>
            <a:ext cx="7772400" cy="1143000"/>
          </a:xfrm>
        </p:spPr>
        <p:txBody>
          <a:bodyPr>
            <a:normAutofit/>
          </a:bodyPr>
          <a:lstStyle/>
          <a:p>
            <a:r>
              <a:rPr lang="en-IN" sz="2800" dirty="0"/>
              <a:t>CLEANING AND CONFORMING DATA </a:t>
            </a:r>
            <a:r>
              <a:rPr lang="en-US" sz="2800" dirty="0"/>
              <a:t>“T” in ETL</a:t>
            </a:r>
            <a:endParaRPr lang="en-IN" sz="2800" dirty="0"/>
          </a:p>
        </p:txBody>
      </p:sp>
      <p:sp>
        <p:nvSpPr>
          <p:cNvPr id="5" name="Slide Number Placeholder 4">
            <a:extLst>
              <a:ext uri="{FF2B5EF4-FFF2-40B4-BE49-F238E27FC236}">
                <a16:creationId xmlns:a16="http://schemas.microsoft.com/office/drawing/2014/main" id="{6942D729-5970-4771-B4B5-7B700FEA9489}"/>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Tree>
    <p:extLst>
      <p:ext uri="{BB962C8B-B14F-4D97-AF65-F5344CB8AC3E}">
        <p14:creationId xmlns:p14="http://schemas.microsoft.com/office/powerpoint/2010/main" val="4177216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F34BEC-645D-43E7-8F9D-E6D1BE422C3A}"/>
              </a:ext>
            </a:extLst>
          </p:cNvPr>
          <p:cNvSpPr>
            <a:spLocks noGrp="1"/>
          </p:cNvSpPr>
          <p:nvPr>
            <p:ph idx="1"/>
          </p:nvPr>
        </p:nvSpPr>
        <p:spPr/>
        <p:txBody>
          <a:bodyPr>
            <a:normAutofit fontScale="70000" lnSpcReduction="20000"/>
          </a:bodyPr>
          <a:lstStyle/>
          <a:p>
            <a:r>
              <a:rPr lang="en-US" dirty="0"/>
              <a:t>The delivery systems in the ETL architecture consist of:</a:t>
            </a:r>
          </a:p>
          <a:p>
            <a:pPr>
              <a:buFont typeface="Arial" panose="020B0604020202020204" pitchFamily="34" charset="0"/>
              <a:buChar char="•"/>
            </a:pPr>
            <a:r>
              <a:rPr lang="en-US" dirty="0"/>
              <a:t>Slowly Changing Dimension (SCD) Manager (subsystem 9) </a:t>
            </a:r>
          </a:p>
          <a:p>
            <a:pPr>
              <a:buFont typeface="Arial" panose="020B0604020202020204" pitchFamily="34" charset="0"/>
              <a:buChar char="•"/>
            </a:pPr>
            <a:r>
              <a:rPr lang="en-US" dirty="0"/>
              <a:t>Surrogate Key Generator (subsystem 10) </a:t>
            </a:r>
          </a:p>
          <a:p>
            <a:pPr>
              <a:buFont typeface="Arial" panose="020B0604020202020204" pitchFamily="34" charset="0"/>
              <a:buChar char="•"/>
            </a:pPr>
            <a:r>
              <a:rPr lang="en-US" dirty="0"/>
              <a:t>Hierarchy Manager (subsystem 11) </a:t>
            </a:r>
          </a:p>
          <a:p>
            <a:pPr>
              <a:buFont typeface="Arial" panose="020B0604020202020204" pitchFamily="34" charset="0"/>
              <a:buChar char="•"/>
            </a:pPr>
            <a:r>
              <a:rPr lang="en-US" dirty="0"/>
              <a:t>Special Dimensions Manager (subsystem 12) </a:t>
            </a:r>
          </a:p>
          <a:p>
            <a:pPr>
              <a:buFont typeface="Arial" panose="020B0604020202020204" pitchFamily="34" charset="0"/>
              <a:buChar char="•"/>
            </a:pPr>
            <a:r>
              <a:rPr lang="en-US" dirty="0"/>
              <a:t>Fact Table Builders (subsystem 13) </a:t>
            </a:r>
          </a:p>
          <a:p>
            <a:pPr>
              <a:buFont typeface="Arial" panose="020B0604020202020204" pitchFamily="34" charset="0"/>
              <a:buChar char="•"/>
            </a:pPr>
            <a:r>
              <a:rPr lang="en-US" dirty="0"/>
              <a:t>Surrogate Key Pipeline (subsystem 14) </a:t>
            </a:r>
          </a:p>
          <a:p>
            <a:pPr>
              <a:buFont typeface="Arial" panose="020B0604020202020204" pitchFamily="34" charset="0"/>
              <a:buChar char="•"/>
            </a:pPr>
            <a:r>
              <a:rPr lang="en-US" dirty="0"/>
              <a:t>Multi-Valued Bridge Table Builder (subsystem 15)</a:t>
            </a:r>
          </a:p>
          <a:p>
            <a:pPr>
              <a:buFont typeface="Arial" panose="020B0604020202020204" pitchFamily="34" charset="0"/>
              <a:buChar char="•"/>
            </a:pPr>
            <a:r>
              <a:rPr lang="en-US" dirty="0"/>
              <a:t>Late Arriving Data Handler (subsystem 16)</a:t>
            </a:r>
          </a:p>
          <a:p>
            <a:pPr>
              <a:buFont typeface="Arial" panose="020B0604020202020204" pitchFamily="34" charset="0"/>
              <a:buChar char="•"/>
            </a:pPr>
            <a:r>
              <a:rPr lang="en-US" dirty="0"/>
              <a:t>Dimension Manager (subsystem 17)</a:t>
            </a:r>
          </a:p>
          <a:p>
            <a:pPr>
              <a:buFont typeface="Arial" panose="020B0604020202020204" pitchFamily="34" charset="0"/>
              <a:buChar char="•"/>
            </a:pPr>
            <a:r>
              <a:rPr lang="en-US" dirty="0"/>
              <a:t>Fact Table Provider (subsystem 18</a:t>
            </a:r>
          </a:p>
          <a:p>
            <a:pPr>
              <a:buFont typeface="Arial" panose="020B0604020202020204" pitchFamily="34" charset="0"/>
              <a:buChar char="•"/>
            </a:pPr>
            <a:r>
              <a:rPr lang="en-US" dirty="0"/>
              <a:t>Aggregate Builder (subsystem 19) </a:t>
            </a:r>
          </a:p>
          <a:p>
            <a:pPr>
              <a:buFont typeface="Arial" panose="020B0604020202020204" pitchFamily="34" charset="0"/>
              <a:buChar char="•"/>
            </a:pPr>
            <a:r>
              <a:rPr lang="en-US" dirty="0"/>
              <a:t>OLAP Cube Builder (subsystem 20)</a:t>
            </a:r>
          </a:p>
          <a:p>
            <a:pPr>
              <a:buFont typeface="Arial" panose="020B0604020202020204" pitchFamily="34" charset="0"/>
              <a:buChar char="•"/>
            </a:pPr>
            <a:r>
              <a:rPr lang="en-US" dirty="0"/>
              <a:t>Data Propagation Manager (subsystem 21): </a:t>
            </a:r>
            <a:r>
              <a:rPr lang="en-IN" dirty="0"/>
              <a:t>Prepares conformed, integrated data from the data warehouse presentation server for delivery to other environments for special purposes.</a:t>
            </a:r>
          </a:p>
        </p:txBody>
      </p:sp>
      <p:sp>
        <p:nvSpPr>
          <p:cNvPr id="3" name="Content Placeholder 2">
            <a:extLst>
              <a:ext uri="{FF2B5EF4-FFF2-40B4-BE49-F238E27FC236}">
                <a16:creationId xmlns:a16="http://schemas.microsoft.com/office/drawing/2014/main" id="{23BFC208-A61E-4133-8729-5F7B274CE187}"/>
              </a:ext>
            </a:extLst>
          </p:cNvPr>
          <p:cNvSpPr>
            <a:spLocks noGrp="1"/>
          </p:cNvSpPr>
          <p:nvPr>
            <p:ph sz="quarter" idx="10"/>
          </p:nvPr>
        </p:nvSpPr>
        <p:spPr>
          <a:xfrm>
            <a:off x="304800" y="391324"/>
            <a:ext cx="8610600" cy="1143000"/>
          </a:xfrm>
        </p:spPr>
        <p:txBody>
          <a:bodyPr>
            <a:normAutofit/>
          </a:bodyPr>
          <a:lstStyle/>
          <a:p>
            <a:r>
              <a:rPr lang="en-IN" sz="2800" dirty="0"/>
              <a:t>DELIVERING: PREPARE FOR PRESENTATION (</a:t>
            </a:r>
            <a:r>
              <a:rPr lang="en-US" sz="2800" dirty="0"/>
              <a:t>“L” in ETL)</a:t>
            </a:r>
            <a:endParaRPr lang="en-IN" sz="2800" dirty="0"/>
          </a:p>
        </p:txBody>
      </p:sp>
      <p:sp>
        <p:nvSpPr>
          <p:cNvPr id="5" name="Slide Number Placeholder 4">
            <a:extLst>
              <a:ext uri="{FF2B5EF4-FFF2-40B4-BE49-F238E27FC236}">
                <a16:creationId xmlns:a16="http://schemas.microsoft.com/office/drawing/2014/main" id="{30B43688-CECA-4558-9C3A-F355BA8440C2}"/>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Tree>
    <p:extLst>
      <p:ext uri="{BB962C8B-B14F-4D97-AF65-F5344CB8AC3E}">
        <p14:creationId xmlns:p14="http://schemas.microsoft.com/office/powerpoint/2010/main" val="2826384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C1DAA9-EC1D-4A5E-B284-A21F4A5A5F43}"/>
              </a:ext>
            </a:extLst>
          </p:cNvPr>
          <p:cNvSpPr>
            <a:spLocks noGrp="1"/>
          </p:cNvSpPr>
          <p:nvPr>
            <p:ph idx="1"/>
          </p:nvPr>
        </p:nvSpPr>
        <p:spPr/>
        <p:txBody>
          <a:bodyPr/>
          <a:lstStyle/>
          <a:p>
            <a:r>
              <a:rPr lang="en-US" dirty="0"/>
              <a:t>ETL Management System ensures:</a:t>
            </a:r>
          </a:p>
          <a:p>
            <a:pPr>
              <a:buFont typeface="Arial" panose="020B0604020202020204" pitchFamily="34" charset="0"/>
              <a:buChar char="•"/>
            </a:pPr>
            <a:r>
              <a:rPr lang="en-US" dirty="0"/>
              <a:t>Reliability</a:t>
            </a:r>
          </a:p>
          <a:p>
            <a:pPr>
              <a:buFont typeface="Arial" panose="020B0604020202020204" pitchFamily="34" charset="0"/>
              <a:buChar char="•"/>
            </a:pPr>
            <a:r>
              <a:rPr lang="en-US" dirty="0"/>
              <a:t>Availability of Data</a:t>
            </a:r>
          </a:p>
          <a:p>
            <a:pPr>
              <a:buFont typeface="Arial" panose="020B0604020202020204" pitchFamily="34" charset="0"/>
              <a:buChar char="•"/>
            </a:pPr>
            <a:r>
              <a:rPr lang="en-US" dirty="0"/>
              <a:t>Manageability</a:t>
            </a:r>
            <a:endParaRPr lang="en-IN" dirty="0"/>
          </a:p>
        </p:txBody>
      </p:sp>
      <p:sp>
        <p:nvSpPr>
          <p:cNvPr id="3" name="Content Placeholder 2">
            <a:extLst>
              <a:ext uri="{FF2B5EF4-FFF2-40B4-BE49-F238E27FC236}">
                <a16:creationId xmlns:a16="http://schemas.microsoft.com/office/drawing/2014/main" id="{DA78BBDD-08D0-4AD0-AE2F-9090CB719CEE}"/>
              </a:ext>
            </a:extLst>
          </p:cNvPr>
          <p:cNvSpPr>
            <a:spLocks noGrp="1"/>
          </p:cNvSpPr>
          <p:nvPr>
            <p:ph sz="quarter" idx="10"/>
          </p:nvPr>
        </p:nvSpPr>
        <p:spPr/>
        <p:txBody>
          <a:bodyPr/>
          <a:lstStyle/>
          <a:p>
            <a:r>
              <a:rPr lang="en-US" dirty="0"/>
              <a:t>ETL Management System</a:t>
            </a:r>
            <a:endParaRPr lang="en-IN" dirty="0"/>
          </a:p>
        </p:txBody>
      </p:sp>
      <p:sp>
        <p:nvSpPr>
          <p:cNvPr id="5" name="Slide Number Placeholder 4">
            <a:extLst>
              <a:ext uri="{FF2B5EF4-FFF2-40B4-BE49-F238E27FC236}">
                <a16:creationId xmlns:a16="http://schemas.microsoft.com/office/drawing/2014/main" id="{95F3BC5B-DDE7-42D1-A2FB-10773D57C242}"/>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Tree>
    <p:extLst>
      <p:ext uri="{BB962C8B-B14F-4D97-AF65-F5344CB8AC3E}">
        <p14:creationId xmlns:p14="http://schemas.microsoft.com/office/powerpoint/2010/main" val="2408507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C1DAA9-EC1D-4A5E-B284-A21F4A5A5F43}"/>
              </a:ext>
            </a:extLst>
          </p:cNvPr>
          <p:cNvSpPr>
            <a:spLocks noGrp="1"/>
          </p:cNvSpPr>
          <p:nvPr>
            <p:ph idx="1"/>
          </p:nvPr>
        </p:nvSpPr>
        <p:spPr/>
        <p:txBody>
          <a:bodyPr>
            <a:normAutofit fontScale="70000" lnSpcReduction="20000"/>
          </a:bodyPr>
          <a:lstStyle/>
          <a:p>
            <a:pPr marL="0" indent="0"/>
            <a:r>
              <a:rPr lang="en-US" dirty="0"/>
              <a:t> ETL Management Sub-Systems are:</a:t>
            </a:r>
          </a:p>
          <a:p>
            <a:pPr>
              <a:buFont typeface="Arial" panose="020B0604020202020204" pitchFamily="34" charset="0"/>
              <a:buChar char="•"/>
            </a:pPr>
            <a:r>
              <a:rPr lang="en-US" dirty="0"/>
              <a:t>Job Scheduler (subsystem 22)</a:t>
            </a:r>
          </a:p>
          <a:p>
            <a:pPr>
              <a:buFont typeface="Arial" panose="020B0604020202020204" pitchFamily="34" charset="0"/>
              <a:buChar char="•"/>
            </a:pPr>
            <a:r>
              <a:rPr lang="en-US" dirty="0"/>
              <a:t>Backup System (subsystem 23) </a:t>
            </a:r>
          </a:p>
          <a:p>
            <a:pPr>
              <a:buFont typeface="Arial" panose="020B0604020202020204" pitchFamily="34" charset="0"/>
              <a:buChar char="•"/>
            </a:pPr>
            <a:r>
              <a:rPr lang="en-US" dirty="0"/>
              <a:t>Recovery and Restart (subsystem 24)</a:t>
            </a:r>
          </a:p>
          <a:p>
            <a:pPr>
              <a:buFont typeface="Arial" panose="020B0604020202020204" pitchFamily="34" charset="0"/>
              <a:buChar char="•"/>
            </a:pPr>
            <a:r>
              <a:rPr lang="en-US" dirty="0"/>
              <a:t>Version Control (subsystem 25) </a:t>
            </a:r>
          </a:p>
          <a:p>
            <a:pPr>
              <a:buFont typeface="Arial" panose="020B0604020202020204" pitchFamily="34" charset="0"/>
              <a:buChar char="•"/>
            </a:pPr>
            <a:r>
              <a:rPr lang="en-US" dirty="0"/>
              <a:t>Version Migration (subsystem 26): </a:t>
            </a:r>
            <a:r>
              <a:rPr lang="en-IN" dirty="0"/>
              <a:t>Migrates a complete version of the ETL pipeline from development into test and finally into production.</a:t>
            </a:r>
            <a:endParaRPr lang="en-US" dirty="0"/>
          </a:p>
          <a:p>
            <a:pPr>
              <a:buFont typeface="Arial" panose="020B0604020202020204" pitchFamily="34" charset="0"/>
              <a:buChar char="•"/>
            </a:pPr>
            <a:r>
              <a:rPr lang="en-US" dirty="0"/>
              <a:t>Workflow Monitor (subsystem 27)</a:t>
            </a:r>
          </a:p>
          <a:p>
            <a:pPr>
              <a:buFont typeface="Arial" panose="020B0604020202020204" pitchFamily="34" charset="0"/>
              <a:buChar char="•"/>
            </a:pPr>
            <a:r>
              <a:rPr lang="en-US" dirty="0"/>
              <a:t>Sorting (subsystem 28)</a:t>
            </a:r>
          </a:p>
          <a:p>
            <a:pPr>
              <a:buFont typeface="Arial" panose="020B0604020202020204" pitchFamily="34" charset="0"/>
              <a:buChar char="•"/>
            </a:pPr>
            <a:r>
              <a:rPr lang="en-US" dirty="0"/>
              <a:t>Lineage and Dependency (subsystem 29): </a:t>
            </a:r>
            <a:r>
              <a:rPr lang="en-IN" dirty="0"/>
              <a:t>Identifies the source of a data element and all intermediate locations and transformations for that data element </a:t>
            </a:r>
            <a:r>
              <a:rPr lang="en-US" dirty="0"/>
              <a:t> </a:t>
            </a:r>
          </a:p>
          <a:p>
            <a:pPr>
              <a:buFont typeface="Arial" panose="020B0604020202020204" pitchFamily="34" charset="0"/>
              <a:buChar char="•"/>
            </a:pPr>
            <a:r>
              <a:rPr lang="en-US" dirty="0"/>
              <a:t>Problem Escalation (subsystem 30) </a:t>
            </a:r>
          </a:p>
          <a:p>
            <a:pPr>
              <a:buFont typeface="Arial" panose="020B0604020202020204" pitchFamily="34" charset="0"/>
              <a:buChar char="•"/>
            </a:pPr>
            <a:r>
              <a:rPr lang="en-US" dirty="0"/>
              <a:t>Paralleling and Pipelining (subsystem 31) </a:t>
            </a:r>
          </a:p>
          <a:p>
            <a:pPr>
              <a:buFont typeface="Arial" panose="020B0604020202020204" pitchFamily="34" charset="0"/>
              <a:buChar char="•"/>
            </a:pPr>
            <a:r>
              <a:rPr lang="en-US" dirty="0"/>
              <a:t>Security (subsystem 32) </a:t>
            </a:r>
          </a:p>
          <a:p>
            <a:pPr>
              <a:buFont typeface="Arial" panose="020B0604020202020204" pitchFamily="34" charset="0"/>
              <a:buChar char="•"/>
            </a:pPr>
            <a:r>
              <a:rPr lang="en-US" dirty="0"/>
              <a:t>Compliance Manager (subsystem 33)</a:t>
            </a:r>
          </a:p>
          <a:p>
            <a:pPr>
              <a:buFont typeface="Arial" panose="020B0604020202020204" pitchFamily="34" charset="0"/>
              <a:buChar char="•"/>
            </a:pPr>
            <a:r>
              <a:rPr lang="en-US" dirty="0"/>
              <a:t>Metadata Repository (subsystem 34)</a:t>
            </a:r>
          </a:p>
        </p:txBody>
      </p:sp>
      <p:sp>
        <p:nvSpPr>
          <p:cNvPr id="3" name="Content Placeholder 2">
            <a:extLst>
              <a:ext uri="{FF2B5EF4-FFF2-40B4-BE49-F238E27FC236}">
                <a16:creationId xmlns:a16="http://schemas.microsoft.com/office/drawing/2014/main" id="{DA78BBDD-08D0-4AD0-AE2F-9090CB719CEE}"/>
              </a:ext>
            </a:extLst>
          </p:cNvPr>
          <p:cNvSpPr>
            <a:spLocks noGrp="1"/>
          </p:cNvSpPr>
          <p:nvPr>
            <p:ph sz="quarter" idx="10"/>
          </p:nvPr>
        </p:nvSpPr>
        <p:spPr>
          <a:xfrm>
            <a:off x="304800" y="152400"/>
            <a:ext cx="7467600" cy="1143000"/>
          </a:xfrm>
        </p:spPr>
        <p:txBody>
          <a:bodyPr/>
          <a:lstStyle/>
          <a:p>
            <a:r>
              <a:rPr lang="en-US" dirty="0"/>
              <a:t>ETL Management </a:t>
            </a:r>
            <a:r>
              <a:rPr lang="en-US" dirty="0" err="1"/>
              <a:t>SubSystems</a:t>
            </a:r>
            <a:endParaRPr lang="en-IN" dirty="0"/>
          </a:p>
        </p:txBody>
      </p:sp>
      <p:sp>
        <p:nvSpPr>
          <p:cNvPr id="5" name="Slide Number Placeholder 4">
            <a:extLst>
              <a:ext uri="{FF2B5EF4-FFF2-40B4-BE49-F238E27FC236}">
                <a16:creationId xmlns:a16="http://schemas.microsoft.com/office/drawing/2014/main" id="{95F3BC5B-DDE7-42D1-A2FB-10773D57C242}"/>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Tree>
    <p:extLst>
      <p:ext uri="{BB962C8B-B14F-4D97-AF65-F5344CB8AC3E}">
        <p14:creationId xmlns:p14="http://schemas.microsoft.com/office/powerpoint/2010/main" val="3428441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FB9F44B6-884A-4F48-BE2B-DB2240431C76}"/>
              </a:ext>
            </a:extLst>
          </p:cNvPr>
          <p:cNvSpPr>
            <a:spLocks noGrp="1"/>
          </p:cNvSpPr>
          <p:nvPr>
            <p:ph type="title" idx="4294967295"/>
          </p:nvPr>
        </p:nvSpPr>
        <p:spPr>
          <a:xfrm>
            <a:off x="457200" y="274638"/>
            <a:ext cx="8229600" cy="1143000"/>
          </a:xfrm>
        </p:spPr>
        <p:txBody>
          <a:bodyPr/>
          <a:lstStyle/>
          <a:p>
            <a:r>
              <a:rPr lang="en-US" altLang="en-US">
                <a:ea typeface="ＭＳ Ｐゴシック" panose="020B0600070205080204" pitchFamily="34" charset="-128"/>
              </a:rPr>
              <a:t>Extract, Transform, Load (ETL)</a:t>
            </a:r>
          </a:p>
        </p:txBody>
      </p:sp>
      <p:sp>
        <p:nvSpPr>
          <p:cNvPr id="89091" name="Content Placeholder 2">
            <a:extLst>
              <a:ext uri="{FF2B5EF4-FFF2-40B4-BE49-F238E27FC236}">
                <a16:creationId xmlns:a16="http://schemas.microsoft.com/office/drawing/2014/main" id="{7E8FC4C5-1B88-4057-931C-0E8787D0DF00}"/>
              </a:ext>
            </a:extLst>
          </p:cNvPr>
          <p:cNvSpPr>
            <a:spLocks noGrp="1"/>
          </p:cNvSpPr>
          <p:nvPr>
            <p:ph idx="4294967295"/>
          </p:nvPr>
        </p:nvSpPr>
        <p:spPr>
          <a:xfrm>
            <a:off x="457200" y="1600200"/>
            <a:ext cx="8229600" cy="4525963"/>
          </a:xfrm>
        </p:spPr>
        <p:txBody>
          <a:bodyPr>
            <a:normAutofit/>
          </a:bodyPr>
          <a:lstStyle/>
          <a:p>
            <a:r>
              <a:rPr lang="en-US" altLang="en-US" dirty="0">
                <a:ea typeface="ＭＳ Ｐゴシック" panose="020B0600070205080204" pitchFamily="34" charset="-128"/>
              </a:rPr>
              <a:t>Extract only relevant data from the internal source systems or external systems, instead of dumping all data (</a:t>
            </a:r>
            <a:r>
              <a:rPr lang="ja-JP" altLang="en-US" dirty="0">
                <a:ea typeface="ＭＳ Ｐゴシック" panose="020B0600070205080204" pitchFamily="34" charset="-128"/>
              </a:rPr>
              <a:t>“</a:t>
            </a:r>
            <a:r>
              <a:rPr lang="en-US" altLang="ja-JP" dirty="0">
                <a:ea typeface="ＭＳ Ｐゴシック" panose="020B0600070205080204" pitchFamily="34" charset="-128"/>
              </a:rPr>
              <a:t>data </a:t>
            </a:r>
            <a:r>
              <a:rPr lang="en-US" altLang="ja-JP" dirty="0" err="1">
                <a:ea typeface="ＭＳ Ｐゴシック" panose="020B0600070205080204" pitchFamily="34" charset="-128"/>
              </a:rPr>
              <a:t>junkhouse</a:t>
            </a:r>
            <a:r>
              <a:rPr lang="ja-JP" altLang="en-US" dirty="0">
                <a:ea typeface="ＭＳ Ｐゴシック" panose="020B0600070205080204" pitchFamily="34" charset="-128"/>
              </a:rPr>
              <a:t>”</a:t>
            </a:r>
            <a:r>
              <a:rPr lang="en-US" altLang="ja-JP" dirty="0">
                <a:ea typeface="ＭＳ Ｐゴシック" panose="020B0600070205080204" pitchFamily="34" charset="-128"/>
              </a:rPr>
              <a:t>)</a:t>
            </a:r>
          </a:p>
          <a:p>
            <a:r>
              <a:rPr lang="en-US" altLang="en-US" dirty="0">
                <a:ea typeface="ＭＳ Ｐゴシック" panose="020B0600070205080204" pitchFamily="34" charset="-128"/>
              </a:rPr>
              <a:t>The ETL completion can take up to ~70% of your total effort while developing a data warehouse.</a:t>
            </a:r>
          </a:p>
          <a:p>
            <a:pPr>
              <a:buFont typeface="Wingdings" panose="05000000000000000000" pitchFamily="2" charset="2"/>
              <a:buNone/>
            </a:pPr>
            <a:endParaRPr lang="en-US" altLang="en-US" dirty="0">
              <a:ea typeface="ＭＳ Ｐゴシック" panose="020B0600070205080204" pitchFamily="34" charset="-128"/>
            </a:endParaRPr>
          </a:p>
        </p:txBody>
      </p:sp>
      <p:sp>
        <p:nvSpPr>
          <p:cNvPr id="89092" name="Slide Number Placeholder 3">
            <a:extLst>
              <a:ext uri="{FF2B5EF4-FFF2-40B4-BE49-F238E27FC236}">
                <a16:creationId xmlns:a16="http://schemas.microsoft.com/office/drawing/2014/main" id="{8CBCD054-EF51-40E2-BA2B-A03818EF8167}"/>
              </a:ext>
            </a:extLst>
          </p:cNvPr>
          <p:cNvSpPr>
            <a:spLocks noGrp="1"/>
          </p:cNvSpPr>
          <p:nvPr>
            <p:ph type="sldNum" sz="quarter" idx="14"/>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AF7645FE-4683-444A-BD34-326D9795B8DC}" type="slidenum">
              <a:rPr lang="sv-SE" altLang="en-US">
                <a:latin typeface="Garamond" panose="02020404030301010803" pitchFamily="18" charset="0"/>
              </a:rPr>
              <a:pPr eaLnBrk="1" hangingPunct="1"/>
              <a:t>14</a:t>
            </a:fld>
            <a:endParaRPr lang="sv-SE" altLang="en-US">
              <a:latin typeface="Garamond" panose="02020404030301010803"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EF85AD47-F03F-4E83-8846-66BA5AA3CE43}"/>
              </a:ext>
            </a:extLst>
          </p:cNvPr>
          <p:cNvSpPr>
            <a:spLocks noGrp="1"/>
          </p:cNvSpPr>
          <p:nvPr>
            <p:ph type="title" idx="4294967295"/>
          </p:nvPr>
        </p:nvSpPr>
        <p:spPr>
          <a:xfrm>
            <a:off x="457200" y="274638"/>
            <a:ext cx="8229600" cy="1143000"/>
          </a:xfrm>
        </p:spPr>
        <p:txBody>
          <a:bodyPr/>
          <a:lstStyle/>
          <a:p>
            <a:r>
              <a:rPr lang="en-US" altLang="en-US">
                <a:ea typeface="ＭＳ Ｐゴシック" panose="020B0600070205080204" pitchFamily="34" charset="-128"/>
              </a:rPr>
              <a:t>Major steps in ETL</a:t>
            </a:r>
          </a:p>
        </p:txBody>
      </p:sp>
      <p:pic>
        <p:nvPicPr>
          <p:cNvPr id="90115" name="Content Placeholder 1" descr="Screen Shot 2012-11-06 at 10.15.09 PM.png">
            <a:extLst>
              <a:ext uri="{FF2B5EF4-FFF2-40B4-BE49-F238E27FC236}">
                <a16:creationId xmlns:a16="http://schemas.microsoft.com/office/drawing/2014/main" id="{7685BF57-EBAA-43B9-AE0E-777E0B6502DE}"/>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l="-9003" r="-9003"/>
          <a:stretch>
            <a:fillRect/>
          </a:stretch>
        </p:blipFill>
        <p:spPr/>
      </p:pic>
      <p:sp>
        <p:nvSpPr>
          <p:cNvPr id="90116" name="Slide Number Placeholder 3">
            <a:extLst>
              <a:ext uri="{FF2B5EF4-FFF2-40B4-BE49-F238E27FC236}">
                <a16:creationId xmlns:a16="http://schemas.microsoft.com/office/drawing/2014/main" id="{049B0494-3392-494A-BFF2-803C99AD04D7}"/>
              </a:ext>
            </a:extLst>
          </p:cNvPr>
          <p:cNvSpPr>
            <a:spLocks noGrp="1"/>
          </p:cNvSpPr>
          <p:nvPr>
            <p:ph type="sldNum" sz="quarter" idx="14"/>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6B867772-9E03-4A95-A228-5661D8BC1E8D}" type="slidenum">
              <a:rPr lang="sv-SE" altLang="en-US">
                <a:latin typeface="Garamond" panose="02020404030301010803" pitchFamily="18" charset="0"/>
              </a:rPr>
              <a:pPr eaLnBrk="1" hangingPunct="1"/>
              <a:t>15</a:t>
            </a:fld>
            <a:endParaRPr lang="sv-SE" altLang="en-US">
              <a:latin typeface="Garamond" panose="02020404030301010803" pitchFamily="18" charset="0"/>
            </a:endParaRPr>
          </a:p>
        </p:txBody>
      </p:sp>
      <p:sp>
        <p:nvSpPr>
          <p:cNvPr id="2" name="TextBox 1">
            <a:extLst>
              <a:ext uri="{FF2B5EF4-FFF2-40B4-BE49-F238E27FC236}">
                <a16:creationId xmlns:a16="http://schemas.microsoft.com/office/drawing/2014/main" id="{5F59AE93-6CEB-4462-B8B5-B421AD3CFF54}"/>
              </a:ext>
            </a:extLst>
          </p:cNvPr>
          <p:cNvSpPr txBox="1"/>
          <p:nvPr/>
        </p:nvSpPr>
        <p:spPr>
          <a:xfrm>
            <a:off x="914400" y="6248400"/>
            <a:ext cx="7924800" cy="584775"/>
          </a:xfrm>
          <a:prstGeom prst="rect">
            <a:avLst/>
          </a:prstGeom>
          <a:noFill/>
        </p:spPr>
        <p:txBody>
          <a:bodyPr wrap="square" rtlCol="0">
            <a:spAutoFit/>
          </a:bodyPr>
          <a:lstStyle/>
          <a:p>
            <a:r>
              <a:rPr lang="en-US" sz="1600" b="1" i="1" dirty="0"/>
              <a:t>Source: </a:t>
            </a:r>
            <a:r>
              <a:rPr lang="en-US" sz="1600" b="1" i="1" u="sng" dirty="0" err="1"/>
              <a:t>Paulraj</a:t>
            </a:r>
            <a:r>
              <a:rPr lang="en-US" sz="1600" b="1" i="1" u="sng" dirty="0"/>
              <a:t> </a:t>
            </a:r>
            <a:r>
              <a:rPr lang="en-US" sz="1600" b="1" i="1" u="sng" dirty="0" err="1"/>
              <a:t>Pooniah</a:t>
            </a:r>
            <a:r>
              <a:rPr lang="en-US" sz="1600" b="1" i="1" u="sng" dirty="0"/>
              <a:t>, Data Warehousing: Fundamentals for IT Professionals, 2ed</a:t>
            </a:r>
            <a:endParaRPr lang="en-US" sz="1600" b="1" i="1" u="sng" dirty="0">
              <a:hlinkClick r:id="rId3" tooltip="Data Warehousing: Fundamentals for IT Professionals, 2ed"/>
            </a:endParaRPr>
          </a:p>
          <a:p>
            <a:endParaRPr lang="en-IN" sz="1600" b="1" i="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E0B073-0AE2-4A33-B76F-DC43C180BE87}"/>
              </a:ext>
            </a:extLst>
          </p:cNvPr>
          <p:cNvSpPr>
            <a:spLocks noGrp="1"/>
          </p:cNvSpPr>
          <p:nvPr>
            <p:ph idx="1"/>
          </p:nvPr>
        </p:nvSpPr>
        <p:spPr>
          <a:xfrm>
            <a:off x="304800" y="1493837"/>
            <a:ext cx="8229600" cy="4607714"/>
          </a:xfrm>
        </p:spPr>
        <p:txBody>
          <a:bodyPr>
            <a:normAutofit fontScale="92500"/>
          </a:bodyPr>
          <a:lstStyle/>
          <a:p>
            <a:pPr algn="just">
              <a:buFont typeface="Arial" panose="020B0604020202020204" pitchFamily="34" charset="0"/>
              <a:buChar char="•"/>
            </a:pPr>
            <a:r>
              <a:rPr lang="en-US" dirty="0"/>
              <a:t>Source systems are heterogenous on multiple platforms and different</a:t>
            </a:r>
            <a:r>
              <a:rPr lang="en-IN" dirty="0"/>
              <a:t> operating systems.</a:t>
            </a:r>
          </a:p>
          <a:p>
            <a:pPr algn="just">
              <a:buFont typeface="Arial" panose="020B0604020202020204" pitchFamily="34" charset="0"/>
              <a:buChar char="•"/>
            </a:pPr>
            <a:r>
              <a:rPr lang="en-US" dirty="0"/>
              <a:t>Historical data is generally not available in source operational systems, which is critical in a data warehouse.</a:t>
            </a:r>
          </a:p>
          <a:p>
            <a:pPr algn="just">
              <a:buFont typeface="Arial" panose="020B0604020202020204" pitchFamily="34" charset="0"/>
              <a:buChar char="•"/>
            </a:pPr>
            <a:r>
              <a:rPr lang="en-US" dirty="0"/>
              <a:t>Quality of data?</a:t>
            </a:r>
          </a:p>
          <a:p>
            <a:pPr algn="just">
              <a:buFont typeface="Arial" panose="020B0604020202020204" pitchFamily="34" charset="0"/>
              <a:buChar char="•"/>
            </a:pPr>
            <a:r>
              <a:rPr lang="en-US" dirty="0"/>
              <a:t>Source system structures keep changing over time because of new business conditions. ETL functions must also be modified accordingly.</a:t>
            </a:r>
          </a:p>
          <a:p>
            <a:pPr algn="just">
              <a:buFont typeface="Arial" panose="020B0604020202020204" pitchFamily="34" charset="0"/>
              <a:buChar char="•"/>
            </a:pPr>
            <a:r>
              <a:rPr lang="en-US" dirty="0"/>
              <a:t>Lack of consistency among source systems, For example, units of measurement, data on salary etc.</a:t>
            </a:r>
          </a:p>
          <a:p>
            <a:pPr algn="just">
              <a:buFont typeface="Arial" panose="020B0604020202020204" pitchFamily="34" charset="0"/>
              <a:buChar char="•"/>
            </a:pPr>
            <a:r>
              <a:rPr lang="en-IN" dirty="0"/>
              <a:t>Data representation in different formats.</a:t>
            </a:r>
            <a:r>
              <a:rPr lang="en-US" dirty="0"/>
              <a:t> i.e. Data is stored in different formats, different code conventions. </a:t>
            </a:r>
            <a:endParaRPr lang="en-IN" dirty="0"/>
          </a:p>
        </p:txBody>
      </p:sp>
      <p:sp>
        <p:nvSpPr>
          <p:cNvPr id="3" name="Content Placeholder 2">
            <a:extLst>
              <a:ext uri="{FF2B5EF4-FFF2-40B4-BE49-F238E27FC236}">
                <a16:creationId xmlns:a16="http://schemas.microsoft.com/office/drawing/2014/main" id="{D205A588-732F-41A7-A2CB-973DB482F139}"/>
              </a:ext>
            </a:extLst>
          </p:cNvPr>
          <p:cNvSpPr>
            <a:spLocks noGrp="1"/>
          </p:cNvSpPr>
          <p:nvPr>
            <p:ph sz="quarter" idx="10"/>
          </p:nvPr>
        </p:nvSpPr>
        <p:spPr/>
        <p:txBody>
          <a:bodyPr/>
          <a:lstStyle/>
          <a:p>
            <a:r>
              <a:rPr lang="en-US" dirty="0"/>
              <a:t>Challenges in ETL </a:t>
            </a:r>
            <a:endParaRPr lang="en-IN" dirty="0"/>
          </a:p>
        </p:txBody>
      </p:sp>
      <p:sp>
        <p:nvSpPr>
          <p:cNvPr id="4" name="Slide Number Placeholder 3">
            <a:extLst>
              <a:ext uri="{FF2B5EF4-FFF2-40B4-BE49-F238E27FC236}">
                <a16:creationId xmlns:a16="http://schemas.microsoft.com/office/drawing/2014/main" id="{7356D047-51E3-4EF2-B1FA-5FDD42167EE2}"/>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Tree>
    <p:extLst>
      <p:ext uri="{BB962C8B-B14F-4D97-AF65-F5344CB8AC3E}">
        <p14:creationId xmlns:p14="http://schemas.microsoft.com/office/powerpoint/2010/main" val="1961693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7E819BBE-4E57-4AAF-BFC8-6FF774998601}"/>
              </a:ext>
            </a:extLst>
          </p:cNvPr>
          <p:cNvSpPr>
            <a:spLocks noGrp="1"/>
          </p:cNvSpPr>
          <p:nvPr>
            <p:ph type="title" idx="4294967295"/>
          </p:nvPr>
        </p:nvSpPr>
        <p:spPr>
          <a:xfrm>
            <a:off x="457200" y="274638"/>
            <a:ext cx="8229600" cy="1143000"/>
          </a:xfrm>
        </p:spPr>
        <p:txBody>
          <a:bodyPr/>
          <a:lstStyle/>
          <a:p>
            <a:r>
              <a:rPr lang="en-US" altLang="en-US">
                <a:ea typeface="ＭＳ Ｐゴシック" panose="020B0600070205080204" pitchFamily="34" charset="-128"/>
              </a:rPr>
              <a:t>Data Extraction</a:t>
            </a:r>
          </a:p>
        </p:txBody>
      </p:sp>
      <p:sp>
        <p:nvSpPr>
          <p:cNvPr id="3" name="Content Placeholder 2">
            <a:extLst>
              <a:ext uri="{FF2B5EF4-FFF2-40B4-BE49-F238E27FC236}">
                <a16:creationId xmlns:a16="http://schemas.microsoft.com/office/drawing/2014/main" id="{650BA185-12DA-4E41-A5C4-59EDA8FD849C}"/>
              </a:ext>
            </a:extLst>
          </p:cNvPr>
          <p:cNvSpPr>
            <a:spLocks noGrp="1"/>
          </p:cNvSpPr>
          <p:nvPr>
            <p:ph idx="4294967295"/>
          </p:nvPr>
        </p:nvSpPr>
        <p:spPr>
          <a:xfrm>
            <a:off x="450273" y="1454583"/>
            <a:ext cx="8229600" cy="4530725"/>
          </a:xfrm>
        </p:spPr>
        <p:txBody>
          <a:bodyPr>
            <a:normAutofit/>
          </a:bodyPr>
          <a:lstStyle/>
          <a:p>
            <a:pPr>
              <a:defRPr/>
            </a:pPr>
            <a:r>
              <a:rPr lang="en-US" sz="2400" dirty="0"/>
              <a:t>Data can be extracted using third party tools or in-house programs or scripts</a:t>
            </a:r>
          </a:p>
          <a:p>
            <a:pPr>
              <a:defRPr/>
            </a:pPr>
            <a:r>
              <a:rPr lang="en-US" sz="2400" dirty="0"/>
              <a:t>Data extraction issues:</a:t>
            </a:r>
          </a:p>
          <a:p>
            <a:pPr marL="514350" indent="-514350">
              <a:buFont typeface="Wingdings" panose="05000000000000000000" pitchFamily="2" charset="2"/>
              <a:buAutoNum type="arabicPeriod"/>
              <a:defRPr/>
            </a:pPr>
            <a:r>
              <a:rPr lang="en-US" sz="2400" dirty="0"/>
              <a:t>Identify sources</a:t>
            </a:r>
          </a:p>
          <a:p>
            <a:pPr marL="514350" indent="-514350">
              <a:buFont typeface="Wingdings" panose="05000000000000000000" pitchFamily="2" charset="2"/>
              <a:buAutoNum type="arabicPeriod"/>
              <a:defRPr/>
            </a:pPr>
            <a:r>
              <a:rPr lang="en-US" sz="2400" dirty="0"/>
              <a:t>Method of extraction for each source (manual, automated)</a:t>
            </a:r>
          </a:p>
          <a:p>
            <a:pPr marL="514350" indent="-514350">
              <a:buFont typeface="Wingdings" panose="05000000000000000000" pitchFamily="2" charset="2"/>
              <a:buAutoNum type="arabicPeriod"/>
              <a:defRPr/>
            </a:pPr>
            <a:r>
              <a:rPr lang="en-US" sz="2400" dirty="0"/>
              <a:t>When and how much frequently data will be extracted for each source</a:t>
            </a:r>
          </a:p>
          <a:p>
            <a:pPr marL="514350" indent="-514350">
              <a:buFont typeface="Wingdings" panose="05000000000000000000" pitchFamily="2" charset="2"/>
              <a:buAutoNum type="arabicPeriod"/>
              <a:defRPr/>
            </a:pPr>
            <a:r>
              <a:rPr lang="en-US" sz="2400" dirty="0"/>
              <a:t>Time window</a:t>
            </a:r>
          </a:p>
          <a:p>
            <a:pPr marL="514350" indent="-514350">
              <a:buFont typeface="Wingdings" panose="05000000000000000000" pitchFamily="2" charset="2"/>
              <a:buAutoNum type="arabicPeriod"/>
              <a:defRPr/>
            </a:pPr>
            <a:r>
              <a:rPr lang="en-US" sz="2400" dirty="0"/>
              <a:t>Sequencing of extraction processes</a:t>
            </a:r>
          </a:p>
          <a:p>
            <a:pPr marL="514350" indent="-514350">
              <a:buFont typeface="Wingdings" panose="05000000000000000000" pitchFamily="2" charset="2"/>
              <a:buAutoNum type="arabicPeriod"/>
              <a:defRPr/>
            </a:pPr>
            <a:endParaRPr lang="en-US" sz="2400" dirty="0"/>
          </a:p>
        </p:txBody>
      </p:sp>
      <p:sp>
        <p:nvSpPr>
          <p:cNvPr id="91140" name="Slide Number Placeholder 3">
            <a:extLst>
              <a:ext uri="{FF2B5EF4-FFF2-40B4-BE49-F238E27FC236}">
                <a16:creationId xmlns:a16="http://schemas.microsoft.com/office/drawing/2014/main" id="{442B58BD-6BD8-4155-9111-F5989898D09F}"/>
              </a:ext>
            </a:extLst>
          </p:cNvPr>
          <p:cNvSpPr>
            <a:spLocks noGrp="1"/>
          </p:cNvSpPr>
          <p:nvPr>
            <p:ph type="sldNum" sz="quarter" idx="14"/>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BB6B33FA-994B-4339-9DDC-D07FBFEA9295}" type="slidenum">
              <a:rPr lang="sv-SE" altLang="en-US">
                <a:latin typeface="Garamond" panose="02020404030301010803" pitchFamily="18" charset="0"/>
              </a:rPr>
              <a:pPr eaLnBrk="1" hangingPunct="1"/>
              <a:t>17</a:t>
            </a:fld>
            <a:endParaRPr lang="sv-SE" altLang="en-US">
              <a:latin typeface="Garamond" panose="02020404030301010803"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216F3DCD-1C5A-494F-8C5F-0B30FF5B9DB0}"/>
              </a:ext>
            </a:extLst>
          </p:cNvPr>
          <p:cNvSpPr>
            <a:spLocks noGrp="1"/>
          </p:cNvSpPr>
          <p:nvPr>
            <p:ph type="title" idx="4294967295"/>
          </p:nvPr>
        </p:nvSpPr>
        <p:spPr>
          <a:xfrm>
            <a:off x="457200" y="274638"/>
            <a:ext cx="8229600" cy="1143000"/>
          </a:xfrm>
        </p:spPr>
        <p:txBody>
          <a:bodyPr>
            <a:normAutofit fontScale="90000"/>
          </a:bodyPr>
          <a:lstStyle/>
          <a:p>
            <a:r>
              <a:rPr lang="en-US" altLang="en-US">
                <a:ea typeface="ＭＳ Ｐゴシック" panose="020B0600070205080204" pitchFamily="34" charset="-128"/>
              </a:rPr>
              <a:t>How data is stored in operational systems</a:t>
            </a:r>
          </a:p>
        </p:txBody>
      </p:sp>
      <p:sp>
        <p:nvSpPr>
          <p:cNvPr id="92163" name="Content Placeholder 2">
            <a:extLst>
              <a:ext uri="{FF2B5EF4-FFF2-40B4-BE49-F238E27FC236}">
                <a16:creationId xmlns:a16="http://schemas.microsoft.com/office/drawing/2014/main" id="{B7D38C80-87AB-44FB-B38C-AF3C954B19F1}"/>
              </a:ext>
            </a:extLst>
          </p:cNvPr>
          <p:cNvSpPr>
            <a:spLocks noGrp="1"/>
          </p:cNvSpPr>
          <p:nvPr>
            <p:ph idx="4294967295"/>
          </p:nvPr>
        </p:nvSpPr>
        <p:spPr>
          <a:xfrm>
            <a:off x="457200" y="1600200"/>
            <a:ext cx="8229600" cy="4525963"/>
          </a:xfrm>
        </p:spPr>
        <p:txBody>
          <a:bodyPr>
            <a:normAutofit/>
          </a:bodyPr>
          <a:lstStyle/>
          <a:p>
            <a:pPr algn="just"/>
            <a:r>
              <a:rPr lang="en-US" altLang="en-US" sz="2400" dirty="0">
                <a:ea typeface="ＭＳ Ｐゴシック" panose="020B0600070205080204" pitchFamily="34" charset="-128"/>
              </a:rPr>
              <a:t>Current value: Values continue to changes as daily transactions are performed. The stored value of an attribute represents the current value. e.g., bank balance, customer address, etc.</a:t>
            </a:r>
          </a:p>
          <a:p>
            <a:r>
              <a:rPr lang="en-US" altLang="en-US" sz="2400" dirty="0">
                <a:ea typeface="ＭＳ Ｐゴシック" panose="020B0600070205080204" pitchFamily="34" charset="-128"/>
              </a:rPr>
              <a:t>Periodic status: maintains the history of data in the source system. T</a:t>
            </a:r>
            <a:r>
              <a:rPr lang="en-US" sz="2400" dirty="0">
                <a:ea typeface="ＭＳ Ｐゴシック" panose="020B0600070205080204" pitchFamily="34" charset="-128"/>
              </a:rPr>
              <a:t>he value of the attribute is preserved as the status every time a change occurs, with reference to time.</a:t>
            </a:r>
            <a:endParaRPr lang="en-US" altLang="en-US" sz="2400" dirty="0">
              <a:ea typeface="ＭＳ Ｐゴシック" panose="020B0600070205080204" pitchFamily="34" charset="-128"/>
            </a:endParaRPr>
          </a:p>
        </p:txBody>
      </p:sp>
      <p:sp>
        <p:nvSpPr>
          <p:cNvPr id="92164" name="Slide Number Placeholder 3">
            <a:extLst>
              <a:ext uri="{FF2B5EF4-FFF2-40B4-BE49-F238E27FC236}">
                <a16:creationId xmlns:a16="http://schemas.microsoft.com/office/drawing/2014/main" id="{7D8B00FD-F985-4071-9CBE-43519FF7CF14}"/>
              </a:ext>
            </a:extLst>
          </p:cNvPr>
          <p:cNvSpPr>
            <a:spLocks noGrp="1"/>
          </p:cNvSpPr>
          <p:nvPr>
            <p:ph type="sldNum" sz="quarter" idx="14"/>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9C46C33-6EA9-4923-A50D-D7E3609FE9DD}" type="slidenum">
              <a:rPr lang="sv-SE" altLang="en-US">
                <a:latin typeface="Garamond" panose="02020404030301010803" pitchFamily="18" charset="0"/>
              </a:rPr>
              <a:pPr eaLnBrk="1" hangingPunct="1"/>
              <a:t>18</a:t>
            </a:fld>
            <a:endParaRPr lang="sv-SE" altLang="en-US">
              <a:latin typeface="Garamond" panose="02020404030301010803"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01D479CE-E2C5-41B4-BED3-FACE2970ED69}"/>
              </a:ext>
            </a:extLst>
          </p:cNvPr>
          <p:cNvSpPr>
            <a:spLocks noGrp="1"/>
          </p:cNvSpPr>
          <p:nvPr>
            <p:ph type="title" idx="4294967295"/>
          </p:nvPr>
        </p:nvSpPr>
        <p:spPr>
          <a:xfrm>
            <a:off x="457200" y="274638"/>
            <a:ext cx="8229600" cy="1143000"/>
          </a:xfrm>
        </p:spPr>
        <p:txBody>
          <a:bodyPr/>
          <a:lstStyle/>
          <a:p>
            <a:r>
              <a:rPr lang="en-US" altLang="en-US">
                <a:ea typeface="ＭＳ Ｐゴシック" panose="020B0600070205080204" pitchFamily="34" charset="-128"/>
              </a:rPr>
              <a:t>Example</a:t>
            </a:r>
          </a:p>
        </p:txBody>
      </p:sp>
      <p:pic>
        <p:nvPicPr>
          <p:cNvPr id="93187" name="Content Placeholder 1" descr="Screen Shot 2012-11-06 at 10.20.34 PM.png">
            <a:extLst>
              <a:ext uri="{FF2B5EF4-FFF2-40B4-BE49-F238E27FC236}">
                <a16:creationId xmlns:a16="http://schemas.microsoft.com/office/drawing/2014/main" id="{7D742DF8-6096-4773-ABE4-8DDAA39E4ED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l="-1544" r="1755"/>
          <a:stretch>
            <a:fillRect/>
          </a:stretch>
        </p:blipFill>
        <p:spPr>
          <a:xfrm>
            <a:off x="228600" y="1295400"/>
            <a:ext cx="7239000" cy="5335588"/>
          </a:xfrm>
        </p:spPr>
      </p:pic>
      <p:sp>
        <p:nvSpPr>
          <p:cNvPr id="93188" name="Slide Number Placeholder 3">
            <a:extLst>
              <a:ext uri="{FF2B5EF4-FFF2-40B4-BE49-F238E27FC236}">
                <a16:creationId xmlns:a16="http://schemas.microsoft.com/office/drawing/2014/main" id="{377EDB4C-C2A8-43D7-BFAB-7A6FABC02341}"/>
              </a:ext>
            </a:extLst>
          </p:cNvPr>
          <p:cNvSpPr>
            <a:spLocks noGrp="1"/>
          </p:cNvSpPr>
          <p:nvPr>
            <p:ph type="sldNum" sz="quarter" idx="14"/>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821501B8-68E8-4B85-AF15-15A08C165DBB}" type="slidenum">
              <a:rPr lang="sv-SE" altLang="en-US">
                <a:latin typeface="Garamond" panose="02020404030301010803" pitchFamily="18" charset="0"/>
              </a:rPr>
              <a:pPr eaLnBrk="1" hangingPunct="1"/>
              <a:t>19</a:t>
            </a:fld>
            <a:endParaRPr lang="sv-SE" altLang="en-US">
              <a:latin typeface="Garamond" panose="020204040303010108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962400"/>
            <a:ext cx="8229600" cy="2057400"/>
          </a:xfrm>
        </p:spPr>
        <p:txBody>
          <a:bodyPr/>
          <a:lstStyle/>
          <a:p>
            <a:pPr algn="just">
              <a:buFont typeface="Arial" panose="020B0604020202020204" pitchFamily="34" charset="0"/>
              <a:buChar char="•"/>
            </a:pPr>
            <a:r>
              <a:rPr lang="en-US" altLang="en-US" i="1" dirty="0">
                <a:latin typeface="Times New Roman" panose="02020603050405020304" pitchFamily="18" charset="0"/>
                <a:cs typeface="Times New Roman" panose="02020603050405020304" pitchFamily="18" charset="0"/>
              </a:rPr>
              <a:t>The slides presented here are obtained from the authors of the books and from various other contributors. I hereby acknowledge all the contributors for their material and inputs.</a:t>
            </a:r>
          </a:p>
          <a:p>
            <a:pPr algn="just">
              <a:buFont typeface="Arial" panose="020B0604020202020204" pitchFamily="34" charset="0"/>
              <a:buChar char="•"/>
            </a:pPr>
            <a:r>
              <a:rPr lang="en-US" altLang="en-US" i="1" dirty="0">
                <a:latin typeface="Times New Roman" panose="02020603050405020304" pitchFamily="18" charset="0"/>
                <a:cs typeface="Times New Roman" panose="02020603050405020304" pitchFamily="18" charset="0"/>
              </a:rPr>
              <a:t>I have added and modified a few slides to suit the requirements of the course.</a:t>
            </a:r>
          </a:p>
          <a:p>
            <a:endParaRPr lang="en-US" dirty="0"/>
          </a:p>
        </p:txBody>
      </p:sp>
      <p:sp>
        <p:nvSpPr>
          <p:cNvPr id="5" name="Slide Number Placeholder 4"/>
          <p:cNvSpPr>
            <a:spLocks noGrp="1"/>
          </p:cNvSpPr>
          <p:nvPr>
            <p:ph type="sldNum" sz="quarter" idx="14"/>
          </p:nvPr>
        </p:nvSpPr>
        <p:spPr/>
        <p:txBody>
          <a:bodyPr/>
          <a:lstStyle/>
          <a:p>
            <a:fld id="{BC8D7E44-7D4F-4942-A8C9-2DF6BF8399E8}" type="slidenum">
              <a:rPr lang="en-US" smtClean="0"/>
              <a:pPr/>
              <a:t>2</a:t>
            </a:fld>
            <a:endParaRPr lang="en-US" dirty="0"/>
          </a:p>
        </p:txBody>
      </p:sp>
      <p:pic>
        <p:nvPicPr>
          <p:cNvPr id="6" name="Picture 4" descr="https://encrypted-tbn3.gstatic.com/images?q=tbn:ANd9GcT-t4XxLvev_e9TkOKa3ViwHYy7BYoQ_ix6S03O-vvhz20xPo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733030"/>
            <a:ext cx="2057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6121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4080A176-80F1-4625-9627-3A526BBBB4A4}"/>
              </a:ext>
            </a:extLst>
          </p:cNvPr>
          <p:cNvSpPr>
            <a:spLocks noGrp="1"/>
          </p:cNvSpPr>
          <p:nvPr>
            <p:ph type="title" idx="4294967295"/>
          </p:nvPr>
        </p:nvSpPr>
        <p:spPr>
          <a:xfrm>
            <a:off x="457200" y="274638"/>
            <a:ext cx="8229600" cy="1143000"/>
          </a:xfrm>
        </p:spPr>
        <p:txBody>
          <a:bodyPr/>
          <a:lstStyle/>
          <a:p>
            <a:r>
              <a:rPr lang="en-US" altLang="en-US">
                <a:ea typeface="ＭＳ Ｐゴシック" panose="020B0600070205080204" pitchFamily="34" charset="-128"/>
              </a:rPr>
              <a:t>Data Extraction Method</a:t>
            </a:r>
          </a:p>
        </p:txBody>
      </p:sp>
      <p:sp>
        <p:nvSpPr>
          <p:cNvPr id="3" name="Content Placeholder 2">
            <a:extLst>
              <a:ext uri="{FF2B5EF4-FFF2-40B4-BE49-F238E27FC236}">
                <a16:creationId xmlns:a16="http://schemas.microsoft.com/office/drawing/2014/main" id="{6D9A7112-1094-4FEE-814D-0290184F592C}"/>
              </a:ext>
            </a:extLst>
          </p:cNvPr>
          <p:cNvSpPr>
            <a:spLocks noGrp="1"/>
          </p:cNvSpPr>
          <p:nvPr>
            <p:ph idx="4294967295"/>
          </p:nvPr>
        </p:nvSpPr>
        <p:spPr>
          <a:xfrm>
            <a:off x="457200" y="1600200"/>
            <a:ext cx="8229600" cy="4525963"/>
          </a:xfrm>
        </p:spPr>
        <p:txBody>
          <a:bodyPr>
            <a:normAutofit lnSpcReduction="10000"/>
          </a:bodyPr>
          <a:lstStyle/>
          <a:p>
            <a:pPr>
              <a:defRPr/>
            </a:pPr>
            <a:r>
              <a:rPr lang="en-US" dirty="0"/>
              <a:t>Static data extraction: </a:t>
            </a:r>
          </a:p>
          <a:p>
            <a:pPr>
              <a:buFont typeface="Courier New" panose="02070309020205020404" pitchFamily="49" charset="0"/>
              <a:buChar char="o"/>
              <a:defRPr/>
            </a:pPr>
            <a:r>
              <a:rPr lang="en-US" sz="2400" dirty="0"/>
              <a:t>Extract the data at a certain time point. </a:t>
            </a:r>
          </a:p>
          <a:p>
            <a:pPr>
              <a:buFont typeface="Courier New" panose="02070309020205020404" pitchFamily="49" charset="0"/>
              <a:buChar char="o"/>
              <a:defRPr/>
            </a:pPr>
            <a:r>
              <a:rPr lang="en-US" sz="2400" dirty="0"/>
              <a:t>It will include all transient data and periodic data along with its time/date status at the extraction time point</a:t>
            </a:r>
          </a:p>
          <a:p>
            <a:pPr>
              <a:buFont typeface="Courier New" panose="02070309020205020404" pitchFamily="49" charset="0"/>
              <a:buChar char="o"/>
              <a:defRPr/>
            </a:pPr>
            <a:r>
              <a:rPr lang="en-US" sz="2400" dirty="0"/>
              <a:t>Used for initial data loading</a:t>
            </a:r>
          </a:p>
          <a:p>
            <a:pPr marL="0" indent="0">
              <a:buNone/>
              <a:defRPr/>
            </a:pPr>
            <a:endParaRPr lang="en-US" sz="2000" dirty="0"/>
          </a:p>
          <a:p>
            <a:pPr>
              <a:defRPr/>
            </a:pPr>
            <a:r>
              <a:rPr lang="en-US" sz="2800" dirty="0"/>
              <a:t>Data of revisions aka Incremental data capture</a:t>
            </a:r>
            <a:endParaRPr lang="en-US" dirty="0"/>
          </a:p>
          <a:p>
            <a:pPr>
              <a:buFont typeface="Courier New" panose="02070309020205020404" pitchFamily="49" charset="0"/>
              <a:buChar char="o"/>
              <a:defRPr/>
            </a:pPr>
            <a:r>
              <a:rPr lang="en-US" sz="2400" dirty="0"/>
              <a:t>Data is loaded in increments thus preserving history of both changing and periodic data</a:t>
            </a:r>
          </a:p>
          <a:p>
            <a:pPr>
              <a:buFont typeface="Courier New" panose="02070309020205020404" pitchFamily="49" charset="0"/>
              <a:buChar char="o"/>
              <a:defRPr/>
            </a:pPr>
            <a:r>
              <a:rPr lang="en-US" sz="2400" dirty="0"/>
              <a:t>Incremental data capture can be either immediate or deferred.</a:t>
            </a:r>
          </a:p>
        </p:txBody>
      </p:sp>
      <p:sp>
        <p:nvSpPr>
          <p:cNvPr id="94212" name="Slide Number Placeholder 3">
            <a:extLst>
              <a:ext uri="{FF2B5EF4-FFF2-40B4-BE49-F238E27FC236}">
                <a16:creationId xmlns:a16="http://schemas.microsoft.com/office/drawing/2014/main" id="{5D93657A-FC56-4DD0-8B03-7917AE158B94}"/>
              </a:ext>
            </a:extLst>
          </p:cNvPr>
          <p:cNvSpPr>
            <a:spLocks noGrp="1"/>
          </p:cNvSpPr>
          <p:nvPr>
            <p:ph type="sldNum" sz="quarter" idx="14"/>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049FAF70-DEA0-4CCF-9CCE-769BF2CBAF12}" type="slidenum">
              <a:rPr lang="sv-SE" altLang="en-US">
                <a:latin typeface="Garamond" panose="02020404030301010803" pitchFamily="18" charset="0"/>
              </a:rPr>
              <a:pPr eaLnBrk="1" hangingPunct="1"/>
              <a:t>20</a:t>
            </a:fld>
            <a:endParaRPr lang="sv-SE" altLang="en-US">
              <a:latin typeface="Garamond" panose="02020404030301010803"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32E4A219-FFAA-4EBB-B0BA-8D9E5AB23C79}"/>
              </a:ext>
            </a:extLst>
          </p:cNvPr>
          <p:cNvSpPr>
            <a:spLocks noGrp="1"/>
          </p:cNvSpPr>
          <p:nvPr>
            <p:ph type="title" idx="4294967295"/>
          </p:nvPr>
        </p:nvSpPr>
        <p:spPr>
          <a:xfrm>
            <a:off x="457200" y="274638"/>
            <a:ext cx="8229600" cy="1143000"/>
          </a:xfrm>
        </p:spPr>
        <p:txBody>
          <a:bodyPr/>
          <a:lstStyle/>
          <a:p>
            <a:r>
              <a:rPr lang="en-US" altLang="en-US">
                <a:ea typeface="ＭＳ Ｐゴシック" panose="020B0600070205080204" pitchFamily="34" charset="-128"/>
              </a:rPr>
              <a:t>Incremental data extraction</a:t>
            </a:r>
          </a:p>
        </p:txBody>
      </p:sp>
      <p:sp>
        <p:nvSpPr>
          <p:cNvPr id="3" name="Content Placeholder 2">
            <a:extLst>
              <a:ext uri="{FF2B5EF4-FFF2-40B4-BE49-F238E27FC236}">
                <a16:creationId xmlns:a16="http://schemas.microsoft.com/office/drawing/2014/main" id="{92AED4E1-BFB5-48EB-9B58-1BCBB0E81874}"/>
              </a:ext>
            </a:extLst>
          </p:cNvPr>
          <p:cNvSpPr>
            <a:spLocks noGrp="1"/>
          </p:cNvSpPr>
          <p:nvPr>
            <p:ph idx="4294967295"/>
          </p:nvPr>
        </p:nvSpPr>
        <p:spPr>
          <a:xfrm>
            <a:off x="457200" y="1600200"/>
            <a:ext cx="8229600" cy="4525963"/>
          </a:xfrm>
        </p:spPr>
        <p:txBody>
          <a:bodyPr>
            <a:normAutofit lnSpcReduction="10000"/>
          </a:bodyPr>
          <a:lstStyle/>
          <a:p>
            <a:pPr>
              <a:defRPr/>
            </a:pPr>
            <a:r>
              <a:rPr lang="en-US" dirty="0"/>
              <a:t>Immediate data extraction: involves data extraction in real time.</a:t>
            </a:r>
          </a:p>
          <a:p>
            <a:pPr>
              <a:defRPr/>
            </a:pPr>
            <a:r>
              <a:rPr lang="en-US" dirty="0"/>
              <a:t>Possible options:</a:t>
            </a:r>
          </a:p>
          <a:p>
            <a:pPr marL="514350" indent="-514350">
              <a:buFont typeface="Wingdings" panose="05000000000000000000" pitchFamily="2" charset="2"/>
              <a:buAutoNum type="arabicPeriod"/>
              <a:defRPr/>
            </a:pPr>
            <a:r>
              <a:rPr lang="en-US" sz="2400" dirty="0"/>
              <a:t>Capture through transactions logs</a:t>
            </a:r>
          </a:p>
          <a:p>
            <a:pPr marL="514350" indent="-514350">
              <a:buFont typeface="Wingdings" panose="05000000000000000000" pitchFamily="2" charset="2"/>
              <a:buAutoNum type="arabicPeriod"/>
              <a:defRPr/>
            </a:pPr>
            <a:r>
              <a:rPr lang="en-US" sz="2400" dirty="0"/>
              <a:t>Make triggers/Stored procedures</a:t>
            </a:r>
          </a:p>
          <a:p>
            <a:pPr marL="514350" indent="-514350">
              <a:buFont typeface="Wingdings" panose="05000000000000000000" pitchFamily="2" charset="2"/>
              <a:buAutoNum type="arabicPeriod"/>
              <a:defRPr/>
            </a:pPr>
            <a:r>
              <a:rPr lang="en-US" sz="2400" dirty="0"/>
              <a:t>Capture via source application</a:t>
            </a:r>
          </a:p>
          <a:p>
            <a:pPr marL="514350" indent="-514350">
              <a:buFont typeface="Wingdings" panose="05000000000000000000" pitchFamily="2" charset="2"/>
              <a:buAutoNum type="arabicPeriod"/>
              <a:defRPr/>
            </a:pPr>
            <a:endParaRPr lang="en-US" sz="2400" dirty="0"/>
          </a:p>
          <a:p>
            <a:pPr marL="514350" indent="-514350">
              <a:buFont typeface="Wingdings" panose="05000000000000000000" pitchFamily="2" charset="2"/>
              <a:buAutoNum type="arabicPeriod"/>
              <a:defRPr/>
            </a:pPr>
            <a:endParaRPr lang="en-US" sz="2400" dirty="0"/>
          </a:p>
          <a:p>
            <a:pPr marL="514350" indent="-514350">
              <a:buFont typeface="Wingdings" panose="05000000000000000000" pitchFamily="2" charset="2"/>
              <a:buAutoNum type="arabicPeriod"/>
              <a:defRPr/>
            </a:pPr>
            <a:endParaRPr lang="en-US" sz="2400" dirty="0"/>
          </a:p>
          <a:p>
            <a:pPr>
              <a:buFont typeface="Wingdings" panose="05000000000000000000" pitchFamily="2" charset="2"/>
              <a:buNone/>
              <a:defRPr/>
            </a:pPr>
            <a:r>
              <a:rPr lang="en-US" sz="2400" dirty="0"/>
              <a:t> </a:t>
            </a:r>
          </a:p>
          <a:p>
            <a:pPr>
              <a:buFont typeface="Wingdings" panose="05000000000000000000" pitchFamily="2" charset="2"/>
              <a:buNone/>
              <a:defRPr/>
            </a:pPr>
            <a:endParaRPr lang="en-US" dirty="0"/>
          </a:p>
        </p:txBody>
      </p:sp>
      <p:sp>
        <p:nvSpPr>
          <p:cNvPr id="95236" name="Slide Number Placeholder 3">
            <a:extLst>
              <a:ext uri="{FF2B5EF4-FFF2-40B4-BE49-F238E27FC236}">
                <a16:creationId xmlns:a16="http://schemas.microsoft.com/office/drawing/2014/main" id="{BAABE991-7FAB-490F-8CEF-02E4616FCA02}"/>
              </a:ext>
            </a:extLst>
          </p:cNvPr>
          <p:cNvSpPr>
            <a:spLocks noGrp="1"/>
          </p:cNvSpPr>
          <p:nvPr>
            <p:ph type="sldNum" sz="quarter" idx="14"/>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C8C774CF-FF3A-48F7-A75C-EC1FE016D9D4}" type="slidenum">
              <a:rPr lang="sv-SE" altLang="en-US">
                <a:latin typeface="Garamond" panose="02020404030301010803" pitchFamily="18" charset="0"/>
              </a:rPr>
              <a:pPr eaLnBrk="1" hangingPunct="1"/>
              <a:t>21</a:t>
            </a:fld>
            <a:endParaRPr lang="sv-SE" altLang="en-US">
              <a:latin typeface="Garamond" panose="02020404030301010803"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32E4A219-FFAA-4EBB-B0BA-8D9E5AB23C79}"/>
              </a:ext>
            </a:extLst>
          </p:cNvPr>
          <p:cNvSpPr>
            <a:spLocks noGrp="1"/>
          </p:cNvSpPr>
          <p:nvPr>
            <p:ph type="title" idx="4294967295"/>
          </p:nvPr>
        </p:nvSpPr>
        <p:spPr>
          <a:xfrm>
            <a:off x="457200" y="274638"/>
            <a:ext cx="8229600" cy="1143000"/>
          </a:xfrm>
        </p:spPr>
        <p:txBody>
          <a:bodyPr/>
          <a:lstStyle/>
          <a:p>
            <a:r>
              <a:rPr lang="en-US" altLang="en-US" dirty="0">
                <a:ea typeface="ＭＳ Ｐゴシック" panose="020B0600070205080204" pitchFamily="34" charset="-128"/>
              </a:rPr>
              <a:t>Deferred data extraction</a:t>
            </a:r>
          </a:p>
        </p:txBody>
      </p:sp>
      <p:sp>
        <p:nvSpPr>
          <p:cNvPr id="3" name="Content Placeholder 2">
            <a:extLst>
              <a:ext uri="{FF2B5EF4-FFF2-40B4-BE49-F238E27FC236}">
                <a16:creationId xmlns:a16="http://schemas.microsoft.com/office/drawing/2014/main" id="{92AED4E1-BFB5-48EB-9B58-1BCBB0E81874}"/>
              </a:ext>
            </a:extLst>
          </p:cNvPr>
          <p:cNvSpPr>
            <a:spLocks noGrp="1"/>
          </p:cNvSpPr>
          <p:nvPr>
            <p:ph idx="4294967295"/>
          </p:nvPr>
        </p:nvSpPr>
        <p:spPr>
          <a:xfrm>
            <a:off x="457200" y="1600200"/>
            <a:ext cx="8229600" cy="4525963"/>
          </a:xfrm>
        </p:spPr>
        <p:txBody>
          <a:bodyPr>
            <a:normAutofit/>
          </a:bodyPr>
          <a:lstStyle/>
          <a:p>
            <a:pPr>
              <a:defRPr/>
            </a:pPr>
            <a:r>
              <a:rPr lang="en-US" dirty="0"/>
              <a:t>Do not capture changes in real time.</a:t>
            </a:r>
          </a:p>
          <a:p>
            <a:pPr>
              <a:defRPr/>
            </a:pPr>
            <a:r>
              <a:rPr lang="en-US" dirty="0"/>
              <a:t>Possible options:</a:t>
            </a:r>
          </a:p>
          <a:p>
            <a:pPr marL="514350" indent="-514350">
              <a:buFont typeface="Wingdings" panose="05000000000000000000" pitchFamily="2" charset="2"/>
              <a:buAutoNum type="arabicPeriod"/>
              <a:defRPr/>
            </a:pPr>
            <a:r>
              <a:rPr lang="en-US" sz="2400" dirty="0"/>
              <a:t>Capture on the basis of time and date stamps</a:t>
            </a:r>
          </a:p>
          <a:p>
            <a:pPr marL="514350" indent="-514350">
              <a:buFont typeface="Wingdings" panose="05000000000000000000" pitchFamily="2" charset="2"/>
              <a:buAutoNum type="arabicPeriod"/>
              <a:defRPr/>
            </a:pPr>
            <a:r>
              <a:rPr lang="en-US" sz="2400" dirty="0"/>
              <a:t>Capture by comparing files</a:t>
            </a:r>
          </a:p>
          <a:p>
            <a:pPr marL="514350" indent="-514350">
              <a:buFont typeface="Wingdings" panose="05000000000000000000" pitchFamily="2" charset="2"/>
              <a:buAutoNum type="arabicPeriod"/>
              <a:defRPr/>
            </a:pPr>
            <a:endParaRPr lang="en-US" sz="2400" dirty="0"/>
          </a:p>
          <a:p>
            <a:pPr marL="514350" indent="-514350">
              <a:buFont typeface="Wingdings" panose="05000000000000000000" pitchFamily="2" charset="2"/>
              <a:buAutoNum type="arabicPeriod"/>
              <a:defRPr/>
            </a:pPr>
            <a:endParaRPr lang="en-US" sz="2400" dirty="0"/>
          </a:p>
          <a:p>
            <a:pPr marL="514350" indent="-514350">
              <a:buFont typeface="Wingdings" panose="05000000000000000000" pitchFamily="2" charset="2"/>
              <a:buAutoNum type="arabicPeriod"/>
              <a:defRPr/>
            </a:pPr>
            <a:endParaRPr lang="en-US" sz="2400" dirty="0"/>
          </a:p>
          <a:p>
            <a:pPr>
              <a:buFont typeface="Wingdings" panose="05000000000000000000" pitchFamily="2" charset="2"/>
              <a:buNone/>
              <a:defRPr/>
            </a:pPr>
            <a:r>
              <a:rPr lang="en-US" sz="2400" dirty="0"/>
              <a:t> </a:t>
            </a:r>
          </a:p>
          <a:p>
            <a:pPr>
              <a:buFont typeface="Wingdings" panose="05000000000000000000" pitchFamily="2" charset="2"/>
              <a:buNone/>
              <a:defRPr/>
            </a:pPr>
            <a:endParaRPr lang="en-US" dirty="0"/>
          </a:p>
        </p:txBody>
      </p:sp>
      <p:sp>
        <p:nvSpPr>
          <p:cNvPr id="95236" name="Slide Number Placeholder 3">
            <a:extLst>
              <a:ext uri="{FF2B5EF4-FFF2-40B4-BE49-F238E27FC236}">
                <a16:creationId xmlns:a16="http://schemas.microsoft.com/office/drawing/2014/main" id="{BAABE991-7FAB-490F-8CEF-02E4616FCA02}"/>
              </a:ext>
            </a:extLst>
          </p:cNvPr>
          <p:cNvSpPr>
            <a:spLocks noGrp="1"/>
          </p:cNvSpPr>
          <p:nvPr>
            <p:ph type="sldNum" sz="quarter" idx="14"/>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C8C774CF-FF3A-48F7-A75C-EC1FE016D9D4}" type="slidenum">
              <a:rPr lang="sv-SE" altLang="en-US">
                <a:latin typeface="Garamond" panose="02020404030301010803" pitchFamily="18" charset="0"/>
              </a:rPr>
              <a:pPr eaLnBrk="1" hangingPunct="1"/>
              <a:t>22</a:t>
            </a:fld>
            <a:endParaRPr lang="sv-SE" altLang="en-US">
              <a:latin typeface="Garamond" panose="02020404030301010803" pitchFamily="18" charset="0"/>
            </a:endParaRPr>
          </a:p>
        </p:txBody>
      </p:sp>
    </p:spTree>
    <p:extLst>
      <p:ext uri="{BB962C8B-B14F-4D97-AF65-F5344CB8AC3E}">
        <p14:creationId xmlns:p14="http://schemas.microsoft.com/office/powerpoint/2010/main" val="840997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171BB972-DA88-436B-BEC2-953A0AE5CFD3}"/>
              </a:ext>
            </a:extLst>
          </p:cNvPr>
          <p:cNvSpPr>
            <a:spLocks noGrp="1"/>
          </p:cNvSpPr>
          <p:nvPr>
            <p:ph type="title" idx="4294967295"/>
          </p:nvPr>
        </p:nvSpPr>
        <p:spPr>
          <a:xfrm>
            <a:off x="457200" y="274638"/>
            <a:ext cx="8229600" cy="1143000"/>
          </a:xfrm>
        </p:spPr>
        <p:txBody>
          <a:bodyPr/>
          <a:lstStyle/>
          <a:p>
            <a:r>
              <a:rPr lang="en-US" altLang="en-US">
                <a:ea typeface="ＭＳ Ｐゴシック" panose="020B0600070205080204" pitchFamily="34" charset="-128"/>
              </a:rPr>
              <a:t>Data Transformation</a:t>
            </a:r>
          </a:p>
        </p:txBody>
      </p:sp>
      <p:sp>
        <p:nvSpPr>
          <p:cNvPr id="3" name="Content Placeholder 2">
            <a:extLst>
              <a:ext uri="{FF2B5EF4-FFF2-40B4-BE49-F238E27FC236}">
                <a16:creationId xmlns:a16="http://schemas.microsoft.com/office/drawing/2014/main" id="{F157FDD5-928C-4DB3-8E54-7A4725CAAAD6}"/>
              </a:ext>
            </a:extLst>
          </p:cNvPr>
          <p:cNvSpPr>
            <a:spLocks noGrp="1"/>
          </p:cNvSpPr>
          <p:nvPr>
            <p:ph idx="4294967295"/>
          </p:nvPr>
        </p:nvSpPr>
        <p:spPr>
          <a:xfrm>
            <a:off x="457200" y="1600200"/>
            <a:ext cx="8229600" cy="4525963"/>
          </a:xfrm>
        </p:spPr>
        <p:txBody>
          <a:bodyPr/>
          <a:lstStyle/>
          <a:p>
            <a:pPr>
              <a:defRPr/>
            </a:pPr>
            <a:r>
              <a:rPr lang="en-US" dirty="0"/>
              <a:t>Major tasks:</a:t>
            </a:r>
          </a:p>
          <a:p>
            <a:pPr marL="514350" indent="-514350">
              <a:buFont typeface="Wingdings" panose="05000000000000000000" pitchFamily="2" charset="2"/>
              <a:buAutoNum type="arabicPeriod"/>
              <a:defRPr/>
            </a:pPr>
            <a:r>
              <a:rPr lang="en-US" sz="2000" dirty="0"/>
              <a:t>Format conversions (change in data type, length)</a:t>
            </a:r>
          </a:p>
          <a:p>
            <a:pPr marL="514350" indent="-514350">
              <a:buFont typeface="Wingdings" panose="05000000000000000000" pitchFamily="2" charset="2"/>
              <a:buAutoNum type="arabicPeriod"/>
              <a:defRPr/>
            </a:pPr>
            <a:r>
              <a:rPr lang="en-US" sz="2000" dirty="0"/>
              <a:t>Decoding of fields (1,0 </a:t>
            </a:r>
            <a:r>
              <a:rPr lang="en-US" sz="2000" dirty="0">
                <a:sym typeface="Wingdings" pitchFamily="2" charset="2"/>
              </a:rPr>
              <a:t> male, female</a:t>
            </a:r>
            <a:r>
              <a:rPr lang="en-US" sz="2000" dirty="0"/>
              <a:t>)</a:t>
            </a:r>
          </a:p>
          <a:p>
            <a:pPr marL="514350" indent="-514350">
              <a:buFont typeface="Wingdings" panose="05000000000000000000" pitchFamily="2" charset="2"/>
              <a:buAutoNum type="arabicPeriod"/>
              <a:defRPr/>
            </a:pPr>
            <a:r>
              <a:rPr lang="en-US" sz="2000" dirty="0"/>
              <a:t>Calculated and derived values (units sold, price, cost</a:t>
            </a:r>
            <a:r>
              <a:rPr lang="en-US" sz="2000" dirty="0">
                <a:sym typeface="Wingdings" pitchFamily="2" charset="2"/>
              </a:rPr>
              <a:t> profit</a:t>
            </a:r>
            <a:r>
              <a:rPr lang="en-US" sz="2000" dirty="0"/>
              <a:t>)</a:t>
            </a:r>
          </a:p>
          <a:p>
            <a:pPr marL="514350" indent="-514350">
              <a:buFont typeface="Wingdings" panose="05000000000000000000" pitchFamily="2" charset="2"/>
              <a:buAutoNum type="arabicPeriod"/>
              <a:defRPr/>
            </a:pPr>
            <a:r>
              <a:rPr lang="en-US" sz="2000" dirty="0"/>
              <a:t>Splitting of single fields (House no 10, ABC Road, 54000, Lahore, Punjab, Pakistan)</a:t>
            </a:r>
          </a:p>
          <a:p>
            <a:pPr marL="514350" indent="-514350">
              <a:buFont typeface="Wingdings" panose="05000000000000000000" pitchFamily="2" charset="2"/>
              <a:buAutoNum type="arabicPeriod"/>
              <a:defRPr/>
            </a:pPr>
            <a:r>
              <a:rPr lang="en-US" sz="2000" dirty="0"/>
              <a:t>Merging of information (information from different sources regarding any entity, attribute)</a:t>
            </a:r>
          </a:p>
          <a:p>
            <a:pPr marL="514350" indent="-514350">
              <a:buFont typeface="Wingdings" panose="05000000000000000000" pitchFamily="2" charset="2"/>
              <a:buAutoNum type="arabicPeriod"/>
              <a:defRPr/>
            </a:pPr>
            <a:r>
              <a:rPr lang="en-US" sz="2000" dirty="0"/>
              <a:t>Character set conversion </a:t>
            </a:r>
          </a:p>
          <a:p>
            <a:pPr marL="514350" indent="-514350">
              <a:buFont typeface="Wingdings" panose="05000000000000000000" pitchFamily="2" charset="2"/>
              <a:buAutoNum type="arabicPeriod"/>
              <a:defRPr/>
            </a:pPr>
            <a:endParaRPr lang="en-US" sz="2400" dirty="0"/>
          </a:p>
          <a:p>
            <a:pPr marL="514350" indent="-514350">
              <a:buFont typeface="Wingdings" panose="05000000000000000000" pitchFamily="2" charset="2"/>
              <a:buAutoNum type="arabicPeriod"/>
              <a:defRPr/>
            </a:pPr>
            <a:endParaRPr lang="en-US" sz="2400" dirty="0"/>
          </a:p>
          <a:p>
            <a:pPr marL="514350" indent="-514350">
              <a:buFont typeface="Wingdings" panose="05000000000000000000" pitchFamily="2" charset="2"/>
              <a:buAutoNum type="arabicPeriod"/>
              <a:defRPr/>
            </a:pPr>
            <a:endParaRPr lang="en-US" sz="2400" dirty="0"/>
          </a:p>
          <a:p>
            <a:pPr marL="514350" indent="-514350">
              <a:buFont typeface="Wingdings" panose="05000000000000000000" pitchFamily="2" charset="2"/>
              <a:buAutoNum type="arabicPeriod"/>
              <a:defRPr/>
            </a:pPr>
            <a:endParaRPr lang="en-US" sz="2400" dirty="0"/>
          </a:p>
          <a:p>
            <a:pPr marL="0" indent="0">
              <a:buFont typeface="Wingdings" charset="0"/>
              <a:buNone/>
              <a:defRPr/>
            </a:pPr>
            <a:endParaRPr lang="en-US" dirty="0"/>
          </a:p>
          <a:p>
            <a:pPr marL="0" indent="0">
              <a:buFont typeface="Wingdings" charset="0"/>
              <a:buNone/>
              <a:defRPr/>
            </a:pPr>
            <a:endParaRPr lang="en-US" dirty="0"/>
          </a:p>
        </p:txBody>
      </p:sp>
      <p:sp>
        <p:nvSpPr>
          <p:cNvPr id="96260" name="Slide Number Placeholder 3">
            <a:extLst>
              <a:ext uri="{FF2B5EF4-FFF2-40B4-BE49-F238E27FC236}">
                <a16:creationId xmlns:a16="http://schemas.microsoft.com/office/drawing/2014/main" id="{235F4F19-C094-4E43-B10B-6F5883303DFC}"/>
              </a:ext>
            </a:extLst>
          </p:cNvPr>
          <p:cNvSpPr>
            <a:spLocks noGrp="1"/>
          </p:cNvSpPr>
          <p:nvPr>
            <p:ph type="sldNum" sz="quarter" idx="14"/>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213D631A-5065-4F91-B60A-8C576B77A2AB}" type="slidenum">
              <a:rPr lang="sv-SE" altLang="en-US">
                <a:latin typeface="Garamond" panose="02020404030301010803" pitchFamily="18" charset="0"/>
              </a:rPr>
              <a:pPr eaLnBrk="1" hangingPunct="1"/>
              <a:t>23</a:t>
            </a:fld>
            <a:endParaRPr lang="sv-SE" altLang="en-US">
              <a:latin typeface="Garamond" panose="02020404030301010803"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696A4856-E8D0-4208-958D-053380C67884}"/>
              </a:ext>
            </a:extLst>
          </p:cNvPr>
          <p:cNvSpPr>
            <a:spLocks noGrp="1"/>
          </p:cNvSpPr>
          <p:nvPr>
            <p:ph type="title" idx="4294967295"/>
          </p:nvPr>
        </p:nvSpPr>
        <p:spPr>
          <a:xfrm>
            <a:off x="457200" y="274638"/>
            <a:ext cx="8229600" cy="1143000"/>
          </a:xfrm>
        </p:spPr>
        <p:txBody>
          <a:bodyPr/>
          <a:lstStyle/>
          <a:p>
            <a:r>
              <a:rPr lang="en-US" altLang="en-US">
                <a:ea typeface="ＭＳ Ｐゴシック" panose="020B0600070205080204" pitchFamily="34" charset="-128"/>
              </a:rPr>
              <a:t>Data Transformation (Cont.)</a:t>
            </a:r>
          </a:p>
        </p:txBody>
      </p:sp>
      <p:sp>
        <p:nvSpPr>
          <p:cNvPr id="97283" name="Content Placeholder 2">
            <a:extLst>
              <a:ext uri="{FF2B5EF4-FFF2-40B4-BE49-F238E27FC236}">
                <a16:creationId xmlns:a16="http://schemas.microsoft.com/office/drawing/2014/main" id="{EC773934-AA63-4CA9-B1DA-448108E74DB9}"/>
              </a:ext>
            </a:extLst>
          </p:cNvPr>
          <p:cNvSpPr>
            <a:spLocks noGrp="1"/>
          </p:cNvSpPr>
          <p:nvPr>
            <p:ph idx="4294967295"/>
          </p:nvPr>
        </p:nvSpPr>
        <p:spPr>
          <a:xfrm>
            <a:off x="457200" y="1600200"/>
            <a:ext cx="8229600" cy="4525963"/>
          </a:xfrm>
        </p:spPr>
        <p:txBody>
          <a:bodyPr/>
          <a:lstStyle/>
          <a:p>
            <a:pPr marL="514350" indent="-514350">
              <a:buFont typeface="Garamond" panose="02020404030301010803" pitchFamily="18" charset="0"/>
              <a:buAutoNum type="arabicPeriod" startAt="8"/>
            </a:pPr>
            <a:r>
              <a:rPr lang="en-US" altLang="en-US" sz="2400">
                <a:ea typeface="ＭＳ Ｐゴシック" panose="020B0600070205080204" pitchFamily="34" charset="-128"/>
              </a:rPr>
              <a:t>Conversion of unit of measures</a:t>
            </a:r>
          </a:p>
          <a:p>
            <a:pPr marL="514350" indent="-514350">
              <a:buFont typeface="Garamond" panose="02020404030301010803" pitchFamily="18" charset="0"/>
              <a:buAutoNum type="arabicPeriod" startAt="8"/>
            </a:pPr>
            <a:r>
              <a:rPr lang="en-US" altLang="en-US" sz="2400">
                <a:ea typeface="ＭＳ Ｐゴシック" panose="020B0600070205080204" pitchFamily="34" charset="-128"/>
              </a:rPr>
              <a:t>Date/time conversion</a:t>
            </a:r>
          </a:p>
          <a:p>
            <a:pPr marL="514350" indent="-514350">
              <a:buFont typeface="Garamond" panose="02020404030301010803" pitchFamily="18" charset="0"/>
              <a:buAutoNum type="arabicPeriod" startAt="8"/>
            </a:pPr>
            <a:r>
              <a:rPr lang="en-US" altLang="en-US" sz="2400">
                <a:ea typeface="ＭＳ Ｐゴシック" panose="020B0600070205080204" pitchFamily="34" charset="-128"/>
              </a:rPr>
              <a:t>Key restructuring</a:t>
            </a:r>
          </a:p>
          <a:p>
            <a:pPr marL="514350" indent="-514350">
              <a:buFont typeface="Garamond" panose="02020404030301010803" pitchFamily="18" charset="0"/>
              <a:buAutoNum type="arabicPeriod" startAt="8"/>
            </a:pPr>
            <a:r>
              <a:rPr lang="en-US" altLang="en-US" sz="2400">
                <a:ea typeface="ＭＳ Ｐゴシック" panose="020B0600070205080204" pitchFamily="34" charset="-128"/>
              </a:rPr>
              <a:t>De-duplication</a:t>
            </a:r>
          </a:p>
          <a:p>
            <a:pPr marL="514350" indent="-514350">
              <a:buFont typeface="Garamond" panose="02020404030301010803" pitchFamily="18" charset="0"/>
              <a:buAutoNum type="arabicPeriod" startAt="8"/>
            </a:pPr>
            <a:r>
              <a:rPr lang="en-US" altLang="en-US" sz="2400">
                <a:ea typeface="ＭＳ Ｐゴシック" panose="020B0600070205080204" pitchFamily="34" charset="-128"/>
              </a:rPr>
              <a:t>Entity identification</a:t>
            </a:r>
          </a:p>
          <a:p>
            <a:pPr marL="514350" indent="-514350">
              <a:buFont typeface="Garamond" panose="02020404030301010803" pitchFamily="18" charset="0"/>
              <a:buAutoNum type="arabicPeriod" startAt="8"/>
            </a:pPr>
            <a:r>
              <a:rPr lang="en-US" altLang="en-US" sz="2400">
                <a:ea typeface="ＭＳ Ｐゴシック" panose="020B0600070205080204" pitchFamily="34" charset="-128"/>
              </a:rPr>
              <a:t>Multiple source problem</a:t>
            </a:r>
          </a:p>
          <a:p>
            <a:pPr marL="514350" indent="-514350">
              <a:buFont typeface="Garamond" panose="02020404030301010803" pitchFamily="18" charset="0"/>
              <a:buAutoNum type="arabicPeriod" startAt="8"/>
            </a:pPr>
            <a:endParaRPr lang="en-US" altLang="en-US" sz="2400">
              <a:ea typeface="ＭＳ Ｐゴシック" panose="020B0600070205080204" pitchFamily="34" charset="-128"/>
            </a:endParaRPr>
          </a:p>
          <a:p>
            <a:pPr marL="514350" indent="-514350">
              <a:buFont typeface="Garamond" panose="02020404030301010803" pitchFamily="18" charset="0"/>
              <a:buAutoNum type="arabicPeriod" startAt="8"/>
            </a:pPr>
            <a:endParaRPr lang="en-US" altLang="en-US" sz="2400">
              <a:ea typeface="ＭＳ Ｐゴシック" panose="020B0600070205080204" pitchFamily="34" charset="-128"/>
            </a:endParaRPr>
          </a:p>
          <a:p>
            <a:pPr marL="514350" indent="-514350">
              <a:buFont typeface="Garamond" panose="02020404030301010803" pitchFamily="18" charset="0"/>
              <a:buAutoNum type="arabicPeriod" startAt="8"/>
            </a:pPr>
            <a:endParaRPr lang="en-US" altLang="en-US" sz="2400">
              <a:ea typeface="ＭＳ Ｐゴシック" panose="020B0600070205080204" pitchFamily="34" charset="-128"/>
            </a:endParaRPr>
          </a:p>
          <a:p>
            <a:pPr marL="514350" indent="-514350">
              <a:buFont typeface="Garamond" panose="02020404030301010803" pitchFamily="18" charset="0"/>
              <a:buAutoNum type="arabicPeriod" startAt="8"/>
            </a:pPr>
            <a:endParaRPr lang="en-US" altLang="en-US" sz="2400">
              <a:ea typeface="ＭＳ Ｐゴシック" panose="020B0600070205080204" pitchFamily="34" charset="-128"/>
            </a:endParaRPr>
          </a:p>
        </p:txBody>
      </p:sp>
      <p:sp>
        <p:nvSpPr>
          <p:cNvPr id="97284" name="Slide Number Placeholder 3">
            <a:extLst>
              <a:ext uri="{FF2B5EF4-FFF2-40B4-BE49-F238E27FC236}">
                <a16:creationId xmlns:a16="http://schemas.microsoft.com/office/drawing/2014/main" id="{6C09199C-7C42-4972-A35B-65F2D080B789}"/>
              </a:ext>
            </a:extLst>
          </p:cNvPr>
          <p:cNvSpPr>
            <a:spLocks noGrp="1"/>
          </p:cNvSpPr>
          <p:nvPr>
            <p:ph type="sldNum" sz="quarter" idx="14"/>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60970E7-1724-4AF6-B50E-09FDEF6D2D55}" type="slidenum">
              <a:rPr lang="sv-SE" altLang="en-US">
                <a:latin typeface="Garamond" panose="02020404030301010803" pitchFamily="18" charset="0"/>
              </a:rPr>
              <a:pPr eaLnBrk="1" hangingPunct="1"/>
              <a:t>24</a:t>
            </a:fld>
            <a:endParaRPr lang="sv-SE" altLang="en-US">
              <a:latin typeface="Garamond" panose="02020404030301010803"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33195DD0-AD04-41B5-9BA2-5B6CDAC45833}"/>
              </a:ext>
            </a:extLst>
          </p:cNvPr>
          <p:cNvSpPr>
            <a:spLocks noGrp="1" noChangeArrowheads="1"/>
          </p:cNvSpPr>
          <p:nvPr>
            <p:ph type="title" idx="4294967295"/>
          </p:nvPr>
        </p:nvSpPr>
        <p:spPr>
          <a:xfrm>
            <a:off x="457200" y="155575"/>
            <a:ext cx="8229600" cy="1139825"/>
          </a:xfrm>
        </p:spPr>
        <p:txBody>
          <a:bodyPr/>
          <a:lstStyle/>
          <a:p>
            <a:r>
              <a:rPr lang="en-US" altLang="en-US">
                <a:ea typeface="ＭＳ Ｐゴシック" panose="020B0600070205080204" pitchFamily="34" charset="-128"/>
              </a:rPr>
              <a:t>Data Loading</a:t>
            </a:r>
          </a:p>
        </p:txBody>
      </p:sp>
      <p:sp>
        <p:nvSpPr>
          <p:cNvPr id="168963" name="Rectangle 3">
            <a:extLst>
              <a:ext uri="{FF2B5EF4-FFF2-40B4-BE49-F238E27FC236}">
                <a16:creationId xmlns:a16="http://schemas.microsoft.com/office/drawing/2014/main" id="{B2B19EEB-1106-4110-83A8-EA937926D72E}"/>
              </a:ext>
            </a:extLst>
          </p:cNvPr>
          <p:cNvSpPr>
            <a:spLocks noGrp="1" noChangeArrowheads="1"/>
          </p:cNvSpPr>
          <p:nvPr>
            <p:ph type="body" idx="4294967295"/>
          </p:nvPr>
        </p:nvSpPr>
        <p:spPr>
          <a:xfrm>
            <a:off x="609600" y="1447800"/>
            <a:ext cx="8229600" cy="4530725"/>
          </a:xfrm>
        </p:spPr>
        <p:txBody>
          <a:bodyPr>
            <a:normAutofit/>
          </a:bodyPr>
          <a:lstStyle/>
          <a:p>
            <a:pPr marL="495300" indent="-495300">
              <a:lnSpc>
                <a:spcPct val="90000"/>
              </a:lnSpc>
            </a:pPr>
            <a:r>
              <a:rPr lang="en-US" altLang="en-US" sz="2000" dirty="0">
                <a:ea typeface="ＭＳ Ｐゴシック" panose="020B0600070205080204" pitchFamily="34" charset="-128"/>
              </a:rPr>
              <a:t>Determine when (time) and how (as a whole or in chunks) to load data</a:t>
            </a:r>
          </a:p>
          <a:p>
            <a:pPr marL="495300" indent="-495300">
              <a:lnSpc>
                <a:spcPct val="90000"/>
              </a:lnSpc>
            </a:pPr>
            <a:r>
              <a:rPr lang="en-US" altLang="en-US" sz="2000" dirty="0">
                <a:ea typeface="ＭＳ Ｐゴシック" panose="020B0600070205080204" pitchFamily="34" charset="-128"/>
              </a:rPr>
              <a:t>Four modes to load data</a:t>
            </a:r>
          </a:p>
          <a:p>
            <a:pPr marL="495300" indent="-495300">
              <a:lnSpc>
                <a:spcPct val="90000"/>
              </a:lnSpc>
              <a:buFont typeface="Wingdings" panose="05000000000000000000" pitchFamily="2" charset="2"/>
              <a:buAutoNum type="arabicPeriod"/>
            </a:pPr>
            <a:r>
              <a:rPr lang="en-US" altLang="en-US" sz="2000" dirty="0">
                <a:ea typeface="ＭＳ Ｐゴシック" panose="020B0600070205080204" pitchFamily="34" charset="-128"/>
              </a:rPr>
              <a:t>Load: removes old data if available otherwise load data</a:t>
            </a:r>
          </a:p>
          <a:p>
            <a:pPr marL="495300" indent="-495300">
              <a:lnSpc>
                <a:spcPct val="90000"/>
              </a:lnSpc>
              <a:buFont typeface="Wingdings" panose="05000000000000000000" pitchFamily="2" charset="2"/>
              <a:buAutoNum type="arabicPeriod"/>
            </a:pPr>
            <a:r>
              <a:rPr lang="en-US" altLang="en-US" sz="2000" dirty="0">
                <a:ea typeface="ＭＳ Ｐゴシック" panose="020B0600070205080204" pitchFamily="34" charset="-128"/>
              </a:rPr>
              <a:t>Append: The old data is not removed, the new data is appended with the old data</a:t>
            </a:r>
          </a:p>
          <a:p>
            <a:pPr marL="495300" indent="-495300">
              <a:lnSpc>
                <a:spcPct val="90000"/>
              </a:lnSpc>
              <a:buFont typeface="Wingdings" panose="05000000000000000000" pitchFamily="2" charset="2"/>
              <a:buAutoNum type="arabicPeriod"/>
            </a:pPr>
            <a:r>
              <a:rPr lang="en-US" altLang="en-US" sz="2000" dirty="0">
                <a:ea typeface="ＭＳ Ｐゴシック" panose="020B0600070205080204" pitchFamily="34" charset="-128"/>
              </a:rPr>
              <a:t>Destructive Merge: If primary key of the new record matched with the primary key of and old record then update old record</a:t>
            </a:r>
          </a:p>
          <a:p>
            <a:pPr marL="495300" indent="-495300">
              <a:lnSpc>
                <a:spcPct val="90000"/>
              </a:lnSpc>
              <a:buFont typeface="Wingdings" panose="05000000000000000000" pitchFamily="2" charset="2"/>
              <a:buAutoNum type="arabicPeriod"/>
            </a:pPr>
            <a:r>
              <a:rPr lang="en-US" altLang="en-US" sz="2000" dirty="0">
                <a:ea typeface="ＭＳ Ｐゴシック" panose="020B0600070205080204" pitchFamily="34" charset="-128"/>
              </a:rPr>
              <a:t>Constructive Merge: If primary key of the new record matched with the primary key of and old record then do not update old record just add the new record and mark it as superseding record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33195DD0-AD04-41B5-9BA2-5B6CDAC45833}"/>
              </a:ext>
            </a:extLst>
          </p:cNvPr>
          <p:cNvSpPr>
            <a:spLocks noGrp="1" noChangeArrowheads="1"/>
          </p:cNvSpPr>
          <p:nvPr>
            <p:ph type="title" idx="4294967295"/>
          </p:nvPr>
        </p:nvSpPr>
        <p:spPr>
          <a:xfrm>
            <a:off x="457200" y="155575"/>
            <a:ext cx="8229600" cy="1139825"/>
          </a:xfrm>
        </p:spPr>
        <p:txBody>
          <a:bodyPr/>
          <a:lstStyle/>
          <a:p>
            <a:r>
              <a:rPr lang="en-US" altLang="en-US">
                <a:ea typeface="ＭＳ Ｐゴシック" panose="020B0600070205080204" pitchFamily="34" charset="-128"/>
              </a:rPr>
              <a:t>Data Loading</a:t>
            </a:r>
          </a:p>
        </p:txBody>
      </p:sp>
      <p:sp>
        <p:nvSpPr>
          <p:cNvPr id="168963" name="Rectangle 3">
            <a:extLst>
              <a:ext uri="{FF2B5EF4-FFF2-40B4-BE49-F238E27FC236}">
                <a16:creationId xmlns:a16="http://schemas.microsoft.com/office/drawing/2014/main" id="{B2B19EEB-1106-4110-83A8-EA937926D72E}"/>
              </a:ext>
            </a:extLst>
          </p:cNvPr>
          <p:cNvSpPr>
            <a:spLocks noGrp="1" noChangeArrowheads="1"/>
          </p:cNvSpPr>
          <p:nvPr>
            <p:ph type="body" idx="4294967295"/>
          </p:nvPr>
        </p:nvSpPr>
        <p:spPr>
          <a:xfrm>
            <a:off x="609600" y="1447800"/>
            <a:ext cx="8229600" cy="4530725"/>
          </a:xfrm>
        </p:spPr>
        <p:txBody>
          <a:bodyPr>
            <a:normAutofit/>
          </a:bodyPr>
          <a:lstStyle/>
          <a:p>
            <a:pPr marL="495300" indent="-495300">
              <a:lnSpc>
                <a:spcPct val="90000"/>
              </a:lnSpc>
            </a:pPr>
            <a:endParaRPr lang="en-US" altLang="en-US" sz="2000" dirty="0">
              <a:ea typeface="ＭＳ Ｐゴシック" panose="020B0600070205080204" pitchFamily="34" charset="-128"/>
            </a:endParaRPr>
          </a:p>
        </p:txBody>
      </p:sp>
      <p:pic>
        <p:nvPicPr>
          <p:cNvPr id="3" name="Picture 2" descr="A close up of a device&#10;&#10;Description automatically generated">
            <a:extLst>
              <a:ext uri="{FF2B5EF4-FFF2-40B4-BE49-F238E27FC236}">
                <a16:creationId xmlns:a16="http://schemas.microsoft.com/office/drawing/2014/main" id="{0010F6ED-148B-43F2-B040-5000AF182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20" y="1304636"/>
            <a:ext cx="8849960" cy="4530725"/>
          </a:xfrm>
          <a:prstGeom prst="rect">
            <a:avLst/>
          </a:prstGeom>
        </p:spPr>
      </p:pic>
    </p:spTree>
    <p:extLst>
      <p:ext uri="{BB962C8B-B14F-4D97-AF65-F5344CB8AC3E}">
        <p14:creationId xmlns:p14="http://schemas.microsoft.com/office/powerpoint/2010/main" val="652938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6DA03FBA-2BC2-4D2A-8DCA-D63B5404A193}"/>
              </a:ext>
            </a:extLst>
          </p:cNvPr>
          <p:cNvSpPr>
            <a:spLocks noGrp="1" noChangeArrowheads="1"/>
          </p:cNvSpPr>
          <p:nvPr>
            <p:ph type="title" idx="4294967295"/>
          </p:nvPr>
        </p:nvSpPr>
        <p:spPr>
          <a:xfrm>
            <a:off x="457200" y="155575"/>
            <a:ext cx="8229600" cy="1139825"/>
          </a:xfrm>
        </p:spPr>
        <p:txBody>
          <a:bodyPr/>
          <a:lstStyle/>
          <a:p>
            <a:r>
              <a:rPr lang="en-US" altLang="en-US">
                <a:ea typeface="ＭＳ Ｐゴシック" panose="020B0600070205080204" pitchFamily="34" charset="-128"/>
              </a:rPr>
              <a:t>Data Loading (Cont.)</a:t>
            </a:r>
          </a:p>
        </p:txBody>
      </p:sp>
      <p:sp>
        <p:nvSpPr>
          <p:cNvPr id="171011" name="Rectangle 3">
            <a:extLst>
              <a:ext uri="{FF2B5EF4-FFF2-40B4-BE49-F238E27FC236}">
                <a16:creationId xmlns:a16="http://schemas.microsoft.com/office/drawing/2014/main" id="{AC627655-402F-4F49-AF57-5F2AE675C54A}"/>
              </a:ext>
            </a:extLst>
          </p:cNvPr>
          <p:cNvSpPr>
            <a:spLocks noGrp="1" noChangeArrowheads="1"/>
          </p:cNvSpPr>
          <p:nvPr>
            <p:ph type="body" idx="4294967295"/>
          </p:nvPr>
        </p:nvSpPr>
        <p:spPr>
          <a:xfrm>
            <a:off x="609600" y="1504950"/>
            <a:ext cx="8229600" cy="4530725"/>
          </a:xfrm>
        </p:spPr>
        <p:txBody>
          <a:bodyPr>
            <a:normAutofit/>
          </a:bodyPr>
          <a:lstStyle/>
          <a:p>
            <a:pPr marL="0" indent="0">
              <a:buNone/>
            </a:pPr>
            <a:r>
              <a:rPr lang="en-US" altLang="en-US" sz="1400" dirty="0">
                <a:ea typeface="ＭＳ Ｐゴシック" panose="020B0600070205080204" pitchFamily="34" charset="-128"/>
              </a:rPr>
              <a:t>Data Refresh Vs. Data Update</a:t>
            </a:r>
          </a:p>
          <a:p>
            <a:r>
              <a:rPr lang="en-US" altLang="en-US" sz="1400" dirty="0">
                <a:ea typeface="ＭＳ Ｐゴシック" panose="020B0600070205080204" pitchFamily="34" charset="-128"/>
              </a:rPr>
              <a:t>Full refresh reloads whole data after deleting old data and data updates are used to update the changing attributes</a:t>
            </a:r>
          </a:p>
          <a:p>
            <a:r>
              <a:rPr lang="en-US" sz="1400" dirty="0"/>
              <a:t>The cost of refresh remains constant irrespective of the number of changes in the source systems. Whereas, the cost of update varies with the number of records to be updated.</a:t>
            </a:r>
            <a:endParaRPr lang="en-US" altLang="en-US" sz="1400" dirty="0">
              <a:ea typeface="ＭＳ Ｐゴシック" panose="020B0600070205080204" pitchFamily="34" charset="-128"/>
            </a:endParaRPr>
          </a:p>
          <a:p>
            <a:pPr>
              <a:buFont typeface="Wingdings" panose="05000000000000000000" pitchFamily="2" charset="2"/>
              <a:buNone/>
            </a:pPr>
            <a:endParaRPr lang="en-US" altLang="en-US" sz="1400" dirty="0">
              <a:ea typeface="ＭＳ Ｐゴシック" panose="020B0600070205080204" pitchFamily="34" charset="-128"/>
            </a:endParaRPr>
          </a:p>
        </p:txBody>
      </p:sp>
      <p:pic>
        <p:nvPicPr>
          <p:cNvPr id="171014" name="Picture 6">
            <a:extLst>
              <a:ext uri="{FF2B5EF4-FFF2-40B4-BE49-F238E27FC236}">
                <a16:creationId xmlns:a16="http://schemas.microsoft.com/office/drawing/2014/main" id="{5EE6ED0B-16EE-4739-9D50-E3BED11540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714" t="46666" r="36429" b="22858"/>
          <a:stretch>
            <a:fillRect/>
          </a:stretch>
        </p:blipFill>
        <p:spPr bwMode="auto">
          <a:xfrm>
            <a:off x="632691" y="3276600"/>
            <a:ext cx="7315200" cy="330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7F20639D-E84A-4CBE-A491-F2D610757594}"/>
              </a:ext>
            </a:extLst>
          </p:cNvPr>
          <p:cNvSpPr>
            <a:spLocks noGrp="1" noChangeArrowheads="1"/>
          </p:cNvSpPr>
          <p:nvPr>
            <p:ph type="title" idx="4294967295"/>
          </p:nvPr>
        </p:nvSpPr>
        <p:spPr>
          <a:xfrm>
            <a:off x="457200" y="274638"/>
            <a:ext cx="8229600" cy="1143000"/>
          </a:xfrm>
        </p:spPr>
        <p:txBody>
          <a:bodyPr/>
          <a:lstStyle/>
          <a:p>
            <a:r>
              <a:rPr lang="en-US" altLang="en-US">
                <a:ea typeface="ＭＳ Ｐゴシック" panose="020B0600070205080204" pitchFamily="34" charset="-128"/>
              </a:rPr>
              <a:t>Data Loading (Cont.)</a:t>
            </a:r>
          </a:p>
        </p:txBody>
      </p:sp>
      <p:sp>
        <p:nvSpPr>
          <p:cNvPr id="176131" name="Rectangle 3">
            <a:extLst>
              <a:ext uri="{FF2B5EF4-FFF2-40B4-BE49-F238E27FC236}">
                <a16:creationId xmlns:a16="http://schemas.microsoft.com/office/drawing/2014/main" id="{BCE0FF5D-4E21-4D98-BD8E-74A0815134BC}"/>
              </a:ext>
            </a:extLst>
          </p:cNvPr>
          <p:cNvSpPr>
            <a:spLocks noGrp="1" noChangeArrowheads="1"/>
          </p:cNvSpPr>
          <p:nvPr>
            <p:ph type="body" idx="4294967295"/>
          </p:nvPr>
        </p:nvSpPr>
        <p:spPr>
          <a:xfrm>
            <a:off x="489527" y="1417638"/>
            <a:ext cx="8229600" cy="4530725"/>
          </a:xfrm>
        </p:spPr>
        <p:txBody>
          <a:bodyPr/>
          <a:lstStyle/>
          <a:p>
            <a:r>
              <a:rPr lang="en-US" altLang="en-US" sz="2600" dirty="0">
                <a:ea typeface="ＭＳ Ｐゴシック" panose="020B0600070205080204" pitchFamily="34" charset="-128"/>
              </a:rPr>
              <a:t>Loading for dimensional tables: You need to define a mapping between source system key and system generated key in data warehouse, otherwise you will not be able to load/update data correctly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A0BBC214-A735-4BE6-9FE7-C50DD6634700}"/>
              </a:ext>
            </a:extLst>
          </p:cNvPr>
          <p:cNvSpPr>
            <a:spLocks noGrp="1" noChangeArrowheads="1"/>
          </p:cNvSpPr>
          <p:nvPr>
            <p:ph type="title" idx="4294967295"/>
          </p:nvPr>
        </p:nvSpPr>
        <p:spPr>
          <a:xfrm>
            <a:off x="457200" y="304800"/>
            <a:ext cx="8229600" cy="762000"/>
          </a:xfrm>
        </p:spPr>
        <p:txBody>
          <a:bodyPr/>
          <a:lstStyle/>
          <a:p>
            <a:r>
              <a:rPr lang="en-US" altLang="en-US">
                <a:ea typeface="ＭＳ Ｐゴシック" panose="020B0600070205080204" pitchFamily="34" charset="-128"/>
              </a:rPr>
              <a:t>Data Loading (Cont.)</a:t>
            </a:r>
          </a:p>
        </p:txBody>
      </p:sp>
      <p:sp>
        <p:nvSpPr>
          <p:cNvPr id="177157" name="Rectangle 5">
            <a:extLst>
              <a:ext uri="{FF2B5EF4-FFF2-40B4-BE49-F238E27FC236}">
                <a16:creationId xmlns:a16="http://schemas.microsoft.com/office/drawing/2014/main" id="{024DAF57-410E-468B-B58A-77B105166620}"/>
              </a:ext>
            </a:extLst>
          </p:cNvPr>
          <p:cNvSpPr>
            <a:spLocks noGrp="1" noChangeArrowheads="1"/>
          </p:cNvSpPr>
          <p:nvPr>
            <p:ph type="body" idx="4294967295"/>
          </p:nvPr>
        </p:nvSpPr>
        <p:spPr>
          <a:xfrm>
            <a:off x="685800" y="1371600"/>
            <a:ext cx="8229600" cy="4530725"/>
          </a:xfrm>
        </p:spPr>
        <p:txBody>
          <a:bodyPr>
            <a:normAutofit/>
          </a:bodyPr>
          <a:lstStyle/>
          <a:p>
            <a:r>
              <a:rPr lang="en-US" altLang="en-US" sz="2800" dirty="0">
                <a:ea typeface="ＭＳ Ｐゴシック" panose="020B0600070205080204" pitchFamily="34" charset="-128"/>
              </a:rPr>
              <a:t>Updates to dimension table</a:t>
            </a:r>
          </a:p>
        </p:txBody>
      </p:sp>
      <p:pic>
        <p:nvPicPr>
          <p:cNvPr id="177158" name="Picture 6">
            <a:extLst>
              <a:ext uri="{FF2B5EF4-FFF2-40B4-BE49-F238E27FC236}">
                <a16:creationId xmlns:a16="http://schemas.microsoft.com/office/drawing/2014/main" id="{BA7BB301-7F26-4EED-8548-51A350D8D1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429" t="37619" r="30714" b="18571"/>
          <a:stretch>
            <a:fillRect/>
          </a:stretch>
        </p:blipFill>
        <p:spPr bwMode="auto">
          <a:xfrm>
            <a:off x="1524000" y="2133600"/>
            <a:ext cx="6042025" cy="399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04800"/>
            <a:ext cx="8229600" cy="5257800"/>
          </a:xfrm>
          <a:ln>
            <a:solidFill>
              <a:srgbClr val="FFFFFF"/>
            </a:solidFill>
          </a:ln>
        </p:spPr>
        <p:txBody>
          <a:bodyPr>
            <a:normAutofit lnSpcReduction="10000"/>
          </a:bodyPr>
          <a:lstStyle/>
          <a:p>
            <a:pPr algn="ctr">
              <a:buClr>
                <a:srgbClr val="990033"/>
              </a:buClr>
            </a:pPr>
            <a:r>
              <a:rPr lang="en-US" altLang="en-US" sz="4000" dirty="0">
                <a:latin typeface="Times New Roman" panose="02020603050405020304" pitchFamily="18" charset="0"/>
                <a:cs typeface="Times New Roman" panose="02020603050405020304" pitchFamily="18" charset="0"/>
              </a:rPr>
              <a:t> </a:t>
            </a:r>
          </a:p>
          <a:p>
            <a:pPr algn="ctr">
              <a:buClr>
                <a:srgbClr val="990033"/>
              </a:buClr>
            </a:pPr>
            <a:endParaRPr lang="en-US" altLang="en-US" sz="4000" dirty="0">
              <a:latin typeface="Times New Roman" panose="02020603050405020304" pitchFamily="18" charset="0"/>
              <a:cs typeface="Times New Roman" panose="02020603050405020304" pitchFamily="18" charset="0"/>
            </a:endParaRPr>
          </a:p>
          <a:p>
            <a:pPr algn="ctr">
              <a:buClr>
                <a:srgbClr val="990033"/>
              </a:buClr>
            </a:pPr>
            <a:r>
              <a:rPr lang="en-US" altLang="en-US" sz="4000" dirty="0">
                <a:latin typeface="Times New Roman" panose="02020603050405020304" pitchFamily="18" charset="0"/>
                <a:cs typeface="Times New Roman" panose="02020603050405020304" pitchFamily="18" charset="0"/>
              </a:rPr>
              <a:t>Session 4</a:t>
            </a:r>
          </a:p>
          <a:p>
            <a:pPr algn="ctr">
              <a:buClr>
                <a:srgbClr val="990033"/>
              </a:buClr>
            </a:pPr>
            <a:endParaRPr lang="en-US" altLang="en-US" sz="4000" dirty="0">
              <a:latin typeface="Times New Roman" panose="02020603050405020304" pitchFamily="18" charset="0"/>
              <a:cs typeface="Times New Roman" panose="02020603050405020304" pitchFamily="18" charset="0"/>
            </a:endParaRPr>
          </a:p>
          <a:p>
            <a:pPr algn="ctr">
              <a:buClr>
                <a:srgbClr val="990033"/>
              </a:buClr>
            </a:pPr>
            <a:r>
              <a:rPr lang="en-IN" sz="3200" b="1" dirty="0">
                <a:latin typeface="Times New Roman" panose="02020603050405020304" pitchFamily="18" charset="0"/>
                <a:cs typeface="Times New Roman" panose="02020603050405020304" pitchFamily="18" charset="0"/>
              </a:rPr>
              <a:t> Extraction, Transformation &amp; Loading (ETL)</a:t>
            </a:r>
            <a:endParaRPr lang="en-US" altLang="en-US" sz="3200" b="1" dirty="0">
              <a:solidFill>
                <a:schemeClr val="tx2"/>
              </a:solidFill>
              <a:latin typeface="Times New Roman" panose="02020603050405020304" pitchFamily="18" charset="0"/>
              <a:cs typeface="Times New Roman" panose="02020603050405020304" pitchFamily="18" charset="0"/>
            </a:endParaRPr>
          </a:p>
          <a:p>
            <a:pPr algn="ctr">
              <a:buClr>
                <a:srgbClr val="990033"/>
              </a:buClr>
            </a:pPr>
            <a:endParaRPr lang="en-US" altLang="en-US" sz="3200" b="1" dirty="0">
              <a:solidFill>
                <a:schemeClr val="tx2"/>
              </a:solidFill>
              <a:latin typeface="Times New Roman" panose="02020603050405020304" pitchFamily="18" charset="0"/>
              <a:cs typeface="Times New Roman" panose="02020603050405020304" pitchFamily="18" charset="0"/>
            </a:endParaRPr>
          </a:p>
          <a:p>
            <a:pPr algn="ctr">
              <a:buClr>
                <a:srgbClr val="990033"/>
              </a:buClr>
            </a:pPr>
            <a:r>
              <a:rPr lang="en-US" altLang="en-US" sz="3200" b="1" dirty="0" err="1">
                <a:solidFill>
                  <a:schemeClr val="tx2"/>
                </a:solidFill>
                <a:latin typeface="Times New Roman" panose="02020603050405020304" pitchFamily="18" charset="0"/>
                <a:cs typeface="Times New Roman" panose="02020603050405020304" pitchFamily="18" charset="0"/>
              </a:rPr>
              <a:t>Swarna</a:t>
            </a:r>
            <a:r>
              <a:rPr lang="en-US" altLang="en-US" sz="3200" b="1" dirty="0">
                <a:solidFill>
                  <a:schemeClr val="tx2"/>
                </a:solidFill>
                <a:latin typeface="Times New Roman" panose="02020603050405020304" pitchFamily="18" charset="0"/>
                <a:cs typeface="Times New Roman" panose="02020603050405020304" pitchFamily="18" charset="0"/>
              </a:rPr>
              <a:t> Chaudhary</a:t>
            </a:r>
          </a:p>
          <a:p>
            <a:pPr algn="ctr">
              <a:buClr>
                <a:srgbClr val="990033"/>
              </a:buClr>
            </a:pPr>
            <a:r>
              <a:rPr lang="en-US" altLang="en-US" b="1" dirty="0">
                <a:solidFill>
                  <a:schemeClr val="tx2"/>
                </a:solidFill>
                <a:latin typeface="Times New Roman" panose="02020603050405020304" pitchFamily="18" charset="0"/>
                <a:cs typeface="Times New Roman" panose="02020603050405020304" pitchFamily="18" charset="0"/>
              </a:rPr>
              <a:t>(swarna.chaudhary@pilani.bits-pilani.ac.in)</a:t>
            </a:r>
          </a:p>
          <a:p>
            <a:endParaRPr lang="en-US" dirty="0"/>
          </a:p>
        </p:txBody>
      </p:sp>
      <p:sp>
        <p:nvSpPr>
          <p:cNvPr id="5" name="Slide Number Placeholder 4"/>
          <p:cNvSpPr>
            <a:spLocks noGrp="1"/>
          </p:cNvSpPr>
          <p:nvPr>
            <p:ph type="sldNum" sz="quarter" idx="14"/>
          </p:nvPr>
        </p:nvSpPr>
        <p:spPr/>
        <p:txBody>
          <a:bodyPr/>
          <a:lstStyle/>
          <a:p>
            <a:fld id="{BC8D7E44-7D4F-4942-A8C9-2DF6BF8399E8}" type="slidenum">
              <a:rPr lang="en-US" smtClean="0"/>
              <a:pPr/>
              <a:t>3</a:t>
            </a:fld>
            <a:endParaRPr lang="en-US" dirty="0"/>
          </a:p>
        </p:txBody>
      </p:sp>
    </p:spTree>
    <p:extLst>
      <p:ext uri="{BB962C8B-B14F-4D97-AF65-F5344CB8AC3E}">
        <p14:creationId xmlns:p14="http://schemas.microsoft.com/office/powerpoint/2010/main" val="1773715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CEEC4903-9B6E-4954-BBF7-5C06DB576C62}"/>
              </a:ext>
            </a:extLst>
          </p:cNvPr>
          <p:cNvSpPr>
            <a:spLocks noGrp="1" noChangeArrowheads="1"/>
          </p:cNvSpPr>
          <p:nvPr>
            <p:ph type="title" idx="4294967295"/>
          </p:nvPr>
        </p:nvSpPr>
        <p:spPr>
          <a:xfrm>
            <a:off x="457200" y="274638"/>
            <a:ext cx="8229600" cy="1143000"/>
          </a:xfrm>
        </p:spPr>
        <p:txBody>
          <a:bodyPr/>
          <a:lstStyle/>
          <a:p>
            <a:r>
              <a:rPr lang="en-US" altLang="en-US">
                <a:ea typeface="ＭＳ Ｐゴシック" panose="020B0600070205080204" pitchFamily="34" charset="-128"/>
              </a:rPr>
              <a:t>Indicators of quality of data</a:t>
            </a:r>
          </a:p>
        </p:txBody>
      </p:sp>
      <p:sp>
        <p:nvSpPr>
          <p:cNvPr id="180227" name="Rectangle 3">
            <a:extLst>
              <a:ext uri="{FF2B5EF4-FFF2-40B4-BE49-F238E27FC236}">
                <a16:creationId xmlns:a16="http://schemas.microsoft.com/office/drawing/2014/main" id="{70E0A633-3D99-4234-926F-B0AFCD79061F}"/>
              </a:ext>
            </a:extLst>
          </p:cNvPr>
          <p:cNvSpPr>
            <a:spLocks noGrp="1" noChangeArrowheads="1"/>
          </p:cNvSpPr>
          <p:nvPr>
            <p:ph type="body" idx="4294967295"/>
          </p:nvPr>
        </p:nvSpPr>
        <p:spPr>
          <a:xfrm>
            <a:off x="457200" y="1600200"/>
            <a:ext cx="8229600" cy="4525963"/>
          </a:xfrm>
        </p:spPr>
        <p:txBody>
          <a:bodyPr>
            <a:normAutofit/>
          </a:bodyPr>
          <a:lstStyle/>
          <a:p>
            <a:pPr algn="just"/>
            <a:r>
              <a:rPr lang="en-US" altLang="en-US" sz="2400" dirty="0">
                <a:ea typeface="ＭＳ Ｐゴシック" panose="020B0600070205080204" pitchFamily="34" charset="-128"/>
              </a:rPr>
              <a:t>Accuracy: Correct information, e.g., address of the customer is correct</a:t>
            </a:r>
          </a:p>
          <a:p>
            <a:pPr algn="just"/>
            <a:r>
              <a:rPr lang="en-US" altLang="en-US" sz="2400" dirty="0">
                <a:ea typeface="ＭＳ Ｐゴシック" panose="020B0600070205080204" pitchFamily="34" charset="-128"/>
              </a:rPr>
              <a:t>Domain Integrity: Allowable values, e.g., male/female</a:t>
            </a:r>
          </a:p>
          <a:p>
            <a:pPr algn="just"/>
            <a:r>
              <a:rPr lang="en-US" altLang="en-US" sz="2400" dirty="0">
                <a:ea typeface="ＭＳ Ｐゴシック" panose="020B0600070205080204" pitchFamily="34" charset="-128"/>
              </a:rPr>
              <a:t>Consistency: The content and its form is same across all source system, e.g., product code of a product ABC in one system is 1234 then in other system it must be 1234 for that particular product</a:t>
            </a:r>
          </a:p>
        </p:txBody>
      </p:sp>
    </p:spTree>
    <p:extLst>
      <p:ext uri="{BB962C8B-B14F-4D97-AF65-F5344CB8AC3E}">
        <p14:creationId xmlns:p14="http://schemas.microsoft.com/office/powerpoint/2010/main" val="27187214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364BD2EA-5100-4FE8-B6A1-07CD0AC681D2}"/>
              </a:ext>
            </a:extLst>
          </p:cNvPr>
          <p:cNvSpPr>
            <a:spLocks noGrp="1" noChangeArrowheads="1"/>
          </p:cNvSpPr>
          <p:nvPr>
            <p:ph type="title" idx="4294967295"/>
          </p:nvPr>
        </p:nvSpPr>
        <p:spPr>
          <a:xfrm>
            <a:off x="457200" y="274638"/>
            <a:ext cx="8229600" cy="1143000"/>
          </a:xfrm>
        </p:spPr>
        <p:txBody>
          <a:bodyPr/>
          <a:lstStyle/>
          <a:p>
            <a:r>
              <a:rPr lang="en-US" altLang="en-US">
                <a:ea typeface="ＭＳ Ｐゴシック" panose="020B0600070205080204" pitchFamily="34" charset="-128"/>
              </a:rPr>
              <a:t>Indicators of quality of data (Cont.)</a:t>
            </a:r>
          </a:p>
        </p:txBody>
      </p:sp>
      <p:sp>
        <p:nvSpPr>
          <p:cNvPr id="181251" name="Rectangle 3">
            <a:extLst>
              <a:ext uri="{FF2B5EF4-FFF2-40B4-BE49-F238E27FC236}">
                <a16:creationId xmlns:a16="http://schemas.microsoft.com/office/drawing/2014/main" id="{AEEBB9EB-D1B8-4E77-A4FB-7546F4FA275D}"/>
              </a:ext>
            </a:extLst>
          </p:cNvPr>
          <p:cNvSpPr>
            <a:spLocks noGrp="1" noChangeArrowheads="1"/>
          </p:cNvSpPr>
          <p:nvPr>
            <p:ph type="body" idx="4294967295"/>
          </p:nvPr>
        </p:nvSpPr>
        <p:spPr>
          <a:xfrm>
            <a:off x="457200" y="1600200"/>
            <a:ext cx="8229600" cy="4525963"/>
          </a:xfrm>
        </p:spPr>
        <p:txBody>
          <a:bodyPr>
            <a:normAutofit/>
          </a:bodyPr>
          <a:lstStyle/>
          <a:p>
            <a:pPr algn="just">
              <a:lnSpc>
                <a:spcPct val="80000"/>
              </a:lnSpc>
            </a:pPr>
            <a:r>
              <a:rPr lang="en-US" altLang="en-US" sz="2400" dirty="0">
                <a:ea typeface="ＭＳ Ｐゴシック" panose="020B0600070205080204" pitchFamily="34" charset="-128"/>
              </a:rPr>
              <a:t>Redundancy: Data is not redundant, if for some reason for example efficiency the data is redundant then it must be identified accordingly</a:t>
            </a:r>
          </a:p>
          <a:p>
            <a:pPr algn="just">
              <a:lnSpc>
                <a:spcPct val="80000"/>
              </a:lnSpc>
            </a:pPr>
            <a:r>
              <a:rPr lang="en-US" altLang="en-US" sz="2400" dirty="0">
                <a:ea typeface="ＭＳ Ｐゴシック" panose="020B0600070205080204" pitchFamily="34" charset="-128"/>
              </a:rPr>
              <a:t>Completeness: There are no missing values in any field</a:t>
            </a:r>
          </a:p>
          <a:p>
            <a:pPr algn="just">
              <a:lnSpc>
                <a:spcPct val="80000"/>
              </a:lnSpc>
            </a:pPr>
            <a:r>
              <a:rPr lang="en-US" altLang="en-US" sz="2400" dirty="0">
                <a:ea typeface="ＭＳ Ｐゴシック" panose="020B0600070205080204" pitchFamily="34" charset="-128"/>
              </a:rPr>
              <a:t>Conformance to Business rules: Values are according to the business constraints, e.g., loan issued cannot be negative</a:t>
            </a:r>
          </a:p>
          <a:p>
            <a:pPr algn="just">
              <a:lnSpc>
                <a:spcPct val="80000"/>
              </a:lnSpc>
            </a:pPr>
            <a:r>
              <a:rPr lang="en-US" altLang="en-US" sz="2400" dirty="0">
                <a:ea typeface="ＭＳ Ｐゴシック" panose="020B0600070205080204" pitchFamily="34" charset="-128"/>
              </a:rPr>
              <a:t>Well defined structure: Whenever the data item can be divided in components it must be stored in terms of components/well structure e.g. Address</a:t>
            </a:r>
          </a:p>
        </p:txBody>
      </p:sp>
    </p:spTree>
    <p:extLst>
      <p:ext uri="{BB962C8B-B14F-4D97-AF65-F5344CB8AC3E}">
        <p14:creationId xmlns:p14="http://schemas.microsoft.com/office/powerpoint/2010/main" val="330309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08E12553-BACB-4052-915D-F753532A199B}"/>
              </a:ext>
            </a:extLst>
          </p:cNvPr>
          <p:cNvSpPr>
            <a:spLocks noGrp="1" noChangeArrowheads="1"/>
          </p:cNvSpPr>
          <p:nvPr>
            <p:ph type="title" idx="4294967295"/>
          </p:nvPr>
        </p:nvSpPr>
        <p:spPr>
          <a:xfrm>
            <a:off x="457200" y="274638"/>
            <a:ext cx="8229600" cy="1143000"/>
          </a:xfrm>
        </p:spPr>
        <p:txBody>
          <a:bodyPr/>
          <a:lstStyle/>
          <a:p>
            <a:r>
              <a:rPr lang="en-US" altLang="en-US">
                <a:ea typeface="ＭＳ Ｐゴシック" panose="020B0600070205080204" pitchFamily="34" charset="-128"/>
              </a:rPr>
              <a:t>Indicators of quality of data (Cont.)</a:t>
            </a:r>
          </a:p>
        </p:txBody>
      </p:sp>
      <p:sp>
        <p:nvSpPr>
          <p:cNvPr id="182275" name="Rectangle 3">
            <a:extLst>
              <a:ext uri="{FF2B5EF4-FFF2-40B4-BE49-F238E27FC236}">
                <a16:creationId xmlns:a16="http://schemas.microsoft.com/office/drawing/2014/main" id="{6566B084-485B-435B-A00E-1D38716F066C}"/>
              </a:ext>
            </a:extLst>
          </p:cNvPr>
          <p:cNvSpPr>
            <a:spLocks noGrp="1" noChangeArrowheads="1"/>
          </p:cNvSpPr>
          <p:nvPr>
            <p:ph type="body" idx="4294967295"/>
          </p:nvPr>
        </p:nvSpPr>
        <p:spPr>
          <a:xfrm>
            <a:off x="457200" y="1600200"/>
            <a:ext cx="8229600" cy="4525963"/>
          </a:xfrm>
        </p:spPr>
        <p:txBody>
          <a:bodyPr>
            <a:normAutofit/>
          </a:bodyPr>
          <a:lstStyle/>
          <a:p>
            <a:pPr algn="just">
              <a:lnSpc>
                <a:spcPct val="90000"/>
              </a:lnSpc>
            </a:pPr>
            <a:r>
              <a:rPr lang="en-US" altLang="en-US" sz="2400" dirty="0">
                <a:ea typeface="ＭＳ Ｐゴシック" panose="020B0600070205080204" pitchFamily="34" charset="-128"/>
              </a:rPr>
              <a:t>Data Anomaly: Fields must contain that value for which it was created, e.g., State filed cannot take the city name</a:t>
            </a:r>
          </a:p>
          <a:p>
            <a:pPr algn="just">
              <a:lnSpc>
                <a:spcPct val="90000"/>
              </a:lnSpc>
            </a:pPr>
            <a:r>
              <a:rPr lang="en-US" altLang="en-US" sz="2400" dirty="0">
                <a:ea typeface="ＭＳ Ｐゴシック" panose="020B0600070205080204" pitchFamily="34" charset="-128"/>
              </a:rPr>
              <a:t>Proper Naming convention</a:t>
            </a:r>
          </a:p>
          <a:p>
            <a:pPr algn="just">
              <a:lnSpc>
                <a:spcPct val="90000"/>
              </a:lnSpc>
            </a:pPr>
            <a:r>
              <a:rPr lang="en-US" altLang="en-US" sz="2400" dirty="0">
                <a:ea typeface="ＭＳ Ｐゴシック" panose="020B0600070205080204" pitchFamily="34" charset="-128"/>
              </a:rPr>
              <a:t>Timely: timely data updates as required by user</a:t>
            </a:r>
          </a:p>
          <a:p>
            <a:pPr algn="just">
              <a:lnSpc>
                <a:spcPct val="90000"/>
              </a:lnSpc>
            </a:pPr>
            <a:r>
              <a:rPr lang="en-US" altLang="en-US" sz="2400" dirty="0">
                <a:ea typeface="ＭＳ Ｐゴシック" panose="020B0600070205080204" pitchFamily="34" charset="-128"/>
              </a:rPr>
              <a:t>Usefulness: The data elements in data warehouse must be useful and fulfill the requirements of the users otherwise data warehouse is not of any value</a:t>
            </a:r>
          </a:p>
          <a:p>
            <a:pPr algn="just">
              <a:lnSpc>
                <a:spcPct val="90000"/>
              </a:lnSpc>
            </a:pPr>
            <a:r>
              <a:rPr lang="en-US" altLang="en-US" sz="2400" dirty="0"/>
              <a:t>Interpretability: how easily the data can be understood</a:t>
            </a:r>
          </a:p>
          <a:p>
            <a:pPr algn="just">
              <a:lnSpc>
                <a:spcPct val="90000"/>
              </a:lnSpc>
            </a:pPr>
            <a:endParaRPr lang="en-US" altLang="en-US" sz="2400" dirty="0">
              <a:ea typeface="ＭＳ Ｐゴシック" panose="020B0600070205080204" pitchFamily="34" charset="-128"/>
            </a:endParaRPr>
          </a:p>
        </p:txBody>
      </p:sp>
    </p:spTree>
    <p:extLst>
      <p:ext uri="{BB962C8B-B14F-4D97-AF65-F5344CB8AC3E}">
        <p14:creationId xmlns:p14="http://schemas.microsoft.com/office/powerpoint/2010/main" val="29998943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C08A2710-273C-4F05-B73E-183FCB87A901}"/>
              </a:ext>
            </a:extLst>
          </p:cNvPr>
          <p:cNvSpPr>
            <a:spLocks noGrp="1" noChangeArrowheads="1"/>
          </p:cNvSpPr>
          <p:nvPr>
            <p:ph type="title" idx="4294967295"/>
          </p:nvPr>
        </p:nvSpPr>
        <p:spPr>
          <a:xfrm>
            <a:off x="457200" y="274638"/>
            <a:ext cx="8229600" cy="1143000"/>
          </a:xfrm>
        </p:spPr>
        <p:txBody>
          <a:bodyPr/>
          <a:lstStyle/>
          <a:p>
            <a:r>
              <a:rPr lang="en-US" altLang="en-US">
                <a:ea typeface="ＭＳ Ｐゴシック" panose="020B0600070205080204" pitchFamily="34" charset="-128"/>
              </a:rPr>
              <a:t>Indicators of quality of data (Cont.)</a:t>
            </a:r>
          </a:p>
        </p:txBody>
      </p:sp>
      <p:sp>
        <p:nvSpPr>
          <p:cNvPr id="183299" name="Rectangle 3">
            <a:extLst>
              <a:ext uri="{FF2B5EF4-FFF2-40B4-BE49-F238E27FC236}">
                <a16:creationId xmlns:a16="http://schemas.microsoft.com/office/drawing/2014/main" id="{62EC2655-7964-4E09-9121-69F9FD1D53F2}"/>
              </a:ext>
            </a:extLst>
          </p:cNvPr>
          <p:cNvSpPr>
            <a:spLocks noGrp="1" noChangeArrowheads="1"/>
          </p:cNvSpPr>
          <p:nvPr>
            <p:ph type="body" idx="4294967295"/>
          </p:nvPr>
        </p:nvSpPr>
        <p:spPr>
          <a:xfrm>
            <a:off x="457200" y="1600200"/>
            <a:ext cx="8229600" cy="4525963"/>
          </a:xfrm>
        </p:spPr>
        <p:txBody>
          <a:bodyPr/>
          <a:lstStyle/>
          <a:p>
            <a:r>
              <a:rPr lang="en-US" altLang="en-US">
                <a:ea typeface="ＭＳ Ｐゴシック" panose="020B0600070205080204" pitchFamily="34" charset="-128"/>
              </a:rPr>
              <a:t>Entity and Referential Integrity: Entity integrity means every table must have a primary key and it must be unique and not null. Referential integrity enforces parent child relationship between tables, you can not insert a record in child table unless you have a corresponding record in parent table</a:t>
            </a: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p:txBody>
      </p:sp>
    </p:spTree>
    <p:extLst>
      <p:ext uri="{BB962C8B-B14F-4D97-AF65-F5344CB8AC3E}">
        <p14:creationId xmlns:p14="http://schemas.microsoft.com/office/powerpoint/2010/main" val="3981936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149DABEB-6E0E-452B-AF36-7EEF688F6C39}"/>
              </a:ext>
            </a:extLst>
          </p:cNvPr>
          <p:cNvSpPr>
            <a:spLocks noGrp="1" noChangeArrowheads="1"/>
          </p:cNvSpPr>
          <p:nvPr>
            <p:ph type="title" idx="4294967295"/>
          </p:nvPr>
        </p:nvSpPr>
        <p:spPr>
          <a:xfrm>
            <a:off x="457200" y="274638"/>
            <a:ext cx="8610600" cy="1143000"/>
          </a:xfrm>
        </p:spPr>
        <p:txBody>
          <a:bodyPr>
            <a:normAutofit fontScale="90000"/>
          </a:bodyPr>
          <a:lstStyle/>
          <a:p>
            <a:r>
              <a:rPr lang="en-US" altLang="en-US" dirty="0">
                <a:ea typeface="ＭＳ Ｐゴシック" panose="020B0600070205080204" pitchFamily="34" charset="-128"/>
              </a:rPr>
              <a:t>Why do we need to preprocess the data?</a:t>
            </a:r>
          </a:p>
        </p:txBody>
      </p:sp>
      <p:sp>
        <p:nvSpPr>
          <p:cNvPr id="178179" name="Rectangle 3">
            <a:extLst>
              <a:ext uri="{FF2B5EF4-FFF2-40B4-BE49-F238E27FC236}">
                <a16:creationId xmlns:a16="http://schemas.microsoft.com/office/drawing/2014/main" id="{2963D048-9432-48FF-B9D0-371783C73DB9}"/>
              </a:ext>
            </a:extLst>
          </p:cNvPr>
          <p:cNvSpPr>
            <a:spLocks noGrp="1" noChangeArrowheads="1"/>
          </p:cNvSpPr>
          <p:nvPr>
            <p:ph type="body" idx="4294967295"/>
          </p:nvPr>
        </p:nvSpPr>
        <p:spPr>
          <a:xfrm>
            <a:off x="482600" y="1219200"/>
            <a:ext cx="8229600" cy="4525963"/>
          </a:xfrm>
        </p:spPr>
        <p:txBody>
          <a:bodyPr>
            <a:noAutofit/>
          </a:bodyPr>
          <a:lstStyle/>
          <a:p>
            <a:r>
              <a:rPr lang="en-IN" sz="1800" dirty="0"/>
              <a:t>Real-world data is generally noisy, incomplete, inaccurate data due to their typically huge size (often several gigabytes or more) </a:t>
            </a:r>
          </a:p>
          <a:p>
            <a:r>
              <a:rPr lang="en-IN" sz="1800" dirty="0"/>
              <a:t>Since it is originated from multiple, heterogenous sources, hence inconsistent</a:t>
            </a:r>
          </a:p>
          <a:p>
            <a:r>
              <a:rPr lang="en-IN" sz="1800" dirty="0"/>
              <a:t>Low-quality data leads to low-quality mining results. </a:t>
            </a:r>
          </a:p>
          <a:p>
            <a:r>
              <a:rPr lang="en-IN" sz="1800" dirty="0"/>
              <a:t>“How can the data be </a:t>
            </a:r>
            <a:r>
              <a:rPr lang="en-IN" sz="1800" dirty="0" err="1"/>
              <a:t>preprocessed</a:t>
            </a:r>
            <a:r>
              <a:rPr lang="en-IN" sz="1800" dirty="0"/>
              <a:t> in order to help improve the quality of the data and, consequently, of the mining results? </a:t>
            </a:r>
          </a:p>
          <a:p>
            <a:r>
              <a:rPr lang="en-IN" sz="1800" dirty="0"/>
              <a:t>How can the data be </a:t>
            </a:r>
            <a:r>
              <a:rPr lang="en-IN" sz="1800" dirty="0" err="1"/>
              <a:t>preprocessed</a:t>
            </a:r>
            <a:r>
              <a:rPr lang="en-IN" sz="1800" dirty="0"/>
              <a:t> so as to improve the efficiency and ease of the mining process?” </a:t>
            </a:r>
          </a:p>
          <a:p>
            <a:r>
              <a:rPr lang="en-US" altLang="en-US" sz="1800" dirty="0">
                <a:ea typeface="ＭＳ Ｐゴシック" panose="020B0600070205080204" pitchFamily="34" charset="-128"/>
              </a:rPr>
              <a:t>It is important to ensure that the data is correct to make right decisions</a:t>
            </a:r>
          </a:p>
          <a:p>
            <a:r>
              <a:rPr lang="en-US" altLang="en-US" sz="1800" dirty="0">
                <a:ea typeface="ＭＳ Ｐゴシック" panose="020B0600070205080204" pitchFamily="34" charset="-128"/>
              </a:rPr>
              <a:t>You need to put proper time and effort to ensure data quality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4463A1-92C4-4ACB-91EE-361E2101C993}"/>
              </a:ext>
            </a:extLst>
          </p:cNvPr>
          <p:cNvSpPr>
            <a:spLocks noGrp="1"/>
          </p:cNvSpPr>
          <p:nvPr>
            <p:ph idx="1"/>
          </p:nvPr>
        </p:nvSpPr>
        <p:spPr/>
        <p:txBody>
          <a:bodyPr>
            <a:normAutofit lnSpcReduction="10000"/>
          </a:bodyPr>
          <a:lstStyle/>
          <a:p>
            <a:pPr algn="just"/>
            <a:r>
              <a:rPr lang="en-IN" dirty="0"/>
              <a:t>There are several data </a:t>
            </a:r>
            <a:r>
              <a:rPr lang="en-IN" dirty="0" err="1"/>
              <a:t>preprocessing</a:t>
            </a:r>
            <a:r>
              <a:rPr lang="en-IN" dirty="0"/>
              <a:t> techniques. </a:t>
            </a:r>
          </a:p>
          <a:p>
            <a:pPr algn="just">
              <a:buFont typeface="Arial" panose="020B0604020202020204" pitchFamily="34" charset="0"/>
              <a:buChar char="•"/>
            </a:pPr>
            <a:r>
              <a:rPr lang="en-IN" dirty="0"/>
              <a:t>Data cleaning can be applied to remove noise and correct inconsistencies in data. </a:t>
            </a:r>
          </a:p>
          <a:p>
            <a:pPr algn="just">
              <a:buFont typeface="Arial" panose="020B0604020202020204" pitchFamily="34" charset="0"/>
              <a:buChar char="•"/>
            </a:pPr>
            <a:r>
              <a:rPr lang="en-IN" dirty="0"/>
              <a:t>Data integration merges data from multiple sources into a coherent data store such as a data warehouse.</a:t>
            </a:r>
          </a:p>
          <a:p>
            <a:pPr algn="just">
              <a:buFont typeface="Arial" panose="020B0604020202020204" pitchFamily="34" charset="0"/>
              <a:buChar char="•"/>
            </a:pPr>
            <a:r>
              <a:rPr lang="en-IN" dirty="0"/>
              <a:t>Data reduction can reduce data size by, for instance, aggregating, eliminating redundant features, or clustering. </a:t>
            </a:r>
          </a:p>
          <a:p>
            <a:pPr algn="just">
              <a:buFont typeface="Arial" panose="020B0604020202020204" pitchFamily="34" charset="0"/>
              <a:buChar char="•"/>
            </a:pPr>
            <a:r>
              <a:rPr lang="en-IN" dirty="0"/>
              <a:t>Data transformations (e.g., normalization) may be applied, where data are scaled to fall within a smaller range like 0.0 to 1.0. This can improve the accuracy and efficiency of mining algorithms.</a:t>
            </a:r>
          </a:p>
        </p:txBody>
      </p:sp>
      <p:sp>
        <p:nvSpPr>
          <p:cNvPr id="3" name="Content Placeholder 2">
            <a:extLst>
              <a:ext uri="{FF2B5EF4-FFF2-40B4-BE49-F238E27FC236}">
                <a16:creationId xmlns:a16="http://schemas.microsoft.com/office/drawing/2014/main" id="{774D5B63-6539-4DB2-BF35-8D7347D66206}"/>
              </a:ext>
            </a:extLst>
          </p:cNvPr>
          <p:cNvSpPr>
            <a:spLocks noGrp="1"/>
          </p:cNvSpPr>
          <p:nvPr>
            <p:ph sz="quarter" idx="10"/>
          </p:nvPr>
        </p:nvSpPr>
        <p:spPr/>
        <p:txBody>
          <a:bodyPr/>
          <a:lstStyle/>
          <a:p>
            <a:r>
              <a:rPr lang="en-US" dirty="0"/>
              <a:t>Data Preprocessing </a:t>
            </a:r>
            <a:r>
              <a:rPr lang="en-US" dirty="0" err="1"/>
              <a:t>Tecniques</a:t>
            </a:r>
            <a:endParaRPr lang="en-IN" dirty="0"/>
          </a:p>
        </p:txBody>
      </p:sp>
      <p:sp>
        <p:nvSpPr>
          <p:cNvPr id="4" name="Slide Number Placeholder 3">
            <a:extLst>
              <a:ext uri="{FF2B5EF4-FFF2-40B4-BE49-F238E27FC236}">
                <a16:creationId xmlns:a16="http://schemas.microsoft.com/office/drawing/2014/main" id="{9BF44FF7-091B-4EB9-8BA3-9FC9711A01EA}"/>
              </a:ext>
            </a:extLst>
          </p:cNvPr>
          <p:cNvSpPr>
            <a:spLocks noGrp="1"/>
          </p:cNvSpPr>
          <p:nvPr>
            <p:ph type="sldNum" sz="quarter" idx="14"/>
          </p:nvPr>
        </p:nvSpPr>
        <p:spPr/>
        <p:txBody>
          <a:bodyPr/>
          <a:lstStyle/>
          <a:p>
            <a:fld id="{BC8D7E44-7D4F-4942-A8C9-2DF6BF8399E8}" type="slidenum">
              <a:rPr lang="en-US" smtClean="0"/>
              <a:pPr/>
              <a:t>35</a:t>
            </a:fld>
            <a:endParaRPr lang="en-US" dirty="0"/>
          </a:p>
        </p:txBody>
      </p:sp>
    </p:spTree>
    <p:extLst>
      <p:ext uri="{BB962C8B-B14F-4D97-AF65-F5344CB8AC3E}">
        <p14:creationId xmlns:p14="http://schemas.microsoft.com/office/powerpoint/2010/main" val="40836462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454FB9-9FE8-41F8-9E7D-F8FCC02878DA}"/>
              </a:ext>
            </a:extLst>
          </p:cNvPr>
          <p:cNvSpPr>
            <a:spLocks noGrp="1"/>
          </p:cNvSpPr>
          <p:nvPr>
            <p:ph idx="1"/>
          </p:nvPr>
        </p:nvSpPr>
        <p:spPr/>
        <p:txBody>
          <a:bodyPr>
            <a:normAutofit lnSpcReduction="10000"/>
          </a:bodyPr>
          <a:lstStyle/>
          <a:p>
            <a:pPr>
              <a:lnSpc>
                <a:spcPct val="120000"/>
              </a:lnSpc>
              <a:buFont typeface="Arial" panose="020B0604020202020204" pitchFamily="34" charset="0"/>
              <a:buChar char="•"/>
            </a:pPr>
            <a:r>
              <a:rPr lang="en-US" altLang="en-US" sz="2000" dirty="0"/>
              <a:t>Ignore the tuple: usually done when class label is missing (when doing classification)</a:t>
            </a:r>
          </a:p>
          <a:p>
            <a:pPr lvl="1">
              <a:lnSpc>
                <a:spcPct val="120000"/>
              </a:lnSpc>
            </a:pPr>
            <a:r>
              <a:rPr lang="en-US" altLang="en-US" sz="2000" dirty="0"/>
              <a:t>not very effective unless the tuple contains several attributes with missing values.</a:t>
            </a:r>
          </a:p>
          <a:p>
            <a:pPr>
              <a:lnSpc>
                <a:spcPct val="120000"/>
              </a:lnSpc>
              <a:buFont typeface="Arial" panose="020B0604020202020204" pitchFamily="34" charset="0"/>
              <a:buChar char="•"/>
            </a:pPr>
            <a:r>
              <a:rPr lang="en-US" altLang="en-US" sz="2000" dirty="0"/>
              <a:t>Fill in the missing value manually: tedious + infeasible?</a:t>
            </a:r>
          </a:p>
          <a:p>
            <a:pPr>
              <a:lnSpc>
                <a:spcPct val="120000"/>
              </a:lnSpc>
              <a:buFont typeface="Arial" panose="020B0604020202020204" pitchFamily="34" charset="0"/>
              <a:buChar char="•"/>
            </a:pPr>
            <a:r>
              <a:rPr lang="en-US" altLang="en-US" sz="2000" dirty="0"/>
              <a:t>Fill in it automatically with</a:t>
            </a:r>
          </a:p>
          <a:p>
            <a:pPr lvl="1">
              <a:lnSpc>
                <a:spcPct val="120000"/>
              </a:lnSpc>
            </a:pPr>
            <a:r>
              <a:rPr lang="en-US" altLang="en-US" sz="2000" dirty="0"/>
              <a:t>a global constant : e.g., “unknown”, a new class?! </a:t>
            </a:r>
          </a:p>
          <a:p>
            <a:pPr lvl="1">
              <a:lnSpc>
                <a:spcPct val="120000"/>
              </a:lnSpc>
            </a:pPr>
            <a:r>
              <a:rPr lang="en-US" altLang="en-US" sz="2000" dirty="0"/>
              <a:t>Use a measure of central tendency for the attribute</a:t>
            </a:r>
          </a:p>
          <a:p>
            <a:pPr lvl="1">
              <a:lnSpc>
                <a:spcPct val="120000"/>
              </a:lnSpc>
            </a:pPr>
            <a:r>
              <a:rPr lang="en-US" altLang="en-US" sz="2000" dirty="0"/>
              <a:t>the attribute mean for all samples belonging to the same class</a:t>
            </a:r>
          </a:p>
          <a:p>
            <a:pPr lvl="1">
              <a:lnSpc>
                <a:spcPct val="120000"/>
              </a:lnSpc>
            </a:pPr>
            <a:r>
              <a:rPr lang="en-US" altLang="en-US" sz="2000" dirty="0">
                <a:solidFill>
                  <a:schemeClr val="hlink"/>
                </a:solidFill>
              </a:rPr>
              <a:t>the most probable value: inference-based such as regression, Bayesian formula or decision tree induction.</a:t>
            </a:r>
          </a:p>
          <a:p>
            <a:pPr>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E7A7F87B-4F20-46E5-9CAB-3E699BE20D88}"/>
              </a:ext>
            </a:extLst>
          </p:cNvPr>
          <p:cNvSpPr>
            <a:spLocks noGrp="1"/>
          </p:cNvSpPr>
          <p:nvPr>
            <p:ph sz="quarter" idx="10"/>
          </p:nvPr>
        </p:nvSpPr>
        <p:spPr/>
        <p:txBody>
          <a:bodyPr/>
          <a:lstStyle/>
          <a:p>
            <a:r>
              <a:rPr lang="en-US" altLang="en-US" dirty="0"/>
              <a:t>How to Handle Missing Data?</a:t>
            </a:r>
            <a:endParaRPr lang="en-IN" dirty="0"/>
          </a:p>
        </p:txBody>
      </p:sp>
      <p:sp>
        <p:nvSpPr>
          <p:cNvPr id="4" name="Slide Number Placeholder 3">
            <a:extLst>
              <a:ext uri="{FF2B5EF4-FFF2-40B4-BE49-F238E27FC236}">
                <a16:creationId xmlns:a16="http://schemas.microsoft.com/office/drawing/2014/main" id="{A5A2E213-E0C8-42E6-8C58-E2ED918D77A3}"/>
              </a:ext>
            </a:extLst>
          </p:cNvPr>
          <p:cNvSpPr>
            <a:spLocks noGrp="1"/>
          </p:cNvSpPr>
          <p:nvPr>
            <p:ph type="sldNum" sz="quarter" idx="14"/>
          </p:nvPr>
        </p:nvSpPr>
        <p:spPr/>
        <p:txBody>
          <a:bodyPr/>
          <a:lstStyle/>
          <a:p>
            <a:fld id="{BC8D7E44-7D4F-4942-A8C9-2DF6BF8399E8}" type="slidenum">
              <a:rPr lang="en-US" smtClean="0"/>
              <a:pPr/>
              <a:t>36</a:t>
            </a:fld>
            <a:endParaRPr lang="en-US" dirty="0"/>
          </a:p>
        </p:txBody>
      </p:sp>
    </p:spTree>
    <p:extLst>
      <p:ext uri="{BB962C8B-B14F-4D97-AF65-F5344CB8AC3E}">
        <p14:creationId xmlns:p14="http://schemas.microsoft.com/office/powerpoint/2010/main" val="21501808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923A9B-3DD1-404A-BED9-EC5F5A03E23C}"/>
              </a:ext>
            </a:extLst>
          </p:cNvPr>
          <p:cNvSpPr>
            <a:spLocks noGrp="1"/>
          </p:cNvSpPr>
          <p:nvPr>
            <p:ph idx="1"/>
          </p:nvPr>
        </p:nvSpPr>
        <p:spPr/>
        <p:txBody>
          <a:bodyPr>
            <a:normAutofit fontScale="85000" lnSpcReduction="20000"/>
          </a:bodyPr>
          <a:lstStyle/>
          <a:p>
            <a:pPr>
              <a:spcBef>
                <a:spcPts val="600"/>
              </a:spcBef>
              <a:spcAft>
                <a:spcPts val="600"/>
              </a:spcAft>
              <a:buFont typeface="Arial" panose="020B0604020202020204" pitchFamily="34" charset="0"/>
              <a:buChar char="•"/>
            </a:pPr>
            <a:r>
              <a:rPr lang="en-US" altLang="en-US" sz="2000" dirty="0"/>
              <a:t>A function that maps the entire set of values of a given attribute to a new set of replacement values such that each old value can be identified with one of the new values</a:t>
            </a:r>
          </a:p>
          <a:p>
            <a:pPr>
              <a:spcBef>
                <a:spcPts val="600"/>
              </a:spcBef>
              <a:spcAft>
                <a:spcPts val="600"/>
              </a:spcAft>
              <a:buFont typeface="Arial" panose="020B0604020202020204" pitchFamily="34" charset="0"/>
              <a:buChar char="•"/>
            </a:pPr>
            <a:r>
              <a:rPr lang="en-US" altLang="en-US" sz="2000" dirty="0"/>
              <a:t>Methods</a:t>
            </a:r>
          </a:p>
          <a:p>
            <a:pPr lvl="1">
              <a:spcBef>
                <a:spcPts val="600"/>
              </a:spcBef>
              <a:spcAft>
                <a:spcPts val="600"/>
              </a:spcAft>
            </a:pPr>
            <a:r>
              <a:rPr lang="en-US" altLang="en-US" sz="2000" dirty="0"/>
              <a:t>Smoothing: Remove noise from data</a:t>
            </a:r>
          </a:p>
          <a:p>
            <a:pPr lvl="1">
              <a:spcBef>
                <a:spcPts val="600"/>
              </a:spcBef>
              <a:spcAft>
                <a:spcPts val="600"/>
              </a:spcAft>
            </a:pPr>
            <a:r>
              <a:rPr lang="en-US" altLang="en-US" sz="2000" dirty="0"/>
              <a:t>Attribute/feature construction</a:t>
            </a:r>
          </a:p>
          <a:p>
            <a:pPr lvl="2">
              <a:spcBef>
                <a:spcPts val="600"/>
              </a:spcBef>
              <a:spcAft>
                <a:spcPts val="600"/>
              </a:spcAft>
            </a:pPr>
            <a:r>
              <a:rPr lang="en-US" altLang="en-US" sz="2000" dirty="0"/>
              <a:t>New attributes constructed from the given ones</a:t>
            </a:r>
          </a:p>
          <a:p>
            <a:pPr lvl="1">
              <a:spcBef>
                <a:spcPts val="600"/>
              </a:spcBef>
              <a:spcAft>
                <a:spcPts val="600"/>
              </a:spcAft>
            </a:pPr>
            <a:r>
              <a:rPr lang="en-US" altLang="en-US" sz="2000" dirty="0"/>
              <a:t>Aggregation: Summarization, data cube construction</a:t>
            </a:r>
          </a:p>
          <a:p>
            <a:pPr lvl="1">
              <a:spcBef>
                <a:spcPts val="600"/>
              </a:spcBef>
              <a:spcAft>
                <a:spcPts val="600"/>
              </a:spcAft>
            </a:pPr>
            <a:r>
              <a:rPr lang="en-US" altLang="en-US" sz="2000" dirty="0"/>
              <a:t>Normalization: Scaled to fall within a smaller, specified range</a:t>
            </a:r>
          </a:p>
          <a:p>
            <a:pPr lvl="2">
              <a:spcBef>
                <a:spcPts val="600"/>
              </a:spcBef>
              <a:spcAft>
                <a:spcPts val="600"/>
              </a:spcAft>
            </a:pPr>
            <a:r>
              <a:rPr lang="en-US" altLang="en-US" sz="2000" dirty="0"/>
              <a:t>min-max normalization ,z-score normalization, normalization by decimal scaling</a:t>
            </a:r>
          </a:p>
          <a:p>
            <a:pPr lvl="1">
              <a:spcBef>
                <a:spcPts val="600"/>
              </a:spcBef>
              <a:spcAft>
                <a:spcPts val="600"/>
              </a:spcAft>
            </a:pPr>
            <a:r>
              <a:rPr lang="en-US" altLang="en-US" sz="2000" dirty="0"/>
              <a:t>Discretization</a:t>
            </a:r>
          </a:p>
          <a:p>
            <a:pPr lvl="1">
              <a:spcBef>
                <a:spcPts val="600"/>
              </a:spcBef>
              <a:spcAft>
                <a:spcPts val="600"/>
              </a:spcAft>
            </a:pPr>
            <a:r>
              <a:rPr lang="en-US" altLang="en-US" sz="2000" dirty="0"/>
              <a:t> Concept hierarchy generation</a:t>
            </a:r>
          </a:p>
          <a:p>
            <a:pPr>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6D3CC6DF-7F2D-4621-B413-60BAA54E097D}"/>
              </a:ext>
            </a:extLst>
          </p:cNvPr>
          <p:cNvSpPr>
            <a:spLocks noGrp="1"/>
          </p:cNvSpPr>
          <p:nvPr>
            <p:ph sz="quarter" idx="10"/>
          </p:nvPr>
        </p:nvSpPr>
        <p:spPr/>
        <p:txBody>
          <a:bodyPr/>
          <a:lstStyle/>
          <a:p>
            <a:r>
              <a:rPr lang="en-US" altLang="en-US" dirty="0"/>
              <a:t>Data Transformation</a:t>
            </a:r>
            <a:endParaRPr lang="en-IN" dirty="0"/>
          </a:p>
        </p:txBody>
      </p:sp>
      <p:sp>
        <p:nvSpPr>
          <p:cNvPr id="4" name="Slide Number Placeholder 3">
            <a:extLst>
              <a:ext uri="{FF2B5EF4-FFF2-40B4-BE49-F238E27FC236}">
                <a16:creationId xmlns:a16="http://schemas.microsoft.com/office/drawing/2014/main" id="{474DC30D-9B69-47FD-8278-7961EC4C0F93}"/>
              </a:ext>
            </a:extLst>
          </p:cNvPr>
          <p:cNvSpPr>
            <a:spLocks noGrp="1"/>
          </p:cNvSpPr>
          <p:nvPr>
            <p:ph type="sldNum" sz="quarter" idx="14"/>
          </p:nvPr>
        </p:nvSpPr>
        <p:spPr/>
        <p:txBody>
          <a:bodyPr/>
          <a:lstStyle/>
          <a:p>
            <a:fld id="{BC8D7E44-7D4F-4942-A8C9-2DF6BF8399E8}" type="slidenum">
              <a:rPr lang="en-US" smtClean="0"/>
              <a:pPr/>
              <a:t>37</a:t>
            </a:fld>
            <a:endParaRPr lang="en-US" dirty="0"/>
          </a:p>
        </p:txBody>
      </p:sp>
    </p:spTree>
    <p:extLst>
      <p:ext uri="{BB962C8B-B14F-4D97-AF65-F5344CB8AC3E}">
        <p14:creationId xmlns:p14="http://schemas.microsoft.com/office/powerpoint/2010/main" val="4068806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90B004-4C67-44B4-92F7-E7E03F9F7370}"/>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altLang="en-US" sz="1600" dirty="0"/>
              <a:t>Binning</a:t>
            </a:r>
          </a:p>
          <a:p>
            <a:pPr lvl="1" algn="just"/>
            <a:r>
              <a:rPr lang="en-US" altLang="en-US" dirty="0"/>
              <a:t>Binning methods smooth a sorted data value by consulting its “</a:t>
            </a:r>
            <a:r>
              <a:rPr lang="en-US" altLang="en-US" dirty="0" err="1"/>
              <a:t>neighbourhood</a:t>
            </a:r>
            <a:r>
              <a:rPr lang="en-US" altLang="en-US" dirty="0"/>
              <a:t>”, i.e. the values around it.</a:t>
            </a:r>
          </a:p>
          <a:p>
            <a:pPr lvl="1" algn="just"/>
            <a:r>
              <a:rPr lang="en-US" altLang="en-US" dirty="0"/>
              <a:t>first sort data and partition into (equal-frequency) bins</a:t>
            </a:r>
          </a:p>
          <a:p>
            <a:pPr lvl="1" algn="just"/>
            <a:r>
              <a:rPr lang="en-US" altLang="en-US" dirty="0"/>
              <a:t>then one can smooth by bin means,  smooth by bin median, smooth by bin boundaries (each bin value  is replaced by the closest boundary value), etc.</a:t>
            </a:r>
          </a:p>
          <a:p>
            <a:pPr lvl="1" algn="just"/>
            <a:r>
              <a:rPr lang="en-US" altLang="en-US" dirty="0"/>
              <a:t>Concept hierarchies can also be used for data smoothing</a:t>
            </a:r>
          </a:p>
          <a:p>
            <a:pPr algn="just">
              <a:buFont typeface="Arial" panose="020B0604020202020204" pitchFamily="34" charset="0"/>
              <a:buChar char="•"/>
            </a:pPr>
            <a:r>
              <a:rPr lang="en-US" altLang="en-US" sz="1600" dirty="0"/>
              <a:t>Regression</a:t>
            </a:r>
          </a:p>
          <a:p>
            <a:pPr lvl="1" algn="just"/>
            <a:r>
              <a:rPr lang="en-IN" altLang="en-US" dirty="0"/>
              <a:t>statistical process for estimating the relationships among variables. </a:t>
            </a:r>
          </a:p>
          <a:p>
            <a:pPr lvl="1" algn="just"/>
            <a:r>
              <a:rPr lang="en-US" altLang="en-US" dirty="0"/>
              <a:t>Data smoothing can be done by regression, by fitting the data into regression functions.</a:t>
            </a:r>
          </a:p>
          <a:p>
            <a:pPr lvl="1" algn="just"/>
            <a:r>
              <a:rPr lang="en-US" altLang="en-US" dirty="0"/>
              <a:t>“Linear Regression”: finding a function to fit 2 variables such as one variable is used to predict the value of other variable.</a:t>
            </a:r>
          </a:p>
          <a:p>
            <a:pPr lvl="1" algn="just"/>
            <a:r>
              <a:rPr lang="en-US" altLang="en-US" dirty="0"/>
              <a:t>Multiple Regression: involves more than 2 variables.</a:t>
            </a:r>
          </a:p>
          <a:p>
            <a:pPr algn="just">
              <a:buFont typeface="Arial" panose="020B0604020202020204" pitchFamily="34" charset="0"/>
              <a:buChar char="•"/>
            </a:pPr>
            <a:r>
              <a:rPr lang="en-US" altLang="en-US" sz="1600" dirty="0"/>
              <a:t>Clustering</a:t>
            </a:r>
          </a:p>
          <a:p>
            <a:pPr lvl="1" algn="just"/>
            <a:r>
              <a:rPr lang="en-US" altLang="en-US" dirty="0"/>
              <a:t>Similar values are organized into “clusters””</a:t>
            </a:r>
          </a:p>
          <a:p>
            <a:pPr lvl="1" algn="just"/>
            <a:r>
              <a:rPr lang="en-US" altLang="en-US" dirty="0"/>
              <a:t>detect and remove outliers</a:t>
            </a:r>
          </a:p>
          <a:p>
            <a:pPr>
              <a:buFont typeface="Arial" panose="020B0604020202020204" pitchFamily="34" charset="0"/>
              <a:buChar char="•"/>
            </a:pPr>
            <a:endParaRPr lang="en-IN" altLang="en-US" dirty="0"/>
          </a:p>
          <a:p>
            <a:pPr>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56DFE6E1-D8C3-4B99-886D-38958BDBC3AF}"/>
              </a:ext>
            </a:extLst>
          </p:cNvPr>
          <p:cNvSpPr>
            <a:spLocks noGrp="1"/>
          </p:cNvSpPr>
          <p:nvPr>
            <p:ph sz="quarter" idx="10"/>
          </p:nvPr>
        </p:nvSpPr>
        <p:spPr/>
        <p:txBody>
          <a:bodyPr/>
          <a:lstStyle/>
          <a:p>
            <a:br>
              <a:rPr lang="en-US" altLang="en-US" dirty="0"/>
            </a:br>
            <a:r>
              <a:rPr lang="en-US" altLang="en-US" dirty="0"/>
              <a:t> Data Smoothing techniques</a:t>
            </a:r>
            <a:endParaRPr lang="en-IN" dirty="0"/>
          </a:p>
        </p:txBody>
      </p:sp>
      <p:sp>
        <p:nvSpPr>
          <p:cNvPr id="4" name="Slide Number Placeholder 3">
            <a:extLst>
              <a:ext uri="{FF2B5EF4-FFF2-40B4-BE49-F238E27FC236}">
                <a16:creationId xmlns:a16="http://schemas.microsoft.com/office/drawing/2014/main" id="{D3B5AFC6-FEB7-4A10-8761-CB3F84737E7A}"/>
              </a:ext>
            </a:extLst>
          </p:cNvPr>
          <p:cNvSpPr>
            <a:spLocks noGrp="1"/>
          </p:cNvSpPr>
          <p:nvPr>
            <p:ph type="sldNum" sz="quarter" idx="14"/>
          </p:nvPr>
        </p:nvSpPr>
        <p:spPr/>
        <p:txBody>
          <a:bodyPr/>
          <a:lstStyle/>
          <a:p>
            <a:fld id="{BC8D7E44-7D4F-4942-A8C9-2DF6BF8399E8}" type="slidenum">
              <a:rPr lang="en-US" smtClean="0"/>
              <a:pPr/>
              <a:t>38</a:t>
            </a:fld>
            <a:endParaRPr lang="en-US" dirty="0"/>
          </a:p>
        </p:txBody>
      </p:sp>
    </p:spTree>
    <p:extLst>
      <p:ext uri="{BB962C8B-B14F-4D97-AF65-F5344CB8AC3E}">
        <p14:creationId xmlns:p14="http://schemas.microsoft.com/office/powerpoint/2010/main" val="19180110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523874-256B-4481-B528-6B52C4F9F151}"/>
              </a:ext>
            </a:extLst>
          </p:cNvPr>
          <p:cNvSpPr>
            <a:spLocks noGrp="1"/>
          </p:cNvSpPr>
          <p:nvPr>
            <p:ph idx="1"/>
          </p:nvPr>
        </p:nvSpPr>
        <p:spPr/>
        <p:txBody>
          <a:bodyPr>
            <a:normAutofit/>
          </a:bodyPr>
          <a:lstStyle/>
          <a:p>
            <a:pPr marL="0" indent="0">
              <a:lnSpc>
                <a:spcPct val="90000"/>
              </a:lnSpc>
            </a:pPr>
            <a:r>
              <a:rPr lang="en-US" altLang="en-US" sz="1600" dirty="0"/>
              <a:t>*  Sorted data for price (in dollars): 4, 8, 9, 15, 21, 21, 24, 25, 26, 28, 29, 34</a:t>
            </a:r>
          </a:p>
          <a:p>
            <a:pPr marL="0" indent="0">
              <a:lnSpc>
                <a:spcPct val="90000"/>
              </a:lnSpc>
            </a:pPr>
            <a:r>
              <a:rPr lang="en-US" altLang="en-US" sz="1600" dirty="0"/>
              <a:t>*  Partition into (</a:t>
            </a:r>
            <a:r>
              <a:rPr lang="en-US" altLang="en-US" sz="1600" dirty="0" err="1">
                <a:solidFill>
                  <a:srgbClr val="0000FF"/>
                </a:solidFill>
              </a:rPr>
              <a:t>equi</a:t>
            </a:r>
            <a:r>
              <a:rPr lang="en-US" altLang="en-US" sz="1600" dirty="0">
                <a:solidFill>
                  <a:srgbClr val="0000FF"/>
                </a:solidFill>
              </a:rPr>
              <a:t>-depth</a:t>
            </a:r>
            <a:r>
              <a:rPr lang="en-US" altLang="en-US" sz="1600" dirty="0"/>
              <a:t>) bins:</a:t>
            </a:r>
          </a:p>
          <a:p>
            <a:pPr marL="0" indent="0">
              <a:lnSpc>
                <a:spcPct val="90000"/>
              </a:lnSpc>
            </a:pPr>
            <a:r>
              <a:rPr lang="en-US" altLang="en-US" sz="1600" dirty="0"/>
              <a:t>      - Bin 1: 4, 8, 9, 15</a:t>
            </a:r>
          </a:p>
          <a:p>
            <a:pPr marL="0" indent="0">
              <a:lnSpc>
                <a:spcPct val="90000"/>
              </a:lnSpc>
            </a:pPr>
            <a:r>
              <a:rPr lang="en-US" altLang="en-US" sz="1600" dirty="0"/>
              <a:t>      - Bin 2: 21, 21, 24, 25</a:t>
            </a:r>
          </a:p>
          <a:p>
            <a:pPr marL="0" indent="0">
              <a:lnSpc>
                <a:spcPct val="90000"/>
              </a:lnSpc>
            </a:pPr>
            <a:r>
              <a:rPr lang="en-US" altLang="en-US" sz="1600" dirty="0"/>
              <a:t>      - Bin 3: 26, 28, 29, 34</a:t>
            </a:r>
          </a:p>
          <a:p>
            <a:pPr marL="0" indent="0">
              <a:lnSpc>
                <a:spcPct val="90000"/>
              </a:lnSpc>
            </a:pPr>
            <a:r>
              <a:rPr lang="en-US" altLang="en-US" sz="1600" dirty="0"/>
              <a:t>*  Smoothing by bin means:</a:t>
            </a:r>
          </a:p>
          <a:p>
            <a:pPr marL="0" indent="0">
              <a:lnSpc>
                <a:spcPct val="90000"/>
              </a:lnSpc>
            </a:pPr>
            <a:r>
              <a:rPr lang="en-US" altLang="en-US" sz="1600" dirty="0"/>
              <a:t>      - Bin 1: 9, 9, 9, 9</a:t>
            </a:r>
          </a:p>
          <a:p>
            <a:pPr marL="0" indent="0">
              <a:lnSpc>
                <a:spcPct val="90000"/>
              </a:lnSpc>
            </a:pPr>
            <a:r>
              <a:rPr lang="en-US" altLang="en-US" sz="1600" dirty="0"/>
              <a:t>      - Bin 2: 23, 23, 23, 23</a:t>
            </a:r>
          </a:p>
          <a:p>
            <a:pPr marL="0" indent="0">
              <a:lnSpc>
                <a:spcPct val="90000"/>
              </a:lnSpc>
            </a:pPr>
            <a:r>
              <a:rPr lang="en-US" altLang="en-US" sz="1600" dirty="0"/>
              <a:t>      - Bin 3: 29, 29, 29, 29</a:t>
            </a:r>
          </a:p>
          <a:p>
            <a:pPr marL="0" indent="0">
              <a:lnSpc>
                <a:spcPct val="90000"/>
              </a:lnSpc>
            </a:pPr>
            <a:r>
              <a:rPr lang="en-US" altLang="en-US" sz="1600" dirty="0"/>
              <a:t>*  Smoothing by bin boundaries: [4,15],[21,25],[26,34] : nearest boundary value</a:t>
            </a:r>
          </a:p>
          <a:p>
            <a:pPr marL="0" indent="0">
              <a:lnSpc>
                <a:spcPct val="90000"/>
              </a:lnSpc>
            </a:pPr>
            <a:r>
              <a:rPr lang="en-US" altLang="en-US" sz="1600" dirty="0"/>
              <a:t>      - Bin 1: 4, 4, 4, 15</a:t>
            </a:r>
          </a:p>
          <a:p>
            <a:pPr marL="0" indent="0">
              <a:lnSpc>
                <a:spcPct val="90000"/>
              </a:lnSpc>
            </a:pPr>
            <a:r>
              <a:rPr lang="en-US" altLang="en-US" sz="1600" dirty="0"/>
              <a:t>      - Bin 2: 21, 21, 25, 25</a:t>
            </a:r>
          </a:p>
          <a:p>
            <a:pPr marL="0" indent="0">
              <a:lnSpc>
                <a:spcPct val="90000"/>
              </a:lnSpc>
            </a:pPr>
            <a:r>
              <a:rPr lang="en-US" altLang="en-US" sz="1600" dirty="0"/>
              <a:t>      - Bin 3: 26, 26, 26, 34</a:t>
            </a:r>
          </a:p>
          <a:p>
            <a:pPr marL="0" indent="0"/>
            <a:endParaRPr lang="en-IN" sz="1600" dirty="0"/>
          </a:p>
        </p:txBody>
      </p:sp>
      <p:sp>
        <p:nvSpPr>
          <p:cNvPr id="3" name="Content Placeholder 2">
            <a:extLst>
              <a:ext uri="{FF2B5EF4-FFF2-40B4-BE49-F238E27FC236}">
                <a16:creationId xmlns:a16="http://schemas.microsoft.com/office/drawing/2014/main" id="{49D96D78-AB9A-4F4D-A862-C210B96EB767}"/>
              </a:ext>
            </a:extLst>
          </p:cNvPr>
          <p:cNvSpPr>
            <a:spLocks noGrp="1"/>
          </p:cNvSpPr>
          <p:nvPr>
            <p:ph sz="quarter" idx="10"/>
          </p:nvPr>
        </p:nvSpPr>
        <p:spPr>
          <a:xfrm>
            <a:off x="304800" y="391324"/>
            <a:ext cx="7162800" cy="1143000"/>
          </a:xfrm>
        </p:spPr>
        <p:txBody>
          <a:bodyPr/>
          <a:lstStyle/>
          <a:p>
            <a:r>
              <a:rPr lang="en-US" altLang="en-US" dirty="0"/>
              <a:t>Smoothing using Binning Methods</a:t>
            </a:r>
            <a:endParaRPr lang="en-IN" dirty="0"/>
          </a:p>
        </p:txBody>
      </p:sp>
      <p:sp>
        <p:nvSpPr>
          <p:cNvPr id="4" name="Slide Number Placeholder 3">
            <a:extLst>
              <a:ext uri="{FF2B5EF4-FFF2-40B4-BE49-F238E27FC236}">
                <a16:creationId xmlns:a16="http://schemas.microsoft.com/office/drawing/2014/main" id="{D42F6254-C742-467A-9E03-B06765346036}"/>
              </a:ext>
            </a:extLst>
          </p:cNvPr>
          <p:cNvSpPr>
            <a:spLocks noGrp="1"/>
          </p:cNvSpPr>
          <p:nvPr>
            <p:ph type="sldNum" sz="quarter" idx="14"/>
          </p:nvPr>
        </p:nvSpPr>
        <p:spPr/>
        <p:txBody>
          <a:bodyPr/>
          <a:lstStyle/>
          <a:p>
            <a:fld id="{BC8D7E44-7D4F-4942-A8C9-2DF6BF8399E8}" type="slidenum">
              <a:rPr lang="en-US" smtClean="0"/>
              <a:pPr/>
              <a:t>39</a:t>
            </a:fld>
            <a:endParaRPr lang="en-US" dirty="0"/>
          </a:p>
        </p:txBody>
      </p:sp>
    </p:spTree>
    <p:extLst>
      <p:ext uri="{BB962C8B-B14F-4D97-AF65-F5344CB8AC3E}">
        <p14:creationId xmlns:p14="http://schemas.microsoft.com/office/powerpoint/2010/main" val="3708793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a:solidFill>
                  <a:schemeClr val="tx2"/>
                </a:solidFill>
              </a:rPr>
              <a:t>Introduction to ETL</a:t>
            </a:r>
          </a:p>
          <a:p>
            <a:pPr>
              <a:buFont typeface="Arial" panose="020B0604020202020204" pitchFamily="34" charset="0"/>
              <a:buChar char="•"/>
            </a:pPr>
            <a:r>
              <a:rPr lang="en-IN" dirty="0">
                <a:solidFill>
                  <a:schemeClr val="tx2"/>
                </a:solidFill>
              </a:rPr>
              <a:t>Methods of applying data to the warehouse</a:t>
            </a:r>
            <a:endParaRPr lang="en-US" dirty="0">
              <a:solidFill>
                <a:schemeClr val="tx2"/>
              </a:solidFill>
            </a:endParaRPr>
          </a:p>
          <a:p>
            <a:pPr>
              <a:buFont typeface="Arial" panose="020B0604020202020204" pitchFamily="34" charset="0"/>
              <a:buChar char="•"/>
            </a:pPr>
            <a:r>
              <a:rPr lang="en-IN" dirty="0">
                <a:solidFill>
                  <a:schemeClr val="tx2"/>
                </a:solidFill>
              </a:rPr>
              <a:t>Why data requires pre-processing?</a:t>
            </a:r>
          </a:p>
          <a:p>
            <a:pPr>
              <a:buFont typeface="Arial" panose="020B0604020202020204" pitchFamily="34" charset="0"/>
              <a:buChar char="•"/>
            </a:pPr>
            <a:r>
              <a:rPr lang="en-IN" dirty="0">
                <a:solidFill>
                  <a:schemeClr val="tx2"/>
                </a:solidFill>
              </a:rPr>
              <a:t>Major types of transformations </a:t>
            </a:r>
          </a:p>
        </p:txBody>
      </p:sp>
      <p:sp>
        <p:nvSpPr>
          <p:cNvPr id="3" name="Content Placeholder 2"/>
          <p:cNvSpPr>
            <a:spLocks noGrp="1"/>
          </p:cNvSpPr>
          <p:nvPr>
            <p:ph sz="quarter" idx="10"/>
          </p:nvPr>
        </p:nvSpPr>
        <p:spPr/>
        <p:txBody>
          <a:bodyPr>
            <a:normAutofit/>
          </a:bodyPr>
          <a:lstStyle/>
          <a:p>
            <a:r>
              <a:rPr lang="en-US" sz="4000" dirty="0"/>
              <a:t>Outline</a:t>
            </a:r>
          </a:p>
        </p:txBody>
      </p:sp>
      <p:sp>
        <p:nvSpPr>
          <p:cNvPr id="5" name="Slide Number Placeholder 4"/>
          <p:cNvSpPr>
            <a:spLocks noGrp="1"/>
          </p:cNvSpPr>
          <p:nvPr>
            <p:ph type="sldNum" sz="quarter" idx="14"/>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6518209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7FA47D-F6FA-4221-894A-D2F44043E288}"/>
              </a:ext>
            </a:extLst>
          </p:cNvPr>
          <p:cNvSpPr>
            <a:spLocks noGrp="1"/>
          </p:cNvSpPr>
          <p:nvPr>
            <p:ph idx="1"/>
          </p:nvPr>
        </p:nvSpPr>
        <p:spPr/>
        <p:txBody>
          <a:bodyPr/>
          <a:lstStyle/>
          <a:p>
            <a:pPr>
              <a:lnSpc>
                <a:spcPct val="120000"/>
              </a:lnSpc>
            </a:pPr>
            <a:r>
              <a:rPr lang="en-US" altLang="en-US" sz="2000" b="1" dirty="0"/>
              <a:t>Min-max normalization</a:t>
            </a:r>
            <a:r>
              <a:rPr lang="en-US" altLang="en-US" sz="2000" dirty="0"/>
              <a:t>: to [</a:t>
            </a:r>
            <a:r>
              <a:rPr lang="en-US" altLang="en-US" sz="2000" dirty="0" err="1"/>
              <a:t>new_min</a:t>
            </a:r>
            <a:r>
              <a:rPr lang="en-US" altLang="en-US" sz="2000" baseline="-25000" dirty="0" err="1"/>
              <a:t>A</a:t>
            </a:r>
            <a:r>
              <a:rPr lang="en-US" altLang="en-US" sz="2000" dirty="0"/>
              <a:t>, </a:t>
            </a:r>
            <a:r>
              <a:rPr lang="en-US" altLang="en-US" sz="2000" dirty="0" err="1"/>
              <a:t>new_max</a:t>
            </a:r>
            <a:r>
              <a:rPr lang="en-US" altLang="en-US" sz="2000" baseline="-25000" dirty="0" err="1"/>
              <a:t>A</a:t>
            </a:r>
            <a:r>
              <a:rPr lang="en-US" altLang="en-US" sz="2000" dirty="0"/>
              <a:t>]</a:t>
            </a:r>
          </a:p>
          <a:p>
            <a:pPr lvl="1">
              <a:lnSpc>
                <a:spcPct val="120000"/>
              </a:lnSpc>
            </a:pPr>
            <a:endParaRPr lang="en-US" altLang="en-US" sz="2000" dirty="0"/>
          </a:p>
          <a:p>
            <a:pPr lvl="1">
              <a:lnSpc>
                <a:spcPct val="120000"/>
              </a:lnSpc>
            </a:pPr>
            <a:endParaRPr lang="en-US" altLang="en-US" sz="2000" dirty="0"/>
          </a:p>
          <a:p>
            <a:pPr lvl="1">
              <a:lnSpc>
                <a:spcPct val="120000"/>
              </a:lnSpc>
            </a:pPr>
            <a:r>
              <a:rPr lang="en-US" altLang="en-US" sz="2000" dirty="0"/>
              <a:t>Ex.  Let income range $12,000 to $98,000 normalized to [0.0, 1.0].  Then $73,000 is mapped to  </a:t>
            </a:r>
          </a:p>
          <a:p>
            <a:pPr>
              <a:lnSpc>
                <a:spcPct val="120000"/>
              </a:lnSpc>
            </a:pPr>
            <a:r>
              <a:rPr lang="en-US" altLang="en-US" sz="2000" b="1" dirty="0"/>
              <a:t>Z-score normalization</a:t>
            </a:r>
            <a:r>
              <a:rPr lang="en-US" altLang="en-US" sz="2000" dirty="0"/>
              <a:t> (</a:t>
            </a:r>
            <a:r>
              <a:rPr lang="el-GR" altLang="en-US" sz="2000" dirty="0"/>
              <a:t>μ</a:t>
            </a:r>
            <a:r>
              <a:rPr lang="en-US" altLang="en-US" sz="2000" dirty="0"/>
              <a:t>: mean, </a:t>
            </a:r>
            <a:r>
              <a:rPr lang="el-GR" altLang="en-US" sz="2000" dirty="0"/>
              <a:t>σ</a:t>
            </a:r>
            <a:r>
              <a:rPr lang="en-US" altLang="en-US" sz="2000" dirty="0"/>
              <a:t>: standard deviation):</a:t>
            </a:r>
          </a:p>
          <a:p>
            <a:pPr>
              <a:lnSpc>
                <a:spcPct val="120000"/>
              </a:lnSpc>
            </a:pPr>
            <a:endParaRPr lang="en-US" altLang="en-US" sz="2000" dirty="0"/>
          </a:p>
          <a:p>
            <a:pPr lvl="1">
              <a:lnSpc>
                <a:spcPct val="120000"/>
              </a:lnSpc>
            </a:pPr>
            <a:endParaRPr lang="en-US" altLang="en-US" sz="2000" dirty="0"/>
          </a:p>
          <a:p>
            <a:pPr lvl="1">
              <a:lnSpc>
                <a:spcPct val="120000"/>
              </a:lnSpc>
            </a:pPr>
            <a:r>
              <a:rPr lang="en-US" altLang="en-US" sz="2000" dirty="0"/>
              <a:t>Ex. Let </a:t>
            </a:r>
            <a:r>
              <a:rPr lang="el-GR" altLang="en-US" sz="2000" dirty="0"/>
              <a:t>μ</a:t>
            </a:r>
            <a:r>
              <a:rPr lang="en-US" altLang="en-US" sz="2000" dirty="0"/>
              <a:t> = 54,000, </a:t>
            </a:r>
            <a:r>
              <a:rPr lang="el-GR" altLang="en-US" sz="2000" dirty="0"/>
              <a:t>σ</a:t>
            </a:r>
            <a:r>
              <a:rPr lang="en-US" altLang="en-US" sz="2000" dirty="0"/>
              <a:t> = 16,000.  Then</a:t>
            </a:r>
            <a:endParaRPr lang="el-GR" altLang="en-US" sz="2000" dirty="0"/>
          </a:p>
          <a:p>
            <a:pPr>
              <a:lnSpc>
                <a:spcPct val="120000"/>
              </a:lnSpc>
            </a:pPr>
            <a:r>
              <a:rPr lang="en-US" altLang="en-US" sz="2000" b="1" dirty="0"/>
              <a:t>Normalization by decimal scaling</a:t>
            </a:r>
          </a:p>
          <a:p>
            <a:endParaRPr lang="en-IN" dirty="0"/>
          </a:p>
        </p:txBody>
      </p:sp>
      <p:sp>
        <p:nvSpPr>
          <p:cNvPr id="4" name="Slide Number Placeholder 3">
            <a:extLst>
              <a:ext uri="{FF2B5EF4-FFF2-40B4-BE49-F238E27FC236}">
                <a16:creationId xmlns:a16="http://schemas.microsoft.com/office/drawing/2014/main" id="{89515EB7-42F5-4180-811B-C9385D107DA3}"/>
              </a:ext>
            </a:extLst>
          </p:cNvPr>
          <p:cNvSpPr>
            <a:spLocks noGrp="1"/>
          </p:cNvSpPr>
          <p:nvPr>
            <p:ph type="sldNum" sz="quarter" idx="14"/>
          </p:nvPr>
        </p:nvSpPr>
        <p:spPr/>
        <p:txBody>
          <a:bodyPr/>
          <a:lstStyle/>
          <a:p>
            <a:fld id="{BC8D7E44-7D4F-4942-A8C9-2DF6BF8399E8}" type="slidenum">
              <a:rPr lang="en-US" smtClean="0"/>
              <a:pPr/>
              <a:t>40</a:t>
            </a:fld>
            <a:endParaRPr lang="en-US" dirty="0"/>
          </a:p>
        </p:txBody>
      </p:sp>
      <p:graphicFrame>
        <p:nvGraphicFramePr>
          <p:cNvPr id="5" name="Object 5">
            <a:extLst>
              <a:ext uri="{FF2B5EF4-FFF2-40B4-BE49-F238E27FC236}">
                <a16:creationId xmlns:a16="http://schemas.microsoft.com/office/drawing/2014/main" id="{A392D24E-8E77-4A10-9446-EE9305D4FBCD}"/>
              </a:ext>
            </a:extLst>
          </p:cNvPr>
          <p:cNvGraphicFramePr>
            <a:graphicFrameLocks noChangeAspect="1"/>
          </p:cNvGraphicFramePr>
          <p:nvPr>
            <p:extLst>
              <p:ext uri="{D42A27DB-BD31-4B8C-83A1-F6EECF244321}">
                <p14:modId xmlns:p14="http://schemas.microsoft.com/office/powerpoint/2010/main" val="2961937164"/>
              </p:ext>
            </p:extLst>
          </p:nvPr>
        </p:nvGraphicFramePr>
        <p:xfrm>
          <a:off x="1752600" y="1981200"/>
          <a:ext cx="5943600" cy="709613"/>
        </p:xfrm>
        <a:graphic>
          <a:graphicData uri="http://schemas.openxmlformats.org/presentationml/2006/ole">
            <mc:AlternateContent xmlns:mc="http://schemas.openxmlformats.org/markup-compatibility/2006">
              <mc:Choice xmlns:v="urn:schemas-microsoft-com:vml" Requires="v">
                <p:oleObj spid="_x0000_s2150" name="Equation" r:id="rId3" imgW="3340100" imgH="393700" progId="Equation.3">
                  <p:embed/>
                </p:oleObj>
              </mc:Choice>
              <mc:Fallback>
                <p:oleObj name="Equation" r:id="rId3" imgW="3340100" imgH="393700" progId="Equation.3">
                  <p:embed/>
                  <p:pic>
                    <p:nvPicPr>
                      <p:cNvPr id="109574" name="Object 5">
                        <a:extLst>
                          <a:ext uri="{FF2B5EF4-FFF2-40B4-BE49-F238E27FC236}">
                            <a16:creationId xmlns:a16="http://schemas.microsoft.com/office/drawing/2014/main" id="{87589C02-E9DE-4AD4-A099-0291621B68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981200"/>
                        <a:ext cx="5943600" cy="709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4">
            <a:extLst>
              <a:ext uri="{FF2B5EF4-FFF2-40B4-BE49-F238E27FC236}">
                <a16:creationId xmlns:a16="http://schemas.microsoft.com/office/drawing/2014/main" id="{1CD8C3F1-DDCF-4D5D-9C3C-2B890B822B9A}"/>
              </a:ext>
            </a:extLst>
          </p:cNvPr>
          <p:cNvGraphicFramePr>
            <a:graphicFrameLocks noChangeAspect="1"/>
          </p:cNvGraphicFramePr>
          <p:nvPr>
            <p:extLst>
              <p:ext uri="{D42A27DB-BD31-4B8C-83A1-F6EECF244321}">
                <p14:modId xmlns:p14="http://schemas.microsoft.com/office/powerpoint/2010/main" val="1334345822"/>
              </p:ext>
            </p:extLst>
          </p:nvPr>
        </p:nvGraphicFramePr>
        <p:xfrm>
          <a:off x="5029200" y="3210503"/>
          <a:ext cx="2514600" cy="488950"/>
        </p:xfrm>
        <a:graphic>
          <a:graphicData uri="http://schemas.openxmlformats.org/presentationml/2006/ole">
            <mc:AlternateContent xmlns:mc="http://schemas.openxmlformats.org/markup-compatibility/2006">
              <mc:Choice xmlns:v="urn:schemas-microsoft-com:vml" Requires="v">
                <p:oleObj spid="_x0000_s2151" name="Equation" r:id="rId5" imgW="2222500" imgH="419100" progId="Equation.3">
                  <p:embed/>
                </p:oleObj>
              </mc:Choice>
              <mc:Fallback>
                <p:oleObj name="Equation" r:id="rId5" imgW="2222500" imgH="419100" progId="Equation.3">
                  <p:embed/>
                  <p:pic>
                    <p:nvPicPr>
                      <p:cNvPr id="109573" name="Object 4">
                        <a:extLst>
                          <a:ext uri="{FF2B5EF4-FFF2-40B4-BE49-F238E27FC236}">
                            <a16:creationId xmlns:a16="http://schemas.microsoft.com/office/drawing/2014/main" id="{2425BFD4-8217-48BF-9507-AB070E0723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3210503"/>
                        <a:ext cx="25146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a:extLst>
              <a:ext uri="{FF2B5EF4-FFF2-40B4-BE49-F238E27FC236}">
                <a16:creationId xmlns:a16="http://schemas.microsoft.com/office/drawing/2014/main" id="{D4C8D8C7-99EC-4D9A-9B5F-5EC27D0E29A9}"/>
              </a:ext>
            </a:extLst>
          </p:cNvPr>
          <p:cNvGraphicFramePr>
            <a:graphicFrameLocks noChangeAspect="1"/>
          </p:cNvGraphicFramePr>
          <p:nvPr>
            <p:extLst>
              <p:ext uri="{D42A27DB-BD31-4B8C-83A1-F6EECF244321}">
                <p14:modId xmlns:p14="http://schemas.microsoft.com/office/powerpoint/2010/main" val="2246839156"/>
              </p:ext>
            </p:extLst>
          </p:nvPr>
        </p:nvGraphicFramePr>
        <p:xfrm>
          <a:off x="2042391" y="4015581"/>
          <a:ext cx="1447800" cy="679450"/>
        </p:xfrm>
        <a:graphic>
          <a:graphicData uri="http://schemas.openxmlformats.org/presentationml/2006/ole">
            <mc:AlternateContent xmlns:mc="http://schemas.openxmlformats.org/markup-compatibility/2006">
              <mc:Choice xmlns:v="urn:schemas-microsoft-com:vml" Requires="v">
                <p:oleObj spid="_x0000_s2152" name="Equation" r:id="rId7" imgW="634725" imgH="393529" progId="Equation.3">
                  <p:embed/>
                </p:oleObj>
              </mc:Choice>
              <mc:Fallback>
                <p:oleObj name="Equation" r:id="rId7" imgW="634725" imgH="393529" progId="Equation.3">
                  <p:embed/>
                  <p:pic>
                    <p:nvPicPr>
                      <p:cNvPr id="109575" name="Object 6">
                        <a:extLst>
                          <a:ext uri="{FF2B5EF4-FFF2-40B4-BE49-F238E27FC236}">
                            <a16:creationId xmlns:a16="http://schemas.microsoft.com/office/drawing/2014/main" id="{9E19E119-6455-4DBE-8C32-6AD998F9222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2391" y="4015581"/>
                        <a:ext cx="144780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0">
            <a:extLst>
              <a:ext uri="{FF2B5EF4-FFF2-40B4-BE49-F238E27FC236}">
                <a16:creationId xmlns:a16="http://schemas.microsoft.com/office/drawing/2014/main" id="{CD0BA282-3CD5-4657-9245-32AC8DB6C80D}"/>
              </a:ext>
            </a:extLst>
          </p:cNvPr>
          <p:cNvGraphicFramePr>
            <a:graphicFrameLocks noChangeAspect="1"/>
          </p:cNvGraphicFramePr>
          <p:nvPr>
            <p:extLst>
              <p:ext uri="{D42A27DB-BD31-4B8C-83A1-F6EECF244321}">
                <p14:modId xmlns:p14="http://schemas.microsoft.com/office/powerpoint/2010/main" val="2506116946"/>
              </p:ext>
            </p:extLst>
          </p:nvPr>
        </p:nvGraphicFramePr>
        <p:xfrm>
          <a:off x="5591175" y="4800601"/>
          <a:ext cx="1952625" cy="563562"/>
        </p:xfrm>
        <a:graphic>
          <a:graphicData uri="http://schemas.openxmlformats.org/presentationml/2006/ole">
            <mc:AlternateContent xmlns:mc="http://schemas.openxmlformats.org/markup-compatibility/2006">
              <mc:Choice xmlns:v="urn:schemas-microsoft-com:vml" Requires="v">
                <p:oleObj spid="_x0000_s2153" name="Equation" r:id="rId9" imgW="1498600" imgH="419100" progId="Equation.3">
                  <p:embed/>
                </p:oleObj>
              </mc:Choice>
              <mc:Fallback>
                <p:oleObj name="Equation" r:id="rId9" imgW="1498600" imgH="419100" progId="Equation.3">
                  <p:embed/>
                  <p:pic>
                    <p:nvPicPr>
                      <p:cNvPr id="109579" name="Object 10">
                        <a:extLst>
                          <a:ext uri="{FF2B5EF4-FFF2-40B4-BE49-F238E27FC236}">
                            <a16:creationId xmlns:a16="http://schemas.microsoft.com/office/drawing/2014/main" id="{CBEE497E-DCAA-4C37-AA10-7D8DAEBBC3B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91175" y="4800601"/>
                        <a:ext cx="1952625"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7">
            <a:extLst>
              <a:ext uri="{FF2B5EF4-FFF2-40B4-BE49-F238E27FC236}">
                <a16:creationId xmlns:a16="http://schemas.microsoft.com/office/drawing/2014/main" id="{216C2D8C-38B2-41F5-A11D-F886D1E4F5CD}"/>
              </a:ext>
            </a:extLst>
          </p:cNvPr>
          <p:cNvGraphicFramePr>
            <a:graphicFrameLocks noChangeAspect="1"/>
          </p:cNvGraphicFramePr>
          <p:nvPr>
            <p:extLst>
              <p:ext uri="{D42A27DB-BD31-4B8C-83A1-F6EECF244321}">
                <p14:modId xmlns:p14="http://schemas.microsoft.com/office/powerpoint/2010/main" val="2903685887"/>
              </p:ext>
            </p:extLst>
          </p:nvPr>
        </p:nvGraphicFramePr>
        <p:xfrm>
          <a:off x="2819400" y="5663009"/>
          <a:ext cx="1066800" cy="679450"/>
        </p:xfrm>
        <a:graphic>
          <a:graphicData uri="http://schemas.openxmlformats.org/presentationml/2006/ole">
            <mc:AlternateContent xmlns:mc="http://schemas.openxmlformats.org/markup-compatibility/2006">
              <mc:Choice xmlns:v="urn:schemas-microsoft-com:vml" Requires="v">
                <p:oleObj spid="_x0000_s2154" name="Equation" r:id="rId11" imgW="495085" imgH="393529" progId="Equation.3">
                  <p:embed/>
                </p:oleObj>
              </mc:Choice>
              <mc:Fallback>
                <p:oleObj name="Equation" r:id="rId11" imgW="495085" imgH="393529" progId="Equation.3">
                  <p:embed/>
                  <p:pic>
                    <p:nvPicPr>
                      <p:cNvPr id="109576" name="Object 7">
                        <a:extLst>
                          <a:ext uri="{FF2B5EF4-FFF2-40B4-BE49-F238E27FC236}">
                            <a16:creationId xmlns:a16="http://schemas.microsoft.com/office/drawing/2014/main" id="{88D880D4-06FF-4EC8-89D4-F358D8BDCF8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5663009"/>
                        <a:ext cx="1066800" cy="679450"/>
                      </a:xfrm>
                      <a:prstGeom prst="rect">
                        <a:avLst/>
                      </a:prstGeom>
                      <a:noFill/>
                      <a:ln>
                        <a:noFill/>
                      </a:ln>
                      <a:effectLst/>
                    </p:spPr>
                  </p:pic>
                </p:oleObj>
              </mc:Fallback>
            </mc:AlternateContent>
          </a:graphicData>
        </a:graphic>
      </p:graphicFrame>
      <p:sp>
        <p:nvSpPr>
          <p:cNvPr id="10" name="Text Box 9">
            <a:extLst>
              <a:ext uri="{FF2B5EF4-FFF2-40B4-BE49-F238E27FC236}">
                <a16:creationId xmlns:a16="http://schemas.microsoft.com/office/drawing/2014/main" id="{ABF66925-DE51-4E01-BFA3-E1DF9732AFC2}"/>
              </a:ext>
            </a:extLst>
          </p:cNvPr>
          <p:cNvSpPr txBox="1">
            <a:spLocks noChangeArrowheads="1"/>
          </p:cNvSpPr>
          <p:nvPr/>
        </p:nvSpPr>
        <p:spPr bwMode="auto">
          <a:xfrm>
            <a:off x="3954859" y="5735783"/>
            <a:ext cx="4891882"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dirty="0">
                <a:latin typeface="Times New Roman" panose="02020603050405020304" pitchFamily="18" charset="0"/>
              </a:rPr>
              <a:t>Where </a:t>
            </a:r>
            <a:r>
              <a:rPr lang="en-US" altLang="en-US" sz="2000" i="1" dirty="0">
                <a:latin typeface="Times New Roman" panose="02020603050405020304" pitchFamily="18" charset="0"/>
              </a:rPr>
              <a:t>j</a:t>
            </a:r>
            <a:r>
              <a:rPr lang="en-US" altLang="en-US" sz="1800" dirty="0">
                <a:latin typeface="Times New Roman" panose="02020603050405020304" pitchFamily="18" charset="0"/>
              </a:rPr>
              <a:t> is the smallest integer such that Max(|</a:t>
            </a:r>
            <a:r>
              <a:rPr lang="el-GR" altLang="en-US" sz="1800" dirty="0">
                <a:latin typeface="Times New Roman" panose="02020603050405020304" pitchFamily="18" charset="0"/>
                <a:cs typeface="Times New Roman" panose="02020603050405020304" pitchFamily="18" charset="0"/>
              </a:rPr>
              <a:t>ν</a:t>
            </a:r>
            <a:r>
              <a:rPr lang="en-US" altLang="en-US" sz="1800" dirty="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rPr>
              <a:t>|) &lt; 1</a:t>
            </a:r>
            <a:endParaRPr lang="en-US" altLang="en-US" sz="2000" dirty="0">
              <a:latin typeface="Times New Roman" panose="02020603050405020304" pitchFamily="18" charset="0"/>
            </a:endParaRPr>
          </a:p>
        </p:txBody>
      </p:sp>
      <p:sp>
        <p:nvSpPr>
          <p:cNvPr id="11" name="Rectangle 2">
            <a:extLst>
              <a:ext uri="{FF2B5EF4-FFF2-40B4-BE49-F238E27FC236}">
                <a16:creationId xmlns:a16="http://schemas.microsoft.com/office/drawing/2014/main" id="{604B6008-9499-4C6E-B360-23217784EB1F}"/>
              </a:ext>
            </a:extLst>
          </p:cNvPr>
          <p:cNvSpPr>
            <a:spLocks noGrp="1" noChangeArrowheads="1"/>
          </p:cNvSpPr>
          <p:nvPr>
            <p:ph sz="quarter" idx="10"/>
          </p:nvPr>
        </p:nvSpPr>
        <p:spPr>
          <a:xfrm>
            <a:off x="304800" y="152400"/>
            <a:ext cx="6324600" cy="1143000"/>
          </a:xfrm>
        </p:spPr>
        <p:txBody>
          <a:bodyPr>
            <a:normAutofit fontScale="97500"/>
          </a:bodyPr>
          <a:lstStyle/>
          <a:p>
            <a:pPr eaLnBrk="1" hangingPunct="1"/>
            <a:r>
              <a:rPr lang="en-US" altLang="en-US" dirty="0"/>
              <a:t>Normalization</a:t>
            </a:r>
          </a:p>
        </p:txBody>
      </p:sp>
    </p:spTree>
    <p:extLst>
      <p:ext uri="{BB962C8B-B14F-4D97-AF65-F5344CB8AC3E}">
        <p14:creationId xmlns:p14="http://schemas.microsoft.com/office/powerpoint/2010/main" val="19412745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CB0128-4086-4CA0-9B01-05157B610742}"/>
              </a:ext>
            </a:extLst>
          </p:cNvPr>
          <p:cNvSpPr>
            <a:spLocks noGrp="1"/>
          </p:cNvSpPr>
          <p:nvPr>
            <p:ph idx="1"/>
          </p:nvPr>
        </p:nvSpPr>
        <p:spPr/>
        <p:txBody>
          <a:bodyPr/>
          <a:lstStyle/>
          <a:p>
            <a:pPr>
              <a:lnSpc>
                <a:spcPct val="120000"/>
              </a:lnSpc>
            </a:pPr>
            <a:r>
              <a:rPr lang="en-US" altLang="en-US" sz="2000" dirty="0"/>
              <a:t>Discretization: Divide the range of a continuous attribute into intervals</a:t>
            </a:r>
          </a:p>
          <a:p>
            <a:pPr lvl="1">
              <a:lnSpc>
                <a:spcPct val="120000"/>
              </a:lnSpc>
            </a:pPr>
            <a:r>
              <a:rPr lang="en-US" altLang="en-US" sz="2000" dirty="0"/>
              <a:t>Interval labels can then be used to replace actual data values </a:t>
            </a:r>
          </a:p>
          <a:p>
            <a:pPr lvl="1">
              <a:lnSpc>
                <a:spcPct val="120000"/>
              </a:lnSpc>
            </a:pPr>
            <a:r>
              <a:rPr lang="en-US" altLang="en-US" sz="2000" dirty="0"/>
              <a:t>Reduce data size by discretization</a:t>
            </a:r>
          </a:p>
          <a:p>
            <a:pPr lvl="1">
              <a:lnSpc>
                <a:spcPct val="120000"/>
              </a:lnSpc>
            </a:pPr>
            <a:r>
              <a:rPr lang="en-US" altLang="en-US" sz="2000" dirty="0"/>
              <a:t>Discretization by Binning</a:t>
            </a:r>
          </a:p>
          <a:p>
            <a:endParaRPr lang="en-IN" dirty="0"/>
          </a:p>
        </p:txBody>
      </p:sp>
      <p:sp>
        <p:nvSpPr>
          <p:cNvPr id="3" name="Content Placeholder 2">
            <a:extLst>
              <a:ext uri="{FF2B5EF4-FFF2-40B4-BE49-F238E27FC236}">
                <a16:creationId xmlns:a16="http://schemas.microsoft.com/office/drawing/2014/main" id="{A5C375A0-E245-4DA0-9B24-7B851AD899FE}"/>
              </a:ext>
            </a:extLst>
          </p:cNvPr>
          <p:cNvSpPr>
            <a:spLocks noGrp="1"/>
          </p:cNvSpPr>
          <p:nvPr>
            <p:ph sz="quarter" idx="10"/>
          </p:nvPr>
        </p:nvSpPr>
        <p:spPr/>
        <p:txBody>
          <a:bodyPr/>
          <a:lstStyle/>
          <a:p>
            <a:r>
              <a:rPr lang="en-US" altLang="en-US" dirty="0"/>
              <a:t>Discretization </a:t>
            </a:r>
            <a:endParaRPr lang="en-IN" dirty="0"/>
          </a:p>
        </p:txBody>
      </p:sp>
      <p:sp>
        <p:nvSpPr>
          <p:cNvPr id="4" name="Slide Number Placeholder 3">
            <a:extLst>
              <a:ext uri="{FF2B5EF4-FFF2-40B4-BE49-F238E27FC236}">
                <a16:creationId xmlns:a16="http://schemas.microsoft.com/office/drawing/2014/main" id="{1C714661-F0E8-46D6-9755-30BF08A07925}"/>
              </a:ext>
            </a:extLst>
          </p:cNvPr>
          <p:cNvSpPr>
            <a:spLocks noGrp="1"/>
          </p:cNvSpPr>
          <p:nvPr>
            <p:ph type="sldNum" sz="quarter" idx="14"/>
          </p:nvPr>
        </p:nvSpPr>
        <p:spPr/>
        <p:txBody>
          <a:bodyPr/>
          <a:lstStyle/>
          <a:p>
            <a:fld id="{BC8D7E44-7D4F-4942-A8C9-2DF6BF8399E8}" type="slidenum">
              <a:rPr lang="en-US" smtClean="0"/>
              <a:pPr/>
              <a:t>41</a:t>
            </a:fld>
            <a:endParaRPr lang="en-US" dirty="0"/>
          </a:p>
        </p:txBody>
      </p:sp>
    </p:spTree>
    <p:extLst>
      <p:ext uri="{BB962C8B-B14F-4D97-AF65-F5344CB8AC3E}">
        <p14:creationId xmlns:p14="http://schemas.microsoft.com/office/powerpoint/2010/main" val="24148522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6E9463-241B-4C7E-940A-0D2C18F381F1}"/>
              </a:ext>
            </a:extLst>
          </p:cNvPr>
          <p:cNvSpPr>
            <a:spLocks noGrp="1"/>
          </p:cNvSpPr>
          <p:nvPr>
            <p:ph idx="1"/>
          </p:nvPr>
        </p:nvSpPr>
        <p:spPr/>
        <p:txBody>
          <a:bodyPr>
            <a:normAutofit fontScale="85000" lnSpcReduction="10000"/>
          </a:bodyPr>
          <a:lstStyle/>
          <a:p>
            <a:pPr>
              <a:lnSpc>
                <a:spcPct val="120000"/>
              </a:lnSpc>
              <a:buFont typeface="Arial" panose="020B0604020202020204" pitchFamily="34" charset="0"/>
              <a:buChar char="•"/>
            </a:pPr>
            <a:r>
              <a:rPr lang="en-US" altLang="en-US" b="1" dirty="0"/>
              <a:t>Concept hierarchy</a:t>
            </a:r>
            <a:r>
              <a:rPr lang="en-US" altLang="en-US" dirty="0"/>
              <a:t> organizes concepts (i.e., attribute values) hierarchically and is usually associated with each dimension in a data warehouse</a:t>
            </a:r>
          </a:p>
          <a:p>
            <a:pPr>
              <a:lnSpc>
                <a:spcPct val="120000"/>
              </a:lnSpc>
              <a:buFont typeface="Arial" panose="020B0604020202020204" pitchFamily="34" charset="0"/>
              <a:buChar char="•"/>
            </a:pPr>
            <a:r>
              <a:rPr lang="en-US" altLang="en-US" dirty="0"/>
              <a:t>Concept hierarchies facilitate </a:t>
            </a:r>
            <a:r>
              <a:rPr lang="en-US" altLang="en-US" u="sng" dirty="0"/>
              <a:t>drilling and rolling</a:t>
            </a:r>
            <a:r>
              <a:rPr lang="en-US" altLang="en-US" dirty="0"/>
              <a:t> in data warehouses to view data in multiple granularity</a:t>
            </a:r>
          </a:p>
          <a:p>
            <a:pPr>
              <a:lnSpc>
                <a:spcPct val="120000"/>
              </a:lnSpc>
              <a:buFont typeface="Arial" panose="020B0604020202020204" pitchFamily="34" charset="0"/>
              <a:buChar char="•"/>
            </a:pPr>
            <a:r>
              <a:rPr lang="en-US" altLang="en-US" dirty="0"/>
              <a:t>Concept hierarchy formation: Recursively reduce the data by collecting and replacing low level concepts (such as numeric values for </a:t>
            </a:r>
            <a:r>
              <a:rPr lang="en-US" altLang="en-US" i="1" dirty="0"/>
              <a:t>age</a:t>
            </a:r>
            <a:r>
              <a:rPr lang="en-US" altLang="en-US" dirty="0"/>
              <a:t>) by higher level concepts (such as </a:t>
            </a:r>
            <a:r>
              <a:rPr lang="en-US" altLang="en-US" i="1" dirty="0"/>
              <a:t>youth, adult</a:t>
            </a:r>
            <a:r>
              <a:rPr lang="en-US" altLang="en-US" dirty="0"/>
              <a:t>, or </a:t>
            </a:r>
            <a:r>
              <a:rPr lang="en-US" altLang="en-US" i="1" dirty="0"/>
              <a:t>senior</a:t>
            </a:r>
            <a:r>
              <a:rPr lang="en-US" altLang="en-US" dirty="0"/>
              <a:t>)</a:t>
            </a:r>
          </a:p>
          <a:p>
            <a:pPr>
              <a:lnSpc>
                <a:spcPct val="120000"/>
              </a:lnSpc>
              <a:buFont typeface="Arial" panose="020B0604020202020204" pitchFamily="34" charset="0"/>
              <a:buChar char="•"/>
            </a:pPr>
            <a:r>
              <a:rPr lang="en-US" altLang="en-US" dirty="0"/>
              <a:t>Concept hierarchies can be explicitly specified by domain experts and/or data warehouse designers</a:t>
            </a:r>
          </a:p>
          <a:p>
            <a:pPr>
              <a:lnSpc>
                <a:spcPct val="120000"/>
              </a:lnSpc>
              <a:buFont typeface="Arial" panose="020B0604020202020204" pitchFamily="34" charset="0"/>
              <a:buChar char="•"/>
            </a:pPr>
            <a:r>
              <a:rPr lang="en-US" altLang="en-US" dirty="0"/>
              <a:t>Concept hierarchy can be automatically formed for both numeric and nominal data.  For numeric data, use discretization methods shown.</a:t>
            </a:r>
          </a:p>
          <a:p>
            <a:pPr>
              <a:lnSpc>
                <a:spcPct val="120000"/>
              </a:lnSpc>
              <a:buFont typeface="Arial" panose="020B0604020202020204" pitchFamily="34" charset="0"/>
              <a:buChar char="•"/>
            </a:pPr>
            <a:endParaRPr lang="en-US" altLang="en-US" dirty="0"/>
          </a:p>
          <a:p>
            <a:pPr>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5F5A9C5D-6042-46EE-9BE5-2604F4B80ADD}"/>
              </a:ext>
            </a:extLst>
          </p:cNvPr>
          <p:cNvSpPr>
            <a:spLocks noGrp="1"/>
          </p:cNvSpPr>
          <p:nvPr>
            <p:ph sz="quarter" idx="10"/>
          </p:nvPr>
        </p:nvSpPr>
        <p:spPr/>
        <p:txBody>
          <a:bodyPr/>
          <a:lstStyle/>
          <a:p>
            <a:r>
              <a:rPr lang="en-US" altLang="en-US" dirty="0"/>
              <a:t>Concept Hierarchy Generation</a:t>
            </a:r>
            <a:endParaRPr lang="en-IN" dirty="0"/>
          </a:p>
        </p:txBody>
      </p:sp>
      <p:sp>
        <p:nvSpPr>
          <p:cNvPr id="4" name="Slide Number Placeholder 3">
            <a:extLst>
              <a:ext uri="{FF2B5EF4-FFF2-40B4-BE49-F238E27FC236}">
                <a16:creationId xmlns:a16="http://schemas.microsoft.com/office/drawing/2014/main" id="{046C1172-9F18-45F8-A1D9-2DCCA43A00EA}"/>
              </a:ext>
            </a:extLst>
          </p:cNvPr>
          <p:cNvSpPr>
            <a:spLocks noGrp="1"/>
          </p:cNvSpPr>
          <p:nvPr>
            <p:ph type="sldNum" sz="quarter" idx="14"/>
          </p:nvPr>
        </p:nvSpPr>
        <p:spPr/>
        <p:txBody>
          <a:bodyPr/>
          <a:lstStyle/>
          <a:p>
            <a:fld id="{BC8D7E44-7D4F-4942-A8C9-2DF6BF8399E8}" type="slidenum">
              <a:rPr lang="en-US" smtClean="0"/>
              <a:pPr/>
              <a:t>42</a:t>
            </a:fld>
            <a:endParaRPr lang="en-US" dirty="0"/>
          </a:p>
        </p:txBody>
      </p:sp>
    </p:spTree>
    <p:extLst>
      <p:ext uri="{BB962C8B-B14F-4D97-AF65-F5344CB8AC3E}">
        <p14:creationId xmlns:p14="http://schemas.microsoft.com/office/powerpoint/2010/main" val="30440507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E0EE2-76C2-4687-8ABA-A9FE3256AD83}"/>
              </a:ext>
            </a:extLst>
          </p:cNvPr>
          <p:cNvSpPr>
            <a:spLocks noGrp="1"/>
          </p:cNvSpPr>
          <p:nvPr>
            <p:ph idx="1"/>
          </p:nvPr>
        </p:nvSpPr>
        <p:spPr/>
        <p:txBody>
          <a:bodyPr>
            <a:normAutofit fontScale="92500" lnSpcReduction="10000"/>
          </a:bodyPr>
          <a:lstStyle/>
          <a:p>
            <a:pPr>
              <a:lnSpc>
                <a:spcPct val="110000"/>
              </a:lnSpc>
              <a:buFont typeface="Arial" panose="020B0604020202020204" pitchFamily="34" charset="0"/>
              <a:buChar char="•"/>
            </a:pPr>
            <a:r>
              <a:rPr lang="en-US" altLang="en-US" dirty="0"/>
              <a:t>Specification of a partial/total ordering of attributes explicitly at the schema level by users or experts</a:t>
            </a:r>
          </a:p>
          <a:p>
            <a:pPr lvl="1">
              <a:lnSpc>
                <a:spcPct val="110000"/>
              </a:lnSpc>
            </a:pPr>
            <a:r>
              <a:rPr lang="en-US" altLang="en-US" sz="2400" i="1" dirty="0"/>
              <a:t>street</a:t>
            </a:r>
            <a:r>
              <a:rPr lang="en-US" altLang="en-US" sz="2400" dirty="0"/>
              <a:t> &lt; </a:t>
            </a:r>
            <a:r>
              <a:rPr lang="en-US" altLang="en-US" sz="2400" i="1" dirty="0"/>
              <a:t>city</a:t>
            </a:r>
            <a:r>
              <a:rPr lang="en-US" altLang="en-US" sz="2400" dirty="0"/>
              <a:t> &lt; </a:t>
            </a:r>
            <a:r>
              <a:rPr lang="en-US" altLang="en-US" sz="2400" i="1" dirty="0"/>
              <a:t>state</a:t>
            </a:r>
            <a:r>
              <a:rPr lang="en-US" altLang="en-US" sz="2400" dirty="0"/>
              <a:t> &lt; </a:t>
            </a:r>
            <a:r>
              <a:rPr lang="en-US" altLang="en-US" sz="2400" i="1" dirty="0"/>
              <a:t>country</a:t>
            </a:r>
          </a:p>
          <a:p>
            <a:pPr>
              <a:lnSpc>
                <a:spcPct val="110000"/>
              </a:lnSpc>
              <a:buFont typeface="Arial" panose="020B0604020202020204" pitchFamily="34" charset="0"/>
              <a:buChar char="•"/>
            </a:pPr>
            <a:r>
              <a:rPr lang="en-US" altLang="en-US" dirty="0"/>
              <a:t>Specification of a hierarchy for a set of values by explicit data grouping</a:t>
            </a:r>
          </a:p>
          <a:p>
            <a:pPr lvl="1">
              <a:lnSpc>
                <a:spcPct val="110000"/>
              </a:lnSpc>
            </a:pPr>
            <a:r>
              <a:rPr lang="en-US" altLang="en-US" sz="2400" dirty="0"/>
              <a:t>{Urbana, Champaign, Chicago} &lt; Illinois</a:t>
            </a:r>
          </a:p>
          <a:p>
            <a:pPr>
              <a:lnSpc>
                <a:spcPct val="110000"/>
              </a:lnSpc>
              <a:buFont typeface="Arial" panose="020B0604020202020204" pitchFamily="34" charset="0"/>
              <a:buChar char="•"/>
            </a:pPr>
            <a:r>
              <a:rPr lang="en-US" altLang="en-US" dirty="0"/>
              <a:t>Specification of only a partial set of attributes</a:t>
            </a:r>
          </a:p>
          <a:p>
            <a:pPr lvl="1">
              <a:lnSpc>
                <a:spcPct val="110000"/>
              </a:lnSpc>
            </a:pPr>
            <a:r>
              <a:rPr lang="en-US" altLang="en-US" sz="2400" dirty="0"/>
              <a:t>E.g., only </a:t>
            </a:r>
            <a:r>
              <a:rPr lang="en-US" altLang="en-US" sz="2400" i="1" dirty="0"/>
              <a:t>street</a:t>
            </a:r>
            <a:r>
              <a:rPr lang="en-US" altLang="en-US" sz="2400" dirty="0"/>
              <a:t> &lt; </a:t>
            </a:r>
            <a:r>
              <a:rPr lang="en-US" altLang="en-US" sz="2400" i="1" dirty="0"/>
              <a:t>city</a:t>
            </a:r>
            <a:r>
              <a:rPr lang="en-US" altLang="en-US" sz="2400" dirty="0"/>
              <a:t>, not others</a:t>
            </a:r>
          </a:p>
          <a:p>
            <a:pPr>
              <a:lnSpc>
                <a:spcPct val="110000"/>
              </a:lnSpc>
              <a:buFont typeface="Arial" panose="020B0604020202020204" pitchFamily="34" charset="0"/>
              <a:buChar char="•"/>
            </a:pPr>
            <a:r>
              <a:rPr lang="en-US" altLang="en-US" dirty="0"/>
              <a:t>Automatic generation of hierarchies (or attribute levels) by the analysis of the number of distinct values</a:t>
            </a:r>
          </a:p>
          <a:p>
            <a:pPr lvl="1">
              <a:lnSpc>
                <a:spcPct val="110000"/>
              </a:lnSpc>
            </a:pPr>
            <a:r>
              <a:rPr lang="en-US" altLang="en-US" sz="2400" dirty="0"/>
              <a:t>E.g., for a set of attributes: {</a:t>
            </a:r>
            <a:r>
              <a:rPr lang="en-US" altLang="en-US" sz="2400" i="1" dirty="0"/>
              <a:t>street, city, state, country</a:t>
            </a:r>
            <a:r>
              <a:rPr lang="en-US" altLang="en-US" sz="2400" dirty="0"/>
              <a:t>}</a:t>
            </a:r>
          </a:p>
          <a:p>
            <a:pPr>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FF51E7FA-E98B-401B-9B0D-14ABEB254AE2}"/>
              </a:ext>
            </a:extLst>
          </p:cNvPr>
          <p:cNvSpPr>
            <a:spLocks noGrp="1"/>
          </p:cNvSpPr>
          <p:nvPr>
            <p:ph sz="quarter" idx="10"/>
          </p:nvPr>
        </p:nvSpPr>
        <p:spPr/>
        <p:txBody>
          <a:bodyPr/>
          <a:lstStyle/>
          <a:p>
            <a:r>
              <a:rPr lang="en-US" dirty="0"/>
              <a:t>Concept Hierarchy Generation</a:t>
            </a:r>
            <a:endParaRPr lang="en-IN" dirty="0"/>
          </a:p>
        </p:txBody>
      </p:sp>
      <p:sp>
        <p:nvSpPr>
          <p:cNvPr id="4" name="Slide Number Placeholder 3">
            <a:extLst>
              <a:ext uri="{FF2B5EF4-FFF2-40B4-BE49-F238E27FC236}">
                <a16:creationId xmlns:a16="http://schemas.microsoft.com/office/drawing/2014/main" id="{DAA8F8DB-05E2-4A39-80B3-47884D4A72EA}"/>
              </a:ext>
            </a:extLst>
          </p:cNvPr>
          <p:cNvSpPr>
            <a:spLocks noGrp="1"/>
          </p:cNvSpPr>
          <p:nvPr>
            <p:ph type="sldNum" sz="quarter" idx="14"/>
          </p:nvPr>
        </p:nvSpPr>
        <p:spPr/>
        <p:txBody>
          <a:bodyPr/>
          <a:lstStyle/>
          <a:p>
            <a:fld id="{BC8D7E44-7D4F-4942-A8C9-2DF6BF8399E8}" type="slidenum">
              <a:rPr lang="en-US" smtClean="0"/>
              <a:pPr/>
              <a:t>43</a:t>
            </a:fld>
            <a:endParaRPr lang="en-US" dirty="0"/>
          </a:p>
        </p:txBody>
      </p:sp>
    </p:spTree>
    <p:extLst>
      <p:ext uri="{BB962C8B-B14F-4D97-AF65-F5344CB8AC3E}">
        <p14:creationId xmlns:p14="http://schemas.microsoft.com/office/powerpoint/2010/main" val="989189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64224D-E8EC-485A-A5E7-56E68E55EAED}"/>
              </a:ext>
            </a:extLst>
          </p:cNvPr>
          <p:cNvSpPr>
            <a:spLocks noGrp="1"/>
          </p:cNvSpPr>
          <p:nvPr>
            <p:ph idx="1"/>
          </p:nvPr>
        </p:nvSpPr>
        <p:spPr/>
        <p:txBody>
          <a:bodyPr/>
          <a:lstStyle/>
          <a:p>
            <a:pPr>
              <a:buFont typeface="Arial" panose="020B0604020202020204" pitchFamily="34" charset="0"/>
              <a:buChar char="•"/>
            </a:pPr>
            <a:r>
              <a:rPr lang="en-IN" dirty="0" err="1"/>
              <a:t>Ponniah</a:t>
            </a:r>
            <a:r>
              <a:rPr lang="en-IN" dirty="0"/>
              <a:t> P, </a:t>
            </a:r>
            <a:r>
              <a:rPr lang="en-IN" b="1" i="1" dirty="0"/>
              <a:t>“Data Warehousing Fundamentals”</a:t>
            </a:r>
            <a:r>
              <a:rPr lang="en-IN" dirty="0"/>
              <a:t>, Wiley Student Edition, 2012</a:t>
            </a:r>
          </a:p>
          <a:p>
            <a:pPr>
              <a:buFont typeface="Arial" panose="020B0604020202020204" pitchFamily="34" charset="0"/>
              <a:buChar char="•"/>
            </a:pPr>
            <a:r>
              <a:rPr lang="en-IN" dirty="0">
                <a:hlinkClick r:id="rId2"/>
              </a:rPr>
              <a:t>https://www.kimballgroup.com/data-warehouse-business-intelligence-resources/kimball-techniques/etl-architecture-34-subsystems/</a:t>
            </a:r>
            <a:endParaRPr lang="en-IN" dirty="0"/>
          </a:p>
          <a:p>
            <a:pPr>
              <a:buFont typeface="Arial" panose="020B0604020202020204" pitchFamily="34" charset="0"/>
              <a:buChar char="•"/>
            </a:pPr>
            <a:r>
              <a:rPr lang="en-IN" kern="50" dirty="0"/>
              <a:t>Jiawei Han, Micheline </a:t>
            </a:r>
            <a:r>
              <a:rPr lang="en-IN" kern="50" dirty="0" err="1"/>
              <a:t>Kamber</a:t>
            </a:r>
            <a:r>
              <a:rPr lang="en-IN" kern="50" dirty="0"/>
              <a:t> and Jian Pei,  “Data Mining: Concepts and Techniques”, Morgan Kaufmann Publishers  2012</a:t>
            </a:r>
          </a:p>
          <a:p>
            <a:pPr>
              <a:buFont typeface="Arial" panose="020B0604020202020204" pitchFamily="34" charset="0"/>
              <a:buChar char="•"/>
            </a:pPr>
            <a:endParaRPr lang="en-IN" sz="2800" kern="50" dirty="0">
              <a:latin typeface="Times New Roman" panose="02020603050405020304" pitchFamily="18" charset="0"/>
              <a:ea typeface="WenQuanYi Micro Hei"/>
              <a:cs typeface="Lohit Hindi"/>
            </a:endParaRPr>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F38A1DF6-D504-4F8B-B36C-759596D575CD}"/>
              </a:ext>
            </a:extLst>
          </p:cNvPr>
          <p:cNvSpPr>
            <a:spLocks noGrp="1"/>
          </p:cNvSpPr>
          <p:nvPr>
            <p:ph sz="quarter" idx="10"/>
          </p:nvPr>
        </p:nvSpPr>
        <p:spPr/>
        <p:txBody>
          <a:bodyPr/>
          <a:lstStyle/>
          <a:p>
            <a:r>
              <a:rPr lang="en-US" dirty="0"/>
              <a:t>References:</a:t>
            </a:r>
            <a:endParaRPr lang="en-IN" dirty="0"/>
          </a:p>
        </p:txBody>
      </p:sp>
      <p:sp>
        <p:nvSpPr>
          <p:cNvPr id="5" name="Slide Number Placeholder 4">
            <a:extLst>
              <a:ext uri="{FF2B5EF4-FFF2-40B4-BE49-F238E27FC236}">
                <a16:creationId xmlns:a16="http://schemas.microsoft.com/office/drawing/2014/main" id="{8C889225-2FF7-4274-A278-B21CA615E1C2}"/>
              </a:ext>
            </a:extLst>
          </p:cNvPr>
          <p:cNvSpPr>
            <a:spLocks noGrp="1"/>
          </p:cNvSpPr>
          <p:nvPr>
            <p:ph type="sldNum" sz="quarter" idx="14"/>
          </p:nvPr>
        </p:nvSpPr>
        <p:spPr/>
        <p:txBody>
          <a:bodyPr/>
          <a:lstStyle/>
          <a:p>
            <a:fld id="{BC8D7E44-7D4F-4942-A8C9-2DF6BF8399E8}" type="slidenum">
              <a:rPr lang="en-US" smtClean="0"/>
              <a:pPr/>
              <a:t>44</a:t>
            </a:fld>
            <a:endParaRPr lang="en-US" dirty="0"/>
          </a:p>
        </p:txBody>
      </p:sp>
    </p:spTree>
    <p:extLst>
      <p:ext uri="{BB962C8B-B14F-4D97-AF65-F5344CB8AC3E}">
        <p14:creationId xmlns:p14="http://schemas.microsoft.com/office/powerpoint/2010/main" val="13884403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Content Placeholder 2"/>
          <p:cNvSpPr>
            <a:spLocks noGrp="1"/>
          </p:cNvSpPr>
          <p:nvPr>
            <p:ph sz="quarter" idx="10"/>
          </p:nvPr>
        </p:nvSpPr>
        <p:spPr/>
        <p:txBody>
          <a:bodyPr/>
          <a:lstStyle/>
          <a:p>
            <a:endParaRPr lang="en-IN"/>
          </a:p>
        </p:txBody>
      </p:sp>
      <p:sp>
        <p:nvSpPr>
          <p:cNvPr id="4" name="Content Placeholder 3"/>
          <p:cNvSpPr>
            <a:spLocks noGrp="1"/>
          </p:cNvSpPr>
          <p:nvPr>
            <p:ph sz="quarter" idx="4294967295"/>
          </p:nvPr>
        </p:nvSpPr>
        <p:spPr>
          <a:xfrm>
            <a:off x="9677400" y="1343156"/>
            <a:ext cx="914400" cy="914400"/>
          </a:xfrm>
        </p:spPr>
        <p:txBody>
          <a:bodyPr/>
          <a:lstStyle/>
          <a:p>
            <a:endParaRPr lang="en-IN"/>
          </a:p>
        </p:txBody>
      </p:sp>
      <p:sp>
        <p:nvSpPr>
          <p:cNvPr id="17410" name="Rectangle 2"/>
          <p:cNvSpPr>
            <a:spLocks noGrp="1" noChangeArrowheads="1"/>
          </p:cNvSpPr>
          <p:nvPr>
            <p:ph type="ctrTitle" idx="4294967295"/>
          </p:nvPr>
        </p:nvSpPr>
        <p:spPr>
          <a:xfrm>
            <a:off x="838200" y="2590800"/>
            <a:ext cx="7467600" cy="1143000"/>
          </a:xfrm>
        </p:spPr>
        <p:txBody>
          <a:bodyPr/>
          <a:lstStyle/>
          <a:p>
            <a:pPr eaLnBrk="1" hangingPunct="1">
              <a:defRPr/>
            </a:pPr>
            <a:r>
              <a:rPr lang="en-US" sz="6900" b="1" dirty="0">
                <a:solidFill>
                  <a:srgbClr val="000000"/>
                </a:solidFill>
              </a:rPr>
              <a:t>Q &amp; A</a:t>
            </a:r>
          </a:p>
        </p:txBody>
      </p:sp>
    </p:spTree>
    <p:extLst>
      <p:ext uri="{BB962C8B-B14F-4D97-AF65-F5344CB8AC3E}">
        <p14:creationId xmlns:p14="http://schemas.microsoft.com/office/powerpoint/2010/main" val="11258315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Content Placeholder 2"/>
          <p:cNvSpPr>
            <a:spLocks noGrp="1"/>
          </p:cNvSpPr>
          <p:nvPr>
            <p:ph sz="quarter" idx="10"/>
          </p:nvPr>
        </p:nvSpPr>
        <p:spPr/>
        <p:txBody>
          <a:bodyPr/>
          <a:lstStyle/>
          <a:p>
            <a:endParaRPr lang="en-IN"/>
          </a:p>
        </p:txBody>
      </p:sp>
      <p:sp>
        <p:nvSpPr>
          <p:cNvPr id="4" name="Content Placeholder 3"/>
          <p:cNvSpPr>
            <a:spLocks noGrp="1"/>
          </p:cNvSpPr>
          <p:nvPr>
            <p:ph sz="quarter" idx="4294967295"/>
          </p:nvPr>
        </p:nvSpPr>
        <p:spPr>
          <a:xfrm>
            <a:off x="9677400" y="1343156"/>
            <a:ext cx="914400" cy="914400"/>
          </a:xfrm>
        </p:spPr>
        <p:txBody>
          <a:bodyPr/>
          <a:lstStyle/>
          <a:p>
            <a:endParaRPr lang="en-IN"/>
          </a:p>
        </p:txBody>
      </p:sp>
      <p:sp>
        <p:nvSpPr>
          <p:cNvPr id="18434" name="Rectangle 2"/>
          <p:cNvSpPr>
            <a:spLocks noGrp="1" noChangeArrowheads="1"/>
          </p:cNvSpPr>
          <p:nvPr>
            <p:ph type="ctrTitle" idx="4294967295"/>
          </p:nvPr>
        </p:nvSpPr>
        <p:spPr>
          <a:xfrm>
            <a:off x="1371600" y="2743200"/>
            <a:ext cx="7467600" cy="1143000"/>
          </a:xfrm>
        </p:spPr>
        <p:txBody>
          <a:bodyPr/>
          <a:lstStyle/>
          <a:p>
            <a:pPr eaLnBrk="1" hangingPunct="1">
              <a:defRPr/>
            </a:pPr>
            <a:r>
              <a:rPr lang="en-US" sz="6900" b="1" dirty="0">
                <a:solidFill>
                  <a:srgbClr val="000000"/>
                </a:solidFill>
              </a:rPr>
              <a:t>Thank You</a:t>
            </a:r>
          </a:p>
        </p:txBody>
      </p:sp>
    </p:spTree>
    <p:extLst>
      <p:ext uri="{BB962C8B-B14F-4D97-AF65-F5344CB8AC3E}">
        <p14:creationId xmlns:p14="http://schemas.microsoft.com/office/powerpoint/2010/main" val="99455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7B4368-A2FE-4FBD-9634-917226D413FE}"/>
              </a:ext>
            </a:extLst>
          </p:cNvPr>
          <p:cNvSpPr>
            <a:spLocks noGrp="1"/>
          </p:cNvSpPr>
          <p:nvPr>
            <p:ph idx="1"/>
          </p:nvPr>
        </p:nvSpPr>
        <p:spPr/>
        <p:txBody>
          <a:bodyPr/>
          <a:lstStyle/>
          <a:p>
            <a:endParaRPr lang="en-IN" dirty="0"/>
          </a:p>
        </p:txBody>
      </p:sp>
      <p:sp>
        <p:nvSpPr>
          <p:cNvPr id="3" name="Content Placeholder 2">
            <a:extLst>
              <a:ext uri="{FF2B5EF4-FFF2-40B4-BE49-F238E27FC236}">
                <a16:creationId xmlns:a16="http://schemas.microsoft.com/office/drawing/2014/main" id="{50120F3A-2A1A-424D-B10B-20B99366672B}"/>
              </a:ext>
            </a:extLst>
          </p:cNvPr>
          <p:cNvSpPr>
            <a:spLocks noGrp="1"/>
          </p:cNvSpPr>
          <p:nvPr>
            <p:ph sz="quarter" idx="10"/>
          </p:nvPr>
        </p:nvSpPr>
        <p:spPr/>
        <p:txBody>
          <a:bodyPr/>
          <a:lstStyle/>
          <a:p>
            <a:r>
              <a:rPr lang="en-US" dirty="0"/>
              <a:t>ETL</a:t>
            </a:r>
            <a:endParaRPr lang="en-IN" dirty="0"/>
          </a:p>
        </p:txBody>
      </p:sp>
      <p:sp>
        <p:nvSpPr>
          <p:cNvPr id="5" name="Slide Number Placeholder 4">
            <a:extLst>
              <a:ext uri="{FF2B5EF4-FFF2-40B4-BE49-F238E27FC236}">
                <a16:creationId xmlns:a16="http://schemas.microsoft.com/office/drawing/2014/main" id="{6BB2E91E-803C-4BFD-958C-07773DCDBFDF}"/>
              </a:ext>
            </a:extLst>
          </p:cNvPr>
          <p:cNvSpPr>
            <a:spLocks noGrp="1"/>
          </p:cNvSpPr>
          <p:nvPr>
            <p:ph type="sldNum" sz="quarter" idx="14"/>
          </p:nvPr>
        </p:nvSpPr>
        <p:spPr/>
        <p:txBody>
          <a:bodyPr/>
          <a:lstStyle/>
          <a:p>
            <a:fld id="{BC8D7E44-7D4F-4942-A8C9-2DF6BF8399E8}" type="slidenum">
              <a:rPr lang="en-US" smtClean="0"/>
              <a:pPr/>
              <a:t>5</a:t>
            </a:fld>
            <a:endParaRPr lang="en-US" dirty="0"/>
          </a:p>
        </p:txBody>
      </p:sp>
      <p:pic>
        <p:nvPicPr>
          <p:cNvPr id="6" name="Picture 2" descr="http://inmoncif.com/inmoncif-old/www/library/articles/images/artcifco_fig01.GIF">
            <a:extLst>
              <a:ext uri="{FF2B5EF4-FFF2-40B4-BE49-F238E27FC236}">
                <a16:creationId xmlns:a16="http://schemas.microsoft.com/office/drawing/2014/main" id="{6F433744-CFDD-4827-943C-4E2326EDC9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7968"/>
            <a:ext cx="5738420" cy="4457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9BEE81D-CB84-410A-AA7A-B9F4EFFE5344}"/>
              </a:ext>
            </a:extLst>
          </p:cNvPr>
          <p:cNvSpPr txBox="1"/>
          <p:nvPr/>
        </p:nvSpPr>
        <p:spPr>
          <a:xfrm>
            <a:off x="6446519" y="1524000"/>
            <a:ext cx="1935481" cy="3785652"/>
          </a:xfrm>
          <a:prstGeom prst="rect">
            <a:avLst/>
          </a:prstGeom>
          <a:noFill/>
        </p:spPr>
        <p:txBody>
          <a:bodyPr wrap="square" rtlCol="0">
            <a:spAutoFit/>
          </a:bodyPr>
          <a:lstStyle/>
          <a:p>
            <a:r>
              <a:rPr lang="en-US" sz="1600" dirty="0"/>
              <a:t>ETL i.e. Extract Transform and Load is the 3-step process wherein, data is taken (extracted) from the multiple sources, converted (transformed) into a format that can be analyzed, and stored into a data warehouse, and loading (Loaded) this transformed data to Data Warehouse.</a:t>
            </a:r>
            <a:endParaRPr lang="en-IN" sz="1600" dirty="0"/>
          </a:p>
        </p:txBody>
      </p:sp>
    </p:spTree>
    <p:extLst>
      <p:ext uri="{BB962C8B-B14F-4D97-AF65-F5344CB8AC3E}">
        <p14:creationId xmlns:p14="http://schemas.microsoft.com/office/powerpoint/2010/main" val="146955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60532B-F412-45C7-AE42-EA6B7C07C445}"/>
              </a:ext>
            </a:extLst>
          </p:cNvPr>
          <p:cNvSpPr>
            <a:spLocks noGrp="1"/>
          </p:cNvSpPr>
          <p:nvPr>
            <p:ph sz="quarter" idx="10"/>
          </p:nvPr>
        </p:nvSpPr>
        <p:spPr>
          <a:xfrm>
            <a:off x="266700" y="457200"/>
            <a:ext cx="6324600" cy="1143000"/>
          </a:xfrm>
        </p:spPr>
        <p:txBody>
          <a:bodyPr/>
          <a:lstStyle/>
          <a:p>
            <a:r>
              <a:rPr lang="en-US" dirty="0"/>
              <a:t>ETL Tools</a:t>
            </a:r>
            <a:endParaRPr lang="en-IN" dirty="0"/>
          </a:p>
        </p:txBody>
      </p:sp>
      <p:sp>
        <p:nvSpPr>
          <p:cNvPr id="5" name="Slide Number Placeholder 4">
            <a:extLst>
              <a:ext uri="{FF2B5EF4-FFF2-40B4-BE49-F238E27FC236}">
                <a16:creationId xmlns:a16="http://schemas.microsoft.com/office/drawing/2014/main" id="{1DA933CF-881A-4674-B6A6-973FDFFB62CE}"/>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
        <p:nvSpPr>
          <p:cNvPr id="6" name="Content Placeholder 5">
            <a:extLst>
              <a:ext uri="{FF2B5EF4-FFF2-40B4-BE49-F238E27FC236}">
                <a16:creationId xmlns:a16="http://schemas.microsoft.com/office/drawing/2014/main" id="{A09EC0BC-93DE-4DF6-B401-B3E9D388CDCC}"/>
              </a:ext>
            </a:extLst>
          </p:cNvPr>
          <p:cNvSpPr txBox="1">
            <a:spLocks/>
          </p:cNvSpPr>
          <p:nvPr/>
        </p:nvSpPr>
        <p:spPr>
          <a:xfrm>
            <a:off x="266700" y="1409777"/>
            <a:ext cx="4229100" cy="339471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70% of the DW/BI effort is ETL.</a:t>
            </a:r>
          </a:p>
          <a:p>
            <a:r>
              <a:rPr lang="en-US" sz="2000" dirty="0"/>
              <a:t>In the past developers used to program.</a:t>
            </a:r>
          </a:p>
          <a:p>
            <a:r>
              <a:rPr lang="en-US" sz="2000" dirty="0"/>
              <a:t>ETL tooling is a popular choice today.</a:t>
            </a:r>
          </a:p>
          <a:p>
            <a:r>
              <a:rPr lang="en-US" sz="2000" dirty="0"/>
              <a:t>All the DBMS vendors offer tools.</a:t>
            </a:r>
          </a:p>
        </p:txBody>
      </p:sp>
      <p:sp>
        <p:nvSpPr>
          <p:cNvPr id="7" name="Content Placeholder 4">
            <a:extLst>
              <a:ext uri="{FF2B5EF4-FFF2-40B4-BE49-F238E27FC236}">
                <a16:creationId xmlns:a16="http://schemas.microsoft.com/office/drawing/2014/main" id="{3C0DFE37-0DD9-496E-B25A-ED792163EAAA}"/>
              </a:ext>
            </a:extLst>
          </p:cNvPr>
          <p:cNvSpPr txBox="1">
            <a:spLocks/>
          </p:cNvSpPr>
          <p:nvPr/>
        </p:nvSpPr>
        <p:spPr>
          <a:xfrm>
            <a:off x="5638800" y="1295400"/>
            <a:ext cx="2743200" cy="3394472"/>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2000" b="1" dirty="0">
                <a:solidFill>
                  <a:schemeClr val="accent1"/>
                </a:solidFill>
              </a:rPr>
              <a:t>Products</a:t>
            </a:r>
          </a:p>
          <a:p>
            <a:pPr>
              <a:buFont typeface="Arial" panose="020B0604020202020204" pitchFamily="34" charset="0"/>
              <a:buChar char="•"/>
            </a:pPr>
            <a:r>
              <a:rPr lang="en-US" sz="2000" dirty="0"/>
              <a:t>Informatica DI</a:t>
            </a:r>
          </a:p>
          <a:p>
            <a:pPr>
              <a:buFont typeface="Arial" panose="020B0604020202020204" pitchFamily="34" charset="0"/>
              <a:buChar char="•"/>
            </a:pPr>
            <a:r>
              <a:rPr lang="en-US" sz="2000" dirty="0"/>
              <a:t>IBM DataStage</a:t>
            </a:r>
          </a:p>
          <a:p>
            <a:pPr>
              <a:buFont typeface="Arial" panose="020B0604020202020204" pitchFamily="34" charset="0"/>
              <a:buChar char="•"/>
            </a:pPr>
            <a:r>
              <a:rPr lang="en-US" sz="2000" dirty="0"/>
              <a:t>Oracle Data Integrator</a:t>
            </a:r>
          </a:p>
          <a:p>
            <a:pPr>
              <a:buFont typeface="Arial" panose="020B0604020202020204" pitchFamily="34" charset="0"/>
              <a:buChar char="•"/>
            </a:pPr>
            <a:r>
              <a:rPr lang="en-US" sz="2000" dirty="0"/>
              <a:t>SAP Data Services</a:t>
            </a:r>
          </a:p>
          <a:p>
            <a:pPr>
              <a:buFont typeface="Arial" panose="020B0604020202020204" pitchFamily="34" charset="0"/>
              <a:buChar char="•"/>
            </a:pPr>
            <a:r>
              <a:rPr lang="en-US" sz="2000" dirty="0"/>
              <a:t>Microsoft SSIS</a:t>
            </a:r>
          </a:p>
        </p:txBody>
      </p:sp>
    </p:spTree>
    <p:extLst>
      <p:ext uri="{BB962C8B-B14F-4D97-AF65-F5344CB8AC3E}">
        <p14:creationId xmlns:p14="http://schemas.microsoft.com/office/powerpoint/2010/main" val="312769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96F522-A4FC-400B-A1CD-B56D3A581126}"/>
              </a:ext>
            </a:extLst>
          </p:cNvPr>
          <p:cNvSpPr>
            <a:spLocks noGrp="1"/>
          </p:cNvSpPr>
          <p:nvPr>
            <p:ph type="sldNum" sz="quarter" idx="14"/>
          </p:nvPr>
        </p:nvSpPr>
        <p:spPr/>
        <p:txBody>
          <a:bodyPr/>
          <a:lstStyle/>
          <a:p>
            <a:fld id="{BC8D7E44-7D4F-4942-A8C9-2DF6BF8399E8}" type="slidenum">
              <a:rPr lang="en-US" smtClean="0"/>
              <a:pPr/>
              <a:t>7</a:t>
            </a:fld>
            <a:endParaRPr lang="en-US" dirty="0"/>
          </a:p>
        </p:txBody>
      </p:sp>
      <p:pic>
        <p:nvPicPr>
          <p:cNvPr id="6" name="Content Placeholder 5">
            <a:extLst>
              <a:ext uri="{FF2B5EF4-FFF2-40B4-BE49-F238E27FC236}">
                <a16:creationId xmlns:a16="http://schemas.microsoft.com/office/drawing/2014/main" id="{312E7A7C-9F3F-4D9E-A7D0-C48678CE63C8}"/>
              </a:ext>
            </a:extLst>
          </p:cNvPr>
          <p:cNvPicPr>
            <a:picLocks noChangeAspect="1"/>
          </p:cNvPicPr>
          <p:nvPr/>
        </p:nvPicPr>
        <p:blipFill>
          <a:blip r:embed="rId2"/>
          <a:stretch>
            <a:fillRect/>
          </a:stretch>
        </p:blipFill>
        <p:spPr>
          <a:xfrm>
            <a:off x="1562100" y="1988261"/>
            <a:ext cx="2771817" cy="3394472"/>
          </a:xfrm>
          <a:prstGeom prst="rect">
            <a:avLst/>
          </a:prstGeom>
        </p:spPr>
      </p:pic>
      <p:pic>
        <p:nvPicPr>
          <p:cNvPr id="7" name="Content Placeholder 6">
            <a:extLst>
              <a:ext uri="{FF2B5EF4-FFF2-40B4-BE49-F238E27FC236}">
                <a16:creationId xmlns:a16="http://schemas.microsoft.com/office/drawing/2014/main" id="{7FC7AEC9-ED41-49C4-9399-921D531F5578}"/>
              </a:ext>
            </a:extLst>
          </p:cNvPr>
          <p:cNvPicPr>
            <a:picLocks noChangeAspect="1"/>
          </p:cNvPicPr>
          <p:nvPr/>
        </p:nvPicPr>
        <p:blipFill>
          <a:blip r:embed="rId3"/>
          <a:stretch>
            <a:fillRect/>
          </a:stretch>
        </p:blipFill>
        <p:spPr>
          <a:xfrm>
            <a:off x="4572000" y="2170916"/>
            <a:ext cx="3028950" cy="3211817"/>
          </a:xfrm>
          <a:prstGeom prst="rect">
            <a:avLst/>
          </a:prstGeom>
        </p:spPr>
      </p:pic>
      <p:sp>
        <p:nvSpPr>
          <p:cNvPr id="8" name="TextBox 7">
            <a:extLst>
              <a:ext uri="{FF2B5EF4-FFF2-40B4-BE49-F238E27FC236}">
                <a16:creationId xmlns:a16="http://schemas.microsoft.com/office/drawing/2014/main" id="{1EAF7A88-EE51-439A-AD69-F75BC04FBC14}"/>
              </a:ext>
            </a:extLst>
          </p:cNvPr>
          <p:cNvSpPr txBox="1"/>
          <p:nvPr/>
        </p:nvSpPr>
        <p:spPr>
          <a:xfrm>
            <a:off x="2243053" y="5392258"/>
            <a:ext cx="4508863" cy="415498"/>
          </a:xfrm>
          <a:prstGeom prst="rect">
            <a:avLst/>
          </a:prstGeom>
          <a:noFill/>
        </p:spPr>
        <p:txBody>
          <a:bodyPr wrap="none" rtlCol="0">
            <a:spAutoFit/>
          </a:bodyPr>
          <a:lstStyle/>
          <a:p>
            <a:r>
              <a:rPr lang="en-US" sz="2100" dirty="0"/>
              <a:t>Which of these is easier to understand?</a:t>
            </a:r>
          </a:p>
        </p:txBody>
      </p:sp>
      <p:sp>
        <p:nvSpPr>
          <p:cNvPr id="9" name="Title 1">
            <a:extLst>
              <a:ext uri="{FF2B5EF4-FFF2-40B4-BE49-F238E27FC236}">
                <a16:creationId xmlns:a16="http://schemas.microsoft.com/office/drawing/2014/main" id="{5EA96A7E-3B80-4323-82FF-A560167A8BE3}"/>
              </a:ext>
            </a:extLst>
          </p:cNvPr>
          <p:cNvSpPr>
            <a:spLocks noGrp="1"/>
          </p:cNvSpPr>
          <p:nvPr>
            <p:ph sz="quarter" idx="10"/>
          </p:nvPr>
        </p:nvSpPr>
        <p:spPr>
          <a:xfrm>
            <a:off x="304800" y="451654"/>
            <a:ext cx="6324600" cy="1143000"/>
          </a:xfrm>
        </p:spPr>
        <p:txBody>
          <a:bodyPr/>
          <a:lstStyle/>
          <a:p>
            <a:r>
              <a:rPr lang="en-US" dirty="0"/>
              <a:t>ETL Tool vs. Custom Coding</a:t>
            </a:r>
          </a:p>
        </p:txBody>
      </p:sp>
    </p:spTree>
    <p:extLst>
      <p:ext uri="{BB962C8B-B14F-4D97-AF65-F5344CB8AC3E}">
        <p14:creationId xmlns:p14="http://schemas.microsoft.com/office/powerpoint/2010/main" val="3452442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8139F9-70C1-41FA-B020-9D12CCCEF231}"/>
              </a:ext>
            </a:extLst>
          </p:cNvPr>
          <p:cNvSpPr>
            <a:spLocks noGrp="1"/>
          </p:cNvSpPr>
          <p:nvPr>
            <p:ph idx="1"/>
          </p:nvPr>
        </p:nvSpPr>
        <p:spPr/>
        <p:txBody>
          <a:bodyPr/>
          <a:lstStyle/>
          <a:p>
            <a:pPr marL="385763" indent="-385763">
              <a:buFont typeface="+mj-lt"/>
              <a:buAutoNum type="arabicPeriod"/>
            </a:pPr>
            <a:r>
              <a:rPr lang="en-US" b="1" dirty="0">
                <a:latin typeface="+mj-lt"/>
              </a:rPr>
              <a:t>Extract </a:t>
            </a:r>
            <a:r>
              <a:rPr lang="en-US" dirty="0">
                <a:latin typeface="+mj-lt"/>
              </a:rPr>
              <a:t>the data from its source</a:t>
            </a:r>
          </a:p>
          <a:p>
            <a:pPr marL="385763" indent="-385763">
              <a:buFont typeface="+mj-lt"/>
              <a:buAutoNum type="arabicPeriod"/>
            </a:pPr>
            <a:r>
              <a:rPr lang="en-US" b="1" dirty="0">
                <a:latin typeface="+mj-lt"/>
              </a:rPr>
              <a:t>Cleanse and Conform </a:t>
            </a:r>
            <a:r>
              <a:rPr lang="en-US" dirty="0">
                <a:latin typeface="+mj-lt"/>
              </a:rPr>
              <a:t>to improve data accuracy and quality (transform)</a:t>
            </a:r>
          </a:p>
          <a:p>
            <a:pPr marL="385763" indent="-385763">
              <a:buFont typeface="+mj-lt"/>
              <a:buAutoNum type="arabicPeriod"/>
            </a:pPr>
            <a:r>
              <a:rPr lang="en-US" b="1" dirty="0">
                <a:latin typeface="+mj-lt"/>
              </a:rPr>
              <a:t>Deliver </a:t>
            </a:r>
            <a:r>
              <a:rPr lang="en-US" dirty="0">
                <a:latin typeface="+mj-lt"/>
              </a:rPr>
              <a:t>the data into the presentation server (load)</a:t>
            </a:r>
          </a:p>
          <a:p>
            <a:pPr marL="385763" indent="-385763">
              <a:buFont typeface="+mj-lt"/>
              <a:buAutoNum type="arabicPeriod"/>
            </a:pPr>
            <a:r>
              <a:rPr lang="en-US" b="1" dirty="0">
                <a:latin typeface="+mj-lt"/>
              </a:rPr>
              <a:t>Managing </a:t>
            </a:r>
            <a:r>
              <a:rPr lang="en-US" dirty="0">
                <a:latin typeface="+mj-lt"/>
              </a:rPr>
              <a:t>the ETL process itself.</a:t>
            </a:r>
          </a:p>
          <a:p>
            <a:endParaRPr lang="en-IN" dirty="0">
              <a:latin typeface="+mj-lt"/>
            </a:endParaRPr>
          </a:p>
        </p:txBody>
      </p:sp>
      <p:sp>
        <p:nvSpPr>
          <p:cNvPr id="3" name="Content Placeholder 2">
            <a:extLst>
              <a:ext uri="{FF2B5EF4-FFF2-40B4-BE49-F238E27FC236}">
                <a16:creationId xmlns:a16="http://schemas.microsoft.com/office/drawing/2014/main" id="{E40E084E-A2EE-42A6-B903-5245C6F6F112}"/>
              </a:ext>
            </a:extLst>
          </p:cNvPr>
          <p:cNvSpPr>
            <a:spLocks noGrp="1"/>
          </p:cNvSpPr>
          <p:nvPr>
            <p:ph sz="quarter" idx="10"/>
          </p:nvPr>
        </p:nvSpPr>
        <p:spPr/>
        <p:txBody>
          <a:bodyPr/>
          <a:lstStyle/>
          <a:p>
            <a:r>
              <a:rPr lang="en-US" dirty="0"/>
              <a:t>Kimball: 4 major </a:t>
            </a:r>
            <a:endParaRPr lang="en-IN" dirty="0"/>
          </a:p>
        </p:txBody>
      </p:sp>
      <p:sp>
        <p:nvSpPr>
          <p:cNvPr id="5" name="Slide Number Placeholder 4">
            <a:extLst>
              <a:ext uri="{FF2B5EF4-FFF2-40B4-BE49-F238E27FC236}">
                <a16:creationId xmlns:a16="http://schemas.microsoft.com/office/drawing/2014/main" id="{BC97FB0E-1837-46F4-96D6-2262FF9406DD}"/>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
        <p:nvSpPr>
          <p:cNvPr id="6" name="Rectangle 5">
            <a:extLst>
              <a:ext uri="{FF2B5EF4-FFF2-40B4-BE49-F238E27FC236}">
                <a16:creationId xmlns:a16="http://schemas.microsoft.com/office/drawing/2014/main" id="{3B6CED53-6C90-4661-97E5-39369159AA35}"/>
              </a:ext>
            </a:extLst>
          </p:cNvPr>
          <p:cNvSpPr/>
          <p:nvPr/>
        </p:nvSpPr>
        <p:spPr>
          <a:xfrm>
            <a:off x="609600" y="5364163"/>
            <a:ext cx="7696200" cy="646331"/>
          </a:xfrm>
          <a:prstGeom prst="rect">
            <a:avLst/>
          </a:prstGeom>
        </p:spPr>
        <p:txBody>
          <a:bodyPr wrap="square">
            <a:spAutoFit/>
          </a:bodyPr>
          <a:lstStyle/>
          <a:p>
            <a:r>
              <a:rPr lang="en-IN" dirty="0">
                <a:hlinkClick r:id="rId2"/>
              </a:rPr>
              <a:t>https://www.kimballgroup.com/2007/10/subsystems-of-etl-revisited/</a:t>
            </a:r>
            <a:endParaRPr lang="en-IN" dirty="0"/>
          </a:p>
          <a:p>
            <a:endParaRPr lang="en-IN" dirty="0"/>
          </a:p>
        </p:txBody>
      </p:sp>
    </p:spTree>
    <p:extLst>
      <p:ext uri="{BB962C8B-B14F-4D97-AF65-F5344CB8AC3E}">
        <p14:creationId xmlns:p14="http://schemas.microsoft.com/office/powerpoint/2010/main" val="2611683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CB15F2-57DB-4F34-B85C-6B1DB95B4DCF}"/>
              </a:ext>
            </a:extLst>
          </p:cNvPr>
          <p:cNvSpPr>
            <a:spLocks noGrp="1"/>
          </p:cNvSpPr>
          <p:nvPr>
            <p:ph idx="1"/>
          </p:nvPr>
        </p:nvSpPr>
        <p:spPr/>
        <p:txBody>
          <a:bodyPr>
            <a:normAutofit/>
          </a:bodyPr>
          <a:lstStyle/>
          <a:p>
            <a:r>
              <a:rPr lang="en-US" dirty="0"/>
              <a:t>The extract-related ETL subsystems include:</a:t>
            </a:r>
          </a:p>
          <a:p>
            <a:pPr>
              <a:buFont typeface="Arial" panose="020B0604020202020204" pitchFamily="34" charset="0"/>
              <a:buChar char="•"/>
            </a:pPr>
            <a:r>
              <a:rPr lang="en-US" dirty="0"/>
              <a:t>Data Profiling (subsystem 1): Helps you to understand the source data</a:t>
            </a:r>
          </a:p>
          <a:p>
            <a:pPr lvl="1"/>
            <a:r>
              <a:rPr lang="en-IN" dirty="0"/>
              <a:t>Collecting descriptive statistics like min, max, count and sum.</a:t>
            </a:r>
            <a:endParaRPr lang="en-IN" sz="1400" dirty="0"/>
          </a:p>
          <a:p>
            <a:pPr lvl="1"/>
            <a:r>
              <a:rPr lang="en-IN" dirty="0"/>
              <a:t>Collecting data types, length and recurring patterns.</a:t>
            </a:r>
            <a:endParaRPr lang="en-IN" sz="1400" dirty="0"/>
          </a:p>
          <a:p>
            <a:pPr lvl="1"/>
            <a:r>
              <a:rPr lang="en-IN" dirty="0"/>
              <a:t>Performing data quality assessment, risk of performing joins on the data.</a:t>
            </a:r>
            <a:endParaRPr lang="en-IN" sz="1400" dirty="0"/>
          </a:p>
          <a:p>
            <a:pPr lvl="1"/>
            <a:r>
              <a:rPr lang="en-IN" dirty="0"/>
              <a:t>Discovering metadata and assessing its accuracy.</a:t>
            </a:r>
            <a:endParaRPr lang="en-IN" sz="1400" dirty="0"/>
          </a:p>
          <a:p>
            <a:pPr lvl="1"/>
            <a:r>
              <a:rPr lang="en-IN" dirty="0"/>
              <a:t>Identifying distributions, key candidates, foreign-key candidates, functional dependencies, embedded value dependencies, and performing inter-table analysis.</a:t>
            </a:r>
            <a:endParaRPr lang="en-IN" sz="1400" dirty="0"/>
          </a:p>
          <a:p>
            <a:pPr>
              <a:buFont typeface="Arial" panose="020B0604020202020204" pitchFamily="34" charset="0"/>
              <a:buChar char="•"/>
            </a:pPr>
            <a:r>
              <a:rPr lang="en-US" dirty="0"/>
              <a:t>Change Data Capture (subsystem 2)</a:t>
            </a:r>
          </a:p>
          <a:p>
            <a:pPr>
              <a:buFont typeface="Arial" panose="020B0604020202020204" pitchFamily="34" charset="0"/>
              <a:buChar char="•"/>
            </a:pPr>
            <a:r>
              <a:rPr lang="en-US" dirty="0"/>
              <a:t>Extract System (subsystem 3)</a:t>
            </a:r>
            <a:endParaRPr lang="en-IN" dirty="0"/>
          </a:p>
        </p:txBody>
      </p:sp>
      <p:sp>
        <p:nvSpPr>
          <p:cNvPr id="3" name="Content Placeholder 2">
            <a:extLst>
              <a:ext uri="{FF2B5EF4-FFF2-40B4-BE49-F238E27FC236}">
                <a16:creationId xmlns:a16="http://schemas.microsoft.com/office/drawing/2014/main" id="{1CD8A189-DF32-41B0-A4A1-E8CA26C1749F}"/>
              </a:ext>
            </a:extLst>
          </p:cNvPr>
          <p:cNvSpPr>
            <a:spLocks noGrp="1"/>
          </p:cNvSpPr>
          <p:nvPr>
            <p:ph sz="quarter" idx="10"/>
          </p:nvPr>
        </p:nvSpPr>
        <p:spPr/>
        <p:txBody>
          <a:bodyPr>
            <a:normAutofit/>
          </a:bodyPr>
          <a:lstStyle/>
          <a:p>
            <a:r>
              <a:rPr lang="en-US" sz="2400" dirty="0"/>
              <a:t>EXTRACTING: GETTING DATA INTO THE DATA WAREHOUSE (“E” in ETL)</a:t>
            </a:r>
            <a:endParaRPr lang="en-IN" sz="2400" dirty="0"/>
          </a:p>
        </p:txBody>
      </p:sp>
      <p:sp>
        <p:nvSpPr>
          <p:cNvPr id="5" name="Slide Number Placeholder 4">
            <a:extLst>
              <a:ext uri="{FF2B5EF4-FFF2-40B4-BE49-F238E27FC236}">
                <a16:creationId xmlns:a16="http://schemas.microsoft.com/office/drawing/2014/main" id="{6942D729-5970-4771-B4B5-7B700FEA9489}"/>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Tree>
    <p:extLst>
      <p:ext uri="{BB962C8B-B14F-4D97-AF65-F5344CB8AC3E}">
        <p14:creationId xmlns:p14="http://schemas.microsoft.com/office/powerpoint/2010/main" val="3461680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5919</TotalTime>
  <Words>2927</Words>
  <Application>Microsoft Office PowerPoint</Application>
  <PresentationFormat>On-screen Show (4:3)</PresentationFormat>
  <Paragraphs>332</Paragraphs>
  <Slides>46</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4" baseType="lpstr">
      <vt:lpstr>Arial</vt:lpstr>
      <vt:lpstr>Calibri</vt:lpstr>
      <vt:lpstr>Courier New</vt:lpstr>
      <vt:lpstr>Garamond</vt:lpstr>
      <vt:lpstr>Times New Roman</vt:lpstr>
      <vt:lpstr>Wingdings</vt:lpstr>
      <vt:lpstr>Office Theme</vt:lpstr>
      <vt:lpstr>Microsoft Equation 3.0</vt:lpstr>
      <vt:lpstr>CSI ZG515/ SS ZG515 Data Warehousing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Extract, Transform, Load (ETL)</vt:lpstr>
      <vt:lpstr>Major steps in ETL</vt:lpstr>
      <vt:lpstr>PowerPoint Presentation</vt:lpstr>
      <vt:lpstr>Data Extraction</vt:lpstr>
      <vt:lpstr>How data is stored in operational systems</vt:lpstr>
      <vt:lpstr>Example</vt:lpstr>
      <vt:lpstr>Data Extraction Method</vt:lpstr>
      <vt:lpstr>Incremental data extraction</vt:lpstr>
      <vt:lpstr>Deferred data extraction</vt:lpstr>
      <vt:lpstr>Data Transformation</vt:lpstr>
      <vt:lpstr>Data Transformation (Cont.)</vt:lpstr>
      <vt:lpstr>Data Loading</vt:lpstr>
      <vt:lpstr>Data Loading</vt:lpstr>
      <vt:lpstr>Data Loading (Cont.)</vt:lpstr>
      <vt:lpstr>Data Loading (Cont.)</vt:lpstr>
      <vt:lpstr>Data Loading (Cont.)</vt:lpstr>
      <vt:lpstr>Indicators of quality of data</vt:lpstr>
      <vt:lpstr>Indicators of quality of data (Cont.)</vt:lpstr>
      <vt:lpstr>Indicators of quality of data (Cont.)</vt:lpstr>
      <vt:lpstr>Indicators of quality of data (Cont.)</vt:lpstr>
      <vt:lpstr>Why do we need to preprocess the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 &amp; 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Siddhartha Singh</cp:lastModifiedBy>
  <cp:revision>258</cp:revision>
  <dcterms:created xsi:type="dcterms:W3CDTF">2011-09-14T09:42:05Z</dcterms:created>
  <dcterms:modified xsi:type="dcterms:W3CDTF">2019-02-10T10:18:20Z</dcterms:modified>
</cp:coreProperties>
</file>