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60" r:id="rId2"/>
    <p:sldId id="257" r:id="rId3"/>
    <p:sldId id="261" r:id="rId4"/>
    <p:sldId id="269" r:id="rId5"/>
    <p:sldId id="334" r:id="rId6"/>
    <p:sldId id="270" r:id="rId7"/>
    <p:sldId id="271" r:id="rId8"/>
    <p:sldId id="272" r:id="rId9"/>
    <p:sldId id="273" r:id="rId10"/>
    <p:sldId id="274" r:id="rId11"/>
    <p:sldId id="275" r:id="rId12"/>
    <p:sldId id="276" r:id="rId13"/>
    <p:sldId id="335" r:id="rId14"/>
    <p:sldId id="336" r:id="rId15"/>
    <p:sldId id="337" r:id="rId16"/>
    <p:sldId id="330" r:id="rId17"/>
    <p:sldId id="277" r:id="rId18"/>
    <p:sldId id="278" r:id="rId19"/>
    <p:sldId id="279" r:id="rId20"/>
    <p:sldId id="280" r:id="rId21"/>
    <p:sldId id="281" r:id="rId22"/>
    <p:sldId id="295" r:id="rId23"/>
    <p:sldId id="297" r:id="rId24"/>
    <p:sldId id="298" r:id="rId25"/>
    <p:sldId id="299" r:id="rId26"/>
    <p:sldId id="300" r:id="rId27"/>
    <p:sldId id="301" r:id="rId28"/>
    <p:sldId id="331" r:id="rId29"/>
    <p:sldId id="332" r:id="rId30"/>
    <p:sldId id="302" r:id="rId31"/>
    <p:sldId id="303" r:id="rId32"/>
    <p:sldId id="350" r:id="rId33"/>
    <p:sldId id="305" r:id="rId34"/>
    <p:sldId id="306" r:id="rId35"/>
    <p:sldId id="307" r:id="rId36"/>
    <p:sldId id="309" r:id="rId37"/>
    <p:sldId id="311" r:id="rId38"/>
    <p:sldId id="312" r:id="rId39"/>
    <p:sldId id="313" r:id="rId40"/>
    <p:sldId id="351" r:id="rId41"/>
    <p:sldId id="314" r:id="rId42"/>
    <p:sldId id="315" r:id="rId43"/>
    <p:sldId id="316" r:id="rId44"/>
    <p:sldId id="317" r:id="rId45"/>
    <p:sldId id="333" r:id="rId46"/>
    <p:sldId id="318" r:id="rId47"/>
    <p:sldId id="319" r:id="rId48"/>
    <p:sldId id="320" r:id="rId49"/>
    <p:sldId id="321" r:id="rId50"/>
    <p:sldId id="326" r:id="rId51"/>
    <p:sldId id="304" r:id="rId52"/>
    <p:sldId id="340" r:id="rId53"/>
    <p:sldId id="341" r:id="rId54"/>
    <p:sldId id="342" r:id="rId55"/>
    <p:sldId id="343" r:id="rId56"/>
    <p:sldId id="344" r:id="rId57"/>
    <p:sldId id="346" r:id="rId58"/>
    <p:sldId id="347" r:id="rId59"/>
    <p:sldId id="349" r:id="rId60"/>
    <p:sldId id="348" r:id="rId61"/>
    <p:sldId id="328" r:id="rId62"/>
    <p:sldId id="329"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23-02-2019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7A52B2E0-A3FA-42CD-8CCF-FA73DE626B85}" type="slidenum">
              <a:rPr lang="en-US" sz="1200" b="0" smtClean="0">
                <a:latin typeface="Verdana" pitchFamily="34" charset="0"/>
              </a:rPr>
              <a:pPr eaLnBrk="1" hangingPunct="1"/>
              <a:t>39</a:t>
            </a:fld>
            <a:endParaRPr lang="en-US" sz="1200" b="0">
              <a:latin typeface="Verdana" pitchFamily="34" charset="0"/>
            </a:endParaRPr>
          </a:p>
        </p:txBody>
      </p:sp>
    </p:spTree>
    <p:extLst>
      <p:ext uri="{BB962C8B-B14F-4D97-AF65-F5344CB8AC3E}">
        <p14:creationId xmlns:p14="http://schemas.microsoft.com/office/powerpoint/2010/main" val="34511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7A52B2E0-A3FA-42CD-8CCF-FA73DE626B85}" type="slidenum">
              <a:rPr lang="en-US" sz="1200" b="0" smtClean="0">
                <a:latin typeface="Verdana" pitchFamily="34" charset="0"/>
              </a:rPr>
              <a:pPr eaLnBrk="1" hangingPunct="1"/>
              <a:t>40</a:t>
            </a:fld>
            <a:endParaRPr lang="en-US" sz="1200" b="0">
              <a:latin typeface="Verdana" pitchFamily="34" charset="0"/>
            </a:endParaRPr>
          </a:p>
        </p:txBody>
      </p:sp>
    </p:spTree>
    <p:extLst>
      <p:ext uri="{BB962C8B-B14F-4D97-AF65-F5344CB8AC3E}">
        <p14:creationId xmlns:p14="http://schemas.microsoft.com/office/powerpoint/2010/main" val="122791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E96F7A1A-D821-4B1C-8D13-9843D6143AD8}" type="slidenum">
              <a:rPr lang="en-US" sz="1200" b="0" smtClean="0">
                <a:latin typeface="Verdana" pitchFamily="34" charset="0"/>
              </a:rPr>
              <a:pPr eaLnBrk="1" hangingPunct="1"/>
              <a:t>41</a:t>
            </a:fld>
            <a:endParaRPr lang="en-US" sz="1200" b="0">
              <a:latin typeface="Verdana" pitchFamily="34" charset="0"/>
            </a:endParaRPr>
          </a:p>
        </p:txBody>
      </p:sp>
    </p:spTree>
    <p:extLst>
      <p:ext uri="{BB962C8B-B14F-4D97-AF65-F5344CB8AC3E}">
        <p14:creationId xmlns:p14="http://schemas.microsoft.com/office/powerpoint/2010/main" val="143388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DDE7273B-91BA-46C2-800D-2A1018CEE42D}" type="slidenum">
              <a:rPr lang="en-US" sz="1200" b="0" smtClean="0">
                <a:latin typeface="Verdana" pitchFamily="34" charset="0"/>
              </a:rPr>
              <a:pPr eaLnBrk="1" hangingPunct="1"/>
              <a:t>42</a:t>
            </a:fld>
            <a:endParaRPr lang="en-US" sz="1200" b="0">
              <a:latin typeface="Verdana" pitchFamily="34" charset="0"/>
            </a:endParaRPr>
          </a:p>
        </p:txBody>
      </p:sp>
    </p:spTree>
    <p:extLst>
      <p:ext uri="{BB962C8B-B14F-4D97-AF65-F5344CB8AC3E}">
        <p14:creationId xmlns:p14="http://schemas.microsoft.com/office/powerpoint/2010/main" val="260652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055FBD73-E882-45C8-BF99-D4B3E83E980B}" type="slidenum">
              <a:rPr lang="en-US" sz="1200" b="0" smtClean="0">
                <a:latin typeface="Verdana" pitchFamily="34" charset="0"/>
              </a:rPr>
              <a:pPr eaLnBrk="1" hangingPunct="1"/>
              <a:t>43</a:t>
            </a:fld>
            <a:endParaRPr lang="en-US" sz="1200" b="0">
              <a:latin typeface="Verdana" pitchFamily="34" charset="0"/>
            </a:endParaRPr>
          </a:p>
        </p:txBody>
      </p:sp>
    </p:spTree>
    <p:extLst>
      <p:ext uri="{BB962C8B-B14F-4D97-AF65-F5344CB8AC3E}">
        <p14:creationId xmlns:p14="http://schemas.microsoft.com/office/powerpoint/2010/main" val="12770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E26AF9CD-6017-4F59-AB25-C94BC347B63D}" type="slidenum">
              <a:rPr lang="en-US" sz="1200" b="0" smtClean="0">
                <a:latin typeface="Verdana" pitchFamily="34" charset="0"/>
              </a:rPr>
              <a:pPr eaLnBrk="1" hangingPunct="1"/>
              <a:t>44</a:t>
            </a:fld>
            <a:endParaRPr lang="en-US" sz="1200" b="0">
              <a:latin typeface="Verdana" pitchFamily="34" charset="0"/>
            </a:endParaRPr>
          </a:p>
        </p:txBody>
      </p:sp>
    </p:spTree>
    <p:extLst>
      <p:ext uri="{BB962C8B-B14F-4D97-AF65-F5344CB8AC3E}">
        <p14:creationId xmlns:p14="http://schemas.microsoft.com/office/powerpoint/2010/main" val="150236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E26AF9CD-6017-4F59-AB25-C94BC347B63D}" type="slidenum">
              <a:rPr lang="en-US" sz="1200" b="0" smtClean="0">
                <a:latin typeface="Verdana" pitchFamily="34" charset="0"/>
              </a:rPr>
              <a:pPr eaLnBrk="1" hangingPunct="1"/>
              <a:t>45</a:t>
            </a:fld>
            <a:endParaRPr lang="en-US" sz="1200" b="0">
              <a:latin typeface="Verdana" pitchFamily="34" charset="0"/>
            </a:endParaRPr>
          </a:p>
        </p:txBody>
      </p:sp>
    </p:spTree>
    <p:extLst>
      <p:ext uri="{BB962C8B-B14F-4D97-AF65-F5344CB8AC3E}">
        <p14:creationId xmlns:p14="http://schemas.microsoft.com/office/powerpoint/2010/main" val="296754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6F812F76-B58D-4EC4-A3DE-7D76D2734C48}" type="slidenum">
              <a:rPr lang="en-US" sz="1200" b="0" smtClean="0">
                <a:latin typeface="Verdana" pitchFamily="34" charset="0"/>
              </a:rPr>
              <a:pPr eaLnBrk="1" hangingPunct="1"/>
              <a:t>46</a:t>
            </a:fld>
            <a:endParaRPr lang="en-US" sz="1200" b="0">
              <a:latin typeface="Verdana" pitchFamily="34" charset="0"/>
            </a:endParaRPr>
          </a:p>
        </p:txBody>
      </p:sp>
    </p:spTree>
    <p:extLst>
      <p:ext uri="{BB962C8B-B14F-4D97-AF65-F5344CB8AC3E}">
        <p14:creationId xmlns:p14="http://schemas.microsoft.com/office/powerpoint/2010/main" val="250008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6FAA133E-80F4-4761-A9C3-C198DF886E43}" type="slidenum">
              <a:rPr lang="en-US" sz="1200" b="0" smtClean="0">
                <a:latin typeface="Verdana" pitchFamily="34" charset="0"/>
              </a:rPr>
              <a:pPr eaLnBrk="1" hangingPunct="1"/>
              <a:t>47</a:t>
            </a:fld>
            <a:endParaRPr lang="en-US" sz="1200" b="0">
              <a:latin typeface="Verdana" pitchFamily="34" charset="0"/>
            </a:endParaRPr>
          </a:p>
        </p:txBody>
      </p:sp>
    </p:spTree>
    <p:extLst>
      <p:ext uri="{BB962C8B-B14F-4D97-AF65-F5344CB8AC3E}">
        <p14:creationId xmlns:p14="http://schemas.microsoft.com/office/powerpoint/2010/main" val="161472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41F80FE-AC8D-452C-8F5C-0D8AC30BDEB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5844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218"/>
          <p:cNvSpPr>
            <a:spLocks noGrp="1" noChangeArrowheads="1"/>
          </p:cNvSpPr>
          <p:nvPr>
            <p:ph type="sldNum" sz="quarter" idx="10"/>
          </p:nvPr>
        </p:nvSpPr>
        <p:spPr>
          <a:ln/>
        </p:spPr>
        <p:txBody>
          <a:bodyPr/>
          <a:lstStyle>
            <a:lvl1pPr>
              <a:defRPr/>
            </a:lvl1pPr>
          </a:lstStyle>
          <a:p>
            <a:pPr>
              <a:defRPr/>
            </a:pPr>
            <a:fld id="{052B8990-B462-4FE5-A0C2-5E7C9447B597}"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218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Date Placeholder 7"/>
          <p:cNvSpPr>
            <a:spLocks noGrp="1"/>
          </p:cNvSpPr>
          <p:nvPr>
            <p:ph type="dt" sz="half" idx="10"/>
          </p:nvPr>
        </p:nvSpPr>
        <p:spPr/>
        <p:txBody>
          <a:bodyPr/>
          <a:lstStyle>
            <a:lvl1pPr>
              <a:defRPr/>
            </a:lvl1pPr>
          </a:lstStyle>
          <a:p>
            <a:pPr>
              <a:defRPr/>
            </a:pPr>
            <a:fld id="{D6D3A7C4-9A1E-41FF-83A3-938BD2A2DAD7}" type="datetime5">
              <a:rPr lang="en-US"/>
              <a:pPr>
                <a:defRPr/>
              </a:pPr>
              <a:t>23-Feb-19</a:t>
            </a:fld>
            <a:endParaRPr lang="en-US"/>
          </a:p>
        </p:txBody>
      </p:sp>
      <p:sp>
        <p:nvSpPr>
          <p:cNvPr id="5" name="Slide Number Placeholder 8"/>
          <p:cNvSpPr>
            <a:spLocks noGrp="1"/>
          </p:cNvSpPr>
          <p:nvPr>
            <p:ph type="sldNum" sz="quarter" idx="11"/>
          </p:nvPr>
        </p:nvSpPr>
        <p:spPr/>
        <p:txBody>
          <a:bodyPr/>
          <a:lstStyle>
            <a:lvl1pPr>
              <a:defRPr/>
            </a:lvl1pPr>
          </a:lstStyle>
          <a:p>
            <a:pPr>
              <a:defRPr/>
            </a:pPr>
            <a:fld id="{6D0DC7B0-46C8-44C2-9110-8E00318FEC6D}" type="slidenum">
              <a:rPr lang="en-US"/>
              <a:pPr>
                <a:defRPr/>
              </a:pPr>
              <a:t>‹#›</a:t>
            </a:fld>
            <a:endParaRPr lang="en-US"/>
          </a:p>
        </p:txBody>
      </p:sp>
      <p:sp>
        <p:nvSpPr>
          <p:cNvPr id="6" name="Footer Placeholder 9"/>
          <p:cNvSpPr>
            <a:spLocks noGrp="1"/>
          </p:cNvSpPr>
          <p:nvPr>
            <p:ph type="ftr" sz="quarter" idx="12"/>
          </p:nvPr>
        </p:nvSpPr>
        <p:spPr/>
        <p:txBody>
          <a:bodyPr/>
          <a:lstStyle>
            <a:lvl1pPr>
              <a:defRPr/>
            </a:lvl1pPr>
          </a:lstStyle>
          <a:p>
            <a:pPr>
              <a:defRPr/>
            </a:pPr>
            <a:r>
              <a:rPr lang="en-US"/>
              <a:t>© Prof. Navneet Goyal, Dept. of Comp. Sc.</a:t>
            </a:r>
          </a:p>
        </p:txBody>
      </p:sp>
    </p:spTree>
    <p:extLst>
      <p:ext uri="{BB962C8B-B14F-4D97-AF65-F5344CB8AC3E}">
        <p14:creationId xmlns:p14="http://schemas.microsoft.com/office/powerpoint/2010/main" val="176760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1D8BD707-D9CF-40AE-B4C6-C98DA3205C09}" type="datetimeFigureOut">
              <a:rPr lang="en-US" smtClean="0"/>
              <a:pPr/>
              <a:t>2/23/2019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507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13CE489-55E3-474E-B3CE-DED1A4F100EA}" type="slidenum">
              <a:rPr lang="en-IN"/>
              <a:pPr/>
              <a:t>‹#›</a:t>
            </a:fld>
            <a:endParaRPr lang="en-IN"/>
          </a:p>
        </p:txBody>
      </p:sp>
    </p:spTree>
    <p:extLst>
      <p:ext uri="{BB962C8B-B14F-4D97-AF65-F5344CB8AC3E}">
        <p14:creationId xmlns:p14="http://schemas.microsoft.com/office/powerpoint/2010/main" val="213988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Rectangle 6"/>
          <p:cNvSpPr>
            <a:spLocks noGrp="1"/>
          </p:cNvSpPr>
          <p:nvPr>
            <p:ph type="dt" sz="half" idx="10"/>
          </p:nvPr>
        </p:nvSpPr>
        <p:spPr/>
        <p:txBody>
          <a:bodyPr/>
          <a:lstStyle>
            <a:lvl1pPr>
              <a:defRPr/>
            </a:lvl1pPr>
          </a:lstStyle>
          <a:p>
            <a:pPr>
              <a:defRPr/>
            </a:pPr>
            <a:fld id="{9A692B40-0F30-4E16-8F93-ECE230507202}" type="datetime1">
              <a:rPr lang="en-US"/>
              <a:pPr>
                <a:defRPr/>
              </a:pPr>
              <a:t>2/23/2019</a:t>
            </a:fld>
            <a:endParaRPr lang="en-US"/>
          </a:p>
        </p:txBody>
      </p:sp>
      <p:sp>
        <p:nvSpPr>
          <p:cNvPr id="5" name="Rectangle 21"/>
          <p:cNvSpPr>
            <a:spLocks noGrp="1"/>
          </p:cNvSpPr>
          <p:nvPr>
            <p:ph type="sldNum" sz="quarter" idx="11"/>
          </p:nvPr>
        </p:nvSpPr>
        <p:spPr/>
        <p:txBody>
          <a:bodyPr/>
          <a:lstStyle>
            <a:lvl1pPr>
              <a:defRPr/>
            </a:lvl1pPr>
          </a:lstStyle>
          <a:p>
            <a:pPr>
              <a:defRPr/>
            </a:pPr>
            <a:fld id="{D15C1ABF-5606-4880-9DE7-A24243F4DEC0}" type="slidenum">
              <a:rPr lang="en-US"/>
              <a:pPr>
                <a:defRPr/>
              </a:pPr>
              <a:t>‹#›</a:t>
            </a:fld>
            <a:endParaRPr lang="en-US"/>
          </a:p>
        </p:txBody>
      </p:sp>
    </p:spTree>
    <p:extLst>
      <p:ext uri="{BB962C8B-B14F-4D97-AF65-F5344CB8AC3E}">
        <p14:creationId xmlns:p14="http://schemas.microsoft.com/office/powerpoint/2010/main" val="14703278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image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108986" y="3606800"/>
            <a:ext cx="7577814" cy="1470025"/>
          </a:xfrm>
        </p:spPr>
        <p:txBody>
          <a:bodyPr/>
          <a:lstStyle>
            <a:lvl1pPr algn="r">
              <a:defRPr sz="4000"/>
            </a:lvl1pPr>
          </a:lstStyle>
          <a:p>
            <a:r>
              <a:rPr lang="en-US"/>
              <a:t>Click to edit Master title style</a:t>
            </a:r>
          </a:p>
        </p:txBody>
      </p:sp>
      <p:sp>
        <p:nvSpPr>
          <p:cNvPr id="9" name="Date Placeholder 9"/>
          <p:cNvSpPr>
            <a:spLocks noGrp="1"/>
          </p:cNvSpPr>
          <p:nvPr>
            <p:ph type="dt" sz="half" idx="10"/>
          </p:nvPr>
        </p:nvSpPr>
        <p:spPr/>
        <p:txBody>
          <a:bodyPr/>
          <a:lstStyle>
            <a:lvl1pPr>
              <a:defRPr/>
            </a:lvl1pPr>
          </a:lstStyle>
          <a:p>
            <a:pPr>
              <a:defRPr/>
            </a:pPr>
            <a:fld id="{1E44B87D-471B-4102-A9F4-A5465A615EAD}" type="datetime1">
              <a:rPr lang="en-US"/>
              <a:pPr>
                <a:defRPr/>
              </a:pPr>
              <a:t>2/23/2019</a:t>
            </a:fld>
            <a:endParaRPr lang="en-US"/>
          </a:p>
        </p:txBody>
      </p:sp>
      <p:sp>
        <p:nvSpPr>
          <p:cNvPr id="10" name="Slide Number Placeholder 10"/>
          <p:cNvSpPr>
            <a:spLocks noGrp="1"/>
          </p:cNvSpPr>
          <p:nvPr>
            <p:ph type="sldNum" sz="quarter" idx="11"/>
          </p:nvPr>
        </p:nvSpPr>
        <p:spPr/>
        <p:txBody>
          <a:bodyPr/>
          <a:lstStyle>
            <a:lvl1pPr>
              <a:defRPr/>
            </a:lvl1pPr>
          </a:lstStyle>
          <a:p>
            <a:pPr>
              <a:defRPr/>
            </a:pPr>
            <a:fld id="{A43D2FDD-AD8D-4CA6-ADE1-39204211296F}" type="slidenum">
              <a:rPr lang="en-US"/>
              <a:pPr>
                <a:defRPr/>
              </a:pPr>
              <a:t>‹#›</a:t>
            </a:fld>
            <a:endParaRPr lang="en-US"/>
          </a:p>
        </p:txBody>
      </p:sp>
      <p:sp>
        <p:nvSpPr>
          <p:cNvPr id="11" name="Footer Placeholder 11"/>
          <p:cNvSpPr>
            <a:spLocks noGrp="1"/>
          </p:cNvSpPr>
          <p:nvPr>
            <p:ph type="ftr" sz="quarter" idx="12"/>
          </p:nvPr>
        </p:nvSpPr>
        <p:spPr/>
        <p:txBody>
          <a:bodyPr/>
          <a:lstStyle>
            <a:lvl1pPr>
              <a:defRPr/>
            </a:lvl1pPr>
          </a:lstStyle>
          <a:p>
            <a:pPr>
              <a:defRPr/>
            </a:pPr>
            <a:r>
              <a:rPr lang="en-US"/>
              <a:t> </a:t>
            </a:r>
          </a:p>
        </p:txBody>
      </p:sp>
    </p:spTree>
    <p:extLst>
      <p:ext uri="{BB962C8B-B14F-4D97-AF65-F5344CB8AC3E}">
        <p14:creationId xmlns:p14="http://schemas.microsoft.com/office/powerpoint/2010/main" val="36527550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p:spPr>
        <p:txBody>
          <a:bodyPr/>
          <a:lstStyle/>
          <a:p>
            <a:r>
              <a:rPr lang="en-US"/>
              <a:t>Click to edit Master title style</a:t>
            </a:r>
          </a:p>
        </p:txBody>
      </p:sp>
      <p:sp>
        <p:nvSpPr>
          <p:cNvPr id="3" name="Table Placeholder 2"/>
          <p:cNvSpPr>
            <a:spLocks noGrp="1"/>
          </p:cNvSpPr>
          <p:nvPr>
            <p:ph type="tbl" idx="1"/>
          </p:nvPr>
        </p:nvSpPr>
        <p:spPr>
          <a:xfrm>
            <a:off x="912813" y="1905000"/>
            <a:ext cx="8110537" cy="4191000"/>
          </a:xfrm>
        </p:spPr>
        <p:txBody>
          <a:bodyPr/>
          <a:lstStyle/>
          <a:p>
            <a:pPr lvl="0"/>
            <a:endParaRPr lang="en-US" noProof="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77B01FA9-F60F-4411-A045-16741A8967F2}" type="slidenum">
              <a:rPr lang="en-US"/>
              <a:pPr>
                <a:defRPr/>
              </a:pPr>
              <a:t>‹#›</a:t>
            </a:fld>
            <a:endParaRPr lang="en-US"/>
          </a:p>
        </p:txBody>
      </p:sp>
    </p:spTree>
    <p:extLst>
      <p:ext uri="{BB962C8B-B14F-4D97-AF65-F5344CB8AC3E}">
        <p14:creationId xmlns:p14="http://schemas.microsoft.com/office/powerpoint/2010/main" val="412863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5_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535577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6_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53557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2" r:id="rId12"/>
    <p:sldLayoutId id="2147483663" r:id="rId13"/>
    <p:sldLayoutId id="2147483666" r:id="rId14"/>
    <p:sldLayoutId id="2147483726" r:id="rId15"/>
    <p:sldLayoutId id="2147483760" r:id="rId16"/>
    <p:sldLayoutId id="2147483761" r:id="rId17"/>
    <p:sldLayoutId id="2147483793" r:id="rId18"/>
    <p:sldLayoutId id="2147483799" r:id="rId19"/>
    <p:sldLayoutId id="2147483827" r:id="rId20"/>
    <p:sldLayoutId id="2147483828" r:id="rId2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0800" y="3505200"/>
            <a:ext cx="6019800" cy="1524000"/>
          </a:xfrm>
        </p:spPr>
        <p:txBody>
          <a:bodyPr/>
          <a:lstStyle/>
          <a:p>
            <a:r>
              <a:rPr lang="en-IN" sz="3600" dirty="0"/>
              <a:t>CSI ZG515/ SS ZG515</a:t>
            </a:r>
            <a:br>
              <a:rPr lang="en-US" sz="3600" dirty="0"/>
            </a:br>
            <a:r>
              <a:rPr lang="en-IN" sz="3600" dirty="0"/>
              <a:t>Data Warehousing</a:t>
            </a:r>
            <a:endParaRPr lang="en-US" sz="3600"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Rectangle 2"/>
          <p:cNvSpPr/>
          <p:nvPr/>
        </p:nvSpPr>
        <p:spPr>
          <a:xfrm>
            <a:off x="6172200" y="5126182"/>
            <a:ext cx="2438400" cy="646331"/>
          </a:xfrm>
          <a:prstGeom prst="rect">
            <a:avLst/>
          </a:prstGeom>
        </p:spPr>
        <p:txBody>
          <a:bodyPr wrap="square">
            <a:spAutoFit/>
          </a:bodyPr>
          <a:lstStyle/>
          <a:p>
            <a:r>
              <a:rPr lang="en-US" b="1" spc="-150" dirty="0">
                <a:solidFill>
                  <a:schemeClr val="bg1"/>
                </a:solidFill>
                <a:latin typeface="Arial" pitchFamily="34" charset="0"/>
                <a:ea typeface="+mj-ea"/>
                <a:cs typeface="Arial" pitchFamily="34" charset="0"/>
              </a:rPr>
              <a:t>Swarna Chaudhary	</a:t>
            </a:r>
          </a:p>
          <a:p>
            <a:r>
              <a:rPr lang="en-US" b="1" spc="-150" dirty="0">
                <a:solidFill>
                  <a:schemeClr val="bg1"/>
                </a:solidFill>
                <a:latin typeface="Arial" pitchFamily="34" charset="0"/>
                <a:ea typeface="+mj-ea"/>
                <a:cs typeface="Arial" pitchFamily="34" charset="0"/>
              </a:rPr>
              <a:t>Assistant Prof.</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BCD9A2B4-8DA1-4B35-887B-F72FA7EB2F39}"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85DFC94B-EFEC-47E5-B550-C7D04735E3A9}" type="slidenum">
              <a:rPr lang="en-US"/>
              <a:pPr>
                <a:defRPr/>
              </a:pPr>
              <a:t>10</a:t>
            </a:fld>
            <a:endParaRPr lang="en-US"/>
          </a:p>
        </p:txBody>
      </p:sp>
      <p:sp>
        <p:nvSpPr>
          <p:cNvPr id="21506" name="Rectangle 3"/>
          <p:cNvSpPr>
            <a:spLocks noGrp="1" noChangeArrowheads="1"/>
          </p:cNvSpPr>
          <p:nvPr>
            <p:ph idx="4294967295"/>
          </p:nvPr>
        </p:nvSpPr>
        <p:spPr>
          <a:xfrm>
            <a:off x="76200" y="1447800"/>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II Change</a:t>
            </a:r>
          </a:p>
          <a:p>
            <a:pPr eaLnBrk="1" hangingPunct="1">
              <a:lnSpc>
                <a:spcPct val="80000"/>
              </a:lnSpc>
              <a:spcBef>
                <a:spcPct val="0"/>
              </a:spcBef>
              <a:buFont typeface="Wingdings" pitchFamily="2" charset="2"/>
              <a:buNone/>
            </a:pPr>
            <a:endParaRPr lang="en-US" b="1" dirty="0">
              <a:solidFill>
                <a:srgbClr val="000000"/>
              </a:solidFill>
            </a:endParaRPr>
          </a:p>
        </p:txBody>
      </p:sp>
      <p:sp>
        <p:nvSpPr>
          <p:cNvPr id="21507" name="Rectangle 2"/>
          <p:cNvSpPr>
            <a:spLocks noGrp="1" noChangeArrowheads="1"/>
          </p:cNvSpPr>
          <p:nvPr>
            <p:ph type="title" idx="4294967295"/>
          </p:nvPr>
        </p:nvSpPr>
        <p:spPr>
          <a:xfrm>
            <a:off x="0" y="228600"/>
            <a:ext cx="7773988" cy="1143000"/>
          </a:xfrm>
        </p:spPr>
        <p:txBody>
          <a:bodyPr>
            <a:normAutofit/>
          </a:bodyPr>
          <a:lstStyle/>
          <a:p>
            <a:r>
              <a:rPr lang="en-US" sz="3600" dirty="0"/>
              <a:t>Slowly Changing Dimensions</a:t>
            </a:r>
          </a:p>
        </p:txBody>
      </p:sp>
      <p:sp>
        <p:nvSpPr>
          <p:cNvPr id="21511" name="Rectangle 4"/>
          <p:cNvSpPr>
            <a:spLocks noChangeArrowheads="1"/>
          </p:cNvSpPr>
          <p:nvPr/>
        </p:nvSpPr>
        <p:spPr bwMode="auto">
          <a:xfrm>
            <a:off x="990600" y="20574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Add a dimension row</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Keeps track of history</a:t>
            </a:r>
          </a:p>
          <a:p>
            <a:pPr marL="342900" indent="-342900" eaLnBrk="1" hangingPunct="1">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Usually relate to true changes in source</a:t>
            </a:r>
            <a:endParaRPr lang="en-US" sz="2400" b="0" dirty="0">
              <a:solidFill>
                <a:schemeClr val="tx1"/>
              </a:solidFill>
              <a:latin typeface="Arial" pitchFamily="34" charset="0"/>
              <a:cs typeface="Arial" pitchFamily="34" charset="0"/>
            </a:endParaRP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Used when we need to preserve history in the DWH</a:t>
            </a:r>
            <a:r>
              <a:rPr lang="en-US" sz="2400" dirty="0"/>
              <a:t>.</a:t>
            </a: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None/>
            </a:pPr>
            <a:endParaRPr lang="en-US" sz="1800" b="0" dirty="0">
              <a:solidFill>
                <a:schemeClr val="tx1"/>
              </a:solidFill>
              <a:latin typeface="Verdana" pitchFamily="34" charset="0"/>
            </a:endParaRPr>
          </a:p>
        </p:txBody>
      </p:sp>
    </p:spTree>
    <p:extLst>
      <p:ext uri="{BB962C8B-B14F-4D97-AF65-F5344CB8AC3E}">
        <p14:creationId xmlns:p14="http://schemas.microsoft.com/office/powerpoint/2010/main" val="398966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 name="Date Placeholder 3"/>
          <p:cNvSpPr>
            <a:spLocks noGrp="1"/>
          </p:cNvSpPr>
          <p:nvPr>
            <p:ph type="dt" sz="half" idx="12"/>
          </p:nvPr>
        </p:nvSpPr>
        <p:spPr/>
        <p:txBody>
          <a:bodyPr/>
          <a:lstStyle/>
          <a:p>
            <a:pPr>
              <a:defRPr/>
            </a:pPr>
            <a:fld id="{7F3B6BF4-7EEF-4A9A-B9A0-E269AF2EDB4E}" type="datetime1">
              <a:rPr lang="en-US"/>
              <a:pPr>
                <a:defRPr/>
              </a:pPr>
              <a:t>2/23/2019</a:t>
            </a:fld>
            <a:endParaRPr lang="en-US"/>
          </a:p>
        </p:txBody>
      </p:sp>
      <p:sp>
        <p:nvSpPr>
          <p:cNvPr id="209" name="Footer Placeholder 4"/>
          <p:cNvSpPr>
            <a:spLocks noGrp="1"/>
          </p:cNvSpPr>
          <p:nvPr>
            <p:ph type="ftr" sz="quarter" idx="13"/>
          </p:nvPr>
        </p:nvSpPr>
        <p:spPr/>
        <p:txBody>
          <a:bodyPr/>
          <a:lstStyle/>
          <a:p>
            <a:pPr>
              <a:defRPr/>
            </a:pPr>
            <a:r>
              <a:rPr lang="en-US"/>
              <a:t> </a:t>
            </a:r>
          </a:p>
        </p:txBody>
      </p:sp>
      <p:sp>
        <p:nvSpPr>
          <p:cNvPr id="210" name="Slide Number Placeholder 5"/>
          <p:cNvSpPr>
            <a:spLocks noGrp="1"/>
          </p:cNvSpPr>
          <p:nvPr>
            <p:ph type="sldNum" sz="quarter" idx="14"/>
          </p:nvPr>
        </p:nvSpPr>
        <p:spPr/>
        <p:txBody>
          <a:bodyPr/>
          <a:lstStyle/>
          <a:p>
            <a:pPr>
              <a:defRPr/>
            </a:pPr>
            <a:fld id="{30D62243-CAEC-40DF-9FE5-C0EC57B47402}" type="slidenum">
              <a:rPr lang="en-US"/>
              <a:pPr>
                <a:defRPr/>
              </a:pPr>
              <a:t>11</a:t>
            </a:fld>
            <a:endParaRPr lang="en-US"/>
          </a:p>
        </p:txBody>
      </p:sp>
      <p:sp>
        <p:nvSpPr>
          <p:cNvPr id="22530" name="Rectangle 3"/>
          <p:cNvSpPr>
            <a:spLocks noGrp="1" noChangeArrowheads="1"/>
          </p:cNvSpPr>
          <p:nvPr>
            <p:ph idx="4294967295"/>
          </p:nvPr>
        </p:nvSpPr>
        <p:spPr>
          <a:xfrm>
            <a:off x="0" y="1447800"/>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II Change: Examples</a:t>
            </a:r>
          </a:p>
        </p:txBody>
      </p:sp>
      <p:sp>
        <p:nvSpPr>
          <p:cNvPr id="22531" name="Rectangle 2"/>
          <p:cNvSpPr>
            <a:spLocks noGrp="1" noChangeArrowheads="1"/>
          </p:cNvSpPr>
          <p:nvPr>
            <p:ph type="title" idx="4294967295"/>
          </p:nvPr>
        </p:nvSpPr>
        <p:spPr>
          <a:xfrm>
            <a:off x="76200" y="228600"/>
            <a:ext cx="7773987" cy="914400"/>
          </a:xfrm>
        </p:spPr>
        <p:txBody>
          <a:bodyPr>
            <a:normAutofit/>
          </a:bodyPr>
          <a:lstStyle/>
          <a:p>
            <a:r>
              <a:rPr lang="en-US" sz="3600" dirty="0"/>
              <a:t>Slowly Changing Dimensions</a:t>
            </a:r>
          </a:p>
        </p:txBody>
      </p:sp>
      <p:sp>
        <p:nvSpPr>
          <p:cNvPr id="94212" name="Rectangle 4"/>
          <p:cNvSpPr>
            <a:spLocks noChangeArrowheads="1"/>
          </p:cNvSpPr>
          <p:nvPr/>
        </p:nvSpPr>
        <p:spPr bwMode="auto">
          <a:xfrm>
            <a:off x="1447800" y="26670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None/>
            </a:pPr>
            <a:r>
              <a:rPr lang="en-US" sz="1900" dirty="0">
                <a:solidFill>
                  <a:schemeClr val="tx1"/>
                </a:solidFill>
                <a:latin typeface="Arial" pitchFamily="34" charset="0"/>
                <a:cs typeface="Arial" pitchFamily="34" charset="0"/>
              </a:rPr>
              <a:t>Fact Table                              Dimension Table</a:t>
            </a:r>
          </a:p>
        </p:txBody>
      </p:sp>
      <p:grpSp>
        <p:nvGrpSpPr>
          <p:cNvPr id="22536" name="Group 5"/>
          <p:cNvGrpSpPr>
            <a:grpSpLocks/>
          </p:cNvGrpSpPr>
          <p:nvPr/>
        </p:nvGrpSpPr>
        <p:grpSpPr bwMode="auto">
          <a:xfrm>
            <a:off x="4267200" y="3048000"/>
            <a:ext cx="4572000" cy="1600200"/>
            <a:chOff x="-3" y="-3"/>
            <a:chExt cx="2801" cy="2021"/>
          </a:xfrm>
        </p:grpSpPr>
        <p:grpSp>
          <p:nvGrpSpPr>
            <p:cNvPr id="22662" name="Group 6"/>
            <p:cNvGrpSpPr>
              <a:grpSpLocks/>
            </p:cNvGrpSpPr>
            <p:nvPr/>
          </p:nvGrpSpPr>
          <p:grpSpPr bwMode="auto">
            <a:xfrm>
              <a:off x="0" y="0"/>
              <a:ext cx="2795" cy="2015"/>
              <a:chOff x="0" y="0"/>
              <a:chExt cx="2795" cy="2015"/>
            </a:xfrm>
          </p:grpSpPr>
          <p:grpSp>
            <p:nvGrpSpPr>
              <p:cNvPr id="22664" name="Group 7"/>
              <p:cNvGrpSpPr>
                <a:grpSpLocks/>
              </p:cNvGrpSpPr>
              <p:nvPr/>
            </p:nvGrpSpPr>
            <p:grpSpPr bwMode="auto">
              <a:xfrm>
                <a:off x="0" y="0"/>
                <a:ext cx="538" cy="403"/>
                <a:chOff x="0" y="0"/>
                <a:chExt cx="538" cy="403"/>
              </a:xfrm>
            </p:grpSpPr>
            <p:sp>
              <p:nvSpPr>
                <p:cNvPr id="22737" name="Rectangle 8"/>
                <p:cNvSpPr>
                  <a:spLocks noChangeArrowheads="1"/>
                </p:cNvSpPr>
                <p:nvPr/>
              </p:nvSpPr>
              <p:spPr bwMode="auto">
                <a:xfrm>
                  <a:off x="43" y="0"/>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a:t>
                  </a:r>
                </a:p>
                <a:p>
                  <a:pPr algn="just"/>
                  <a:endParaRPr lang="en-US" sz="2400">
                    <a:solidFill>
                      <a:schemeClr val="tx1"/>
                    </a:solidFill>
                    <a:latin typeface="Times New Roman" pitchFamily="18" charset="0"/>
                  </a:endParaRPr>
                </a:p>
              </p:txBody>
            </p:sp>
            <p:sp>
              <p:nvSpPr>
                <p:cNvPr id="22738" name="Rectangle 9"/>
                <p:cNvSpPr>
                  <a:spLocks noChangeArrowheads="1"/>
                </p:cNvSpPr>
                <p:nvPr/>
              </p:nvSpPr>
              <p:spPr bwMode="auto">
                <a:xfrm>
                  <a:off x="0" y="0"/>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65" name="Group 10"/>
              <p:cNvGrpSpPr>
                <a:grpSpLocks/>
              </p:cNvGrpSpPr>
              <p:nvPr/>
            </p:nvGrpSpPr>
            <p:grpSpPr bwMode="auto">
              <a:xfrm>
                <a:off x="538" y="0"/>
                <a:ext cx="538" cy="403"/>
                <a:chOff x="538" y="0"/>
                <a:chExt cx="538" cy="403"/>
              </a:xfrm>
            </p:grpSpPr>
            <p:sp>
              <p:nvSpPr>
                <p:cNvPr id="22735" name="Rectangle 11"/>
                <p:cNvSpPr>
                  <a:spLocks noChangeArrowheads="1"/>
                </p:cNvSpPr>
                <p:nvPr/>
              </p:nvSpPr>
              <p:spPr bwMode="auto">
                <a:xfrm>
                  <a:off x="581" y="0"/>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36" name="Rectangle 12"/>
                <p:cNvSpPr>
                  <a:spLocks noChangeArrowheads="1"/>
                </p:cNvSpPr>
                <p:nvPr/>
              </p:nvSpPr>
              <p:spPr bwMode="auto">
                <a:xfrm>
                  <a:off x="538" y="0"/>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66" name="Group 13"/>
              <p:cNvGrpSpPr>
                <a:grpSpLocks/>
              </p:cNvGrpSpPr>
              <p:nvPr/>
            </p:nvGrpSpPr>
            <p:grpSpPr bwMode="auto">
              <a:xfrm>
                <a:off x="1076" y="0"/>
                <a:ext cx="472" cy="403"/>
                <a:chOff x="1076" y="0"/>
                <a:chExt cx="472" cy="403"/>
              </a:xfrm>
            </p:grpSpPr>
            <p:sp>
              <p:nvSpPr>
                <p:cNvPr id="22733" name="Rectangle 14"/>
                <p:cNvSpPr>
                  <a:spLocks noChangeArrowheads="1"/>
                </p:cNvSpPr>
                <p:nvPr/>
              </p:nvSpPr>
              <p:spPr bwMode="auto">
                <a:xfrm>
                  <a:off x="1119" y="0"/>
                  <a:ext cx="3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34" name="Rectangle 15"/>
                <p:cNvSpPr>
                  <a:spLocks noChangeArrowheads="1"/>
                </p:cNvSpPr>
                <p:nvPr/>
              </p:nvSpPr>
              <p:spPr bwMode="auto">
                <a:xfrm>
                  <a:off x="1076" y="0"/>
                  <a:ext cx="47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67" name="Group 16"/>
              <p:cNvGrpSpPr>
                <a:grpSpLocks/>
              </p:cNvGrpSpPr>
              <p:nvPr/>
            </p:nvGrpSpPr>
            <p:grpSpPr bwMode="auto">
              <a:xfrm>
                <a:off x="1548" y="0"/>
                <a:ext cx="550" cy="403"/>
                <a:chOff x="1548" y="0"/>
                <a:chExt cx="550" cy="403"/>
              </a:xfrm>
            </p:grpSpPr>
            <p:sp>
              <p:nvSpPr>
                <p:cNvPr id="22731" name="Rectangle 17"/>
                <p:cNvSpPr>
                  <a:spLocks noChangeArrowheads="1"/>
                </p:cNvSpPr>
                <p:nvPr/>
              </p:nvSpPr>
              <p:spPr bwMode="auto">
                <a:xfrm>
                  <a:off x="1591" y="0"/>
                  <a:ext cx="4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32" name="Rectangle 18"/>
                <p:cNvSpPr>
                  <a:spLocks noChangeArrowheads="1"/>
                </p:cNvSpPr>
                <p:nvPr/>
              </p:nvSpPr>
              <p:spPr bwMode="auto">
                <a:xfrm>
                  <a:off x="1548" y="0"/>
                  <a:ext cx="55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68" name="Group 19"/>
              <p:cNvGrpSpPr>
                <a:grpSpLocks/>
              </p:cNvGrpSpPr>
              <p:nvPr/>
            </p:nvGrpSpPr>
            <p:grpSpPr bwMode="auto">
              <a:xfrm>
                <a:off x="2098" y="0"/>
                <a:ext cx="697" cy="403"/>
                <a:chOff x="2098" y="0"/>
                <a:chExt cx="697" cy="403"/>
              </a:xfrm>
            </p:grpSpPr>
            <p:sp>
              <p:nvSpPr>
                <p:cNvPr id="22729" name="Rectangle 20"/>
                <p:cNvSpPr>
                  <a:spLocks noChangeArrowheads="1"/>
                </p:cNvSpPr>
                <p:nvPr/>
              </p:nvSpPr>
              <p:spPr bwMode="auto">
                <a:xfrm>
                  <a:off x="2141" y="0"/>
                  <a:ext cx="6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30" name="Rectangle 21"/>
                <p:cNvSpPr>
                  <a:spLocks noChangeArrowheads="1"/>
                </p:cNvSpPr>
                <p:nvPr/>
              </p:nvSpPr>
              <p:spPr bwMode="auto">
                <a:xfrm>
                  <a:off x="2098" y="0"/>
                  <a:ext cx="6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69" name="Group 22"/>
              <p:cNvGrpSpPr>
                <a:grpSpLocks/>
              </p:cNvGrpSpPr>
              <p:nvPr/>
            </p:nvGrpSpPr>
            <p:grpSpPr bwMode="auto">
              <a:xfrm>
                <a:off x="0" y="403"/>
                <a:ext cx="538" cy="403"/>
                <a:chOff x="0" y="403"/>
                <a:chExt cx="538" cy="403"/>
              </a:xfrm>
            </p:grpSpPr>
            <p:sp>
              <p:nvSpPr>
                <p:cNvPr id="22727" name="Rectangle 23"/>
                <p:cNvSpPr>
                  <a:spLocks noChangeArrowheads="1"/>
                </p:cNvSpPr>
                <p:nvPr/>
              </p:nvSpPr>
              <p:spPr bwMode="auto">
                <a:xfrm>
                  <a:off x="43" y="403"/>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solidFill>
                        <a:schemeClr val="tx1"/>
                      </a:solidFill>
                      <a:latin typeface="Times New Roman" pitchFamily="18" charset="0"/>
                      <a:cs typeface="Times New Roman" pitchFamily="18" charset="0"/>
                    </a:rPr>
                    <a:t>123456</a:t>
                  </a:r>
                </a:p>
                <a:p>
                  <a:pPr algn="just"/>
                  <a:endParaRPr lang="en-US" sz="2400" dirty="0">
                    <a:solidFill>
                      <a:schemeClr val="tx1"/>
                    </a:solidFill>
                    <a:latin typeface="Times New Roman" pitchFamily="18" charset="0"/>
                  </a:endParaRPr>
                </a:p>
              </p:txBody>
            </p:sp>
            <p:sp>
              <p:nvSpPr>
                <p:cNvPr id="22728" name="Rectangle 24"/>
                <p:cNvSpPr>
                  <a:spLocks noChangeArrowheads="1"/>
                </p:cNvSpPr>
                <p:nvPr/>
              </p:nvSpPr>
              <p:spPr bwMode="auto">
                <a:xfrm>
                  <a:off x="0" y="403"/>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0" name="Group 25"/>
              <p:cNvGrpSpPr>
                <a:grpSpLocks/>
              </p:cNvGrpSpPr>
              <p:nvPr/>
            </p:nvGrpSpPr>
            <p:grpSpPr bwMode="auto">
              <a:xfrm>
                <a:off x="538" y="403"/>
                <a:ext cx="538" cy="403"/>
                <a:chOff x="538" y="403"/>
                <a:chExt cx="538" cy="403"/>
              </a:xfrm>
            </p:grpSpPr>
            <p:sp>
              <p:nvSpPr>
                <p:cNvPr id="22725" name="Rectangle 26"/>
                <p:cNvSpPr>
                  <a:spLocks noChangeArrowheads="1"/>
                </p:cNvSpPr>
                <p:nvPr/>
              </p:nvSpPr>
              <p:spPr bwMode="auto">
                <a:xfrm>
                  <a:off x="581" y="403"/>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Sam</a:t>
                  </a:r>
                  <a:endParaRPr lang="en-US" sz="12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endParaRPr>
                </a:p>
              </p:txBody>
            </p:sp>
            <p:sp>
              <p:nvSpPr>
                <p:cNvPr id="22726" name="Rectangle 27"/>
                <p:cNvSpPr>
                  <a:spLocks noChangeArrowheads="1"/>
                </p:cNvSpPr>
                <p:nvPr/>
              </p:nvSpPr>
              <p:spPr bwMode="auto">
                <a:xfrm>
                  <a:off x="538" y="403"/>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1" name="Group 28"/>
              <p:cNvGrpSpPr>
                <a:grpSpLocks/>
              </p:cNvGrpSpPr>
              <p:nvPr/>
            </p:nvGrpSpPr>
            <p:grpSpPr bwMode="auto">
              <a:xfrm>
                <a:off x="1076" y="403"/>
                <a:ext cx="472" cy="403"/>
                <a:chOff x="1076" y="403"/>
                <a:chExt cx="472" cy="403"/>
              </a:xfrm>
            </p:grpSpPr>
            <p:sp>
              <p:nvSpPr>
                <p:cNvPr id="22723" name="Rectangle 29"/>
                <p:cNvSpPr>
                  <a:spLocks noChangeArrowheads="1"/>
                </p:cNvSpPr>
                <p:nvPr/>
              </p:nvSpPr>
              <p:spPr bwMode="auto">
                <a:xfrm>
                  <a:off x="1119" y="403"/>
                  <a:ext cx="3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Paul</a:t>
                  </a:r>
                  <a:r>
                    <a:rPr lang="en-US" sz="1200" dirty="0">
                      <a:solidFill>
                        <a:schemeClr val="tx1"/>
                      </a:solidFill>
                      <a:latin typeface="Times New Roman" pitchFamily="18" charset="0"/>
                      <a:cs typeface="Times New Roman" pitchFamily="18" charset="0"/>
                    </a:rPr>
                    <a:t> </a:t>
                  </a:r>
                </a:p>
                <a:p>
                  <a:pPr algn="just"/>
                  <a:endParaRPr lang="en-US" sz="2400" dirty="0">
                    <a:solidFill>
                      <a:schemeClr val="tx1"/>
                    </a:solidFill>
                    <a:latin typeface="Times New Roman" pitchFamily="18" charset="0"/>
                  </a:endParaRPr>
                </a:p>
              </p:txBody>
            </p:sp>
            <p:sp>
              <p:nvSpPr>
                <p:cNvPr id="22724" name="Rectangle 30"/>
                <p:cNvSpPr>
                  <a:spLocks noChangeArrowheads="1"/>
                </p:cNvSpPr>
                <p:nvPr/>
              </p:nvSpPr>
              <p:spPr bwMode="auto">
                <a:xfrm>
                  <a:off x="1076" y="403"/>
                  <a:ext cx="47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2" name="Group 31"/>
              <p:cNvGrpSpPr>
                <a:grpSpLocks/>
              </p:cNvGrpSpPr>
              <p:nvPr/>
            </p:nvGrpSpPr>
            <p:grpSpPr bwMode="auto">
              <a:xfrm>
                <a:off x="1548" y="403"/>
                <a:ext cx="550" cy="403"/>
                <a:chOff x="1548" y="403"/>
                <a:chExt cx="550" cy="403"/>
              </a:xfrm>
            </p:grpSpPr>
            <p:sp>
              <p:nvSpPr>
                <p:cNvPr id="22721" name="Rectangle 32"/>
                <p:cNvSpPr>
                  <a:spLocks noChangeArrowheads="1"/>
                </p:cNvSpPr>
                <p:nvPr/>
              </p:nvSpPr>
              <p:spPr bwMode="auto">
                <a:xfrm>
                  <a:off x="1591" y="403"/>
                  <a:ext cx="4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Single</a:t>
                  </a:r>
                </a:p>
                <a:p>
                  <a:pPr algn="just"/>
                  <a:endParaRPr lang="en-US" sz="2400">
                    <a:solidFill>
                      <a:schemeClr val="tx1"/>
                    </a:solidFill>
                    <a:latin typeface="Times New Roman" pitchFamily="18" charset="0"/>
                  </a:endParaRPr>
                </a:p>
              </p:txBody>
            </p:sp>
            <p:sp>
              <p:nvSpPr>
                <p:cNvPr id="22722" name="Rectangle 33"/>
                <p:cNvSpPr>
                  <a:spLocks noChangeArrowheads="1"/>
                </p:cNvSpPr>
                <p:nvPr/>
              </p:nvSpPr>
              <p:spPr bwMode="auto">
                <a:xfrm>
                  <a:off x="1548" y="403"/>
                  <a:ext cx="55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3" name="Group 34"/>
              <p:cNvGrpSpPr>
                <a:grpSpLocks/>
              </p:cNvGrpSpPr>
              <p:nvPr/>
            </p:nvGrpSpPr>
            <p:grpSpPr bwMode="auto">
              <a:xfrm>
                <a:off x="2098" y="403"/>
                <a:ext cx="697" cy="403"/>
                <a:chOff x="2098" y="403"/>
                <a:chExt cx="697" cy="403"/>
              </a:xfrm>
            </p:grpSpPr>
            <p:sp>
              <p:nvSpPr>
                <p:cNvPr id="22719" name="Rectangle 35"/>
                <p:cNvSpPr>
                  <a:spLocks noChangeArrowheads="1"/>
                </p:cNvSpPr>
                <p:nvPr/>
              </p:nvSpPr>
              <p:spPr bwMode="auto">
                <a:xfrm>
                  <a:off x="2141" y="403"/>
                  <a:ext cx="6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Verdana" pitchFamily="34" charset="0"/>
                    </a:rPr>
                    <a:t>NDA123</a:t>
                  </a:r>
                </a:p>
                <a:p>
                  <a:pPr algn="just"/>
                  <a:endParaRPr lang="en-US" sz="1200" dirty="0">
                    <a:solidFill>
                      <a:schemeClr val="tx1"/>
                    </a:solidFill>
                    <a:latin typeface="Times New Roman" pitchFamily="18" charset="0"/>
                  </a:endParaRPr>
                </a:p>
              </p:txBody>
            </p:sp>
            <p:sp>
              <p:nvSpPr>
                <p:cNvPr id="22720" name="Rectangle 36"/>
                <p:cNvSpPr>
                  <a:spLocks noChangeArrowheads="1"/>
                </p:cNvSpPr>
                <p:nvPr/>
              </p:nvSpPr>
              <p:spPr bwMode="auto">
                <a:xfrm>
                  <a:off x="2098" y="403"/>
                  <a:ext cx="6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4" name="Group 37"/>
              <p:cNvGrpSpPr>
                <a:grpSpLocks/>
              </p:cNvGrpSpPr>
              <p:nvPr/>
            </p:nvGrpSpPr>
            <p:grpSpPr bwMode="auto">
              <a:xfrm>
                <a:off x="0" y="806"/>
                <a:ext cx="538" cy="403"/>
                <a:chOff x="0" y="806"/>
                <a:chExt cx="538" cy="403"/>
              </a:xfrm>
            </p:grpSpPr>
            <p:sp>
              <p:nvSpPr>
                <p:cNvPr id="22717" name="Rectangle 38"/>
                <p:cNvSpPr>
                  <a:spLocks noChangeArrowheads="1"/>
                </p:cNvSpPr>
                <p:nvPr/>
              </p:nvSpPr>
              <p:spPr bwMode="auto">
                <a:xfrm>
                  <a:off x="43" y="806"/>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a:t>
                  </a:r>
                </a:p>
                <a:p>
                  <a:pPr algn="just"/>
                  <a:endParaRPr lang="en-US" sz="2400">
                    <a:solidFill>
                      <a:schemeClr val="tx1"/>
                    </a:solidFill>
                    <a:latin typeface="Times New Roman" pitchFamily="18" charset="0"/>
                  </a:endParaRPr>
                </a:p>
              </p:txBody>
            </p:sp>
            <p:sp>
              <p:nvSpPr>
                <p:cNvPr id="22718" name="Rectangle 39"/>
                <p:cNvSpPr>
                  <a:spLocks noChangeArrowheads="1"/>
                </p:cNvSpPr>
                <p:nvPr/>
              </p:nvSpPr>
              <p:spPr bwMode="auto">
                <a:xfrm>
                  <a:off x="0" y="806"/>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5" name="Group 40"/>
              <p:cNvGrpSpPr>
                <a:grpSpLocks/>
              </p:cNvGrpSpPr>
              <p:nvPr/>
            </p:nvGrpSpPr>
            <p:grpSpPr bwMode="auto">
              <a:xfrm>
                <a:off x="538" y="806"/>
                <a:ext cx="538" cy="403"/>
                <a:chOff x="538" y="806"/>
                <a:chExt cx="538" cy="403"/>
              </a:xfrm>
            </p:grpSpPr>
            <p:sp>
              <p:nvSpPr>
                <p:cNvPr id="22715" name="Rectangle 41"/>
                <p:cNvSpPr>
                  <a:spLocks noChangeArrowheads="1"/>
                </p:cNvSpPr>
                <p:nvPr/>
              </p:nvSpPr>
              <p:spPr bwMode="auto">
                <a:xfrm>
                  <a:off x="581" y="806"/>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16" name="Rectangle 42"/>
                <p:cNvSpPr>
                  <a:spLocks noChangeArrowheads="1"/>
                </p:cNvSpPr>
                <p:nvPr/>
              </p:nvSpPr>
              <p:spPr bwMode="auto">
                <a:xfrm>
                  <a:off x="538" y="806"/>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6" name="Group 43"/>
              <p:cNvGrpSpPr>
                <a:grpSpLocks/>
              </p:cNvGrpSpPr>
              <p:nvPr/>
            </p:nvGrpSpPr>
            <p:grpSpPr bwMode="auto">
              <a:xfrm>
                <a:off x="1076" y="806"/>
                <a:ext cx="472" cy="403"/>
                <a:chOff x="1076" y="806"/>
                <a:chExt cx="472" cy="403"/>
              </a:xfrm>
            </p:grpSpPr>
            <p:sp>
              <p:nvSpPr>
                <p:cNvPr id="22713" name="Rectangle 44"/>
                <p:cNvSpPr>
                  <a:spLocks noChangeArrowheads="1"/>
                </p:cNvSpPr>
                <p:nvPr/>
              </p:nvSpPr>
              <p:spPr bwMode="auto">
                <a:xfrm>
                  <a:off x="1119" y="806"/>
                  <a:ext cx="3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14" name="Rectangle 45"/>
                <p:cNvSpPr>
                  <a:spLocks noChangeArrowheads="1"/>
                </p:cNvSpPr>
                <p:nvPr/>
              </p:nvSpPr>
              <p:spPr bwMode="auto">
                <a:xfrm>
                  <a:off x="1076" y="806"/>
                  <a:ext cx="47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7" name="Group 46"/>
              <p:cNvGrpSpPr>
                <a:grpSpLocks/>
              </p:cNvGrpSpPr>
              <p:nvPr/>
            </p:nvGrpSpPr>
            <p:grpSpPr bwMode="auto">
              <a:xfrm>
                <a:off x="1548" y="806"/>
                <a:ext cx="550" cy="403"/>
                <a:chOff x="1548" y="806"/>
                <a:chExt cx="550" cy="403"/>
              </a:xfrm>
            </p:grpSpPr>
            <p:sp>
              <p:nvSpPr>
                <p:cNvPr id="22711" name="Rectangle 47"/>
                <p:cNvSpPr>
                  <a:spLocks noChangeArrowheads="1"/>
                </p:cNvSpPr>
                <p:nvPr/>
              </p:nvSpPr>
              <p:spPr bwMode="auto">
                <a:xfrm>
                  <a:off x="1591" y="806"/>
                  <a:ext cx="4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12" name="Rectangle 48"/>
                <p:cNvSpPr>
                  <a:spLocks noChangeArrowheads="1"/>
                </p:cNvSpPr>
                <p:nvPr/>
              </p:nvSpPr>
              <p:spPr bwMode="auto">
                <a:xfrm>
                  <a:off x="1548" y="806"/>
                  <a:ext cx="55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8" name="Group 49"/>
              <p:cNvGrpSpPr>
                <a:grpSpLocks/>
              </p:cNvGrpSpPr>
              <p:nvPr/>
            </p:nvGrpSpPr>
            <p:grpSpPr bwMode="auto">
              <a:xfrm>
                <a:off x="2098" y="806"/>
                <a:ext cx="697" cy="403"/>
                <a:chOff x="2098" y="806"/>
                <a:chExt cx="697" cy="403"/>
              </a:xfrm>
            </p:grpSpPr>
            <p:sp>
              <p:nvSpPr>
                <p:cNvPr id="22709" name="Rectangle 50"/>
                <p:cNvSpPr>
                  <a:spLocks noChangeArrowheads="1"/>
                </p:cNvSpPr>
                <p:nvPr/>
              </p:nvSpPr>
              <p:spPr bwMode="auto">
                <a:xfrm>
                  <a:off x="2141" y="806"/>
                  <a:ext cx="6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710" name="Rectangle 51"/>
                <p:cNvSpPr>
                  <a:spLocks noChangeArrowheads="1"/>
                </p:cNvSpPr>
                <p:nvPr/>
              </p:nvSpPr>
              <p:spPr bwMode="auto">
                <a:xfrm>
                  <a:off x="2098" y="806"/>
                  <a:ext cx="6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79" name="Group 52"/>
              <p:cNvGrpSpPr>
                <a:grpSpLocks/>
              </p:cNvGrpSpPr>
              <p:nvPr/>
            </p:nvGrpSpPr>
            <p:grpSpPr bwMode="auto">
              <a:xfrm>
                <a:off x="0" y="1209"/>
                <a:ext cx="538" cy="403"/>
                <a:chOff x="0" y="1209"/>
                <a:chExt cx="538" cy="403"/>
              </a:xfrm>
            </p:grpSpPr>
            <p:sp>
              <p:nvSpPr>
                <p:cNvPr id="22707" name="Rectangle 53"/>
                <p:cNvSpPr>
                  <a:spLocks noChangeArrowheads="1"/>
                </p:cNvSpPr>
                <p:nvPr/>
              </p:nvSpPr>
              <p:spPr bwMode="auto">
                <a:xfrm>
                  <a:off x="43" y="1209"/>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solidFill>
                        <a:schemeClr val="tx1"/>
                      </a:solidFill>
                      <a:latin typeface="Times New Roman" pitchFamily="18" charset="0"/>
                      <a:cs typeface="Times New Roman" pitchFamily="18" charset="0"/>
                    </a:rPr>
                    <a:t>122332</a:t>
                  </a:r>
                </a:p>
                <a:p>
                  <a:pPr algn="just"/>
                  <a:endParaRPr lang="en-US" sz="2400" dirty="0">
                    <a:solidFill>
                      <a:schemeClr val="tx1"/>
                    </a:solidFill>
                    <a:latin typeface="Times New Roman" pitchFamily="18" charset="0"/>
                  </a:endParaRPr>
                </a:p>
              </p:txBody>
            </p:sp>
            <p:sp>
              <p:nvSpPr>
                <p:cNvPr id="22708" name="Rectangle 54"/>
                <p:cNvSpPr>
                  <a:spLocks noChangeArrowheads="1"/>
                </p:cNvSpPr>
                <p:nvPr/>
              </p:nvSpPr>
              <p:spPr bwMode="auto">
                <a:xfrm>
                  <a:off x="0" y="1209"/>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0" name="Group 55"/>
              <p:cNvGrpSpPr>
                <a:grpSpLocks/>
              </p:cNvGrpSpPr>
              <p:nvPr/>
            </p:nvGrpSpPr>
            <p:grpSpPr bwMode="auto">
              <a:xfrm>
                <a:off x="538" y="1209"/>
                <a:ext cx="538" cy="403"/>
                <a:chOff x="538" y="1209"/>
                <a:chExt cx="538" cy="403"/>
              </a:xfrm>
            </p:grpSpPr>
            <p:sp>
              <p:nvSpPr>
                <p:cNvPr id="22705" name="Rectangle 56"/>
                <p:cNvSpPr>
                  <a:spLocks noChangeArrowheads="1"/>
                </p:cNvSpPr>
                <p:nvPr/>
              </p:nvSpPr>
              <p:spPr bwMode="auto">
                <a:xfrm>
                  <a:off x="581" y="1209"/>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Sam	</a:t>
                  </a:r>
                  <a:endParaRPr lang="en-US" sz="12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endParaRPr>
                </a:p>
              </p:txBody>
            </p:sp>
            <p:sp>
              <p:nvSpPr>
                <p:cNvPr id="22706" name="Rectangle 57"/>
                <p:cNvSpPr>
                  <a:spLocks noChangeArrowheads="1"/>
                </p:cNvSpPr>
                <p:nvPr/>
              </p:nvSpPr>
              <p:spPr bwMode="auto">
                <a:xfrm>
                  <a:off x="538" y="1209"/>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1" name="Group 58"/>
              <p:cNvGrpSpPr>
                <a:grpSpLocks/>
              </p:cNvGrpSpPr>
              <p:nvPr/>
            </p:nvGrpSpPr>
            <p:grpSpPr bwMode="auto">
              <a:xfrm>
                <a:off x="1076" y="1209"/>
                <a:ext cx="472" cy="403"/>
                <a:chOff x="1076" y="1209"/>
                <a:chExt cx="472" cy="403"/>
              </a:xfrm>
            </p:grpSpPr>
            <p:sp>
              <p:nvSpPr>
                <p:cNvPr id="22703" name="Rectangle 59"/>
                <p:cNvSpPr>
                  <a:spLocks noChangeArrowheads="1"/>
                </p:cNvSpPr>
                <p:nvPr/>
              </p:nvSpPr>
              <p:spPr bwMode="auto">
                <a:xfrm>
                  <a:off x="1119" y="1209"/>
                  <a:ext cx="3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Pau</a:t>
                  </a:r>
                  <a:r>
                    <a:rPr lang="en-US" sz="1200" dirty="0">
                      <a:solidFill>
                        <a:schemeClr val="tx1"/>
                      </a:solidFill>
                      <a:latin typeface="Times New Roman" pitchFamily="18" charset="0"/>
                      <a:cs typeface="Times New Roman" pitchFamily="18" charset="0"/>
                    </a:rPr>
                    <a:t>l </a:t>
                  </a:r>
                </a:p>
                <a:p>
                  <a:pPr algn="just"/>
                  <a:endParaRPr lang="en-US" sz="2400" dirty="0">
                    <a:solidFill>
                      <a:schemeClr val="tx1"/>
                    </a:solidFill>
                    <a:latin typeface="Times New Roman" pitchFamily="18" charset="0"/>
                  </a:endParaRPr>
                </a:p>
              </p:txBody>
            </p:sp>
            <p:sp>
              <p:nvSpPr>
                <p:cNvPr id="22704" name="Rectangle 60"/>
                <p:cNvSpPr>
                  <a:spLocks noChangeArrowheads="1"/>
                </p:cNvSpPr>
                <p:nvPr/>
              </p:nvSpPr>
              <p:spPr bwMode="auto">
                <a:xfrm>
                  <a:off x="1076" y="1209"/>
                  <a:ext cx="47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2" name="Group 61"/>
              <p:cNvGrpSpPr>
                <a:grpSpLocks/>
              </p:cNvGrpSpPr>
              <p:nvPr/>
            </p:nvGrpSpPr>
            <p:grpSpPr bwMode="auto">
              <a:xfrm>
                <a:off x="1548" y="1209"/>
                <a:ext cx="550" cy="403"/>
                <a:chOff x="1548" y="1209"/>
                <a:chExt cx="550" cy="403"/>
              </a:xfrm>
            </p:grpSpPr>
            <p:sp>
              <p:nvSpPr>
                <p:cNvPr id="22701" name="Rectangle 62"/>
                <p:cNvSpPr>
                  <a:spLocks noChangeArrowheads="1"/>
                </p:cNvSpPr>
                <p:nvPr/>
              </p:nvSpPr>
              <p:spPr bwMode="auto">
                <a:xfrm>
                  <a:off x="1591" y="1209"/>
                  <a:ext cx="4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solidFill>
                        <a:schemeClr val="tx1"/>
                      </a:solidFill>
                      <a:latin typeface="Times New Roman" pitchFamily="18" charset="0"/>
                      <a:cs typeface="Times New Roman" pitchFamily="18" charset="0"/>
                    </a:rPr>
                    <a:t>Married</a:t>
                  </a:r>
                </a:p>
                <a:p>
                  <a:pPr algn="just"/>
                  <a:endParaRPr lang="en-US" sz="2400" dirty="0">
                    <a:solidFill>
                      <a:schemeClr val="tx1"/>
                    </a:solidFill>
                    <a:latin typeface="Times New Roman" pitchFamily="18" charset="0"/>
                  </a:endParaRPr>
                </a:p>
              </p:txBody>
            </p:sp>
            <p:sp>
              <p:nvSpPr>
                <p:cNvPr id="22702" name="Rectangle 63"/>
                <p:cNvSpPr>
                  <a:spLocks noChangeArrowheads="1"/>
                </p:cNvSpPr>
                <p:nvPr/>
              </p:nvSpPr>
              <p:spPr bwMode="auto">
                <a:xfrm>
                  <a:off x="1548" y="1209"/>
                  <a:ext cx="55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3" name="Group 64"/>
              <p:cNvGrpSpPr>
                <a:grpSpLocks/>
              </p:cNvGrpSpPr>
              <p:nvPr/>
            </p:nvGrpSpPr>
            <p:grpSpPr bwMode="auto">
              <a:xfrm>
                <a:off x="2098" y="1209"/>
                <a:ext cx="697" cy="403"/>
                <a:chOff x="2098" y="1209"/>
                <a:chExt cx="697" cy="403"/>
              </a:xfrm>
            </p:grpSpPr>
            <p:sp>
              <p:nvSpPr>
                <p:cNvPr id="22699" name="Rectangle 65"/>
                <p:cNvSpPr>
                  <a:spLocks noChangeArrowheads="1"/>
                </p:cNvSpPr>
                <p:nvPr/>
              </p:nvSpPr>
              <p:spPr bwMode="auto">
                <a:xfrm>
                  <a:off x="2141" y="1209"/>
                  <a:ext cx="6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Verdana" pitchFamily="34" charset="0"/>
                    </a:rPr>
                    <a:t>NDA123</a:t>
                  </a:r>
                </a:p>
                <a:p>
                  <a:pPr algn="just"/>
                  <a:endParaRPr lang="en-US" sz="1200" dirty="0">
                    <a:latin typeface="Times New Roman" pitchFamily="18" charset="0"/>
                  </a:endParaRPr>
                </a:p>
                <a:p>
                  <a:pPr algn="just"/>
                  <a:endParaRPr lang="en-US" sz="1200" dirty="0">
                    <a:solidFill>
                      <a:schemeClr val="tx1"/>
                    </a:solidFill>
                    <a:latin typeface="Times New Roman" pitchFamily="18" charset="0"/>
                  </a:endParaRPr>
                </a:p>
              </p:txBody>
            </p:sp>
            <p:sp>
              <p:nvSpPr>
                <p:cNvPr id="22700" name="Rectangle 66"/>
                <p:cNvSpPr>
                  <a:spLocks noChangeArrowheads="1"/>
                </p:cNvSpPr>
                <p:nvPr/>
              </p:nvSpPr>
              <p:spPr bwMode="auto">
                <a:xfrm>
                  <a:off x="2098" y="1209"/>
                  <a:ext cx="6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4" name="Group 67"/>
              <p:cNvGrpSpPr>
                <a:grpSpLocks/>
              </p:cNvGrpSpPr>
              <p:nvPr/>
            </p:nvGrpSpPr>
            <p:grpSpPr bwMode="auto">
              <a:xfrm>
                <a:off x="0" y="1612"/>
                <a:ext cx="538" cy="403"/>
                <a:chOff x="0" y="1612"/>
                <a:chExt cx="538" cy="403"/>
              </a:xfrm>
            </p:grpSpPr>
            <p:sp>
              <p:nvSpPr>
                <p:cNvPr id="22697" name="Rectangle 68"/>
                <p:cNvSpPr>
                  <a:spLocks noChangeArrowheads="1"/>
                </p:cNvSpPr>
                <p:nvPr/>
              </p:nvSpPr>
              <p:spPr bwMode="auto">
                <a:xfrm>
                  <a:off x="43" y="1612"/>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a:t>
                  </a:r>
                </a:p>
                <a:p>
                  <a:pPr algn="just"/>
                  <a:endParaRPr lang="en-US" sz="2400">
                    <a:solidFill>
                      <a:schemeClr val="tx1"/>
                    </a:solidFill>
                    <a:latin typeface="Times New Roman" pitchFamily="18" charset="0"/>
                  </a:endParaRPr>
                </a:p>
              </p:txBody>
            </p:sp>
            <p:sp>
              <p:nvSpPr>
                <p:cNvPr id="22698" name="Rectangle 69"/>
                <p:cNvSpPr>
                  <a:spLocks noChangeArrowheads="1"/>
                </p:cNvSpPr>
                <p:nvPr/>
              </p:nvSpPr>
              <p:spPr bwMode="auto">
                <a:xfrm>
                  <a:off x="0" y="1612"/>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5" name="Group 70"/>
              <p:cNvGrpSpPr>
                <a:grpSpLocks/>
              </p:cNvGrpSpPr>
              <p:nvPr/>
            </p:nvGrpSpPr>
            <p:grpSpPr bwMode="auto">
              <a:xfrm>
                <a:off x="538" y="1612"/>
                <a:ext cx="538" cy="403"/>
                <a:chOff x="538" y="1612"/>
                <a:chExt cx="538" cy="403"/>
              </a:xfrm>
            </p:grpSpPr>
            <p:sp>
              <p:nvSpPr>
                <p:cNvPr id="22695" name="Rectangle 71"/>
                <p:cNvSpPr>
                  <a:spLocks noChangeArrowheads="1"/>
                </p:cNvSpPr>
                <p:nvPr/>
              </p:nvSpPr>
              <p:spPr bwMode="auto">
                <a:xfrm>
                  <a:off x="581" y="1612"/>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696" name="Rectangle 72"/>
                <p:cNvSpPr>
                  <a:spLocks noChangeArrowheads="1"/>
                </p:cNvSpPr>
                <p:nvPr/>
              </p:nvSpPr>
              <p:spPr bwMode="auto">
                <a:xfrm>
                  <a:off x="538" y="1612"/>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6" name="Group 73"/>
              <p:cNvGrpSpPr>
                <a:grpSpLocks/>
              </p:cNvGrpSpPr>
              <p:nvPr/>
            </p:nvGrpSpPr>
            <p:grpSpPr bwMode="auto">
              <a:xfrm>
                <a:off x="1076" y="1612"/>
                <a:ext cx="472" cy="403"/>
                <a:chOff x="1076" y="1612"/>
                <a:chExt cx="472" cy="403"/>
              </a:xfrm>
            </p:grpSpPr>
            <p:sp>
              <p:nvSpPr>
                <p:cNvPr id="22693" name="Rectangle 74"/>
                <p:cNvSpPr>
                  <a:spLocks noChangeArrowheads="1"/>
                </p:cNvSpPr>
                <p:nvPr/>
              </p:nvSpPr>
              <p:spPr bwMode="auto">
                <a:xfrm>
                  <a:off x="1119" y="1612"/>
                  <a:ext cx="38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694" name="Rectangle 75"/>
                <p:cNvSpPr>
                  <a:spLocks noChangeArrowheads="1"/>
                </p:cNvSpPr>
                <p:nvPr/>
              </p:nvSpPr>
              <p:spPr bwMode="auto">
                <a:xfrm>
                  <a:off x="1076" y="1612"/>
                  <a:ext cx="47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7" name="Group 76"/>
              <p:cNvGrpSpPr>
                <a:grpSpLocks/>
              </p:cNvGrpSpPr>
              <p:nvPr/>
            </p:nvGrpSpPr>
            <p:grpSpPr bwMode="auto">
              <a:xfrm>
                <a:off x="1548" y="1612"/>
                <a:ext cx="550" cy="403"/>
                <a:chOff x="1548" y="1612"/>
                <a:chExt cx="550" cy="403"/>
              </a:xfrm>
            </p:grpSpPr>
            <p:sp>
              <p:nvSpPr>
                <p:cNvPr id="22691" name="Rectangle 77"/>
                <p:cNvSpPr>
                  <a:spLocks noChangeArrowheads="1"/>
                </p:cNvSpPr>
                <p:nvPr/>
              </p:nvSpPr>
              <p:spPr bwMode="auto">
                <a:xfrm>
                  <a:off x="1591" y="1612"/>
                  <a:ext cx="46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692" name="Rectangle 78"/>
                <p:cNvSpPr>
                  <a:spLocks noChangeArrowheads="1"/>
                </p:cNvSpPr>
                <p:nvPr/>
              </p:nvSpPr>
              <p:spPr bwMode="auto">
                <a:xfrm>
                  <a:off x="1548" y="1612"/>
                  <a:ext cx="55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88" name="Group 79"/>
              <p:cNvGrpSpPr>
                <a:grpSpLocks/>
              </p:cNvGrpSpPr>
              <p:nvPr/>
            </p:nvGrpSpPr>
            <p:grpSpPr bwMode="auto">
              <a:xfrm>
                <a:off x="2098" y="1612"/>
                <a:ext cx="697" cy="403"/>
                <a:chOff x="2098" y="1612"/>
                <a:chExt cx="697" cy="403"/>
              </a:xfrm>
            </p:grpSpPr>
            <p:sp>
              <p:nvSpPr>
                <p:cNvPr id="22689" name="Rectangle 80"/>
                <p:cNvSpPr>
                  <a:spLocks noChangeArrowheads="1"/>
                </p:cNvSpPr>
                <p:nvPr/>
              </p:nvSpPr>
              <p:spPr bwMode="auto">
                <a:xfrm>
                  <a:off x="2141" y="1612"/>
                  <a:ext cx="6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Times New Roman" pitchFamily="18" charset="0"/>
                      <a:cs typeface="Times New Roman" pitchFamily="18" charset="0"/>
                    </a:rPr>
                    <a:t> </a:t>
                  </a:r>
                </a:p>
                <a:p>
                  <a:pPr algn="just"/>
                  <a:endParaRPr lang="en-US" sz="2400">
                    <a:solidFill>
                      <a:schemeClr val="tx1"/>
                    </a:solidFill>
                    <a:latin typeface="Times New Roman" pitchFamily="18" charset="0"/>
                  </a:endParaRPr>
                </a:p>
              </p:txBody>
            </p:sp>
            <p:sp>
              <p:nvSpPr>
                <p:cNvPr id="22690" name="Rectangle 81"/>
                <p:cNvSpPr>
                  <a:spLocks noChangeArrowheads="1"/>
                </p:cNvSpPr>
                <p:nvPr/>
              </p:nvSpPr>
              <p:spPr bwMode="auto">
                <a:xfrm>
                  <a:off x="2098" y="1612"/>
                  <a:ext cx="6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2663" name="Rectangle 82"/>
            <p:cNvSpPr>
              <a:spLocks noChangeArrowheads="1"/>
            </p:cNvSpPr>
            <p:nvPr/>
          </p:nvSpPr>
          <p:spPr bwMode="auto">
            <a:xfrm>
              <a:off x="-3" y="-3"/>
              <a:ext cx="2801" cy="2021"/>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37" name="Line 88"/>
          <p:cNvSpPr>
            <a:spLocks noChangeShapeType="1"/>
          </p:cNvSpPr>
          <p:nvPr/>
        </p:nvSpPr>
        <p:spPr bwMode="auto">
          <a:xfrm flipV="1">
            <a:off x="3200400" y="3505200"/>
            <a:ext cx="10287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38" name="Line 90"/>
          <p:cNvSpPr>
            <a:spLocks noChangeShapeType="1"/>
          </p:cNvSpPr>
          <p:nvPr/>
        </p:nvSpPr>
        <p:spPr bwMode="auto">
          <a:xfrm>
            <a:off x="3200400" y="3124200"/>
            <a:ext cx="10668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22539" name="Group 95"/>
          <p:cNvGrpSpPr>
            <a:grpSpLocks/>
          </p:cNvGrpSpPr>
          <p:nvPr/>
        </p:nvGrpSpPr>
        <p:grpSpPr bwMode="auto">
          <a:xfrm>
            <a:off x="1219200" y="3048000"/>
            <a:ext cx="2438400" cy="1524000"/>
            <a:chOff x="-3" y="-3"/>
            <a:chExt cx="1448" cy="2424"/>
          </a:xfrm>
        </p:grpSpPr>
        <p:grpSp>
          <p:nvGrpSpPr>
            <p:cNvPr id="22570" name="Group 96"/>
            <p:cNvGrpSpPr>
              <a:grpSpLocks/>
            </p:cNvGrpSpPr>
            <p:nvPr/>
          </p:nvGrpSpPr>
          <p:grpSpPr bwMode="auto">
            <a:xfrm>
              <a:off x="0" y="0"/>
              <a:ext cx="1442" cy="2418"/>
              <a:chOff x="0" y="0"/>
              <a:chExt cx="1442" cy="2418"/>
            </a:xfrm>
          </p:grpSpPr>
          <p:grpSp>
            <p:nvGrpSpPr>
              <p:cNvPr id="22572" name="Group 97"/>
              <p:cNvGrpSpPr>
                <a:grpSpLocks/>
              </p:cNvGrpSpPr>
              <p:nvPr/>
            </p:nvGrpSpPr>
            <p:grpSpPr bwMode="auto">
              <a:xfrm>
                <a:off x="0" y="0"/>
                <a:ext cx="226" cy="403"/>
                <a:chOff x="0" y="0"/>
                <a:chExt cx="226" cy="403"/>
              </a:xfrm>
            </p:grpSpPr>
            <p:sp>
              <p:nvSpPr>
                <p:cNvPr id="22660" name="Rectangle 98"/>
                <p:cNvSpPr>
                  <a:spLocks noChangeArrowheads="1"/>
                </p:cNvSpPr>
                <p:nvPr/>
              </p:nvSpPr>
              <p:spPr bwMode="auto">
                <a:xfrm>
                  <a:off x="43" y="0"/>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61" name="Rectangle 99"/>
                <p:cNvSpPr>
                  <a:spLocks noChangeArrowheads="1"/>
                </p:cNvSpPr>
                <p:nvPr/>
              </p:nvSpPr>
              <p:spPr bwMode="auto">
                <a:xfrm>
                  <a:off x="0" y="0"/>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3" name="Group 100"/>
              <p:cNvGrpSpPr>
                <a:grpSpLocks/>
              </p:cNvGrpSpPr>
              <p:nvPr/>
            </p:nvGrpSpPr>
            <p:grpSpPr bwMode="auto">
              <a:xfrm>
                <a:off x="226" y="0"/>
                <a:ext cx="226" cy="403"/>
                <a:chOff x="226" y="0"/>
                <a:chExt cx="226" cy="403"/>
              </a:xfrm>
            </p:grpSpPr>
            <p:sp>
              <p:nvSpPr>
                <p:cNvPr id="22658" name="Rectangle 101"/>
                <p:cNvSpPr>
                  <a:spLocks noChangeArrowheads="1"/>
                </p:cNvSpPr>
                <p:nvPr/>
              </p:nvSpPr>
              <p:spPr bwMode="auto">
                <a:xfrm>
                  <a:off x="269" y="0"/>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59" name="Rectangle 102"/>
                <p:cNvSpPr>
                  <a:spLocks noChangeArrowheads="1"/>
                </p:cNvSpPr>
                <p:nvPr/>
              </p:nvSpPr>
              <p:spPr bwMode="auto">
                <a:xfrm>
                  <a:off x="226" y="0"/>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4" name="Group 103"/>
              <p:cNvGrpSpPr>
                <a:grpSpLocks/>
              </p:cNvGrpSpPr>
              <p:nvPr/>
            </p:nvGrpSpPr>
            <p:grpSpPr bwMode="auto">
              <a:xfrm>
                <a:off x="452" y="0"/>
                <a:ext cx="226" cy="403"/>
                <a:chOff x="452" y="0"/>
                <a:chExt cx="226" cy="403"/>
              </a:xfrm>
            </p:grpSpPr>
            <p:sp>
              <p:nvSpPr>
                <p:cNvPr id="22656" name="Rectangle 104"/>
                <p:cNvSpPr>
                  <a:spLocks noChangeArrowheads="1"/>
                </p:cNvSpPr>
                <p:nvPr/>
              </p:nvSpPr>
              <p:spPr bwMode="auto">
                <a:xfrm>
                  <a:off x="495" y="0"/>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57" name="Rectangle 105"/>
                <p:cNvSpPr>
                  <a:spLocks noChangeArrowheads="1"/>
                </p:cNvSpPr>
                <p:nvPr/>
              </p:nvSpPr>
              <p:spPr bwMode="auto">
                <a:xfrm>
                  <a:off x="452" y="0"/>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5" name="Group 106"/>
              <p:cNvGrpSpPr>
                <a:grpSpLocks/>
              </p:cNvGrpSpPr>
              <p:nvPr/>
            </p:nvGrpSpPr>
            <p:grpSpPr bwMode="auto">
              <a:xfrm>
                <a:off x="678" y="0"/>
                <a:ext cx="538" cy="403"/>
                <a:chOff x="678" y="0"/>
                <a:chExt cx="538" cy="403"/>
              </a:xfrm>
            </p:grpSpPr>
            <p:sp>
              <p:nvSpPr>
                <p:cNvPr id="22654" name="Rectangle 107"/>
                <p:cNvSpPr>
                  <a:spLocks noChangeArrowheads="1"/>
                </p:cNvSpPr>
                <p:nvPr/>
              </p:nvSpPr>
              <p:spPr bwMode="auto">
                <a:xfrm>
                  <a:off x="721" y="0"/>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22655" name="Rectangle 108"/>
                <p:cNvSpPr>
                  <a:spLocks noChangeArrowheads="1"/>
                </p:cNvSpPr>
                <p:nvPr/>
              </p:nvSpPr>
              <p:spPr bwMode="auto">
                <a:xfrm>
                  <a:off x="678" y="0"/>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6" name="Group 109"/>
              <p:cNvGrpSpPr>
                <a:grpSpLocks/>
              </p:cNvGrpSpPr>
              <p:nvPr/>
            </p:nvGrpSpPr>
            <p:grpSpPr bwMode="auto">
              <a:xfrm>
                <a:off x="1216" y="0"/>
                <a:ext cx="226" cy="403"/>
                <a:chOff x="1216" y="0"/>
                <a:chExt cx="226" cy="403"/>
              </a:xfrm>
            </p:grpSpPr>
            <p:sp>
              <p:nvSpPr>
                <p:cNvPr id="22652" name="Rectangle 110"/>
                <p:cNvSpPr>
                  <a:spLocks noChangeArrowheads="1"/>
                </p:cNvSpPr>
                <p:nvPr/>
              </p:nvSpPr>
              <p:spPr bwMode="auto">
                <a:xfrm>
                  <a:off x="1259" y="0"/>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53" name="Rectangle 111"/>
                <p:cNvSpPr>
                  <a:spLocks noChangeArrowheads="1"/>
                </p:cNvSpPr>
                <p:nvPr/>
              </p:nvSpPr>
              <p:spPr bwMode="auto">
                <a:xfrm>
                  <a:off x="1216" y="0"/>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7" name="Group 112"/>
              <p:cNvGrpSpPr>
                <a:grpSpLocks/>
              </p:cNvGrpSpPr>
              <p:nvPr/>
            </p:nvGrpSpPr>
            <p:grpSpPr bwMode="auto">
              <a:xfrm>
                <a:off x="0" y="403"/>
                <a:ext cx="226" cy="403"/>
                <a:chOff x="0" y="403"/>
                <a:chExt cx="226" cy="403"/>
              </a:xfrm>
            </p:grpSpPr>
            <p:sp>
              <p:nvSpPr>
                <p:cNvPr id="22650" name="Rectangle 113"/>
                <p:cNvSpPr>
                  <a:spLocks noChangeArrowheads="1"/>
                </p:cNvSpPr>
                <p:nvPr/>
              </p:nvSpPr>
              <p:spPr bwMode="auto">
                <a:xfrm>
                  <a:off x="43" y="403"/>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51" name="Rectangle 114"/>
                <p:cNvSpPr>
                  <a:spLocks noChangeArrowheads="1"/>
                </p:cNvSpPr>
                <p:nvPr/>
              </p:nvSpPr>
              <p:spPr bwMode="auto">
                <a:xfrm>
                  <a:off x="0" y="403"/>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8" name="Group 115"/>
              <p:cNvGrpSpPr>
                <a:grpSpLocks/>
              </p:cNvGrpSpPr>
              <p:nvPr/>
            </p:nvGrpSpPr>
            <p:grpSpPr bwMode="auto">
              <a:xfrm>
                <a:off x="226" y="403"/>
                <a:ext cx="226" cy="403"/>
                <a:chOff x="226" y="403"/>
                <a:chExt cx="226" cy="403"/>
              </a:xfrm>
            </p:grpSpPr>
            <p:sp>
              <p:nvSpPr>
                <p:cNvPr id="22648" name="Rectangle 116"/>
                <p:cNvSpPr>
                  <a:spLocks noChangeArrowheads="1"/>
                </p:cNvSpPr>
                <p:nvPr/>
              </p:nvSpPr>
              <p:spPr bwMode="auto">
                <a:xfrm>
                  <a:off x="269" y="403"/>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49" name="Rectangle 117"/>
                <p:cNvSpPr>
                  <a:spLocks noChangeArrowheads="1"/>
                </p:cNvSpPr>
                <p:nvPr/>
              </p:nvSpPr>
              <p:spPr bwMode="auto">
                <a:xfrm>
                  <a:off x="226" y="403"/>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79" name="Group 118"/>
              <p:cNvGrpSpPr>
                <a:grpSpLocks/>
              </p:cNvGrpSpPr>
              <p:nvPr/>
            </p:nvGrpSpPr>
            <p:grpSpPr bwMode="auto">
              <a:xfrm>
                <a:off x="452" y="403"/>
                <a:ext cx="226" cy="403"/>
                <a:chOff x="452" y="403"/>
                <a:chExt cx="226" cy="403"/>
              </a:xfrm>
            </p:grpSpPr>
            <p:sp>
              <p:nvSpPr>
                <p:cNvPr id="22646" name="Rectangle 119"/>
                <p:cNvSpPr>
                  <a:spLocks noChangeArrowheads="1"/>
                </p:cNvSpPr>
                <p:nvPr/>
              </p:nvSpPr>
              <p:spPr bwMode="auto">
                <a:xfrm>
                  <a:off x="495" y="403"/>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47" name="Rectangle 120"/>
                <p:cNvSpPr>
                  <a:spLocks noChangeArrowheads="1"/>
                </p:cNvSpPr>
                <p:nvPr/>
              </p:nvSpPr>
              <p:spPr bwMode="auto">
                <a:xfrm>
                  <a:off x="452" y="403"/>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0" name="Group 121"/>
              <p:cNvGrpSpPr>
                <a:grpSpLocks/>
              </p:cNvGrpSpPr>
              <p:nvPr/>
            </p:nvGrpSpPr>
            <p:grpSpPr bwMode="auto">
              <a:xfrm>
                <a:off x="678" y="403"/>
                <a:ext cx="538" cy="403"/>
                <a:chOff x="678" y="403"/>
                <a:chExt cx="538" cy="403"/>
              </a:xfrm>
            </p:grpSpPr>
            <p:sp>
              <p:nvSpPr>
                <p:cNvPr id="22644" name="Rectangle 122"/>
                <p:cNvSpPr>
                  <a:spLocks noChangeArrowheads="1"/>
                </p:cNvSpPr>
                <p:nvPr/>
              </p:nvSpPr>
              <p:spPr bwMode="auto">
                <a:xfrm>
                  <a:off x="721" y="403"/>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22645" name="Rectangle 123"/>
                <p:cNvSpPr>
                  <a:spLocks noChangeArrowheads="1"/>
                </p:cNvSpPr>
                <p:nvPr/>
              </p:nvSpPr>
              <p:spPr bwMode="auto">
                <a:xfrm>
                  <a:off x="678" y="403"/>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1" name="Group 124"/>
              <p:cNvGrpSpPr>
                <a:grpSpLocks/>
              </p:cNvGrpSpPr>
              <p:nvPr/>
            </p:nvGrpSpPr>
            <p:grpSpPr bwMode="auto">
              <a:xfrm>
                <a:off x="1216" y="403"/>
                <a:ext cx="226" cy="403"/>
                <a:chOff x="1216" y="403"/>
                <a:chExt cx="226" cy="403"/>
              </a:xfrm>
            </p:grpSpPr>
            <p:sp>
              <p:nvSpPr>
                <p:cNvPr id="22642" name="Rectangle 125"/>
                <p:cNvSpPr>
                  <a:spLocks noChangeArrowheads="1"/>
                </p:cNvSpPr>
                <p:nvPr/>
              </p:nvSpPr>
              <p:spPr bwMode="auto">
                <a:xfrm>
                  <a:off x="1259" y="403"/>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43" name="Rectangle 126"/>
                <p:cNvSpPr>
                  <a:spLocks noChangeArrowheads="1"/>
                </p:cNvSpPr>
                <p:nvPr/>
              </p:nvSpPr>
              <p:spPr bwMode="auto">
                <a:xfrm>
                  <a:off x="1216" y="403"/>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2" name="Group 127"/>
              <p:cNvGrpSpPr>
                <a:grpSpLocks/>
              </p:cNvGrpSpPr>
              <p:nvPr/>
            </p:nvGrpSpPr>
            <p:grpSpPr bwMode="auto">
              <a:xfrm>
                <a:off x="0" y="806"/>
                <a:ext cx="226" cy="403"/>
                <a:chOff x="0" y="806"/>
                <a:chExt cx="226" cy="403"/>
              </a:xfrm>
            </p:grpSpPr>
            <p:sp>
              <p:nvSpPr>
                <p:cNvPr id="22640" name="Rectangle 128"/>
                <p:cNvSpPr>
                  <a:spLocks noChangeArrowheads="1"/>
                </p:cNvSpPr>
                <p:nvPr/>
              </p:nvSpPr>
              <p:spPr bwMode="auto">
                <a:xfrm>
                  <a:off x="43" y="806"/>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41" name="Rectangle 129"/>
                <p:cNvSpPr>
                  <a:spLocks noChangeArrowheads="1"/>
                </p:cNvSpPr>
                <p:nvPr/>
              </p:nvSpPr>
              <p:spPr bwMode="auto">
                <a:xfrm>
                  <a:off x="0" y="806"/>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3" name="Group 130"/>
              <p:cNvGrpSpPr>
                <a:grpSpLocks/>
              </p:cNvGrpSpPr>
              <p:nvPr/>
            </p:nvGrpSpPr>
            <p:grpSpPr bwMode="auto">
              <a:xfrm>
                <a:off x="226" y="806"/>
                <a:ext cx="226" cy="403"/>
                <a:chOff x="226" y="806"/>
                <a:chExt cx="226" cy="403"/>
              </a:xfrm>
            </p:grpSpPr>
            <p:sp>
              <p:nvSpPr>
                <p:cNvPr id="22638" name="Rectangle 131"/>
                <p:cNvSpPr>
                  <a:spLocks noChangeArrowheads="1"/>
                </p:cNvSpPr>
                <p:nvPr/>
              </p:nvSpPr>
              <p:spPr bwMode="auto">
                <a:xfrm>
                  <a:off x="269" y="806"/>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39" name="Rectangle 132"/>
                <p:cNvSpPr>
                  <a:spLocks noChangeArrowheads="1"/>
                </p:cNvSpPr>
                <p:nvPr/>
              </p:nvSpPr>
              <p:spPr bwMode="auto">
                <a:xfrm>
                  <a:off x="226" y="806"/>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4" name="Group 133"/>
              <p:cNvGrpSpPr>
                <a:grpSpLocks/>
              </p:cNvGrpSpPr>
              <p:nvPr/>
            </p:nvGrpSpPr>
            <p:grpSpPr bwMode="auto">
              <a:xfrm>
                <a:off x="452" y="806"/>
                <a:ext cx="226" cy="403"/>
                <a:chOff x="452" y="806"/>
                <a:chExt cx="226" cy="403"/>
              </a:xfrm>
            </p:grpSpPr>
            <p:sp>
              <p:nvSpPr>
                <p:cNvPr id="22636" name="Rectangle 134"/>
                <p:cNvSpPr>
                  <a:spLocks noChangeArrowheads="1"/>
                </p:cNvSpPr>
                <p:nvPr/>
              </p:nvSpPr>
              <p:spPr bwMode="auto">
                <a:xfrm>
                  <a:off x="495" y="806"/>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37" name="Rectangle 135"/>
                <p:cNvSpPr>
                  <a:spLocks noChangeArrowheads="1"/>
                </p:cNvSpPr>
                <p:nvPr/>
              </p:nvSpPr>
              <p:spPr bwMode="auto">
                <a:xfrm>
                  <a:off x="452" y="806"/>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5" name="Group 136"/>
              <p:cNvGrpSpPr>
                <a:grpSpLocks/>
              </p:cNvGrpSpPr>
              <p:nvPr/>
            </p:nvGrpSpPr>
            <p:grpSpPr bwMode="auto">
              <a:xfrm>
                <a:off x="678" y="806"/>
                <a:ext cx="538" cy="403"/>
                <a:chOff x="678" y="806"/>
                <a:chExt cx="538" cy="403"/>
              </a:xfrm>
            </p:grpSpPr>
            <p:sp>
              <p:nvSpPr>
                <p:cNvPr id="22634" name="Rectangle 137"/>
                <p:cNvSpPr>
                  <a:spLocks noChangeArrowheads="1"/>
                </p:cNvSpPr>
                <p:nvPr/>
              </p:nvSpPr>
              <p:spPr bwMode="auto">
                <a:xfrm>
                  <a:off x="721" y="806"/>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solidFill>
                        <a:schemeClr val="tx1"/>
                      </a:solidFill>
                      <a:latin typeface="Times New Roman" pitchFamily="18" charset="0"/>
                      <a:cs typeface="Times New Roman" pitchFamily="18" charset="0"/>
                    </a:rPr>
                    <a:t>123456</a:t>
                  </a:r>
                </a:p>
                <a:p>
                  <a:pPr algn="just"/>
                  <a:endParaRPr lang="en-US" sz="2400" b="0" dirty="0">
                    <a:solidFill>
                      <a:schemeClr val="tx1"/>
                    </a:solidFill>
                    <a:latin typeface="Times New Roman" pitchFamily="18" charset="0"/>
                  </a:endParaRPr>
                </a:p>
              </p:txBody>
            </p:sp>
            <p:sp>
              <p:nvSpPr>
                <p:cNvPr id="22635" name="Rectangle 138"/>
                <p:cNvSpPr>
                  <a:spLocks noChangeArrowheads="1"/>
                </p:cNvSpPr>
                <p:nvPr/>
              </p:nvSpPr>
              <p:spPr bwMode="auto">
                <a:xfrm>
                  <a:off x="678" y="806"/>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6" name="Group 139"/>
              <p:cNvGrpSpPr>
                <a:grpSpLocks/>
              </p:cNvGrpSpPr>
              <p:nvPr/>
            </p:nvGrpSpPr>
            <p:grpSpPr bwMode="auto">
              <a:xfrm>
                <a:off x="1216" y="806"/>
                <a:ext cx="226" cy="403"/>
                <a:chOff x="1216" y="806"/>
                <a:chExt cx="226" cy="403"/>
              </a:xfrm>
            </p:grpSpPr>
            <p:sp>
              <p:nvSpPr>
                <p:cNvPr id="22632" name="Rectangle 140"/>
                <p:cNvSpPr>
                  <a:spLocks noChangeArrowheads="1"/>
                </p:cNvSpPr>
                <p:nvPr/>
              </p:nvSpPr>
              <p:spPr bwMode="auto">
                <a:xfrm>
                  <a:off x="1259" y="806"/>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33" name="Rectangle 141"/>
                <p:cNvSpPr>
                  <a:spLocks noChangeArrowheads="1"/>
                </p:cNvSpPr>
                <p:nvPr/>
              </p:nvSpPr>
              <p:spPr bwMode="auto">
                <a:xfrm>
                  <a:off x="1216" y="806"/>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7" name="Group 142"/>
              <p:cNvGrpSpPr>
                <a:grpSpLocks/>
              </p:cNvGrpSpPr>
              <p:nvPr/>
            </p:nvGrpSpPr>
            <p:grpSpPr bwMode="auto">
              <a:xfrm>
                <a:off x="0" y="1209"/>
                <a:ext cx="226" cy="403"/>
                <a:chOff x="0" y="1209"/>
                <a:chExt cx="226" cy="403"/>
              </a:xfrm>
            </p:grpSpPr>
            <p:sp>
              <p:nvSpPr>
                <p:cNvPr id="22630" name="Rectangle 143"/>
                <p:cNvSpPr>
                  <a:spLocks noChangeArrowheads="1"/>
                </p:cNvSpPr>
                <p:nvPr/>
              </p:nvSpPr>
              <p:spPr bwMode="auto">
                <a:xfrm>
                  <a:off x="43" y="1209"/>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31" name="Rectangle 144"/>
                <p:cNvSpPr>
                  <a:spLocks noChangeArrowheads="1"/>
                </p:cNvSpPr>
                <p:nvPr/>
              </p:nvSpPr>
              <p:spPr bwMode="auto">
                <a:xfrm>
                  <a:off x="0" y="1209"/>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8" name="Group 145"/>
              <p:cNvGrpSpPr>
                <a:grpSpLocks/>
              </p:cNvGrpSpPr>
              <p:nvPr/>
            </p:nvGrpSpPr>
            <p:grpSpPr bwMode="auto">
              <a:xfrm>
                <a:off x="226" y="1209"/>
                <a:ext cx="226" cy="403"/>
                <a:chOff x="226" y="1209"/>
                <a:chExt cx="226" cy="403"/>
              </a:xfrm>
            </p:grpSpPr>
            <p:sp>
              <p:nvSpPr>
                <p:cNvPr id="22628" name="Rectangle 146"/>
                <p:cNvSpPr>
                  <a:spLocks noChangeArrowheads="1"/>
                </p:cNvSpPr>
                <p:nvPr/>
              </p:nvSpPr>
              <p:spPr bwMode="auto">
                <a:xfrm>
                  <a:off x="269" y="1209"/>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29" name="Rectangle 147"/>
                <p:cNvSpPr>
                  <a:spLocks noChangeArrowheads="1"/>
                </p:cNvSpPr>
                <p:nvPr/>
              </p:nvSpPr>
              <p:spPr bwMode="auto">
                <a:xfrm>
                  <a:off x="226" y="1209"/>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89" name="Group 148"/>
              <p:cNvGrpSpPr>
                <a:grpSpLocks/>
              </p:cNvGrpSpPr>
              <p:nvPr/>
            </p:nvGrpSpPr>
            <p:grpSpPr bwMode="auto">
              <a:xfrm>
                <a:off x="452" y="1209"/>
                <a:ext cx="226" cy="403"/>
                <a:chOff x="452" y="1209"/>
                <a:chExt cx="226" cy="403"/>
              </a:xfrm>
            </p:grpSpPr>
            <p:sp>
              <p:nvSpPr>
                <p:cNvPr id="22626" name="Rectangle 149"/>
                <p:cNvSpPr>
                  <a:spLocks noChangeArrowheads="1"/>
                </p:cNvSpPr>
                <p:nvPr/>
              </p:nvSpPr>
              <p:spPr bwMode="auto">
                <a:xfrm>
                  <a:off x="495" y="1209"/>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27" name="Rectangle 150"/>
                <p:cNvSpPr>
                  <a:spLocks noChangeArrowheads="1"/>
                </p:cNvSpPr>
                <p:nvPr/>
              </p:nvSpPr>
              <p:spPr bwMode="auto">
                <a:xfrm>
                  <a:off x="452" y="1209"/>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0" name="Group 151"/>
              <p:cNvGrpSpPr>
                <a:grpSpLocks/>
              </p:cNvGrpSpPr>
              <p:nvPr/>
            </p:nvGrpSpPr>
            <p:grpSpPr bwMode="auto">
              <a:xfrm>
                <a:off x="678" y="1209"/>
                <a:ext cx="538" cy="403"/>
                <a:chOff x="678" y="1209"/>
                <a:chExt cx="538" cy="403"/>
              </a:xfrm>
            </p:grpSpPr>
            <p:sp>
              <p:nvSpPr>
                <p:cNvPr id="22624" name="Rectangle 152"/>
                <p:cNvSpPr>
                  <a:spLocks noChangeArrowheads="1"/>
                </p:cNvSpPr>
                <p:nvPr/>
              </p:nvSpPr>
              <p:spPr bwMode="auto">
                <a:xfrm>
                  <a:off x="721" y="1209"/>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22625" name="Rectangle 153"/>
                <p:cNvSpPr>
                  <a:spLocks noChangeArrowheads="1"/>
                </p:cNvSpPr>
                <p:nvPr/>
              </p:nvSpPr>
              <p:spPr bwMode="auto">
                <a:xfrm>
                  <a:off x="678" y="1209"/>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1" name="Group 154"/>
              <p:cNvGrpSpPr>
                <a:grpSpLocks/>
              </p:cNvGrpSpPr>
              <p:nvPr/>
            </p:nvGrpSpPr>
            <p:grpSpPr bwMode="auto">
              <a:xfrm>
                <a:off x="1216" y="1209"/>
                <a:ext cx="226" cy="403"/>
                <a:chOff x="1216" y="1209"/>
                <a:chExt cx="226" cy="403"/>
              </a:xfrm>
            </p:grpSpPr>
            <p:sp>
              <p:nvSpPr>
                <p:cNvPr id="22622" name="Rectangle 155"/>
                <p:cNvSpPr>
                  <a:spLocks noChangeArrowheads="1"/>
                </p:cNvSpPr>
                <p:nvPr/>
              </p:nvSpPr>
              <p:spPr bwMode="auto">
                <a:xfrm>
                  <a:off x="1259" y="1209"/>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23" name="Rectangle 156"/>
                <p:cNvSpPr>
                  <a:spLocks noChangeArrowheads="1"/>
                </p:cNvSpPr>
                <p:nvPr/>
              </p:nvSpPr>
              <p:spPr bwMode="auto">
                <a:xfrm>
                  <a:off x="1216" y="1209"/>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2" name="Group 157"/>
              <p:cNvGrpSpPr>
                <a:grpSpLocks/>
              </p:cNvGrpSpPr>
              <p:nvPr/>
            </p:nvGrpSpPr>
            <p:grpSpPr bwMode="auto">
              <a:xfrm>
                <a:off x="0" y="1612"/>
                <a:ext cx="226" cy="403"/>
                <a:chOff x="0" y="1612"/>
                <a:chExt cx="226" cy="403"/>
              </a:xfrm>
            </p:grpSpPr>
            <p:sp>
              <p:nvSpPr>
                <p:cNvPr id="22620" name="Rectangle 158"/>
                <p:cNvSpPr>
                  <a:spLocks noChangeArrowheads="1"/>
                </p:cNvSpPr>
                <p:nvPr/>
              </p:nvSpPr>
              <p:spPr bwMode="auto">
                <a:xfrm>
                  <a:off x="43" y="1612"/>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21" name="Rectangle 159"/>
                <p:cNvSpPr>
                  <a:spLocks noChangeArrowheads="1"/>
                </p:cNvSpPr>
                <p:nvPr/>
              </p:nvSpPr>
              <p:spPr bwMode="auto">
                <a:xfrm>
                  <a:off x="0" y="1612"/>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3" name="Group 160"/>
              <p:cNvGrpSpPr>
                <a:grpSpLocks/>
              </p:cNvGrpSpPr>
              <p:nvPr/>
            </p:nvGrpSpPr>
            <p:grpSpPr bwMode="auto">
              <a:xfrm>
                <a:off x="226" y="1612"/>
                <a:ext cx="226" cy="403"/>
                <a:chOff x="226" y="1612"/>
                <a:chExt cx="226" cy="403"/>
              </a:xfrm>
            </p:grpSpPr>
            <p:sp>
              <p:nvSpPr>
                <p:cNvPr id="22618" name="Rectangle 161"/>
                <p:cNvSpPr>
                  <a:spLocks noChangeArrowheads="1"/>
                </p:cNvSpPr>
                <p:nvPr/>
              </p:nvSpPr>
              <p:spPr bwMode="auto">
                <a:xfrm>
                  <a:off x="269" y="1612"/>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19" name="Rectangle 162"/>
                <p:cNvSpPr>
                  <a:spLocks noChangeArrowheads="1"/>
                </p:cNvSpPr>
                <p:nvPr/>
              </p:nvSpPr>
              <p:spPr bwMode="auto">
                <a:xfrm>
                  <a:off x="226" y="1612"/>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4" name="Group 163"/>
              <p:cNvGrpSpPr>
                <a:grpSpLocks/>
              </p:cNvGrpSpPr>
              <p:nvPr/>
            </p:nvGrpSpPr>
            <p:grpSpPr bwMode="auto">
              <a:xfrm>
                <a:off x="452" y="1612"/>
                <a:ext cx="226" cy="403"/>
                <a:chOff x="452" y="1612"/>
                <a:chExt cx="226" cy="403"/>
              </a:xfrm>
            </p:grpSpPr>
            <p:sp>
              <p:nvSpPr>
                <p:cNvPr id="22616" name="Rectangle 164"/>
                <p:cNvSpPr>
                  <a:spLocks noChangeArrowheads="1"/>
                </p:cNvSpPr>
                <p:nvPr/>
              </p:nvSpPr>
              <p:spPr bwMode="auto">
                <a:xfrm>
                  <a:off x="495" y="1612"/>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17" name="Rectangle 165"/>
                <p:cNvSpPr>
                  <a:spLocks noChangeArrowheads="1"/>
                </p:cNvSpPr>
                <p:nvPr/>
              </p:nvSpPr>
              <p:spPr bwMode="auto">
                <a:xfrm>
                  <a:off x="452" y="1612"/>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5" name="Group 166"/>
              <p:cNvGrpSpPr>
                <a:grpSpLocks/>
              </p:cNvGrpSpPr>
              <p:nvPr/>
            </p:nvGrpSpPr>
            <p:grpSpPr bwMode="auto">
              <a:xfrm>
                <a:off x="678" y="1612"/>
                <a:ext cx="538" cy="403"/>
                <a:chOff x="678" y="1612"/>
                <a:chExt cx="538" cy="403"/>
              </a:xfrm>
            </p:grpSpPr>
            <p:sp>
              <p:nvSpPr>
                <p:cNvPr id="22614" name="Rectangle 167"/>
                <p:cNvSpPr>
                  <a:spLocks noChangeArrowheads="1"/>
                </p:cNvSpPr>
                <p:nvPr/>
              </p:nvSpPr>
              <p:spPr bwMode="auto">
                <a:xfrm>
                  <a:off x="721" y="1612"/>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122332</a:t>
                  </a:r>
                </a:p>
                <a:p>
                  <a:pPr algn="just"/>
                  <a:endParaRPr lang="en-US" sz="2400" b="0" dirty="0">
                    <a:solidFill>
                      <a:schemeClr val="tx1"/>
                    </a:solidFill>
                    <a:latin typeface="Times New Roman" pitchFamily="18" charset="0"/>
                  </a:endParaRPr>
                </a:p>
              </p:txBody>
            </p:sp>
            <p:sp>
              <p:nvSpPr>
                <p:cNvPr id="22615" name="Rectangle 168"/>
                <p:cNvSpPr>
                  <a:spLocks noChangeArrowheads="1"/>
                </p:cNvSpPr>
                <p:nvPr/>
              </p:nvSpPr>
              <p:spPr bwMode="auto">
                <a:xfrm>
                  <a:off x="678" y="1612"/>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6" name="Group 169"/>
              <p:cNvGrpSpPr>
                <a:grpSpLocks/>
              </p:cNvGrpSpPr>
              <p:nvPr/>
            </p:nvGrpSpPr>
            <p:grpSpPr bwMode="auto">
              <a:xfrm>
                <a:off x="1216" y="1612"/>
                <a:ext cx="226" cy="403"/>
                <a:chOff x="1216" y="1612"/>
                <a:chExt cx="226" cy="403"/>
              </a:xfrm>
            </p:grpSpPr>
            <p:sp>
              <p:nvSpPr>
                <p:cNvPr id="22612" name="Rectangle 170"/>
                <p:cNvSpPr>
                  <a:spLocks noChangeArrowheads="1"/>
                </p:cNvSpPr>
                <p:nvPr/>
              </p:nvSpPr>
              <p:spPr bwMode="auto">
                <a:xfrm>
                  <a:off x="1259" y="1612"/>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13" name="Rectangle 171"/>
                <p:cNvSpPr>
                  <a:spLocks noChangeArrowheads="1"/>
                </p:cNvSpPr>
                <p:nvPr/>
              </p:nvSpPr>
              <p:spPr bwMode="auto">
                <a:xfrm>
                  <a:off x="1216" y="1612"/>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7" name="Group 172"/>
              <p:cNvGrpSpPr>
                <a:grpSpLocks/>
              </p:cNvGrpSpPr>
              <p:nvPr/>
            </p:nvGrpSpPr>
            <p:grpSpPr bwMode="auto">
              <a:xfrm>
                <a:off x="0" y="2015"/>
                <a:ext cx="226" cy="403"/>
                <a:chOff x="0" y="2015"/>
                <a:chExt cx="226" cy="403"/>
              </a:xfrm>
            </p:grpSpPr>
            <p:sp>
              <p:nvSpPr>
                <p:cNvPr id="22610" name="Rectangle 173"/>
                <p:cNvSpPr>
                  <a:spLocks noChangeArrowheads="1"/>
                </p:cNvSpPr>
                <p:nvPr/>
              </p:nvSpPr>
              <p:spPr bwMode="auto">
                <a:xfrm>
                  <a:off x="43" y="2015"/>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11" name="Rectangle 174"/>
                <p:cNvSpPr>
                  <a:spLocks noChangeArrowheads="1"/>
                </p:cNvSpPr>
                <p:nvPr/>
              </p:nvSpPr>
              <p:spPr bwMode="auto">
                <a:xfrm>
                  <a:off x="0" y="2015"/>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8" name="Group 175"/>
              <p:cNvGrpSpPr>
                <a:grpSpLocks/>
              </p:cNvGrpSpPr>
              <p:nvPr/>
            </p:nvGrpSpPr>
            <p:grpSpPr bwMode="auto">
              <a:xfrm>
                <a:off x="226" y="2015"/>
                <a:ext cx="226" cy="403"/>
                <a:chOff x="226" y="2015"/>
                <a:chExt cx="226" cy="403"/>
              </a:xfrm>
            </p:grpSpPr>
            <p:sp>
              <p:nvSpPr>
                <p:cNvPr id="22608" name="Rectangle 176"/>
                <p:cNvSpPr>
                  <a:spLocks noChangeArrowheads="1"/>
                </p:cNvSpPr>
                <p:nvPr/>
              </p:nvSpPr>
              <p:spPr bwMode="auto">
                <a:xfrm>
                  <a:off x="269" y="2015"/>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09" name="Rectangle 177"/>
                <p:cNvSpPr>
                  <a:spLocks noChangeArrowheads="1"/>
                </p:cNvSpPr>
                <p:nvPr/>
              </p:nvSpPr>
              <p:spPr bwMode="auto">
                <a:xfrm>
                  <a:off x="226" y="2015"/>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599" name="Group 178"/>
              <p:cNvGrpSpPr>
                <a:grpSpLocks/>
              </p:cNvGrpSpPr>
              <p:nvPr/>
            </p:nvGrpSpPr>
            <p:grpSpPr bwMode="auto">
              <a:xfrm>
                <a:off x="452" y="2015"/>
                <a:ext cx="226" cy="403"/>
                <a:chOff x="452" y="2015"/>
                <a:chExt cx="226" cy="403"/>
              </a:xfrm>
            </p:grpSpPr>
            <p:sp>
              <p:nvSpPr>
                <p:cNvPr id="22606" name="Rectangle 179"/>
                <p:cNvSpPr>
                  <a:spLocks noChangeArrowheads="1"/>
                </p:cNvSpPr>
                <p:nvPr/>
              </p:nvSpPr>
              <p:spPr bwMode="auto">
                <a:xfrm>
                  <a:off x="495" y="2015"/>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07" name="Rectangle 180"/>
                <p:cNvSpPr>
                  <a:spLocks noChangeArrowheads="1"/>
                </p:cNvSpPr>
                <p:nvPr/>
              </p:nvSpPr>
              <p:spPr bwMode="auto">
                <a:xfrm>
                  <a:off x="452" y="2015"/>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00" name="Group 181"/>
              <p:cNvGrpSpPr>
                <a:grpSpLocks/>
              </p:cNvGrpSpPr>
              <p:nvPr/>
            </p:nvGrpSpPr>
            <p:grpSpPr bwMode="auto">
              <a:xfrm>
                <a:off x="678" y="2015"/>
                <a:ext cx="538" cy="403"/>
                <a:chOff x="678" y="2015"/>
                <a:chExt cx="538" cy="403"/>
              </a:xfrm>
            </p:grpSpPr>
            <p:sp>
              <p:nvSpPr>
                <p:cNvPr id="22604" name="Rectangle 182"/>
                <p:cNvSpPr>
                  <a:spLocks noChangeArrowheads="1"/>
                </p:cNvSpPr>
                <p:nvPr/>
              </p:nvSpPr>
              <p:spPr bwMode="auto">
                <a:xfrm>
                  <a:off x="721" y="2015"/>
                  <a:ext cx="4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dirty="0">
                      <a:latin typeface="Times New Roman" pitchFamily="18" charset="0"/>
                      <a:cs typeface="Times New Roman" pitchFamily="18" charset="0"/>
                    </a:rPr>
                    <a:t>122332</a:t>
                  </a:r>
                </a:p>
                <a:p>
                  <a:pPr algn="just"/>
                  <a:endParaRPr lang="en-US" sz="2400" b="0" dirty="0">
                    <a:solidFill>
                      <a:schemeClr val="tx1"/>
                    </a:solidFill>
                    <a:latin typeface="Times New Roman" pitchFamily="18" charset="0"/>
                  </a:endParaRPr>
                </a:p>
              </p:txBody>
            </p:sp>
            <p:sp>
              <p:nvSpPr>
                <p:cNvPr id="22605" name="Rectangle 183"/>
                <p:cNvSpPr>
                  <a:spLocks noChangeArrowheads="1"/>
                </p:cNvSpPr>
                <p:nvPr/>
              </p:nvSpPr>
              <p:spPr bwMode="auto">
                <a:xfrm>
                  <a:off x="678" y="2015"/>
                  <a:ext cx="5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2601" name="Group 184"/>
              <p:cNvGrpSpPr>
                <a:grpSpLocks/>
              </p:cNvGrpSpPr>
              <p:nvPr/>
            </p:nvGrpSpPr>
            <p:grpSpPr bwMode="auto">
              <a:xfrm>
                <a:off x="1216" y="2015"/>
                <a:ext cx="226" cy="403"/>
                <a:chOff x="1216" y="2015"/>
                <a:chExt cx="226" cy="403"/>
              </a:xfrm>
            </p:grpSpPr>
            <p:sp>
              <p:nvSpPr>
                <p:cNvPr id="22602" name="Rectangle 185"/>
                <p:cNvSpPr>
                  <a:spLocks noChangeArrowheads="1"/>
                </p:cNvSpPr>
                <p:nvPr/>
              </p:nvSpPr>
              <p:spPr bwMode="auto">
                <a:xfrm>
                  <a:off x="1259" y="2015"/>
                  <a:ext cx="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Times New Roman" pitchFamily="18" charset="0"/>
                      <a:cs typeface="Times New Roman" pitchFamily="18" charset="0"/>
                    </a:rPr>
                    <a:t> </a:t>
                  </a:r>
                </a:p>
                <a:p>
                  <a:pPr algn="just"/>
                  <a:endParaRPr lang="en-US" sz="2400" b="0">
                    <a:solidFill>
                      <a:schemeClr val="tx1"/>
                    </a:solidFill>
                    <a:latin typeface="Times New Roman" pitchFamily="18" charset="0"/>
                  </a:endParaRPr>
                </a:p>
              </p:txBody>
            </p:sp>
            <p:sp>
              <p:nvSpPr>
                <p:cNvPr id="22603" name="Rectangle 186"/>
                <p:cNvSpPr>
                  <a:spLocks noChangeArrowheads="1"/>
                </p:cNvSpPr>
                <p:nvPr/>
              </p:nvSpPr>
              <p:spPr bwMode="auto">
                <a:xfrm>
                  <a:off x="1216" y="2015"/>
                  <a:ext cx="2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2571" name="Rectangle 187"/>
            <p:cNvSpPr>
              <a:spLocks noChangeArrowheads="1"/>
            </p:cNvSpPr>
            <p:nvPr/>
          </p:nvSpPr>
          <p:spPr bwMode="auto">
            <a:xfrm>
              <a:off x="-3" y="-3"/>
              <a:ext cx="1448" cy="242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2540" name="Rectangle 188"/>
          <p:cNvSpPr>
            <a:spLocks noChangeArrowheads="1"/>
          </p:cNvSpPr>
          <p:nvPr/>
        </p:nvSpPr>
        <p:spPr bwMode="auto">
          <a:xfrm>
            <a:off x="2425700" y="3314700"/>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dirty="0">
                <a:solidFill>
                  <a:schemeClr val="tx1"/>
                </a:solidFill>
                <a:latin typeface="Times New Roman" pitchFamily="18" charset="0"/>
                <a:cs typeface="Times New Roman" pitchFamily="18" charset="0"/>
              </a:rPr>
              <a:t>123456</a:t>
            </a:r>
          </a:p>
        </p:txBody>
      </p:sp>
      <p:sp>
        <p:nvSpPr>
          <p:cNvPr id="22541" name="Rectangle 189"/>
          <p:cNvSpPr>
            <a:spLocks noChangeArrowheads="1"/>
          </p:cNvSpPr>
          <p:nvPr/>
        </p:nvSpPr>
        <p:spPr bwMode="auto">
          <a:xfrm>
            <a:off x="2438400" y="3060700"/>
            <a:ext cx="717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chemeClr val="tx1"/>
                </a:solidFill>
                <a:latin typeface="Times New Roman" pitchFamily="18" charset="0"/>
                <a:cs typeface="Times New Roman" pitchFamily="18" charset="0"/>
              </a:rPr>
              <a:t>123456</a:t>
            </a:r>
          </a:p>
        </p:txBody>
      </p:sp>
      <p:sp>
        <p:nvSpPr>
          <p:cNvPr id="22542" name="Line 190"/>
          <p:cNvSpPr>
            <a:spLocks noChangeShapeType="1"/>
          </p:cNvSpPr>
          <p:nvPr/>
        </p:nvSpPr>
        <p:spPr bwMode="auto">
          <a:xfrm>
            <a:off x="3200400" y="3429000"/>
            <a:ext cx="914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43" name="Line 191"/>
          <p:cNvSpPr>
            <a:spLocks noChangeShapeType="1"/>
          </p:cNvSpPr>
          <p:nvPr/>
        </p:nvSpPr>
        <p:spPr bwMode="auto">
          <a:xfrm flipV="1">
            <a:off x="3124200" y="4114800"/>
            <a:ext cx="1219200" cy="76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2544" name="Line 192"/>
          <p:cNvSpPr>
            <a:spLocks noChangeShapeType="1"/>
          </p:cNvSpPr>
          <p:nvPr/>
        </p:nvSpPr>
        <p:spPr bwMode="auto">
          <a:xfrm flipV="1">
            <a:off x="3124200" y="4191000"/>
            <a:ext cx="11430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777516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2">
                                            <p:txEl>
                                              <p:pRg st="0" end="0"/>
                                            </p:txEl>
                                          </p:spTgt>
                                        </p:tgtEl>
                                        <p:attrNameLst>
                                          <p:attrName>style.visibility</p:attrName>
                                        </p:attrNameLst>
                                      </p:cBhvr>
                                      <p:to>
                                        <p:strVal val="visible"/>
                                      </p:to>
                                    </p:set>
                                    <p:anim calcmode="lin" valueType="num">
                                      <p:cBhvr additive="base">
                                        <p:cTn id="7" dur="500" fill="hold"/>
                                        <p:tgtEl>
                                          <p:spTgt spid="942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 name="Date Placeholder 3"/>
          <p:cNvSpPr>
            <a:spLocks noGrp="1"/>
          </p:cNvSpPr>
          <p:nvPr>
            <p:ph type="dt" sz="half" idx="12"/>
          </p:nvPr>
        </p:nvSpPr>
        <p:spPr/>
        <p:txBody>
          <a:bodyPr/>
          <a:lstStyle/>
          <a:p>
            <a:pPr>
              <a:defRPr/>
            </a:pPr>
            <a:fld id="{7F3B6BF4-7EEF-4A9A-B9A0-E269AF2EDB4E}" type="datetime1">
              <a:rPr lang="en-US"/>
              <a:pPr>
                <a:defRPr/>
              </a:pPr>
              <a:t>2/23/2019</a:t>
            </a:fld>
            <a:endParaRPr lang="en-US"/>
          </a:p>
        </p:txBody>
      </p:sp>
      <p:sp>
        <p:nvSpPr>
          <p:cNvPr id="209" name="Footer Placeholder 4"/>
          <p:cNvSpPr>
            <a:spLocks noGrp="1"/>
          </p:cNvSpPr>
          <p:nvPr>
            <p:ph type="ftr" sz="quarter" idx="13"/>
          </p:nvPr>
        </p:nvSpPr>
        <p:spPr/>
        <p:txBody>
          <a:bodyPr/>
          <a:lstStyle/>
          <a:p>
            <a:pPr>
              <a:defRPr/>
            </a:pPr>
            <a:r>
              <a:rPr lang="en-US"/>
              <a:t> </a:t>
            </a:r>
          </a:p>
        </p:txBody>
      </p:sp>
      <p:sp>
        <p:nvSpPr>
          <p:cNvPr id="210" name="Slide Number Placeholder 5"/>
          <p:cNvSpPr>
            <a:spLocks noGrp="1"/>
          </p:cNvSpPr>
          <p:nvPr>
            <p:ph type="sldNum" sz="quarter" idx="14"/>
          </p:nvPr>
        </p:nvSpPr>
        <p:spPr/>
        <p:txBody>
          <a:bodyPr/>
          <a:lstStyle/>
          <a:p>
            <a:pPr>
              <a:defRPr/>
            </a:pPr>
            <a:fld id="{2169D95B-930F-46B7-B653-4EBF1992B639}" type="slidenum">
              <a:rPr lang="en-US"/>
              <a:pPr>
                <a:defRPr/>
              </a:pPr>
              <a:t>12</a:t>
            </a:fld>
            <a:endParaRPr lang="en-US"/>
          </a:p>
        </p:txBody>
      </p:sp>
      <p:sp>
        <p:nvSpPr>
          <p:cNvPr id="23554" name="Rectangle 3"/>
          <p:cNvSpPr>
            <a:spLocks noGrp="1" noChangeArrowheads="1"/>
          </p:cNvSpPr>
          <p:nvPr>
            <p:ph idx="4294967295"/>
          </p:nvPr>
        </p:nvSpPr>
        <p:spPr>
          <a:xfrm>
            <a:off x="0" y="1447800"/>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II Change: Examples</a:t>
            </a:r>
          </a:p>
        </p:txBody>
      </p:sp>
      <p:sp>
        <p:nvSpPr>
          <p:cNvPr id="23555" name="Rectangle 2"/>
          <p:cNvSpPr>
            <a:spLocks noGrp="1" noChangeArrowheads="1"/>
          </p:cNvSpPr>
          <p:nvPr>
            <p:ph type="title" idx="4294967295"/>
          </p:nvPr>
        </p:nvSpPr>
        <p:spPr>
          <a:xfrm>
            <a:off x="152400" y="0"/>
            <a:ext cx="7773987" cy="1143000"/>
          </a:xfrm>
        </p:spPr>
        <p:txBody>
          <a:bodyPr>
            <a:normAutofit/>
          </a:bodyPr>
          <a:lstStyle/>
          <a:p>
            <a:pPr eaLnBrk="1" hangingPunct="1"/>
            <a:r>
              <a:rPr lang="en-US" sz="3600" dirty="0"/>
              <a:t>Slowly Changing Dimensions</a:t>
            </a:r>
          </a:p>
        </p:txBody>
      </p:sp>
      <p:graphicFrame>
        <p:nvGraphicFramePr>
          <p:cNvPr id="94401" name="Group 193"/>
          <p:cNvGraphicFramePr>
            <a:graphicFrameLocks noGrp="1"/>
          </p:cNvGraphicFramePr>
          <p:nvPr/>
        </p:nvGraphicFramePr>
        <p:xfrm>
          <a:off x="1447800" y="3276600"/>
          <a:ext cx="5638800" cy="50800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Intellikidz1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ABC922Z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4413" name="Group 205"/>
          <p:cNvGraphicFramePr>
            <a:graphicFrameLocks noGrp="1"/>
          </p:cNvGraphicFramePr>
          <p:nvPr/>
        </p:nvGraphicFramePr>
        <p:xfrm>
          <a:off x="1447800" y="3810000"/>
          <a:ext cx="5638800" cy="50800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12467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Intellikidz1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Strategy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ABC922Z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83" name="Text Box 220"/>
          <p:cNvSpPr txBox="1">
            <a:spLocks noChangeArrowheads="1"/>
          </p:cNvSpPr>
          <p:nvPr/>
        </p:nvSpPr>
        <p:spPr bwMode="auto">
          <a:xfrm>
            <a:off x="1485900" y="1997941"/>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a:spcBef>
                <a:spcPct val="50000"/>
              </a:spcBef>
            </a:pPr>
            <a:r>
              <a:rPr lang="en-US" sz="2000" dirty="0">
                <a:latin typeface="Arial" pitchFamily="34" charset="0"/>
                <a:cs typeface="Arial" pitchFamily="34" charset="0"/>
              </a:rPr>
              <a:t>SK          Product       Department	NK</a:t>
            </a:r>
          </a:p>
        </p:txBody>
      </p:sp>
      <p:sp>
        <p:nvSpPr>
          <p:cNvPr id="23584" name="TextBox 188"/>
          <p:cNvSpPr txBox="1">
            <a:spLocks noChangeArrowheads="1"/>
          </p:cNvSpPr>
          <p:nvPr/>
        </p:nvSpPr>
        <p:spPr bwMode="auto">
          <a:xfrm>
            <a:off x="1447800" y="4572000"/>
            <a:ext cx="6324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r>
              <a:rPr lang="en-US" sz="2400" b="0" dirty="0">
                <a:solidFill>
                  <a:schemeClr val="tx1"/>
                </a:solidFill>
                <a:latin typeface="Arial" pitchFamily="34" charset="0"/>
                <a:cs typeface="Arial" pitchFamily="34" charset="0"/>
              </a:rPr>
              <a:t>Adding the following columns help:</a:t>
            </a:r>
          </a:p>
          <a:p>
            <a:pPr>
              <a:buFont typeface="Arial" charset="0"/>
              <a:buChar char="•"/>
            </a:pPr>
            <a:r>
              <a:rPr lang="en-US" sz="2400" b="0" dirty="0">
                <a:solidFill>
                  <a:schemeClr val="tx1"/>
                </a:solidFill>
                <a:latin typeface="Arial" pitchFamily="34" charset="0"/>
                <a:cs typeface="Arial" pitchFamily="34" charset="0"/>
              </a:rPr>
              <a:t> Row Effective date</a:t>
            </a:r>
          </a:p>
          <a:p>
            <a:pPr>
              <a:buFont typeface="Arial" charset="0"/>
              <a:buChar char="•"/>
            </a:pPr>
            <a:r>
              <a:rPr lang="en-US" sz="2400" b="0" dirty="0">
                <a:solidFill>
                  <a:schemeClr val="tx1"/>
                </a:solidFill>
                <a:latin typeface="Arial" pitchFamily="34" charset="0"/>
                <a:cs typeface="Arial" pitchFamily="34" charset="0"/>
              </a:rPr>
              <a:t> Row Expiration date</a:t>
            </a:r>
          </a:p>
          <a:p>
            <a:pPr>
              <a:buFont typeface="Arial" charset="0"/>
              <a:buChar char="•"/>
            </a:pPr>
            <a:r>
              <a:rPr lang="en-US" sz="2400" b="0" dirty="0">
                <a:solidFill>
                  <a:schemeClr val="tx1"/>
                </a:solidFill>
                <a:latin typeface="Arial" pitchFamily="34" charset="0"/>
                <a:cs typeface="Arial" pitchFamily="34" charset="0"/>
              </a:rPr>
              <a:t> Current Row indicator</a:t>
            </a:r>
          </a:p>
        </p:txBody>
      </p:sp>
      <p:graphicFrame>
        <p:nvGraphicFramePr>
          <p:cNvPr id="11" name="Group 193">
            <a:extLst>
              <a:ext uri="{FF2B5EF4-FFF2-40B4-BE49-F238E27FC236}">
                <a16:creationId xmlns:a16="http://schemas.microsoft.com/office/drawing/2014/main" id="{AE97A967-A14F-4F77-B62B-56426B981D5D}"/>
              </a:ext>
            </a:extLst>
          </p:cNvPr>
          <p:cNvGraphicFramePr>
            <a:graphicFrameLocks noGrp="1"/>
          </p:cNvGraphicFramePr>
          <p:nvPr>
            <p:extLst>
              <p:ext uri="{D42A27DB-BD31-4B8C-83A1-F6EECF244321}">
                <p14:modId xmlns:p14="http://schemas.microsoft.com/office/powerpoint/2010/main" val="354727045"/>
              </p:ext>
            </p:extLst>
          </p:nvPr>
        </p:nvGraphicFramePr>
        <p:xfrm>
          <a:off x="1371600" y="2394816"/>
          <a:ext cx="5638800" cy="50800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Intellikidz1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ABC922Z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DCE15EC5-44E6-4A41-87B6-FF55C06B9B7F}"/>
              </a:ext>
            </a:extLst>
          </p:cNvPr>
          <p:cNvSpPr txBox="1"/>
          <p:nvPr/>
        </p:nvSpPr>
        <p:spPr>
          <a:xfrm>
            <a:off x="611909" y="2928216"/>
            <a:ext cx="3276600" cy="369332"/>
          </a:xfrm>
          <a:prstGeom prst="rect">
            <a:avLst/>
          </a:prstGeom>
          <a:noFill/>
        </p:spPr>
        <p:txBody>
          <a:bodyPr wrap="square" rtlCol="0">
            <a:spAutoFit/>
          </a:bodyPr>
          <a:lstStyle/>
          <a:p>
            <a:r>
              <a:rPr lang="en-US" b="1" dirty="0">
                <a:solidFill>
                  <a:srgbClr val="FF0000"/>
                </a:solidFill>
              </a:rPr>
              <a:t>After Change</a:t>
            </a:r>
            <a:endParaRPr lang="en-IN" b="1" dirty="0">
              <a:solidFill>
                <a:srgbClr val="FF0000"/>
              </a:solidFill>
            </a:endParaRPr>
          </a:p>
        </p:txBody>
      </p:sp>
      <p:sp>
        <p:nvSpPr>
          <p:cNvPr id="13" name="TextBox 12">
            <a:extLst>
              <a:ext uri="{FF2B5EF4-FFF2-40B4-BE49-F238E27FC236}">
                <a16:creationId xmlns:a16="http://schemas.microsoft.com/office/drawing/2014/main" id="{D68D5B35-4BC0-44A9-A0E6-E99AE86F93A0}"/>
              </a:ext>
            </a:extLst>
          </p:cNvPr>
          <p:cNvSpPr txBox="1"/>
          <p:nvPr/>
        </p:nvSpPr>
        <p:spPr>
          <a:xfrm>
            <a:off x="533400" y="1751218"/>
            <a:ext cx="3276600" cy="369332"/>
          </a:xfrm>
          <a:prstGeom prst="rect">
            <a:avLst/>
          </a:prstGeom>
          <a:noFill/>
        </p:spPr>
        <p:txBody>
          <a:bodyPr wrap="square" rtlCol="0">
            <a:spAutoFit/>
          </a:bodyPr>
          <a:lstStyle/>
          <a:p>
            <a:r>
              <a:rPr lang="en-US" b="1" dirty="0">
                <a:solidFill>
                  <a:srgbClr val="FF0000"/>
                </a:solidFill>
              </a:rPr>
              <a:t>Before Change</a:t>
            </a:r>
            <a:endParaRPr lang="en-IN" b="1" dirty="0">
              <a:solidFill>
                <a:srgbClr val="FF0000"/>
              </a:solidFill>
            </a:endParaRPr>
          </a:p>
        </p:txBody>
      </p:sp>
    </p:spTree>
    <p:extLst>
      <p:ext uri="{BB962C8B-B14F-4D97-AF65-F5344CB8AC3E}">
        <p14:creationId xmlns:p14="http://schemas.microsoft.com/office/powerpoint/2010/main" val="1635172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4401"/>
                                        </p:tgtEl>
                                        <p:attrNameLst>
                                          <p:attrName>style.visibility</p:attrName>
                                        </p:attrNameLst>
                                      </p:cBhvr>
                                      <p:to>
                                        <p:strVal val="visible"/>
                                      </p:to>
                                    </p:set>
                                    <p:anim calcmode="lin" valueType="num">
                                      <p:cBhvr additive="base">
                                        <p:cTn id="7" dur="500" fill="hold"/>
                                        <p:tgtEl>
                                          <p:spTgt spid="94401"/>
                                        </p:tgtEl>
                                        <p:attrNameLst>
                                          <p:attrName>ppt_x</p:attrName>
                                        </p:attrNameLst>
                                      </p:cBhvr>
                                      <p:tavLst>
                                        <p:tav tm="0">
                                          <p:val>
                                            <p:strVal val="0-#ppt_w/2"/>
                                          </p:val>
                                        </p:tav>
                                        <p:tav tm="100000">
                                          <p:val>
                                            <p:strVal val="#ppt_x"/>
                                          </p:val>
                                        </p:tav>
                                      </p:tavLst>
                                    </p:anim>
                                    <p:anim calcmode="lin" valueType="num">
                                      <p:cBhvr additive="base">
                                        <p:cTn id="8" dur="500" fill="hold"/>
                                        <p:tgtEl>
                                          <p:spTgt spid="944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4413"/>
                                        </p:tgtEl>
                                        <p:attrNameLst>
                                          <p:attrName>style.visibility</p:attrName>
                                        </p:attrNameLst>
                                      </p:cBhvr>
                                      <p:to>
                                        <p:strVal val="visible"/>
                                      </p:to>
                                    </p:set>
                                    <p:anim calcmode="lin" valueType="num">
                                      <p:cBhvr additive="base">
                                        <p:cTn id="13" dur="500" fill="hold"/>
                                        <p:tgtEl>
                                          <p:spTgt spid="94413"/>
                                        </p:tgtEl>
                                        <p:attrNameLst>
                                          <p:attrName>ppt_x</p:attrName>
                                        </p:attrNameLst>
                                      </p:cBhvr>
                                      <p:tavLst>
                                        <p:tav tm="0">
                                          <p:val>
                                            <p:strVal val="0-#ppt_w/2"/>
                                          </p:val>
                                        </p:tav>
                                        <p:tav tm="100000">
                                          <p:val>
                                            <p:strVal val="#ppt_x"/>
                                          </p:val>
                                        </p:tav>
                                      </p:tavLst>
                                    </p:anim>
                                    <p:anim calcmode="lin" valueType="num">
                                      <p:cBhvr additive="base">
                                        <p:cTn id="14" dur="500" fill="hold"/>
                                        <p:tgtEl>
                                          <p:spTgt spid="944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65D415-ABDF-40AE-9A9B-0C1250160D86}"/>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3" name="TextBox 2">
            <a:extLst>
              <a:ext uri="{FF2B5EF4-FFF2-40B4-BE49-F238E27FC236}">
                <a16:creationId xmlns:a16="http://schemas.microsoft.com/office/drawing/2014/main" id="{ACE38869-F0AA-4121-A88A-F3A7FA1D85EA}"/>
              </a:ext>
            </a:extLst>
          </p:cNvPr>
          <p:cNvSpPr txBox="1"/>
          <p:nvPr/>
        </p:nvSpPr>
        <p:spPr>
          <a:xfrm>
            <a:off x="381000" y="673387"/>
            <a:ext cx="5410200" cy="646331"/>
          </a:xfrm>
          <a:prstGeom prst="rect">
            <a:avLst/>
          </a:prstGeom>
          <a:noFill/>
        </p:spPr>
        <p:txBody>
          <a:bodyPr wrap="square" rtlCol="0">
            <a:spAutoFit/>
          </a:bodyPr>
          <a:lstStyle/>
          <a:p>
            <a:r>
              <a:rPr lang="en-US" sz="3600" b="1" dirty="0"/>
              <a:t>Time-stamped Dimension</a:t>
            </a:r>
            <a:endParaRPr lang="en-IN" sz="3600" b="1" dirty="0"/>
          </a:p>
        </p:txBody>
      </p:sp>
      <p:sp>
        <p:nvSpPr>
          <p:cNvPr id="4" name="TextBox 3">
            <a:extLst>
              <a:ext uri="{FF2B5EF4-FFF2-40B4-BE49-F238E27FC236}">
                <a16:creationId xmlns:a16="http://schemas.microsoft.com/office/drawing/2014/main" id="{A7BE61F1-CD38-4271-B7AF-D80D0E78AD9F}"/>
              </a:ext>
            </a:extLst>
          </p:cNvPr>
          <p:cNvSpPr txBox="1"/>
          <p:nvPr/>
        </p:nvSpPr>
        <p:spPr>
          <a:xfrm>
            <a:off x="381000" y="1524000"/>
            <a:ext cx="8229600" cy="1754326"/>
          </a:xfrm>
          <a:prstGeom prst="rect">
            <a:avLst/>
          </a:prstGeom>
          <a:noFill/>
        </p:spPr>
        <p:txBody>
          <a:bodyPr wrap="square" rtlCol="0">
            <a:spAutoFit/>
          </a:bodyPr>
          <a:lstStyle/>
          <a:p>
            <a:r>
              <a:rPr lang="en-IN" b="1" dirty="0"/>
              <a:t>Time-stamped dimensions</a:t>
            </a:r>
            <a:r>
              <a:rPr lang="en-IN" dirty="0"/>
              <a:t> are used when it is necessary to support point-in-time analysis of dimension values, irrespective of associated facts.</a:t>
            </a:r>
          </a:p>
          <a:p>
            <a:r>
              <a:rPr lang="en-IN" dirty="0"/>
              <a:t>• Easily order a chronological history of changes</a:t>
            </a:r>
          </a:p>
          <a:p>
            <a:r>
              <a:rPr lang="en-IN" dirty="0"/>
              <a:t>• Quickly select dimension rows that were in effect for a particular date</a:t>
            </a:r>
          </a:p>
          <a:p>
            <a:r>
              <a:rPr lang="en-IN" dirty="0"/>
              <a:t>• Easily identify the dimension rows currently in effect</a:t>
            </a:r>
          </a:p>
          <a:p>
            <a:endParaRPr lang="en-IN" dirty="0"/>
          </a:p>
        </p:txBody>
      </p:sp>
    </p:spTree>
    <p:extLst>
      <p:ext uri="{BB962C8B-B14F-4D97-AF65-F5344CB8AC3E}">
        <p14:creationId xmlns:p14="http://schemas.microsoft.com/office/powerpoint/2010/main" val="82928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F8BD75-5F03-4A26-B1FC-C7886CC32951}"/>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3" name="TextBox 2">
            <a:extLst>
              <a:ext uri="{FF2B5EF4-FFF2-40B4-BE49-F238E27FC236}">
                <a16:creationId xmlns:a16="http://schemas.microsoft.com/office/drawing/2014/main" id="{43686EC6-9C40-43C4-8729-00B16F695049}"/>
              </a:ext>
            </a:extLst>
          </p:cNvPr>
          <p:cNvSpPr txBox="1"/>
          <p:nvPr/>
        </p:nvSpPr>
        <p:spPr>
          <a:xfrm>
            <a:off x="230909" y="606182"/>
            <a:ext cx="8001000" cy="954107"/>
          </a:xfrm>
          <a:prstGeom prst="rect">
            <a:avLst/>
          </a:prstGeom>
          <a:noFill/>
        </p:spPr>
        <p:txBody>
          <a:bodyPr wrap="square" rtlCol="0">
            <a:spAutoFit/>
          </a:bodyPr>
          <a:lstStyle/>
          <a:p>
            <a:r>
              <a:rPr lang="en-IN" sz="2800" b="1" dirty="0"/>
              <a:t>Point-in-Time Status of a Dimension</a:t>
            </a:r>
          </a:p>
          <a:p>
            <a:endParaRPr lang="en-IN" sz="2800" b="1" dirty="0"/>
          </a:p>
        </p:txBody>
      </p:sp>
      <p:sp>
        <p:nvSpPr>
          <p:cNvPr id="4" name="TextBox 3">
            <a:extLst>
              <a:ext uri="{FF2B5EF4-FFF2-40B4-BE49-F238E27FC236}">
                <a16:creationId xmlns:a16="http://schemas.microsoft.com/office/drawing/2014/main" id="{BD2EAAF5-CDCC-4B0E-9609-DFFA5BD8D981}"/>
              </a:ext>
            </a:extLst>
          </p:cNvPr>
          <p:cNvSpPr txBox="1"/>
          <p:nvPr/>
        </p:nvSpPr>
        <p:spPr>
          <a:xfrm>
            <a:off x="457200" y="1367979"/>
            <a:ext cx="7772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Type 2 Not Sufficient to provide point-in time analysis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p:txBody>
      </p:sp>
      <p:pic>
        <p:nvPicPr>
          <p:cNvPr id="5" name="Picture 4" descr="image">
            <a:extLst>
              <a:ext uri="{FF2B5EF4-FFF2-40B4-BE49-F238E27FC236}">
                <a16:creationId xmlns:a16="http://schemas.microsoft.com/office/drawing/2014/main" id="{BBD2E950-41DA-4686-BBFE-E14BE0141F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752600"/>
            <a:ext cx="6629400" cy="3044621"/>
          </a:xfrm>
          <a:prstGeom prst="rect">
            <a:avLst/>
          </a:prstGeom>
          <a:noFill/>
          <a:ln>
            <a:noFill/>
          </a:ln>
        </p:spPr>
      </p:pic>
      <p:sp>
        <p:nvSpPr>
          <p:cNvPr id="6" name="TextBox 5">
            <a:extLst>
              <a:ext uri="{FF2B5EF4-FFF2-40B4-BE49-F238E27FC236}">
                <a16:creationId xmlns:a16="http://schemas.microsoft.com/office/drawing/2014/main" id="{FF134276-DD1C-4A9B-ABD6-D814451818C4}"/>
              </a:ext>
            </a:extLst>
          </p:cNvPr>
          <p:cNvSpPr txBox="1"/>
          <p:nvPr/>
        </p:nvSpPr>
        <p:spPr>
          <a:xfrm>
            <a:off x="685800" y="4721655"/>
            <a:ext cx="80772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For example,</a:t>
            </a:r>
          </a:p>
          <a:p>
            <a:pPr marL="285750" indent="-285750">
              <a:buFont typeface="Arial" panose="020B0604020202020204" pitchFamily="34" charset="0"/>
              <a:buChar char="•"/>
            </a:pPr>
            <a:r>
              <a:rPr lang="en-IN" dirty="0"/>
              <a:t>The insurance company wants to understand what each policy looked like at any given point in time. </a:t>
            </a:r>
          </a:p>
          <a:p>
            <a:pPr marL="285750" indent="-285750">
              <a:buFont typeface="Arial" panose="020B0604020202020204" pitchFamily="34" charset="0"/>
              <a:buChar char="•"/>
            </a:pPr>
            <a:r>
              <a:rPr lang="en-IN" dirty="0"/>
              <a:t>users might want to know how many policy holders were married versus how many were single on a particular date</a:t>
            </a:r>
          </a:p>
        </p:txBody>
      </p:sp>
      <p:sp>
        <p:nvSpPr>
          <p:cNvPr id="7" name="TextBox 6">
            <a:extLst>
              <a:ext uri="{FF2B5EF4-FFF2-40B4-BE49-F238E27FC236}">
                <a16:creationId xmlns:a16="http://schemas.microsoft.com/office/drawing/2014/main" id="{FFC9BB40-6C2A-428F-90A9-2DC809659975}"/>
              </a:ext>
            </a:extLst>
          </p:cNvPr>
          <p:cNvSpPr txBox="1"/>
          <p:nvPr/>
        </p:nvSpPr>
        <p:spPr>
          <a:xfrm>
            <a:off x="3429000" y="6189747"/>
            <a:ext cx="5562600" cy="646331"/>
          </a:xfrm>
          <a:prstGeom prst="rect">
            <a:avLst/>
          </a:prstGeom>
          <a:noFill/>
        </p:spPr>
        <p:txBody>
          <a:bodyPr wrap="square" rtlCol="0">
            <a:spAutoFit/>
          </a:bodyPr>
          <a:lstStyle/>
          <a:p>
            <a:r>
              <a:rPr lang="en-US" b="1" i="1" dirty="0">
                <a:solidFill>
                  <a:schemeClr val="accent1">
                    <a:lumMod val="75000"/>
                  </a:schemeClr>
                </a:solidFill>
              </a:rPr>
              <a:t>Source: </a:t>
            </a:r>
            <a:r>
              <a:rPr lang="en-IN" b="1" i="1" dirty="0">
                <a:solidFill>
                  <a:schemeClr val="accent1">
                    <a:lumMod val="75000"/>
                  </a:schemeClr>
                </a:solidFill>
              </a:rPr>
              <a:t>Star Schema: The Complete Ref., By Adamson</a:t>
            </a:r>
          </a:p>
          <a:p>
            <a:endParaRPr lang="en-IN" b="1" i="1" dirty="0">
              <a:solidFill>
                <a:schemeClr val="accent1">
                  <a:lumMod val="75000"/>
                </a:schemeClr>
              </a:solidFill>
            </a:endParaRPr>
          </a:p>
        </p:txBody>
      </p:sp>
    </p:spTree>
    <p:extLst>
      <p:ext uri="{BB962C8B-B14F-4D97-AF65-F5344CB8AC3E}">
        <p14:creationId xmlns:p14="http://schemas.microsoft.com/office/powerpoint/2010/main" val="337363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2E5150-9A56-4891-AFCA-2038D9C3686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pic>
        <p:nvPicPr>
          <p:cNvPr id="3" name="Picture 2" descr="image">
            <a:extLst>
              <a:ext uri="{FF2B5EF4-FFF2-40B4-BE49-F238E27FC236}">
                <a16:creationId xmlns:a16="http://schemas.microsoft.com/office/drawing/2014/main" id="{439558D5-42FF-4DF6-BC8C-9E187103DB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6705600" cy="4495800"/>
          </a:xfrm>
          <a:prstGeom prst="rect">
            <a:avLst/>
          </a:prstGeom>
          <a:noFill/>
          <a:ln>
            <a:noFill/>
          </a:ln>
        </p:spPr>
      </p:pic>
      <p:sp>
        <p:nvSpPr>
          <p:cNvPr id="4" name="TextBox 3">
            <a:extLst>
              <a:ext uri="{FF2B5EF4-FFF2-40B4-BE49-F238E27FC236}">
                <a16:creationId xmlns:a16="http://schemas.microsoft.com/office/drawing/2014/main" id="{ECFFA8DF-36D4-4058-8823-DA8BDFF5BBF0}"/>
              </a:ext>
            </a:extLst>
          </p:cNvPr>
          <p:cNvSpPr txBox="1"/>
          <p:nvPr/>
        </p:nvSpPr>
        <p:spPr>
          <a:xfrm>
            <a:off x="3429000" y="6189747"/>
            <a:ext cx="5562600" cy="646331"/>
          </a:xfrm>
          <a:prstGeom prst="rect">
            <a:avLst/>
          </a:prstGeom>
          <a:noFill/>
        </p:spPr>
        <p:txBody>
          <a:bodyPr wrap="square" rtlCol="0">
            <a:spAutoFit/>
          </a:bodyPr>
          <a:lstStyle/>
          <a:p>
            <a:r>
              <a:rPr lang="en-US" b="1" i="1" dirty="0">
                <a:solidFill>
                  <a:schemeClr val="accent1">
                    <a:lumMod val="75000"/>
                  </a:schemeClr>
                </a:solidFill>
              </a:rPr>
              <a:t>Source: </a:t>
            </a:r>
            <a:r>
              <a:rPr lang="en-IN" b="1" i="1" dirty="0">
                <a:solidFill>
                  <a:schemeClr val="accent1">
                    <a:lumMod val="75000"/>
                  </a:schemeClr>
                </a:solidFill>
              </a:rPr>
              <a:t>Star Schema: The Complete Ref., By Adamson</a:t>
            </a:r>
          </a:p>
          <a:p>
            <a:endParaRPr lang="en-IN" b="1" i="1" dirty="0">
              <a:solidFill>
                <a:schemeClr val="accent1">
                  <a:lumMod val="75000"/>
                </a:schemeClr>
              </a:solidFill>
            </a:endParaRPr>
          </a:p>
        </p:txBody>
      </p:sp>
      <p:sp>
        <p:nvSpPr>
          <p:cNvPr id="5" name="TextBox 4">
            <a:extLst>
              <a:ext uri="{FF2B5EF4-FFF2-40B4-BE49-F238E27FC236}">
                <a16:creationId xmlns:a16="http://schemas.microsoft.com/office/drawing/2014/main" id="{0F4F9E4C-79B8-4462-86E3-37783166121D}"/>
              </a:ext>
            </a:extLst>
          </p:cNvPr>
          <p:cNvSpPr txBox="1"/>
          <p:nvPr/>
        </p:nvSpPr>
        <p:spPr>
          <a:xfrm>
            <a:off x="419100" y="600714"/>
            <a:ext cx="6591300" cy="584775"/>
          </a:xfrm>
          <a:prstGeom prst="rect">
            <a:avLst/>
          </a:prstGeom>
          <a:noFill/>
        </p:spPr>
        <p:txBody>
          <a:bodyPr wrap="square" rtlCol="0">
            <a:spAutoFit/>
          </a:bodyPr>
          <a:lstStyle/>
          <a:p>
            <a:r>
              <a:rPr lang="en-US" sz="3200" b="1" dirty="0"/>
              <a:t>Solution: </a:t>
            </a:r>
            <a:r>
              <a:rPr lang="en-IN" sz="3200" b="1" dirty="0"/>
              <a:t>Time-Stamped Dimension</a:t>
            </a:r>
          </a:p>
        </p:txBody>
      </p:sp>
    </p:spTree>
    <p:extLst>
      <p:ext uri="{BB962C8B-B14F-4D97-AF65-F5344CB8AC3E}">
        <p14:creationId xmlns:p14="http://schemas.microsoft.com/office/powerpoint/2010/main" val="293797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D136A-5835-48E1-BF2F-ED911649A821}"/>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3" name="TextBox 2">
            <a:extLst>
              <a:ext uri="{FF2B5EF4-FFF2-40B4-BE49-F238E27FC236}">
                <a16:creationId xmlns:a16="http://schemas.microsoft.com/office/drawing/2014/main" id="{EA39E3D4-AE35-4A9B-B957-3FDAFF369381}"/>
              </a:ext>
            </a:extLst>
          </p:cNvPr>
          <p:cNvSpPr txBox="1"/>
          <p:nvPr/>
        </p:nvSpPr>
        <p:spPr>
          <a:xfrm>
            <a:off x="609600" y="1524000"/>
            <a:ext cx="7543800" cy="3859518"/>
          </a:xfrm>
          <a:prstGeom prst="rect">
            <a:avLst/>
          </a:prstGeom>
          <a:noFill/>
        </p:spPr>
        <p:txBody>
          <a:bodyPr wrap="square" rtlCol="0">
            <a:spAutoFit/>
          </a:bodyPr>
          <a:lstStyle/>
          <a:p>
            <a:pPr>
              <a:lnSpc>
                <a:spcPct val="80000"/>
              </a:lnSpc>
              <a:spcBef>
                <a:spcPct val="20000"/>
              </a:spcBef>
              <a:buClr>
                <a:schemeClr val="tx2"/>
              </a:buClr>
              <a:buSzPct val="70000"/>
            </a:pPr>
            <a:endParaRPr lang="en-US" sz="2400" dirty="0">
              <a:latin typeface="Arial" pitchFamily="34" charset="0"/>
              <a:cs typeface="Arial" pitchFamily="34" charset="0"/>
            </a:endParaRPr>
          </a:p>
          <a:p>
            <a:pPr>
              <a:lnSpc>
                <a:spcPct val="80000"/>
              </a:lnSpc>
              <a:spcBef>
                <a:spcPct val="20000"/>
              </a:spcBef>
              <a:buClr>
                <a:schemeClr val="tx2"/>
              </a:buClr>
              <a:buSzPct val="70000"/>
            </a:pPr>
            <a:endParaRPr lang="en-US" sz="2400" dirty="0">
              <a:latin typeface="Arial" pitchFamily="34" charset="0"/>
              <a:cs typeface="Arial" pitchFamily="34" charset="0"/>
            </a:endParaRPr>
          </a:p>
          <a:p>
            <a:pPr>
              <a:lnSpc>
                <a:spcPct val="80000"/>
              </a:lnSpc>
              <a:spcBef>
                <a:spcPct val="20000"/>
              </a:spcBef>
              <a:buClr>
                <a:schemeClr val="tx2"/>
              </a:buClr>
              <a:buSzPct val="70000"/>
            </a:pPr>
            <a:r>
              <a:rPr lang="en-US" sz="2400" dirty="0">
                <a:latin typeface="Arial" pitchFamily="34" charset="0"/>
                <a:cs typeface="Arial" pitchFamily="34" charset="0"/>
              </a:rPr>
              <a:t>The steps:</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 Add a new dimension table row with the new value of the changed attribute</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 An effective date will be included in the dimension table </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There are no changes to the original row in the dimension table </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The key of the original row is not affected </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The new row is inserted with a new surrogate key</a:t>
            </a:r>
            <a:endParaRPr lang="en-IN" sz="2400" dirty="0">
              <a:latin typeface="Arial" pitchFamily="34" charset="0"/>
              <a:cs typeface="Arial" pitchFamily="34" charset="0"/>
            </a:endParaRPr>
          </a:p>
        </p:txBody>
      </p:sp>
      <p:sp>
        <p:nvSpPr>
          <p:cNvPr id="4" name="Rectangle 2">
            <a:extLst>
              <a:ext uri="{FF2B5EF4-FFF2-40B4-BE49-F238E27FC236}">
                <a16:creationId xmlns:a16="http://schemas.microsoft.com/office/drawing/2014/main" id="{3D7FA27F-37A0-4797-A597-A52307707F6C}"/>
              </a:ext>
            </a:extLst>
          </p:cNvPr>
          <p:cNvSpPr txBox="1">
            <a:spLocks noChangeArrowheads="1"/>
          </p:cNvSpPr>
          <p:nvPr/>
        </p:nvSpPr>
        <p:spPr>
          <a:xfrm>
            <a:off x="303213" y="224152"/>
            <a:ext cx="7773987"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r>
              <a:rPr lang="en-US" sz="3600"/>
              <a:t>Slowly Changing Dimensions</a:t>
            </a:r>
            <a:endParaRPr lang="en-US" sz="3600" dirty="0"/>
          </a:p>
        </p:txBody>
      </p:sp>
      <p:sp>
        <p:nvSpPr>
          <p:cNvPr id="5" name="Rectangle 3">
            <a:extLst>
              <a:ext uri="{FF2B5EF4-FFF2-40B4-BE49-F238E27FC236}">
                <a16:creationId xmlns:a16="http://schemas.microsoft.com/office/drawing/2014/main" id="{6F44D495-8A02-447F-99D4-715E3C9F1596}"/>
              </a:ext>
            </a:extLst>
          </p:cNvPr>
          <p:cNvSpPr txBox="1">
            <a:spLocks noChangeArrowheads="1"/>
          </p:cNvSpPr>
          <p:nvPr/>
        </p:nvSpPr>
        <p:spPr>
          <a:xfrm>
            <a:off x="0" y="1447800"/>
            <a:ext cx="73152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Font typeface="Wingdings" pitchFamily="2" charset="2"/>
              <a:buNone/>
            </a:pPr>
            <a:r>
              <a:rPr lang="en-US" b="1" dirty="0">
                <a:solidFill>
                  <a:srgbClr val="000000"/>
                </a:solidFill>
              </a:rPr>
              <a:t>Type II Change: Implementation</a:t>
            </a:r>
          </a:p>
        </p:txBody>
      </p:sp>
    </p:spTree>
    <p:extLst>
      <p:ext uri="{BB962C8B-B14F-4D97-AF65-F5344CB8AC3E}">
        <p14:creationId xmlns:p14="http://schemas.microsoft.com/office/powerpoint/2010/main" val="100961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5F3ED601-339D-48B3-AD46-60B3786CEC40}"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3D9D0AF3-86A4-4CA7-B8BD-C5F279D9206C}" type="slidenum">
              <a:rPr lang="en-US"/>
              <a:pPr>
                <a:defRPr/>
              </a:pPr>
              <a:t>17</a:t>
            </a:fld>
            <a:endParaRPr lang="en-US"/>
          </a:p>
        </p:txBody>
      </p:sp>
      <p:sp>
        <p:nvSpPr>
          <p:cNvPr id="24578" name="Rectangle 3"/>
          <p:cNvSpPr>
            <a:spLocks noGrp="1" noChangeArrowheads="1"/>
          </p:cNvSpPr>
          <p:nvPr>
            <p:ph idx="4294967295"/>
          </p:nvPr>
        </p:nvSpPr>
        <p:spPr>
          <a:xfrm>
            <a:off x="304800" y="1579418"/>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II Change: Advantages</a:t>
            </a:r>
          </a:p>
          <a:p>
            <a:pPr eaLnBrk="1" hangingPunct="1">
              <a:lnSpc>
                <a:spcPct val="80000"/>
              </a:lnSpc>
              <a:spcBef>
                <a:spcPct val="0"/>
              </a:spcBef>
              <a:buFont typeface="Wingdings" pitchFamily="2" charset="2"/>
              <a:buNone/>
            </a:pPr>
            <a:endParaRPr lang="en-US" b="1" dirty="0">
              <a:solidFill>
                <a:srgbClr val="000000"/>
              </a:solidFill>
            </a:endParaRPr>
          </a:p>
        </p:txBody>
      </p:sp>
      <p:sp>
        <p:nvSpPr>
          <p:cNvPr id="95234" name="Rectangle 2"/>
          <p:cNvSpPr>
            <a:spLocks noGrp="1" noChangeArrowheads="1"/>
          </p:cNvSpPr>
          <p:nvPr>
            <p:ph type="title" idx="4294967295"/>
          </p:nvPr>
        </p:nvSpPr>
        <p:spPr>
          <a:xfrm>
            <a:off x="0" y="228600"/>
            <a:ext cx="7773988" cy="1143000"/>
          </a:xfrm>
        </p:spPr>
        <p:txBody>
          <a:bodyPr>
            <a:normAutofit/>
          </a:bodyPr>
          <a:lstStyle/>
          <a:p>
            <a:pPr eaLnBrk="1" hangingPunct="1"/>
            <a:r>
              <a:rPr lang="en-US" sz="3600" dirty="0"/>
              <a:t>Slowly Changing Dimensions</a:t>
            </a:r>
          </a:p>
        </p:txBody>
      </p:sp>
      <p:sp>
        <p:nvSpPr>
          <p:cNvPr id="24583" name="Rectangle 4"/>
          <p:cNvSpPr>
            <a:spLocks noChangeArrowheads="1"/>
          </p:cNvSpPr>
          <p:nvPr/>
        </p:nvSpPr>
        <p:spPr bwMode="auto">
          <a:xfrm>
            <a:off x="762000" y="22098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Automatically partitions history in the fact table</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Tracks as many dimension changes as required</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No need to rebuild aggregates                                          </a:t>
            </a:r>
          </a:p>
          <a:p>
            <a:pPr marL="342900" indent="-342900" eaLnBrk="1" hangingPunct="1">
              <a:lnSpc>
                <a:spcPct val="80000"/>
              </a:lnSpc>
              <a:spcBef>
                <a:spcPct val="20000"/>
              </a:spcBef>
              <a:buClr>
                <a:schemeClr val="tx2"/>
              </a:buClr>
              <a:buSzPct val="70000"/>
              <a:buFont typeface="Wingdings" pitchFamily="2" charset="2"/>
              <a:buChar char="¡"/>
            </a:pPr>
            <a:endParaRPr lang="en-US" sz="2400" b="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6645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EA0542D9-63CB-4CF3-BB8E-24140C99D9FB}"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F76916D2-A1C4-4A7D-883A-7CB1B4F133D9}" type="slidenum">
              <a:rPr lang="en-US"/>
              <a:pPr>
                <a:defRPr/>
              </a:pPr>
              <a:t>18</a:t>
            </a:fld>
            <a:endParaRPr lang="en-US"/>
          </a:p>
        </p:txBody>
      </p:sp>
      <p:sp>
        <p:nvSpPr>
          <p:cNvPr id="25602" name="Rectangle 3"/>
          <p:cNvSpPr>
            <a:spLocks noGrp="1" noChangeArrowheads="1"/>
          </p:cNvSpPr>
          <p:nvPr>
            <p:ph idx="4294967295"/>
          </p:nvPr>
        </p:nvSpPr>
        <p:spPr>
          <a:xfrm>
            <a:off x="0" y="1600200"/>
            <a:ext cx="7315200" cy="609600"/>
          </a:xfrm>
        </p:spPr>
        <p:txBody>
          <a:bodyPr/>
          <a:lstStyle/>
          <a:p>
            <a:pPr eaLnBrk="1" hangingPunct="1">
              <a:lnSpc>
                <a:spcPct val="80000"/>
              </a:lnSpc>
              <a:spcBef>
                <a:spcPct val="0"/>
              </a:spcBef>
              <a:buFont typeface="Wingdings" pitchFamily="2" charset="2"/>
              <a:buNone/>
            </a:pPr>
            <a:r>
              <a:rPr lang="en-US" b="1">
                <a:solidFill>
                  <a:srgbClr val="000000"/>
                </a:solidFill>
              </a:rPr>
              <a:t>Type II Change: Disadvantages</a:t>
            </a:r>
          </a:p>
          <a:p>
            <a:pPr eaLnBrk="1" hangingPunct="1">
              <a:lnSpc>
                <a:spcPct val="80000"/>
              </a:lnSpc>
              <a:spcBef>
                <a:spcPct val="0"/>
              </a:spcBef>
              <a:buFont typeface="Wingdings" pitchFamily="2" charset="2"/>
              <a:buNone/>
            </a:pPr>
            <a:endParaRPr lang="en-US" b="1">
              <a:solidFill>
                <a:srgbClr val="000000"/>
              </a:solidFill>
            </a:endParaRPr>
          </a:p>
        </p:txBody>
      </p:sp>
      <p:sp>
        <p:nvSpPr>
          <p:cNvPr id="25603" name="Rectangle 2"/>
          <p:cNvSpPr>
            <a:spLocks noGrp="1" noChangeArrowheads="1"/>
          </p:cNvSpPr>
          <p:nvPr>
            <p:ph type="title" idx="4294967295"/>
          </p:nvPr>
        </p:nvSpPr>
        <p:spPr>
          <a:xfrm>
            <a:off x="0" y="228600"/>
            <a:ext cx="7773988" cy="1143000"/>
          </a:xfrm>
        </p:spPr>
        <p:txBody>
          <a:bodyPr>
            <a:normAutofit/>
          </a:bodyPr>
          <a:lstStyle/>
          <a:p>
            <a:pPr eaLnBrk="1" hangingPunct="1"/>
            <a:r>
              <a:rPr lang="en-US" sz="3600" dirty="0"/>
              <a:t>Slowly Changing Dimensions</a:t>
            </a:r>
          </a:p>
        </p:txBody>
      </p:sp>
      <p:sp>
        <p:nvSpPr>
          <p:cNvPr id="25607" name="Rectangle 4"/>
          <p:cNvSpPr>
            <a:spLocks noChangeArrowheads="1"/>
          </p:cNvSpPr>
          <p:nvPr/>
        </p:nvSpPr>
        <p:spPr bwMode="auto">
          <a:xfrm>
            <a:off x="762000" y="21336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Dimension table can become big</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Does not allow association of the new attribute value with old fact history &amp; vice-versa</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When we constraint on </a:t>
            </a:r>
            <a:r>
              <a:rPr lang="en-US" sz="2400" b="0" dirty="0" err="1">
                <a:solidFill>
                  <a:schemeClr val="tx1"/>
                </a:solidFill>
                <a:latin typeface="Arial" pitchFamily="34" charset="0"/>
                <a:cs typeface="Arial" pitchFamily="34" charset="0"/>
              </a:rPr>
              <a:t>Dept</a:t>
            </a:r>
            <a:r>
              <a:rPr lang="en-US" sz="2400" b="0" dirty="0">
                <a:solidFill>
                  <a:schemeClr val="tx1"/>
                </a:solidFill>
                <a:latin typeface="Arial" pitchFamily="34" charset="0"/>
                <a:cs typeface="Arial" pitchFamily="34" charset="0"/>
              </a:rPr>
              <a:t>=Strategy, we will not see Intellikidz1 facts from before the change date</a:t>
            </a:r>
          </a:p>
        </p:txBody>
      </p:sp>
    </p:spTree>
    <p:extLst>
      <p:ext uri="{BB962C8B-B14F-4D97-AF65-F5344CB8AC3E}">
        <p14:creationId xmlns:p14="http://schemas.microsoft.com/office/powerpoint/2010/main" val="1571179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1B5A88A5-9C06-4F30-95C5-4A0FF62A609F}"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A38F0B7A-4F59-44C4-9456-250192576D45}" type="slidenum">
              <a:rPr lang="en-US"/>
              <a:pPr>
                <a:defRPr/>
              </a:pPr>
              <a:t>19</a:t>
            </a:fld>
            <a:endParaRPr lang="en-US"/>
          </a:p>
        </p:txBody>
      </p:sp>
      <p:sp>
        <p:nvSpPr>
          <p:cNvPr id="26626" name="Rectangle 3"/>
          <p:cNvSpPr>
            <a:spLocks noGrp="1" noChangeArrowheads="1"/>
          </p:cNvSpPr>
          <p:nvPr>
            <p:ph idx="4294967295"/>
          </p:nvPr>
        </p:nvSpPr>
        <p:spPr>
          <a:xfrm>
            <a:off x="0" y="1447800"/>
            <a:ext cx="7315200" cy="609600"/>
          </a:xfrm>
        </p:spPr>
        <p:txBody>
          <a:bodyPr/>
          <a:lstStyle/>
          <a:p>
            <a:pPr eaLnBrk="1" hangingPunct="1">
              <a:lnSpc>
                <a:spcPct val="80000"/>
              </a:lnSpc>
              <a:spcBef>
                <a:spcPct val="0"/>
              </a:spcBef>
              <a:buFont typeface="Wingdings" pitchFamily="2" charset="2"/>
              <a:buNone/>
            </a:pPr>
            <a:r>
              <a:rPr lang="en-US" b="1">
                <a:solidFill>
                  <a:srgbClr val="000000"/>
                </a:solidFill>
              </a:rPr>
              <a:t>Type III Change: </a:t>
            </a:r>
          </a:p>
          <a:p>
            <a:pPr eaLnBrk="1" hangingPunct="1">
              <a:lnSpc>
                <a:spcPct val="80000"/>
              </a:lnSpc>
              <a:spcBef>
                <a:spcPct val="0"/>
              </a:spcBef>
              <a:buFont typeface="Wingdings" pitchFamily="2" charset="2"/>
              <a:buNone/>
            </a:pPr>
            <a:endParaRPr lang="en-US" b="1">
              <a:solidFill>
                <a:srgbClr val="000000"/>
              </a:solidFill>
            </a:endParaRPr>
          </a:p>
        </p:txBody>
      </p:sp>
      <p:sp>
        <p:nvSpPr>
          <p:cNvPr id="26627" name="Rectangle 2"/>
          <p:cNvSpPr>
            <a:spLocks noGrp="1" noChangeArrowheads="1"/>
          </p:cNvSpPr>
          <p:nvPr>
            <p:ph type="title" idx="4294967295"/>
          </p:nvPr>
        </p:nvSpPr>
        <p:spPr>
          <a:xfrm>
            <a:off x="0" y="76200"/>
            <a:ext cx="7773988" cy="1143000"/>
          </a:xfrm>
        </p:spPr>
        <p:txBody>
          <a:bodyPr>
            <a:normAutofit/>
          </a:bodyPr>
          <a:lstStyle/>
          <a:p>
            <a:r>
              <a:rPr lang="en-US" sz="3600" dirty="0"/>
              <a:t>Slowly Changing Dimensions</a:t>
            </a:r>
          </a:p>
        </p:txBody>
      </p:sp>
      <p:sp>
        <p:nvSpPr>
          <p:cNvPr id="26631" name="Rectangle 4"/>
          <p:cNvSpPr>
            <a:spLocks noChangeArrowheads="1"/>
          </p:cNvSpPr>
          <p:nvPr/>
        </p:nvSpPr>
        <p:spPr bwMode="auto">
          <a:xfrm>
            <a:off x="609600" y="20574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Add a dimension column</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i="1" dirty="0">
                <a:solidFill>
                  <a:schemeClr val="tx1"/>
                </a:solidFill>
                <a:latin typeface="Arial" pitchFamily="34" charset="0"/>
                <a:cs typeface="Arial" pitchFamily="34" charset="0"/>
              </a:rPr>
              <a:t>Alternate Reality</a:t>
            </a:r>
          </a:p>
          <a:p>
            <a:pPr marL="342900" indent="-342900" eaLnBrk="1" hangingPunct="1">
              <a:lnSpc>
                <a:spcPct val="80000"/>
              </a:lnSpc>
              <a:spcBef>
                <a:spcPct val="20000"/>
              </a:spcBef>
              <a:buClr>
                <a:schemeClr val="tx2"/>
              </a:buClr>
              <a:buSzPct val="70000"/>
            </a:pPr>
            <a:endParaRPr lang="en-US" sz="2400" b="0" i="1"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Both current &amp; prior values can be regarded as true at the same time</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New and historical fact data can be seen either with the new or prior attribute values</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Not used very often</a:t>
            </a:r>
          </a:p>
          <a:p>
            <a:pPr marL="342900" indent="-342900" eaLnBrk="1" hangingPunct="1">
              <a:lnSpc>
                <a:spcPct val="80000"/>
              </a:lnSpc>
              <a:spcBef>
                <a:spcPct val="20000"/>
              </a:spcBef>
              <a:buClr>
                <a:schemeClr val="tx2"/>
              </a:buClr>
              <a:buSzPct val="70000"/>
              <a:buFont typeface="Wingdings" pitchFamily="2" charset="2"/>
              <a:buChar char="¡"/>
            </a:pPr>
            <a:endParaRPr lang="en-US" sz="2400" b="0" dirty="0">
              <a:solidFill>
                <a:schemeClr val="tx1"/>
              </a:solidFill>
              <a:latin typeface="Verdana" pitchFamily="34" charset="0"/>
            </a:endParaRPr>
          </a:p>
        </p:txBody>
      </p:sp>
    </p:spTree>
    <p:extLst>
      <p:ext uri="{BB962C8B-B14F-4D97-AF65-F5344CB8AC3E}">
        <p14:creationId xmlns:p14="http://schemas.microsoft.com/office/powerpoint/2010/main" val="63564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2800"/>
              <a:t>Advanced Dimensional Modelling </a:t>
            </a:r>
          </a:p>
          <a:p>
            <a:endParaRPr lang="en-IN" sz="2800"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Date Placeholder 3"/>
          <p:cNvSpPr>
            <a:spLocks noGrp="1"/>
          </p:cNvSpPr>
          <p:nvPr>
            <p:ph type="dt" sz="half" idx="12"/>
          </p:nvPr>
        </p:nvSpPr>
        <p:spPr/>
        <p:txBody>
          <a:bodyPr/>
          <a:lstStyle/>
          <a:p>
            <a:pPr>
              <a:defRPr/>
            </a:pPr>
            <a:fld id="{BE54E31F-A4DF-4024-895C-F19BF760C682}" type="datetime1">
              <a:rPr lang="en-US"/>
              <a:pPr>
                <a:defRPr/>
              </a:pPr>
              <a:t>2/23/2019</a:t>
            </a:fld>
            <a:endParaRPr lang="en-US"/>
          </a:p>
        </p:txBody>
      </p:sp>
      <p:sp>
        <p:nvSpPr>
          <p:cNvPr id="33" name="Footer Placeholder 4"/>
          <p:cNvSpPr>
            <a:spLocks noGrp="1"/>
          </p:cNvSpPr>
          <p:nvPr>
            <p:ph type="ftr" sz="quarter" idx="13"/>
          </p:nvPr>
        </p:nvSpPr>
        <p:spPr/>
        <p:txBody>
          <a:bodyPr/>
          <a:lstStyle/>
          <a:p>
            <a:pPr>
              <a:defRPr/>
            </a:pPr>
            <a:r>
              <a:rPr lang="en-US"/>
              <a:t> </a:t>
            </a:r>
          </a:p>
        </p:txBody>
      </p:sp>
      <p:sp>
        <p:nvSpPr>
          <p:cNvPr id="34" name="Slide Number Placeholder 5"/>
          <p:cNvSpPr>
            <a:spLocks noGrp="1"/>
          </p:cNvSpPr>
          <p:nvPr>
            <p:ph type="sldNum" sz="quarter" idx="14"/>
          </p:nvPr>
        </p:nvSpPr>
        <p:spPr/>
        <p:txBody>
          <a:bodyPr/>
          <a:lstStyle/>
          <a:p>
            <a:pPr>
              <a:defRPr/>
            </a:pPr>
            <a:fld id="{9637D23E-2271-4341-A195-F17699523007}" type="slidenum">
              <a:rPr lang="en-US"/>
              <a:pPr>
                <a:defRPr/>
              </a:pPr>
              <a:t>20</a:t>
            </a:fld>
            <a:endParaRPr lang="en-US"/>
          </a:p>
        </p:txBody>
      </p:sp>
      <p:sp>
        <p:nvSpPr>
          <p:cNvPr id="27650" name="Rectangle 3"/>
          <p:cNvSpPr>
            <a:spLocks noGrp="1" noChangeArrowheads="1"/>
          </p:cNvSpPr>
          <p:nvPr>
            <p:ph idx="4294967295"/>
          </p:nvPr>
        </p:nvSpPr>
        <p:spPr>
          <a:xfrm>
            <a:off x="228600" y="1676400"/>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III Change: Example</a:t>
            </a:r>
          </a:p>
          <a:p>
            <a:pPr eaLnBrk="1" hangingPunct="1">
              <a:lnSpc>
                <a:spcPct val="80000"/>
              </a:lnSpc>
              <a:spcBef>
                <a:spcPct val="0"/>
              </a:spcBef>
              <a:buFont typeface="Wingdings" pitchFamily="2" charset="2"/>
              <a:buNone/>
            </a:pPr>
            <a:endParaRPr lang="en-US" b="1" dirty="0">
              <a:solidFill>
                <a:srgbClr val="000000"/>
              </a:solidFill>
            </a:endParaRPr>
          </a:p>
        </p:txBody>
      </p:sp>
      <p:sp>
        <p:nvSpPr>
          <p:cNvPr id="27651" name="Rectangle 2"/>
          <p:cNvSpPr>
            <a:spLocks noGrp="1" noChangeArrowheads="1"/>
          </p:cNvSpPr>
          <p:nvPr>
            <p:ph type="title" idx="4294967295"/>
          </p:nvPr>
        </p:nvSpPr>
        <p:spPr>
          <a:xfrm>
            <a:off x="0" y="228600"/>
            <a:ext cx="7773988" cy="1143000"/>
          </a:xfrm>
        </p:spPr>
        <p:txBody>
          <a:bodyPr>
            <a:normAutofit/>
          </a:bodyPr>
          <a:lstStyle/>
          <a:p>
            <a:r>
              <a:rPr lang="en-US" sz="3600" dirty="0"/>
              <a:t>Slowly Changing Dimensions</a:t>
            </a:r>
          </a:p>
        </p:txBody>
      </p:sp>
      <p:sp>
        <p:nvSpPr>
          <p:cNvPr id="27655" name="Text Box 16"/>
          <p:cNvSpPr txBox="1">
            <a:spLocks noChangeArrowheads="1"/>
          </p:cNvSpPr>
          <p:nvPr/>
        </p:nvSpPr>
        <p:spPr bwMode="auto">
          <a:xfrm>
            <a:off x="1676400" y="25908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a:spcBef>
                <a:spcPct val="50000"/>
              </a:spcBef>
            </a:pPr>
            <a:r>
              <a:rPr lang="en-US" sz="2000"/>
              <a:t>SK          Product       Department	NK</a:t>
            </a:r>
          </a:p>
        </p:txBody>
      </p:sp>
      <p:graphicFrame>
        <p:nvGraphicFramePr>
          <p:cNvPr id="98321" name="Group 17"/>
          <p:cNvGraphicFramePr>
            <a:graphicFrameLocks noGrp="1"/>
          </p:cNvGraphicFramePr>
          <p:nvPr/>
        </p:nvGraphicFramePr>
        <p:xfrm>
          <a:off x="1447800" y="3048000"/>
          <a:ext cx="5638800" cy="50800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Intellikidz1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ABC922Z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8347" name="Group 43"/>
          <p:cNvGraphicFramePr>
            <a:graphicFrameLocks noGrp="1"/>
          </p:cNvGraphicFramePr>
          <p:nvPr/>
        </p:nvGraphicFramePr>
        <p:xfrm>
          <a:off x="1447800" y="4114800"/>
          <a:ext cx="7010400" cy="50800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Intellikidz1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Strategy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ABC922Z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82" name="Text Box 44"/>
          <p:cNvSpPr txBox="1">
            <a:spLocks noChangeArrowheads="1"/>
          </p:cNvSpPr>
          <p:nvPr/>
        </p:nvSpPr>
        <p:spPr bwMode="auto">
          <a:xfrm>
            <a:off x="1600200" y="3657600"/>
            <a:ext cx="708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a:spcBef>
                <a:spcPct val="50000"/>
              </a:spcBef>
            </a:pPr>
            <a:r>
              <a:rPr lang="en-US" sz="2000"/>
              <a:t>SK          Product        Old_Dept   New_Dept    NK</a:t>
            </a:r>
          </a:p>
        </p:txBody>
      </p:sp>
    </p:spTree>
    <p:extLst>
      <p:ext uri="{BB962C8B-B14F-4D97-AF65-F5344CB8AC3E}">
        <p14:creationId xmlns:p14="http://schemas.microsoft.com/office/powerpoint/2010/main" val="3319521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47"/>
                                        </p:tgtEl>
                                        <p:attrNameLst>
                                          <p:attrName>style.visibility</p:attrName>
                                        </p:attrNameLst>
                                      </p:cBhvr>
                                      <p:to>
                                        <p:strVal val="visible"/>
                                      </p:to>
                                    </p:set>
                                    <p:anim calcmode="lin" valueType="num">
                                      <p:cBhvr additive="base">
                                        <p:cTn id="7" dur="500" fill="hold"/>
                                        <p:tgtEl>
                                          <p:spTgt spid="98347"/>
                                        </p:tgtEl>
                                        <p:attrNameLst>
                                          <p:attrName>ppt_x</p:attrName>
                                        </p:attrNameLst>
                                      </p:cBhvr>
                                      <p:tavLst>
                                        <p:tav tm="0">
                                          <p:val>
                                            <p:strVal val="0-#ppt_w/2"/>
                                          </p:val>
                                        </p:tav>
                                        <p:tav tm="100000">
                                          <p:val>
                                            <p:strVal val="#ppt_x"/>
                                          </p:val>
                                        </p:tav>
                                      </p:tavLst>
                                    </p:anim>
                                    <p:anim calcmode="lin" valueType="num">
                                      <p:cBhvr additive="base">
                                        <p:cTn id="8" dur="500" fill="hold"/>
                                        <p:tgtEl>
                                          <p:spTgt spid="98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78AAA9FC-690F-42AD-88C9-90BCD7169D07}"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9AF56199-B70B-4393-ADB1-B6EBA0039247}" type="slidenum">
              <a:rPr lang="en-US"/>
              <a:pPr>
                <a:defRPr/>
              </a:pPr>
              <a:t>21</a:t>
            </a:fld>
            <a:endParaRPr lang="en-US"/>
          </a:p>
        </p:txBody>
      </p:sp>
      <p:sp>
        <p:nvSpPr>
          <p:cNvPr id="99331" name="Rectangle 3"/>
          <p:cNvSpPr>
            <a:spLocks noGrp="1" noChangeArrowheads="1"/>
          </p:cNvSpPr>
          <p:nvPr>
            <p:ph idx="4294967295"/>
          </p:nvPr>
        </p:nvSpPr>
        <p:spPr>
          <a:xfrm>
            <a:off x="0" y="1600200"/>
            <a:ext cx="7315200" cy="609600"/>
          </a:xfrm>
        </p:spPr>
        <p:txBody>
          <a:bodyPr/>
          <a:lstStyle/>
          <a:p>
            <a:pPr eaLnBrk="1" hangingPunct="1">
              <a:lnSpc>
                <a:spcPct val="80000"/>
              </a:lnSpc>
              <a:spcBef>
                <a:spcPct val="0"/>
              </a:spcBef>
              <a:buFont typeface="Wingdings" pitchFamily="2" charset="2"/>
              <a:buNone/>
            </a:pPr>
            <a:r>
              <a:rPr lang="en-US" b="1">
                <a:solidFill>
                  <a:srgbClr val="000000"/>
                </a:solidFill>
              </a:rPr>
              <a:t>Type III Change: Problems</a:t>
            </a:r>
          </a:p>
          <a:p>
            <a:pPr eaLnBrk="1" hangingPunct="1">
              <a:lnSpc>
                <a:spcPct val="80000"/>
              </a:lnSpc>
              <a:spcBef>
                <a:spcPct val="0"/>
              </a:spcBef>
              <a:buFont typeface="Wingdings" pitchFamily="2" charset="2"/>
              <a:buNone/>
            </a:pPr>
            <a:endParaRPr lang="en-US" b="1">
              <a:solidFill>
                <a:srgbClr val="000000"/>
              </a:solidFill>
            </a:endParaRPr>
          </a:p>
        </p:txBody>
      </p:sp>
      <p:sp>
        <p:nvSpPr>
          <p:cNvPr id="99330" name="Rectangle 2"/>
          <p:cNvSpPr>
            <a:spLocks noGrp="1" noChangeArrowheads="1"/>
          </p:cNvSpPr>
          <p:nvPr>
            <p:ph type="title" idx="4294967295"/>
          </p:nvPr>
        </p:nvSpPr>
        <p:spPr>
          <a:xfrm>
            <a:off x="152400" y="34636"/>
            <a:ext cx="7773987" cy="1143000"/>
          </a:xfrm>
        </p:spPr>
        <p:txBody>
          <a:bodyPr>
            <a:normAutofit/>
          </a:bodyPr>
          <a:lstStyle/>
          <a:p>
            <a:r>
              <a:rPr lang="en-US" sz="3600" dirty="0"/>
              <a:t>Slowly Changing Dimensions</a:t>
            </a:r>
          </a:p>
        </p:txBody>
      </p:sp>
      <p:sp>
        <p:nvSpPr>
          <p:cNvPr id="28679" name="Rectangle 4"/>
          <p:cNvSpPr>
            <a:spLocks noChangeArrowheads="1"/>
          </p:cNvSpPr>
          <p:nvPr/>
        </p:nvSpPr>
        <p:spPr bwMode="auto">
          <a:xfrm>
            <a:off x="914400" y="22098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Good for handling predictable changes</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Can lead to lot of wastage of space</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Myriad of unpredictable changes </a:t>
            </a:r>
          </a:p>
          <a:p>
            <a:pPr marL="342900" indent="-342900" eaLnBrk="1" hangingPunct="1">
              <a:lnSpc>
                <a:spcPct val="80000"/>
              </a:lnSpc>
              <a:spcBef>
                <a:spcPct val="20000"/>
              </a:spcBef>
              <a:buClr>
                <a:schemeClr val="tx2"/>
              </a:buClr>
              <a:buSzPct val="70000"/>
            </a:pP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Cannot track the impact of numerous intermediate attribute values</a:t>
            </a:r>
          </a:p>
        </p:txBody>
      </p:sp>
    </p:spTree>
    <p:extLst>
      <p:ext uri="{BB962C8B-B14F-4D97-AF65-F5344CB8AC3E}">
        <p14:creationId xmlns:p14="http://schemas.microsoft.com/office/powerpoint/2010/main" val="1625642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P spid="9933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idx="4294967295"/>
          </p:nvPr>
        </p:nvSpPr>
        <p:spPr>
          <a:xfrm>
            <a:off x="152400" y="381000"/>
            <a:ext cx="8162925" cy="708025"/>
          </a:xfrm>
        </p:spPr>
        <p:txBody>
          <a:bodyPr>
            <a:normAutofit/>
          </a:bodyPr>
          <a:lstStyle/>
          <a:p>
            <a:pPr eaLnBrk="1" hangingPunct="1"/>
            <a:r>
              <a:rPr lang="en-US" sz="3600" dirty="0"/>
              <a:t>Monster Dimension </a:t>
            </a:r>
          </a:p>
        </p:txBody>
      </p:sp>
      <p:sp>
        <p:nvSpPr>
          <p:cNvPr id="43013" name="Rectangle 3"/>
          <p:cNvSpPr>
            <a:spLocks noChangeArrowheads="1"/>
          </p:cNvSpPr>
          <p:nvPr/>
        </p:nvSpPr>
        <p:spPr bwMode="auto">
          <a:xfrm>
            <a:off x="381000" y="15240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Blip>
                <a:blip r:embed="rId2"/>
              </a:buBlip>
            </a:pPr>
            <a:r>
              <a:rPr lang="en-US" sz="2400" dirty="0">
                <a:solidFill>
                  <a:schemeClr val="tx1"/>
                </a:solidFill>
                <a:latin typeface="Arial" pitchFamily="34" charset="0"/>
                <a:cs typeface="Arial" pitchFamily="34" charset="0"/>
              </a:rPr>
              <a:t>Customer dimensions can be very wide</a:t>
            </a:r>
          </a:p>
          <a:p>
            <a:pPr marL="1371600" lvl="2" indent="-457200"/>
            <a:r>
              <a:rPr lang="en-US" sz="2400" dirty="0">
                <a:solidFill>
                  <a:schemeClr val="tx1"/>
                </a:solidFill>
                <a:latin typeface="Arial" pitchFamily="34" charset="0"/>
                <a:cs typeface="Arial" pitchFamily="34" charset="0"/>
              </a:rPr>
              <a:t>- Dozens or hundreds of attributes</a:t>
            </a:r>
          </a:p>
          <a:p>
            <a:pPr marL="457200" indent="-457200">
              <a:buFontTx/>
              <a:buBlip>
                <a:blip r:embed="rId2"/>
              </a:buBlip>
            </a:pPr>
            <a:r>
              <a:rPr lang="en-US" sz="2400" dirty="0">
                <a:solidFill>
                  <a:schemeClr val="tx1"/>
                </a:solidFill>
                <a:latin typeface="Arial" pitchFamily="34" charset="0"/>
                <a:cs typeface="Arial" pitchFamily="34" charset="0"/>
              </a:rPr>
              <a:t>Customer dimensions can be very large</a:t>
            </a:r>
          </a:p>
          <a:p>
            <a:pPr marL="914400" lvl="1" indent="-457200"/>
            <a:r>
              <a:rPr lang="en-US" sz="2400" dirty="0">
                <a:solidFill>
                  <a:schemeClr val="tx1"/>
                </a:solidFill>
                <a:latin typeface="Arial" pitchFamily="34" charset="0"/>
                <a:cs typeface="Arial" pitchFamily="34" charset="0"/>
              </a:rPr>
              <a:t>	- Tens of millions of rows in some warehouses</a:t>
            </a:r>
          </a:p>
          <a:p>
            <a:pPr marL="914400" lvl="1" indent="-457200"/>
            <a:r>
              <a:rPr lang="en-US" sz="2400" dirty="0">
                <a:solidFill>
                  <a:schemeClr val="tx1"/>
                </a:solidFill>
                <a:latin typeface="Arial" pitchFamily="34" charset="0"/>
                <a:cs typeface="Arial" pitchFamily="34" charset="0"/>
              </a:rPr>
              <a:t>	- Sometimes includes prospects as well as actual customers</a:t>
            </a:r>
          </a:p>
          <a:p>
            <a:pPr marL="457200" indent="-457200">
              <a:buFontTx/>
              <a:buBlip>
                <a:blip r:embed="rId2"/>
              </a:buBlip>
            </a:pPr>
            <a:r>
              <a:rPr lang="en-US" sz="2400" dirty="0">
                <a:solidFill>
                  <a:schemeClr val="tx1"/>
                </a:solidFill>
                <a:latin typeface="Arial" pitchFamily="34" charset="0"/>
                <a:cs typeface="Arial" pitchFamily="34" charset="0"/>
              </a:rPr>
              <a:t>Size can lead to performance challenges</a:t>
            </a:r>
          </a:p>
          <a:p>
            <a:pPr marL="914400" lvl="1" indent="-457200"/>
            <a:r>
              <a:rPr lang="en-US" sz="2400" dirty="0">
                <a:solidFill>
                  <a:schemeClr val="tx1"/>
                </a:solidFill>
                <a:latin typeface="Arial" pitchFamily="34" charset="0"/>
                <a:cs typeface="Arial" pitchFamily="34" charset="0"/>
              </a:rPr>
              <a:t>	- Negatively impact browsing and query performance</a:t>
            </a:r>
          </a:p>
          <a:p>
            <a:pPr marL="914400" lvl="1" indent="-457200"/>
            <a:r>
              <a:rPr lang="en-US" sz="2400" dirty="0">
                <a:latin typeface="Arial" pitchFamily="34" charset="0"/>
                <a:cs typeface="Arial" pitchFamily="34" charset="0"/>
              </a:rPr>
              <a:t>	- type 2 add more rows to a dimension that already has millions of rows</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15698287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4636" y="228600"/>
            <a:ext cx="8293100" cy="762000"/>
          </a:xfrm>
        </p:spPr>
        <p:txBody>
          <a:bodyPr>
            <a:normAutofit/>
          </a:bodyPr>
          <a:lstStyle/>
          <a:p>
            <a:pPr eaLnBrk="1" hangingPunct="1"/>
            <a:r>
              <a:rPr lang="en-US" sz="3600" dirty="0"/>
              <a:t>Mini-Dimensions</a:t>
            </a:r>
          </a:p>
        </p:txBody>
      </p:sp>
      <p:sp>
        <p:nvSpPr>
          <p:cNvPr id="45059" name="Rectangle 3"/>
          <p:cNvSpPr>
            <a:spLocks noGrp="1" noChangeArrowheads="1"/>
          </p:cNvSpPr>
          <p:nvPr>
            <p:ph type="body" idx="4294967295"/>
          </p:nvPr>
        </p:nvSpPr>
        <p:spPr>
          <a:xfrm>
            <a:off x="501650" y="1905000"/>
            <a:ext cx="8642350" cy="4191000"/>
          </a:xfrm>
        </p:spPr>
        <p:txBody>
          <a:bodyPr>
            <a:normAutofit/>
          </a:bodyPr>
          <a:lstStyle/>
          <a:p>
            <a:pPr marL="609600" indent="-609600" eaLnBrk="1" hangingPunct="1"/>
            <a:r>
              <a:rPr lang="en-US" sz="2800" dirty="0"/>
              <a:t>Single technique to handle browsing-performance &amp; change tracking problems</a:t>
            </a:r>
          </a:p>
          <a:p>
            <a:pPr marL="609600" indent="-609600" eaLnBrk="1" hangingPunct="1">
              <a:buFont typeface="Wingdings" pitchFamily="2" charset="2"/>
              <a:buNone/>
            </a:pPr>
            <a:endParaRPr lang="en-US" sz="2800" dirty="0"/>
          </a:p>
          <a:p>
            <a:pPr marL="609600" indent="-609600" eaLnBrk="1" hangingPunct="1"/>
            <a:r>
              <a:rPr lang="en-US" sz="2800" dirty="0"/>
              <a:t>Separate out frequently used or frequently changing attributes into a separate dimension, called </a:t>
            </a:r>
            <a:r>
              <a:rPr lang="en-US" sz="2800" i="1" dirty="0">
                <a:solidFill>
                  <a:schemeClr val="folHlink"/>
                </a:solidFill>
              </a:rPr>
              <a:t>mini-dimension</a:t>
            </a:r>
          </a:p>
        </p:txBody>
      </p:sp>
    </p:spTree>
    <p:extLst>
      <p:ext uri="{BB962C8B-B14F-4D97-AF65-F5344CB8AC3E}">
        <p14:creationId xmlns:p14="http://schemas.microsoft.com/office/powerpoint/2010/main" val="83644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52400" y="304800"/>
            <a:ext cx="8001000" cy="762000"/>
          </a:xfrm>
        </p:spPr>
        <p:txBody>
          <a:bodyPr>
            <a:normAutofit/>
          </a:bodyPr>
          <a:lstStyle/>
          <a:p>
            <a:pPr eaLnBrk="1" hangingPunct="1"/>
            <a:r>
              <a:rPr lang="en-US" sz="3600" dirty="0"/>
              <a:t>Mini-Dimensions</a:t>
            </a:r>
          </a:p>
        </p:txBody>
      </p:sp>
      <p:sp>
        <p:nvSpPr>
          <p:cNvPr id="46083" name="Rectangle 3"/>
          <p:cNvSpPr>
            <a:spLocks noGrp="1" noChangeArrowheads="1"/>
          </p:cNvSpPr>
          <p:nvPr>
            <p:ph type="body" idx="4294967295"/>
          </p:nvPr>
        </p:nvSpPr>
        <p:spPr>
          <a:xfrm>
            <a:off x="457200" y="1600200"/>
            <a:ext cx="8337550" cy="4191000"/>
          </a:xfrm>
        </p:spPr>
        <p:txBody>
          <a:bodyPr>
            <a:normAutofit/>
          </a:bodyPr>
          <a:lstStyle/>
          <a:p>
            <a:pPr marL="609600" indent="-609600" eaLnBrk="1" hangingPunct="1"/>
            <a:r>
              <a:rPr lang="en-US" sz="2800" dirty="0"/>
              <a:t>Separate out a package of demographic attributes into a demographic </a:t>
            </a:r>
            <a:r>
              <a:rPr lang="en-US" sz="2800" i="1" dirty="0">
                <a:solidFill>
                  <a:schemeClr val="folHlink"/>
                </a:solidFill>
              </a:rPr>
              <a:t>mini-dimension</a:t>
            </a:r>
          </a:p>
          <a:p>
            <a:pPr marL="609600" indent="-609600" eaLnBrk="1" hangingPunct="1"/>
            <a:r>
              <a:rPr lang="en-US" sz="2800" dirty="0"/>
              <a:t>Age, marital status, no. of children, income level, etc.</a:t>
            </a:r>
          </a:p>
          <a:p>
            <a:pPr marL="609600" indent="-609600" eaLnBrk="1" hangingPunct="1"/>
            <a:r>
              <a:rPr lang="en-US" sz="2800" dirty="0"/>
              <a:t>One row in </a:t>
            </a:r>
            <a:r>
              <a:rPr lang="en-US" sz="2800" i="1" dirty="0">
                <a:solidFill>
                  <a:schemeClr val="folHlink"/>
                </a:solidFill>
              </a:rPr>
              <a:t>mini-dimension </a:t>
            </a:r>
            <a:r>
              <a:rPr lang="en-US" sz="2800" dirty="0"/>
              <a:t>for each unique combination of these attributes</a:t>
            </a:r>
          </a:p>
        </p:txBody>
      </p:sp>
    </p:spTree>
    <p:extLst>
      <p:ext uri="{BB962C8B-B14F-4D97-AF65-F5344CB8AC3E}">
        <p14:creationId xmlns:p14="http://schemas.microsoft.com/office/powerpoint/2010/main" val="4029247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0" y="381000"/>
            <a:ext cx="8162925" cy="708025"/>
          </a:xfrm>
        </p:spPr>
        <p:txBody>
          <a:bodyPr>
            <a:normAutofit/>
          </a:bodyPr>
          <a:lstStyle/>
          <a:p>
            <a:pPr eaLnBrk="1" hangingPunct="1"/>
            <a:r>
              <a:rPr lang="en-US" sz="3600" dirty="0"/>
              <a:t>Mini-Dimensions</a:t>
            </a:r>
          </a:p>
        </p:txBody>
      </p:sp>
      <p:pic>
        <p:nvPicPr>
          <p:cNvPr id="3" name="Picture 2" descr="A screenshot of a cell phone&#10;&#10;Description automatically generated">
            <a:extLst>
              <a:ext uri="{FF2B5EF4-FFF2-40B4-BE49-F238E27FC236}">
                <a16:creationId xmlns:a16="http://schemas.microsoft.com/office/drawing/2014/main" id="{9960FF14-2F89-4B02-AC1D-5E7BF1E03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7772400" cy="3152949"/>
          </a:xfrm>
          <a:prstGeom prst="rect">
            <a:avLst/>
          </a:prstGeom>
        </p:spPr>
      </p:pic>
      <p:sp>
        <p:nvSpPr>
          <p:cNvPr id="4" name="TextBox 3">
            <a:extLst>
              <a:ext uri="{FF2B5EF4-FFF2-40B4-BE49-F238E27FC236}">
                <a16:creationId xmlns:a16="http://schemas.microsoft.com/office/drawing/2014/main" id="{8F147474-3ADC-4178-B6F6-2E477C6E439E}"/>
              </a:ext>
            </a:extLst>
          </p:cNvPr>
          <p:cNvSpPr txBox="1"/>
          <p:nvPr/>
        </p:nvSpPr>
        <p:spPr>
          <a:xfrm>
            <a:off x="1752600" y="4829349"/>
            <a:ext cx="4953000" cy="369332"/>
          </a:xfrm>
          <a:prstGeom prst="rect">
            <a:avLst/>
          </a:prstGeom>
          <a:noFill/>
        </p:spPr>
        <p:txBody>
          <a:bodyPr wrap="square" rtlCol="0">
            <a:spAutoFit/>
          </a:bodyPr>
          <a:lstStyle/>
          <a:p>
            <a:r>
              <a:rPr lang="en-US" dirty="0"/>
              <a:t>Mini-dimension sample rows</a:t>
            </a:r>
            <a:endParaRPr lang="en-IN" dirty="0"/>
          </a:p>
        </p:txBody>
      </p:sp>
      <p:sp>
        <p:nvSpPr>
          <p:cNvPr id="7" name="TextBox 6">
            <a:extLst>
              <a:ext uri="{FF2B5EF4-FFF2-40B4-BE49-F238E27FC236}">
                <a16:creationId xmlns:a16="http://schemas.microsoft.com/office/drawing/2014/main" id="{A1746D73-D995-4501-91C2-F4E6F6FFFC77}"/>
              </a:ext>
            </a:extLst>
          </p:cNvPr>
          <p:cNvSpPr txBox="1"/>
          <p:nvPr/>
        </p:nvSpPr>
        <p:spPr>
          <a:xfrm>
            <a:off x="2438400" y="6107668"/>
            <a:ext cx="5867400" cy="584775"/>
          </a:xfrm>
          <a:prstGeom prst="rect">
            <a:avLst/>
          </a:prstGeom>
          <a:noFill/>
        </p:spPr>
        <p:txBody>
          <a:bodyPr wrap="square" rtlCol="0">
            <a:spAutoFit/>
          </a:bodyPr>
          <a:lstStyle/>
          <a:p>
            <a:r>
              <a:rPr lang="en-US" sz="1600" dirty="0">
                <a:latin typeface="Verdana" pitchFamily="34" charset="0"/>
              </a:rPr>
              <a:t>Figure Taken from Kimball’s book – The DW toolkit, 3e</a:t>
            </a:r>
          </a:p>
          <a:p>
            <a:endParaRPr lang="en-IN" sz="1600" i="1" dirty="0"/>
          </a:p>
        </p:txBody>
      </p:sp>
    </p:spTree>
    <p:extLst>
      <p:ext uri="{BB962C8B-B14F-4D97-AF65-F5344CB8AC3E}">
        <p14:creationId xmlns:p14="http://schemas.microsoft.com/office/powerpoint/2010/main" val="1508805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04800" y="304800"/>
            <a:ext cx="8001000" cy="762000"/>
          </a:xfrm>
        </p:spPr>
        <p:txBody>
          <a:bodyPr>
            <a:normAutofit/>
          </a:bodyPr>
          <a:lstStyle/>
          <a:p>
            <a:pPr eaLnBrk="1" hangingPunct="1"/>
            <a:r>
              <a:rPr lang="en-US" sz="3600" dirty="0"/>
              <a:t>Mini-Dimensions</a:t>
            </a:r>
          </a:p>
        </p:txBody>
      </p:sp>
      <p:sp>
        <p:nvSpPr>
          <p:cNvPr id="48131" name="Rectangle 3"/>
          <p:cNvSpPr>
            <a:spLocks noGrp="1" noChangeArrowheads="1"/>
          </p:cNvSpPr>
          <p:nvPr>
            <p:ph type="body" idx="4294967295"/>
          </p:nvPr>
        </p:nvSpPr>
        <p:spPr>
          <a:xfrm>
            <a:off x="609600" y="1752600"/>
            <a:ext cx="8337550" cy="4191000"/>
          </a:xfrm>
        </p:spPr>
        <p:txBody>
          <a:bodyPr/>
          <a:lstStyle/>
          <a:p>
            <a:pPr marL="609600" indent="-609600" eaLnBrk="1" hangingPunct="1"/>
            <a:r>
              <a:rPr lang="en-US" sz="2400" dirty="0"/>
              <a:t>Mini-dimension can not be itself allowed to grow very large (due to discretization)</a:t>
            </a:r>
          </a:p>
          <a:p>
            <a:pPr marL="609600" indent="-609600" eaLnBrk="1" hangingPunct="1"/>
            <a:r>
              <a:rPr lang="en-US" sz="2400" dirty="0"/>
              <a:t>5 demographic attributes</a:t>
            </a:r>
          </a:p>
          <a:p>
            <a:pPr marL="609600" indent="-609600" eaLnBrk="1" hangingPunct="1"/>
            <a:r>
              <a:rPr lang="en-US" sz="2400" dirty="0"/>
              <a:t>Each attribute can take 10 distinct values</a:t>
            </a:r>
          </a:p>
          <a:p>
            <a:pPr marL="609600" indent="-609600" eaLnBrk="1" hangingPunct="1"/>
            <a:r>
              <a:rPr lang="en-US" sz="2400" dirty="0"/>
              <a:t>How many rows in mini-dimension? </a:t>
            </a:r>
            <a:endParaRPr lang="en-US" sz="2400" i="1" dirty="0">
              <a:solidFill>
                <a:schemeClr val="folHlink"/>
              </a:solidFill>
              <a:latin typeface="Times New Roman" pitchFamily="18" charset="0"/>
            </a:endParaRPr>
          </a:p>
        </p:txBody>
      </p:sp>
    </p:spTree>
    <p:extLst>
      <p:ext uri="{BB962C8B-B14F-4D97-AF65-F5344CB8AC3E}">
        <p14:creationId xmlns:p14="http://schemas.microsoft.com/office/powerpoint/2010/main" val="135404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half"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DF274C96-16DA-47B7-8F35-82EAA27E4CB7}" type="datetime1">
              <a:rPr lang="en-US" sz="1200" smtClean="0">
                <a:solidFill>
                  <a:schemeClr val="tx1"/>
                </a:solidFill>
                <a:latin typeface="Verdana" pitchFamily="34" charset="0"/>
              </a:rPr>
              <a:pPr eaLnBrk="1" hangingPunct="1"/>
              <a:t>2/23/2019</a:t>
            </a:fld>
            <a:endParaRPr lang="en-US" sz="1200">
              <a:solidFill>
                <a:schemeClr val="tx1"/>
              </a:solidFill>
              <a:latin typeface="Verdana" pitchFamily="34" charset="0"/>
            </a:endParaRPr>
          </a:p>
        </p:txBody>
      </p:sp>
      <p:sp>
        <p:nvSpPr>
          <p:cNvPr id="49155"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F99E8669-51A5-40B2-9ED1-A4DDCABFE1D8}" type="slidenum">
              <a:rPr lang="en-US" sz="1200" smtClean="0">
                <a:solidFill>
                  <a:schemeClr val="tx1"/>
                </a:solidFill>
                <a:latin typeface="Verdana" pitchFamily="34" charset="0"/>
              </a:rPr>
              <a:pPr eaLnBrk="1" hangingPunct="1"/>
              <a:t>27</a:t>
            </a:fld>
            <a:endParaRPr lang="en-US" sz="1200">
              <a:solidFill>
                <a:schemeClr val="tx1"/>
              </a:solidFill>
              <a:latin typeface="Verdana" pitchFamily="34" charset="0"/>
            </a:endParaRPr>
          </a:p>
        </p:txBody>
      </p:sp>
      <p:sp>
        <p:nvSpPr>
          <p:cNvPr id="49156" name="Rectangle 2"/>
          <p:cNvSpPr>
            <a:spLocks noGrp="1" noChangeArrowheads="1"/>
          </p:cNvSpPr>
          <p:nvPr>
            <p:ph type="title" idx="4294967295"/>
          </p:nvPr>
        </p:nvSpPr>
        <p:spPr>
          <a:xfrm>
            <a:off x="381000" y="381000"/>
            <a:ext cx="8162925" cy="646113"/>
          </a:xfrm>
        </p:spPr>
        <p:txBody>
          <a:bodyPr>
            <a:normAutofit fontScale="90000"/>
          </a:bodyPr>
          <a:lstStyle/>
          <a:p>
            <a:pPr eaLnBrk="1" hangingPunct="1"/>
            <a:r>
              <a:rPr lang="en-US" dirty="0"/>
              <a:t> Creating Mini-Dimensions </a:t>
            </a:r>
          </a:p>
        </p:txBody>
      </p:sp>
      <p:sp>
        <p:nvSpPr>
          <p:cNvPr id="49157" name="Rectangle 3"/>
          <p:cNvSpPr>
            <a:spLocks noChangeArrowheads="1"/>
          </p:cNvSpPr>
          <p:nvPr/>
        </p:nvSpPr>
        <p:spPr bwMode="auto">
          <a:xfrm>
            <a:off x="381000" y="20574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Blip>
                <a:blip r:embed="rId2"/>
              </a:buBlip>
            </a:pPr>
            <a:r>
              <a:rPr lang="en-US" sz="2400" dirty="0">
                <a:solidFill>
                  <a:schemeClr val="tx1"/>
                </a:solidFill>
                <a:latin typeface="Arial" pitchFamily="34" charset="0"/>
                <a:cs typeface="Arial" pitchFamily="34" charset="0"/>
              </a:rPr>
              <a:t>Include foreign keys to both customer  dimension &amp; mini-dimension in fact table</a:t>
            </a:r>
          </a:p>
        </p:txBody>
      </p:sp>
    </p:spTree>
    <p:extLst>
      <p:ext uri="{BB962C8B-B14F-4D97-AF65-F5344CB8AC3E}">
        <p14:creationId xmlns:p14="http://schemas.microsoft.com/office/powerpoint/2010/main" val="49981056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788158" y="1497463"/>
            <a:ext cx="2362200" cy="360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Customer key</a:t>
            </a:r>
          </a:p>
          <a:p>
            <a:pPr>
              <a:spcBef>
                <a:spcPct val="50000"/>
              </a:spcBef>
            </a:pPr>
            <a:r>
              <a:rPr lang="en-US" altLang="en-US" sz="2000" dirty="0"/>
              <a:t>Last name</a:t>
            </a:r>
          </a:p>
          <a:p>
            <a:pPr>
              <a:spcBef>
                <a:spcPct val="50000"/>
              </a:spcBef>
            </a:pPr>
            <a:r>
              <a:rPr lang="en-US" altLang="en-US" sz="2000" dirty="0"/>
              <a:t>First name</a:t>
            </a:r>
          </a:p>
          <a:p>
            <a:pPr>
              <a:spcBef>
                <a:spcPct val="50000"/>
              </a:spcBef>
            </a:pPr>
            <a:r>
              <a:rPr lang="en-US" altLang="en-US" sz="2000" dirty="0"/>
              <a:t>…</a:t>
            </a:r>
          </a:p>
          <a:p>
            <a:pPr>
              <a:spcBef>
                <a:spcPct val="50000"/>
              </a:spcBef>
            </a:pPr>
            <a:r>
              <a:rPr lang="en-US" altLang="en-US" sz="2000" dirty="0"/>
              <a:t>Age</a:t>
            </a:r>
          </a:p>
          <a:p>
            <a:pPr>
              <a:spcBef>
                <a:spcPct val="50000"/>
              </a:spcBef>
            </a:pPr>
            <a:r>
              <a:rPr lang="en-US" altLang="en-US" sz="2000" dirty="0"/>
              <a:t>Gender</a:t>
            </a:r>
          </a:p>
          <a:p>
            <a:pPr>
              <a:spcBef>
                <a:spcPct val="50000"/>
              </a:spcBef>
            </a:pPr>
            <a:r>
              <a:rPr lang="en-US" altLang="en-US" sz="2000" dirty="0"/>
              <a:t>Income level</a:t>
            </a:r>
          </a:p>
          <a:p>
            <a:pPr>
              <a:spcBef>
                <a:spcPct val="50000"/>
              </a:spcBef>
            </a:pPr>
            <a:r>
              <a:rPr lang="en-US" altLang="en-US" sz="2000" dirty="0"/>
              <a:t>…</a:t>
            </a:r>
          </a:p>
        </p:txBody>
      </p:sp>
      <p:sp>
        <p:nvSpPr>
          <p:cNvPr id="3077" name="AutoShape 5"/>
          <p:cNvSpPr>
            <a:spLocks/>
          </p:cNvSpPr>
          <p:nvPr/>
        </p:nvSpPr>
        <p:spPr bwMode="auto">
          <a:xfrm>
            <a:off x="2133600" y="3124200"/>
            <a:ext cx="533400" cy="1295400"/>
          </a:xfrm>
          <a:prstGeom prst="rightBrace">
            <a:avLst>
              <a:gd name="adj1" fmla="val 202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AutoShape 6"/>
          <p:cNvSpPr>
            <a:spLocks noChangeArrowheads="1"/>
          </p:cNvSpPr>
          <p:nvPr/>
        </p:nvSpPr>
        <p:spPr bwMode="auto">
          <a:xfrm>
            <a:off x="2819400" y="3581400"/>
            <a:ext cx="762000" cy="3810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Text Box 7"/>
          <p:cNvSpPr txBox="1">
            <a:spLocks noChangeArrowheads="1"/>
          </p:cNvSpPr>
          <p:nvPr/>
        </p:nvSpPr>
        <p:spPr bwMode="auto">
          <a:xfrm>
            <a:off x="4267200" y="3403600"/>
            <a:ext cx="1828800" cy="1320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Age</a:t>
            </a:r>
          </a:p>
          <a:p>
            <a:pPr>
              <a:spcBef>
                <a:spcPct val="50000"/>
              </a:spcBef>
            </a:pPr>
            <a:r>
              <a:rPr lang="en-US" altLang="en-US" sz="2000" dirty="0"/>
              <a:t>Gender</a:t>
            </a:r>
          </a:p>
          <a:p>
            <a:pPr>
              <a:spcBef>
                <a:spcPct val="50000"/>
              </a:spcBef>
            </a:pPr>
            <a:r>
              <a:rPr lang="en-US" altLang="en-US" sz="2000" dirty="0"/>
              <a:t>Income level</a:t>
            </a:r>
          </a:p>
        </p:txBody>
      </p:sp>
      <p:sp>
        <p:nvSpPr>
          <p:cNvPr id="3080" name="AutoShape 8"/>
          <p:cNvSpPr>
            <a:spLocks noChangeArrowheads="1"/>
          </p:cNvSpPr>
          <p:nvPr/>
        </p:nvSpPr>
        <p:spPr bwMode="auto">
          <a:xfrm>
            <a:off x="2819400" y="2006600"/>
            <a:ext cx="762000" cy="381000"/>
          </a:xfrm>
          <a:prstGeom prs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Text Box 9"/>
          <p:cNvSpPr txBox="1">
            <a:spLocks noChangeArrowheads="1"/>
          </p:cNvSpPr>
          <p:nvPr/>
        </p:nvSpPr>
        <p:spPr bwMode="auto">
          <a:xfrm>
            <a:off x="4267200" y="1397000"/>
            <a:ext cx="1828800" cy="177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Customer key</a:t>
            </a:r>
          </a:p>
          <a:p>
            <a:pPr>
              <a:spcBef>
                <a:spcPct val="50000"/>
              </a:spcBef>
            </a:pPr>
            <a:r>
              <a:rPr lang="en-US" altLang="en-US" sz="2000" dirty="0"/>
              <a:t>Last name</a:t>
            </a:r>
          </a:p>
          <a:p>
            <a:pPr>
              <a:spcBef>
                <a:spcPct val="50000"/>
              </a:spcBef>
            </a:pPr>
            <a:r>
              <a:rPr lang="en-US" altLang="en-US" sz="2000" dirty="0"/>
              <a:t>First name</a:t>
            </a:r>
          </a:p>
          <a:p>
            <a:pPr>
              <a:spcBef>
                <a:spcPct val="50000"/>
              </a:spcBef>
            </a:pPr>
            <a:r>
              <a:rPr lang="en-US" altLang="en-US" sz="2000" dirty="0"/>
              <a:t>…</a:t>
            </a:r>
          </a:p>
        </p:txBody>
      </p:sp>
      <p:sp>
        <p:nvSpPr>
          <p:cNvPr id="3082" name="Text Box 10"/>
          <p:cNvSpPr txBox="1">
            <a:spLocks noChangeArrowheads="1"/>
          </p:cNvSpPr>
          <p:nvPr/>
        </p:nvSpPr>
        <p:spPr bwMode="auto">
          <a:xfrm>
            <a:off x="6248400" y="1339755"/>
            <a:ext cx="289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Customer dimension</a:t>
            </a:r>
            <a:endParaRPr lang="en-CA" altLang="en-US" dirty="0"/>
          </a:p>
        </p:txBody>
      </p:sp>
      <p:sp>
        <p:nvSpPr>
          <p:cNvPr id="3083" name="Text Box 11"/>
          <p:cNvSpPr txBox="1">
            <a:spLocks noChangeArrowheads="1"/>
          </p:cNvSpPr>
          <p:nvPr/>
        </p:nvSpPr>
        <p:spPr bwMode="auto">
          <a:xfrm>
            <a:off x="6248400" y="338455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a:t>
            </a:r>
            <a:r>
              <a:rPr lang="en-US" altLang="en-US" i="1"/>
              <a:t>new</a:t>
            </a:r>
            <a:r>
              <a:rPr lang="en-US" altLang="en-US"/>
              <a:t> dimension is created</a:t>
            </a:r>
          </a:p>
        </p:txBody>
      </p:sp>
      <p:sp>
        <p:nvSpPr>
          <p:cNvPr id="6" name="Content Placeholder 5"/>
          <p:cNvSpPr>
            <a:spLocks noGrp="1"/>
          </p:cNvSpPr>
          <p:nvPr>
            <p:ph sz="quarter" idx="10"/>
          </p:nvPr>
        </p:nvSpPr>
        <p:spPr/>
        <p:txBody>
          <a:bodyPr/>
          <a:lstStyle/>
          <a:p>
            <a:r>
              <a:rPr lang="en-US" altLang="en-US" dirty="0"/>
              <a:t>Mini-Dimension Example</a:t>
            </a:r>
            <a:endParaRPr lang="en-CA" altLang="en-US" dirty="0"/>
          </a:p>
        </p:txBody>
      </p:sp>
    </p:spTree>
    <p:extLst>
      <p:ext uri="{BB962C8B-B14F-4D97-AF65-F5344CB8AC3E}">
        <p14:creationId xmlns:p14="http://schemas.microsoft.com/office/powerpoint/2010/main" val="352359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228600" y="1905000"/>
            <a:ext cx="2362200" cy="177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Customer key</a:t>
            </a:r>
          </a:p>
          <a:p>
            <a:pPr>
              <a:spcBef>
                <a:spcPct val="50000"/>
              </a:spcBef>
            </a:pPr>
            <a:r>
              <a:rPr lang="en-US" altLang="en-US" sz="2000" b="1"/>
              <a:t>Demographics key</a:t>
            </a:r>
          </a:p>
          <a:p>
            <a:pPr>
              <a:spcBef>
                <a:spcPct val="50000"/>
              </a:spcBef>
            </a:pPr>
            <a:r>
              <a:rPr lang="en-US" altLang="en-US" sz="2000" i="1"/>
              <a:t>Other keys</a:t>
            </a:r>
          </a:p>
          <a:p>
            <a:pPr>
              <a:spcBef>
                <a:spcPct val="50000"/>
              </a:spcBef>
            </a:pPr>
            <a:r>
              <a:rPr lang="en-US" altLang="en-US" sz="2000" i="1"/>
              <a:t>facts</a:t>
            </a:r>
          </a:p>
        </p:txBody>
      </p:sp>
      <p:sp>
        <p:nvSpPr>
          <p:cNvPr id="4100" name="Text Box 4"/>
          <p:cNvSpPr txBox="1">
            <a:spLocks noChangeArrowheads="1"/>
          </p:cNvSpPr>
          <p:nvPr/>
        </p:nvSpPr>
        <p:spPr bwMode="auto">
          <a:xfrm>
            <a:off x="4114800" y="3454400"/>
            <a:ext cx="2286000" cy="177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Demographics key</a:t>
            </a:r>
          </a:p>
          <a:p>
            <a:pPr>
              <a:spcBef>
                <a:spcPct val="50000"/>
              </a:spcBef>
            </a:pPr>
            <a:r>
              <a:rPr lang="en-US" altLang="en-US" sz="2000"/>
              <a:t>Age</a:t>
            </a:r>
          </a:p>
          <a:p>
            <a:pPr>
              <a:spcBef>
                <a:spcPct val="50000"/>
              </a:spcBef>
            </a:pPr>
            <a:r>
              <a:rPr lang="en-US" altLang="en-US" sz="2000"/>
              <a:t>Gender</a:t>
            </a:r>
          </a:p>
          <a:p>
            <a:pPr>
              <a:spcBef>
                <a:spcPct val="50000"/>
              </a:spcBef>
            </a:pPr>
            <a:r>
              <a:rPr lang="en-US" altLang="en-US" sz="2000"/>
              <a:t>Income level</a:t>
            </a:r>
          </a:p>
        </p:txBody>
      </p:sp>
      <p:sp>
        <p:nvSpPr>
          <p:cNvPr id="4101" name="Text Box 5"/>
          <p:cNvSpPr txBox="1">
            <a:spLocks noChangeArrowheads="1"/>
          </p:cNvSpPr>
          <p:nvPr/>
        </p:nvSpPr>
        <p:spPr bwMode="auto">
          <a:xfrm>
            <a:off x="4114800" y="1447800"/>
            <a:ext cx="1828800" cy="1778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Customer key</a:t>
            </a:r>
          </a:p>
          <a:p>
            <a:pPr>
              <a:spcBef>
                <a:spcPct val="50000"/>
              </a:spcBef>
            </a:pPr>
            <a:r>
              <a:rPr lang="en-US" altLang="en-US" sz="2000" dirty="0"/>
              <a:t>Last name</a:t>
            </a:r>
          </a:p>
          <a:p>
            <a:pPr>
              <a:spcBef>
                <a:spcPct val="50000"/>
              </a:spcBef>
            </a:pPr>
            <a:r>
              <a:rPr lang="en-US" altLang="en-US" sz="2000" dirty="0"/>
              <a:t>First name</a:t>
            </a:r>
          </a:p>
          <a:p>
            <a:pPr>
              <a:spcBef>
                <a:spcPct val="50000"/>
              </a:spcBef>
            </a:pPr>
            <a:r>
              <a:rPr lang="en-US" altLang="en-US" sz="2000" dirty="0"/>
              <a:t>…</a:t>
            </a:r>
          </a:p>
        </p:txBody>
      </p:sp>
      <p:sp>
        <p:nvSpPr>
          <p:cNvPr id="4102" name="Line 6"/>
          <p:cNvSpPr>
            <a:spLocks noChangeShapeType="1"/>
          </p:cNvSpPr>
          <p:nvPr/>
        </p:nvSpPr>
        <p:spPr bwMode="auto">
          <a:xfrm flipV="1">
            <a:off x="1981200" y="1676400"/>
            <a:ext cx="2209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2362200" y="2590800"/>
            <a:ext cx="1828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AutoShape 8"/>
          <p:cNvSpPr>
            <a:spLocks/>
          </p:cNvSpPr>
          <p:nvPr/>
        </p:nvSpPr>
        <p:spPr bwMode="auto">
          <a:xfrm>
            <a:off x="6553200" y="3429000"/>
            <a:ext cx="533400" cy="1828800"/>
          </a:xfrm>
          <a:prstGeom prst="rightBrace">
            <a:avLst>
              <a:gd name="adj1" fmla="val 285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Text Box 9"/>
          <p:cNvSpPr txBox="1">
            <a:spLocks noChangeArrowheads="1"/>
          </p:cNvSpPr>
          <p:nvPr/>
        </p:nvSpPr>
        <p:spPr bwMode="auto">
          <a:xfrm>
            <a:off x="7162800" y="4038600"/>
            <a:ext cx="198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Demographics </a:t>
            </a:r>
            <a:r>
              <a:rPr lang="en-US" altLang="en-US" sz="2000" dirty="0" err="1"/>
              <a:t>minidimension</a:t>
            </a:r>
            <a:endParaRPr lang="en-CA" altLang="en-US" sz="2000" dirty="0"/>
          </a:p>
        </p:txBody>
      </p:sp>
      <p:sp>
        <p:nvSpPr>
          <p:cNvPr id="4106" name="Text Box 10"/>
          <p:cNvSpPr txBox="1">
            <a:spLocks noChangeArrowheads="1"/>
          </p:cNvSpPr>
          <p:nvPr/>
        </p:nvSpPr>
        <p:spPr bwMode="auto">
          <a:xfrm>
            <a:off x="304800" y="1371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Fact table</a:t>
            </a:r>
            <a:endParaRPr lang="en-CA" altLang="en-US"/>
          </a:p>
        </p:txBody>
      </p:sp>
      <p:sp>
        <p:nvSpPr>
          <p:cNvPr id="4107" name="Text Box 11"/>
          <p:cNvSpPr txBox="1">
            <a:spLocks noChangeArrowheads="1"/>
          </p:cNvSpPr>
          <p:nvPr/>
        </p:nvSpPr>
        <p:spPr bwMode="auto">
          <a:xfrm>
            <a:off x="5943600" y="1371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Dimensions</a:t>
            </a:r>
            <a:endParaRPr lang="en-CA" altLang="en-US" dirty="0"/>
          </a:p>
        </p:txBody>
      </p:sp>
      <p:sp>
        <p:nvSpPr>
          <p:cNvPr id="3" name="Content Placeholder 2"/>
          <p:cNvSpPr>
            <a:spLocks noGrp="1"/>
          </p:cNvSpPr>
          <p:nvPr>
            <p:ph sz="quarter" idx="10"/>
          </p:nvPr>
        </p:nvSpPr>
        <p:spPr>
          <a:xfrm>
            <a:off x="304800" y="406400"/>
            <a:ext cx="6324600" cy="609600"/>
          </a:xfrm>
        </p:spPr>
        <p:txBody>
          <a:bodyPr/>
          <a:lstStyle/>
          <a:p>
            <a:r>
              <a:rPr lang="en-US" altLang="en-US" dirty="0"/>
              <a:t>Mini-dimension Example</a:t>
            </a:r>
            <a:endParaRPr lang="en-CA" altLang="en-US" dirty="0"/>
          </a:p>
        </p:txBody>
      </p:sp>
    </p:spTree>
    <p:extLst>
      <p:ext uri="{BB962C8B-B14F-4D97-AF65-F5344CB8AC3E}">
        <p14:creationId xmlns:p14="http://schemas.microsoft.com/office/powerpoint/2010/main" val="201338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C5AE4D6C-CD48-449C-866E-224339D838D5}" type="datetime1">
              <a:rPr lang="en-US"/>
              <a:pPr>
                <a:defRPr/>
              </a:pPr>
              <a:t>2/23/2019</a:t>
            </a:fld>
            <a:endParaRPr lang="en-US"/>
          </a:p>
        </p:txBody>
      </p:sp>
      <p:sp>
        <p:nvSpPr>
          <p:cNvPr id="6" name="Slide Number Placeholder 5"/>
          <p:cNvSpPr>
            <a:spLocks noGrp="1"/>
          </p:cNvSpPr>
          <p:nvPr>
            <p:ph type="sldNum" sz="quarter" idx="14"/>
          </p:nvPr>
        </p:nvSpPr>
        <p:spPr/>
        <p:txBody>
          <a:bodyPr/>
          <a:lstStyle/>
          <a:p>
            <a:pPr>
              <a:defRPr/>
            </a:pPr>
            <a:fld id="{BB92E5DE-74E8-405D-BA66-8BE6F62BDDB0}" type="slidenum">
              <a:rPr lang="en-US"/>
              <a:pPr>
                <a:defRPr/>
              </a:pPr>
              <a:t>3</a:t>
            </a:fld>
            <a:endParaRPr lang="en-US"/>
          </a:p>
        </p:txBody>
      </p:sp>
      <p:sp>
        <p:nvSpPr>
          <p:cNvPr id="8194" name="Rectangle 3"/>
          <p:cNvSpPr>
            <a:spLocks noGrp="1" noChangeArrowheads="1"/>
          </p:cNvSpPr>
          <p:nvPr>
            <p:ph idx="4294967295"/>
          </p:nvPr>
        </p:nvSpPr>
        <p:spPr>
          <a:xfrm>
            <a:off x="838200" y="1600200"/>
            <a:ext cx="8305800" cy="3736975"/>
          </a:xfrm>
        </p:spPr>
        <p:txBody>
          <a:bodyPr>
            <a:normAutofit/>
          </a:bodyPr>
          <a:lstStyle/>
          <a:p>
            <a:pPr eaLnBrk="1" hangingPunct="1">
              <a:spcBef>
                <a:spcPct val="0"/>
              </a:spcBef>
            </a:pPr>
            <a:r>
              <a:rPr lang="en-US" dirty="0">
                <a:solidFill>
                  <a:srgbClr val="000000"/>
                </a:solidFill>
              </a:rPr>
              <a:t>Changing dimensions </a:t>
            </a:r>
          </a:p>
          <a:p>
            <a:r>
              <a:rPr lang="en-IN" dirty="0"/>
              <a:t>Mini-dimensions and outriggers</a:t>
            </a:r>
          </a:p>
          <a:p>
            <a:r>
              <a:rPr lang="en-IN" dirty="0"/>
              <a:t>Time dimension </a:t>
            </a:r>
          </a:p>
          <a:p>
            <a:r>
              <a:rPr lang="en-IN" dirty="0"/>
              <a:t>Enterprise bus architecture</a:t>
            </a:r>
          </a:p>
          <a:p>
            <a:r>
              <a:rPr lang="en-IN" dirty="0"/>
              <a:t>Bridge, role-playing dimensions, </a:t>
            </a:r>
            <a:r>
              <a:rPr lang="en-IN" dirty="0" err="1"/>
              <a:t>factless</a:t>
            </a:r>
            <a:r>
              <a:rPr lang="en-IN" dirty="0"/>
              <a:t> fact tables </a:t>
            </a:r>
            <a:endParaRPr lang="en-US" dirty="0">
              <a:solidFill>
                <a:srgbClr val="000000"/>
              </a:solidFill>
            </a:endParaRPr>
          </a:p>
        </p:txBody>
      </p:sp>
      <p:sp>
        <p:nvSpPr>
          <p:cNvPr id="8195" name="Rectangle 2"/>
          <p:cNvSpPr>
            <a:spLocks noGrp="1" noChangeArrowheads="1"/>
          </p:cNvSpPr>
          <p:nvPr>
            <p:ph type="title" idx="4294967295"/>
          </p:nvPr>
        </p:nvSpPr>
        <p:spPr>
          <a:xfrm>
            <a:off x="0" y="358775"/>
            <a:ext cx="8229600" cy="860425"/>
          </a:xfrm>
        </p:spPr>
        <p:txBody>
          <a:bodyPr/>
          <a:lstStyle/>
          <a:p>
            <a:pPr eaLnBrk="1" hangingPunct="1"/>
            <a:r>
              <a:rPr lang="en-US" sz="4400" dirty="0"/>
              <a:t>Lecture Objectives</a:t>
            </a:r>
          </a:p>
        </p:txBody>
      </p:sp>
    </p:spTree>
    <p:extLst>
      <p:ext uri="{BB962C8B-B14F-4D97-AF65-F5344CB8AC3E}">
        <p14:creationId xmlns:p14="http://schemas.microsoft.com/office/powerpoint/2010/main" val="269558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idx="4294967295"/>
          </p:nvPr>
        </p:nvSpPr>
        <p:spPr>
          <a:xfrm>
            <a:off x="152400" y="228600"/>
            <a:ext cx="8162925" cy="769938"/>
          </a:xfrm>
        </p:spPr>
        <p:txBody>
          <a:bodyPr/>
          <a:lstStyle/>
          <a:p>
            <a:pPr eaLnBrk="1" hangingPunct="1"/>
            <a:r>
              <a:rPr lang="en-US" dirty="0"/>
              <a:t>Mini-Dimensions </a:t>
            </a:r>
          </a:p>
        </p:txBody>
      </p:sp>
      <p:sp>
        <p:nvSpPr>
          <p:cNvPr id="50181" name="Rectangle 3"/>
          <p:cNvSpPr>
            <a:spLocks noChangeArrowheads="1"/>
          </p:cNvSpPr>
          <p:nvPr/>
        </p:nvSpPr>
        <p:spPr bwMode="auto">
          <a:xfrm>
            <a:off x="304800" y="2057400"/>
            <a:ext cx="830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Blip>
                <a:blip r:embed="rId2"/>
              </a:buBlip>
            </a:pPr>
            <a:r>
              <a:rPr lang="en-US" sz="2400" dirty="0">
                <a:solidFill>
                  <a:schemeClr val="tx1"/>
                </a:solidFill>
              </a:rPr>
              <a:t> </a:t>
            </a:r>
            <a:r>
              <a:rPr lang="en-US" sz="2400" dirty="0">
                <a:solidFill>
                  <a:schemeClr val="tx1"/>
                </a:solidFill>
                <a:latin typeface="Arial" pitchFamily="34" charset="0"/>
                <a:cs typeface="Arial" pitchFamily="34" charset="0"/>
              </a:rPr>
              <a:t>Advantages</a:t>
            </a:r>
          </a:p>
          <a:p>
            <a:pPr marL="457200" indent="-457200"/>
            <a:r>
              <a:rPr lang="en-US" sz="2400" dirty="0">
                <a:solidFill>
                  <a:schemeClr val="tx1"/>
                </a:solidFill>
                <a:latin typeface="Arial" pitchFamily="34" charset="0"/>
                <a:cs typeface="Arial" pitchFamily="34" charset="0"/>
              </a:rPr>
              <a:t>	- History preserved without space blow-up</a:t>
            </a:r>
          </a:p>
          <a:p>
            <a:pPr marL="457200" indent="-457200"/>
            <a:r>
              <a:rPr lang="en-US" sz="24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a:t>
            </a:r>
            <a:r>
              <a:rPr lang="en-US" sz="20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FT captures historical record of attribute values</a:t>
            </a:r>
          </a:p>
          <a:p>
            <a:pPr marL="457200" indent="-457200"/>
            <a:r>
              <a:rPr lang="en-US" sz="1800" dirty="0">
                <a:solidFill>
                  <a:schemeClr val="tx1"/>
                </a:solidFill>
                <a:latin typeface="Arial" pitchFamily="34" charset="0"/>
                <a:cs typeface="Arial" pitchFamily="34" charset="0"/>
              </a:rPr>
              <a:t>	       - Mini-dimension has small no. of rows</a:t>
            </a:r>
          </a:p>
          <a:p>
            <a:pPr marL="457200" indent="-457200"/>
            <a:r>
              <a:rPr lang="en-US" sz="20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 # of unique combinations of MD attributes is small</a:t>
            </a:r>
          </a:p>
          <a:p>
            <a:pPr marL="457200" indent="-457200"/>
            <a:r>
              <a:rPr lang="en-US" sz="1800" dirty="0">
                <a:solidFill>
                  <a:schemeClr val="tx1"/>
                </a:solidFill>
                <a:latin typeface="Arial" pitchFamily="34" charset="0"/>
                <a:cs typeface="Arial" pitchFamily="34" charset="0"/>
              </a:rPr>
              <a:t>		- Consequence of discretization</a:t>
            </a:r>
          </a:p>
          <a:p>
            <a:pPr marL="457200" indent="-457200"/>
            <a:r>
              <a:rPr lang="en-US" sz="1800" dirty="0">
                <a:solidFill>
                  <a:schemeClr val="tx1"/>
                </a:solidFill>
                <a:latin typeface="Arial" pitchFamily="34" charset="0"/>
                <a:cs typeface="Arial" pitchFamily="34" charset="0"/>
              </a:rPr>
              <a:t>		- 5 attributes with 10 possible values has 100000 rows</a:t>
            </a:r>
          </a:p>
          <a:p>
            <a:pPr marL="457200" indent="-457200"/>
            <a:r>
              <a:rPr lang="en-US" sz="1800" dirty="0">
                <a:solidFill>
                  <a:schemeClr val="tx1"/>
                </a:solidFill>
                <a:latin typeface="Arial" pitchFamily="34" charset="0"/>
                <a:cs typeface="Arial" pitchFamily="34" charset="0"/>
              </a:rPr>
              <a:t>		- Limit no. of attributes in a single MD</a:t>
            </a:r>
            <a:r>
              <a:rPr lang="en-US" sz="2000" dirty="0">
                <a:solidFill>
                  <a:schemeClr val="tx1"/>
                </a:solidFill>
                <a:latin typeface="Arial" pitchFamily="34" charset="0"/>
                <a:cs typeface="Arial" pitchFamily="34" charset="0"/>
              </a:rPr>
              <a:t> </a:t>
            </a:r>
          </a:p>
          <a:p>
            <a:pPr marL="457200" indent="-457200"/>
            <a:r>
              <a:rPr lang="en-US" sz="2400" dirty="0">
                <a:solidFill>
                  <a:schemeClr val="tx1"/>
                </a:solidFill>
                <a:latin typeface="Arial" pitchFamily="34" charset="0"/>
                <a:cs typeface="Arial" pitchFamily="34" charset="0"/>
              </a:rPr>
              <a:t>	- Improves performance for queries that use MD</a:t>
            </a:r>
          </a:p>
          <a:p>
            <a:pPr marL="457200" indent="-457200"/>
            <a:r>
              <a:rPr lang="en-US" sz="24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a:t>
            </a:r>
            <a:r>
              <a:rPr lang="en-US" sz="2000" dirty="0">
                <a:solidFill>
                  <a:schemeClr val="tx1"/>
                </a:solidFill>
                <a:latin typeface="Arial" pitchFamily="34" charset="0"/>
                <a:cs typeface="Arial" pitchFamily="34" charset="0"/>
              </a:rPr>
              <a:t> </a:t>
            </a:r>
            <a:r>
              <a:rPr lang="en-US" sz="1800" dirty="0" err="1">
                <a:solidFill>
                  <a:schemeClr val="tx1"/>
                </a:solidFill>
                <a:latin typeface="Arial" pitchFamily="34" charset="0"/>
                <a:cs typeface="Arial" pitchFamily="34" charset="0"/>
              </a:rPr>
              <a:t>Atleast</a:t>
            </a:r>
            <a:r>
              <a:rPr lang="en-US" sz="1800" dirty="0">
                <a:solidFill>
                  <a:schemeClr val="tx1"/>
                </a:solidFill>
                <a:latin typeface="Arial" pitchFamily="34" charset="0"/>
                <a:cs typeface="Arial" pitchFamily="34" charset="0"/>
              </a:rPr>
              <a:t> those queries that don’t use main customer dim.</a:t>
            </a:r>
          </a:p>
          <a:p>
            <a:pPr marL="457200" indent="-457200"/>
            <a:r>
              <a:rPr lang="en-US" sz="1800" dirty="0">
                <a:solidFill>
                  <a:schemeClr val="tx1"/>
                </a:solidFill>
                <a:latin typeface="Arial" pitchFamily="34" charset="0"/>
                <a:cs typeface="Arial" pitchFamily="34" charset="0"/>
              </a:rPr>
              <a:t>	    </a:t>
            </a:r>
            <a:endParaRPr lang="en-US" sz="4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703873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half"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B607F567-C11E-45F7-8894-C9763531AFE3}" type="datetime1">
              <a:rPr lang="en-US" sz="1100" smtClean="0">
                <a:solidFill>
                  <a:schemeClr val="tx1"/>
                </a:solidFill>
                <a:latin typeface="Verdana" pitchFamily="34" charset="0"/>
              </a:rPr>
              <a:pPr eaLnBrk="1" hangingPunct="1"/>
              <a:t>2/23/2019</a:t>
            </a:fld>
            <a:endParaRPr lang="en-US" sz="1100">
              <a:solidFill>
                <a:schemeClr val="tx1"/>
              </a:solidFill>
              <a:latin typeface="Verdana" pitchFamily="34" charset="0"/>
            </a:endParaRPr>
          </a:p>
        </p:txBody>
      </p:sp>
      <p:sp>
        <p:nvSpPr>
          <p:cNvPr id="51203"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D0F1CA08-DEB9-4FDB-AD86-BCE2BA2FFD8F}" type="slidenum">
              <a:rPr lang="en-US" sz="1100" smtClean="0">
                <a:solidFill>
                  <a:schemeClr val="tx1"/>
                </a:solidFill>
                <a:latin typeface="Verdana" pitchFamily="34" charset="0"/>
              </a:rPr>
              <a:pPr eaLnBrk="1" hangingPunct="1"/>
              <a:t>31</a:t>
            </a:fld>
            <a:endParaRPr lang="en-US" sz="1100">
              <a:solidFill>
                <a:schemeClr val="tx1"/>
              </a:solidFill>
              <a:latin typeface="Verdana" pitchFamily="34" charset="0"/>
            </a:endParaRPr>
          </a:p>
        </p:txBody>
      </p:sp>
      <p:sp>
        <p:nvSpPr>
          <p:cNvPr id="51204" name="Rectangle 2"/>
          <p:cNvSpPr>
            <a:spLocks noGrp="1" noChangeArrowheads="1"/>
          </p:cNvSpPr>
          <p:nvPr>
            <p:ph type="title" idx="4294967295"/>
          </p:nvPr>
        </p:nvSpPr>
        <p:spPr>
          <a:xfrm>
            <a:off x="261938" y="381000"/>
            <a:ext cx="8162925" cy="708025"/>
          </a:xfrm>
        </p:spPr>
        <p:txBody>
          <a:bodyPr/>
          <a:lstStyle/>
          <a:p>
            <a:pPr eaLnBrk="1" hangingPunct="1"/>
            <a:r>
              <a:rPr lang="en-US" sz="4000" dirty="0"/>
              <a:t>Mini-Dimensions </a:t>
            </a:r>
          </a:p>
        </p:txBody>
      </p:sp>
      <p:sp>
        <p:nvSpPr>
          <p:cNvPr id="51205" name="Rectangle 3"/>
          <p:cNvSpPr>
            <a:spLocks noChangeArrowheads="1"/>
          </p:cNvSpPr>
          <p:nvPr/>
        </p:nvSpPr>
        <p:spPr bwMode="auto">
          <a:xfrm>
            <a:off x="261938" y="1903412"/>
            <a:ext cx="81962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Tx/>
              <a:buBlip>
                <a:blip r:embed="rId2"/>
              </a:buBlip>
            </a:pPr>
            <a:r>
              <a:rPr lang="en-US" sz="2000" dirty="0">
                <a:solidFill>
                  <a:schemeClr val="tx1"/>
                </a:solidFill>
              </a:rPr>
              <a:t> </a:t>
            </a:r>
            <a:r>
              <a:rPr lang="en-US" sz="2400" dirty="0">
                <a:solidFill>
                  <a:schemeClr val="tx1"/>
                </a:solidFill>
                <a:latin typeface="Arial" pitchFamily="34" charset="0"/>
                <a:cs typeface="Arial" pitchFamily="34" charset="0"/>
              </a:rPr>
              <a:t>Disadvantages</a:t>
            </a:r>
          </a:p>
          <a:p>
            <a:pPr marL="457200" indent="-457200"/>
            <a:r>
              <a:rPr lang="en-US" sz="2400" dirty="0">
                <a:solidFill>
                  <a:schemeClr val="tx1"/>
                </a:solidFill>
                <a:latin typeface="Arial" pitchFamily="34" charset="0"/>
                <a:cs typeface="Arial" pitchFamily="34" charset="0"/>
              </a:rPr>
              <a:t>	- Fact table width increases</a:t>
            </a:r>
          </a:p>
          <a:p>
            <a:pPr marL="457200" indent="-457200"/>
            <a:r>
              <a:rPr lang="en-US" sz="24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a:t>
            </a:r>
            <a:r>
              <a:rPr lang="en-US" sz="20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Due to increase in no. of dimension foreign keys</a:t>
            </a:r>
          </a:p>
          <a:p>
            <a:pPr marL="457200" indent="-457200"/>
            <a:r>
              <a:rPr lang="en-US" sz="2000" dirty="0">
                <a:solidFill>
                  <a:schemeClr val="tx1"/>
                </a:solidFill>
                <a:latin typeface="Arial" pitchFamily="34" charset="0"/>
                <a:cs typeface="Arial" pitchFamily="34" charset="0"/>
              </a:rPr>
              <a:t>	</a:t>
            </a:r>
            <a:r>
              <a:rPr lang="en-US" sz="2400" dirty="0">
                <a:solidFill>
                  <a:schemeClr val="tx1"/>
                </a:solidFill>
                <a:latin typeface="Arial" pitchFamily="34" charset="0"/>
                <a:cs typeface="Arial" pitchFamily="34" charset="0"/>
              </a:rPr>
              <a:t>- Information lost due to discretization</a:t>
            </a:r>
          </a:p>
          <a:p>
            <a:pPr marL="457200" indent="-457200"/>
            <a:r>
              <a:rPr lang="en-US" sz="24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a:t>
            </a:r>
            <a:r>
              <a:rPr lang="en-US" sz="20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Less detail is available</a:t>
            </a:r>
          </a:p>
          <a:p>
            <a:pPr marL="457200" indent="-457200"/>
            <a:r>
              <a:rPr lang="en-US" sz="1800" dirty="0">
                <a:solidFill>
                  <a:schemeClr val="tx1"/>
                </a:solidFill>
                <a:latin typeface="Arial" pitchFamily="34" charset="0"/>
                <a:cs typeface="Arial" pitchFamily="34" charset="0"/>
              </a:rPr>
              <a:t>	        - Impractical to change bucket/band boundaries</a:t>
            </a:r>
          </a:p>
          <a:p>
            <a:pPr marL="457200" indent="-457200"/>
            <a:r>
              <a:rPr lang="en-US" sz="2800" dirty="0">
                <a:solidFill>
                  <a:schemeClr val="tx1"/>
                </a:solidFill>
                <a:latin typeface="Arial" pitchFamily="34" charset="0"/>
                <a:cs typeface="Arial" pitchFamily="34" charset="0"/>
              </a:rPr>
              <a:t>	</a:t>
            </a:r>
            <a:r>
              <a:rPr lang="en-US" sz="2400" dirty="0">
                <a:solidFill>
                  <a:schemeClr val="tx1"/>
                </a:solidFill>
                <a:latin typeface="Arial" pitchFamily="34" charset="0"/>
                <a:cs typeface="Arial" pitchFamily="34" charset="0"/>
              </a:rPr>
              <a:t>- Additional tables introduced</a:t>
            </a:r>
          </a:p>
          <a:p>
            <a:pPr marL="803275" indent="-803275"/>
            <a:r>
              <a:rPr lang="en-US" sz="2400" dirty="0">
                <a:solidFill>
                  <a:schemeClr val="tx1"/>
                </a:solidFill>
                <a:latin typeface="Arial" pitchFamily="34" charset="0"/>
                <a:cs typeface="Arial" pitchFamily="34" charset="0"/>
              </a:rPr>
              <a:t>	</a:t>
            </a:r>
            <a:r>
              <a:rPr lang="en-US" sz="1800" dirty="0">
                <a:solidFill>
                  <a:schemeClr val="tx1"/>
                </a:solidFill>
                <a:latin typeface="Arial" pitchFamily="34" charset="0"/>
                <a:cs typeface="Arial" pitchFamily="34" charset="0"/>
              </a:rPr>
              <a:t>        - Users must remember which attributes are in mini-dimension vs. main customer dimension</a:t>
            </a:r>
          </a:p>
          <a:p>
            <a:pPr marL="457200" indent="-457200"/>
            <a:endParaRPr lang="en-US" sz="1600" dirty="0">
              <a:solidFill>
                <a:schemeClr val="tx1"/>
              </a:solidFill>
            </a:endParaRPr>
          </a:p>
          <a:p>
            <a:pPr marL="457200" indent="-457200"/>
            <a:endParaRPr lang="en-US" sz="2000" dirty="0">
              <a:solidFill>
                <a:schemeClr val="tx1"/>
              </a:solidFill>
            </a:endParaRPr>
          </a:p>
        </p:txBody>
      </p:sp>
    </p:spTree>
    <p:extLst>
      <p:ext uri="{BB962C8B-B14F-4D97-AF65-F5344CB8AC3E}">
        <p14:creationId xmlns:p14="http://schemas.microsoft.com/office/powerpoint/2010/main" val="230898908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half"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B607F567-C11E-45F7-8894-C9763531AFE3}" type="datetime1">
              <a:rPr lang="en-US" sz="1100" smtClean="0">
                <a:solidFill>
                  <a:schemeClr val="tx1"/>
                </a:solidFill>
                <a:latin typeface="Verdana" pitchFamily="34" charset="0"/>
              </a:rPr>
              <a:pPr eaLnBrk="1" hangingPunct="1"/>
              <a:t>2/23/2019</a:t>
            </a:fld>
            <a:endParaRPr lang="en-US" sz="1100">
              <a:solidFill>
                <a:schemeClr val="tx1"/>
              </a:solidFill>
              <a:latin typeface="Verdana" pitchFamily="34" charset="0"/>
            </a:endParaRPr>
          </a:p>
        </p:txBody>
      </p:sp>
      <p:sp>
        <p:nvSpPr>
          <p:cNvPr id="51203"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D0F1CA08-DEB9-4FDB-AD86-BCE2BA2FFD8F}" type="slidenum">
              <a:rPr lang="en-US" sz="1100" smtClean="0">
                <a:solidFill>
                  <a:schemeClr val="tx1"/>
                </a:solidFill>
                <a:latin typeface="Verdana" pitchFamily="34" charset="0"/>
              </a:rPr>
              <a:pPr eaLnBrk="1" hangingPunct="1"/>
              <a:t>32</a:t>
            </a:fld>
            <a:endParaRPr lang="en-US" sz="1100">
              <a:solidFill>
                <a:schemeClr val="tx1"/>
              </a:solidFill>
              <a:latin typeface="Verdana" pitchFamily="34" charset="0"/>
            </a:endParaRPr>
          </a:p>
        </p:txBody>
      </p:sp>
      <p:sp>
        <p:nvSpPr>
          <p:cNvPr id="51204" name="Rectangle 2"/>
          <p:cNvSpPr>
            <a:spLocks noGrp="1" noChangeArrowheads="1"/>
          </p:cNvSpPr>
          <p:nvPr>
            <p:ph type="title" idx="4294967295"/>
          </p:nvPr>
        </p:nvSpPr>
        <p:spPr>
          <a:xfrm>
            <a:off x="261938" y="381000"/>
            <a:ext cx="8162925" cy="708025"/>
          </a:xfrm>
        </p:spPr>
        <p:txBody>
          <a:bodyPr/>
          <a:lstStyle/>
          <a:p>
            <a:pPr eaLnBrk="1" hangingPunct="1"/>
            <a:r>
              <a:rPr lang="en-US" sz="4000" dirty="0"/>
              <a:t>Junk Dimensions </a:t>
            </a:r>
          </a:p>
        </p:txBody>
      </p:sp>
      <p:sp>
        <p:nvSpPr>
          <p:cNvPr id="51205" name="Rectangle 3"/>
          <p:cNvSpPr>
            <a:spLocks noChangeArrowheads="1"/>
          </p:cNvSpPr>
          <p:nvPr/>
        </p:nvSpPr>
        <p:spPr bwMode="auto">
          <a:xfrm>
            <a:off x="261938" y="1371600"/>
            <a:ext cx="81962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anose="020B0604020202020204" pitchFamily="34" charset="0"/>
              <a:buChar char="•"/>
            </a:pPr>
            <a:r>
              <a:rPr lang="en-US" sz="2000" dirty="0">
                <a:solidFill>
                  <a:schemeClr val="tx1"/>
                </a:solidFill>
              </a:rPr>
              <a:t> </a:t>
            </a:r>
            <a:r>
              <a:rPr lang="en-IN" dirty="0"/>
              <a:t>A Junk dimension is a dimension that consists of attributes that don’t belong in any of the other dimension tables we’ve defined.  </a:t>
            </a:r>
          </a:p>
          <a:p>
            <a:pPr marL="285750" indent="-285750">
              <a:buFont typeface="Arial" panose="020B0604020202020204" pitchFamily="34" charset="0"/>
              <a:buChar char="•"/>
            </a:pPr>
            <a:r>
              <a:rPr lang="en-IN" dirty="0"/>
              <a:t> Usually, these fields are flag fields (TRUE/FALSE, 0,-1) or low cardinality (few distinct field values).  </a:t>
            </a:r>
          </a:p>
          <a:p>
            <a:pPr marL="285750" indent="-285750">
              <a:buFont typeface="Arial" panose="020B0604020202020204" pitchFamily="34" charset="0"/>
              <a:buChar char="•"/>
            </a:pPr>
            <a:r>
              <a:rPr lang="en-IN" dirty="0"/>
              <a:t>Examples might be </a:t>
            </a:r>
            <a:r>
              <a:rPr lang="en-IN" dirty="0" err="1"/>
              <a:t>IsActive</a:t>
            </a:r>
            <a:r>
              <a:rPr lang="en-IN" dirty="0"/>
              <a:t> (T/F), </a:t>
            </a:r>
            <a:r>
              <a:rPr lang="en-IN" dirty="0" err="1"/>
              <a:t>IsCovered</a:t>
            </a:r>
            <a:r>
              <a:rPr lang="en-IN" dirty="0"/>
              <a:t> (T/F), </a:t>
            </a:r>
            <a:r>
              <a:rPr lang="en-IN" dirty="0" err="1"/>
              <a:t>IsEligible</a:t>
            </a:r>
            <a:r>
              <a:rPr lang="en-IN" dirty="0"/>
              <a:t> (T/F), Status (Open/Closed/Suspended), </a:t>
            </a:r>
            <a:r>
              <a:rPr lang="en-IN" dirty="0" err="1"/>
              <a:t>color</a:t>
            </a:r>
            <a:r>
              <a:rPr lang="en-IN" dirty="0"/>
              <a:t>. </a:t>
            </a:r>
          </a:p>
          <a:p>
            <a:pPr marL="285750" indent="-285750">
              <a:buFont typeface="Arial" panose="020B0604020202020204" pitchFamily="34" charset="0"/>
              <a:buChar char="•"/>
            </a:pPr>
            <a:r>
              <a:rPr lang="en-IN" dirty="0"/>
              <a:t>The idea is we would create a table that contains all the unique combinations of these fields.  </a:t>
            </a:r>
          </a:p>
          <a:p>
            <a:pPr marL="285750" indent="-285750">
              <a:buFont typeface="Arial" panose="020B0604020202020204" pitchFamily="34" charset="0"/>
              <a:buChar char="•"/>
            </a:pPr>
            <a:r>
              <a:rPr lang="en-IN" dirty="0"/>
              <a:t> The Junk dimension is then treated like any other dimension and used in the Fact table to give additional context to our measures.</a:t>
            </a:r>
          </a:p>
          <a:p>
            <a:pPr marL="457200" indent="-457200">
              <a:buFont typeface="Arial" panose="020B0604020202020204" pitchFamily="34" charset="0"/>
              <a:buChar char="•"/>
            </a:pPr>
            <a:endParaRPr lang="en-US" sz="1600" dirty="0">
              <a:solidFill>
                <a:schemeClr val="tx1"/>
              </a:solidFill>
            </a:endParaRPr>
          </a:p>
          <a:p>
            <a:pPr marL="457200" indent="-45720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6617155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idx="4294967295"/>
          </p:nvPr>
        </p:nvSpPr>
        <p:spPr>
          <a:xfrm>
            <a:off x="228600" y="381000"/>
            <a:ext cx="8162925" cy="646113"/>
          </a:xfrm>
        </p:spPr>
        <p:txBody>
          <a:bodyPr>
            <a:normAutofit fontScale="90000"/>
          </a:bodyPr>
          <a:lstStyle/>
          <a:p>
            <a:pPr eaLnBrk="1" hangingPunct="1"/>
            <a:r>
              <a:rPr lang="en-US" dirty="0"/>
              <a:t>Outrigger Tables</a:t>
            </a:r>
          </a:p>
        </p:txBody>
      </p:sp>
      <p:sp>
        <p:nvSpPr>
          <p:cNvPr id="53254" name="Rectangle 3"/>
          <p:cNvSpPr>
            <a:spLocks noChangeArrowheads="1"/>
          </p:cNvSpPr>
          <p:nvPr/>
        </p:nvSpPr>
        <p:spPr bwMode="auto">
          <a:xfrm>
            <a:off x="457200" y="1600200"/>
            <a:ext cx="83058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80000"/>
              </a:lnSpc>
              <a:spcBef>
                <a:spcPct val="20000"/>
              </a:spcBef>
              <a:buFontTx/>
              <a:buBlip>
                <a:blip r:embed="rId2">
                  <a:extLst/>
                </a:blip>
              </a:buBlip>
              <a:defRPr/>
            </a:pPr>
            <a:r>
              <a:rPr lang="en-GB" sz="2200" b="0" dirty="0">
                <a:latin typeface="Arial" pitchFamily="34" charset="0"/>
                <a:cs typeface="Arial" pitchFamily="34" charset="0"/>
              </a:rPr>
              <a:t>A dimension can contain a reference to another dimension table. For instance, a bank account dimension can reference a separate dimension representing the date the account was opened. These secondary dimension references are called </a:t>
            </a:r>
            <a:r>
              <a:rPr lang="en-GB" sz="2200" b="0" i="1" dirty="0">
                <a:latin typeface="Arial" pitchFamily="34" charset="0"/>
                <a:cs typeface="Arial" pitchFamily="34" charset="0"/>
              </a:rPr>
              <a:t>outrigger dimensions</a:t>
            </a:r>
            <a:r>
              <a:rPr lang="en-GB" sz="2200" b="0" dirty="0">
                <a:latin typeface="Arial" pitchFamily="34" charset="0"/>
                <a:cs typeface="Arial" pitchFamily="34" charset="0"/>
              </a:rPr>
              <a:t>. Outrigger dimensions are permissible, but should be used sparingly. </a:t>
            </a:r>
          </a:p>
          <a:p>
            <a:pPr marL="457200" indent="-457200">
              <a:lnSpc>
                <a:spcPct val="80000"/>
              </a:lnSpc>
              <a:spcBef>
                <a:spcPct val="20000"/>
              </a:spcBef>
              <a:buFontTx/>
              <a:buBlip>
                <a:blip r:embed="rId2">
                  <a:extLst/>
                </a:blip>
              </a:buBlip>
              <a:defRPr/>
            </a:pPr>
            <a:r>
              <a:rPr lang="en-US" sz="2200" dirty="0">
                <a:solidFill>
                  <a:schemeClr val="tx1"/>
                </a:solidFill>
                <a:latin typeface="Arial" pitchFamily="34" charset="0"/>
                <a:cs typeface="Arial" pitchFamily="34" charset="0"/>
              </a:rPr>
              <a:t>Limited normalization of large dimension table to save space</a:t>
            </a:r>
          </a:p>
          <a:p>
            <a:pPr marL="457200" indent="-457200">
              <a:lnSpc>
                <a:spcPct val="80000"/>
              </a:lnSpc>
              <a:spcBef>
                <a:spcPct val="20000"/>
              </a:spcBef>
              <a:buFontTx/>
              <a:buBlip>
                <a:blip r:embed="rId2">
                  <a:extLst/>
                </a:blip>
              </a:buBlip>
              <a:defRPr/>
            </a:pPr>
            <a:r>
              <a:rPr lang="en-US" sz="2200" dirty="0">
                <a:solidFill>
                  <a:schemeClr val="tx1"/>
                </a:solidFill>
                <a:latin typeface="Arial" pitchFamily="34" charset="0"/>
                <a:cs typeface="Arial" pitchFamily="34" charset="0"/>
              </a:rPr>
              <a:t>Identify attribute sets with these properties:</a:t>
            </a:r>
          </a:p>
          <a:p>
            <a:pPr marL="914400" lvl="1" indent="-457200">
              <a:defRPr/>
            </a:pPr>
            <a:r>
              <a:rPr lang="en-US" sz="2200" dirty="0">
                <a:solidFill>
                  <a:schemeClr val="tx1"/>
                </a:solidFill>
                <a:latin typeface="Arial" pitchFamily="34" charset="0"/>
                <a:cs typeface="Arial" pitchFamily="34" charset="0"/>
              </a:rPr>
              <a:t>	- Highly correlated</a:t>
            </a:r>
          </a:p>
          <a:p>
            <a:pPr marL="914400" lvl="1" indent="-457200">
              <a:defRPr/>
            </a:pPr>
            <a:r>
              <a:rPr lang="en-US" sz="2200" dirty="0">
                <a:solidFill>
                  <a:schemeClr val="tx1"/>
                </a:solidFill>
                <a:latin typeface="Arial" pitchFamily="34" charset="0"/>
                <a:cs typeface="Arial" pitchFamily="34" charset="0"/>
              </a:rPr>
              <a:t>	- Different grain than the dimension </a:t>
            </a:r>
          </a:p>
          <a:p>
            <a:pPr marL="914400" lvl="1" indent="-457200">
              <a:defRPr/>
            </a:pPr>
            <a:r>
              <a:rPr lang="en-US" sz="2200" dirty="0">
                <a:solidFill>
                  <a:schemeClr val="tx1"/>
                </a:solidFill>
                <a:latin typeface="Arial" pitchFamily="34" charset="0"/>
                <a:cs typeface="Arial" pitchFamily="34" charset="0"/>
              </a:rPr>
              <a:t>	  (# of customers)</a:t>
            </a:r>
          </a:p>
          <a:p>
            <a:pPr marL="914400" lvl="1" indent="-457200">
              <a:defRPr/>
            </a:pPr>
            <a:r>
              <a:rPr lang="en-US" sz="2200" dirty="0">
                <a:solidFill>
                  <a:schemeClr val="tx1"/>
                </a:solidFill>
                <a:latin typeface="Arial" pitchFamily="34" charset="0"/>
                <a:cs typeface="Arial" pitchFamily="34" charset="0"/>
              </a:rPr>
              <a:t>	- Change in unison</a:t>
            </a:r>
          </a:p>
        </p:txBody>
      </p:sp>
    </p:spTree>
    <p:extLst>
      <p:ext uri="{BB962C8B-B14F-4D97-AF65-F5344CB8AC3E}">
        <p14:creationId xmlns:p14="http://schemas.microsoft.com/office/powerpoint/2010/main" val="41840470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idx="4294967295"/>
          </p:nvPr>
        </p:nvSpPr>
        <p:spPr>
          <a:xfrm>
            <a:off x="152400" y="381000"/>
            <a:ext cx="8162925" cy="708025"/>
          </a:xfrm>
        </p:spPr>
        <p:txBody>
          <a:bodyPr/>
          <a:lstStyle/>
          <a:p>
            <a:pPr eaLnBrk="1" hangingPunct="1"/>
            <a:r>
              <a:rPr lang="en-US" sz="4000" dirty="0"/>
              <a:t>Outriggers </a:t>
            </a:r>
          </a:p>
        </p:txBody>
      </p:sp>
      <p:sp>
        <p:nvSpPr>
          <p:cNvPr id="54277" name="Rectangle 3"/>
          <p:cNvSpPr>
            <a:spLocks noChangeArrowheads="1"/>
          </p:cNvSpPr>
          <p:nvPr/>
        </p:nvSpPr>
        <p:spPr bwMode="auto">
          <a:xfrm>
            <a:off x="381000" y="1447800"/>
            <a:ext cx="8534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r>
              <a:rPr lang="en-US" sz="2400" dirty="0">
                <a:solidFill>
                  <a:schemeClr val="tx1"/>
                </a:solidFill>
                <a:latin typeface="Arial" pitchFamily="34" charset="0"/>
                <a:cs typeface="Arial" pitchFamily="34" charset="0"/>
              </a:rPr>
              <a:t>Example:</a:t>
            </a:r>
          </a:p>
          <a:p>
            <a:pPr marL="457200" indent="-457200">
              <a:buFontTx/>
              <a:buBlip>
                <a:blip r:embed="rId2"/>
              </a:buBlip>
            </a:pPr>
            <a:r>
              <a:rPr lang="en-US" sz="2400" dirty="0">
                <a:solidFill>
                  <a:schemeClr val="tx1"/>
                </a:solidFill>
                <a:latin typeface="Arial" pitchFamily="34" charset="0"/>
                <a:cs typeface="Arial" pitchFamily="34" charset="0"/>
              </a:rPr>
              <a:t>A set of data from an external data provider consisting of 150 demographic &amp; socioeconomic attributes regarding the customer’s district of residence</a:t>
            </a:r>
          </a:p>
          <a:p>
            <a:pPr marL="457200" indent="-457200">
              <a:buFontTx/>
              <a:buBlip>
                <a:blip r:embed="rId2"/>
              </a:buBlip>
            </a:pPr>
            <a:r>
              <a:rPr lang="en-US" sz="2400" dirty="0">
                <a:solidFill>
                  <a:schemeClr val="tx1"/>
                </a:solidFill>
                <a:latin typeface="Arial" pitchFamily="34" charset="0"/>
                <a:cs typeface="Arial" pitchFamily="34" charset="0"/>
              </a:rPr>
              <a:t>Data for all customers residing in a particular district is identical</a:t>
            </a:r>
          </a:p>
          <a:p>
            <a:pPr marL="457200" indent="-457200">
              <a:buFontTx/>
              <a:buBlip>
                <a:blip r:embed="rId2"/>
              </a:buBlip>
            </a:pPr>
            <a:r>
              <a:rPr lang="en-US" sz="2400" dirty="0">
                <a:solidFill>
                  <a:schemeClr val="tx1"/>
                </a:solidFill>
                <a:latin typeface="Arial" pitchFamily="34" charset="0"/>
                <a:cs typeface="Arial" pitchFamily="34" charset="0"/>
              </a:rPr>
              <a:t>Instead of repeating this large block of data for all customers, we model it as an outrigger</a:t>
            </a:r>
          </a:p>
        </p:txBody>
      </p:sp>
    </p:spTree>
    <p:extLst>
      <p:ext uri="{BB962C8B-B14F-4D97-AF65-F5344CB8AC3E}">
        <p14:creationId xmlns:p14="http://schemas.microsoft.com/office/powerpoint/2010/main" val="101625107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idx="4294967295"/>
          </p:nvPr>
        </p:nvSpPr>
        <p:spPr>
          <a:xfrm>
            <a:off x="381000" y="304800"/>
            <a:ext cx="8162925" cy="708025"/>
          </a:xfrm>
        </p:spPr>
        <p:txBody>
          <a:bodyPr/>
          <a:lstStyle/>
          <a:p>
            <a:pPr eaLnBrk="1" hangingPunct="1"/>
            <a:r>
              <a:rPr lang="en-US" sz="4000" dirty="0"/>
              <a:t>Outriggers </a:t>
            </a:r>
          </a:p>
        </p:txBody>
      </p:sp>
      <p:sp>
        <p:nvSpPr>
          <p:cNvPr id="55301" name="Rectangle 3"/>
          <p:cNvSpPr>
            <a:spLocks noChangeArrowheads="1"/>
          </p:cNvSpPr>
          <p:nvPr/>
        </p:nvSpPr>
        <p:spPr bwMode="auto">
          <a:xfrm>
            <a:off x="381000" y="1752600"/>
            <a:ext cx="8534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r>
              <a:rPr lang="en-US" sz="2800" dirty="0">
                <a:solidFill>
                  <a:schemeClr val="tx1"/>
                </a:solidFill>
                <a:latin typeface="Arial" pitchFamily="34" charset="0"/>
                <a:cs typeface="Arial" pitchFamily="34" charset="0"/>
              </a:rPr>
              <a:t>How To:</a:t>
            </a:r>
          </a:p>
          <a:p>
            <a:pPr marL="457200" indent="-457200"/>
            <a:r>
              <a:rPr lang="en-US" sz="2400" dirty="0">
                <a:solidFill>
                  <a:schemeClr val="tx1"/>
                </a:solidFill>
                <a:latin typeface="Arial" pitchFamily="34" charset="0"/>
                <a:cs typeface="Arial" pitchFamily="34" charset="0"/>
              </a:rPr>
              <a:t>Follow these steps for each attribute set:</a:t>
            </a:r>
          </a:p>
          <a:p>
            <a:pPr marL="914400" lvl="1" indent="-457200">
              <a:buClr>
                <a:srgbClr val="FF0000"/>
              </a:buClr>
              <a:buFontTx/>
              <a:buAutoNum type="arabicPeriod"/>
            </a:pPr>
            <a:r>
              <a:rPr lang="en-US" sz="2400" dirty="0">
                <a:solidFill>
                  <a:schemeClr val="tx1"/>
                </a:solidFill>
                <a:latin typeface="Arial" pitchFamily="34" charset="0"/>
                <a:cs typeface="Arial" pitchFamily="34" charset="0"/>
              </a:rPr>
              <a:t> Create a separate “outrigger dimension” for each attribute set</a:t>
            </a:r>
          </a:p>
          <a:p>
            <a:pPr marL="914400" lvl="1" indent="-457200">
              <a:buClr>
                <a:srgbClr val="FF0000"/>
              </a:buClr>
              <a:buFontTx/>
              <a:buAutoNum type="arabicPeriod"/>
            </a:pPr>
            <a:r>
              <a:rPr lang="en-US" sz="2400" dirty="0">
                <a:solidFill>
                  <a:schemeClr val="tx1"/>
                </a:solidFill>
                <a:latin typeface="Arial" pitchFamily="34" charset="0"/>
                <a:cs typeface="Arial" pitchFamily="34" charset="0"/>
              </a:rPr>
              <a:t> Remove the attributes from the customer dimension</a:t>
            </a:r>
          </a:p>
          <a:p>
            <a:pPr marL="914400" lvl="1" indent="-457200">
              <a:buClr>
                <a:srgbClr val="FF0000"/>
              </a:buClr>
              <a:buFontTx/>
              <a:buAutoNum type="arabicPeriod"/>
            </a:pPr>
            <a:r>
              <a:rPr lang="en-US" sz="2400" dirty="0">
                <a:solidFill>
                  <a:schemeClr val="tx1"/>
                </a:solidFill>
                <a:latin typeface="Arial" pitchFamily="34" charset="0"/>
                <a:cs typeface="Arial" pitchFamily="34" charset="0"/>
              </a:rPr>
              <a:t> Replace with a foreign key to the outrigger table</a:t>
            </a:r>
          </a:p>
          <a:p>
            <a:pPr marL="914400" lvl="1" indent="-457200">
              <a:buClr>
                <a:srgbClr val="FF0000"/>
              </a:buClr>
              <a:buFontTx/>
              <a:buAutoNum type="arabicPeriod"/>
            </a:pPr>
            <a:r>
              <a:rPr lang="en-US" sz="2400" dirty="0">
                <a:solidFill>
                  <a:schemeClr val="tx1"/>
                </a:solidFill>
                <a:latin typeface="Arial" pitchFamily="34" charset="0"/>
                <a:cs typeface="Arial" pitchFamily="34" charset="0"/>
              </a:rPr>
              <a:t> No foreign key from fact row to outrigger</a:t>
            </a:r>
          </a:p>
          <a:p>
            <a:pPr marL="1371600" lvl="2" indent="-457200"/>
            <a:r>
              <a:rPr lang="en-US" sz="2400" dirty="0">
                <a:solidFill>
                  <a:schemeClr val="tx1"/>
                </a:solidFill>
                <a:latin typeface="Arial" pitchFamily="34" charset="0"/>
                <a:cs typeface="Arial" pitchFamily="34" charset="0"/>
              </a:rPr>
              <a:t>	- </a:t>
            </a:r>
            <a:r>
              <a:rPr lang="en-US" sz="1800" dirty="0">
                <a:solidFill>
                  <a:schemeClr val="tx1"/>
                </a:solidFill>
                <a:latin typeface="Arial" pitchFamily="34" charset="0"/>
                <a:cs typeface="Arial" pitchFamily="34" charset="0"/>
              </a:rPr>
              <a:t>Outrigger attributes indirectly associated with facts via      customer dimension</a:t>
            </a:r>
          </a:p>
        </p:txBody>
      </p:sp>
    </p:spTree>
    <p:extLst>
      <p:ext uri="{BB962C8B-B14F-4D97-AF65-F5344CB8AC3E}">
        <p14:creationId xmlns:p14="http://schemas.microsoft.com/office/powerpoint/2010/main" val="35029839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idx="4294967295"/>
          </p:nvPr>
        </p:nvSpPr>
        <p:spPr>
          <a:xfrm>
            <a:off x="228600" y="381000"/>
            <a:ext cx="8162925" cy="708025"/>
          </a:xfrm>
        </p:spPr>
        <p:txBody>
          <a:bodyPr/>
          <a:lstStyle/>
          <a:p>
            <a:pPr eaLnBrk="1" hangingPunct="1"/>
            <a:r>
              <a:rPr lang="en-US" sz="4000"/>
              <a:t>Outriggers </a:t>
            </a:r>
          </a:p>
        </p:txBody>
      </p:sp>
      <p:sp>
        <p:nvSpPr>
          <p:cNvPr id="57349" name="Rectangle 3"/>
          <p:cNvSpPr>
            <a:spLocks noChangeArrowheads="1"/>
          </p:cNvSpPr>
          <p:nvPr/>
        </p:nvSpPr>
        <p:spPr bwMode="auto">
          <a:xfrm>
            <a:off x="228600" y="1828800"/>
            <a:ext cx="8534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r>
              <a:rPr lang="en-US" sz="2200" dirty="0">
                <a:solidFill>
                  <a:schemeClr val="tx1"/>
                </a:solidFill>
                <a:latin typeface="Arial" pitchFamily="34" charset="0"/>
                <a:cs typeface="Arial" pitchFamily="34" charset="0"/>
              </a:rPr>
              <a:t>Advantages:</a:t>
            </a:r>
          </a:p>
          <a:p>
            <a:pPr marL="914400" lvl="1" indent="-457200">
              <a:buFontTx/>
              <a:buBlip>
                <a:blip r:embed="rId2"/>
              </a:buBlip>
            </a:pPr>
            <a:r>
              <a:rPr lang="en-US" sz="2200" dirty="0">
                <a:solidFill>
                  <a:schemeClr val="tx1"/>
                </a:solidFill>
                <a:latin typeface="Arial" pitchFamily="34" charset="0"/>
                <a:cs typeface="Arial" pitchFamily="34" charset="0"/>
              </a:rPr>
              <a:t> Space savings</a:t>
            </a:r>
          </a:p>
          <a:p>
            <a:pPr marL="2286000" lvl="4" indent="-457200"/>
            <a:r>
              <a:rPr lang="en-US" sz="2200" dirty="0">
                <a:solidFill>
                  <a:schemeClr val="tx1"/>
                </a:solidFill>
                <a:latin typeface="Arial" pitchFamily="34" charset="0"/>
                <a:cs typeface="Arial" pitchFamily="34" charset="0"/>
              </a:rPr>
              <a:t>	- Customer dimension table becomes narrower</a:t>
            </a:r>
          </a:p>
          <a:p>
            <a:pPr marL="2286000" lvl="4" indent="-457200"/>
            <a:r>
              <a:rPr lang="en-US" sz="2200" dirty="0">
                <a:solidFill>
                  <a:schemeClr val="tx1"/>
                </a:solidFill>
                <a:latin typeface="Arial" pitchFamily="34" charset="0"/>
                <a:cs typeface="Arial" pitchFamily="34" charset="0"/>
              </a:rPr>
              <a:t>	- Outrigger table has relatively few rows</a:t>
            </a:r>
          </a:p>
          <a:p>
            <a:pPr marL="2286000" lvl="4" indent="-457200"/>
            <a:r>
              <a:rPr lang="en-US" sz="2200" dirty="0">
                <a:solidFill>
                  <a:schemeClr val="tx1"/>
                </a:solidFill>
                <a:latin typeface="Arial" pitchFamily="34" charset="0"/>
                <a:cs typeface="Arial" pitchFamily="34" charset="0"/>
              </a:rPr>
              <a:t>	- One copy per district vs. one copy per customer</a:t>
            </a:r>
          </a:p>
          <a:p>
            <a:pPr marL="457200" indent="-457200"/>
            <a:r>
              <a:rPr lang="en-US" sz="2200" dirty="0">
                <a:solidFill>
                  <a:schemeClr val="tx1"/>
                </a:solidFill>
                <a:latin typeface="Arial" pitchFamily="34" charset="0"/>
                <a:cs typeface="Arial" pitchFamily="34" charset="0"/>
              </a:rPr>
              <a:t>Disadvantages:</a:t>
            </a:r>
          </a:p>
          <a:p>
            <a:pPr marL="914400" lvl="1" indent="-457200">
              <a:buFontTx/>
              <a:buBlip>
                <a:blip r:embed="rId2"/>
              </a:buBlip>
            </a:pPr>
            <a:r>
              <a:rPr lang="en-US" sz="2200" dirty="0">
                <a:solidFill>
                  <a:schemeClr val="tx1"/>
                </a:solidFill>
                <a:latin typeface="Arial" pitchFamily="34" charset="0"/>
                <a:cs typeface="Arial" pitchFamily="34" charset="0"/>
              </a:rPr>
              <a:t> Additional tables introduced</a:t>
            </a:r>
          </a:p>
          <a:p>
            <a:pPr marL="1371600" lvl="2" indent="-457200"/>
            <a:r>
              <a:rPr lang="en-US" sz="2200" dirty="0">
                <a:solidFill>
                  <a:schemeClr val="tx1"/>
                </a:solidFill>
                <a:latin typeface="Arial" pitchFamily="34" charset="0"/>
                <a:cs typeface="Arial" pitchFamily="34" charset="0"/>
              </a:rPr>
              <a:t>	- Accessing outrigger attributes requires an extra join</a:t>
            </a:r>
          </a:p>
          <a:p>
            <a:pPr marL="1371600" lvl="2" indent="-457200"/>
            <a:r>
              <a:rPr lang="en-US" sz="2200" dirty="0">
                <a:solidFill>
                  <a:schemeClr val="tx1"/>
                </a:solidFill>
                <a:latin typeface="Arial" pitchFamily="34" charset="0"/>
                <a:cs typeface="Arial" pitchFamily="34" charset="0"/>
              </a:rPr>
              <a:t>	- Users must remember which attributes are in outrigger             vs. main customer dimension</a:t>
            </a:r>
          </a:p>
          <a:p>
            <a:pPr marL="1828800" lvl="3" indent="-457200"/>
            <a:r>
              <a:rPr lang="en-US" sz="2200" dirty="0">
                <a:solidFill>
                  <a:schemeClr val="tx1"/>
                </a:solidFill>
                <a:latin typeface="Arial" pitchFamily="34" charset="0"/>
                <a:cs typeface="Arial" pitchFamily="34" charset="0"/>
              </a:rPr>
              <a:t>		 - Creating a view can solve this problem</a:t>
            </a:r>
          </a:p>
        </p:txBody>
      </p:sp>
    </p:spTree>
    <p:extLst>
      <p:ext uri="{BB962C8B-B14F-4D97-AF65-F5344CB8AC3E}">
        <p14:creationId xmlns:p14="http://schemas.microsoft.com/office/powerpoint/2010/main" val="37216578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idx="4294967295"/>
          </p:nvPr>
        </p:nvSpPr>
        <p:spPr>
          <a:xfrm>
            <a:off x="152400" y="381000"/>
            <a:ext cx="8991600" cy="584200"/>
          </a:xfrm>
        </p:spPr>
        <p:txBody>
          <a:bodyPr/>
          <a:lstStyle/>
          <a:p>
            <a:pPr eaLnBrk="1" hangingPunct="1"/>
            <a:r>
              <a:rPr lang="en-US" sz="3200" dirty="0"/>
              <a:t>Outriggers vs. Mini-Dimensions </a:t>
            </a:r>
          </a:p>
        </p:txBody>
      </p:sp>
      <p:sp>
        <p:nvSpPr>
          <p:cNvPr id="59397" name="Rectangle 4"/>
          <p:cNvSpPr>
            <a:spLocks noChangeArrowheads="1"/>
          </p:cNvSpPr>
          <p:nvPr/>
        </p:nvSpPr>
        <p:spPr bwMode="auto">
          <a:xfrm>
            <a:off x="304800" y="2133600"/>
            <a:ext cx="9906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8" name="Rectangle 5"/>
          <p:cNvSpPr>
            <a:spLocks noChangeArrowheads="1"/>
          </p:cNvSpPr>
          <p:nvPr/>
        </p:nvSpPr>
        <p:spPr bwMode="auto">
          <a:xfrm>
            <a:off x="1676400" y="2133600"/>
            <a:ext cx="1676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399" name="Rectangle 6"/>
          <p:cNvSpPr>
            <a:spLocks noChangeArrowheads="1"/>
          </p:cNvSpPr>
          <p:nvPr/>
        </p:nvSpPr>
        <p:spPr bwMode="auto">
          <a:xfrm>
            <a:off x="3657600" y="22860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0" name="Rectangle 7"/>
          <p:cNvSpPr>
            <a:spLocks noChangeArrowheads="1"/>
          </p:cNvSpPr>
          <p:nvPr/>
        </p:nvSpPr>
        <p:spPr bwMode="auto">
          <a:xfrm>
            <a:off x="5410200" y="2133600"/>
            <a:ext cx="1143000" cy="320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1" name="Rectangle 8"/>
          <p:cNvSpPr>
            <a:spLocks noChangeArrowheads="1"/>
          </p:cNvSpPr>
          <p:nvPr/>
        </p:nvSpPr>
        <p:spPr bwMode="auto">
          <a:xfrm>
            <a:off x="6781800" y="2133600"/>
            <a:ext cx="1676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2" name="Rectangle 9"/>
          <p:cNvSpPr>
            <a:spLocks noChangeArrowheads="1"/>
          </p:cNvSpPr>
          <p:nvPr/>
        </p:nvSpPr>
        <p:spPr bwMode="auto">
          <a:xfrm>
            <a:off x="7467600" y="4038600"/>
            <a:ext cx="99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03" name="Line 10"/>
          <p:cNvSpPr>
            <a:spLocks noChangeShapeType="1"/>
          </p:cNvSpPr>
          <p:nvPr/>
        </p:nvSpPr>
        <p:spPr bwMode="auto">
          <a:xfrm>
            <a:off x="1219200" y="2514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9404" name="Line 11"/>
          <p:cNvSpPr>
            <a:spLocks noChangeShapeType="1"/>
          </p:cNvSpPr>
          <p:nvPr/>
        </p:nvSpPr>
        <p:spPr bwMode="auto">
          <a:xfrm>
            <a:off x="3276600" y="25146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9405" name="Line 12"/>
          <p:cNvSpPr>
            <a:spLocks noChangeShapeType="1"/>
          </p:cNvSpPr>
          <p:nvPr/>
        </p:nvSpPr>
        <p:spPr bwMode="auto">
          <a:xfrm>
            <a:off x="6477000" y="22860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9406" name="Line 13"/>
          <p:cNvSpPr>
            <a:spLocks noChangeShapeType="1"/>
          </p:cNvSpPr>
          <p:nvPr/>
        </p:nvSpPr>
        <p:spPr bwMode="auto">
          <a:xfrm>
            <a:off x="6324600" y="2286000"/>
            <a:ext cx="11430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9407" name="Text Box 14"/>
          <p:cNvSpPr txBox="1">
            <a:spLocks noChangeArrowheads="1"/>
          </p:cNvSpPr>
          <p:nvPr/>
        </p:nvSpPr>
        <p:spPr bwMode="auto">
          <a:xfrm>
            <a:off x="366713" y="15240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Fact</a:t>
            </a:r>
          </a:p>
        </p:txBody>
      </p:sp>
      <p:sp>
        <p:nvSpPr>
          <p:cNvPr id="59408" name="Text Box 15"/>
          <p:cNvSpPr txBox="1">
            <a:spLocks noChangeArrowheads="1"/>
          </p:cNvSpPr>
          <p:nvPr/>
        </p:nvSpPr>
        <p:spPr bwMode="auto">
          <a:xfrm>
            <a:off x="5562600" y="16002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Fact</a:t>
            </a:r>
          </a:p>
        </p:txBody>
      </p:sp>
      <p:sp>
        <p:nvSpPr>
          <p:cNvPr id="59409" name="Text Box 16"/>
          <p:cNvSpPr txBox="1">
            <a:spLocks noChangeArrowheads="1"/>
          </p:cNvSpPr>
          <p:nvPr/>
        </p:nvSpPr>
        <p:spPr bwMode="auto">
          <a:xfrm>
            <a:off x="1752600" y="1371600"/>
            <a:ext cx="1627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Customer</a:t>
            </a:r>
            <a:br>
              <a:rPr lang="en-US" sz="2400">
                <a:latin typeface="Verdana" pitchFamily="34" charset="0"/>
              </a:rPr>
            </a:br>
            <a:r>
              <a:rPr lang="en-US" sz="2400">
                <a:latin typeface="Verdana" pitchFamily="34" charset="0"/>
              </a:rPr>
              <a:t>Dimension</a:t>
            </a:r>
          </a:p>
        </p:txBody>
      </p:sp>
      <p:sp>
        <p:nvSpPr>
          <p:cNvPr id="59410" name="Text Box 17"/>
          <p:cNvSpPr txBox="1">
            <a:spLocks noChangeArrowheads="1"/>
          </p:cNvSpPr>
          <p:nvPr/>
        </p:nvSpPr>
        <p:spPr bwMode="auto">
          <a:xfrm>
            <a:off x="6781800" y="1295400"/>
            <a:ext cx="1627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Customer</a:t>
            </a:r>
            <a:br>
              <a:rPr lang="en-US" sz="2400">
                <a:latin typeface="Verdana" pitchFamily="34" charset="0"/>
              </a:rPr>
            </a:br>
            <a:r>
              <a:rPr lang="en-US" sz="2400">
                <a:latin typeface="Verdana" pitchFamily="34" charset="0"/>
              </a:rPr>
              <a:t>Dimension</a:t>
            </a:r>
          </a:p>
        </p:txBody>
      </p:sp>
      <p:sp>
        <p:nvSpPr>
          <p:cNvPr id="59411" name="Text Box 18"/>
          <p:cNvSpPr txBox="1">
            <a:spLocks noChangeArrowheads="1"/>
          </p:cNvSpPr>
          <p:nvPr/>
        </p:nvSpPr>
        <p:spPr bwMode="auto">
          <a:xfrm>
            <a:off x="3505200" y="1752600"/>
            <a:ext cx="145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Outrigger</a:t>
            </a:r>
          </a:p>
        </p:txBody>
      </p:sp>
      <p:sp>
        <p:nvSpPr>
          <p:cNvPr id="59412" name="Text Box 19"/>
          <p:cNvSpPr txBox="1">
            <a:spLocks noChangeArrowheads="1"/>
          </p:cNvSpPr>
          <p:nvPr/>
        </p:nvSpPr>
        <p:spPr bwMode="auto">
          <a:xfrm>
            <a:off x="6629400" y="4572000"/>
            <a:ext cx="223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2400">
                <a:latin typeface="Verdana" pitchFamily="34" charset="0"/>
              </a:rPr>
              <a:t>Mini-dimension</a:t>
            </a:r>
          </a:p>
        </p:txBody>
      </p:sp>
      <p:sp>
        <p:nvSpPr>
          <p:cNvPr id="59413" name="Line 20"/>
          <p:cNvSpPr>
            <a:spLocks noChangeShapeType="1"/>
          </p:cNvSpPr>
          <p:nvPr/>
        </p:nvSpPr>
        <p:spPr bwMode="auto">
          <a:xfrm>
            <a:off x="4953000" y="1447800"/>
            <a:ext cx="0" cy="50292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7302160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idx="4294967295"/>
          </p:nvPr>
        </p:nvSpPr>
        <p:spPr>
          <a:xfrm>
            <a:off x="381000" y="304800"/>
            <a:ext cx="8162925" cy="646113"/>
          </a:xfrm>
        </p:spPr>
        <p:txBody>
          <a:bodyPr>
            <a:normAutofit fontScale="90000"/>
          </a:bodyPr>
          <a:lstStyle/>
          <a:p>
            <a:pPr eaLnBrk="1" hangingPunct="1"/>
            <a:r>
              <a:rPr lang="en-US" dirty="0"/>
              <a:t>Type 4: Add a Mini-dimension</a:t>
            </a:r>
          </a:p>
        </p:txBody>
      </p:sp>
      <p:pic>
        <p:nvPicPr>
          <p:cNvPr id="60421" name="Picture 6" descr="Type 4 Minidimens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7593013"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Box 7"/>
          <p:cNvSpPr txBox="1">
            <a:spLocks noChangeArrowheads="1"/>
          </p:cNvSpPr>
          <p:nvPr/>
        </p:nvSpPr>
        <p:spPr bwMode="auto">
          <a:xfrm>
            <a:off x="2438400" y="54864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dirty="0">
                <a:latin typeface="Verdana" pitchFamily="34" charset="0"/>
              </a:rPr>
              <a:t>Figure Taken from Kimball’s book – The DW toolkit, 3e</a:t>
            </a:r>
          </a:p>
        </p:txBody>
      </p:sp>
    </p:spTree>
    <p:extLst>
      <p:ext uri="{BB962C8B-B14F-4D97-AF65-F5344CB8AC3E}">
        <p14:creationId xmlns:p14="http://schemas.microsoft.com/office/powerpoint/2010/main" val="39924769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idx="4294967295"/>
          </p:nvPr>
        </p:nvSpPr>
        <p:spPr>
          <a:xfrm>
            <a:off x="0" y="533400"/>
            <a:ext cx="8162925" cy="522288"/>
          </a:xfrm>
        </p:spPr>
        <p:txBody>
          <a:bodyPr/>
          <a:lstStyle/>
          <a:p>
            <a:pPr eaLnBrk="1" hangingPunct="1"/>
            <a:r>
              <a:rPr lang="en-US" sz="2800" dirty="0"/>
              <a:t>Type 5: Mini-dimension &amp; Type 1 Outrigger </a:t>
            </a:r>
          </a:p>
        </p:txBody>
      </p:sp>
      <p:sp>
        <p:nvSpPr>
          <p:cNvPr id="61445" name="TextBox 7"/>
          <p:cNvSpPr txBox="1">
            <a:spLocks noChangeArrowheads="1"/>
          </p:cNvSpPr>
          <p:nvPr/>
        </p:nvSpPr>
        <p:spPr bwMode="auto">
          <a:xfrm>
            <a:off x="2362200" y="58674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sp>
        <p:nvSpPr>
          <p:cNvPr id="61446" name="Rectangle 8"/>
          <p:cNvSpPr>
            <a:spLocks noChangeArrowheads="1"/>
          </p:cNvSpPr>
          <p:nvPr/>
        </p:nvSpPr>
        <p:spPr bwMode="auto">
          <a:xfrm>
            <a:off x="457200" y="1371600"/>
            <a:ext cx="79248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buFontTx/>
              <a:buBlip>
                <a:blip r:embed="rId3"/>
              </a:buBlip>
            </a:pPr>
            <a:r>
              <a:rPr lang="en-US" sz="2000" dirty="0">
                <a:solidFill>
                  <a:schemeClr val="tx1"/>
                </a:solidFill>
              </a:rPr>
              <a:t>4+1=5!!</a:t>
            </a:r>
          </a:p>
          <a:p>
            <a:pPr marL="457200" indent="-457200" algn="just">
              <a:buFontTx/>
              <a:buBlip>
                <a:blip r:embed="rId3"/>
              </a:buBlip>
            </a:pPr>
            <a:r>
              <a:rPr lang="en-US" sz="2000" dirty="0">
                <a:solidFill>
                  <a:schemeClr val="tx1"/>
                </a:solidFill>
              </a:rPr>
              <a:t>Type 4 mini-dimension with type 1 outrigger</a:t>
            </a:r>
          </a:p>
          <a:p>
            <a:pPr marL="457200" indent="-457200" algn="just">
              <a:buFontTx/>
              <a:buBlip>
                <a:blip r:embed="rId3"/>
              </a:buBlip>
            </a:pPr>
            <a:r>
              <a:rPr lang="en-US" sz="2000" dirty="0">
                <a:solidFill>
                  <a:schemeClr val="tx1"/>
                </a:solidFill>
              </a:rPr>
              <a:t>Both mini-dimension &amp; outrigger exist</a:t>
            </a:r>
          </a:p>
          <a:p>
            <a:pPr marL="457200" indent="-457200" algn="just">
              <a:buFontTx/>
              <a:buBlip>
                <a:blip r:embed="rId3"/>
              </a:buBlip>
            </a:pPr>
            <a:r>
              <a:rPr lang="en-IN" sz="2000" dirty="0"/>
              <a:t>As per Kimball, “Type 5 builds on the type 4 mini-dimension by also embedding a current type 1 reference to the mini-dimension in the base dimension. This enables the currently-assigned mini- dimension attributes to be accessed along with the others in the base dimension without linking through a fact table.”</a:t>
            </a:r>
          </a:p>
          <a:p>
            <a:pPr marL="457200" indent="-457200" algn="just">
              <a:buFontTx/>
              <a:buBlip>
                <a:blip r:embed="rId3"/>
              </a:buBlip>
            </a:pPr>
            <a:r>
              <a:rPr lang="en-IN" sz="2000" dirty="0"/>
              <a:t>mini-dimension reference is overwritten using type 1, whenever there is any change in the current mini-dimension. </a:t>
            </a:r>
            <a:endParaRPr lang="en-US" sz="2000" dirty="0">
              <a:solidFill>
                <a:schemeClr val="tx1"/>
              </a:solidFill>
            </a:endParaRPr>
          </a:p>
        </p:txBody>
      </p:sp>
      <p:pic>
        <p:nvPicPr>
          <p:cNvPr id="61447" name="Picture 9" descr="Type 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3756" y="4419600"/>
            <a:ext cx="7151688"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8282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CCB8461C-79FA-43E6-B6BE-208D99469BC8}" type="datetime1">
              <a:rPr lang="en-US"/>
              <a:pPr>
                <a:defRPr/>
              </a:pPr>
              <a:t>2/23/2019</a:t>
            </a:fld>
            <a:endParaRPr lang="en-US"/>
          </a:p>
        </p:txBody>
      </p:sp>
      <p:sp>
        <p:nvSpPr>
          <p:cNvPr id="5" name="Footer Placeholder 4"/>
          <p:cNvSpPr>
            <a:spLocks noGrp="1"/>
          </p:cNvSpPr>
          <p:nvPr>
            <p:ph type="ftr" sz="quarter" idx="13"/>
          </p:nvPr>
        </p:nvSpPr>
        <p:spPr/>
        <p:txBody>
          <a:bodyPr/>
          <a:lstStyle/>
          <a:p>
            <a:pPr>
              <a:defRPr/>
            </a:pPr>
            <a:r>
              <a:rPr lang="en-US"/>
              <a:t> </a:t>
            </a:r>
          </a:p>
        </p:txBody>
      </p:sp>
      <p:sp>
        <p:nvSpPr>
          <p:cNvPr id="6" name="Slide Number Placeholder 5"/>
          <p:cNvSpPr>
            <a:spLocks noGrp="1"/>
          </p:cNvSpPr>
          <p:nvPr>
            <p:ph type="sldNum" sz="quarter" idx="14"/>
          </p:nvPr>
        </p:nvSpPr>
        <p:spPr/>
        <p:txBody>
          <a:bodyPr/>
          <a:lstStyle/>
          <a:p>
            <a:pPr>
              <a:defRPr/>
            </a:pPr>
            <a:fld id="{72C73A98-D2C4-4AA1-815D-3229C6B89C2F}" type="slidenum">
              <a:rPr lang="en-US"/>
              <a:pPr>
                <a:defRPr/>
              </a:pPr>
              <a:t>4</a:t>
            </a:fld>
            <a:endParaRPr lang="en-US"/>
          </a:p>
        </p:txBody>
      </p:sp>
      <p:sp>
        <p:nvSpPr>
          <p:cNvPr id="12294" name="Rectangle 3"/>
          <p:cNvSpPr>
            <a:spLocks noGrp="1" noChangeArrowheads="1"/>
          </p:cNvSpPr>
          <p:nvPr>
            <p:ph idx="4294967295"/>
          </p:nvPr>
        </p:nvSpPr>
        <p:spPr>
          <a:xfrm>
            <a:off x="609600" y="1676400"/>
            <a:ext cx="6905625" cy="2284413"/>
          </a:xfrm>
        </p:spPr>
        <p:txBody>
          <a:bodyPr>
            <a:normAutofit fontScale="92500" lnSpcReduction="20000"/>
          </a:bodyPr>
          <a:lstStyle/>
          <a:p>
            <a:pPr eaLnBrk="1" fontAlgn="auto" hangingPunct="1">
              <a:lnSpc>
                <a:spcPct val="80000"/>
              </a:lnSpc>
              <a:spcBef>
                <a:spcPts val="0"/>
              </a:spcBef>
              <a:spcAft>
                <a:spcPts val="0"/>
              </a:spcAft>
              <a:defRPr/>
            </a:pPr>
            <a:r>
              <a:rPr lang="en-US" dirty="0">
                <a:solidFill>
                  <a:sysClr val="windowText" lastClr="000000"/>
                </a:solidFill>
              </a:rPr>
              <a:t>Slowly Changing Dimensions</a:t>
            </a:r>
          </a:p>
          <a:p>
            <a:pPr eaLnBrk="1" fontAlgn="auto" hangingPunct="1">
              <a:lnSpc>
                <a:spcPct val="80000"/>
              </a:lnSpc>
              <a:spcBef>
                <a:spcPts val="0"/>
              </a:spcBef>
              <a:spcAft>
                <a:spcPts val="0"/>
              </a:spcAft>
              <a:buFontTx/>
              <a:buNone/>
              <a:defRPr/>
            </a:pPr>
            <a:endParaRPr lang="en-US" dirty="0">
              <a:solidFill>
                <a:sysClr val="windowText" lastClr="000000"/>
              </a:solidFill>
            </a:endParaRPr>
          </a:p>
          <a:p>
            <a:pPr eaLnBrk="1" fontAlgn="auto" hangingPunct="1">
              <a:lnSpc>
                <a:spcPct val="80000"/>
              </a:lnSpc>
              <a:spcBef>
                <a:spcPts val="0"/>
              </a:spcBef>
              <a:spcAft>
                <a:spcPts val="0"/>
              </a:spcAft>
              <a:defRPr/>
            </a:pPr>
            <a:r>
              <a:rPr lang="en-US" dirty="0">
                <a:solidFill>
                  <a:sysClr val="windowText" lastClr="000000"/>
                </a:solidFill>
              </a:rPr>
              <a:t>Rapidly Changing Dimensions</a:t>
            </a:r>
          </a:p>
          <a:p>
            <a:pPr eaLnBrk="1" fontAlgn="auto" hangingPunct="1">
              <a:lnSpc>
                <a:spcPct val="80000"/>
              </a:lnSpc>
              <a:spcBef>
                <a:spcPts val="0"/>
              </a:spcBef>
              <a:spcAft>
                <a:spcPts val="0"/>
              </a:spcAft>
              <a:buFontTx/>
              <a:buNone/>
              <a:defRPr/>
            </a:pPr>
            <a:endParaRPr lang="en-US" dirty="0">
              <a:solidFill>
                <a:sysClr val="windowText" lastClr="000000"/>
              </a:solidFill>
            </a:endParaRPr>
          </a:p>
          <a:p>
            <a:pPr eaLnBrk="1" fontAlgn="auto" hangingPunct="1">
              <a:lnSpc>
                <a:spcPct val="80000"/>
              </a:lnSpc>
              <a:spcBef>
                <a:spcPts val="0"/>
              </a:spcBef>
              <a:spcAft>
                <a:spcPts val="0"/>
              </a:spcAft>
              <a:defRPr/>
            </a:pPr>
            <a:r>
              <a:rPr lang="en-US" dirty="0">
                <a:solidFill>
                  <a:sysClr val="windowText" lastClr="000000"/>
                </a:solidFill>
              </a:rPr>
              <a:t>Small Dimensions</a:t>
            </a:r>
          </a:p>
          <a:p>
            <a:pPr eaLnBrk="1" fontAlgn="auto" hangingPunct="1">
              <a:lnSpc>
                <a:spcPct val="80000"/>
              </a:lnSpc>
              <a:spcBef>
                <a:spcPts val="0"/>
              </a:spcBef>
              <a:spcAft>
                <a:spcPts val="0"/>
              </a:spcAft>
              <a:buFontTx/>
              <a:buNone/>
              <a:defRPr/>
            </a:pPr>
            <a:endParaRPr lang="en-US" dirty="0">
              <a:solidFill>
                <a:sysClr val="windowText" lastClr="000000"/>
              </a:solidFill>
            </a:endParaRPr>
          </a:p>
          <a:p>
            <a:pPr eaLnBrk="1" fontAlgn="auto" hangingPunct="1">
              <a:lnSpc>
                <a:spcPct val="80000"/>
              </a:lnSpc>
              <a:spcBef>
                <a:spcPts val="0"/>
              </a:spcBef>
              <a:spcAft>
                <a:spcPts val="0"/>
              </a:spcAft>
              <a:defRPr/>
            </a:pPr>
            <a:r>
              <a:rPr lang="en-US" dirty="0">
                <a:solidFill>
                  <a:sysClr val="windowText" lastClr="000000"/>
                </a:solidFill>
              </a:rPr>
              <a:t>Monster Dimensions</a:t>
            </a:r>
          </a:p>
          <a:p>
            <a:pPr eaLnBrk="1" fontAlgn="auto" hangingPunct="1">
              <a:lnSpc>
                <a:spcPct val="80000"/>
              </a:lnSpc>
              <a:spcBef>
                <a:spcPts val="0"/>
              </a:spcBef>
              <a:spcAft>
                <a:spcPts val="0"/>
              </a:spcAft>
              <a:defRPr/>
            </a:pPr>
            <a:endParaRPr lang="en-US" dirty="0">
              <a:solidFill>
                <a:sysClr val="windowText" lastClr="000000"/>
              </a:solidFill>
            </a:endParaRPr>
          </a:p>
        </p:txBody>
      </p:sp>
      <p:sp>
        <p:nvSpPr>
          <p:cNvPr id="16387" name="Rectangle 2"/>
          <p:cNvSpPr>
            <a:spLocks noGrp="1" noChangeArrowheads="1"/>
          </p:cNvSpPr>
          <p:nvPr>
            <p:ph type="title" idx="4294967295"/>
          </p:nvPr>
        </p:nvSpPr>
        <p:spPr>
          <a:xfrm>
            <a:off x="34636" y="152400"/>
            <a:ext cx="7773987" cy="1143000"/>
          </a:xfrm>
        </p:spPr>
        <p:txBody>
          <a:bodyPr>
            <a:normAutofit/>
          </a:bodyPr>
          <a:lstStyle/>
          <a:p>
            <a:r>
              <a:rPr lang="en-US" sz="3600" dirty="0"/>
              <a:t>Changing Dimensions</a:t>
            </a:r>
          </a:p>
        </p:txBody>
      </p:sp>
    </p:spTree>
    <p:extLst>
      <p:ext uri="{BB962C8B-B14F-4D97-AF65-F5344CB8AC3E}">
        <p14:creationId xmlns:p14="http://schemas.microsoft.com/office/powerpoint/2010/main" val="3883115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idx="4294967295"/>
          </p:nvPr>
        </p:nvSpPr>
        <p:spPr>
          <a:xfrm>
            <a:off x="0" y="533400"/>
            <a:ext cx="8162925" cy="522288"/>
          </a:xfrm>
        </p:spPr>
        <p:txBody>
          <a:bodyPr/>
          <a:lstStyle/>
          <a:p>
            <a:pPr eaLnBrk="1" hangingPunct="1"/>
            <a:r>
              <a:rPr lang="en-US" sz="2800" dirty="0"/>
              <a:t>Type 5: Mini-dimension &amp; Type 1 Outrigger </a:t>
            </a:r>
          </a:p>
        </p:txBody>
      </p:sp>
      <p:sp>
        <p:nvSpPr>
          <p:cNvPr id="61445" name="TextBox 7"/>
          <p:cNvSpPr txBox="1">
            <a:spLocks noChangeArrowheads="1"/>
          </p:cNvSpPr>
          <p:nvPr/>
        </p:nvSpPr>
        <p:spPr bwMode="auto">
          <a:xfrm>
            <a:off x="2362200" y="58674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sp>
        <p:nvSpPr>
          <p:cNvPr id="61446" name="Rectangle 8"/>
          <p:cNvSpPr>
            <a:spLocks noChangeArrowheads="1"/>
          </p:cNvSpPr>
          <p:nvPr/>
        </p:nvSpPr>
        <p:spPr bwMode="auto">
          <a:xfrm>
            <a:off x="457200" y="1371600"/>
            <a:ext cx="79248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buFontTx/>
              <a:buBlip>
                <a:blip r:embed="rId3"/>
              </a:buBlip>
            </a:pPr>
            <a:r>
              <a:rPr lang="en-IN" dirty="0"/>
              <a:t>Is used to accurately preserve historical attribute values, plus report historical facts according to current attribute values. </a:t>
            </a:r>
          </a:p>
          <a:p>
            <a:pPr marL="914400" lvl="1" indent="-457200" algn="just">
              <a:buFont typeface="Arial" panose="020B0604020202020204" pitchFamily="34" charset="0"/>
              <a:buChar char="•"/>
            </a:pPr>
            <a:r>
              <a:rPr lang="en-IN" dirty="0"/>
              <a:t>This enables the currently-assigned mini- dimension attributes to be accessed along with the others in the base dimension without linking through a fact table</a:t>
            </a:r>
            <a:r>
              <a:rPr lang="en-IN" sz="2000" dirty="0"/>
              <a:t>. </a:t>
            </a:r>
          </a:p>
          <a:p>
            <a:pPr marL="914400" lvl="1" indent="-457200" algn="just">
              <a:buFont typeface="Arial" panose="020B0604020202020204" pitchFamily="34" charset="0"/>
              <a:buChar char="•"/>
            </a:pPr>
            <a:endParaRPr lang="en-IN" sz="2000" dirty="0"/>
          </a:p>
          <a:p>
            <a:pPr marL="457200" lvl="0" indent="-457200" algn="just">
              <a:buBlip>
                <a:blip r:embed="rId3"/>
              </a:buBlip>
            </a:pPr>
            <a:r>
              <a:rPr lang="en-US" dirty="0"/>
              <a:t>When to use?</a:t>
            </a:r>
            <a:endParaRPr lang="en-IN" dirty="0"/>
          </a:p>
          <a:p>
            <a:pPr lvl="0"/>
            <a:r>
              <a:rPr lang="en-US" dirty="0"/>
              <a:t>When there is need to access the current values in the mini-dimension directly from the base table without joining a fact table.</a:t>
            </a:r>
            <a:endParaRPr lang="en-IN" dirty="0"/>
          </a:p>
          <a:p>
            <a:pPr marL="914400" lvl="1" indent="-457200" algn="just">
              <a:buFont typeface="Arial" panose="020B0604020202020204" pitchFamily="34" charset="0"/>
              <a:buChar char="•"/>
            </a:pPr>
            <a:endParaRPr lang="en-US" sz="2000" dirty="0">
              <a:solidFill>
                <a:schemeClr val="tx1"/>
              </a:solidFill>
            </a:endParaRPr>
          </a:p>
        </p:txBody>
      </p:sp>
      <p:pic>
        <p:nvPicPr>
          <p:cNvPr id="61447" name="Picture 9" descr="Type 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3756" y="4419600"/>
            <a:ext cx="7151688"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83197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idx="4294967295"/>
          </p:nvPr>
        </p:nvSpPr>
        <p:spPr>
          <a:xfrm>
            <a:off x="226002" y="304800"/>
            <a:ext cx="8162925" cy="522288"/>
          </a:xfrm>
        </p:spPr>
        <p:txBody>
          <a:bodyPr/>
          <a:lstStyle/>
          <a:p>
            <a:pPr eaLnBrk="1" hangingPunct="1"/>
            <a:r>
              <a:rPr lang="en-US" sz="2800" dirty="0"/>
              <a:t>Type 5: Mini-dimension &amp; Type 1 Outrigger </a:t>
            </a:r>
          </a:p>
        </p:txBody>
      </p:sp>
      <p:sp>
        <p:nvSpPr>
          <p:cNvPr id="62469"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sp>
        <p:nvSpPr>
          <p:cNvPr id="62470" name="Rectangle 8"/>
          <p:cNvSpPr>
            <a:spLocks noChangeArrowheads="1"/>
          </p:cNvSpPr>
          <p:nvPr/>
        </p:nvSpPr>
        <p:spPr bwMode="auto">
          <a:xfrm>
            <a:off x="457200" y="1752600"/>
            <a:ext cx="7924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Tx/>
              <a:buBlip>
                <a:blip r:embed="rId3"/>
              </a:buBlip>
            </a:pPr>
            <a:r>
              <a:rPr lang="en-US" sz="2400" dirty="0">
                <a:solidFill>
                  <a:schemeClr val="tx1"/>
                </a:solidFill>
                <a:latin typeface="Arial" pitchFamily="34" charset="0"/>
                <a:cs typeface="Arial" pitchFamily="34" charset="0"/>
              </a:rPr>
              <a:t>Why not implement it as Type 2 outrigger?</a:t>
            </a:r>
          </a:p>
          <a:p>
            <a:pPr marL="457200" indent="-457200">
              <a:buFontTx/>
              <a:buBlip>
                <a:blip r:embed="rId3"/>
              </a:buBlip>
            </a:pPr>
            <a:r>
              <a:rPr lang="en-US" sz="2400" dirty="0">
                <a:solidFill>
                  <a:schemeClr val="tx1"/>
                </a:solidFill>
                <a:latin typeface="Arial" pitchFamily="34" charset="0"/>
                <a:cs typeface="Arial" pitchFamily="34" charset="0"/>
              </a:rPr>
              <a:t>We would then be capturing volatile changes in the monster customer dimension</a:t>
            </a:r>
          </a:p>
          <a:p>
            <a:pPr marL="914400" lvl="1" indent="-457200">
              <a:buFontTx/>
              <a:buBlip>
                <a:blip r:embed="rId3"/>
              </a:buBlip>
            </a:pPr>
            <a:r>
              <a:rPr lang="en-US" sz="2400" dirty="0">
                <a:solidFill>
                  <a:schemeClr val="tx1"/>
                </a:solidFill>
                <a:latin typeface="Arial" pitchFamily="34" charset="0"/>
                <a:cs typeface="Arial" pitchFamily="34" charset="0"/>
              </a:rPr>
              <a:t>A problem that we set out to solve using Type 4!!</a:t>
            </a:r>
          </a:p>
        </p:txBody>
      </p:sp>
      <p:pic>
        <p:nvPicPr>
          <p:cNvPr id="62471" name="Picture 9" descr="Type 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71516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5574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idx="4294967295"/>
          </p:nvPr>
        </p:nvSpPr>
        <p:spPr>
          <a:xfrm>
            <a:off x="198293" y="381000"/>
            <a:ext cx="8162925" cy="522288"/>
          </a:xfrm>
        </p:spPr>
        <p:txBody>
          <a:bodyPr/>
          <a:lstStyle/>
          <a:p>
            <a:pPr eaLnBrk="1" hangingPunct="1"/>
            <a:r>
              <a:rPr lang="en-US" sz="2800" dirty="0"/>
              <a:t>Type 5: Mini-dimension &amp; Type 1 Outrigger </a:t>
            </a:r>
          </a:p>
        </p:txBody>
      </p:sp>
      <p:sp>
        <p:nvSpPr>
          <p:cNvPr id="63493"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sp>
        <p:nvSpPr>
          <p:cNvPr id="63494" name="Rectangle 8"/>
          <p:cNvSpPr>
            <a:spLocks noChangeArrowheads="1"/>
          </p:cNvSpPr>
          <p:nvPr/>
        </p:nvSpPr>
        <p:spPr bwMode="auto">
          <a:xfrm>
            <a:off x="457200" y="1752600"/>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Tx/>
              <a:buBlip>
                <a:blip r:embed="rId3"/>
              </a:buBlip>
            </a:pPr>
            <a:r>
              <a:rPr lang="en-US" sz="2400" dirty="0">
                <a:solidFill>
                  <a:schemeClr val="tx1"/>
                </a:solidFill>
                <a:latin typeface="Arial" pitchFamily="34" charset="0"/>
                <a:cs typeface="Arial" pitchFamily="34" charset="0"/>
              </a:rPr>
              <a:t>Current profile count can be found out in the absence of FT metrics </a:t>
            </a:r>
          </a:p>
        </p:txBody>
      </p:sp>
      <p:pic>
        <p:nvPicPr>
          <p:cNvPr id="63495" name="Picture 9" descr="Type 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0400"/>
            <a:ext cx="71516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03616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idx="4294967295"/>
          </p:nvPr>
        </p:nvSpPr>
        <p:spPr>
          <a:xfrm>
            <a:off x="338137" y="457200"/>
            <a:ext cx="8162925" cy="461963"/>
          </a:xfrm>
        </p:spPr>
        <p:txBody>
          <a:bodyPr/>
          <a:lstStyle/>
          <a:p>
            <a:pPr eaLnBrk="1" hangingPunct="1"/>
            <a:r>
              <a:rPr lang="en-US" sz="2400" dirty="0"/>
              <a:t>Type 6: Add Type 1 attributes to Type 2 dimension</a:t>
            </a:r>
          </a:p>
        </p:txBody>
      </p:sp>
      <p:sp>
        <p:nvSpPr>
          <p:cNvPr id="64518"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dirty="0">
                <a:latin typeface="Verdana" pitchFamily="34" charset="0"/>
              </a:rPr>
              <a:t>Figure Taken from Kimball’s book – The DW toolkit, 3e</a:t>
            </a:r>
          </a:p>
        </p:txBody>
      </p:sp>
      <p:sp>
        <p:nvSpPr>
          <p:cNvPr id="64519" name="Rectangle 8"/>
          <p:cNvSpPr>
            <a:spLocks noChangeArrowheads="1"/>
          </p:cNvSpPr>
          <p:nvPr/>
        </p:nvSpPr>
        <p:spPr bwMode="auto">
          <a:xfrm>
            <a:off x="457200" y="17526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Tx/>
              <a:buBlip>
                <a:blip r:embed="rId3"/>
              </a:buBlip>
            </a:pPr>
            <a:r>
              <a:rPr lang="en-US" sz="2400" dirty="0">
                <a:solidFill>
                  <a:schemeClr val="tx1"/>
                </a:solidFill>
              </a:rPr>
              <a:t>Combines Type 1, 2, &amp; 3!!</a:t>
            </a:r>
          </a:p>
          <a:p>
            <a:pPr marL="457200" indent="-457200">
              <a:buFontTx/>
              <a:buBlip>
                <a:blip r:embed="rId3"/>
              </a:buBlip>
            </a:pPr>
            <a:r>
              <a:rPr lang="en-US" sz="2400" dirty="0">
                <a:solidFill>
                  <a:schemeClr val="tx1"/>
                </a:solidFill>
              </a:rPr>
              <a:t>1+2+3=6 and also 1*2*3=6!!</a:t>
            </a:r>
          </a:p>
          <a:p>
            <a:pPr marL="457200" indent="-457200">
              <a:buFontTx/>
              <a:buBlip>
                <a:blip r:embed="rId3"/>
              </a:buBlip>
            </a:pPr>
            <a:endParaRPr lang="en-US" sz="2400" dirty="0">
              <a:solidFill>
                <a:schemeClr val="tx1"/>
              </a:solidFill>
            </a:endParaRPr>
          </a:p>
        </p:txBody>
      </p:sp>
      <p:pic>
        <p:nvPicPr>
          <p:cNvPr id="64520" name="Picture 10" descr="Type 6.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90800"/>
            <a:ext cx="586740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94982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idx="4294967295"/>
          </p:nvPr>
        </p:nvSpPr>
        <p:spPr>
          <a:xfrm>
            <a:off x="338137" y="609600"/>
            <a:ext cx="8162925" cy="461963"/>
          </a:xfrm>
        </p:spPr>
        <p:txBody>
          <a:bodyPr/>
          <a:lstStyle/>
          <a:p>
            <a:pPr eaLnBrk="1" hangingPunct="1"/>
            <a:r>
              <a:rPr lang="en-US" sz="2400" dirty="0"/>
              <a:t>Type 7: Dual Type 1 &amp; Type 2 dimensions</a:t>
            </a:r>
          </a:p>
        </p:txBody>
      </p:sp>
      <p:sp>
        <p:nvSpPr>
          <p:cNvPr id="65542"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dirty="0">
                <a:latin typeface="Verdana" pitchFamily="34" charset="0"/>
              </a:rPr>
              <a:t>Figure Taken from Kimball’s book – The DW toolkit, 3e</a:t>
            </a:r>
          </a:p>
        </p:txBody>
      </p:sp>
      <p:sp>
        <p:nvSpPr>
          <p:cNvPr id="65543" name="Rectangle 8"/>
          <p:cNvSpPr>
            <a:spLocks noChangeArrowheads="1"/>
          </p:cNvSpPr>
          <p:nvPr/>
        </p:nvSpPr>
        <p:spPr bwMode="auto">
          <a:xfrm>
            <a:off x="457200" y="1752600"/>
            <a:ext cx="7924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Tx/>
              <a:buBlip>
                <a:blip r:embed="rId3"/>
              </a:buBlip>
            </a:pPr>
            <a:r>
              <a:rPr lang="en-US" sz="2400" dirty="0">
                <a:solidFill>
                  <a:schemeClr val="tx1"/>
                </a:solidFill>
                <a:latin typeface="Arial" pitchFamily="34" charset="0"/>
                <a:cs typeface="Arial" pitchFamily="34" charset="0"/>
              </a:rPr>
              <a:t>7 is just a number here!!</a:t>
            </a:r>
          </a:p>
          <a:p>
            <a:pPr marL="457200" indent="-457200">
              <a:buFontTx/>
              <a:buBlip>
                <a:blip r:embed="rId3"/>
              </a:buBlip>
            </a:pPr>
            <a:r>
              <a:rPr lang="en-US" sz="2400" dirty="0">
                <a:solidFill>
                  <a:schemeClr val="tx1"/>
                </a:solidFill>
                <a:latin typeface="Arial" pitchFamily="34" charset="0"/>
                <a:cs typeface="Arial" pitchFamily="34" charset="0"/>
              </a:rPr>
              <a:t>Is it feasible to support both the current &amp; historic perspectives for 150 attributes in a large dimension table?</a:t>
            </a:r>
          </a:p>
          <a:p>
            <a:pPr marL="457200" indent="-457200">
              <a:buFontTx/>
              <a:buBlip>
                <a:blip r:embed="rId3"/>
              </a:buBlip>
            </a:pPr>
            <a:r>
              <a:rPr lang="en-US" sz="2400" dirty="0">
                <a:solidFill>
                  <a:schemeClr val="tx1"/>
                </a:solidFill>
                <a:latin typeface="Arial" pitchFamily="34" charset="0"/>
                <a:cs typeface="Arial" pitchFamily="34" charset="0"/>
              </a:rPr>
              <a:t>Enter Type 7 hybrid </a:t>
            </a:r>
          </a:p>
          <a:p>
            <a:pPr marL="457200" indent="-457200">
              <a:buFontTx/>
              <a:buBlip>
                <a:blip r:embed="rId3"/>
              </a:buBlip>
            </a:pPr>
            <a:r>
              <a:rPr lang="en-US" sz="2400" dirty="0">
                <a:solidFill>
                  <a:schemeClr val="tx1"/>
                </a:solidFill>
                <a:latin typeface="Arial" pitchFamily="34" charset="0"/>
                <a:cs typeface="Arial" pitchFamily="34" charset="0"/>
              </a:rPr>
              <a:t>Include the Natural Key as a FK in the FT along with the Surrogate Key for Type 2 tracking</a:t>
            </a:r>
          </a:p>
          <a:p>
            <a:pPr marL="457200" indent="-457200">
              <a:buFontTx/>
              <a:buBlip>
                <a:blip r:embed="rId3"/>
              </a:buBlip>
            </a:pPr>
            <a:r>
              <a:rPr lang="en-US" sz="2400" dirty="0">
                <a:solidFill>
                  <a:schemeClr val="tx1"/>
                </a:solidFill>
                <a:latin typeface="Arial" pitchFamily="34" charset="0"/>
                <a:cs typeface="Arial" pitchFamily="34" charset="0"/>
              </a:rPr>
              <a:t>If NK is unwieldy or ever reassigned, use a separate supernatural key instead</a:t>
            </a:r>
          </a:p>
          <a:p>
            <a:pPr marL="457200" indent="-457200"/>
            <a:endParaRPr lang="en-US" sz="2400" dirty="0">
              <a:solidFill>
                <a:schemeClr val="tx1"/>
              </a:solidFill>
            </a:endParaRPr>
          </a:p>
        </p:txBody>
      </p:sp>
    </p:spTree>
    <p:extLst>
      <p:ext uri="{BB962C8B-B14F-4D97-AF65-F5344CB8AC3E}">
        <p14:creationId xmlns:p14="http://schemas.microsoft.com/office/powerpoint/2010/main" val="136339983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idx="4294967295"/>
          </p:nvPr>
        </p:nvSpPr>
        <p:spPr>
          <a:xfrm>
            <a:off x="338137" y="609600"/>
            <a:ext cx="8162925" cy="461963"/>
          </a:xfrm>
        </p:spPr>
        <p:txBody>
          <a:bodyPr/>
          <a:lstStyle/>
          <a:p>
            <a:pPr eaLnBrk="1" hangingPunct="1"/>
            <a:r>
              <a:rPr lang="en-US" sz="2400" dirty="0"/>
              <a:t>Type 7: Dual Type 1 &amp; Type 2 dimensions</a:t>
            </a:r>
          </a:p>
        </p:txBody>
      </p:sp>
      <p:sp>
        <p:nvSpPr>
          <p:cNvPr id="65542" name="TextBox 7"/>
          <p:cNvSpPr txBox="1">
            <a:spLocks noChangeArrowheads="1"/>
          </p:cNvSpPr>
          <p:nvPr/>
        </p:nvSpPr>
        <p:spPr bwMode="auto">
          <a:xfrm>
            <a:off x="2362200" y="6019800"/>
            <a:ext cx="510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dirty="0">
                <a:latin typeface="Verdana" pitchFamily="34" charset="0"/>
              </a:rPr>
              <a:t>Source: Kimball’s book – The DW toolkit, 3e</a:t>
            </a:r>
          </a:p>
        </p:txBody>
      </p:sp>
      <p:sp>
        <p:nvSpPr>
          <p:cNvPr id="65543" name="Rectangle 8"/>
          <p:cNvSpPr>
            <a:spLocks noChangeArrowheads="1"/>
          </p:cNvSpPr>
          <p:nvPr/>
        </p:nvSpPr>
        <p:spPr bwMode="auto">
          <a:xfrm>
            <a:off x="457200" y="1752600"/>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endParaRPr lang="en-US" sz="2400" dirty="0">
              <a:solidFill>
                <a:schemeClr val="tx1"/>
              </a:solidFill>
            </a:endParaRPr>
          </a:p>
        </p:txBody>
      </p:sp>
      <p:sp>
        <p:nvSpPr>
          <p:cNvPr id="2" name="TextBox 1"/>
          <p:cNvSpPr txBox="1"/>
          <p:nvPr/>
        </p:nvSpPr>
        <p:spPr>
          <a:xfrm>
            <a:off x="457200" y="1524000"/>
            <a:ext cx="8229600"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With type 7, the fact table contains dual foreign keys for a given dimension: a surrogate key linked to the dimension table where type 2 attributes are tracked, plus the dimension’s durable supernatural key linked to the current row in the type 2 dimension to present current attribute values.</a:t>
            </a:r>
          </a:p>
          <a:p>
            <a:pPr marL="285750" indent="-285750" algn="just">
              <a:buFont typeface="Arial" panose="020B0604020202020204" pitchFamily="34" charset="0"/>
              <a:buChar char="•"/>
            </a:pPr>
            <a:r>
              <a:rPr lang="en-US" dirty="0"/>
              <a:t>Type 7 delivers the same functionality as type 6, but it’s accomplished via dual keys instead of physically overwriting the current attributes with type 6. </a:t>
            </a:r>
          </a:p>
          <a:p>
            <a:pPr marL="285750" indent="-285750" algn="just">
              <a:buFont typeface="Arial" panose="020B0604020202020204" pitchFamily="34" charset="0"/>
              <a:buChar char="•"/>
            </a:pPr>
            <a:r>
              <a:rPr lang="en-US" dirty="0"/>
              <a:t>Like the other hybrid approaches, the current dimension attributes should be distinctively labeled to minimize confusion.</a:t>
            </a:r>
          </a:p>
          <a:p>
            <a:pPr algn="just"/>
            <a:endParaRPr lang="en-US" dirty="0"/>
          </a:p>
        </p:txBody>
      </p:sp>
    </p:spTree>
    <p:extLst>
      <p:ext uri="{BB962C8B-B14F-4D97-AF65-F5344CB8AC3E}">
        <p14:creationId xmlns:p14="http://schemas.microsoft.com/office/powerpoint/2010/main" val="39127610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idx="4294967295"/>
          </p:nvPr>
        </p:nvSpPr>
        <p:spPr>
          <a:xfrm>
            <a:off x="152400" y="457200"/>
            <a:ext cx="8162925" cy="461963"/>
          </a:xfrm>
        </p:spPr>
        <p:txBody>
          <a:bodyPr/>
          <a:lstStyle/>
          <a:p>
            <a:pPr eaLnBrk="1" hangingPunct="1"/>
            <a:r>
              <a:rPr lang="en-US" sz="2400" dirty="0"/>
              <a:t>Type 7: Dual Type 1 &amp; Type 2 dimensions</a:t>
            </a:r>
          </a:p>
        </p:txBody>
      </p:sp>
      <p:sp>
        <p:nvSpPr>
          <p:cNvPr id="66566"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pic>
        <p:nvPicPr>
          <p:cNvPr id="66567" name="Picture 9" descr="type-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38400"/>
            <a:ext cx="8224838"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489094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half"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DBE31987-E469-4566-A0FB-F6E10211E8EB}" type="datetime1">
              <a:rPr lang="en-US" sz="1400" smtClean="0">
                <a:solidFill>
                  <a:schemeClr val="tx1"/>
                </a:solidFill>
                <a:latin typeface="Verdana" pitchFamily="34" charset="0"/>
              </a:rPr>
              <a:pPr eaLnBrk="1" hangingPunct="1"/>
              <a:t>2/23/2019</a:t>
            </a:fld>
            <a:endParaRPr lang="en-US" sz="1400">
              <a:solidFill>
                <a:schemeClr val="tx1"/>
              </a:solidFill>
              <a:latin typeface="Verdana" pitchFamily="34" charset="0"/>
            </a:endParaRPr>
          </a:p>
        </p:txBody>
      </p:sp>
      <p:sp>
        <p:nvSpPr>
          <p:cNvPr id="67588"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fld id="{AEB98C72-02EA-4F54-9DE8-92EACD8B730E}" type="slidenum">
              <a:rPr lang="en-US" sz="1400" smtClean="0">
                <a:solidFill>
                  <a:schemeClr val="tx1"/>
                </a:solidFill>
                <a:latin typeface="Verdana" pitchFamily="34" charset="0"/>
              </a:rPr>
              <a:pPr eaLnBrk="1" hangingPunct="1"/>
              <a:t>47</a:t>
            </a:fld>
            <a:endParaRPr lang="en-US" sz="1400">
              <a:solidFill>
                <a:schemeClr val="tx1"/>
              </a:solidFill>
              <a:latin typeface="Verdana" pitchFamily="34" charset="0"/>
            </a:endParaRPr>
          </a:p>
        </p:txBody>
      </p:sp>
      <p:sp>
        <p:nvSpPr>
          <p:cNvPr id="67589" name="Rectangle 2"/>
          <p:cNvSpPr>
            <a:spLocks noGrp="1" noChangeArrowheads="1"/>
          </p:cNvSpPr>
          <p:nvPr>
            <p:ph type="title" idx="4294967295"/>
          </p:nvPr>
        </p:nvSpPr>
        <p:spPr>
          <a:xfrm>
            <a:off x="642937" y="304800"/>
            <a:ext cx="8162925" cy="461963"/>
          </a:xfrm>
        </p:spPr>
        <p:txBody>
          <a:bodyPr/>
          <a:lstStyle/>
          <a:p>
            <a:pPr eaLnBrk="1" hangingPunct="1"/>
            <a:r>
              <a:rPr lang="en-US" sz="2400" dirty="0"/>
              <a:t>Summary: Type 1 to Type 7</a:t>
            </a:r>
          </a:p>
        </p:txBody>
      </p:sp>
      <p:sp>
        <p:nvSpPr>
          <p:cNvPr id="67590" name="TextBox 7"/>
          <p:cNvSpPr txBox="1">
            <a:spLocks noChangeArrowheads="1"/>
          </p:cNvSpPr>
          <p:nvPr/>
        </p:nvSpPr>
        <p:spPr bwMode="auto">
          <a:xfrm>
            <a:off x="2362200" y="60198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book – The DW toolkit, 3e</a:t>
            </a:r>
          </a:p>
        </p:txBody>
      </p:sp>
      <p:pic>
        <p:nvPicPr>
          <p:cNvPr id="67591" name="Picture 8" descr="SCD-recap1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8077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47611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ctrTitle" idx="4294967295"/>
          </p:nvPr>
        </p:nvSpPr>
        <p:spPr>
          <a:xfrm>
            <a:off x="1465263" y="1758950"/>
            <a:ext cx="7678737" cy="769938"/>
          </a:xfrm>
        </p:spPr>
        <p:txBody>
          <a:bodyPr/>
          <a:lstStyle/>
          <a:p>
            <a:pPr eaLnBrk="1" hangingPunct="1"/>
            <a:r>
              <a:rPr lang="en-US"/>
              <a:t>Time Dimension</a:t>
            </a:r>
          </a:p>
        </p:txBody>
      </p:sp>
    </p:spTree>
    <p:extLst>
      <p:ext uri="{BB962C8B-B14F-4D97-AF65-F5344CB8AC3E}">
        <p14:creationId xmlns:p14="http://schemas.microsoft.com/office/powerpoint/2010/main" val="66722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52400" y="228600"/>
            <a:ext cx="8596312" cy="701675"/>
          </a:xfrm>
        </p:spPr>
        <p:txBody>
          <a:bodyPr>
            <a:normAutofit/>
          </a:bodyPr>
          <a:lstStyle/>
          <a:p>
            <a:pPr eaLnBrk="1" hangingPunct="1"/>
            <a:r>
              <a:rPr lang="en-US" sz="3600" dirty="0"/>
              <a:t>Time Dimension</a:t>
            </a:r>
          </a:p>
        </p:txBody>
      </p:sp>
      <p:sp>
        <p:nvSpPr>
          <p:cNvPr id="69635" name="Rectangle 3"/>
          <p:cNvSpPr>
            <a:spLocks noGrp="1" noChangeArrowheads="1"/>
          </p:cNvSpPr>
          <p:nvPr>
            <p:ph type="body" idx="4294967295"/>
          </p:nvPr>
        </p:nvSpPr>
        <p:spPr>
          <a:xfrm>
            <a:off x="381000" y="1447800"/>
            <a:ext cx="8229600" cy="4724400"/>
          </a:xfrm>
        </p:spPr>
        <p:txBody>
          <a:bodyPr/>
          <a:lstStyle/>
          <a:p>
            <a:pPr eaLnBrk="1" hangingPunct="1">
              <a:lnSpc>
                <a:spcPct val="90000"/>
              </a:lnSpc>
            </a:pPr>
            <a:r>
              <a:rPr lang="en-US" dirty="0"/>
              <a:t>Time is a unique &amp; powerful dimension in every DM &amp; EDW</a:t>
            </a:r>
          </a:p>
          <a:p>
            <a:pPr eaLnBrk="1" hangingPunct="1">
              <a:lnSpc>
                <a:spcPct val="90000"/>
              </a:lnSpc>
            </a:pPr>
            <a:r>
              <a:rPr lang="en-US" dirty="0"/>
              <a:t>Time dimension is very special &amp; should be treated differently from other dimensions</a:t>
            </a:r>
          </a:p>
          <a:p>
            <a:pPr eaLnBrk="1" hangingPunct="1">
              <a:lnSpc>
                <a:spcPct val="90000"/>
              </a:lnSpc>
            </a:pPr>
            <a:r>
              <a:rPr lang="en-US" dirty="0"/>
              <a:t>Example of a Star Schema</a:t>
            </a:r>
          </a:p>
          <a:p>
            <a:pPr lvl="2" eaLnBrk="1" hangingPunct="1">
              <a:lnSpc>
                <a:spcPct val="90000"/>
              </a:lnSpc>
            </a:pPr>
            <a:r>
              <a:rPr lang="en-US" dirty="0"/>
              <a:t>Fact table records daily orders received by a manufacturing company</a:t>
            </a:r>
          </a:p>
          <a:p>
            <a:pPr lvl="2" eaLnBrk="1" hangingPunct="1">
              <a:lnSpc>
                <a:spcPct val="90000"/>
              </a:lnSpc>
            </a:pPr>
            <a:r>
              <a:rPr lang="en-US" dirty="0"/>
              <a:t>Time dimension designates calendar days</a:t>
            </a:r>
          </a:p>
          <a:p>
            <a:pPr lvl="1" eaLnBrk="1" hangingPunct="1">
              <a:lnSpc>
                <a:spcPct val="90000"/>
              </a:lnSpc>
            </a:pPr>
            <a:endParaRPr lang="en-US" dirty="0"/>
          </a:p>
        </p:txBody>
      </p:sp>
    </p:spTree>
    <p:extLst>
      <p:ext uri="{BB962C8B-B14F-4D97-AF65-F5344CB8AC3E}">
        <p14:creationId xmlns:p14="http://schemas.microsoft.com/office/powerpoint/2010/main" val="407831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CCB8461C-79FA-43E6-B6BE-208D99469BC8}" type="datetime1">
              <a:rPr lang="en-US"/>
              <a:pPr>
                <a:defRPr/>
              </a:pPr>
              <a:t>2/23/2019</a:t>
            </a:fld>
            <a:endParaRPr lang="en-US"/>
          </a:p>
        </p:txBody>
      </p:sp>
      <p:sp>
        <p:nvSpPr>
          <p:cNvPr id="5" name="Footer Placeholder 4"/>
          <p:cNvSpPr>
            <a:spLocks noGrp="1"/>
          </p:cNvSpPr>
          <p:nvPr>
            <p:ph type="ftr" sz="quarter" idx="13"/>
          </p:nvPr>
        </p:nvSpPr>
        <p:spPr/>
        <p:txBody>
          <a:bodyPr/>
          <a:lstStyle/>
          <a:p>
            <a:pPr>
              <a:defRPr/>
            </a:pPr>
            <a:r>
              <a:rPr lang="en-US"/>
              <a:t> </a:t>
            </a:r>
          </a:p>
        </p:txBody>
      </p:sp>
      <p:sp>
        <p:nvSpPr>
          <p:cNvPr id="6" name="Slide Number Placeholder 5"/>
          <p:cNvSpPr>
            <a:spLocks noGrp="1"/>
          </p:cNvSpPr>
          <p:nvPr>
            <p:ph type="sldNum" sz="quarter" idx="14"/>
          </p:nvPr>
        </p:nvSpPr>
        <p:spPr/>
        <p:txBody>
          <a:bodyPr/>
          <a:lstStyle/>
          <a:p>
            <a:pPr>
              <a:defRPr/>
            </a:pPr>
            <a:fld id="{72C73A98-D2C4-4AA1-815D-3229C6B89C2F}" type="slidenum">
              <a:rPr lang="en-US"/>
              <a:pPr>
                <a:defRPr/>
              </a:pPr>
              <a:t>5</a:t>
            </a:fld>
            <a:endParaRPr lang="en-US"/>
          </a:p>
        </p:txBody>
      </p:sp>
      <p:sp>
        <p:nvSpPr>
          <p:cNvPr id="16387" name="Rectangle 2"/>
          <p:cNvSpPr>
            <a:spLocks noGrp="1" noChangeArrowheads="1"/>
          </p:cNvSpPr>
          <p:nvPr>
            <p:ph type="title" idx="4294967295"/>
          </p:nvPr>
        </p:nvSpPr>
        <p:spPr>
          <a:xfrm>
            <a:off x="34636" y="152400"/>
            <a:ext cx="7773987" cy="1143000"/>
          </a:xfrm>
        </p:spPr>
        <p:txBody>
          <a:bodyPr>
            <a:normAutofit/>
          </a:bodyPr>
          <a:lstStyle/>
          <a:p>
            <a:r>
              <a:rPr lang="en-US" sz="3600" dirty="0"/>
              <a:t>Impact of the changes</a:t>
            </a:r>
          </a:p>
        </p:txBody>
      </p:sp>
      <p:pic>
        <p:nvPicPr>
          <p:cNvPr id="7" name="Content Placeholder 6">
            <a:extLst>
              <a:ext uri="{FF2B5EF4-FFF2-40B4-BE49-F238E27FC236}">
                <a16:creationId xmlns:a16="http://schemas.microsoft.com/office/drawing/2014/main" id="{D7C80E5E-D28B-4546-BEF9-6B0498D54655}"/>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001731" y="1676400"/>
            <a:ext cx="4121363" cy="3733800"/>
          </a:xfrm>
          <a:prstGeom prst="rect">
            <a:avLst/>
          </a:prstGeom>
          <a:noFill/>
          <a:ln>
            <a:noFill/>
          </a:ln>
        </p:spPr>
      </p:pic>
    </p:spTree>
    <p:extLst>
      <p:ext uri="{BB962C8B-B14F-4D97-AF65-F5344CB8AC3E}">
        <p14:creationId xmlns:p14="http://schemas.microsoft.com/office/powerpoint/2010/main" val="2222418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547688" y="754063"/>
            <a:ext cx="8596312" cy="701675"/>
          </a:xfrm>
        </p:spPr>
        <p:txBody>
          <a:bodyPr/>
          <a:lstStyle/>
          <a:p>
            <a:pPr eaLnBrk="1" hangingPunct="1"/>
            <a:r>
              <a:rPr lang="en-US" sz="4000"/>
              <a:t>Time Dimension</a:t>
            </a:r>
          </a:p>
        </p:txBody>
      </p:sp>
      <p:pic>
        <p:nvPicPr>
          <p:cNvPr id="74755" name="Picture 4" descr="9707d0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71600"/>
            <a:ext cx="5410200" cy="50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Box 7"/>
          <p:cNvSpPr txBox="1">
            <a:spLocks noChangeArrowheads="1"/>
          </p:cNvSpPr>
          <p:nvPr/>
        </p:nvSpPr>
        <p:spPr bwMode="auto">
          <a:xfrm>
            <a:off x="1752600" y="6324600"/>
            <a:ext cx="510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r>
              <a:rPr lang="en-US" sz="1400">
                <a:latin typeface="Verdana" pitchFamily="34" charset="0"/>
              </a:rPr>
              <a:t>Figure Taken from Kimball’s article</a:t>
            </a:r>
          </a:p>
        </p:txBody>
      </p:sp>
    </p:spTree>
    <p:extLst>
      <p:ext uri="{BB962C8B-B14F-4D97-AF65-F5344CB8AC3E}">
        <p14:creationId xmlns:p14="http://schemas.microsoft.com/office/powerpoint/2010/main" val="3862454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C10F7C34-DB93-42BF-A908-A2A9033FC720}"/>
              </a:ext>
            </a:extLst>
          </p:cNvPr>
          <p:cNvSpPr>
            <a:spLocks noGrp="1" noChangeArrowheads="1"/>
          </p:cNvSpPr>
          <p:nvPr>
            <p:ph sz="half" idx="1"/>
          </p:nvPr>
        </p:nvSpPr>
        <p:spPr>
          <a:xfrm>
            <a:off x="457200" y="1600200"/>
            <a:ext cx="7924800" cy="4525963"/>
          </a:xfrm>
        </p:spPr>
        <p:txBody>
          <a:bodyPr>
            <a:normAutofit/>
          </a:bodyPr>
          <a:lstStyle/>
          <a:p>
            <a:pPr eaLnBrk="1" hangingPunct="1">
              <a:lnSpc>
                <a:spcPct val="90000"/>
              </a:lnSpc>
              <a:buFont typeface="Arial" panose="020B0604020202020204" pitchFamily="34" charset="0"/>
              <a:buChar char="•"/>
            </a:pPr>
            <a:r>
              <a:rPr lang="en-US" altLang="en-US" sz="2100" dirty="0"/>
              <a:t>Cannot built the enterprise data warehouse in one step.</a:t>
            </a:r>
          </a:p>
          <a:p>
            <a:pPr eaLnBrk="1" hangingPunct="1">
              <a:lnSpc>
                <a:spcPct val="90000"/>
              </a:lnSpc>
              <a:buFont typeface="Arial" panose="020B0604020202020204" pitchFamily="34" charset="0"/>
              <a:buChar char="•"/>
            </a:pPr>
            <a:r>
              <a:rPr lang="en-US" altLang="en-US" sz="2100" dirty="0"/>
              <a:t>Building isolated pieces will defeat consistency goal.</a:t>
            </a:r>
          </a:p>
          <a:p>
            <a:pPr eaLnBrk="1" hangingPunct="1">
              <a:lnSpc>
                <a:spcPct val="90000"/>
              </a:lnSpc>
              <a:buFont typeface="Arial" panose="020B0604020202020204" pitchFamily="34" charset="0"/>
              <a:buChar char="•"/>
            </a:pPr>
            <a:r>
              <a:rPr lang="en-US" altLang="en-US" sz="2100" dirty="0"/>
              <a:t>Need an architected incremental approach </a:t>
            </a:r>
            <a:br>
              <a:rPr lang="en-US" altLang="en-US" sz="2100" dirty="0"/>
            </a:br>
            <a:r>
              <a:rPr lang="en-US" altLang="en-US" sz="2100" b="1" dirty="0">
                <a:solidFill>
                  <a:schemeClr val="tx2"/>
                </a:solidFill>
                <a:sym typeface="Wingdings" panose="05000000000000000000" pitchFamily="2" charset="2"/>
              </a:rPr>
              <a:t> data warehouse bus architecture</a:t>
            </a:r>
            <a:r>
              <a:rPr lang="en-US" altLang="en-US" sz="2100" dirty="0">
                <a:sym typeface="Wingdings" panose="05000000000000000000" pitchFamily="2" charset="2"/>
              </a:rPr>
              <a:t>.</a:t>
            </a:r>
            <a:endParaRPr lang="en-US" altLang="en-US" sz="2100" dirty="0"/>
          </a:p>
          <a:p>
            <a:pPr eaLnBrk="1" hangingPunct="1">
              <a:lnSpc>
                <a:spcPct val="90000"/>
              </a:lnSpc>
              <a:buFont typeface="Arial" panose="020B0604020202020204" pitchFamily="34" charset="0"/>
              <a:buChar char="•"/>
            </a:pPr>
            <a:r>
              <a:rPr lang="en-US" altLang="en-US" sz="2100" dirty="0"/>
              <a:t>By defining a standard bus interface for the data warehouse environment, separate data marts can be implemented by different groups at different times. The separate data marts can be plugged together and usefully coexist if they adhere to the standard.</a:t>
            </a:r>
          </a:p>
        </p:txBody>
      </p:sp>
      <p:sp>
        <p:nvSpPr>
          <p:cNvPr id="52226" name="Rectangle 2">
            <a:extLst>
              <a:ext uri="{FF2B5EF4-FFF2-40B4-BE49-F238E27FC236}">
                <a16:creationId xmlns:a16="http://schemas.microsoft.com/office/drawing/2014/main" id="{33661C1D-BFD2-43F2-AE70-BFAA39B27C6E}"/>
              </a:ext>
            </a:extLst>
          </p:cNvPr>
          <p:cNvSpPr>
            <a:spLocks noGrp="1" noChangeArrowheads="1"/>
          </p:cNvSpPr>
          <p:nvPr>
            <p:ph type="title" idx="4294967295"/>
          </p:nvPr>
        </p:nvSpPr>
        <p:spPr>
          <a:xfrm>
            <a:off x="0" y="274638"/>
            <a:ext cx="8229600" cy="1143000"/>
          </a:xfrm>
        </p:spPr>
        <p:txBody>
          <a:bodyPr/>
          <a:lstStyle/>
          <a:p>
            <a:pPr eaLnBrk="1" hangingPunct="1"/>
            <a:r>
              <a:rPr lang="en-US" altLang="en-US" dirty="0"/>
              <a:t>Data Warehouse Bus Architecture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D6629BBE-0FA0-4E83-A95C-8EA0BEBE4213}"/>
              </a:ext>
            </a:extLst>
          </p:cNvPr>
          <p:cNvSpPr>
            <a:spLocks noGrp="1" noChangeArrowheads="1"/>
          </p:cNvSpPr>
          <p:nvPr>
            <p:ph sz="half" idx="1"/>
          </p:nvPr>
        </p:nvSpPr>
        <p:spPr/>
        <p:txBody>
          <a:bodyPr>
            <a:normAutofit fontScale="92500" lnSpcReduction="10000"/>
          </a:bodyPr>
          <a:lstStyle/>
          <a:p>
            <a:pPr marL="457200" indent="-457200" eaLnBrk="1" hangingPunct="1">
              <a:buFont typeface="Arial" panose="020B0604020202020204" pitchFamily="34" charset="0"/>
              <a:buChar char="•"/>
            </a:pPr>
            <a:r>
              <a:rPr lang="en-US" altLang="en-US" dirty="0"/>
              <a:t>During architecture phase, team designs a master suite of standardized dimensions and facts that have uniform interpretation across the enterprise.</a:t>
            </a:r>
          </a:p>
          <a:p>
            <a:pPr marL="457200" indent="-457200" eaLnBrk="1" hangingPunct="1">
              <a:buFont typeface="Arial" panose="020B0604020202020204" pitchFamily="34" charset="0"/>
              <a:buChar char="•"/>
            </a:pPr>
            <a:r>
              <a:rPr lang="en-US" altLang="en-US" dirty="0"/>
              <a:t>Separate data marts are then developed adhering to this architecture.</a:t>
            </a:r>
          </a:p>
        </p:txBody>
      </p:sp>
      <p:sp>
        <p:nvSpPr>
          <p:cNvPr id="3" name="Content Placeholder 2">
            <a:extLst>
              <a:ext uri="{FF2B5EF4-FFF2-40B4-BE49-F238E27FC236}">
                <a16:creationId xmlns:a16="http://schemas.microsoft.com/office/drawing/2014/main" id="{9DD407D7-F06A-4E83-BE96-399E18ADF16C}"/>
              </a:ext>
            </a:extLst>
          </p:cNvPr>
          <p:cNvSpPr>
            <a:spLocks noGrp="1"/>
          </p:cNvSpPr>
          <p:nvPr>
            <p:ph sz="half" idx="2"/>
          </p:nvPr>
        </p:nvSpPr>
        <p:spPr/>
        <p:txBody>
          <a:bodyPr/>
          <a:lstStyle/>
          <a:p>
            <a:endParaRPr lang="en-IN" dirty="0"/>
          </a:p>
        </p:txBody>
      </p:sp>
      <p:sp>
        <p:nvSpPr>
          <p:cNvPr id="53250" name="Rectangle 2">
            <a:extLst>
              <a:ext uri="{FF2B5EF4-FFF2-40B4-BE49-F238E27FC236}">
                <a16:creationId xmlns:a16="http://schemas.microsoft.com/office/drawing/2014/main" id="{F211FB4F-E0B3-406B-A4A2-52DB57B6CD3A}"/>
              </a:ext>
            </a:extLst>
          </p:cNvPr>
          <p:cNvSpPr>
            <a:spLocks noGrp="1" noChangeArrowheads="1"/>
          </p:cNvSpPr>
          <p:nvPr>
            <p:ph type="title" idx="4294967295"/>
          </p:nvPr>
        </p:nvSpPr>
        <p:spPr>
          <a:xfrm>
            <a:off x="0" y="274638"/>
            <a:ext cx="8229600" cy="1143000"/>
          </a:xfrm>
        </p:spPr>
        <p:txBody>
          <a:bodyPr/>
          <a:lstStyle/>
          <a:p>
            <a:pPr eaLnBrk="1" hangingPunct="1"/>
            <a:r>
              <a:rPr lang="en-US" altLang="en-US" sz="3200" dirty="0"/>
              <a:t>Data Warehouse Bus Architecture – Cont’d</a:t>
            </a:r>
          </a:p>
        </p:txBody>
      </p:sp>
      <p:pic>
        <p:nvPicPr>
          <p:cNvPr id="7" name="Picture 6">
            <a:extLst>
              <a:ext uri="{FF2B5EF4-FFF2-40B4-BE49-F238E27FC236}">
                <a16:creationId xmlns:a16="http://schemas.microsoft.com/office/drawing/2014/main" id="{E9574D7D-83EF-43CF-B999-20FBB019BE4D}"/>
              </a:ext>
            </a:extLst>
          </p:cNvPr>
          <p:cNvPicPr>
            <a:picLocks noChangeAspect="1"/>
          </p:cNvPicPr>
          <p:nvPr/>
        </p:nvPicPr>
        <p:blipFill>
          <a:blip r:embed="rId2"/>
          <a:stretch>
            <a:fillRect/>
          </a:stretch>
        </p:blipFill>
        <p:spPr>
          <a:xfrm>
            <a:off x="5105400" y="1676400"/>
            <a:ext cx="3367310" cy="262902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A8568F67-EA56-4ADE-B27A-34F444532DAA}"/>
              </a:ext>
            </a:extLst>
          </p:cNvPr>
          <p:cNvSpPr>
            <a:spLocks noGrp="1" noChangeArrowheads="1"/>
          </p:cNvSpPr>
          <p:nvPr>
            <p:ph sz="half" idx="1"/>
          </p:nvPr>
        </p:nvSpPr>
        <p:spPr/>
        <p:txBody>
          <a:bodyPr>
            <a:normAutofit/>
          </a:bodyPr>
          <a:lstStyle/>
          <a:p>
            <a:pPr eaLnBrk="1" hangingPunct="1">
              <a:lnSpc>
                <a:spcPct val="90000"/>
              </a:lnSpc>
              <a:buFont typeface="Arial" panose="020B0604020202020204" pitchFamily="34" charset="0"/>
              <a:buChar char="•"/>
            </a:pPr>
            <a:r>
              <a:rPr lang="en-US" altLang="en-US" sz="2100" dirty="0"/>
              <a:t>The rows of the bus matrix correspond to business processes </a:t>
            </a:r>
            <a:r>
              <a:rPr lang="en-US" altLang="en-US" sz="2100" dirty="0">
                <a:sym typeface="Wingdings" panose="05000000000000000000" pitchFamily="2" charset="2"/>
              </a:rPr>
              <a:t> </a:t>
            </a:r>
            <a:r>
              <a:rPr lang="en-US" altLang="en-US" sz="2100" dirty="0"/>
              <a:t>data marts</a:t>
            </a:r>
          </a:p>
          <a:p>
            <a:pPr eaLnBrk="1" hangingPunct="1">
              <a:lnSpc>
                <a:spcPct val="90000"/>
              </a:lnSpc>
              <a:buFont typeface="Arial" panose="020B0604020202020204" pitchFamily="34" charset="0"/>
              <a:buChar char="•"/>
            </a:pPr>
            <a:r>
              <a:rPr lang="en-US" altLang="en-US" sz="2100" dirty="0"/>
              <a:t>Creating the DW bus matrix is a very important up-front deliverable of a DW implementation.  The DW bus matrix is a hybrid resource: technical design tool, project management tool, and communication tool.</a:t>
            </a:r>
          </a:p>
        </p:txBody>
      </p:sp>
      <p:pic>
        <p:nvPicPr>
          <p:cNvPr id="6" name="Content Placeholder 5" descr="A screenshot of a cell phone&#10;&#10;Description automatically generated">
            <a:extLst>
              <a:ext uri="{FF2B5EF4-FFF2-40B4-BE49-F238E27FC236}">
                <a16:creationId xmlns:a16="http://schemas.microsoft.com/office/drawing/2014/main" id="{4CF68620-6D20-4068-BEF4-AF876BDD94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76800" y="1752600"/>
            <a:ext cx="4038600" cy="3200400"/>
          </a:xfrm>
        </p:spPr>
      </p:pic>
      <p:sp>
        <p:nvSpPr>
          <p:cNvPr id="54274" name="Rectangle 2">
            <a:extLst>
              <a:ext uri="{FF2B5EF4-FFF2-40B4-BE49-F238E27FC236}">
                <a16:creationId xmlns:a16="http://schemas.microsoft.com/office/drawing/2014/main" id="{74804590-43E2-4397-826E-2B0265926EDA}"/>
              </a:ext>
            </a:extLst>
          </p:cNvPr>
          <p:cNvSpPr>
            <a:spLocks noGrp="1" noChangeArrowheads="1"/>
          </p:cNvSpPr>
          <p:nvPr>
            <p:ph type="title" idx="4294967295"/>
          </p:nvPr>
        </p:nvSpPr>
        <p:spPr>
          <a:xfrm>
            <a:off x="0" y="274638"/>
            <a:ext cx="8229600" cy="1143000"/>
          </a:xfrm>
        </p:spPr>
        <p:txBody>
          <a:bodyPr/>
          <a:lstStyle/>
          <a:p>
            <a:pPr eaLnBrk="1" hangingPunct="1"/>
            <a:r>
              <a:rPr lang="en-US" altLang="en-US" sz="3200"/>
              <a:t>Data Warehouse Bus Matrix</a:t>
            </a:r>
            <a:br>
              <a:rPr lang="en-US" altLang="en-US" sz="3200"/>
            </a:br>
            <a:endParaRPr lang="en-US" altLang="en-US" sz="3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EEAC7FDE-B6A8-40A6-9741-12746DFC5944}"/>
              </a:ext>
            </a:extLst>
          </p:cNvPr>
          <p:cNvSpPr>
            <a:spLocks noGrp="1" noChangeArrowheads="1"/>
          </p:cNvSpPr>
          <p:nvPr>
            <p:ph sz="half" idx="1"/>
          </p:nvPr>
        </p:nvSpPr>
        <p:spPr>
          <a:xfrm>
            <a:off x="457200" y="1600200"/>
            <a:ext cx="8305800" cy="4525963"/>
          </a:xfrm>
        </p:spPr>
        <p:txBody>
          <a:bodyPr>
            <a:normAutofit/>
          </a:bodyPr>
          <a:lstStyle/>
          <a:p>
            <a:pPr eaLnBrk="1" hangingPunct="1">
              <a:lnSpc>
                <a:spcPct val="90000"/>
              </a:lnSpc>
              <a:buFont typeface="Arial" panose="020B0604020202020204" pitchFamily="34" charset="0"/>
              <a:buChar char="•"/>
            </a:pPr>
            <a:r>
              <a:rPr lang="en-US" altLang="en-US" sz="2100" dirty="0"/>
              <a:t>Conformed dimensions are:</a:t>
            </a:r>
          </a:p>
          <a:p>
            <a:pPr lvl="1" eaLnBrk="1" hangingPunct="1">
              <a:lnSpc>
                <a:spcPct val="90000"/>
              </a:lnSpc>
            </a:pPr>
            <a:r>
              <a:rPr lang="en-US" altLang="en-US" sz="1900" dirty="0"/>
              <a:t>identical, or</a:t>
            </a:r>
          </a:p>
          <a:p>
            <a:pPr lvl="1" eaLnBrk="1" hangingPunct="1">
              <a:lnSpc>
                <a:spcPct val="90000"/>
              </a:lnSpc>
            </a:pPr>
            <a:r>
              <a:rPr lang="en-US" altLang="en-US" sz="1900" dirty="0"/>
              <a:t>strict mathematical subsets of the most granular, detailed dimension.</a:t>
            </a:r>
          </a:p>
          <a:p>
            <a:pPr eaLnBrk="1" hangingPunct="1">
              <a:lnSpc>
                <a:spcPct val="90000"/>
              </a:lnSpc>
              <a:buFont typeface="Arial" panose="020B0604020202020204" pitchFamily="34" charset="0"/>
              <a:buChar char="•"/>
            </a:pPr>
            <a:r>
              <a:rPr lang="en-US" altLang="en-US" sz="2100" dirty="0"/>
              <a:t>Conformed dimensions have consistent</a:t>
            </a:r>
          </a:p>
          <a:p>
            <a:pPr lvl="1" eaLnBrk="1" hangingPunct="1">
              <a:lnSpc>
                <a:spcPct val="90000"/>
              </a:lnSpc>
            </a:pPr>
            <a:r>
              <a:rPr lang="en-US" altLang="en-US" sz="1900" dirty="0"/>
              <a:t>Dimension keys</a:t>
            </a:r>
          </a:p>
          <a:p>
            <a:pPr lvl="1" eaLnBrk="1" hangingPunct="1">
              <a:lnSpc>
                <a:spcPct val="90000"/>
              </a:lnSpc>
            </a:pPr>
            <a:r>
              <a:rPr lang="en-US" altLang="en-US" sz="1900" dirty="0"/>
              <a:t>Attribute column names</a:t>
            </a:r>
          </a:p>
          <a:p>
            <a:pPr lvl="1" eaLnBrk="1" hangingPunct="1">
              <a:lnSpc>
                <a:spcPct val="90000"/>
              </a:lnSpc>
            </a:pPr>
            <a:r>
              <a:rPr lang="en-US" altLang="en-US" sz="1900" dirty="0"/>
              <a:t>Attribute definitions</a:t>
            </a:r>
          </a:p>
          <a:p>
            <a:pPr lvl="1" eaLnBrk="1" hangingPunct="1">
              <a:lnSpc>
                <a:spcPct val="90000"/>
              </a:lnSpc>
            </a:pPr>
            <a:r>
              <a:rPr lang="en-US" altLang="en-US" sz="1900" dirty="0"/>
              <a:t>Attribute values</a:t>
            </a:r>
          </a:p>
          <a:p>
            <a:pPr eaLnBrk="1" hangingPunct="1">
              <a:lnSpc>
                <a:spcPct val="90000"/>
              </a:lnSpc>
              <a:buFont typeface="Arial" panose="020B0604020202020204" pitchFamily="34" charset="0"/>
              <a:buChar char="•"/>
            </a:pPr>
            <a:r>
              <a:rPr lang="en-US" altLang="en-US" sz="2100" dirty="0"/>
              <a:t>If two marts have dimensions (e.g., customer, product) that are not conformed, then they cannot be used together</a:t>
            </a:r>
          </a:p>
        </p:txBody>
      </p:sp>
      <p:sp>
        <p:nvSpPr>
          <p:cNvPr id="55298" name="Rectangle 2">
            <a:extLst>
              <a:ext uri="{FF2B5EF4-FFF2-40B4-BE49-F238E27FC236}">
                <a16:creationId xmlns:a16="http://schemas.microsoft.com/office/drawing/2014/main" id="{3A4D8BE0-A47D-47DA-BC6F-FF371FD92EF9}"/>
              </a:ext>
            </a:extLst>
          </p:cNvPr>
          <p:cNvSpPr>
            <a:spLocks noGrp="1" noChangeArrowheads="1"/>
          </p:cNvSpPr>
          <p:nvPr>
            <p:ph type="title" idx="4294967295"/>
          </p:nvPr>
        </p:nvSpPr>
        <p:spPr>
          <a:xfrm>
            <a:off x="0" y="274638"/>
            <a:ext cx="8229600" cy="1143000"/>
          </a:xfrm>
        </p:spPr>
        <p:txBody>
          <a:bodyPr/>
          <a:lstStyle/>
          <a:p>
            <a:pPr eaLnBrk="1" hangingPunct="1"/>
            <a:r>
              <a:rPr lang="en-US" altLang="en-US"/>
              <a:t>Conformed Dimensions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A67AD-0B5C-4635-B5D0-349B4A214BDB}"/>
              </a:ext>
            </a:extLst>
          </p:cNvPr>
          <p:cNvSpPr>
            <a:spLocks noGrp="1"/>
          </p:cNvSpPr>
          <p:nvPr>
            <p:ph sz="half" idx="1"/>
          </p:nvPr>
        </p:nvSpPr>
        <p:spPr>
          <a:xfrm>
            <a:off x="325582" y="1295400"/>
            <a:ext cx="8229600" cy="4525963"/>
          </a:xfrm>
        </p:spPr>
        <p:txBody>
          <a:bodyPr>
            <a:normAutofit/>
          </a:bodyPr>
          <a:lstStyle/>
          <a:p>
            <a:pPr marL="457200" indent="-457200">
              <a:buFont typeface="Arial" panose="020B0604020202020204" pitchFamily="34" charset="0"/>
              <a:buChar char="•"/>
            </a:pPr>
            <a:r>
              <a:rPr lang="en-IN" dirty="0"/>
              <a:t>occur when a fact table row may need to refer to more than one row in a dimension table.</a:t>
            </a:r>
          </a:p>
          <a:p>
            <a:pPr marL="457200" indent="-457200">
              <a:buFont typeface="Arial" panose="020B0604020202020204" pitchFamily="34" charset="0"/>
              <a:buChar char="•"/>
            </a:pPr>
            <a:r>
              <a:rPr lang="en-IN" dirty="0"/>
              <a:t>What happens when a fact may be related to one or more instances of a dimension? </a:t>
            </a:r>
          </a:p>
          <a:p>
            <a:pPr marL="457200" indent="-457200">
              <a:buFont typeface="Arial" panose="020B0604020202020204" pitchFamily="34" charset="0"/>
              <a:buChar char="•"/>
            </a:pPr>
            <a:r>
              <a:rPr lang="en-IN" dirty="0"/>
              <a:t>E.g. More than one salesperson can collaborate on an order</a:t>
            </a:r>
          </a:p>
          <a:p>
            <a:pPr marL="457200" indent="-457200">
              <a:buFont typeface="Arial" panose="020B0604020202020204" pitchFamily="34" charset="0"/>
              <a:buChar char="•"/>
            </a:pPr>
            <a:r>
              <a:rPr lang="en-IN" dirty="0"/>
              <a:t>How does one design a dimensional model in such a situation? </a:t>
            </a:r>
          </a:p>
          <a:p>
            <a:pPr marL="857250" lvl="1" indent="-457200">
              <a:buFont typeface="Arial" panose="020B0604020202020204" pitchFamily="34" charset="0"/>
              <a:buChar char="•"/>
            </a:pPr>
            <a:r>
              <a:rPr lang="en-IN" dirty="0"/>
              <a:t>The fact table cannot hold a foreign key reference to the </a:t>
            </a:r>
            <a:r>
              <a:rPr lang="en-IN" dirty="0" err="1"/>
              <a:t>salesrep</a:t>
            </a:r>
            <a:r>
              <a:rPr lang="en-IN" dirty="0"/>
              <a:t> table, since there may be more than one salesperson. </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CFD41666-DF95-4083-887E-05352F5F9120}"/>
              </a:ext>
            </a:extLst>
          </p:cNvPr>
          <p:cNvSpPr>
            <a:spLocks noGrp="1"/>
          </p:cNvSpPr>
          <p:nvPr>
            <p:ph sz="quarter" idx="10"/>
          </p:nvPr>
        </p:nvSpPr>
        <p:spPr/>
        <p:txBody>
          <a:bodyPr/>
          <a:lstStyle/>
          <a:p>
            <a:r>
              <a:rPr lang="en-US" dirty="0"/>
              <a:t>Multivalued Dimension</a:t>
            </a:r>
            <a:endParaRPr lang="en-IN" dirty="0"/>
          </a:p>
        </p:txBody>
      </p:sp>
      <p:sp>
        <p:nvSpPr>
          <p:cNvPr id="5" name="Slide Number Placeholder 4">
            <a:extLst>
              <a:ext uri="{FF2B5EF4-FFF2-40B4-BE49-F238E27FC236}">
                <a16:creationId xmlns:a16="http://schemas.microsoft.com/office/drawing/2014/main" id="{54F6FF56-C04A-4A3F-A727-386D56931425}"/>
              </a:ext>
            </a:extLst>
          </p:cNvPr>
          <p:cNvSpPr>
            <a:spLocks noGrp="1"/>
          </p:cNvSpPr>
          <p:nvPr>
            <p:ph type="sldNum" sz="quarter" idx="13"/>
          </p:nvPr>
        </p:nvSpPr>
        <p:spPr/>
        <p:txBody>
          <a:bodyPr/>
          <a:lstStyle/>
          <a:p>
            <a:fld id="{BC8D7E44-7D4F-4942-A8C9-2DF6BF8399E8}" type="slidenum">
              <a:rPr lang="en-US" smtClean="0"/>
              <a:pPr/>
              <a:t>55</a:t>
            </a:fld>
            <a:endParaRPr lang="en-US" dirty="0"/>
          </a:p>
        </p:txBody>
      </p:sp>
    </p:spTree>
    <p:extLst>
      <p:ext uri="{BB962C8B-B14F-4D97-AF65-F5344CB8AC3E}">
        <p14:creationId xmlns:p14="http://schemas.microsoft.com/office/powerpoint/2010/main" val="30383979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A67AD-0B5C-4635-B5D0-349B4A214BDB}"/>
              </a:ext>
            </a:extLst>
          </p:cNvPr>
          <p:cNvSpPr>
            <a:spLocks noGrp="1"/>
          </p:cNvSpPr>
          <p:nvPr>
            <p:ph sz="half" idx="1"/>
          </p:nvPr>
        </p:nvSpPr>
        <p:spPr>
          <a:xfrm>
            <a:off x="325582" y="1295400"/>
            <a:ext cx="8229600" cy="4525963"/>
          </a:xfrm>
        </p:spPr>
        <p:txBody>
          <a:bodyPr>
            <a:normAutofit/>
          </a:bodyPr>
          <a:lstStyle/>
          <a:p>
            <a:pPr marL="457200" indent="-457200">
              <a:buFont typeface="Arial" panose="020B0604020202020204" pitchFamily="34" charset="0"/>
              <a:buChar char="•"/>
            </a:pPr>
            <a:r>
              <a:rPr lang="en-IN" dirty="0"/>
              <a:t>1 solution: Place more than one key value in the fact table. </a:t>
            </a:r>
          </a:p>
          <a:p>
            <a:pPr marL="857250" lvl="1" indent="-457200">
              <a:buFont typeface="Arial" panose="020B0604020202020204" pitchFamily="34" charset="0"/>
              <a:buChar char="•"/>
            </a:pPr>
            <a:r>
              <a:rPr lang="en-IN" dirty="0"/>
              <a:t>This approach effectively flattens the complex relationship between fact and dimension </a:t>
            </a:r>
          </a:p>
          <a:p>
            <a:pPr marL="457200" indent="-457200">
              <a:buFont typeface="Arial" panose="020B0604020202020204" pitchFamily="34" charset="0"/>
              <a:buChar char="•"/>
            </a:pPr>
            <a:r>
              <a:rPr lang="en-IN" dirty="0"/>
              <a:t>2</a:t>
            </a:r>
            <a:r>
              <a:rPr lang="en-IN" baseline="30000" dirty="0"/>
              <a:t>nd</a:t>
            </a:r>
            <a:r>
              <a:rPr lang="en-IN" dirty="0"/>
              <a:t> solution: bridge the relationship between fact table and dimension table with a special table, called as </a:t>
            </a:r>
            <a:r>
              <a:rPr lang="en-IN" i="1" dirty="0"/>
              <a:t>bridge</a:t>
            </a:r>
            <a:r>
              <a:rPr lang="en-IN" dirty="0"/>
              <a:t> table.</a:t>
            </a:r>
          </a:p>
          <a:p>
            <a:pPr marL="857250" lvl="1" indent="-457200">
              <a:buFont typeface="Arial" panose="020B0604020202020204" pitchFamily="34" charset="0"/>
              <a:buChar char="•"/>
            </a:pPr>
            <a:r>
              <a:rPr lang="en-IN" dirty="0"/>
              <a:t>This approach is more flexible in terms of the information it can capture and the kinds of reports it can produce.</a:t>
            </a:r>
          </a:p>
          <a:p>
            <a:pPr marL="457200" indent="-457200">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CFD41666-DF95-4083-887E-05352F5F9120}"/>
              </a:ext>
            </a:extLst>
          </p:cNvPr>
          <p:cNvSpPr>
            <a:spLocks noGrp="1"/>
          </p:cNvSpPr>
          <p:nvPr>
            <p:ph sz="quarter" idx="10"/>
          </p:nvPr>
        </p:nvSpPr>
        <p:spPr>
          <a:xfrm>
            <a:off x="325582" y="402689"/>
            <a:ext cx="6324600" cy="1143000"/>
          </a:xfrm>
        </p:spPr>
        <p:txBody>
          <a:bodyPr>
            <a:normAutofit/>
          </a:bodyPr>
          <a:lstStyle/>
          <a:p>
            <a:r>
              <a:rPr lang="en-US" sz="3200" dirty="0"/>
              <a:t>Multivalued Dimension : Solution</a:t>
            </a:r>
            <a:endParaRPr lang="en-IN" sz="3200" dirty="0"/>
          </a:p>
        </p:txBody>
      </p:sp>
      <p:sp>
        <p:nvSpPr>
          <p:cNvPr id="5" name="Slide Number Placeholder 4">
            <a:extLst>
              <a:ext uri="{FF2B5EF4-FFF2-40B4-BE49-F238E27FC236}">
                <a16:creationId xmlns:a16="http://schemas.microsoft.com/office/drawing/2014/main" id="{54F6FF56-C04A-4A3F-A727-386D56931425}"/>
              </a:ext>
            </a:extLst>
          </p:cNvPr>
          <p:cNvSpPr>
            <a:spLocks noGrp="1"/>
          </p:cNvSpPr>
          <p:nvPr>
            <p:ph type="sldNum" sz="quarter" idx="13"/>
          </p:nvPr>
        </p:nvSpPr>
        <p:spPr/>
        <p:txBody>
          <a:bodyPr/>
          <a:lstStyle/>
          <a:p>
            <a:fld id="{BC8D7E44-7D4F-4942-A8C9-2DF6BF8399E8}" type="slidenum">
              <a:rPr lang="en-US" smtClean="0"/>
              <a:pPr/>
              <a:t>56</a:t>
            </a:fld>
            <a:endParaRPr lang="en-US" dirty="0"/>
          </a:p>
        </p:txBody>
      </p:sp>
    </p:spTree>
    <p:extLst>
      <p:ext uri="{BB962C8B-B14F-4D97-AF65-F5344CB8AC3E}">
        <p14:creationId xmlns:p14="http://schemas.microsoft.com/office/powerpoint/2010/main" val="1423083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A67AD-0B5C-4635-B5D0-349B4A214BDB}"/>
              </a:ext>
            </a:extLst>
          </p:cNvPr>
          <p:cNvSpPr>
            <a:spLocks noGrp="1"/>
          </p:cNvSpPr>
          <p:nvPr>
            <p:ph sz="half" idx="1"/>
          </p:nvPr>
        </p:nvSpPr>
        <p:spPr>
          <a:xfrm>
            <a:off x="325582" y="1295400"/>
            <a:ext cx="8229600" cy="3510915"/>
          </a:xfrm>
        </p:spPr>
        <p:txBody>
          <a:bodyPr>
            <a:normAutofit/>
          </a:bodyPr>
          <a:lstStyle/>
          <a:p>
            <a:pPr marL="457200" indent="-457200">
              <a:buFont typeface="Arial" panose="020B0604020202020204" pitchFamily="34" charset="0"/>
              <a:buChar char="•"/>
            </a:pPr>
            <a:r>
              <a:rPr lang="en-IN" sz="2000" dirty="0"/>
              <a:t>1st solution</a:t>
            </a:r>
          </a:p>
          <a:p>
            <a:pPr marL="457200" indent="-457200">
              <a:buFont typeface="Arial" panose="020B0604020202020204" pitchFamily="34" charset="0"/>
              <a:buChar char="•"/>
            </a:pPr>
            <a:endParaRPr lang="en-IN" sz="2000" dirty="0"/>
          </a:p>
        </p:txBody>
      </p:sp>
      <p:sp>
        <p:nvSpPr>
          <p:cNvPr id="4" name="Content Placeholder 3">
            <a:extLst>
              <a:ext uri="{FF2B5EF4-FFF2-40B4-BE49-F238E27FC236}">
                <a16:creationId xmlns:a16="http://schemas.microsoft.com/office/drawing/2014/main" id="{CFD41666-DF95-4083-887E-05352F5F9120}"/>
              </a:ext>
            </a:extLst>
          </p:cNvPr>
          <p:cNvSpPr>
            <a:spLocks noGrp="1"/>
          </p:cNvSpPr>
          <p:nvPr>
            <p:ph sz="quarter" idx="10"/>
          </p:nvPr>
        </p:nvSpPr>
        <p:spPr>
          <a:xfrm>
            <a:off x="325582" y="402689"/>
            <a:ext cx="6324600" cy="1143000"/>
          </a:xfrm>
        </p:spPr>
        <p:txBody>
          <a:bodyPr>
            <a:normAutofit/>
          </a:bodyPr>
          <a:lstStyle/>
          <a:p>
            <a:r>
              <a:rPr lang="en-US" sz="3200" dirty="0"/>
              <a:t>Multivalued Dimension : Solution</a:t>
            </a:r>
            <a:endParaRPr lang="en-IN" sz="3200" dirty="0"/>
          </a:p>
        </p:txBody>
      </p:sp>
      <p:sp>
        <p:nvSpPr>
          <p:cNvPr id="5" name="Slide Number Placeholder 4">
            <a:extLst>
              <a:ext uri="{FF2B5EF4-FFF2-40B4-BE49-F238E27FC236}">
                <a16:creationId xmlns:a16="http://schemas.microsoft.com/office/drawing/2014/main" id="{54F6FF56-C04A-4A3F-A727-386D56931425}"/>
              </a:ext>
            </a:extLst>
          </p:cNvPr>
          <p:cNvSpPr>
            <a:spLocks noGrp="1"/>
          </p:cNvSpPr>
          <p:nvPr>
            <p:ph type="sldNum" sz="quarter" idx="13"/>
          </p:nvPr>
        </p:nvSpPr>
        <p:spPr/>
        <p:txBody>
          <a:bodyPr/>
          <a:lstStyle/>
          <a:p>
            <a:fld id="{BC8D7E44-7D4F-4942-A8C9-2DF6BF8399E8}" type="slidenum">
              <a:rPr lang="en-US" smtClean="0"/>
              <a:pPr/>
              <a:t>57</a:t>
            </a:fld>
            <a:endParaRPr lang="en-US" dirty="0"/>
          </a:p>
        </p:txBody>
      </p:sp>
      <p:pic>
        <p:nvPicPr>
          <p:cNvPr id="6" name="Picture 5" descr="image">
            <a:extLst>
              <a:ext uri="{FF2B5EF4-FFF2-40B4-BE49-F238E27FC236}">
                <a16:creationId xmlns:a16="http://schemas.microsoft.com/office/drawing/2014/main" id="{138D9237-8141-4FEC-86AF-A52C98072A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92374"/>
            <a:ext cx="5731510" cy="2367915"/>
          </a:xfrm>
          <a:prstGeom prst="rect">
            <a:avLst/>
          </a:prstGeom>
          <a:noFill/>
          <a:ln>
            <a:noFill/>
          </a:ln>
        </p:spPr>
      </p:pic>
      <p:sp>
        <p:nvSpPr>
          <p:cNvPr id="3" name="TextBox 2">
            <a:extLst>
              <a:ext uri="{FF2B5EF4-FFF2-40B4-BE49-F238E27FC236}">
                <a16:creationId xmlns:a16="http://schemas.microsoft.com/office/drawing/2014/main" id="{6BF6A9D6-414F-4C2F-B16C-37094A2AA961}"/>
              </a:ext>
            </a:extLst>
          </p:cNvPr>
          <p:cNvSpPr txBox="1"/>
          <p:nvPr/>
        </p:nvSpPr>
        <p:spPr>
          <a:xfrm>
            <a:off x="588818" y="4206974"/>
            <a:ext cx="8361218" cy="1600438"/>
          </a:xfrm>
          <a:prstGeom prst="rect">
            <a:avLst/>
          </a:prstGeom>
          <a:noFill/>
        </p:spPr>
        <p:txBody>
          <a:bodyPr wrap="square" rtlCol="0">
            <a:spAutoFit/>
          </a:bodyPr>
          <a:lstStyle/>
          <a:p>
            <a:pPr marL="285750" lvl="0" indent="-285750">
              <a:buFont typeface="Arial" panose="020B0604020202020204" pitchFamily="34" charset="0"/>
              <a:buChar char="•"/>
            </a:pPr>
            <a:r>
              <a:rPr lang="en-IN" sz="1600" b="1" u="sng" dirty="0"/>
              <a:t>Challenges:</a:t>
            </a:r>
          </a:p>
          <a:p>
            <a:pPr marL="285750" lvl="0" indent="-285750">
              <a:buFont typeface="Arial" panose="020B0604020202020204" pitchFamily="34" charset="0"/>
              <a:buChar char="•"/>
            </a:pPr>
            <a:r>
              <a:rPr lang="en-IN" sz="1600" dirty="0"/>
              <a:t>Want to list all salespeople along with the total </a:t>
            </a:r>
            <a:r>
              <a:rPr lang="en-IN" sz="1600" dirty="0" err="1"/>
              <a:t>order_dollars</a:t>
            </a:r>
            <a:r>
              <a:rPr lang="en-IN" sz="1600" dirty="0"/>
              <a:t> in which they were involved? </a:t>
            </a:r>
          </a:p>
          <a:p>
            <a:pPr marL="742950" lvl="1" indent="-285750">
              <a:buFont typeface="Courier New" panose="02070309020205020404" pitchFamily="49" charset="0"/>
              <a:buChar char="o"/>
            </a:pPr>
            <a:r>
              <a:rPr lang="en-IN" sz="1600" dirty="0"/>
              <a:t>Query the fact table twice, once for the primary salesperson, and again for secondary salesperson. Then, merge the result sets together. </a:t>
            </a:r>
          </a:p>
          <a:p>
            <a:pPr marL="742950" lvl="1" indent="-285750">
              <a:buFont typeface="Courier New" panose="02070309020205020404" pitchFamily="49" charset="0"/>
              <a:buChar char="o"/>
            </a:pPr>
            <a:r>
              <a:rPr lang="en-IN" sz="1600" dirty="0"/>
              <a:t>It will be more complicated if the fact table allows for three, or more salesperson.</a:t>
            </a:r>
          </a:p>
          <a:p>
            <a:pPr marL="285750" indent="-285750">
              <a:buFont typeface="Arial" panose="020B0604020202020204" pitchFamily="34" charset="0"/>
              <a:buChar char="•"/>
            </a:pPr>
            <a:r>
              <a:rPr lang="en-IN" sz="1600" dirty="0"/>
              <a:t>the solution only allows for a fixed number of relationships. </a:t>
            </a:r>
          </a:p>
        </p:txBody>
      </p:sp>
      <p:sp>
        <p:nvSpPr>
          <p:cNvPr id="7" name="TextBox 6">
            <a:extLst>
              <a:ext uri="{FF2B5EF4-FFF2-40B4-BE49-F238E27FC236}">
                <a16:creationId xmlns:a16="http://schemas.microsoft.com/office/drawing/2014/main" id="{06B997D7-7C0A-429E-8F9C-01A6CB255F46}"/>
              </a:ext>
            </a:extLst>
          </p:cNvPr>
          <p:cNvSpPr txBox="1"/>
          <p:nvPr/>
        </p:nvSpPr>
        <p:spPr>
          <a:xfrm>
            <a:off x="3733800" y="6177210"/>
            <a:ext cx="4953000" cy="369332"/>
          </a:xfrm>
          <a:prstGeom prst="rect">
            <a:avLst/>
          </a:prstGeom>
          <a:noFill/>
        </p:spPr>
        <p:txBody>
          <a:bodyPr wrap="square" rtlCol="0">
            <a:spAutoFit/>
          </a:bodyPr>
          <a:lstStyle/>
          <a:p>
            <a:r>
              <a:rPr lang="en-US" b="1" i="1" dirty="0"/>
              <a:t>Source: STAR Schema by damson</a:t>
            </a:r>
            <a:endParaRPr lang="en-IN" b="1" i="1" dirty="0"/>
          </a:p>
        </p:txBody>
      </p:sp>
    </p:spTree>
    <p:extLst>
      <p:ext uri="{BB962C8B-B14F-4D97-AF65-F5344CB8AC3E}">
        <p14:creationId xmlns:p14="http://schemas.microsoft.com/office/powerpoint/2010/main" val="657426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A67AD-0B5C-4635-B5D0-349B4A214BDB}"/>
              </a:ext>
            </a:extLst>
          </p:cNvPr>
          <p:cNvSpPr>
            <a:spLocks noGrp="1"/>
          </p:cNvSpPr>
          <p:nvPr>
            <p:ph sz="half" idx="1"/>
          </p:nvPr>
        </p:nvSpPr>
        <p:spPr>
          <a:xfrm>
            <a:off x="325582" y="1295400"/>
            <a:ext cx="8229600" cy="3510915"/>
          </a:xfrm>
        </p:spPr>
        <p:txBody>
          <a:bodyPr>
            <a:normAutofit/>
          </a:bodyPr>
          <a:lstStyle/>
          <a:p>
            <a:pPr marL="457200" indent="-457200">
              <a:buFont typeface="Arial" panose="020B0604020202020204" pitchFamily="34" charset="0"/>
              <a:buChar char="•"/>
            </a:pPr>
            <a:r>
              <a:rPr lang="en-IN" sz="1600" dirty="0"/>
              <a:t>2nd solution: Bridge Table, group table that sits between the fact table and the dimension table. </a:t>
            </a:r>
          </a:p>
          <a:p>
            <a:pPr marL="457200" indent="-457200">
              <a:buFont typeface="Arial" panose="020B0604020202020204" pitchFamily="34" charset="0"/>
              <a:buChar char="•"/>
            </a:pPr>
            <a:endParaRPr lang="en-IN" sz="2000" dirty="0"/>
          </a:p>
        </p:txBody>
      </p:sp>
      <p:sp>
        <p:nvSpPr>
          <p:cNvPr id="4" name="Content Placeholder 3">
            <a:extLst>
              <a:ext uri="{FF2B5EF4-FFF2-40B4-BE49-F238E27FC236}">
                <a16:creationId xmlns:a16="http://schemas.microsoft.com/office/drawing/2014/main" id="{CFD41666-DF95-4083-887E-05352F5F9120}"/>
              </a:ext>
            </a:extLst>
          </p:cNvPr>
          <p:cNvSpPr>
            <a:spLocks noGrp="1"/>
          </p:cNvSpPr>
          <p:nvPr>
            <p:ph sz="quarter" idx="10"/>
          </p:nvPr>
        </p:nvSpPr>
        <p:spPr>
          <a:xfrm>
            <a:off x="325582" y="402689"/>
            <a:ext cx="6324600" cy="1143000"/>
          </a:xfrm>
        </p:spPr>
        <p:txBody>
          <a:bodyPr>
            <a:normAutofit/>
          </a:bodyPr>
          <a:lstStyle/>
          <a:p>
            <a:r>
              <a:rPr lang="en-US" sz="3200" dirty="0"/>
              <a:t>Multivalued Dimension : Solution</a:t>
            </a:r>
            <a:endParaRPr lang="en-IN" sz="3200" dirty="0"/>
          </a:p>
        </p:txBody>
      </p:sp>
      <p:sp>
        <p:nvSpPr>
          <p:cNvPr id="5" name="Slide Number Placeholder 4">
            <a:extLst>
              <a:ext uri="{FF2B5EF4-FFF2-40B4-BE49-F238E27FC236}">
                <a16:creationId xmlns:a16="http://schemas.microsoft.com/office/drawing/2014/main" id="{54F6FF56-C04A-4A3F-A727-386D56931425}"/>
              </a:ext>
            </a:extLst>
          </p:cNvPr>
          <p:cNvSpPr>
            <a:spLocks noGrp="1"/>
          </p:cNvSpPr>
          <p:nvPr>
            <p:ph type="sldNum" sz="quarter" idx="13"/>
          </p:nvPr>
        </p:nvSpPr>
        <p:spPr/>
        <p:txBody>
          <a:bodyPr/>
          <a:lstStyle/>
          <a:p>
            <a:fld id="{BC8D7E44-7D4F-4942-A8C9-2DF6BF8399E8}" type="slidenum">
              <a:rPr lang="en-US" smtClean="0"/>
              <a:pPr/>
              <a:t>58</a:t>
            </a:fld>
            <a:endParaRPr lang="en-US" dirty="0"/>
          </a:p>
        </p:txBody>
      </p:sp>
      <p:sp>
        <p:nvSpPr>
          <p:cNvPr id="3" name="TextBox 2">
            <a:extLst>
              <a:ext uri="{FF2B5EF4-FFF2-40B4-BE49-F238E27FC236}">
                <a16:creationId xmlns:a16="http://schemas.microsoft.com/office/drawing/2014/main" id="{6BF6A9D6-414F-4C2F-B16C-37094A2AA961}"/>
              </a:ext>
            </a:extLst>
          </p:cNvPr>
          <p:cNvSpPr txBox="1"/>
          <p:nvPr/>
        </p:nvSpPr>
        <p:spPr>
          <a:xfrm>
            <a:off x="782782" y="4557641"/>
            <a:ext cx="8361218" cy="1723549"/>
          </a:xfrm>
          <a:prstGeom prst="rect">
            <a:avLst/>
          </a:prstGeom>
          <a:noFill/>
        </p:spPr>
        <p:txBody>
          <a:bodyPr wrap="square" rtlCol="0">
            <a:spAutoFit/>
          </a:bodyPr>
          <a:lstStyle/>
          <a:p>
            <a:pPr marL="285750" indent="-285750" algn="just">
              <a:buFont typeface="Arial" panose="020B0604020202020204" pitchFamily="34" charset="0"/>
              <a:buChar char="•"/>
            </a:pPr>
            <a:r>
              <a:rPr lang="en-IN" dirty="0"/>
              <a:t>A Table contains a </a:t>
            </a:r>
            <a:r>
              <a:rPr lang="en-IN" dirty="0" err="1"/>
              <a:t>group_key</a:t>
            </a:r>
            <a:r>
              <a:rPr lang="en-IN" dirty="0"/>
              <a:t> and a foreign key column referring to the dimension.</a:t>
            </a:r>
          </a:p>
          <a:p>
            <a:pPr marL="285750" indent="-285750" algn="just">
              <a:buFont typeface="Arial" panose="020B0604020202020204" pitchFamily="34" charset="0"/>
              <a:buChar char="•"/>
            </a:pPr>
            <a:r>
              <a:rPr lang="en-IN" dirty="0"/>
              <a:t>A row is added for each group member. If there are three members of the group, the group table will have three rows for that group. </a:t>
            </a:r>
          </a:p>
          <a:p>
            <a:pPr marL="742950" lvl="1" indent="-285750" algn="just">
              <a:buFont typeface="Arial" panose="020B0604020202020204" pitchFamily="34" charset="0"/>
              <a:buChar char="•"/>
            </a:pPr>
            <a:r>
              <a:rPr lang="en-IN" dirty="0"/>
              <a:t>Each row shares the same </a:t>
            </a:r>
            <a:r>
              <a:rPr lang="en-IN" dirty="0" err="1"/>
              <a:t>group_key</a:t>
            </a:r>
            <a:r>
              <a:rPr lang="en-IN" dirty="0"/>
              <a:t>.</a:t>
            </a:r>
          </a:p>
          <a:p>
            <a:pPr marL="285750" indent="-285750" algn="just">
              <a:buFont typeface="Arial" panose="020B0604020202020204" pitchFamily="34" charset="0"/>
              <a:buChar char="•"/>
            </a:pPr>
            <a:r>
              <a:rPr lang="en-IN" dirty="0"/>
              <a:t>The fact table and the bridge can be joined using the </a:t>
            </a:r>
            <a:r>
              <a:rPr lang="en-IN" dirty="0" err="1"/>
              <a:t>group_key</a:t>
            </a:r>
            <a:endParaRPr lang="en-IN" dirty="0"/>
          </a:p>
          <a:p>
            <a:pPr marL="285750" lvl="0" indent="-285750" algn="just">
              <a:buFont typeface="Arial" panose="020B0604020202020204" pitchFamily="34" charset="0"/>
              <a:buChar char="•"/>
            </a:pPr>
            <a:endParaRPr lang="en-IN" sz="1600" dirty="0"/>
          </a:p>
        </p:txBody>
      </p:sp>
      <p:sp>
        <p:nvSpPr>
          <p:cNvPr id="7" name="TextBox 6">
            <a:extLst>
              <a:ext uri="{FF2B5EF4-FFF2-40B4-BE49-F238E27FC236}">
                <a16:creationId xmlns:a16="http://schemas.microsoft.com/office/drawing/2014/main" id="{06B997D7-7C0A-429E-8F9C-01A6CB255F46}"/>
              </a:ext>
            </a:extLst>
          </p:cNvPr>
          <p:cNvSpPr txBox="1"/>
          <p:nvPr/>
        </p:nvSpPr>
        <p:spPr>
          <a:xfrm>
            <a:off x="4539673" y="6226356"/>
            <a:ext cx="4953000" cy="369332"/>
          </a:xfrm>
          <a:prstGeom prst="rect">
            <a:avLst/>
          </a:prstGeom>
          <a:noFill/>
        </p:spPr>
        <p:txBody>
          <a:bodyPr wrap="square" rtlCol="0">
            <a:spAutoFit/>
          </a:bodyPr>
          <a:lstStyle/>
          <a:p>
            <a:r>
              <a:rPr lang="en-US" b="1" i="1" dirty="0"/>
              <a:t>Source: STAR Schema by Adamson</a:t>
            </a:r>
            <a:endParaRPr lang="en-IN" b="1" i="1" dirty="0"/>
          </a:p>
        </p:txBody>
      </p:sp>
      <p:pic>
        <p:nvPicPr>
          <p:cNvPr id="8" name="Picture 7" descr="image">
            <a:extLst>
              <a:ext uri="{FF2B5EF4-FFF2-40B4-BE49-F238E27FC236}">
                <a16:creationId xmlns:a16="http://schemas.microsoft.com/office/drawing/2014/main" id="{C5043CC4-96A4-4B07-896C-E6B4EAFB7B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39430"/>
            <a:ext cx="5731510" cy="2704663"/>
          </a:xfrm>
          <a:prstGeom prst="rect">
            <a:avLst/>
          </a:prstGeom>
          <a:noFill/>
          <a:ln>
            <a:noFill/>
          </a:ln>
        </p:spPr>
      </p:pic>
    </p:spTree>
    <p:extLst>
      <p:ext uri="{BB962C8B-B14F-4D97-AF65-F5344CB8AC3E}">
        <p14:creationId xmlns:p14="http://schemas.microsoft.com/office/powerpoint/2010/main" val="838575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A67AD-0B5C-4635-B5D0-349B4A214BDB}"/>
              </a:ext>
            </a:extLst>
          </p:cNvPr>
          <p:cNvSpPr>
            <a:spLocks noGrp="1"/>
          </p:cNvSpPr>
          <p:nvPr>
            <p:ph sz="half" idx="1"/>
          </p:nvPr>
        </p:nvSpPr>
        <p:spPr>
          <a:xfrm>
            <a:off x="325582" y="1295400"/>
            <a:ext cx="8229600" cy="3510915"/>
          </a:xfrm>
        </p:spPr>
        <p:txBody>
          <a:bodyPr>
            <a:normAutofit/>
          </a:bodyPr>
          <a:lstStyle/>
          <a:p>
            <a:pPr marL="285750" indent="-285750">
              <a:buFont typeface="Arial" pitchFamily="34" charset="0"/>
              <a:buChar char="•"/>
            </a:pPr>
            <a:r>
              <a:rPr lang="en-US" sz="2000" dirty="0">
                <a:latin typeface="Calibri" pitchFamily="34" charset="0"/>
              </a:rPr>
              <a:t>A single dimension key might serve multiple purposes, or “roles” in a fact table</a:t>
            </a:r>
          </a:p>
          <a:p>
            <a:pPr marL="285750" indent="-285750">
              <a:buFont typeface="Arial" pitchFamily="34" charset="0"/>
              <a:buChar char="•"/>
            </a:pPr>
            <a:r>
              <a:rPr lang="en-US" sz="2000" dirty="0">
                <a:latin typeface="Calibri" pitchFamily="34" charset="0"/>
              </a:rPr>
              <a:t>Example: an order might have an order date, a due date, a ship date, etc.</a:t>
            </a:r>
          </a:p>
          <a:p>
            <a:pPr marL="285750" indent="-285750">
              <a:buFont typeface="Arial" pitchFamily="34" charset="0"/>
              <a:buChar char="•"/>
            </a:pPr>
            <a:r>
              <a:rPr lang="en-US" sz="2000" dirty="0">
                <a:latin typeface="Calibri" pitchFamily="34" charset="0"/>
              </a:rPr>
              <a:t>No need to create 3 versions of a Date dimension – just one, with 3 relationships</a:t>
            </a:r>
          </a:p>
          <a:p>
            <a:pPr marL="285750" indent="-285750">
              <a:buFont typeface="Arial" pitchFamily="34" charset="0"/>
              <a:buChar char="•"/>
            </a:pPr>
            <a:r>
              <a:rPr lang="en-US" sz="2000" dirty="0">
                <a:latin typeface="Calibri" pitchFamily="34" charset="0"/>
              </a:rPr>
              <a:t>We cannot literally use a single date dimension</a:t>
            </a:r>
          </a:p>
          <a:p>
            <a:pPr marL="285750" indent="-285750">
              <a:buFont typeface="Arial" pitchFamily="34" charset="0"/>
              <a:buChar char="•"/>
            </a:pPr>
            <a:r>
              <a:rPr lang="en-US" sz="2000" dirty="0">
                <a:latin typeface="Calibri" pitchFamily="34" charset="0"/>
              </a:rPr>
              <a:t>Create an illusion of 3 independent date dimensions by using view or aliases</a:t>
            </a:r>
          </a:p>
          <a:p>
            <a:pPr marL="457200" indent="-457200">
              <a:buFont typeface="Arial" panose="020B0604020202020204" pitchFamily="34" charset="0"/>
              <a:buChar char="•"/>
            </a:pPr>
            <a:endParaRPr lang="en-IN" sz="2000" dirty="0"/>
          </a:p>
        </p:txBody>
      </p:sp>
      <p:sp>
        <p:nvSpPr>
          <p:cNvPr id="4" name="Content Placeholder 3">
            <a:extLst>
              <a:ext uri="{FF2B5EF4-FFF2-40B4-BE49-F238E27FC236}">
                <a16:creationId xmlns:a16="http://schemas.microsoft.com/office/drawing/2014/main" id="{CFD41666-DF95-4083-887E-05352F5F9120}"/>
              </a:ext>
            </a:extLst>
          </p:cNvPr>
          <p:cNvSpPr>
            <a:spLocks noGrp="1"/>
          </p:cNvSpPr>
          <p:nvPr>
            <p:ph sz="quarter" idx="10"/>
          </p:nvPr>
        </p:nvSpPr>
        <p:spPr>
          <a:xfrm>
            <a:off x="325582" y="402689"/>
            <a:ext cx="6324600" cy="1143000"/>
          </a:xfrm>
        </p:spPr>
        <p:txBody>
          <a:bodyPr>
            <a:normAutofit/>
          </a:bodyPr>
          <a:lstStyle/>
          <a:p>
            <a:r>
              <a:rPr lang="en-US" sz="3200" dirty="0"/>
              <a:t>Role Playing Dimension</a:t>
            </a:r>
            <a:endParaRPr lang="en-IN" sz="3200" dirty="0"/>
          </a:p>
        </p:txBody>
      </p:sp>
      <p:sp>
        <p:nvSpPr>
          <p:cNvPr id="5" name="Slide Number Placeholder 4">
            <a:extLst>
              <a:ext uri="{FF2B5EF4-FFF2-40B4-BE49-F238E27FC236}">
                <a16:creationId xmlns:a16="http://schemas.microsoft.com/office/drawing/2014/main" id="{54F6FF56-C04A-4A3F-A727-386D56931425}"/>
              </a:ext>
            </a:extLst>
          </p:cNvPr>
          <p:cNvSpPr>
            <a:spLocks noGrp="1"/>
          </p:cNvSpPr>
          <p:nvPr>
            <p:ph type="sldNum" sz="quarter" idx="13"/>
          </p:nvPr>
        </p:nvSpPr>
        <p:spPr/>
        <p:txBody>
          <a:bodyPr/>
          <a:lstStyle/>
          <a:p>
            <a:fld id="{BC8D7E44-7D4F-4942-A8C9-2DF6BF8399E8}" type="slidenum">
              <a:rPr lang="en-US" smtClean="0"/>
              <a:pPr/>
              <a:t>59</a:t>
            </a:fld>
            <a:endParaRPr lang="en-US" dirty="0"/>
          </a:p>
        </p:txBody>
      </p:sp>
      <p:sp>
        <p:nvSpPr>
          <p:cNvPr id="7" name="TextBox 6">
            <a:extLst>
              <a:ext uri="{FF2B5EF4-FFF2-40B4-BE49-F238E27FC236}">
                <a16:creationId xmlns:a16="http://schemas.microsoft.com/office/drawing/2014/main" id="{06B997D7-7C0A-429E-8F9C-01A6CB255F46}"/>
              </a:ext>
            </a:extLst>
          </p:cNvPr>
          <p:cNvSpPr txBox="1"/>
          <p:nvPr/>
        </p:nvSpPr>
        <p:spPr>
          <a:xfrm>
            <a:off x="4539673" y="6226356"/>
            <a:ext cx="4953000" cy="369332"/>
          </a:xfrm>
          <a:prstGeom prst="rect">
            <a:avLst/>
          </a:prstGeom>
          <a:noFill/>
        </p:spPr>
        <p:txBody>
          <a:bodyPr wrap="square" rtlCol="0">
            <a:spAutoFit/>
          </a:bodyPr>
          <a:lstStyle/>
          <a:p>
            <a:r>
              <a:rPr lang="en-US" b="1" i="1" dirty="0"/>
              <a:t>Source: STAR Schema by Adamson</a:t>
            </a:r>
            <a:endParaRPr lang="en-IN" b="1" i="1" dirty="0"/>
          </a:p>
        </p:txBody>
      </p:sp>
    </p:spTree>
    <p:extLst>
      <p:ext uri="{BB962C8B-B14F-4D97-AF65-F5344CB8AC3E}">
        <p14:creationId xmlns:p14="http://schemas.microsoft.com/office/powerpoint/2010/main" val="58142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8567A305-E204-406D-A03E-598DC163A203}" type="datetime1">
              <a:rPr lang="en-US"/>
              <a:pPr>
                <a:defRPr/>
              </a:pPr>
              <a:t>2/23/2019</a:t>
            </a:fld>
            <a:endParaRPr lang="en-US"/>
          </a:p>
        </p:txBody>
      </p:sp>
      <p:sp>
        <p:nvSpPr>
          <p:cNvPr id="5" name="Footer Placeholder 4"/>
          <p:cNvSpPr>
            <a:spLocks noGrp="1"/>
          </p:cNvSpPr>
          <p:nvPr>
            <p:ph type="ftr" sz="quarter" idx="13"/>
          </p:nvPr>
        </p:nvSpPr>
        <p:spPr/>
        <p:txBody>
          <a:bodyPr/>
          <a:lstStyle/>
          <a:p>
            <a:pPr>
              <a:defRPr/>
            </a:pPr>
            <a:r>
              <a:rPr lang="en-US"/>
              <a:t> </a:t>
            </a:r>
          </a:p>
        </p:txBody>
      </p:sp>
      <p:sp>
        <p:nvSpPr>
          <p:cNvPr id="6" name="Slide Number Placeholder 5"/>
          <p:cNvSpPr>
            <a:spLocks noGrp="1"/>
          </p:cNvSpPr>
          <p:nvPr>
            <p:ph type="sldNum" sz="quarter" idx="14"/>
          </p:nvPr>
        </p:nvSpPr>
        <p:spPr/>
        <p:txBody>
          <a:bodyPr/>
          <a:lstStyle/>
          <a:p>
            <a:pPr>
              <a:defRPr/>
            </a:pPr>
            <a:fld id="{77AA7359-0812-4EBA-87A8-8E0D2AF0CDA6}" type="slidenum">
              <a:rPr lang="en-US"/>
              <a:pPr>
                <a:defRPr/>
              </a:pPr>
              <a:t>6</a:t>
            </a:fld>
            <a:endParaRPr lang="en-US"/>
          </a:p>
        </p:txBody>
      </p:sp>
      <p:sp>
        <p:nvSpPr>
          <p:cNvPr id="13318" name="Rectangle 3"/>
          <p:cNvSpPr>
            <a:spLocks noGrp="1" noChangeArrowheads="1"/>
          </p:cNvSpPr>
          <p:nvPr>
            <p:ph idx="4294967295"/>
          </p:nvPr>
        </p:nvSpPr>
        <p:spPr>
          <a:xfrm>
            <a:off x="457200" y="1828800"/>
            <a:ext cx="7467600" cy="2590800"/>
          </a:xfrm>
        </p:spPr>
        <p:txBody>
          <a:bodyPr>
            <a:normAutofit lnSpcReduction="10000"/>
          </a:bodyPr>
          <a:lstStyle/>
          <a:p>
            <a:pPr eaLnBrk="1" fontAlgn="auto" hangingPunct="1">
              <a:lnSpc>
                <a:spcPct val="80000"/>
              </a:lnSpc>
              <a:spcBef>
                <a:spcPts val="0"/>
              </a:spcBef>
              <a:spcAft>
                <a:spcPts val="0"/>
              </a:spcAft>
              <a:defRPr/>
            </a:pPr>
            <a:r>
              <a:rPr lang="en-US" sz="3000" dirty="0">
                <a:solidFill>
                  <a:sysClr val="windowText" lastClr="000000"/>
                </a:solidFill>
              </a:rPr>
              <a:t>Type I Change (overwrite)</a:t>
            </a:r>
          </a:p>
          <a:p>
            <a:pPr eaLnBrk="1" fontAlgn="auto" hangingPunct="1">
              <a:lnSpc>
                <a:spcPct val="80000"/>
              </a:lnSpc>
              <a:spcBef>
                <a:spcPts val="0"/>
              </a:spcBef>
              <a:spcAft>
                <a:spcPts val="0"/>
              </a:spcAft>
              <a:buFontTx/>
              <a:buNone/>
              <a:defRPr/>
            </a:pPr>
            <a:endParaRPr lang="en-US" sz="3000" dirty="0">
              <a:solidFill>
                <a:sysClr val="windowText" lastClr="000000"/>
              </a:solidFill>
            </a:endParaRPr>
          </a:p>
          <a:p>
            <a:pPr eaLnBrk="1" fontAlgn="auto" hangingPunct="1">
              <a:lnSpc>
                <a:spcPct val="80000"/>
              </a:lnSpc>
              <a:spcBef>
                <a:spcPts val="0"/>
              </a:spcBef>
              <a:spcAft>
                <a:spcPts val="0"/>
              </a:spcAft>
              <a:defRPr/>
            </a:pPr>
            <a:r>
              <a:rPr lang="en-US" sz="3000" dirty="0">
                <a:solidFill>
                  <a:sysClr val="windowText" lastClr="000000"/>
                </a:solidFill>
              </a:rPr>
              <a:t>Type II Change (new record)</a:t>
            </a:r>
          </a:p>
          <a:p>
            <a:pPr eaLnBrk="1" fontAlgn="auto" hangingPunct="1">
              <a:lnSpc>
                <a:spcPct val="80000"/>
              </a:lnSpc>
              <a:spcBef>
                <a:spcPts val="0"/>
              </a:spcBef>
              <a:spcAft>
                <a:spcPts val="0"/>
              </a:spcAft>
              <a:buFontTx/>
              <a:buNone/>
              <a:defRPr/>
            </a:pPr>
            <a:endParaRPr lang="en-US" sz="3000" dirty="0">
              <a:solidFill>
                <a:sysClr val="windowText" lastClr="000000"/>
              </a:solidFill>
            </a:endParaRPr>
          </a:p>
          <a:p>
            <a:pPr eaLnBrk="1" fontAlgn="auto" hangingPunct="1">
              <a:lnSpc>
                <a:spcPct val="80000"/>
              </a:lnSpc>
              <a:spcBef>
                <a:spcPts val="0"/>
              </a:spcBef>
              <a:spcAft>
                <a:spcPts val="0"/>
              </a:spcAft>
              <a:defRPr/>
            </a:pPr>
            <a:r>
              <a:rPr lang="en-US" sz="3000" dirty="0">
                <a:solidFill>
                  <a:sysClr val="windowText" lastClr="000000"/>
                </a:solidFill>
              </a:rPr>
              <a:t>Type III Change (new attribute)</a:t>
            </a:r>
          </a:p>
          <a:p>
            <a:pPr eaLnBrk="1" fontAlgn="auto" hangingPunct="1">
              <a:lnSpc>
                <a:spcPct val="80000"/>
              </a:lnSpc>
              <a:spcBef>
                <a:spcPts val="0"/>
              </a:spcBef>
              <a:spcAft>
                <a:spcPts val="0"/>
              </a:spcAft>
              <a:buFontTx/>
              <a:buNone/>
              <a:defRPr/>
            </a:pPr>
            <a:endParaRPr lang="en-US" sz="3000" dirty="0">
              <a:solidFill>
                <a:sysClr val="windowText" lastClr="000000"/>
              </a:solidFill>
            </a:endParaRPr>
          </a:p>
          <a:p>
            <a:pPr eaLnBrk="1" fontAlgn="auto" hangingPunct="1">
              <a:lnSpc>
                <a:spcPct val="80000"/>
              </a:lnSpc>
              <a:spcBef>
                <a:spcPts val="0"/>
              </a:spcBef>
              <a:spcAft>
                <a:spcPts val="0"/>
              </a:spcAft>
              <a:defRPr/>
            </a:pPr>
            <a:r>
              <a:rPr lang="en-US" sz="3000" dirty="0">
                <a:solidFill>
                  <a:sysClr val="windowText" lastClr="000000"/>
                </a:solidFill>
              </a:rPr>
              <a:t>Hybrid Approach</a:t>
            </a:r>
          </a:p>
          <a:p>
            <a:pPr lvl="1" eaLnBrk="1" fontAlgn="auto" hangingPunct="1">
              <a:lnSpc>
                <a:spcPct val="80000"/>
              </a:lnSpc>
              <a:spcBef>
                <a:spcPts val="0"/>
              </a:spcBef>
              <a:spcAft>
                <a:spcPts val="0"/>
              </a:spcAft>
              <a:buFont typeface="Wingdings" pitchFamily="2" charset="2"/>
              <a:buNone/>
              <a:defRPr/>
            </a:pPr>
            <a:endParaRPr lang="en-US" sz="2100" b="1" dirty="0">
              <a:solidFill>
                <a:sysClr val="windowText" lastClr="000000"/>
              </a:solidFill>
            </a:endParaRPr>
          </a:p>
          <a:p>
            <a:pPr eaLnBrk="1" fontAlgn="auto" hangingPunct="1">
              <a:lnSpc>
                <a:spcPct val="80000"/>
              </a:lnSpc>
              <a:spcBef>
                <a:spcPts val="0"/>
              </a:spcBef>
              <a:spcAft>
                <a:spcPts val="0"/>
              </a:spcAft>
              <a:defRPr/>
            </a:pPr>
            <a:endParaRPr lang="en-US" sz="2500" b="1" dirty="0">
              <a:solidFill>
                <a:sysClr val="windowText" lastClr="000000"/>
              </a:solidFill>
            </a:endParaRPr>
          </a:p>
          <a:p>
            <a:pPr eaLnBrk="1" fontAlgn="auto" hangingPunct="1">
              <a:lnSpc>
                <a:spcPct val="80000"/>
              </a:lnSpc>
              <a:spcBef>
                <a:spcPts val="0"/>
              </a:spcBef>
              <a:spcAft>
                <a:spcPts val="0"/>
              </a:spcAft>
              <a:defRPr/>
            </a:pPr>
            <a:endParaRPr lang="en-US" sz="2500" b="1" dirty="0">
              <a:solidFill>
                <a:sysClr val="windowText" lastClr="000000"/>
              </a:solidFill>
            </a:endParaRPr>
          </a:p>
        </p:txBody>
      </p:sp>
      <p:sp>
        <p:nvSpPr>
          <p:cNvPr id="86018" name="Rectangle 2"/>
          <p:cNvSpPr>
            <a:spLocks noGrp="1" noChangeArrowheads="1"/>
          </p:cNvSpPr>
          <p:nvPr>
            <p:ph type="title" idx="4294967295"/>
          </p:nvPr>
        </p:nvSpPr>
        <p:spPr>
          <a:xfrm>
            <a:off x="0" y="304800"/>
            <a:ext cx="7773988" cy="1143000"/>
          </a:xfrm>
        </p:spPr>
        <p:txBody>
          <a:bodyPr>
            <a:normAutofit/>
          </a:bodyPr>
          <a:lstStyle/>
          <a:p>
            <a:pPr eaLnBrk="1" hangingPunct="1"/>
            <a:r>
              <a:rPr lang="en-US" sz="3600" dirty="0"/>
              <a:t>Slowly Changing Dimensions (SCDs)</a:t>
            </a:r>
          </a:p>
        </p:txBody>
      </p:sp>
    </p:spTree>
    <p:extLst>
      <p:ext uri="{BB962C8B-B14F-4D97-AF65-F5344CB8AC3E}">
        <p14:creationId xmlns:p14="http://schemas.microsoft.com/office/powerpoint/2010/main" val="3731054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AE550B-3B9E-4315-BD11-2818E8466AE7}"/>
              </a:ext>
            </a:extLst>
          </p:cNvPr>
          <p:cNvPicPr>
            <a:picLocks noGrp="1" noChangeAspect="1"/>
          </p:cNvPicPr>
          <p:nvPr>
            <p:ph sz="half" idx="1"/>
          </p:nvPr>
        </p:nvPicPr>
        <p:blipFill>
          <a:blip r:embed="rId2"/>
          <a:stretch>
            <a:fillRect/>
          </a:stretch>
        </p:blipFill>
        <p:spPr>
          <a:xfrm>
            <a:off x="4800600" y="1752600"/>
            <a:ext cx="4038600" cy="3673910"/>
          </a:xfrm>
          <a:prstGeom prst="rect">
            <a:avLst/>
          </a:prstGeom>
        </p:spPr>
      </p:pic>
      <p:sp>
        <p:nvSpPr>
          <p:cNvPr id="4" name="Content Placeholder 3">
            <a:extLst>
              <a:ext uri="{FF2B5EF4-FFF2-40B4-BE49-F238E27FC236}">
                <a16:creationId xmlns:a16="http://schemas.microsoft.com/office/drawing/2014/main" id="{EF938CB7-A917-41D3-AD48-BD40D2DCB4D1}"/>
              </a:ext>
            </a:extLst>
          </p:cNvPr>
          <p:cNvSpPr>
            <a:spLocks noGrp="1"/>
          </p:cNvSpPr>
          <p:nvPr>
            <p:ph sz="quarter" idx="10"/>
          </p:nvPr>
        </p:nvSpPr>
        <p:spPr/>
        <p:txBody>
          <a:bodyPr/>
          <a:lstStyle/>
          <a:p>
            <a:r>
              <a:rPr lang="en-US" dirty="0" err="1"/>
              <a:t>Factless</a:t>
            </a:r>
            <a:r>
              <a:rPr lang="en-US" dirty="0"/>
              <a:t> Fact table</a:t>
            </a:r>
            <a:endParaRPr lang="en-IN" dirty="0"/>
          </a:p>
        </p:txBody>
      </p:sp>
      <p:sp>
        <p:nvSpPr>
          <p:cNvPr id="5" name="Slide Number Placeholder 4">
            <a:extLst>
              <a:ext uri="{FF2B5EF4-FFF2-40B4-BE49-F238E27FC236}">
                <a16:creationId xmlns:a16="http://schemas.microsoft.com/office/drawing/2014/main" id="{A00EFE58-42AE-488B-93EF-ED52F8493E24}"/>
              </a:ext>
            </a:extLst>
          </p:cNvPr>
          <p:cNvSpPr>
            <a:spLocks noGrp="1"/>
          </p:cNvSpPr>
          <p:nvPr>
            <p:ph type="sldNum" sz="quarter" idx="13"/>
          </p:nvPr>
        </p:nvSpPr>
        <p:spPr/>
        <p:txBody>
          <a:bodyPr/>
          <a:lstStyle/>
          <a:p>
            <a:fld id="{BC8D7E44-7D4F-4942-A8C9-2DF6BF8399E8}" type="slidenum">
              <a:rPr lang="en-US" smtClean="0"/>
              <a:pPr/>
              <a:t>60</a:t>
            </a:fld>
            <a:endParaRPr lang="en-US" dirty="0"/>
          </a:p>
        </p:txBody>
      </p:sp>
      <p:sp>
        <p:nvSpPr>
          <p:cNvPr id="7" name="TextBox 6">
            <a:extLst>
              <a:ext uri="{FF2B5EF4-FFF2-40B4-BE49-F238E27FC236}">
                <a16:creationId xmlns:a16="http://schemas.microsoft.com/office/drawing/2014/main" id="{E86321D3-D928-4356-9164-45C1131F98D3}"/>
              </a:ext>
            </a:extLst>
          </p:cNvPr>
          <p:cNvSpPr txBox="1"/>
          <p:nvPr/>
        </p:nvSpPr>
        <p:spPr>
          <a:xfrm>
            <a:off x="381000" y="1447800"/>
            <a:ext cx="4343400" cy="2862322"/>
          </a:xfrm>
          <a:prstGeom prst="rect">
            <a:avLst/>
          </a:prstGeom>
          <a:noFill/>
        </p:spPr>
        <p:txBody>
          <a:bodyPr wrap="square" rtlCol="0">
            <a:spAutoFit/>
          </a:bodyPr>
          <a:lstStyle/>
          <a:p>
            <a:pPr marL="285750" indent="-285750">
              <a:buFont typeface="Arial" pitchFamily="34" charset="0"/>
              <a:buChar char="•"/>
            </a:pPr>
            <a:r>
              <a:rPr lang="en-US" dirty="0">
                <a:latin typeface="Calibri" pitchFamily="34" charset="0"/>
              </a:rPr>
              <a:t>Special type of transactional fact table</a:t>
            </a:r>
          </a:p>
          <a:p>
            <a:pPr marL="285750" indent="-285750">
              <a:buFont typeface="Arial" pitchFamily="34" charset="0"/>
              <a:buChar char="•"/>
            </a:pPr>
            <a:r>
              <a:rPr lang="en-US" dirty="0">
                <a:latin typeface="Calibri" pitchFamily="34" charset="0"/>
              </a:rPr>
              <a:t>Each row represents an “event”, intersection of dimensions</a:t>
            </a:r>
          </a:p>
          <a:p>
            <a:pPr marL="285750" indent="-285750">
              <a:buFont typeface="Arial" pitchFamily="34" charset="0"/>
              <a:buChar char="•"/>
            </a:pPr>
            <a:r>
              <a:rPr lang="en-US" dirty="0">
                <a:latin typeface="Calibri" pitchFamily="34" charset="0"/>
              </a:rPr>
              <a:t>One can find out the # of instances where dimensions come together</a:t>
            </a:r>
          </a:p>
          <a:p>
            <a:pPr marL="285750" indent="-285750">
              <a:buFont typeface="Arial" pitchFamily="34" charset="0"/>
              <a:buChar char="•"/>
            </a:pPr>
            <a:r>
              <a:rPr lang="en-US" dirty="0"/>
              <a:t> </a:t>
            </a:r>
            <a:r>
              <a:rPr lang="en-US" dirty="0">
                <a:latin typeface="Calibri" pitchFamily="34" charset="0"/>
              </a:rPr>
              <a:t>it does support measurement of the business process. </a:t>
            </a:r>
          </a:p>
          <a:p>
            <a:pPr marL="285750" indent="-285750">
              <a:buFont typeface="Arial" pitchFamily="34" charset="0"/>
              <a:buChar char="•"/>
            </a:pPr>
            <a:r>
              <a:rPr lang="en-US" dirty="0">
                <a:latin typeface="Calibri" pitchFamily="34" charset="0"/>
              </a:rPr>
              <a:t>It can be used to answer a wide variety of analytic questions, simply by counting rows in the fact table.</a:t>
            </a:r>
            <a:endParaRPr lang="en-IN" dirty="0">
              <a:latin typeface="Calibri" pitchFamily="34" charset="0"/>
            </a:endParaRPr>
          </a:p>
        </p:txBody>
      </p:sp>
      <p:sp>
        <p:nvSpPr>
          <p:cNvPr id="8" name="TextBox 7">
            <a:extLst>
              <a:ext uri="{FF2B5EF4-FFF2-40B4-BE49-F238E27FC236}">
                <a16:creationId xmlns:a16="http://schemas.microsoft.com/office/drawing/2014/main" id="{27BD7E99-A685-4EED-9FF5-6509C0E2AAF3}"/>
              </a:ext>
            </a:extLst>
          </p:cNvPr>
          <p:cNvSpPr txBox="1"/>
          <p:nvPr/>
        </p:nvSpPr>
        <p:spPr>
          <a:xfrm>
            <a:off x="4539673" y="6226356"/>
            <a:ext cx="4953000" cy="369332"/>
          </a:xfrm>
          <a:prstGeom prst="rect">
            <a:avLst/>
          </a:prstGeom>
          <a:noFill/>
        </p:spPr>
        <p:txBody>
          <a:bodyPr wrap="square" rtlCol="0">
            <a:spAutoFit/>
          </a:bodyPr>
          <a:lstStyle/>
          <a:p>
            <a:r>
              <a:rPr lang="en-US" b="1" i="1" dirty="0"/>
              <a:t>Source: STAR Schema </a:t>
            </a:r>
            <a:r>
              <a:rPr lang="en-US" b="1" i="1"/>
              <a:t>by Adamson</a:t>
            </a:r>
            <a:endParaRPr lang="en-IN" b="1" i="1" dirty="0"/>
          </a:p>
        </p:txBody>
      </p:sp>
    </p:spTree>
    <p:extLst>
      <p:ext uri="{BB962C8B-B14F-4D97-AF65-F5344CB8AC3E}">
        <p14:creationId xmlns:p14="http://schemas.microsoft.com/office/powerpoint/2010/main" val="1788236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endParaRPr lang="en-IN"/>
          </a:p>
        </p:txBody>
      </p:sp>
      <p:sp>
        <p:nvSpPr>
          <p:cNvPr id="3" name="Rectangle 44"/>
          <p:cNvSpPr>
            <a:spLocks noGrp="1" noChangeArrowheads="1"/>
          </p:cNvSpPr>
          <p:nvPr>
            <p:ph type="dt" sz="half" idx="12"/>
          </p:nvPr>
        </p:nvSpPr>
        <p:spPr/>
        <p:txBody>
          <a:bodyPr/>
          <a:lstStyle/>
          <a:p>
            <a:pPr>
              <a:defRPr/>
            </a:pPr>
            <a:fld id="{22E0D91D-C95D-40B1-A6F7-DE3E86D62154}" type="datetime5">
              <a:rPr lang="en-US"/>
              <a:pPr>
                <a:defRPr/>
              </a:pPr>
              <a:t>23-Feb-19</a:t>
            </a:fld>
            <a:endParaRPr lang="en-US"/>
          </a:p>
        </p:txBody>
      </p:sp>
      <p:sp>
        <p:nvSpPr>
          <p:cNvPr id="5" name="Rectangle 46"/>
          <p:cNvSpPr>
            <a:spLocks noGrp="1" noChangeArrowheads="1"/>
          </p:cNvSpPr>
          <p:nvPr>
            <p:ph type="sldNum" sz="quarter" idx="14"/>
          </p:nvPr>
        </p:nvSpPr>
        <p:spPr/>
        <p:txBody>
          <a:bodyPr/>
          <a:lstStyle/>
          <a:p>
            <a:pPr>
              <a:defRPr/>
            </a:pPr>
            <a:fld id="{3FD8D6B7-9F91-4F21-8750-E0967CFF8446}" type="slidenum">
              <a:rPr lang="en-US"/>
              <a:pPr>
                <a:defRPr/>
              </a:pPr>
              <a:t>61</a:t>
            </a:fld>
            <a:endParaRPr lang="en-US"/>
          </a:p>
        </p:txBody>
      </p:sp>
      <p:sp>
        <p:nvSpPr>
          <p:cNvPr id="77826" name="Rectangle 2"/>
          <p:cNvSpPr>
            <a:spLocks noGrp="1" noChangeArrowheads="1"/>
          </p:cNvSpPr>
          <p:nvPr>
            <p:ph type="ctrTitle" idx="4294967295"/>
          </p:nvPr>
        </p:nvSpPr>
        <p:spPr>
          <a:xfrm>
            <a:off x="1676400" y="2895600"/>
            <a:ext cx="7467600" cy="1616075"/>
          </a:xfrm>
        </p:spPr>
        <p:txBody>
          <a:bodyPr/>
          <a:lstStyle/>
          <a:p>
            <a:pPr eaLnBrk="1" hangingPunct="1"/>
            <a:r>
              <a:rPr lang="en-US" sz="7200" b="1" i="1" dirty="0">
                <a:solidFill>
                  <a:schemeClr val="hlink"/>
                </a:solidFill>
                <a:latin typeface="Times New Roman" pitchFamily="18" charset="0"/>
              </a:rPr>
              <a:t>Q &amp; A</a:t>
            </a:r>
          </a:p>
        </p:txBody>
      </p:sp>
    </p:spTree>
    <p:extLst>
      <p:ext uri="{BB962C8B-B14F-4D97-AF65-F5344CB8AC3E}">
        <p14:creationId xmlns:p14="http://schemas.microsoft.com/office/powerpoint/2010/main" val="1828763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1493837"/>
            <a:ext cx="8229600" cy="4525963"/>
          </a:xfrm>
        </p:spPr>
        <p:txBody>
          <a:bodyPr/>
          <a:lstStyle/>
          <a:p>
            <a:endParaRPr lang="en-IN"/>
          </a:p>
        </p:txBody>
      </p:sp>
      <p:sp>
        <p:nvSpPr>
          <p:cNvPr id="3" name="Content Placeholder 2"/>
          <p:cNvSpPr>
            <a:spLocks noGrp="1"/>
          </p:cNvSpPr>
          <p:nvPr>
            <p:ph sz="quarter" idx="4294967295"/>
          </p:nvPr>
        </p:nvSpPr>
        <p:spPr>
          <a:xfrm>
            <a:off x="304800" y="152400"/>
            <a:ext cx="6324600" cy="1143000"/>
          </a:xfrm>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8434" name="Rectangle 2"/>
          <p:cNvSpPr>
            <a:spLocks noGrp="1" noChangeArrowheads="1"/>
          </p:cNvSpPr>
          <p:nvPr>
            <p:ph type="ctrTitle" idx="4294967295"/>
          </p:nvPr>
        </p:nvSpPr>
        <p:spPr>
          <a:xfrm>
            <a:off x="1371600" y="2743200"/>
            <a:ext cx="7467600" cy="1143000"/>
          </a:xfrm>
        </p:spPr>
        <p:txBody>
          <a:bodyPr/>
          <a:lstStyle/>
          <a:p>
            <a:pPr eaLnBrk="1" hangingPunct="1">
              <a:defRPr/>
            </a:pPr>
            <a:r>
              <a:rPr lang="en-US" sz="6900" b="1" dirty="0">
                <a:solidFill>
                  <a:srgbClr val="000000"/>
                </a:solidFill>
              </a:rPr>
              <a:t>Thank You</a:t>
            </a:r>
          </a:p>
        </p:txBody>
      </p:sp>
    </p:spTree>
    <p:extLst>
      <p:ext uri="{BB962C8B-B14F-4D97-AF65-F5344CB8AC3E}">
        <p14:creationId xmlns:p14="http://schemas.microsoft.com/office/powerpoint/2010/main" val="263815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Date Placeholder 3"/>
          <p:cNvSpPr>
            <a:spLocks noGrp="1"/>
          </p:cNvSpPr>
          <p:nvPr>
            <p:ph type="dt" sz="half" idx="12"/>
          </p:nvPr>
        </p:nvSpPr>
        <p:spPr/>
        <p:txBody>
          <a:bodyPr/>
          <a:lstStyle/>
          <a:p>
            <a:pPr>
              <a:defRPr/>
            </a:pPr>
            <a:fld id="{20BB0696-4EF3-4C53-9D51-23EF6E838E37}" type="datetime1">
              <a:rPr lang="en-US"/>
              <a:pPr>
                <a:defRPr/>
              </a:pPr>
              <a:t>2/23/2019</a:t>
            </a:fld>
            <a:endParaRPr lang="en-US"/>
          </a:p>
        </p:txBody>
      </p:sp>
      <p:sp>
        <p:nvSpPr>
          <p:cNvPr id="24" name="Footer Placeholder 4"/>
          <p:cNvSpPr>
            <a:spLocks noGrp="1"/>
          </p:cNvSpPr>
          <p:nvPr>
            <p:ph type="ftr" sz="quarter" idx="13"/>
          </p:nvPr>
        </p:nvSpPr>
        <p:spPr/>
        <p:txBody>
          <a:bodyPr/>
          <a:lstStyle/>
          <a:p>
            <a:pPr>
              <a:defRPr/>
            </a:pPr>
            <a:r>
              <a:rPr lang="en-US"/>
              <a:t> </a:t>
            </a:r>
          </a:p>
        </p:txBody>
      </p:sp>
      <p:sp>
        <p:nvSpPr>
          <p:cNvPr id="25" name="Slide Number Placeholder 5"/>
          <p:cNvSpPr>
            <a:spLocks noGrp="1"/>
          </p:cNvSpPr>
          <p:nvPr>
            <p:ph type="sldNum" sz="quarter" idx="14"/>
          </p:nvPr>
        </p:nvSpPr>
        <p:spPr/>
        <p:txBody>
          <a:bodyPr/>
          <a:lstStyle/>
          <a:p>
            <a:pPr>
              <a:defRPr/>
            </a:pPr>
            <a:fld id="{B851B3F6-E415-405D-AF07-AE3141D7FBA9}" type="slidenum">
              <a:rPr lang="en-US"/>
              <a:pPr>
                <a:defRPr/>
              </a:pPr>
              <a:t>7</a:t>
            </a:fld>
            <a:endParaRPr lang="en-US"/>
          </a:p>
        </p:txBody>
      </p:sp>
      <p:sp>
        <p:nvSpPr>
          <p:cNvPr id="18434" name="Rectangle 3"/>
          <p:cNvSpPr>
            <a:spLocks noGrp="1" noChangeArrowheads="1"/>
          </p:cNvSpPr>
          <p:nvPr>
            <p:ph idx="4294967295"/>
          </p:nvPr>
        </p:nvSpPr>
        <p:spPr>
          <a:xfrm>
            <a:off x="0" y="1524000"/>
            <a:ext cx="7315200" cy="609600"/>
          </a:xfrm>
        </p:spPr>
        <p:txBody>
          <a:bodyPr/>
          <a:lstStyle/>
          <a:p>
            <a:pPr eaLnBrk="1" hangingPunct="1">
              <a:lnSpc>
                <a:spcPct val="80000"/>
              </a:lnSpc>
              <a:spcBef>
                <a:spcPct val="0"/>
              </a:spcBef>
              <a:buFont typeface="Wingdings" pitchFamily="2" charset="2"/>
              <a:buNone/>
            </a:pPr>
            <a:r>
              <a:rPr lang="en-US" b="1" dirty="0">
                <a:solidFill>
                  <a:srgbClr val="000000"/>
                </a:solidFill>
              </a:rPr>
              <a:t>Type I Change</a:t>
            </a:r>
          </a:p>
        </p:txBody>
      </p:sp>
      <p:sp>
        <p:nvSpPr>
          <p:cNvPr id="88066" name="Rectangle 2"/>
          <p:cNvSpPr>
            <a:spLocks noGrp="1" noChangeArrowheads="1"/>
          </p:cNvSpPr>
          <p:nvPr>
            <p:ph type="title" idx="4294967295"/>
          </p:nvPr>
        </p:nvSpPr>
        <p:spPr>
          <a:xfrm>
            <a:off x="0" y="228600"/>
            <a:ext cx="7773988" cy="1143000"/>
          </a:xfrm>
        </p:spPr>
        <p:txBody>
          <a:bodyPr>
            <a:normAutofit/>
          </a:bodyPr>
          <a:lstStyle/>
          <a:p>
            <a:r>
              <a:rPr lang="en-US" sz="3600" dirty="0"/>
              <a:t>Slowly Changing Dimensions</a:t>
            </a:r>
          </a:p>
        </p:txBody>
      </p:sp>
      <p:sp>
        <p:nvSpPr>
          <p:cNvPr id="88068" name="Rectangle 4"/>
          <p:cNvSpPr>
            <a:spLocks noChangeArrowheads="1"/>
          </p:cNvSpPr>
          <p:nvPr/>
        </p:nvSpPr>
        <p:spPr bwMode="auto">
          <a:xfrm>
            <a:off x="1447800" y="23622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Overwrite Old Value </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Used in cases where old values have no significance</a:t>
            </a:r>
          </a:p>
          <a:p>
            <a:pPr marL="342900" indent="-342900" eaLnBrk="1" hangingPunct="1">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Where old values need to be discarded</a:t>
            </a:r>
            <a:endParaRPr lang="en-US" sz="2400" b="0" dirty="0">
              <a:solidFill>
                <a:schemeClr val="tx1"/>
              </a:solidFill>
              <a:latin typeface="Arial" pitchFamily="34" charset="0"/>
              <a:cs typeface="Arial" pitchFamily="34" charset="0"/>
            </a:endParaRP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Mainly used for correction</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For Example, Spelling mistake </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Example</a:t>
            </a:r>
          </a:p>
        </p:txBody>
      </p:sp>
      <p:graphicFrame>
        <p:nvGraphicFramePr>
          <p:cNvPr id="88094" name="Group 30"/>
          <p:cNvGraphicFramePr>
            <a:graphicFrameLocks noGrp="1"/>
          </p:cNvGraphicFramePr>
          <p:nvPr>
            <p:extLst>
              <p:ext uri="{D42A27DB-BD31-4B8C-83A1-F6EECF244321}">
                <p14:modId xmlns:p14="http://schemas.microsoft.com/office/powerpoint/2010/main" val="872266060"/>
              </p:ext>
            </p:extLst>
          </p:nvPr>
        </p:nvGraphicFramePr>
        <p:xfrm>
          <a:off x="609599" y="5105399"/>
          <a:ext cx="8349672" cy="547255"/>
        </p:xfrm>
        <a:graphic>
          <a:graphicData uri="http://schemas.openxmlformats.org/drawingml/2006/table">
            <a:tbl>
              <a:tblPr/>
              <a:tblGrid>
                <a:gridCol w="1391612">
                  <a:extLst>
                    <a:ext uri="{9D8B030D-6E8A-4147-A177-3AD203B41FA5}">
                      <a16:colId xmlns:a16="http://schemas.microsoft.com/office/drawing/2014/main" val="20000"/>
                    </a:ext>
                  </a:extLst>
                </a:gridCol>
                <a:gridCol w="1391612">
                  <a:extLst>
                    <a:ext uri="{9D8B030D-6E8A-4147-A177-3AD203B41FA5}">
                      <a16:colId xmlns:a16="http://schemas.microsoft.com/office/drawing/2014/main" val="20001"/>
                    </a:ext>
                  </a:extLst>
                </a:gridCol>
                <a:gridCol w="1179177">
                  <a:extLst>
                    <a:ext uri="{9D8B030D-6E8A-4147-A177-3AD203B41FA5}">
                      <a16:colId xmlns:a16="http://schemas.microsoft.com/office/drawing/2014/main" val="20002"/>
                    </a:ext>
                  </a:extLst>
                </a:gridCol>
                <a:gridCol w="1604047">
                  <a:extLst>
                    <a:ext uri="{9D8B030D-6E8A-4147-A177-3AD203B41FA5}">
                      <a16:colId xmlns:a16="http://schemas.microsoft.com/office/drawing/2014/main" val="20003"/>
                    </a:ext>
                  </a:extLst>
                </a:gridCol>
                <a:gridCol w="1391612">
                  <a:extLst>
                    <a:ext uri="{9D8B030D-6E8A-4147-A177-3AD203B41FA5}">
                      <a16:colId xmlns:a16="http://schemas.microsoft.com/office/drawing/2014/main" val="20004"/>
                    </a:ext>
                  </a:extLst>
                </a:gridCol>
                <a:gridCol w="1391612">
                  <a:extLst>
                    <a:ext uri="{9D8B030D-6E8A-4147-A177-3AD203B41FA5}">
                      <a16:colId xmlns:a16="http://schemas.microsoft.com/office/drawing/2014/main" val="20005"/>
                    </a:ext>
                  </a:extLst>
                </a:gridCol>
              </a:tblGrid>
              <a:tr h="54725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Same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Paul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err="1">
                          <a:ln>
                            <a:noFill/>
                          </a:ln>
                          <a:solidFill>
                            <a:schemeClr val="tx1"/>
                          </a:solidFill>
                          <a:effectLst/>
                          <a:latin typeface="Verdana" pitchFamily="34" charset="0"/>
                        </a:rPr>
                        <a:t>bangalore</a:t>
                      </a:r>
                      <a:endParaRPr kumimoji="0" lang="en-US" sz="18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a:ln>
                            <a:noFill/>
                          </a:ln>
                          <a:solidFill>
                            <a:schemeClr val="tx1"/>
                          </a:solidFill>
                          <a:effectLst/>
                          <a:latin typeface="Verdana" pitchFamily="34" charset="0"/>
                        </a:rPr>
                        <a:t>7644807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NDA123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8095" name="Line 31"/>
          <p:cNvSpPr>
            <a:spLocks noChangeShapeType="1"/>
          </p:cNvSpPr>
          <p:nvPr/>
        </p:nvSpPr>
        <p:spPr bwMode="auto">
          <a:xfrm flipV="1">
            <a:off x="1960562" y="5286986"/>
            <a:ext cx="1260475" cy="2222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96" name="Text Box 32"/>
          <p:cNvSpPr txBox="1">
            <a:spLocks noChangeArrowheads="1"/>
          </p:cNvSpPr>
          <p:nvPr/>
        </p:nvSpPr>
        <p:spPr bwMode="auto">
          <a:xfrm>
            <a:off x="1907164" y="4708524"/>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a:spcBef>
                <a:spcPct val="50000"/>
              </a:spcBef>
            </a:pPr>
            <a:r>
              <a:rPr lang="en-US" sz="2000" dirty="0"/>
              <a:t>Sam</a:t>
            </a:r>
          </a:p>
        </p:txBody>
      </p:sp>
    </p:spTree>
    <p:extLst>
      <p:ext uri="{BB962C8B-B14F-4D97-AF65-F5344CB8AC3E}">
        <p14:creationId xmlns:p14="http://schemas.microsoft.com/office/powerpoint/2010/main" val="286874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80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anim calcmode="lin" valueType="num">
                                      <p:cBhvr additive="base">
                                        <p:cTn id="11" dur="500" fill="hold"/>
                                        <p:tgtEl>
                                          <p:spTgt spid="88068">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8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8068">
                                            <p:txEl>
                                              <p:pRg st="1" end="1"/>
                                            </p:txEl>
                                          </p:spTgt>
                                        </p:tgtEl>
                                        <p:attrNameLst>
                                          <p:attrName>style.visibility</p:attrName>
                                        </p:attrNameLst>
                                      </p:cBhvr>
                                      <p:to>
                                        <p:strVal val="visible"/>
                                      </p:to>
                                    </p:set>
                                    <p:anim calcmode="lin" valueType="num">
                                      <p:cBhvr additive="base">
                                        <p:cTn id="17" dur="500" fill="hold"/>
                                        <p:tgtEl>
                                          <p:spTgt spid="88068">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8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8068">
                                            <p:txEl>
                                              <p:pRg st="2" end="2"/>
                                            </p:txEl>
                                          </p:spTgt>
                                        </p:tgtEl>
                                        <p:attrNameLst>
                                          <p:attrName>style.visibility</p:attrName>
                                        </p:attrNameLst>
                                      </p:cBhvr>
                                      <p:to>
                                        <p:strVal val="visible"/>
                                      </p:to>
                                    </p:set>
                                    <p:anim calcmode="lin" valueType="num">
                                      <p:cBhvr additive="base">
                                        <p:cTn id="23" dur="500" fill="hold"/>
                                        <p:tgtEl>
                                          <p:spTgt spid="8806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8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8068">
                                            <p:txEl>
                                              <p:pRg st="3" end="3"/>
                                            </p:txEl>
                                          </p:spTgt>
                                        </p:tgtEl>
                                        <p:attrNameLst>
                                          <p:attrName>style.visibility</p:attrName>
                                        </p:attrNameLst>
                                      </p:cBhvr>
                                      <p:to>
                                        <p:strVal val="visible"/>
                                      </p:to>
                                    </p:set>
                                    <p:anim calcmode="lin" valueType="num">
                                      <p:cBhvr additive="base">
                                        <p:cTn id="29" dur="500" fill="hold"/>
                                        <p:tgtEl>
                                          <p:spTgt spid="88068">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80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8068">
                                            <p:txEl>
                                              <p:pRg st="4" end="4"/>
                                            </p:txEl>
                                          </p:spTgt>
                                        </p:tgtEl>
                                        <p:attrNameLst>
                                          <p:attrName>style.visibility</p:attrName>
                                        </p:attrNameLst>
                                      </p:cBhvr>
                                      <p:to>
                                        <p:strVal val="visible"/>
                                      </p:to>
                                    </p:set>
                                    <p:anim calcmode="lin" valueType="num">
                                      <p:cBhvr additive="base">
                                        <p:cTn id="35" dur="500" fill="hold"/>
                                        <p:tgtEl>
                                          <p:spTgt spid="88068">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80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8068">
                                            <p:txEl>
                                              <p:pRg st="5" end="5"/>
                                            </p:txEl>
                                          </p:spTgt>
                                        </p:tgtEl>
                                        <p:attrNameLst>
                                          <p:attrName>style.visibility</p:attrName>
                                        </p:attrNameLst>
                                      </p:cBhvr>
                                      <p:to>
                                        <p:strVal val="visible"/>
                                      </p:to>
                                    </p:set>
                                    <p:anim calcmode="lin" valueType="num">
                                      <p:cBhvr additive="base">
                                        <p:cTn id="41" dur="500" fill="hold"/>
                                        <p:tgtEl>
                                          <p:spTgt spid="88068">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80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88094"/>
                                        </p:tgtEl>
                                        <p:attrNameLst>
                                          <p:attrName>style.visibility</p:attrName>
                                        </p:attrNameLst>
                                      </p:cBhvr>
                                      <p:to>
                                        <p:strVal val="visible"/>
                                      </p:to>
                                    </p:set>
                                    <p:anim calcmode="lin" valueType="num">
                                      <p:cBhvr additive="base">
                                        <p:cTn id="47" dur="500" fill="hold"/>
                                        <p:tgtEl>
                                          <p:spTgt spid="88094"/>
                                        </p:tgtEl>
                                        <p:attrNameLst>
                                          <p:attrName>ppt_x</p:attrName>
                                        </p:attrNameLst>
                                      </p:cBhvr>
                                      <p:tavLst>
                                        <p:tav tm="0">
                                          <p:val>
                                            <p:strVal val="0-#ppt_w/2"/>
                                          </p:val>
                                        </p:tav>
                                        <p:tav tm="100000">
                                          <p:val>
                                            <p:strVal val="#ppt_x"/>
                                          </p:val>
                                        </p:tav>
                                      </p:tavLst>
                                    </p:anim>
                                    <p:anim calcmode="lin" valueType="num">
                                      <p:cBhvr additive="base">
                                        <p:cTn id="48" dur="500" fill="hold"/>
                                        <p:tgtEl>
                                          <p:spTgt spid="88094"/>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8809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8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8" grpId="0" build="p" autoUpdateAnimBg="0"/>
      <p:bldP spid="88095" grpId="0" animBg="1"/>
      <p:bldP spid="8809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2"/>
          </p:nvPr>
        </p:nvSpPr>
        <p:spPr/>
        <p:txBody>
          <a:bodyPr/>
          <a:lstStyle/>
          <a:p>
            <a:pPr>
              <a:defRPr/>
            </a:pPr>
            <a:fld id="{8248A42D-4B23-4E3E-8500-5732304F174F}" type="datetime1">
              <a:rPr lang="en-US"/>
              <a:pPr>
                <a:defRPr/>
              </a:pPr>
              <a:t>2/23/2019</a:t>
            </a:fld>
            <a:endParaRPr lang="en-US"/>
          </a:p>
        </p:txBody>
      </p:sp>
      <p:sp>
        <p:nvSpPr>
          <p:cNvPr id="6" name="Footer Placeholder 4"/>
          <p:cNvSpPr>
            <a:spLocks noGrp="1"/>
          </p:cNvSpPr>
          <p:nvPr>
            <p:ph type="ftr" sz="quarter" idx="13"/>
          </p:nvPr>
        </p:nvSpPr>
        <p:spPr/>
        <p:txBody>
          <a:bodyPr/>
          <a:lstStyle/>
          <a:p>
            <a:pPr>
              <a:defRPr/>
            </a:pPr>
            <a:r>
              <a:rPr lang="en-US"/>
              <a:t> </a:t>
            </a:r>
          </a:p>
        </p:txBody>
      </p:sp>
      <p:sp>
        <p:nvSpPr>
          <p:cNvPr id="7" name="Slide Number Placeholder 5"/>
          <p:cNvSpPr>
            <a:spLocks noGrp="1"/>
          </p:cNvSpPr>
          <p:nvPr>
            <p:ph type="sldNum" sz="quarter" idx="14"/>
          </p:nvPr>
        </p:nvSpPr>
        <p:spPr/>
        <p:txBody>
          <a:bodyPr/>
          <a:lstStyle/>
          <a:p>
            <a:pPr>
              <a:defRPr/>
            </a:pPr>
            <a:fld id="{E2828578-2F66-457A-9413-2FA07EF446AB}" type="slidenum">
              <a:rPr lang="en-US"/>
              <a:pPr>
                <a:defRPr/>
              </a:pPr>
              <a:t>8</a:t>
            </a:fld>
            <a:endParaRPr lang="en-US"/>
          </a:p>
        </p:txBody>
      </p:sp>
      <p:sp>
        <p:nvSpPr>
          <p:cNvPr id="19458" name="Rectangle 3"/>
          <p:cNvSpPr>
            <a:spLocks noGrp="1" noChangeArrowheads="1"/>
          </p:cNvSpPr>
          <p:nvPr>
            <p:ph idx="4294967295"/>
          </p:nvPr>
        </p:nvSpPr>
        <p:spPr>
          <a:xfrm>
            <a:off x="0" y="1524000"/>
            <a:ext cx="7315200" cy="609600"/>
          </a:xfrm>
        </p:spPr>
        <p:txBody>
          <a:bodyPr/>
          <a:lstStyle/>
          <a:p>
            <a:pPr eaLnBrk="1" hangingPunct="1">
              <a:lnSpc>
                <a:spcPct val="80000"/>
              </a:lnSpc>
              <a:spcBef>
                <a:spcPct val="0"/>
              </a:spcBef>
              <a:buFont typeface="Wingdings" pitchFamily="2" charset="2"/>
              <a:buNone/>
            </a:pPr>
            <a:r>
              <a:rPr lang="en-US" b="1">
                <a:solidFill>
                  <a:srgbClr val="000000"/>
                </a:solidFill>
              </a:rPr>
              <a:t>Type I Change</a:t>
            </a:r>
          </a:p>
        </p:txBody>
      </p:sp>
      <p:sp>
        <p:nvSpPr>
          <p:cNvPr id="89090" name="Rectangle 2"/>
          <p:cNvSpPr>
            <a:spLocks noGrp="1" noChangeArrowheads="1"/>
          </p:cNvSpPr>
          <p:nvPr>
            <p:ph type="title" idx="4294967295"/>
          </p:nvPr>
        </p:nvSpPr>
        <p:spPr>
          <a:xfrm>
            <a:off x="152400" y="76200"/>
            <a:ext cx="7773987" cy="1143000"/>
          </a:xfrm>
        </p:spPr>
        <p:txBody>
          <a:bodyPr>
            <a:normAutofit/>
          </a:bodyPr>
          <a:lstStyle/>
          <a:p>
            <a:r>
              <a:rPr lang="en-US" sz="3600" dirty="0"/>
              <a:t>Slowly Changing Dimensions</a:t>
            </a:r>
          </a:p>
        </p:txBody>
      </p:sp>
      <p:sp>
        <p:nvSpPr>
          <p:cNvPr id="89092" name="Rectangle 4"/>
          <p:cNvSpPr>
            <a:spLocks noChangeArrowheads="1"/>
          </p:cNvSpPr>
          <p:nvPr/>
        </p:nvSpPr>
        <p:spPr bwMode="auto">
          <a:xfrm>
            <a:off x="838200" y="2209800"/>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Fast &amp; Easy to implement</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Attribute value always reflect the latest assignment </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No history of prior attribute values  </a:t>
            </a:r>
          </a:p>
          <a:p>
            <a:pPr marL="342900" indent="-342900">
              <a:lnSpc>
                <a:spcPct val="80000"/>
              </a:lnSpc>
              <a:spcBef>
                <a:spcPct val="20000"/>
              </a:spcBef>
              <a:buClr>
                <a:schemeClr val="tx2"/>
              </a:buClr>
              <a:buSzPct val="70000"/>
              <a:buFont typeface="Wingdings" pitchFamily="2" charset="2"/>
              <a:buChar char="¡"/>
            </a:pPr>
            <a:r>
              <a:rPr lang="en-US" sz="2400" dirty="0">
                <a:latin typeface="Arial" pitchFamily="34" charset="0"/>
                <a:cs typeface="Arial" pitchFamily="34" charset="0"/>
              </a:rPr>
              <a:t>The key of this dimension table or any other values are not affected.</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In DW environment, can we afford to do that?</a:t>
            </a:r>
          </a:p>
          <a:p>
            <a:pPr marL="342900" indent="-342900"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NO!!!</a:t>
            </a:r>
          </a:p>
        </p:txBody>
      </p:sp>
    </p:spTree>
    <p:extLst>
      <p:ext uri="{BB962C8B-B14F-4D97-AF65-F5344CB8AC3E}">
        <p14:creationId xmlns:p14="http://schemas.microsoft.com/office/powerpoint/2010/main" val="3559835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9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9092">
                                            <p:txEl>
                                              <p:pRg st="0" end="0"/>
                                            </p:txEl>
                                          </p:spTgt>
                                        </p:tgtEl>
                                        <p:attrNameLst>
                                          <p:attrName>style.visibility</p:attrName>
                                        </p:attrNameLst>
                                      </p:cBhvr>
                                      <p:to>
                                        <p:strVal val="visible"/>
                                      </p:to>
                                    </p:set>
                                    <p:anim calcmode="lin" valueType="num">
                                      <p:cBhvr additive="base">
                                        <p:cTn id="11" dur="500" fill="hold"/>
                                        <p:tgtEl>
                                          <p:spTgt spid="89092">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90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9092">
                                            <p:txEl>
                                              <p:pRg st="1" end="1"/>
                                            </p:txEl>
                                          </p:spTgt>
                                        </p:tgtEl>
                                        <p:attrNameLst>
                                          <p:attrName>style.visibility</p:attrName>
                                        </p:attrNameLst>
                                      </p:cBhvr>
                                      <p:to>
                                        <p:strVal val="visible"/>
                                      </p:to>
                                    </p:set>
                                    <p:anim calcmode="lin" valueType="num">
                                      <p:cBhvr additive="base">
                                        <p:cTn id="17" dur="500" fill="hold"/>
                                        <p:tgtEl>
                                          <p:spTgt spid="8909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90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9092">
                                            <p:txEl>
                                              <p:pRg st="2" end="2"/>
                                            </p:txEl>
                                          </p:spTgt>
                                        </p:tgtEl>
                                        <p:attrNameLst>
                                          <p:attrName>style.visibility</p:attrName>
                                        </p:attrNameLst>
                                      </p:cBhvr>
                                      <p:to>
                                        <p:strVal val="visible"/>
                                      </p:to>
                                    </p:set>
                                    <p:anim calcmode="lin" valueType="num">
                                      <p:cBhvr additive="base">
                                        <p:cTn id="23" dur="500" fill="hold"/>
                                        <p:tgtEl>
                                          <p:spTgt spid="89092">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90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9092">
                                            <p:txEl>
                                              <p:pRg st="3" end="3"/>
                                            </p:txEl>
                                          </p:spTgt>
                                        </p:tgtEl>
                                        <p:attrNameLst>
                                          <p:attrName>style.visibility</p:attrName>
                                        </p:attrNameLst>
                                      </p:cBhvr>
                                      <p:to>
                                        <p:strVal val="visible"/>
                                      </p:to>
                                    </p:set>
                                    <p:anim calcmode="lin" valueType="num">
                                      <p:cBhvr additive="base">
                                        <p:cTn id="29" dur="500" fill="hold"/>
                                        <p:tgtEl>
                                          <p:spTgt spid="89092">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90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9092">
                                            <p:txEl>
                                              <p:pRg st="4" end="4"/>
                                            </p:txEl>
                                          </p:spTgt>
                                        </p:tgtEl>
                                        <p:attrNameLst>
                                          <p:attrName>style.visibility</p:attrName>
                                        </p:attrNameLst>
                                      </p:cBhvr>
                                      <p:to>
                                        <p:strVal val="visible"/>
                                      </p:to>
                                    </p:set>
                                    <p:anim calcmode="lin" valueType="num">
                                      <p:cBhvr additive="base">
                                        <p:cTn id="35" dur="500" fill="hold"/>
                                        <p:tgtEl>
                                          <p:spTgt spid="89092">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90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9092">
                                            <p:txEl>
                                              <p:pRg st="5" end="5"/>
                                            </p:txEl>
                                          </p:spTgt>
                                        </p:tgtEl>
                                        <p:attrNameLst>
                                          <p:attrName>style.visibility</p:attrName>
                                        </p:attrNameLst>
                                      </p:cBhvr>
                                      <p:to>
                                        <p:strVal val="visible"/>
                                      </p:to>
                                    </p:set>
                                    <p:anim calcmode="lin" valueType="num">
                                      <p:cBhvr additive="base">
                                        <p:cTn id="41" dur="500" fill="hold"/>
                                        <p:tgtEl>
                                          <p:spTgt spid="89092">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909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Date Placeholder 3"/>
          <p:cNvSpPr>
            <a:spLocks noGrp="1"/>
          </p:cNvSpPr>
          <p:nvPr>
            <p:ph type="dt" sz="half" idx="12"/>
          </p:nvPr>
        </p:nvSpPr>
        <p:spPr/>
        <p:txBody>
          <a:bodyPr/>
          <a:lstStyle/>
          <a:p>
            <a:pPr>
              <a:defRPr/>
            </a:pPr>
            <a:fld id="{60070E0A-AABC-4BAC-B9CE-6752BB42F5D0}" type="datetime1">
              <a:rPr lang="en-US"/>
              <a:pPr>
                <a:defRPr/>
              </a:pPr>
              <a:t>2/23/2019</a:t>
            </a:fld>
            <a:endParaRPr lang="en-US"/>
          </a:p>
        </p:txBody>
      </p:sp>
      <p:sp>
        <p:nvSpPr>
          <p:cNvPr id="31" name="Footer Placeholder 4"/>
          <p:cNvSpPr>
            <a:spLocks noGrp="1"/>
          </p:cNvSpPr>
          <p:nvPr>
            <p:ph type="ftr" sz="quarter" idx="13"/>
          </p:nvPr>
        </p:nvSpPr>
        <p:spPr/>
        <p:txBody>
          <a:bodyPr/>
          <a:lstStyle/>
          <a:p>
            <a:pPr>
              <a:defRPr/>
            </a:pPr>
            <a:r>
              <a:rPr lang="en-US"/>
              <a:t> </a:t>
            </a:r>
          </a:p>
        </p:txBody>
      </p:sp>
      <p:sp>
        <p:nvSpPr>
          <p:cNvPr id="32" name="Slide Number Placeholder 5"/>
          <p:cNvSpPr>
            <a:spLocks noGrp="1"/>
          </p:cNvSpPr>
          <p:nvPr>
            <p:ph type="sldNum" sz="quarter" idx="14"/>
          </p:nvPr>
        </p:nvSpPr>
        <p:spPr/>
        <p:txBody>
          <a:bodyPr/>
          <a:lstStyle/>
          <a:p>
            <a:pPr>
              <a:defRPr/>
            </a:pPr>
            <a:fld id="{05E0543B-7B1A-4F09-95C1-E73D3D650E1F}" type="slidenum">
              <a:rPr lang="en-US"/>
              <a:pPr>
                <a:defRPr/>
              </a:pPr>
              <a:t>9</a:t>
            </a:fld>
            <a:endParaRPr lang="en-US"/>
          </a:p>
        </p:txBody>
      </p:sp>
      <p:sp>
        <p:nvSpPr>
          <p:cNvPr id="20482" name="Rectangle 3"/>
          <p:cNvSpPr>
            <a:spLocks noGrp="1" noChangeArrowheads="1"/>
          </p:cNvSpPr>
          <p:nvPr>
            <p:ph idx="4294967295"/>
          </p:nvPr>
        </p:nvSpPr>
        <p:spPr>
          <a:xfrm>
            <a:off x="0" y="1447800"/>
            <a:ext cx="7315200" cy="609600"/>
          </a:xfrm>
        </p:spPr>
        <p:txBody>
          <a:bodyPr>
            <a:normAutofit/>
          </a:bodyPr>
          <a:lstStyle/>
          <a:p>
            <a:pPr eaLnBrk="1" hangingPunct="1">
              <a:lnSpc>
                <a:spcPct val="80000"/>
              </a:lnSpc>
              <a:spcBef>
                <a:spcPct val="0"/>
              </a:spcBef>
              <a:buFont typeface="Wingdings" pitchFamily="2" charset="2"/>
              <a:buNone/>
            </a:pPr>
            <a:r>
              <a:rPr lang="en-US" sz="2400" b="1" dirty="0">
                <a:solidFill>
                  <a:srgbClr val="000000"/>
                </a:solidFill>
              </a:rPr>
              <a:t>Type I Change: PROBLEMS</a:t>
            </a:r>
          </a:p>
        </p:txBody>
      </p:sp>
      <p:sp>
        <p:nvSpPr>
          <p:cNvPr id="20483" name="Rectangle 2"/>
          <p:cNvSpPr>
            <a:spLocks noGrp="1" noChangeArrowheads="1"/>
          </p:cNvSpPr>
          <p:nvPr>
            <p:ph type="title" idx="4294967295"/>
          </p:nvPr>
        </p:nvSpPr>
        <p:spPr>
          <a:xfrm>
            <a:off x="0" y="228600"/>
            <a:ext cx="7773988" cy="1143000"/>
          </a:xfrm>
        </p:spPr>
        <p:txBody>
          <a:bodyPr vert="horz" lIns="91440" tIns="45720" rIns="91440" bIns="45720" rtlCol="0" anchor="ctr">
            <a:normAutofit/>
          </a:bodyPr>
          <a:lstStyle/>
          <a:p>
            <a:r>
              <a:rPr lang="en-US" sz="3600" dirty="0"/>
              <a:t>Slowly Changing Dimensions</a:t>
            </a:r>
          </a:p>
        </p:txBody>
      </p:sp>
      <p:sp>
        <p:nvSpPr>
          <p:cNvPr id="20487" name="Rectangle 4"/>
          <p:cNvSpPr>
            <a:spLocks noChangeArrowheads="1"/>
          </p:cNvSpPr>
          <p:nvPr/>
        </p:nvSpPr>
        <p:spPr bwMode="auto">
          <a:xfrm>
            <a:off x="609600" y="1899878"/>
            <a:ext cx="7315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80000"/>
              </a:lnSpc>
              <a:spcBef>
                <a:spcPct val="20000"/>
              </a:spcBef>
              <a:buClr>
                <a:schemeClr val="tx2"/>
              </a:buClr>
              <a:buSzPct val="70000"/>
              <a:buFont typeface="Wingdings" pitchFamily="2" charset="2"/>
              <a:buChar char="¡"/>
            </a:pPr>
            <a:r>
              <a:rPr lang="en-IN" sz="2800" dirty="0">
                <a:solidFill>
                  <a:srgbClr val="FF0000"/>
                </a:solidFill>
              </a:rPr>
              <a:t>Before the change:</a:t>
            </a:r>
            <a:endParaRPr lang="en-US" sz="2800" b="0" dirty="0">
              <a:solidFill>
                <a:srgbClr val="FF0000"/>
              </a:solidFill>
              <a:latin typeface="Arial" pitchFamily="34" charset="0"/>
              <a:cs typeface="Arial" pitchFamily="34" charset="0"/>
            </a:endParaRPr>
          </a:p>
          <a:p>
            <a:pPr marL="457200" indent="-457200" eaLnBrk="1" hangingPunct="1">
              <a:lnSpc>
                <a:spcPct val="80000"/>
              </a:lnSpc>
              <a:spcBef>
                <a:spcPct val="20000"/>
              </a:spcBef>
              <a:buClr>
                <a:schemeClr val="tx2"/>
              </a:buClr>
              <a:buSzPct val="70000"/>
              <a:buFont typeface="Wingdings" pitchFamily="2" charset="2"/>
              <a:buNone/>
            </a:pPr>
            <a:r>
              <a:rPr lang="en-US" sz="2800" b="0" dirty="0">
                <a:solidFill>
                  <a:schemeClr val="tx1"/>
                </a:solidFill>
                <a:latin typeface="Arial" pitchFamily="34" charset="0"/>
                <a:cs typeface="Arial" pitchFamily="34" charset="0"/>
              </a:rPr>
              <a:t>    </a:t>
            </a:r>
            <a:r>
              <a:rPr lang="en-US" sz="1400" b="0" dirty="0">
                <a:solidFill>
                  <a:schemeClr val="tx1"/>
                </a:solidFill>
                <a:latin typeface="Arial" pitchFamily="34" charset="0"/>
                <a:cs typeface="Arial" pitchFamily="34" charset="0"/>
              </a:rPr>
              <a:t>SK                </a:t>
            </a:r>
            <a:r>
              <a:rPr lang="en-US" sz="1400" b="0" dirty="0" err="1">
                <a:solidFill>
                  <a:schemeClr val="tx1"/>
                </a:solidFill>
                <a:latin typeface="Arial" pitchFamily="34" charset="0"/>
                <a:cs typeface="Arial" pitchFamily="34" charset="0"/>
              </a:rPr>
              <a:t>Employee_</a:t>
            </a:r>
            <a:r>
              <a:rPr lang="en-US" sz="1400" dirty="0" err="1">
                <a:latin typeface="Arial" pitchFamily="34" charset="0"/>
                <a:cs typeface="Arial" pitchFamily="34" charset="0"/>
              </a:rPr>
              <a:t>Name</a:t>
            </a:r>
            <a:r>
              <a:rPr lang="en-US" sz="1400" dirty="0">
                <a:latin typeface="Arial" pitchFamily="34" charset="0"/>
                <a:cs typeface="Arial" pitchFamily="34" charset="0"/>
              </a:rPr>
              <a:t>    Employee-dept</a:t>
            </a:r>
            <a:r>
              <a:rPr lang="en-US" sz="1400" b="0" dirty="0">
                <a:solidFill>
                  <a:schemeClr val="tx1"/>
                </a:solidFill>
                <a:latin typeface="Arial" pitchFamily="34" charset="0"/>
                <a:cs typeface="Arial" pitchFamily="34" charset="0"/>
              </a:rPr>
              <a:t>            NK</a:t>
            </a:r>
          </a:p>
          <a:p>
            <a:pPr marL="457200" indent="-457200" eaLnBrk="1" hangingPunct="1">
              <a:lnSpc>
                <a:spcPct val="80000"/>
              </a:lnSpc>
              <a:spcBef>
                <a:spcPct val="20000"/>
              </a:spcBef>
              <a:buClr>
                <a:schemeClr val="tx2"/>
              </a:buClr>
              <a:buSzPct val="70000"/>
              <a:buFont typeface="Wingdings" pitchFamily="2" charset="2"/>
              <a:buNone/>
            </a:pPr>
            <a:endParaRPr lang="en-US" sz="1400" b="0" dirty="0">
              <a:solidFill>
                <a:schemeClr val="tx1"/>
              </a:solidFill>
              <a:latin typeface="Arial" pitchFamily="34" charset="0"/>
              <a:cs typeface="Arial" pitchFamily="34" charset="0"/>
            </a:endParaRPr>
          </a:p>
          <a:p>
            <a:pPr>
              <a:lnSpc>
                <a:spcPct val="80000"/>
              </a:lnSpc>
              <a:spcBef>
                <a:spcPct val="20000"/>
              </a:spcBef>
              <a:buClr>
                <a:schemeClr val="tx2"/>
              </a:buClr>
              <a:buSzPct val="70000"/>
            </a:pPr>
            <a:endParaRPr lang="en-US" sz="2800" dirty="0">
              <a:solidFill>
                <a:srgbClr val="FF0000"/>
              </a:solidFill>
            </a:endParaRPr>
          </a:p>
          <a:p>
            <a:pPr marL="457200" indent="-457200">
              <a:lnSpc>
                <a:spcPct val="80000"/>
              </a:lnSpc>
              <a:spcBef>
                <a:spcPct val="20000"/>
              </a:spcBef>
              <a:buClr>
                <a:schemeClr val="tx2"/>
              </a:buClr>
              <a:buSzPct val="70000"/>
              <a:buFont typeface="Wingdings" pitchFamily="2" charset="2"/>
              <a:buChar char="¡"/>
            </a:pPr>
            <a:r>
              <a:rPr lang="en-IN" sz="2800" dirty="0">
                <a:solidFill>
                  <a:srgbClr val="FF0000"/>
                </a:solidFill>
              </a:rPr>
              <a:t>After the change:</a:t>
            </a:r>
            <a:endParaRPr lang="en-US" sz="2800" dirty="0">
              <a:solidFill>
                <a:srgbClr val="FF0000"/>
              </a:solidFill>
            </a:endParaRPr>
          </a:p>
          <a:p>
            <a:pPr marL="457200" indent="-457200" eaLnBrk="1" hangingPunct="1">
              <a:lnSpc>
                <a:spcPct val="80000"/>
              </a:lnSpc>
              <a:spcBef>
                <a:spcPct val="20000"/>
              </a:spcBef>
              <a:buClr>
                <a:schemeClr val="tx2"/>
              </a:buClr>
              <a:buSzPct val="70000"/>
              <a:buFont typeface="Wingdings" pitchFamily="2" charset="2"/>
              <a:buNone/>
            </a:pPr>
            <a:endParaRPr lang="en-US" sz="1400" b="0" dirty="0">
              <a:solidFill>
                <a:schemeClr val="tx1"/>
              </a:solidFill>
              <a:latin typeface="Arial" pitchFamily="34" charset="0"/>
              <a:cs typeface="Arial" pitchFamily="34" charset="0"/>
            </a:endParaRPr>
          </a:p>
          <a:p>
            <a:pPr marL="457200" indent="-457200" eaLnBrk="1" hangingPunct="1">
              <a:lnSpc>
                <a:spcPct val="80000"/>
              </a:lnSpc>
              <a:spcBef>
                <a:spcPct val="20000"/>
              </a:spcBef>
              <a:buClr>
                <a:schemeClr val="tx2"/>
              </a:buClr>
              <a:buSzPct val="70000"/>
              <a:buFont typeface="Wingdings" pitchFamily="2" charset="2"/>
              <a:buNone/>
            </a:pPr>
            <a:endParaRPr lang="en-US" sz="1400" b="0" dirty="0">
              <a:solidFill>
                <a:schemeClr val="tx1"/>
              </a:solidFill>
              <a:latin typeface="Arial" pitchFamily="34" charset="0"/>
              <a:cs typeface="Arial" pitchFamily="34" charset="0"/>
            </a:endParaRPr>
          </a:p>
          <a:p>
            <a:pPr marL="457200" indent="-457200" eaLnBrk="1" hangingPunct="1">
              <a:lnSpc>
                <a:spcPct val="80000"/>
              </a:lnSpc>
              <a:spcBef>
                <a:spcPct val="20000"/>
              </a:spcBef>
              <a:buClr>
                <a:schemeClr val="tx2"/>
              </a:buClr>
              <a:buSzPct val="70000"/>
              <a:buFont typeface="Wingdings" pitchFamily="2" charset="2"/>
              <a:buNone/>
            </a:pPr>
            <a:r>
              <a:rPr lang="en-US" b="0" dirty="0">
                <a:solidFill>
                  <a:schemeClr val="tx1"/>
                </a:solidFill>
                <a:latin typeface="Arial" pitchFamily="34" charset="0"/>
                <a:cs typeface="Arial" pitchFamily="34" charset="0"/>
              </a:rPr>
              <a:t>	</a:t>
            </a:r>
          </a:p>
          <a:p>
            <a:pPr marL="457200" indent="-457200" eaLnBrk="1" hangingPunct="1">
              <a:lnSpc>
                <a:spcPct val="80000"/>
              </a:lnSpc>
              <a:spcBef>
                <a:spcPct val="20000"/>
              </a:spcBef>
              <a:buClr>
                <a:schemeClr val="tx2"/>
              </a:buClr>
              <a:buSzPct val="70000"/>
              <a:buFont typeface="Wingdings" pitchFamily="2" charset="2"/>
              <a:buNone/>
            </a:pPr>
            <a:r>
              <a:rPr lang="en-US" b="0" dirty="0">
                <a:solidFill>
                  <a:schemeClr val="tx1"/>
                </a:solidFill>
                <a:latin typeface="Arial" pitchFamily="34" charset="0"/>
                <a:cs typeface="Arial" pitchFamily="34" charset="0"/>
              </a:rPr>
              <a:t>	</a:t>
            </a:r>
            <a:endParaRPr lang="en-US" sz="3600" b="0" dirty="0">
              <a:solidFill>
                <a:schemeClr val="tx1"/>
              </a:solidFill>
              <a:latin typeface="Arial" pitchFamily="34" charset="0"/>
              <a:cs typeface="Arial" pitchFamily="34" charset="0"/>
            </a:endParaRPr>
          </a:p>
          <a:p>
            <a:pPr marL="457200" indent="-457200" eaLnBrk="1" hangingPunct="1">
              <a:lnSpc>
                <a:spcPct val="80000"/>
              </a:lnSpc>
              <a:spcBef>
                <a:spcPct val="20000"/>
              </a:spcBef>
              <a:buClr>
                <a:schemeClr val="tx2"/>
              </a:buClr>
              <a:buSzPct val="70000"/>
              <a:buFont typeface="Wingdings" pitchFamily="2" charset="2"/>
              <a:buNone/>
            </a:pPr>
            <a:endParaRPr lang="en-US" sz="3600" b="0" dirty="0">
              <a:solidFill>
                <a:schemeClr val="tx1"/>
              </a:solidFill>
              <a:latin typeface="Arial" pitchFamily="34" charset="0"/>
              <a:cs typeface="Arial" pitchFamily="34" charset="0"/>
            </a:endParaRPr>
          </a:p>
        </p:txBody>
      </p:sp>
      <p:graphicFrame>
        <p:nvGraphicFramePr>
          <p:cNvPr id="93234" name="Group 50"/>
          <p:cNvGraphicFramePr>
            <a:graphicFrameLocks noGrp="1"/>
          </p:cNvGraphicFramePr>
          <p:nvPr>
            <p:extLst>
              <p:ext uri="{D42A27DB-BD31-4B8C-83A1-F6EECF244321}">
                <p14:modId xmlns:p14="http://schemas.microsoft.com/office/powerpoint/2010/main" val="3104338212"/>
              </p:ext>
            </p:extLst>
          </p:nvPr>
        </p:nvGraphicFramePr>
        <p:xfrm>
          <a:off x="800892" y="3913976"/>
          <a:ext cx="6514308" cy="365760"/>
        </p:xfrm>
        <a:graphic>
          <a:graphicData uri="http://schemas.openxmlformats.org/drawingml/2006/table">
            <a:tbl>
              <a:tblPr/>
              <a:tblGrid>
                <a:gridCol w="1167714">
                  <a:extLst>
                    <a:ext uri="{9D8B030D-6E8A-4147-A177-3AD203B41FA5}">
                      <a16:colId xmlns:a16="http://schemas.microsoft.com/office/drawing/2014/main" val="20000"/>
                    </a:ext>
                  </a:extLst>
                </a:gridCol>
                <a:gridCol w="1993794">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Sam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HR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12AB02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3232" name="Group 48"/>
          <p:cNvGraphicFramePr>
            <a:graphicFrameLocks noGrp="1"/>
          </p:cNvGraphicFramePr>
          <p:nvPr>
            <p:extLst>
              <p:ext uri="{D42A27DB-BD31-4B8C-83A1-F6EECF244321}">
                <p14:modId xmlns:p14="http://schemas.microsoft.com/office/powerpoint/2010/main" val="1186256955"/>
              </p:ext>
            </p:extLst>
          </p:nvPr>
        </p:nvGraphicFramePr>
        <p:xfrm>
          <a:off x="800893" y="2712720"/>
          <a:ext cx="6438108" cy="365760"/>
        </p:xfrm>
        <a:graphic>
          <a:graphicData uri="http://schemas.openxmlformats.org/drawingml/2006/table">
            <a:tbl>
              <a:tblPr/>
              <a:tblGrid>
                <a:gridCol w="1218021">
                  <a:extLst>
                    <a:ext uri="{9D8B030D-6E8A-4147-A177-3AD203B41FA5}">
                      <a16:colId xmlns:a16="http://schemas.microsoft.com/office/drawing/2014/main" val="20000"/>
                    </a:ext>
                  </a:extLst>
                </a:gridCol>
                <a:gridCol w="1914031">
                  <a:extLst>
                    <a:ext uri="{9D8B030D-6E8A-4147-A177-3AD203B41FA5}">
                      <a16:colId xmlns:a16="http://schemas.microsoft.com/office/drawing/2014/main" val="20001"/>
                    </a:ext>
                  </a:extLst>
                </a:gridCol>
                <a:gridCol w="1629655">
                  <a:extLst>
                    <a:ext uri="{9D8B030D-6E8A-4147-A177-3AD203B41FA5}">
                      <a16:colId xmlns:a16="http://schemas.microsoft.com/office/drawing/2014/main" val="20002"/>
                    </a:ext>
                  </a:extLst>
                </a:gridCol>
                <a:gridCol w="1676401">
                  <a:extLst>
                    <a:ext uri="{9D8B030D-6E8A-4147-A177-3AD203B41FA5}">
                      <a16:colId xmlns:a16="http://schemas.microsoft.com/office/drawing/2014/main" val="20003"/>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Sam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Technical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i="0" u="none" strike="noStrike" cap="none" normalizeH="0" baseline="0" dirty="0">
                          <a:ln>
                            <a:noFill/>
                          </a:ln>
                          <a:solidFill>
                            <a:schemeClr val="tx1"/>
                          </a:solidFill>
                          <a:effectLst/>
                          <a:latin typeface="Verdana" pitchFamily="34" charset="0"/>
                        </a:rPr>
                        <a:t>12AB02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12" name="Text Box 52"/>
          <p:cNvSpPr txBox="1">
            <a:spLocks noChangeArrowheads="1"/>
          </p:cNvSpPr>
          <p:nvPr/>
        </p:nvSpPr>
        <p:spPr bwMode="auto">
          <a:xfrm>
            <a:off x="997527" y="4191000"/>
            <a:ext cx="7315200"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lnSpc>
                <a:spcPct val="80000"/>
              </a:lnSpc>
              <a:spcBef>
                <a:spcPct val="20000"/>
              </a:spcBef>
              <a:buClr>
                <a:schemeClr val="tx2"/>
              </a:buClr>
              <a:buSzPct val="70000"/>
              <a:buFont typeface="Wingdings" pitchFamily="2" charset="2"/>
              <a:buChar char="¡"/>
            </a:pPr>
            <a:endParaRPr lang="en-US" sz="2400" b="0" dirty="0">
              <a:solidFill>
                <a:schemeClr val="tx1"/>
              </a:solidFill>
              <a:latin typeface="Arial" pitchFamily="34" charset="0"/>
              <a:cs typeface="Arial" pitchFamily="34" charset="0"/>
            </a:endParaRPr>
          </a:p>
          <a:p>
            <a:pPr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History of attribute changes is lost</a:t>
            </a:r>
          </a:p>
          <a:p>
            <a:pPr eaLnBrk="1" hangingPunct="1">
              <a:lnSpc>
                <a:spcPct val="80000"/>
              </a:lnSpc>
              <a:spcBef>
                <a:spcPct val="20000"/>
              </a:spcBef>
              <a:buClr>
                <a:schemeClr val="tx2"/>
              </a:buClr>
              <a:buSzPct val="70000"/>
              <a:buFont typeface="Wingdings" pitchFamily="2" charset="2"/>
              <a:buChar char="¡"/>
            </a:pPr>
            <a:r>
              <a:rPr lang="en-US" sz="2400" b="0" dirty="0">
                <a:solidFill>
                  <a:schemeClr val="tx1"/>
                </a:solidFill>
                <a:latin typeface="Arial" pitchFamily="34" charset="0"/>
                <a:cs typeface="Arial" pitchFamily="34" charset="0"/>
              </a:rPr>
              <a:t>Aggregates over department have to be rebuilt</a:t>
            </a:r>
          </a:p>
          <a:p>
            <a:pPr eaLnBrk="1" hangingPunct="1">
              <a:lnSpc>
                <a:spcPct val="80000"/>
              </a:lnSpc>
              <a:spcBef>
                <a:spcPct val="20000"/>
              </a:spcBef>
              <a:buClr>
                <a:schemeClr val="tx2"/>
              </a:buClr>
              <a:buSzPct val="70000"/>
              <a:buFont typeface="Wingdings" pitchFamily="2" charset="2"/>
              <a:buChar char="¡"/>
            </a:pPr>
            <a:endParaRPr lang="en-US" sz="2400" dirty="0"/>
          </a:p>
        </p:txBody>
      </p:sp>
    </p:spTree>
    <p:extLst>
      <p:ext uri="{BB962C8B-B14F-4D97-AF65-F5344CB8AC3E}">
        <p14:creationId xmlns:p14="http://schemas.microsoft.com/office/powerpoint/2010/main" val="4059529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3234"/>
                                        </p:tgtEl>
                                        <p:attrNameLst>
                                          <p:attrName>style.visibility</p:attrName>
                                        </p:attrNameLst>
                                      </p:cBhvr>
                                      <p:to>
                                        <p:strVal val="visible"/>
                                      </p:to>
                                    </p:set>
                                    <p:anim calcmode="lin" valueType="num">
                                      <p:cBhvr additive="base">
                                        <p:cTn id="7" dur="500" fill="hold"/>
                                        <p:tgtEl>
                                          <p:spTgt spid="93234"/>
                                        </p:tgtEl>
                                        <p:attrNameLst>
                                          <p:attrName>ppt_x</p:attrName>
                                        </p:attrNameLst>
                                      </p:cBhvr>
                                      <p:tavLst>
                                        <p:tav tm="0">
                                          <p:val>
                                            <p:strVal val="0-#ppt_w/2"/>
                                          </p:val>
                                        </p:tav>
                                        <p:tav tm="100000">
                                          <p:val>
                                            <p:strVal val="#ppt_x"/>
                                          </p:val>
                                        </p:tav>
                                      </p:tavLst>
                                    </p:anim>
                                    <p:anim calcmode="lin" valueType="num">
                                      <p:cBhvr additive="base">
                                        <p:cTn id="8" dur="500" fill="hold"/>
                                        <p:tgtEl>
                                          <p:spTgt spid="93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4503</TotalTime>
  <Words>2360</Words>
  <Application>Microsoft Office PowerPoint</Application>
  <PresentationFormat>On-screen Show (4:3)</PresentationFormat>
  <Paragraphs>544</Paragraphs>
  <Slides>62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Courier New</vt:lpstr>
      <vt:lpstr>Tahoma</vt:lpstr>
      <vt:lpstr>Times New Roman</vt:lpstr>
      <vt:lpstr>Verdana</vt:lpstr>
      <vt:lpstr>Wingdings</vt:lpstr>
      <vt:lpstr>Office Theme</vt:lpstr>
      <vt:lpstr>CSI ZG515/ SS ZG515 Data Warehousing</vt:lpstr>
      <vt:lpstr>PowerPoint Presentation</vt:lpstr>
      <vt:lpstr>Lecture Objectives</vt:lpstr>
      <vt:lpstr>Changing Dimensions</vt:lpstr>
      <vt:lpstr>Impact of the changes</vt:lpstr>
      <vt:lpstr>Slowly Changing Dimensions (SCDs)</vt:lpstr>
      <vt:lpstr>Slowly Changing Dimensions</vt:lpstr>
      <vt:lpstr>Slowly Changing Dimensions</vt:lpstr>
      <vt:lpstr>Slowly Changing Dimensions</vt:lpstr>
      <vt:lpstr>Slowly Changing Dimensions</vt:lpstr>
      <vt:lpstr>Slowly Changing Dimensions</vt:lpstr>
      <vt:lpstr>Slowly Changing Dimensions</vt:lpstr>
      <vt:lpstr>PowerPoint Presentation</vt:lpstr>
      <vt:lpstr>PowerPoint Presentation</vt:lpstr>
      <vt:lpstr>PowerPoint Presentation</vt:lpstr>
      <vt:lpstr>PowerPoint Presentation</vt:lpstr>
      <vt:lpstr>Slowly Changing Dimensions</vt:lpstr>
      <vt:lpstr>Slowly Changing Dimensions</vt:lpstr>
      <vt:lpstr>Slowly Changing Dimensions</vt:lpstr>
      <vt:lpstr>Slowly Changing Dimensions</vt:lpstr>
      <vt:lpstr>Slowly Changing Dimensions</vt:lpstr>
      <vt:lpstr>Monster Dimension </vt:lpstr>
      <vt:lpstr>Mini-Dimensions</vt:lpstr>
      <vt:lpstr>Mini-Dimensions</vt:lpstr>
      <vt:lpstr>Mini-Dimensions</vt:lpstr>
      <vt:lpstr>Mini-Dimensions</vt:lpstr>
      <vt:lpstr> Creating Mini-Dimensions </vt:lpstr>
      <vt:lpstr>PowerPoint Presentation</vt:lpstr>
      <vt:lpstr>PowerPoint Presentation</vt:lpstr>
      <vt:lpstr>Mini-Dimensions </vt:lpstr>
      <vt:lpstr>Mini-Dimensions </vt:lpstr>
      <vt:lpstr>Junk Dimensions </vt:lpstr>
      <vt:lpstr>Outrigger Tables</vt:lpstr>
      <vt:lpstr>Outriggers </vt:lpstr>
      <vt:lpstr>Outriggers </vt:lpstr>
      <vt:lpstr>Outriggers </vt:lpstr>
      <vt:lpstr>Outriggers vs. Mini-Dimensions </vt:lpstr>
      <vt:lpstr>Type 4: Add a Mini-dimension</vt:lpstr>
      <vt:lpstr>Type 5: Mini-dimension &amp; Type 1 Outrigger </vt:lpstr>
      <vt:lpstr>Type 5: Mini-dimension &amp; Type 1 Outrigger </vt:lpstr>
      <vt:lpstr>Type 5: Mini-dimension &amp; Type 1 Outrigger </vt:lpstr>
      <vt:lpstr>Type 5: Mini-dimension &amp; Type 1 Outrigger </vt:lpstr>
      <vt:lpstr>Type 6: Add Type 1 attributes to Type 2 dimension</vt:lpstr>
      <vt:lpstr>Type 7: Dual Type 1 &amp; Type 2 dimensions</vt:lpstr>
      <vt:lpstr>Type 7: Dual Type 1 &amp; Type 2 dimensions</vt:lpstr>
      <vt:lpstr>Type 7: Dual Type 1 &amp; Type 2 dimensions</vt:lpstr>
      <vt:lpstr>Summary: Type 1 to Type 7</vt:lpstr>
      <vt:lpstr>Time Dimension</vt:lpstr>
      <vt:lpstr>Time Dimension</vt:lpstr>
      <vt:lpstr>Time Dimension</vt:lpstr>
      <vt:lpstr>Data Warehouse Bus Architecture</vt:lpstr>
      <vt:lpstr>Data Warehouse Bus Architecture – Cont’d</vt:lpstr>
      <vt:lpstr>Data Warehouse Bus Matrix </vt:lpstr>
      <vt:lpstr>Conformed Dimensions</vt:lpstr>
      <vt:lpstr>PowerPoint Presentation</vt:lpstr>
      <vt:lpstr>PowerPoint Presentation</vt:lpstr>
      <vt:lpstr>PowerPoint Presentation</vt:lpstr>
      <vt:lpstr>PowerPoint Presentation</vt:lpstr>
      <vt:lpstr>PowerPoint Presentation</vt:lpstr>
      <vt:lpstr>PowerPoint Presentation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212</cp:revision>
  <dcterms:created xsi:type="dcterms:W3CDTF">2011-09-14T09:42:05Z</dcterms:created>
  <dcterms:modified xsi:type="dcterms:W3CDTF">2019-02-23T10:16:16Z</dcterms:modified>
</cp:coreProperties>
</file>