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0.jpg" ContentType="image/jpg"/>
  <Override PartName="/ppt/media/image21.jpg" ContentType="image/jpg"/>
  <Override PartName="/ppt/media/image22.jpg" ContentType="image/jpg"/>
  <Override PartName="/ppt/media/image23.jpg" ContentType="image/jpg"/>
  <Override PartName="/ppt/media/image24.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60" r:id="rId2"/>
    <p:sldId id="257" r:id="rId3"/>
    <p:sldId id="261" r:id="rId4"/>
    <p:sldId id="269" r:id="rId5"/>
    <p:sldId id="1058" r:id="rId6"/>
    <p:sldId id="1059" r:id="rId7"/>
    <p:sldId id="1060" r:id="rId8"/>
    <p:sldId id="1061" r:id="rId9"/>
    <p:sldId id="1062" r:id="rId10"/>
    <p:sldId id="1063" r:id="rId11"/>
    <p:sldId id="1064" r:id="rId12"/>
    <p:sldId id="642" r:id="rId13"/>
    <p:sldId id="258" r:id="rId14"/>
    <p:sldId id="1065" r:id="rId15"/>
    <p:sldId id="1066" r:id="rId16"/>
    <p:sldId id="1067" r:id="rId17"/>
    <p:sldId id="1073" r:id="rId18"/>
    <p:sldId id="1068" r:id="rId19"/>
    <p:sldId id="1069" r:id="rId20"/>
    <p:sldId id="1070" r:id="rId21"/>
    <p:sldId id="259" r:id="rId22"/>
    <p:sldId id="352" r:id="rId23"/>
    <p:sldId id="262" r:id="rId24"/>
    <p:sldId id="265" r:id="rId25"/>
    <p:sldId id="414" r:id="rId26"/>
    <p:sldId id="1082" r:id="rId27"/>
    <p:sldId id="401" r:id="rId28"/>
    <p:sldId id="1083" r:id="rId29"/>
    <p:sldId id="402" r:id="rId30"/>
    <p:sldId id="1084" r:id="rId31"/>
    <p:sldId id="403" r:id="rId32"/>
    <p:sldId id="404" r:id="rId33"/>
    <p:sldId id="405" r:id="rId34"/>
    <p:sldId id="264" r:id="rId35"/>
    <p:sldId id="1072" r:id="rId36"/>
    <p:sldId id="1077" r:id="rId37"/>
    <p:sldId id="1078" r:id="rId38"/>
    <p:sldId id="1079" r:id="rId39"/>
    <p:sldId id="1080" r:id="rId40"/>
    <p:sldId id="1081" r:id="rId41"/>
    <p:sldId id="1086" r:id="rId42"/>
    <p:sldId id="1085" r:id="rId43"/>
    <p:sldId id="322" r:id="rId44"/>
    <p:sldId id="1074" r:id="rId45"/>
    <p:sldId id="1071" r:id="rId46"/>
    <p:sldId id="1075" r:id="rId47"/>
    <p:sldId id="1076" r:id="rId48"/>
    <p:sldId id="328" r:id="rId49"/>
    <p:sldId id="32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0" d="100"/>
          <a:sy n="110" d="100"/>
        </p:scale>
        <p:origin x="85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13-03-2019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77FE167F-7D78-4D38-BF1D-0B9C1324BC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EE56EAB4-4FC5-41E4-910B-7C04A04FC7AD}"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82C354F9-4B19-42E1-BB9F-70BC8EE924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97B58AF-F68F-4D4A-B69B-F0E6E0A25607}"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99331" name="Rectangle 2">
            <a:extLst>
              <a:ext uri="{FF2B5EF4-FFF2-40B4-BE49-F238E27FC236}">
                <a16:creationId xmlns:a16="http://schemas.microsoft.com/office/drawing/2014/main" id="{9B6B3305-10AE-40F2-BD36-5D2BF91F7F4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47914700-464A-42B0-B3D0-EB345F553B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p:cNvSpPr>
            <a:spLocks noGrp="1" noChangeArrowheads="1"/>
          </p:cNvSpPr>
          <p:nvPr>
            <p:ph type="sldNum" sz="quarter" idx="10"/>
          </p:nvPr>
        </p:nvSpPr>
        <p:spPr>
          <a:ln/>
        </p:spPr>
        <p:txBody>
          <a:bodyPr/>
          <a:lstStyle>
            <a:lvl1pPr>
              <a:defRPr/>
            </a:lvl1pPr>
          </a:lstStyle>
          <a:p>
            <a:pPr>
              <a:defRPr/>
            </a:pPr>
            <a:fld id="{241F80FE-AC8D-452C-8F5C-0D8AC30BDEBA}"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endParaRPr lang="en-US"/>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45844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33900"/>
          </a:xfrm>
        </p:spPr>
        <p:txBody>
          <a:bodyPr/>
          <a:lstStyle/>
          <a:p>
            <a:pPr lvl="0"/>
            <a:endParaRPr lang="en-US" noProof="0"/>
          </a:p>
        </p:txBody>
      </p:sp>
      <p:sp>
        <p:nvSpPr>
          <p:cNvPr id="5" name="Rectangle 218"/>
          <p:cNvSpPr>
            <a:spLocks noGrp="1" noChangeArrowheads="1"/>
          </p:cNvSpPr>
          <p:nvPr>
            <p:ph type="sldNum" sz="quarter" idx="10"/>
          </p:nvPr>
        </p:nvSpPr>
        <p:spPr>
          <a:ln/>
        </p:spPr>
        <p:txBody>
          <a:bodyPr/>
          <a:lstStyle>
            <a:lvl1pPr>
              <a:defRPr/>
            </a:lvl1pPr>
          </a:lstStyle>
          <a:p>
            <a:pPr>
              <a:defRPr/>
            </a:pPr>
            <a:fld id="{052B8990-B462-4FE5-A0C2-5E7C9447B597}"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endParaRPr lang="en-US"/>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62188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
        <p:nvSpPr>
          <p:cNvPr id="4" name="Date Placeholder 7"/>
          <p:cNvSpPr>
            <a:spLocks noGrp="1"/>
          </p:cNvSpPr>
          <p:nvPr>
            <p:ph type="dt" sz="half" idx="10"/>
          </p:nvPr>
        </p:nvSpPr>
        <p:spPr/>
        <p:txBody>
          <a:bodyPr/>
          <a:lstStyle>
            <a:lvl1pPr>
              <a:defRPr/>
            </a:lvl1pPr>
          </a:lstStyle>
          <a:p>
            <a:pPr>
              <a:defRPr/>
            </a:pPr>
            <a:fld id="{D6D3A7C4-9A1E-41FF-83A3-938BD2A2DAD7}" type="datetime5">
              <a:rPr lang="en-US"/>
              <a:pPr>
                <a:defRPr/>
              </a:pPr>
              <a:t>13-Mar-19</a:t>
            </a:fld>
            <a:endParaRPr lang="en-US"/>
          </a:p>
        </p:txBody>
      </p:sp>
      <p:sp>
        <p:nvSpPr>
          <p:cNvPr id="5" name="Slide Number Placeholder 8"/>
          <p:cNvSpPr>
            <a:spLocks noGrp="1"/>
          </p:cNvSpPr>
          <p:nvPr>
            <p:ph type="sldNum" sz="quarter" idx="11"/>
          </p:nvPr>
        </p:nvSpPr>
        <p:spPr/>
        <p:txBody>
          <a:bodyPr/>
          <a:lstStyle>
            <a:lvl1pPr>
              <a:defRPr/>
            </a:lvl1pPr>
          </a:lstStyle>
          <a:p>
            <a:pPr>
              <a:defRPr/>
            </a:pPr>
            <a:fld id="{6D0DC7B0-46C8-44C2-9110-8E00318FEC6D}" type="slidenum">
              <a:rPr lang="en-US"/>
              <a:pPr>
                <a:defRPr/>
              </a:pPr>
              <a:t>‹#›</a:t>
            </a:fld>
            <a:endParaRPr lang="en-US"/>
          </a:p>
        </p:txBody>
      </p:sp>
      <p:sp>
        <p:nvSpPr>
          <p:cNvPr id="6" name="Footer Placeholder 9"/>
          <p:cNvSpPr>
            <a:spLocks noGrp="1"/>
          </p:cNvSpPr>
          <p:nvPr>
            <p:ph type="ftr" sz="quarter" idx="12"/>
          </p:nvPr>
        </p:nvSpPr>
        <p:spPr/>
        <p:txBody>
          <a:bodyPr/>
          <a:lstStyle>
            <a:lvl1pPr>
              <a:defRPr/>
            </a:lvl1pPr>
          </a:lstStyle>
          <a:p>
            <a:pPr>
              <a:defRPr/>
            </a:pPr>
            <a:r>
              <a:rPr lang="en-US"/>
              <a:t>© Prof. Navneet Goyal, Dept. of Comp. Sc.</a:t>
            </a:r>
          </a:p>
        </p:txBody>
      </p:sp>
    </p:spTree>
    <p:extLst>
      <p:ext uri="{BB962C8B-B14F-4D97-AF65-F5344CB8AC3E}">
        <p14:creationId xmlns:p14="http://schemas.microsoft.com/office/powerpoint/2010/main" val="1767607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61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chor="b" anchorCtr="0">
            <a:normAutofit/>
          </a:bodyPr>
          <a:lstStyle/>
          <a:p>
            <a:pPr algn="l"/>
            <a:r>
              <a:rPr lang="en-US"/>
              <a:t>Click to edit Master title style</a:t>
            </a:r>
          </a:p>
        </p:txBody>
      </p:sp>
      <p:sp>
        <p:nvSpPr>
          <p:cNvPr id="8" name="Date Placeholder 7"/>
          <p:cNvSpPr>
            <a:spLocks noGrp="1"/>
          </p:cNvSpPr>
          <p:nvPr>
            <p:ph type="dt" sz="half" idx="10"/>
          </p:nvPr>
        </p:nvSpPr>
        <p:spPr/>
        <p:txBody>
          <a:bodyPr/>
          <a:lstStyle/>
          <a:p>
            <a:fld id="{1D8BD707-D9CF-40AE-B4C6-C98DA3205C09}" type="datetimeFigureOut">
              <a:rPr lang="en-US" smtClean="0"/>
              <a:pPr/>
              <a:t>3/13/2019</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275071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413CE489-55E3-474E-B3CE-DED1A4F100EA}" type="slidenum">
              <a:rPr lang="en-IN"/>
              <a:pPr/>
              <a:t>‹#›</a:t>
            </a:fld>
            <a:endParaRPr lang="en-IN"/>
          </a:p>
        </p:txBody>
      </p:sp>
    </p:spTree>
    <p:extLst>
      <p:ext uri="{BB962C8B-B14F-4D97-AF65-F5344CB8AC3E}">
        <p14:creationId xmlns:p14="http://schemas.microsoft.com/office/powerpoint/2010/main" val="2139883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5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
        <p:nvSpPr>
          <p:cNvPr id="4" name="Rectangle 6"/>
          <p:cNvSpPr>
            <a:spLocks noGrp="1"/>
          </p:cNvSpPr>
          <p:nvPr>
            <p:ph type="dt" sz="half" idx="10"/>
          </p:nvPr>
        </p:nvSpPr>
        <p:spPr/>
        <p:txBody>
          <a:bodyPr/>
          <a:lstStyle>
            <a:lvl1pPr>
              <a:defRPr/>
            </a:lvl1pPr>
          </a:lstStyle>
          <a:p>
            <a:pPr>
              <a:defRPr/>
            </a:pPr>
            <a:fld id="{9A692B40-0F30-4E16-8F93-ECE230507202}" type="datetime1">
              <a:rPr lang="en-US"/>
              <a:pPr>
                <a:defRPr/>
              </a:pPr>
              <a:t>3/13/2019</a:t>
            </a:fld>
            <a:endParaRPr lang="en-US"/>
          </a:p>
        </p:txBody>
      </p:sp>
      <p:sp>
        <p:nvSpPr>
          <p:cNvPr id="5" name="Rectangle 21"/>
          <p:cNvSpPr>
            <a:spLocks noGrp="1"/>
          </p:cNvSpPr>
          <p:nvPr>
            <p:ph type="sldNum" sz="quarter" idx="11"/>
          </p:nvPr>
        </p:nvSpPr>
        <p:spPr/>
        <p:txBody>
          <a:bodyPr/>
          <a:lstStyle>
            <a:lvl1pPr>
              <a:defRPr/>
            </a:lvl1pPr>
          </a:lstStyle>
          <a:p>
            <a:pPr>
              <a:defRPr/>
            </a:pPr>
            <a:fld id="{D15C1ABF-5606-4880-9DE7-A24243F4DEC0}" type="slidenum">
              <a:rPr lang="en-US"/>
              <a:pPr>
                <a:defRPr/>
              </a:pPr>
              <a:t>‹#›</a:t>
            </a:fld>
            <a:endParaRPr lang="en-US"/>
          </a:p>
        </p:txBody>
      </p:sp>
    </p:spTree>
    <p:extLst>
      <p:ext uri="{BB962C8B-B14F-4D97-AF65-F5344CB8AC3E}">
        <p14:creationId xmlns:p14="http://schemas.microsoft.com/office/powerpoint/2010/main" val="147032785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image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3.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4.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31"/>
          <p:cNvSpPr>
            <a:spLocks noGrp="1"/>
          </p:cNvSpPr>
          <p:nvPr>
            <p:ph type="subTitle" idx="1"/>
          </p:nvPr>
        </p:nvSpPr>
        <p:spPr>
          <a:xfrm>
            <a:off x="2492734" y="5094577"/>
            <a:ext cx="6194066" cy="925223"/>
          </a:xfrm>
        </p:spPr>
        <p:txBody>
          <a:bodyPr/>
          <a:lstStyle>
            <a:lvl1pPr marL="0" indent="0" algn="r">
              <a:buNone/>
              <a:defRPr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5" name="Rectangle 5"/>
          <p:cNvSpPr>
            <a:spLocks noGrp="1"/>
          </p:cNvSpPr>
          <p:nvPr>
            <p:ph type="ctrTitle"/>
          </p:nvPr>
        </p:nvSpPr>
        <p:spPr>
          <a:xfrm>
            <a:off x="1108986" y="3606800"/>
            <a:ext cx="7577814" cy="1470025"/>
          </a:xfrm>
        </p:spPr>
        <p:txBody>
          <a:bodyPr/>
          <a:lstStyle>
            <a:lvl1pPr algn="r">
              <a:defRPr sz="4000"/>
            </a:lvl1pPr>
          </a:lstStyle>
          <a:p>
            <a:r>
              <a:rPr lang="en-US"/>
              <a:t>Click to edit Master title style</a:t>
            </a:r>
          </a:p>
        </p:txBody>
      </p:sp>
      <p:sp>
        <p:nvSpPr>
          <p:cNvPr id="9" name="Date Placeholder 9"/>
          <p:cNvSpPr>
            <a:spLocks noGrp="1"/>
          </p:cNvSpPr>
          <p:nvPr>
            <p:ph type="dt" sz="half" idx="10"/>
          </p:nvPr>
        </p:nvSpPr>
        <p:spPr/>
        <p:txBody>
          <a:bodyPr/>
          <a:lstStyle>
            <a:lvl1pPr>
              <a:defRPr/>
            </a:lvl1pPr>
          </a:lstStyle>
          <a:p>
            <a:pPr>
              <a:defRPr/>
            </a:pPr>
            <a:fld id="{1E44B87D-471B-4102-A9F4-A5465A615EAD}" type="datetime1">
              <a:rPr lang="en-US"/>
              <a:pPr>
                <a:defRPr/>
              </a:pPr>
              <a:t>3/13/2019</a:t>
            </a:fld>
            <a:endParaRPr lang="en-US"/>
          </a:p>
        </p:txBody>
      </p:sp>
      <p:sp>
        <p:nvSpPr>
          <p:cNvPr id="10" name="Slide Number Placeholder 10"/>
          <p:cNvSpPr>
            <a:spLocks noGrp="1"/>
          </p:cNvSpPr>
          <p:nvPr>
            <p:ph type="sldNum" sz="quarter" idx="11"/>
          </p:nvPr>
        </p:nvSpPr>
        <p:spPr/>
        <p:txBody>
          <a:bodyPr/>
          <a:lstStyle>
            <a:lvl1pPr>
              <a:defRPr/>
            </a:lvl1pPr>
          </a:lstStyle>
          <a:p>
            <a:pPr>
              <a:defRPr/>
            </a:pPr>
            <a:fld id="{A43D2FDD-AD8D-4CA6-ADE1-39204211296F}" type="slidenum">
              <a:rPr lang="en-US"/>
              <a:pPr>
                <a:defRPr/>
              </a:pPr>
              <a:t>‹#›</a:t>
            </a:fld>
            <a:endParaRPr lang="en-US"/>
          </a:p>
        </p:txBody>
      </p:sp>
      <p:sp>
        <p:nvSpPr>
          <p:cNvPr id="11" name="Footer Placeholder 11"/>
          <p:cNvSpPr>
            <a:spLocks noGrp="1"/>
          </p:cNvSpPr>
          <p:nvPr>
            <p:ph type="ftr" sz="quarter" idx="12"/>
          </p:nvPr>
        </p:nvSpPr>
        <p:spPr/>
        <p:txBody>
          <a:bodyPr/>
          <a:lstStyle>
            <a:lvl1pPr>
              <a:defRPr/>
            </a:lvl1pPr>
          </a:lstStyle>
          <a:p>
            <a:pPr>
              <a:defRPr/>
            </a:pPr>
            <a:r>
              <a:rPr lang="en-US"/>
              <a:t> </a:t>
            </a:r>
          </a:p>
        </p:txBody>
      </p:sp>
    </p:spTree>
    <p:extLst>
      <p:ext uri="{BB962C8B-B14F-4D97-AF65-F5344CB8AC3E}">
        <p14:creationId xmlns:p14="http://schemas.microsoft.com/office/powerpoint/2010/main" val="365275508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1538" y="192088"/>
            <a:ext cx="8162925" cy="1431925"/>
          </a:xfrm>
        </p:spPr>
        <p:txBody>
          <a:bodyPr/>
          <a:lstStyle/>
          <a:p>
            <a:r>
              <a:rPr lang="en-US"/>
              <a:t>Click to edit Master title style</a:t>
            </a:r>
          </a:p>
        </p:txBody>
      </p:sp>
      <p:sp>
        <p:nvSpPr>
          <p:cNvPr id="3" name="Table Placeholder 2"/>
          <p:cNvSpPr>
            <a:spLocks noGrp="1"/>
          </p:cNvSpPr>
          <p:nvPr>
            <p:ph type="tbl" idx="1"/>
          </p:nvPr>
        </p:nvSpPr>
        <p:spPr>
          <a:xfrm>
            <a:off x="912813" y="1905000"/>
            <a:ext cx="8110537" cy="4191000"/>
          </a:xfrm>
        </p:spPr>
        <p:txBody>
          <a:bodyPr/>
          <a:lstStyle/>
          <a:p>
            <a:pPr lvl="0"/>
            <a:endParaRPr lang="en-US" noProof="0"/>
          </a:p>
        </p:txBody>
      </p:sp>
      <p:sp>
        <p:nvSpPr>
          <p:cNvPr id="4" name="Rectangle 67"/>
          <p:cNvSpPr>
            <a:spLocks noGrp="1" noChangeArrowheads="1"/>
          </p:cNvSpPr>
          <p:nvPr>
            <p:ph type="dt" sz="half" idx="10"/>
          </p:nvPr>
        </p:nvSpPr>
        <p:spPr/>
        <p:txBody>
          <a:bodyPr/>
          <a:lstStyle>
            <a:lvl1pPr>
              <a:defRPr/>
            </a:lvl1pPr>
          </a:lstStyle>
          <a:p>
            <a:pPr>
              <a:defRPr/>
            </a:pPr>
            <a:endParaRPr lang="en-US"/>
          </a:p>
        </p:txBody>
      </p:sp>
      <p:sp>
        <p:nvSpPr>
          <p:cNvPr id="5" name="Rectangle 68"/>
          <p:cNvSpPr>
            <a:spLocks noGrp="1" noChangeArrowheads="1"/>
          </p:cNvSpPr>
          <p:nvPr>
            <p:ph type="ftr" sz="quarter" idx="11"/>
          </p:nvPr>
        </p:nvSpPr>
        <p:spPr/>
        <p:txBody>
          <a:bodyPr/>
          <a:lstStyle>
            <a:lvl1pPr>
              <a:defRPr/>
            </a:lvl1pPr>
          </a:lstStyle>
          <a:p>
            <a:pPr>
              <a:defRPr/>
            </a:pPr>
            <a:endParaRPr lang="en-US"/>
          </a:p>
        </p:txBody>
      </p:sp>
      <p:sp>
        <p:nvSpPr>
          <p:cNvPr id="6" name="Rectangle 69"/>
          <p:cNvSpPr>
            <a:spLocks noGrp="1" noChangeArrowheads="1"/>
          </p:cNvSpPr>
          <p:nvPr>
            <p:ph type="sldNum" sz="quarter" idx="12"/>
          </p:nvPr>
        </p:nvSpPr>
        <p:spPr/>
        <p:txBody>
          <a:bodyPr/>
          <a:lstStyle>
            <a:lvl1pPr>
              <a:defRPr/>
            </a:lvl1pPr>
          </a:lstStyle>
          <a:p>
            <a:pPr>
              <a:defRPr/>
            </a:pPr>
            <a:fld id="{77B01FA9-F60F-4411-A045-16741A8967F2}" type="slidenum">
              <a:rPr lang="en-US"/>
              <a:pPr>
                <a:defRPr/>
              </a:pPr>
              <a:t>‹#›</a:t>
            </a:fld>
            <a:endParaRPr lang="en-US"/>
          </a:p>
        </p:txBody>
      </p:sp>
    </p:spTree>
    <p:extLst>
      <p:ext uri="{BB962C8B-B14F-4D97-AF65-F5344CB8AC3E}">
        <p14:creationId xmlns:p14="http://schemas.microsoft.com/office/powerpoint/2010/main" val="412863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5_Title and Content">
    <p:spTree>
      <p:nvGrpSpPr>
        <p:cNvPr id="1" name=""/>
        <p:cNvGrpSpPr/>
        <p:nvPr/>
      </p:nvGrpSpPr>
      <p:grpSpPr>
        <a:xfrm>
          <a:off x="0" y="0"/>
          <a:ext cx="0" cy="0"/>
          <a:chOff x="0" y="0"/>
          <a:chExt cx="0" cy="0"/>
        </a:xfrm>
      </p:grpSpPr>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35355776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6_Title and Content">
    <p:spTree>
      <p:nvGrpSpPr>
        <p:cNvPr id="1" name=""/>
        <p:cNvGrpSpPr/>
        <p:nvPr/>
      </p:nvGrpSpPr>
      <p:grpSpPr>
        <a:xfrm>
          <a:off x="0" y="0"/>
          <a:ext cx="0" cy="0"/>
          <a:chOff x="0" y="0"/>
          <a:chExt cx="0" cy="0"/>
        </a:xfrm>
      </p:grpSpPr>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35355776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6325" y="317500"/>
            <a:ext cx="7793038" cy="461963"/>
          </a:xfrm>
        </p:spPr>
        <p:txBody>
          <a:bodyPr/>
          <a:lstStyle/>
          <a:p>
            <a:r>
              <a:rPr lang="en-US"/>
              <a:t>Click to edit Master title style</a:t>
            </a:r>
            <a:endParaRPr lang="tr-TR"/>
          </a:p>
        </p:txBody>
      </p:sp>
      <p:sp>
        <p:nvSpPr>
          <p:cNvPr id="3" name="Text Placeholder 2"/>
          <p:cNvSpPr>
            <a:spLocks noGrp="1"/>
          </p:cNvSpPr>
          <p:nvPr>
            <p:ph type="body" sz="half" idx="1"/>
          </p:nvPr>
        </p:nvSpPr>
        <p:spPr>
          <a:xfrm>
            <a:off x="685800" y="1393825"/>
            <a:ext cx="3962400" cy="480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800600" y="1393825"/>
            <a:ext cx="3962400" cy="480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Rectangle 2059">
            <a:extLst>
              <a:ext uri="{FF2B5EF4-FFF2-40B4-BE49-F238E27FC236}">
                <a16:creationId xmlns:a16="http://schemas.microsoft.com/office/drawing/2014/main" id="{056D0D46-93C9-4EC1-8045-6088D65E4745}"/>
              </a:ext>
            </a:extLst>
          </p:cNvPr>
          <p:cNvSpPr>
            <a:spLocks noGrp="1" noChangeArrowheads="1"/>
          </p:cNvSpPr>
          <p:nvPr>
            <p:ph type="dt" sz="half" idx="10"/>
          </p:nvPr>
        </p:nvSpPr>
        <p:spPr>
          <a:ln/>
        </p:spPr>
        <p:txBody>
          <a:bodyPr/>
          <a:lstStyle>
            <a:lvl1pPr>
              <a:defRPr/>
            </a:lvl1pPr>
          </a:lstStyle>
          <a:p>
            <a:pPr>
              <a:defRPr/>
            </a:pPr>
            <a:fld id="{81556421-4DAD-4324-8C83-AAC85507A14C}" type="datetime4">
              <a:rPr lang="en-US"/>
              <a:pPr>
                <a:defRPr/>
              </a:pPr>
              <a:t>March 13, 2019</a:t>
            </a:fld>
            <a:endParaRPr lang="en-US"/>
          </a:p>
        </p:txBody>
      </p:sp>
      <p:sp>
        <p:nvSpPr>
          <p:cNvPr id="6" name="Rectangle 2060">
            <a:extLst>
              <a:ext uri="{FF2B5EF4-FFF2-40B4-BE49-F238E27FC236}">
                <a16:creationId xmlns:a16="http://schemas.microsoft.com/office/drawing/2014/main" id="{A7972567-AB1A-4013-99B9-793CDD3BF9C6}"/>
              </a:ext>
            </a:extLst>
          </p:cNvPr>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a:extLst>
              <a:ext uri="{FF2B5EF4-FFF2-40B4-BE49-F238E27FC236}">
                <a16:creationId xmlns:a16="http://schemas.microsoft.com/office/drawing/2014/main" id="{E6E2E4C2-E25F-4E65-A2A3-BD4EB38E6C20}"/>
              </a:ext>
            </a:extLst>
          </p:cNvPr>
          <p:cNvSpPr>
            <a:spLocks noGrp="1" noChangeArrowheads="1"/>
          </p:cNvSpPr>
          <p:nvPr>
            <p:ph type="sldNum" sz="quarter" idx="12"/>
          </p:nvPr>
        </p:nvSpPr>
        <p:spPr>
          <a:ln/>
        </p:spPr>
        <p:txBody>
          <a:bodyPr/>
          <a:lstStyle>
            <a:lvl1pPr>
              <a:defRPr/>
            </a:lvl1pPr>
          </a:lstStyle>
          <a:p>
            <a:fld id="{463A9762-C6E4-4A32-A7DA-E3C7CC681885}" type="slidenum">
              <a:rPr lang="en-US" altLang="en-US"/>
              <a:pPr/>
              <a:t>‹#›</a:t>
            </a:fld>
            <a:endParaRPr lang="en-US" altLang="en-US"/>
          </a:p>
        </p:txBody>
      </p:sp>
    </p:spTree>
    <p:extLst>
      <p:ext uri="{BB962C8B-B14F-4D97-AF65-F5344CB8AC3E}">
        <p14:creationId xmlns:p14="http://schemas.microsoft.com/office/powerpoint/2010/main" val="1132438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2" r:id="rId12"/>
    <p:sldLayoutId id="2147483663" r:id="rId13"/>
    <p:sldLayoutId id="2147483666" r:id="rId14"/>
    <p:sldLayoutId id="2147483726" r:id="rId15"/>
    <p:sldLayoutId id="2147483760" r:id="rId16"/>
    <p:sldLayoutId id="2147483761" r:id="rId17"/>
    <p:sldLayoutId id="2147483793" r:id="rId18"/>
    <p:sldLayoutId id="2147483799" r:id="rId19"/>
    <p:sldLayoutId id="2147483827" r:id="rId20"/>
    <p:sldLayoutId id="2147483828" r:id="rId21"/>
    <p:sldLayoutId id="2147483829" r:id="rId22"/>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creativecommons.org/licenses/by-sa/3.0/deed.en_US" TargetMode="External"/><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90800" y="3505200"/>
            <a:ext cx="6019800" cy="1524000"/>
          </a:xfrm>
        </p:spPr>
        <p:txBody>
          <a:bodyPr/>
          <a:lstStyle/>
          <a:p>
            <a:r>
              <a:rPr lang="en-IN" sz="3600" dirty="0"/>
              <a:t>CSI ZG515/ SS ZG515</a:t>
            </a:r>
            <a:br>
              <a:rPr lang="en-US" sz="3600" dirty="0"/>
            </a:br>
            <a:r>
              <a:rPr lang="en-IN" sz="3600" dirty="0"/>
              <a:t>Data Warehousing</a:t>
            </a:r>
            <a:endParaRPr lang="en-US" sz="3600" dirty="0"/>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Rectangle 2"/>
          <p:cNvSpPr/>
          <p:nvPr/>
        </p:nvSpPr>
        <p:spPr>
          <a:xfrm>
            <a:off x="6172200" y="5126182"/>
            <a:ext cx="2438400" cy="646331"/>
          </a:xfrm>
          <a:prstGeom prst="rect">
            <a:avLst/>
          </a:prstGeom>
        </p:spPr>
        <p:txBody>
          <a:bodyPr wrap="square">
            <a:spAutoFit/>
          </a:bodyPr>
          <a:lstStyle/>
          <a:p>
            <a:r>
              <a:rPr lang="en-US" b="1" spc="-150" dirty="0">
                <a:solidFill>
                  <a:schemeClr val="bg1"/>
                </a:solidFill>
                <a:latin typeface="Arial" pitchFamily="34" charset="0"/>
                <a:ea typeface="+mj-ea"/>
                <a:cs typeface="Arial" pitchFamily="34" charset="0"/>
              </a:rPr>
              <a:t>Swarna Chaudhary	</a:t>
            </a:r>
          </a:p>
          <a:p>
            <a:r>
              <a:rPr lang="en-US" b="1" spc="-150" dirty="0">
                <a:solidFill>
                  <a:schemeClr val="bg1"/>
                </a:solidFill>
                <a:latin typeface="Arial" pitchFamily="34" charset="0"/>
                <a:ea typeface="+mj-ea"/>
                <a:cs typeface="Arial" pitchFamily="34" charset="0"/>
              </a:rPr>
              <a:t>Assistant Prof.</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3">
            <a:extLst>
              <a:ext uri="{FF2B5EF4-FFF2-40B4-BE49-F238E27FC236}">
                <a16:creationId xmlns:a16="http://schemas.microsoft.com/office/drawing/2014/main" id="{8D31E0BC-DED8-487D-A33B-5DB0A73056F1}"/>
              </a:ext>
            </a:extLst>
          </p:cNvPr>
          <p:cNvSpPr>
            <a:spLocks noGrp="1" noChangeArrowheads="1"/>
          </p:cNvSpPr>
          <p:nvPr>
            <p:ph sz="half" idx="1"/>
          </p:nvPr>
        </p:nvSpPr>
        <p:spPr>
          <a:xfrm>
            <a:off x="457200" y="1600200"/>
            <a:ext cx="8077200" cy="4525963"/>
          </a:xfrm>
        </p:spPr>
        <p:txBody>
          <a:bodyPr>
            <a:normAutofit/>
          </a:bodyPr>
          <a:lstStyle/>
          <a:p>
            <a:pPr marL="457200" indent="-457200">
              <a:lnSpc>
                <a:spcPct val="90000"/>
              </a:lnSpc>
              <a:buFont typeface="Arial" panose="020B0604020202020204" pitchFamily="34" charset="0"/>
              <a:buChar char="•"/>
            </a:pPr>
            <a:r>
              <a:rPr lang="tr-TR" altLang="en-US" sz="2400" dirty="0"/>
              <a:t>We can think of a 4-D cube as being a series of 3-D cubes, as shown previously.</a:t>
            </a:r>
          </a:p>
          <a:p>
            <a:pPr marL="457200" indent="-457200">
              <a:lnSpc>
                <a:spcPct val="90000"/>
              </a:lnSpc>
              <a:buFont typeface="Arial" panose="020B0604020202020204" pitchFamily="34" charset="0"/>
              <a:buChar char="•"/>
            </a:pPr>
            <a:r>
              <a:rPr lang="tr-TR" altLang="en-US" sz="2400" dirty="0"/>
              <a:t>If we continue in this way, we may display any n-D data as a series of (n-1) – D cubes.</a:t>
            </a:r>
          </a:p>
          <a:p>
            <a:pPr marL="457200" indent="-457200">
              <a:lnSpc>
                <a:spcPct val="90000"/>
              </a:lnSpc>
              <a:buFont typeface="Arial" panose="020B0604020202020204" pitchFamily="34" charset="0"/>
              <a:buChar char="•"/>
            </a:pPr>
            <a:r>
              <a:rPr lang="tr-TR" altLang="en-US" sz="2400" dirty="0"/>
              <a:t>The data cube is a metaphor for multidimensional data storage. </a:t>
            </a:r>
          </a:p>
          <a:p>
            <a:pPr marL="457200" indent="-457200">
              <a:lnSpc>
                <a:spcPct val="90000"/>
              </a:lnSpc>
              <a:buFont typeface="Arial" panose="020B0604020202020204" pitchFamily="34" charset="0"/>
              <a:buChar char="•"/>
            </a:pPr>
            <a:r>
              <a:rPr lang="tr-TR" altLang="en-US" sz="2400" dirty="0"/>
              <a:t>The actual physical storage of such data may differ from its logical representation. </a:t>
            </a:r>
          </a:p>
          <a:p>
            <a:pPr marL="457200" indent="-457200">
              <a:lnSpc>
                <a:spcPct val="90000"/>
              </a:lnSpc>
              <a:buFont typeface="Arial" panose="020B0604020202020204" pitchFamily="34" charset="0"/>
              <a:buChar char="•"/>
            </a:pPr>
            <a:r>
              <a:rPr lang="tr-TR" altLang="en-US" sz="2400" dirty="0"/>
              <a:t>The important thing to remember is that data cubes are n-dimensional, and do not confine data to 3-D.</a:t>
            </a:r>
          </a:p>
          <a:p>
            <a:pPr marL="457200" indent="-457200">
              <a:lnSpc>
                <a:spcPct val="90000"/>
              </a:lnSpc>
              <a:buFont typeface="Arial" panose="020B0604020202020204" pitchFamily="34" charset="0"/>
              <a:buChar char="•"/>
            </a:pPr>
            <a:endParaRPr lang="tr-TR" altLang="en-US" sz="2400" dirty="0"/>
          </a:p>
        </p:txBody>
      </p:sp>
      <p:sp>
        <p:nvSpPr>
          <p:cNvPr id="24578" name="Date Placeholder 3">
            <a:extLst>
              <a:ext uri="{FF2B5EF4-FFF2-40B4-BE49-F238E27FC236}">
                <a16:creationId xmlns:a16="http://schemas.microsoft.com/office/drawing/2014/main" id="{BD99FDF3-783E-4A04-92AB-E400DAE4A709}"/>
              </a:ext>
            </a:extLst>
          </p:cNvPr>
          <p:cNvSpPr>
            <a:spLocks noGrp="1"/>
          </p:cNvSpPr>
          <p:nvPr>
            <p:ph type="dt" sz="half"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C6AF87C-0F2E-49A1-A767-B67710C5F429}" type="datetime4">
              <a:rPr lang="en-US" altLang="en-US" sz="1200" smtClean="0"/>
              <a:pPr eaLnBrk="1" hangingPunct="1"/>
              <a:t>March 13, 2019</a:t>
            </a:fld>
            <a:endParaRPr lang="en-US" altLang="en-US" sz="1200"/>
          </a:p>
        </p:txBody>
      </p:sp>
      <p:sp>
        <p:nvSpPr>
          <p:cNvPr id="24580" name="Slide Number Placeholder 5">
            <a:extLst>
              <a:ext uri="{FF2B5EF4-FFF2-40B4-BE49-F238E27FC236}">
                <a16:creationId xmlns:a16="http://schemas.microsoft.com/office/drawing/2014/main" id="{5A196E57-0D74-4B08-82C8-DA3290CBBF9E}"/>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7D358DB4-8875-4B7B-9ED6-A27B2C9E56C7}" type="slidenum">
              <a:rPr lang="en-US" altLang="en-US" sz="1200"/>
              <a:pPr eaLnBrk="1" hangingPunct="1"/>
              <a:t>10</a:t>
            </a:fld>
            <a:endParaRPr lang="en-US" altLang="en-US" sz="1200"/>
          </a:p>
        </p:txBody>
      </p:sp>
      <p:sp>
        <p:nvSpPr>
          <p:cNvPr id="24581" name="Rectangle 2">
            <a:extLst>
              <a:ext uri="{FF2B5EF4-FFF2-40B4-BE49-F238E27FC236}">
                <a16:creationId xmlns:a16="http://schemas.microsoft.com/office/drawing/2014/main" id="{DA5028E9-E72B-4501-AC3C-1E64FF8A8701}"/>
              </a:ext>
            </a:extLst>
          </p:cNvPr>
          <p:cNvSpPr>
            <a:spLocks noGrp="1" noChangeArrowheads="1"/>
          </p:cNvSpPr>
          <p:nvPr>
            <p:ph type="title" idx="4294967295"/>
          </p:nvPr>
        </p:nvSpPr>
        <p:spPr>
          <a:xfrm>
            <a:off x="0" y="274638"/>
            <a:ext cx="8229600" cy="1143000"/>
          </a:xfrm>
        </p:spPr>
        <p:txBody>
          <a:bodyPr/>
          <a:lstStyle/>
          <a:p>
            <a:r>
              <a:rPr lang="tr-TR" altLang="en-US" sz="2800"/>
              <a:t>Data Cube : 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3">
            <a:extLst>
              <a:ext uri="{FF2B5EF4-FFF2-40B4-BE49-F238E27FC236}">
                <a16:creationId xmlns:a16="http://schemas.microsoft.com/office/drawing/2014/main" id="{DC959087-C9B1-41E7-8E2C-B2167E50F954}"/>
              </a:ext>
            </a:extLst>
          </p:cNvPr>
          <p:cNvSpPr>
            <a:spLocks noGrp="1" noChangeArrowheads="1"/>
          </p:cNvSpPr>
          <p:nvPr>
            <p:ph sz="half" idx="1"/>
          </p:nvPr>
        </p:nvSpPr>
        <p:spPr>
          <a:xfrm>
            <a:off x="457200" y="1600200"/>
            <a:ext cx="8001000" cy="4525963"/>
          </a:xfrm>
        </p:spPr>
        <p:txBody>
          <a:bodyPr>
            <a:normAutofit fontScale="92500" lnSpcReduction="20000"/>
          </a:bodyPr>
          <a:lstStyle/>
          <a:p>
            <a:pPr algn="just">
              <a:lnSpc>
                <a:spcPct val="90000"/>
              </a:lnSpc>
              <a:buFont typeface="Arial" panose="020B0604020202020204" pitchFamily="34" charset="0"/>
              <a:buChar char="•"/>
            </a:pPr>
            <a:r>
              <a:rPr lang="tr-TR" altLang="en-US" sz="2000" dirty="0"/>
              <a:t>The tables shown in previous example show the data at different degrees of summarization. </a:t>
            </a:r>
          </a:p>
          <a:p>
            <a:pPr algn="just">
              <a:lnSpc>
                <a:spcPct val="90000"/>
              </a:lnSpc>
              <a:buFont typeface="Arial" panose="020B0604020202020204" pitchFamily="34" charset="0"/>
              <a:buChar char="•"/>
            </a:pPr>
            <a:r>
              <a:rPr lang="tr-TR" altLang="en-US" sz="2000" dirty="0"/>
              <a:t>In the data warehousing research literature, a data cube such as each of the examples is referred to as a </a:t>
            </a:r>
            <a:r>
              <a:rPr lang="tr-TR" altLang="en-US" sz="2000" dirty="0">
                <a:solidFill>
                  <a:schemeClr val="tx2"/>
                </a:solidFill>
              </a:rPr>
              <a:t>cuboid</a:t>
            </a:r>
            <a:r>
              <a:rPr lang="tr-TR" altLang="en-US" sz="2000" dirty="0"/>
              <a:t>. </a:t>
            </a:r>
          </a:p>
          <a:p>
            <a:pPr algn="just">
              <a:lnSpc>
                <a:spcPct val="90000"/>
              </a:lnSpc>
              <a:buFont typeface="Arial" panose="020B0604020202020204" pitchFamily="34" charset="0"/>
              <a:buChar char="•"/>
            </a:pPr>
            <a:r>
              <a:rPr lang="tr-TR" altLang="en-US" sz="2000" dirty="0"/>
              <a:t>Given a set of dimensions, we can construct </a:t>
            </a:r>
            <a:r>
              <a:rPr lang="tr-TR" altLang="en-US" sz="2000" dirty="0">
                <a:solidFill>
                  <a:schemeClr val="tx2"/>
                </a:solidFill>
              </a:rPr>
              <a:t>a lattice of cuboids</a:t>
            </a:r>
            <a:r>
              <a:rPr lang="tr-TR" altLang="en-US" sz="2000" dirty="0"/>
              <a:t>, each showing the data at a different level of summarization, or group by (i.e., summarized by a di</a:t>
            </a:r>
            <a:r>
              <a:rPr lang="en-US" altLang="en-US" sz="2000" dirty="0" err="1"/>
              <a:t>ffe</a:t>
            </a:r>
            <a:r>
              <a:rPr lang="tr-TR" altLang="en-US" sz="2000" dirty="0"/>
              <a:t>rent subset of the dimensions). The </a:t>
            </a:r>
            <a:r>
              <a:rPr lang="tr-TR" altLang="en-US" sz="2000" dirty="0">
                <a:solidFill>
                  <a:schemeClr val="tx2"/>
                </a:solidFill>
              </a:rPr>
              <a:t>lattice of cuboids</a:t>
            </a:r>
            <a:r>
              <a:rPr lang="tr-TR" altLang="en-US" sz="2000" dirty="0"/>
              <a:t> is then referred to as a </a:t>
            </a:r>
            <a:r>
              <a:rPr lang="tr-TR" altLang="en-US" sz="2000" dirty="0">
                <a:solidFill>
                  <a:schemeClr val="tx2"/>
                </a:solidFill>
              </a:rPr>
              <a:t>data cube</a:t>
            </a:r>
            <a:r>
              <a:rPr lang="tr-TR" altLang="en-US" sz="2000" dirty="0"/>
              <a:t>.</a:t>
            </a:r>
          </a:p>
          <a:p>
            <a:pPr algn="just">
              <a:lnSpc>
                <a:spcPct val="90000"/>
              </a:lnSpc>
              <a:buFont typeface="Arial" panose="020B0604020202020204" pitchFamily="34" charset="0"/>
              <a:buChar char="•"/>
            </a:pPr>
            <a:r>
              <a:rPr lang="tr-TR" altLang="en-US" sz="2000" dirty="0"/>
              <a:t>The cuboid which holds the lowest level of summarization  is called the (n-D) </a:t>
            </a:r>
            <a:r>
              <a:rPr lang="tr-TR" altLang="en-US" sz="2000" dirty="0">
                <a:solidFill>
                  <a:schemeClr val="hlink"/>
                </a:solidFill>
              </a:rPr>
              <a:t>base cuboid</a:t>
            </a:r>
            <a:r>
              <a:rPr lang="tr-TR" altLang="en-US" sz="2000" dirty="0"/>
              <a:t>.</a:t>
            </a:r>
          </a:p>
          <a:p>
            <a:pPr algn="just">
              <a:lnSpc>
                <a:spcPct val="120000"/>
              </a:lnSpc>
              <a:buFont typeface="Arial" panose="020B0604020202020204" pitchFamily="34" charset="0"/>
              <a:buChar char="•"/>
            </a:pPr>
            <a:r>
              <a:rPr lang="en-US" altLang="en-US" sz="2000" dirty="0"/>
              <a:t>The top most 0-D cuboid, which holds the highest-level of summarization, is called the </a:t>
            </a:r>
            <a:r>
              <a:rPr lang="en-US" altLang="en-US" sz="2000" dirty="0">
                <a:solidFill>
                  <a:schemeClr val="hlink"/>
                </a:solidFill>
              </a:rPr>
              <a:t>apex cuboid</a:t>
            </a:r>
            <a:r>
              <a:rPr lang="en-US" altLang="en-US" sz="2000" dirty="0"/>
              <a:t>. E.g. Total sales summarized for all dimensions. </a:t>
            </a:r>
          </a:p>
          <a:p>
            <a:pPr algn="just">
              <a:lnSpc>
                <a:spcPct val="120000"/>
              </a:lnSpc>
              <a:buFont typeface="Arial" panose="020B0604020202020204" pitchFamily="34" charset="0"/>
              <a:buChar char="•"/>
            </a:pPr>
            <a:r>
              <a:rPr lang="en-US" altLang="en-US" sz="2000" dirty="0"/>
              <a:t>For example, 3-D cuboid for time, item, and location, summarized for all suppliers. </a:t>
            </a:r>
            <a:endParaRPr lang="tr-TR" altLang="en-US" sz="2000" dirty="0"/>
          </a:p>
          <a:p>
            <a:pPr algn="just">
              <a:lnSpc>
                <a:spcPct val="120000"/>
              </a:lnSpc>
              <a:buFont typeface="Arial" panose="020B0604020202020204" pitchFamily="34" charset="0"/>
              <a:buChar char="•"/>
            </a:pPr>
            <a:r>
              <a:rPr lang="en-US" altLang="en-US" sz="2000" dirty="0"/>
              <a:t>The lattice of cuboids forms a </a:t>
            </a:r>
            <a:r>
              <a:rPr lang="en-US" altLang="en-US" sz="2000" dirty="0">
                <a:solidFill>
                  <a:schemeClr val="hlink"/>
                </a:solidFill>
              </a:rPr>
              <a:t>data cube.</a:t>
            </a:r>
          </a:p>
          <a:p>
            <a:pPr algn="just">
              <a:lnSpc>
                <a:spcPct val="90000"/>
              </a:lnSpc>
              <a:buFont typeface="Arial" panose="020B0604020202020204" pitchFamily="34" charset="0"/>
              <a:buChar char="•"/>
            </a:pPr>
            <a:endParaRPr lang="tr-TR" altLang="en-US" sz="2000" dirty="0"/>
          </a:p>
        </p:txBody>
      </p:sp>
      <p:sp>
        <p:nvSpPr>
          <p:cNvPr id="25602" name="Date Placeholder 3">
            <a:extLst>
              <a:ext uri="{FF2B5EF4-FFF2-40B4-BE49-F238E27FC236}">
                <a16:creationId xmlns:a16="http://schemas.microsoft.com/office/drawing/2014/main" id="{43BDDFED-30F3-414E-9AED-46EBCF657FF9}"/>
              </a:ext>
            </a:extLst>
          </p:cNvPr>
          <p:cNvSpPr>
            <a:spLocks noGrp="1"/>
          </p:cNvSpPr>
          <p:nvPr>
            <p:ph type="dt" sz="half"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CDBC336-7E8A-40D3-B471-3884F79BA21F}" type="datetime4">
              <a:rPr lang="en-US" altLang="en-US" sz="1200" smtClean="0"/>
              <a:pPr eaLnBrk="1" hangingPunct="1"/>
              <a:t>March 13, 2019</a:t>
            </a:fld>
            <a:endParaRPr lang="en-US" altLang="en-US" sz="1200"/>
          </a:p>
        </p:txBody>
      </p:sp>
      <p:sp>
        <p:nvSpPr>
          <p:cNvPr id="25604" name="Slide Number Placeholder 5">
            <a:extLst>
              <a:ext uri="{FF2B5EF4-FFF2-40B4-BE49-F238E27FC236}">
                <a16:creationId xmlns:a16="http://schemas.microsoft.com/office/drawing/2014/main" id="{5B206CA1-2A3C-4677-B948-7C57644C2EA0}"/>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AC4085A-7897-48DC-8C0B-6023C084573B}" type="slidenum">
              <a:rPr lang="en-US" altLang="en-US" sz="1200"/>
              <a:pPr eaLnBrk="1" hangingPunct="1"/>
              <a:t>11</a:t>
            </a:fld>
            <a:endParaRPr lang="en-US" altLang="en-US" sz="1200"/>
          </a:p>
        </p:txBody>
      </p:sp>
      <p:sp>
        <p:nvSpPr>
          <p:cNvPr id="25605" name="Rectangle 2">
            <a:extLst>
              <a:ext uri="{FF2B5EF4-FFF2-40B4-BE49-F238E27FC236}">
                <a16:creationId xmlns:a16="http://schemas.microsoft.com/office/drawing/2014/main" id="{B9AC6D96-5BFA-4F75-A93E-171DD15EE2A9}"/>
              </a:ext>
            </a:extLst>
          </p:cNvPr>
          <p:cNvSpPr>
            <a:spLocks noGrp="1" noChangeArrowheads="1"/>
          </p:cNvSpPr>
          <p:nvPr>
            <p:ph type="title" idx="4294967295"/>
          </p:nvPr>
        </p:nvSpPr>
        <p:spPr>
          <a:xfrm>
            <a:off x="0" y="274638"/>
            <a:ext cx="8229600" cy="1143000"/>
          </a:xfrm>
        </p:spPr>
        <p:txBody>
          <a:bodyPr/>
          <a:lstStyle/>
          <a:p>
            <a:r>
              <a:rPr lang="tr-TR" altLang="en-US" sz="2800"/>
              <a:t>Cuboids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498AB124-B438-42F4-9C54-23EA19AB3292}"/>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C975EB0-175D-40AA-89D8-AC04170DB750}" type="slidenum">
              <a:rPr lang="en-US" altLang="en-US" sz="1200"/>
              <a:pPr eaLnBrk="1" hangingPunct="1"/>
              <a:t>12</a:t>
            </a:fld>
            <a:endParaRPr lang="en-US" altLang="en-US" sz="1200"/>
          </a:p>
        </p:txBody>
      </p:sp>
      <p:sp>
        <p:nvSpPr>
          <p:cNvPr id="26627" name="Rectangle 2">
            <a:extLst>
              <a:ext uri="{FF2B5EF4-FFF2-40B4-BE49-F238E27FC236}">
                <a16:creationId xmlns:a16="http://schemas.microsoft.com/office/drawing/2014/main" id="{FB3CAB48-4DF3-4CD9-A783-CECA14182F51}"/>
              </a:ext>
            </a:extLst>
          </p:cNvPr>
          <p:cNvSpPr>
            <a:spLocks noGrp="1" noChangeArrowheads="1"/>
          </p:cNvSpPr>
          <p:nvPr>
            <p:ph type="title" idx="4294967295"/>
          </p:nvPr>
        </p:nvSpPr>
        <p:spPr>
          <a:xfrm>
            <a:off x="136525" y="549117"/>
            <a:ext cx="6970713" cy="685800"/>
          </a:xfrm>
        </p:spPr>
        <p:txBody>
          <a:bodyPr>
            <a:normAutofit fontScale="90000"/>
          </a:bodyPr>
          <a:lstStyle/>
          <a:p>
            <a:pPr eaLnBrk="1" hangingPunct="1"/>
            <a:r>
              <a:rPr lang="en-US" altLang="zh-CN" dirty="0">
                <a:ea typeface="SimSun" panose="02010600030101010101" pitchFamily="2" charset="-122"/>
              </a:rPr>
              <a:t>Cube: A Lattice of Cuboids</a:t>
            </a:r>
          </a:p>
        </p:txBody>
      </p:sp>
      <p:sp>
        <p:nvSpPr>
          <p:cNvPr id="26628" name="Text Box 56">
            <a:extLst>
              <a:ext uri="{FF2B5EF4-FFF2-40B4-BE49-F238E27FC236}">
                <a16:creationId xmlns:a16="http://schemas.microsoft.com/office/drawing/2014/main" id="{1A45DFF9-5F7A-4854-A499-A96975CCE4B4}"/>
              </a:ext>
            </a:extLst>
          </p:cNvPr>
          <p:cNvSpPr txBox="1">
            <a:spLocks noChangeArrowheads="1"/>
          </p:cNvSpPr>
          <p:nvPr/>
        </p:nvSpPr>
        <p:spPr bwMode="auto">
          <a:xfrm>
            <a:off x="136525" y="3719513"/>
            <a:ext cx="1006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time,item</a:t>
            </a:r>
            <a:endParaRPr lang="en-US" altLang="zh-CN">
              <a:latin typeface="Times New Roman" panose="02020603050405020304" pitchFamily="18" charset="0"/>
              <a:ea typeface="SimSun" panose="02010600030101010101" pitchFamily="2" charset="-122"/>
            </a:endParaRPr>
          </a:p>
        </p:txBody>
      </p:sp>
      <p:sp>
        <p:nvSpPr>
          <p:cNvPr id="26629" name="Text Box 62">
            <a:extLst>
              <a:ext uri="{FF2B5EF4-FFF2-40B4-BE49-F238E27FC236}">
                <a16:creationId xmlns:a16="http://schemas.microsoft.com/office/drawing/2014/main" id="{E91756C8-86D0-4FCA-B5B6-35C1B37B4E3F}"/>
              </a:ext>
            </a:extLst>
          </p:cNvPr>
          <p:cNvSpPr txBox="1">
            <a:spLocks noChangeArrowheads="1"/>
          </p:cNvSpPr>
          <p:nvPr/>
        </p:nvSpPr>
        <p:spPr bwMode="auto">
          <a:xfrm>
            <a:off x="136525" y="4938713"/>
            <a:ext cx="1747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time,item,location</a:t>
            </a:r>
            <a:endParaRPr lang="en-US" altLang="zh-CN">
              <a:latin typeface="Times New Roman" panose="02020603050405020304" pitchFamily="18" charset="0"/>
              <a:ea typeface="SimSun" panose="02010600030101010101" pitchFamily="2" charset="-122"/>
            </a:endParaRPr>
          </a:p>
        </p:txBody>
      </p:sp>
      <p:sp>
        <p:nvSpPr>
          <p:cNvPr id="26630" name="Text Box 67">
            <a:extLst>
              <a:ext uri="{FF2B5EF4-FFF2-40B4-BE49-F238E27FC236}">
                <a16:creationId xmlns:a16="http://schemas.microsoft.com/office/drawing/2014/main" id="{4B5D6541-8179-4A5E-8BF6-D17344E7CF72}"/>
              </a:ext>
            </a:extLst>
          </p:cNvPr>
          <p:cNvSpPr txBox="1">
            <a:spLocks noChangeArrowheads="1"/>
          </p:cNvSpPr>
          <p:nvPr/>
        </p:nvSpPr>
        <p:spPr bwMode="auto">
          <a:xfrm>
            <a:off x="1981200" y="5943600"/>
            <a:ext cx="2663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time, item, location, supplier</a:t>
            </a:r>
            <a:endParaRPr lang="en-US" altLang="zh-CN">
              <a:latin typeface="Times New Roman" panose="02020603050405020304" pitchFamily="18" charset="0"/>
              <a:ea typeface="SimSun" panose="02010600030101010101" pitchFamily="2" charset="-122"/>
            </a:endParaRPr>
          </a:p>
        </p:txBody>
      </p:sp>
      <p:grpSp>
        <p:nvGrpSpPr>
          <p:cNvPr id="26631" name="Group 73">
            <a:extLst>
              <a:ext uri="{FF2B5EF4-FFF2-40B4-BE49-F238E27FC236}">
                <a16:creationId xmlns:a16="http://schemas.microsoft.com/office/drawing/2014/main" id="{07D5F1A5-011C-4ECA-A00D-213DBF842A8D}"/>
              </a:ext>
            </a:extLst>
          </p:cNvPr>
          <p:cNvGrpSpPr>
            <a:grpSpLocks/>
          </p:cNvGrpSpPr>
          <p:nvPr/>
        </p:nvGrpSpPr>
        <p:grpSpPr bwMode="auto">
          <a:xfrm>
            <a:off x="609600" y="1524000"/>
            <a:ext cx="8339138" cy="4481513"/>
            <a:chOff x="384" y="1209"/>
            <a:chExt cx="5253" cy="2823"/>
          </a:xfrm>
        </p:grpSpPr>
        <p:sp>
          <p:nvSpPr>
            <p:cNvPr id="26632" name="AutoShape 3">
              <a:extLst>
                <a:ext uri="{FF2B5EF4-FFF2-40B4-BE49-F238E27FC236}">
                  <a16:creationId xmlns:a16="http://schemas.microsoft.com/office/drawing/2014/main" id="{C4265FA3-C797-4E9A-AB53-EF10CB378B20}"/>
                </a:ext>
              </a:extLst>
            </p:cNvPr>
            <p:cNvSpPr>
              <a:spLocks noChangeArrowheads="1"/>
            </p:cNvSpPr>
            <p:nvPr/>
          </p:nvSpPr>
          <p:spPr bwMode="auto">
            <a:xfrm>
              <a:off x="1872" y="1440"/>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tr-TR" altLang="en-US"/>
            </a:p>
          </p:txBody>
        </p:sp>
        <p:sp>
          <p:nvSpPr>
            <p:cNvPr id="26633" name="AutoShape 4">
              <a:extLst>
                <a:ext uri="{FF2B5EF4-FFF2-40B4-BE49-F238E27FC236}">
                  <a16:creationId xmlns:a16="http://schemas.microsoft.com/office/drawing/2014/main" id="{99324B0F-9F52-495B-B1A5-A4AED0EEAD18}"/>
                </a:ext>
              </a:extLst>
            </p:cNvPr>
            <p:cNvSpPr>
              <a:spLocks noChangeArrowheads="1"/>
            </p:cNvSpPr>
            <p:nvPr/>
          </p:nvSpPr>
          <p:spPr bwMode="auto">
            <a:xfrm>
              <a:off x="81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tr-TR" altLang="en-US"/>
            </a:p>
          </p:txBody>
        </p:sp>
        <p:sp>
          <p:nvSpPr>
            <p:cNvPr id="26634" name="AutoShape 5">
              <a:extLst>
                <a:ext uri="{FF2B5EF4-FFF2-40B4-BE49-F238E27FC236}">
                  <a16:creationId xmlns:a16="http://schemas.microsoft.com/office/drawing/2014/main" id="{02073BD2-80DE-4AA4-B682-50E6086E8FB1}"/>
                </a:ext>
              </a:extLst>
            </p:cNvPr>
            <p:cNvSpPr>
              <a:spLocks noChangeArrowheads="1"/>
            </p:cNvSpPr>
            <p:nvPr/>
          </p:nvSpPr>
          <p:spPr bwMode="auto">
            <a:xfrm>
              <a:off x="153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tr-TR" altLang="en-US"/>
            </a:p>
          </p:txBody>
        </p:sp>
        <p:sp>
          <p:nvSpPr>
            <p:cNvPr id="26635" name="AutoShape 6">
              <a:extLst>
                <a:ext uri="{FF2B5EF4-FFF2-40B4-BE49-F238E27FC236}">
                  <a16:creationId xmlns:a16="http://schemas.microsoft.com/office/drawing/2014/main" id="{3D83C362-DC60-4ADA-B65E-01EBEA4E5D05}"/>
                </a:ext>
              </a:extLst>
            </p:cNvPr>
            <p:cNvSpPr>
              <a:spLocks noChangeArrowheads="1"/>
            </p:cNvSpPr>
            <p:nvPr/>
          </p:nvSpPr>
          <p:spPr bwMode="auto">
            <a:xfrm>
              <a:off x="2256" y="1968"/>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tr-TR" altLang="en-US"/>
            </a:p>
          </p:txBody>
        </p:sp>
        <p:sp>
          <p:nvSpPr>
            <p:cNvPr id="26636" name="AutoShape 7">
              <a:extLst>
                <a:ext uri="{FF2B5EF4-FFF2-40B4-BE49-F238E27FC236}">
                  <a16:creationId xmlns:a16="http://schemas.microsoft.com/office/drawing/2014/main" id="{8B5650B1-A9D5-4DB0-A9C5-12BD420B0B61}"/>
                </a:ext>
              </a:extLst>
            </p:cNvPr>
            <p:cNvSpPr>
              <a:spLocks noChangeArrowheads="1"/>
            </p:cNvSpPr>
            <p:nvPr/>
          </p:nvSpPr>
          <p:spPr bwMode="auto">
            <a:xfrm>
              <a:off x="1728"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tr-TR" altLang="en-US"/>
            </a:p>
          </p:txBody>
        </p:sp>
        <p:sp>
          <p:nvSpPr>
            <p:cNvPr id="26637" name="AutoShape 8">
              <a:extLst>
                <a:ext uri="{FF2B5EF4-FFF2-40B4-BE49-F238E27FC236}">
                  <a16:creationId xmlns:a16="http://schemas.microsoft.com/office/drawing/2014/main" id="{5A17CAA5-69F3-4151-8549-CD04F0C62A29}"/>
                </a:ext>
              </a:extLst>
            </p:cNvPr>
            <p:cNvSpPr>
              <a:spLocks noChangeArrowheads="1"/>
            </p:cNvSpPr>
            <p:nvPr/>
          </p:nvSpPr>
          <p:spPr bwMode="auto">
            <a:xfrm>
              <a:off x="297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tr-TR" altLang="en-US"/>
            </a:p>
          </p:txBody>
        </p:sp>
        <p:sp>
          <p:nvSpPr>
            <p:cNvPr id="26638" name="AutoShape 9">
              <a:extLst>
                <a:ext uri="{FF2B5EF4-FFF2-40B4-BE49-F238E27FC236}">
                  <a16:creationId xmlns:a16="http://schemas.microsoft.com/office/drawing/2014/main" id="{1B7C14E6-02C4-4719-A77D-45D2C129B08A}"/>
                </a:ext>
              </a:extLst>
            </p:cNvPr>
            <p:cNvSpPr>
              <a:spLocks noChangeArrowheads="1"/>
            </p:cNvSpPr>
            <p:nvPr/>
          </p:nvSpPr>
          <p:spPr bwMode="auto">
            <a:xfrm>
              <a:off x="2400"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tr-TR" altLang="en-US"/>
            </a:p>
          </p:txBody>
        </p:sp>
        <p:sp>
          <p:nvSpPr>
            <p:cNvPr id="26639" name="AutoShape 10">
              <a:extLst>
                <a:ext uri="{FF2B5EF4-FFF2-40B4-BE49-F238E27FC236}">
                  <a16:creationId xmlns:a16="http://schemas.microsoft.com/office/drawing/2014/main" id="{DC5C07DD-5B37-4A2D-8E83-39878D81B40F}"/>
                </a:ext>
              </a:extLst>
            </p:cNvPr>
            <p:cNvSpPr>
              <a:spLocks noChangeArrowheads="1"/>
            </p:cNvSpPr>
            <p:nvPr/>
          </p:nvSpPr>
          <p:spPr bwMode="auto">
            <a:xfrm>
              <a:off x="1056"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tr-TR" altLang="en-US"/>
            </a:p>
          </p:txBody>
        </p:sp>
        <p:sp>
          <p:nvSpPr>
            <p:cNvPr id="26640" name="AutoShape 11">
              <a:extLst>
                <a:ext uri="{FF2B5EF4-FFF2-40B4-BE49-F238E27FC236}">
                  <a16:creationId xmlns:a16="http://schemas.microsoft.com/office/drawing/2014/main" id="{7C8AF0F0-CB04-4F6F-92A2-C085309F0CDD}"/>
                </a:ext>
              </a:extLst>
            </p:cNvPr>
            <p:cNvSpPr>
              <a:spLocks noChangeArrowheads="1"/>
            </p:cNvSpPr>
            <p:nvPr/>
          </p:nvSpPr>
          <p:spPr bwMode="auto">
            <a:xfrm>
              <a:off x="384"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tr-TR" altLang="en-US"/>
            </a:p>
          </p:txBody>
        </p:sp>
        <p:sp>
          <p:nvSpPr>
            <p:cNvPr id="26641" name="AutoShape 12">
              <a:extLst>
                <a:ext uri="{FF2B5EF4-FFF2-40B4-BE49-F238E27FC236}">
                  <a16:creationId xmlns:a16="http://schemas.microsoft.com/office/drawing/2014/main" id="{0180C616-593F-4CC2-9340-8899EF39CB85}"/>
                </a:ext>
              </a:extLst>
            </p:cNvPr>
            <p:cNvSpPr>
              <a:spLocks noChangeArrowheads="1"/>
            </p:cNvSpPr>
            <p:nvPr/>
          </p:nvSpPr>
          <p:spPr bwMode="auto">
            <a:xfrm>
              <a:off x="2880" y="2016"/>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tr-TR" altLang="en-US"/>
            </a:p>
          </p:txBody>
        </p:sp>
        <p:sp>
          <p:nvSpPr>
            <p:cNvPr id="26642" name="AutoShape 13">
              <a:extLst>
                <a:ext uri="{FF2B5EF4-FFF2-40B4-BE49-F238E27FC236}">
                  <a16:creationId xmlns:a16="http://schemas.microsoft.com/office/drawing/2014/main" id="{66F3F36B-C3A5-4079-9533-E652B7C9230F}"/>
                </a:ext>
              </a:extLst>
            </p:cNvPr>
            <p:cNvSpPr>
              <a:spLocks noChangeArrowheads="1"/>
            </p:cNvSpPr>
            <p:nvPr/>
          </p:nvSpPr>
          <p:spPr bwMode="auto">
            <a:xfrm>
              <a:off x="816"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tr-TR" altLang="en-US"/>
            </a:p>
          </p:txBody>
        </p:sp>
        <p:sp>
          <p:nvSpPr>
            <p:cNvPr id="26643" name="AutoShape 14">
              <a:extLst>
                <a:ext uri="{FF2B5EF4-FFF2-40B4-BE49-F238E27FC236}">
                  <a16:creationId xmlns:a16="http://schemas.microsoft.com/office/drawing/2014/main" id="{F27466FE-3ACD-4D13-BBBE-C2299D06BEC9}"/>
                </a:ext>
              </a:extLst>
            </p:cNvPr>
            <p:cNvSpPr>
              <a:spLocks noChangeArrowheads="1"/>
            </p:cNvSpPr>
            <p:nvPr/>
          </p:nvSpPr>
          <p:spPr bwMode="auto">
            <a:xfrm>
              <a:off x="3552" y="2592"/>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tr-TR" altLang="en-US"/>
            </a:p>
          </p:txBody>
        </p:sp>
        <p:sp>
          <p:nvSpPr>
            <p:cNvPr id="26644" name="AutoShape 15">
              <a:extLst>
                <a:ext uri="{FF2B5EF4-FFF2-40B4-BE49-F238E27FC236}">
                  <a16:creationId xmlns:a16="http://schemas.microsoft.com/office/drawing/2014/main" id="{B7A1BCA4-7B8F-4608-832E-E1B8662BBF85}"/>
                </a:ext>
              </a:extLst>
            </p:cNvPr>
            <p:cNvSpPr>
              <a:spLocks noChangeArrowheads="1"/>
            </p:cNvSpPr>
            <p:nvPr/>
          </p:nvSpPr>
          <p:spPr bwMode="auto">
            <a:xfrm>
              <a:off x="1920" y="3888"/>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tr-TR" altLang="en-US"/>
            </a:p>
          </p:txBody>
        </p:sp>
        <p:sp>
          <p:nvSpPr>
            <p:cNvPr id="26645" name="AutoShape 16">
              <a:extLst>
                <a:ext uri="{FF2B5EF4-FFF2-40B4-BE49-F238E27FC236}">
                  <a16:creationId xmlns:a16="http://schemas.microsoft.com/office/drawing/2014/main" id="{B63D4740-E59D-4382-A53D-F2D58091CA81}"/>
                </a:ext>
              </a:extLst>
            </p:cNvPr>
            <p:cNvSpPr>
              <a:spLocks noChangeArrowheads="1"/>
            </p:cNvSpPr>
            <p:nvPr/>
          </p:nvSpPr>
          <p:spPr bwMode="auto">
            <a:xfrm>
              <a:off x="2784"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tr-TR" altLang="en-US"/>
            </a:p>
          </p:txBody>
        </p:sp>
        <p:sp>
          <p:nvSpPr>
            <p:cNvPr id="26646" name="AutoShape 17">
              <a:extLst>
                <a:ext uri="{FF2B5EF4-FFF2-40B4-BE49-F238E27FC236}">
                  <a16:creationId xmlns:a16="http://schemas.microsoft.com/office/drawing/2014/main" id="{5DFABCFA-1924-4B8D-B949-3B51D0E74D07}"/>
                </a:ext>
              </a:extLst>
            </p:cNvPr>
            <p:cNvSpPr>
              <a:spLocks noChangeArrowheads="1"/>
            </p:cNvSpPr>
            <p:nvPr/>
          </p:nvSpPr>
          <p:spPr bwMode="auto">
            <a:xfrm>
              <a:off x="2112"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tr-TR" altLang="en-US"/>
            </a:p>
          </p:txBody>
        </p:sp>
        <p:sp>
          <p:nvSpPr>
            <p:cNvPr id="26647" name="AutoShape 18">
              <a:extLst>
                <a:ext uri="{FF2B5EF4-FFF2-40B4-BE49-F238E27FC236}">
                  <a16:creationId xmlns:a16="http://schemas.microsoft.com/office/drawing/2014/main" id="{8D768380-C4CF-4398-8962-ADCFD7A7196D}"/>
                </a:ext>
              </a:extLst>
            </p:cNvPr>
            <p:cNvSpPr>
              <a:spLocks noChangeArrowheads="1"/>
            </p:cNvSpPr>
            <p:nvPr/>
          </p:nvSpPr>
          <p:spPr bwMode="auto">
            <a:xfrm>
              <a:off x="1440" y="3264"/>
              <a:ext cx="144" cy="14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tr-TR" altLang="en-US"/>
            </a:p>
          </p:txBody>
        </p:sp>
        <p:sp>
          <p:nvSpPr>
            <p:cNvPr id="26648" name="Text Box 19">
              <a:extLst>
                <a:ext uri="{FF2B5EF4-FFF2-40B4-BE49-F238E27FC236}">
                  <a16:creationId xmlns:a16="http://schemas.microsoft.com/office/drawing/2014/main" id="{3010C240-4230-43FC-9D19-F895BE4948E1}"/>
                </a:ext>
              </a:extLst>
            </p:cNvPr>
            <p:cNvSpPr txBox="1">
              <a:spLocks noChangeArrowheads="1"/>
            </p:cNvSpPr>
            <p:nvPr/>
          </p:nvSpPr>
          <p:spPr bwMode="auto">
            <a:xfrm>
              <a:off x="1766" y="1209"/>
              <a:ext cx="2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zh-CN" sz="2000">
                  <a:latin typeface="Times New Roman" panose="02020603050405020304" pitchFamily="18" charset="0"/>
                  <a:ea typeface="SimSun" panose="02010600030101010101" pitchFamily="2" charset="-122"/>
                </a:rPr>
                <a:t>all</a:t>
              </a:r>
              <a:endParaRPr lang="en-US" altLang="zh-CN">
                <a:latin typeface="Times New Roman" panose="02020603050405020304" pitchFamily="18" charset="0"/>
                <a:ea typeface="SimSun" panose="02010600030101010101" pitchFamily="2" charset="-122"/>
              </a:endParaRPr>
            </a:p>
          </p:txBody>
        </p:sp>
        <p:sp>
          <p:nvSpPr>
            <p:cNvPr id="26649" name="Text Box 20">
              <a:extLst>
                <a:ext uri="{FF2B5EF4-FFF2-40B4-BE49-F238E27FC236}">
                  <a16:creationId xmlns:a16="http://schemas.microsoft.com/office/drawing/2014/main" id="{E831C9D9-5FD0-4576-8768-9BD6B7924CBC}"/>
                </a:ext>
              </a:extLst>
            </p:cNvPr>
            <p:cNvSpPr txBox="1">
              <a:spLocks noChangeArrowheads="1"/>
            </p:cNvSpPr>
            <p:nvPr/>
          </p:nvSpPr>
          <p:spPr bwMode="auto">
            <a:xfrm>
              <a:off x="758" y="1737"/>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000">
                  <a:latin typeface="Times New Roman" panose="02020603050405020304" pitchFamily="18" charset="0"/>
                  <a:ea typeface="SimSun" panose="02010600030101010101" pitchFamily="2" charset="-122"/>
                </a:rPr>
                <a:t>time</a:t>
              </a:r>
              <a:endParaRPr lang="en-US" altLang="zh-CN">
                <a:latin typeface="Times New Roman" panose="02020603050405020304" pitchFamily="18" charset="0"/>
                <a:ea typeface="SimSun" panose="02010600030101010101" pitchFamily="2" charset="-122"/>
              </a:endParaRPr>
            </a:p>
          </p:txBody>
        </p:sp>
        <p:sp>
          <p:nvSpPr>
            <p:cNvPr id="26650" name="Text Box 21">
              <a:extLst>
                <a:ext uri="{FF2B5EF4-FFF2-40B4-BE49-F238E27FC236}">
                  <a16:creationId xmlns:a16="http://schemas.microsoft.com/office/drawing/2014/main" id="{A3BFBC95-C577-441B-AFFE-B765CF845F39}"/>
                </a:ext>
              </a:extLst>
            </p:cNvPr>
            <p:cNvSpPr txBox="1">
              <a:spLocks noChangeArrowheads="1"/>
            </p:cNvSpPr>
            <p:nvPr/>
          </p:nvSpPr>
          <p:spPr bwMode="auto">
            <a:xfrm>
              <a:off x="1478" y="1737"/>
              <a:ext cx="3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000">
                  <a:latin typeface="Times New Roman" panose="02020603050405020304" pitchFamily="18" charset="0"/>
                  <a:ea typeface="SimSun" panose="02010600030101010101" pitchFamily="2" charset="-122"/>
                </a:rPr>
                <a:t>item</a:t>
              </a:r>
              <a:endParaRPr lang="en-US" altLang="zh-CN">
                <a:latin typeface="Times New Roman" panose="02020603050405020304" pitchFamily="18" charset="0"/>
                <a:ea typeface="SimSun" panose="02010600030101010101" pitchFamily="2" charset="-122"/>
              </a:endParaRPr>
            </a:p>
          </p:txBody>
        </p:sp>
        <p:sp>
          <p:nvSpPr>
            <p:cNvPr id="26651" name="Text Box 22">
              <a:extLst>
                <a:ext uri="{FF2B5EF4-FFF2-40B4-BE49-F238E27FC236}">
                  <a16:creationId xmlns:a16="http://schemas.microsoft.com/office/drawing/2014/main" id="{FD4B2E62-511C-4991-8164-E7C7F80B3E31}"/>
                </a:ext>
              </a:extLst>
            </p:cNvPr>
            <p:cNvSpPr txBox="1">
              <a:spLocks noChangeArrowheads="1"/>
            </p:cNvSpPr>
            <p:nvPr/>
          </p:nvSpPr>
          <p:spPr bwMode="auto">
            <a:xfrm>
              <a:off x="2198" y="1737"/>
              <a:ext cx="6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000">
                  <a:latin typeface="Times New Roman" panose="02020603050405020304" pitchFamily="18" charset="0"/>
                  <a:ea typeface="SimSun" panose="02010600030101010101" pitchFamily="2" charset="-122"/>
                </a:rPr>
                <a:t>location</a:t>
              </a:r>
              <a:endParaRPr lang="en-US" altLang="zh-CN">
                <a:latin typeface="Times New Roman" panose="02020603050405020304" pitchFamily="18" charset="0"/>
                <a:ea typeface="SimSun" panose="02010600030101010101" pitchFamily="2" charset="-122"/>
              </a:endParaRPr>
            </a:p>
          </p:txBody>
        </p:sp>
        <p:sp>
          <p:nvSpPr>
            <p:cNvPr id="26652" name="Text Box 23">
              <a:extLst>
                <a:ext uri="{FF2B5EF4-FFF2-40B4-BE49-F238E27FC236}">
                  <a16:creationId xmlns:a16="http://schemas.microsoft.com/office/drawing/2014/main" id="{8C6B2CE9-9FD4-4C0F-8480-38DEB098C419}"/>
                </a:ext>
              </a:extLst>
            </p:cNvPr>
            <p:cNvSpPr txBox="1">
              <a:spLocks noChangeArrowheads="1"/>
            </p:cNvSpPr>
            <p:nvPr/>
          </p:nvSpPr>
          <p:spPr bwMode="auto">
            <a:xfrm>
              <a:off x="2918" y="1737"/>
              <a:ext cx="6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000">
                  <a:latin typeface="Times New Roman" panose="02020603050405020304" pitchFamily="18" charset="0"/>
                  <a:ea typeface="SimSun" panose="02010600030101010101" pitchFamily="2" charset="-122"/>
                </a:rPr>
                <a:t>supplier</a:t>
              </a:r>
              <a:endParaRPr lang="en-US" altLang="zh-CN">
                <a:latin typeface="Times New Roman" panose="02020603050405020304" pitchFamily="18" charset="0"/>
                <a:ea typeface="SimSun" panose="02010600030101010101" pitchFamily="2" charset="-122"/>
              </a:endParaRPr>
            </a:p>
          </p:txBody>
        </p:sp>
        <p:sp>
          <p:nvSpPr>
            <p:cNvPr id="26653" name="Line 24">
              <a:extLst>
                <a:ext uri="{FF2B5EF4-FFF2-40B4-BE49-F238E27FC236}">
                  <a16:creationId xmlns:a16="http://schemas.microsoft.com/office/drawing/2014/main" id="{E087ED1E-3054-4C6B-A523-B2AC3526E108}"/>
                </a:ext>
              </a:extLst>
            </p:cNvPr>
            <p:cNvSpPr>
              <a:spLocks noChangeShapeType="1"/>
            </p:cNvSpPr>
            <p:nvPr/>
          </p:nvSpPr>
          <p:spPr bwMode="auto">
            <a:xfrm flipH="1">
              <a:off x="864" y="1488"/>
              <a:ext cx="105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54" name="Line 25">
              <a:extLst>
                <a:ext uri="{FF2B5EF4-FFF2-40B4-BE49-F238E27FC236}">
                  <a16:creationId xmlns:a16="http://schemas.microsoft.com/office/drawing/2014/main" id="{7C75B8E7-1DDD-4F68-85D8-4E3FD46C7E9D}"/>
                </a:ext>
              </a:extLst>
            </p:cNvPr>
            <p:cNvSpPr>
              <a:spLocks noChangeShapeType="1"/>
            </p:cNvSpPr>
            <p:nvPr/>
          </p:nvSpPr>
          <p:spPr bwMode="auto">
            <a:xfrm flipH="1">
              <a:off x="1632" y="1488"/>
              <a:ext cx="28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55" name="Line 26">
              <a:extLst>
                <a:ext uri="{FF2B5EF4-FFF2-40B4-BE49-F238E27FC236}">
                  <a16:creationId xmlns:a16="http://schemas.microsoft.com/office/drawing/2014/main" id="{C6EAEC51-A5C9-45F3-AD44-8491CA557359}"/>
                </a:ext>
              </a:extLst>
            </p:cNvPr>
            <p:cNvSpPr>
              <a:spLocks noChangeShapeType="1"/>
            </p:cNvSpPr>
            <p:nvPr/>
          </p:nvSpPr>
          <p:spPr bwMode="auto">
            <a:xfrm>
              <a:off x="1920" y="1488"/>
              <a:ext cx="384"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56" name="Line 27">
              <a:extLst>
                <a:ext uri="{FF2B5EF4-FFF2-40B4-BE49-F238E27FC236}">
                  <a16:creationId xmlns:a16="http://schemas.microsoft.com/office/drawing/2014/main" id="{1474EEE5-10FA-4ABF-8C79-7289B575E086}"/>
                </a:ext>
              </a:extLst>
            </p:cNvPr>
            <p:cNvSpPr>
              <a:spLocks noChangeShapeType="1"/>
            </p:cNvSpPr>
            <p:nvPr/>
          </p:nvSpPr>
          <p:spPr bwMode="auto">
            <a:xfrm>
              <a:off x="1920" y="1488"/>
              <a:ext cx="1056"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57" name="Line 28">
              <a:extLst>
                <a:ext uri="{FF2B5EF4-FFF2-40B4-BE49-F238E27FC236}">
                  <a16:creationId xmlns:a16="http://schemas.microsoft.com/office/drawing/2014/main" id="{E707B059-13AC-4235-A3A2-9AEA05776C95}"/>
                </a:ext>
              </a:extLst>
            </p:cNvPr>
            <p:cNvSpPr>
              <a:spLocks noChangeShapeType="1"/>
            </p:cNvSpPr>
            <p:nvPr/>
          </p:nvSpPr>
          <p:spPr bwMode="auto">
            <a:xfrm flipH="1">
              <a:off x="432" y="2016"/>
              <a:ext cx="43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58" name="Line 29">
              <a:extLst>
                <a:ext uri="{FF2B5EF4-FFF2-40B4-BE49-F238E27FC236}">
                  <a16:creationId xmlns:a16="http://schemas.microsoft.com/office/drawing/2014/main" id="{9D0CF4A8-F2AD-4689-BC7F-6AACAD4A1E41}"/>
                </a:ext>
              </a:extLst>
            </p:cNvPr>
            <p:cNvSpPr>
              <a:spLocks noChangeShapeType="1"/>
            </p:cNvSpPr>
            <p:nvPr/>
          </p:nvSpPr>
          <p:spPr bwMode="auto">
            <a:xfrm>
              <a:off x="864" y="2016"/>
              <a:ext cx="24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59" name="Line 30">
              <a:extLst>
                <a:ext uri="{FF2B5EF4-FFF2-40B4-BE49-F238E27FC236}">
                  <a16:creationId xmlns:a16="http://schemas.microsoft.com/office/drawing/2014/main" id="{8442FDF3-18B4-4C25-B595-A9934BD9711E}"/>
                </a:ext>
              </a:extLst>
            </p:cNvPr>
            <p:cNvSpPr>
              <a:spLocks noChangeShapeType="1"/>
            </p:cNvSpPr>
            <p:nvPr/>
          </p:nvSpPr>
          <p:spPr bwMode="auto">
            <a:xfrm>
              <a:off x="864" y="2016"/>
              <a:ext cx="91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60" name="Line 31">
              <a:extLst>
                <a:ext uri="{FF2B5EF4-FFF2-40B4-BE49-F238E27FC236}">
                  <a16:creationId xmlns:a16="http://schemas.microsoft.com/office/drawing/2014/main" id="{6ABE2F3D-D321-4595-9939-55C1ACB85D72}"/>
                </a:ext>
              </a:extLst>
            </p:cNvPr>
            <p:cNvSpPr>
              <a:spLocks noChangeShapeType="1"/>
            </p:cNvSpPr>
            <p:nvPr/>
          </p:nvSpPr>
          <p:spPr bwMode="auto">
            <a:xfrm flipH="1">
              <a:off x="432"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61" name="Line 32">
              <a:extLst>
                <a:ext uri="{FF2B5EF4-FFF2-40B4-BE49-F238E27FC236}">
                  <a16:creationId xmlns:a16="http://schemas.microsoft.com/office/drawing/2014/main" id="{AE5000E4-FA78-4FF2-903C-BB0436521B22}"/>
                </a:ext>
              </a:extLst>
            </p:cNvPr>
            <p:cNvSpPr>
              <a:spLocks noChangeShapeType="1"/>
            </p:cNvSpPr>
            <p:nvPr/>
          </p:nvSpPr>
          <p:spPr bwMode="auto">
            <a:xfrm>
              <a:off x="1632" y="2016"/>
              <a:ext cx="81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62" name="Line 33">
              <a:extLst>
                <a:ext uri="{FF2B5EF4-FFF2-40B4-BE49-F238E27FC236}">
                  <a16:creationId xmlns:a16="http://schemas.microsoft.com/office/drawing/2014/main" id="{BAE3D2FF-8C64-4318-8272-E949E37BB118}"/>
                </a:ext>
              </a:extLst>
            </p:cNvPr>
            <p:cNvSpPr>
              <a:spLocks noChangeShapeType="1"/>
            </p:cNvSpPr>
            <p:nvPr/>
          </p:nvSpPr>
          <p:spPr bwMode="auto">
            <a:xfrm>
              <a:off x="1632" y="2016"/>
              <a:ext cx="139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63" name="Line 34">
              <a:extLst>
                <a:ext uri="{FF2B5EF4-FFF2-40B4-BE49-F238E27FC236}">
                  <a16:creationId xmlns:a16="http://schemas.microsoft.com/office/drawing/2014/main" id="{6BF94AA1-C0DB-46A3-A032-A5078B5DEE1B}"/>
                </a:ext>
              </a:extLst>
            </p:cNvPr>
            <p:cNvSpPr>
              <a:spLocks noChangeShapeType="1"/>
            </p:cNvSpPr>
            <p:nvPr/>
          </p:nvSpPr>
          <p:spPr bwMode="auto">
            <a:xfrm>
              <a:off x="2304" y="2016"/>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64" name="Line 35">
              <a:extLst>
                <a:ext uri="{FF2B5EF4-FFF2-40B4-BE49-F238E27FC236}">
                  <a16:creationId xmlns:a16="http://schemas.microsoft.com/office/drawing/2014/main" id="{194BD2E7-1CB7-4B79-900F-19913A44A4E2}"/>
                </a:ext>
              </a:extLst>
            </p:cNvPr>
            <p:cNvSpPr>
              <a:spLocks noChangeShapeType="1"/>
            </p:cNvSpPr>
            <p:nvPr/>
          </p:nvSpPr>
          <p:spPr bwMode="auto">
            <a:xfrm>
              <a:off x="2304" y="2016"/>
              <a:ext cx="1296"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65" name="Line 36">
              <a:extLst>
                <a:ext uri="{FF2B5EF4-FFF2-40B4-BE49-F238E27FC236}">
                  <a16:creationId xmlns:a16="http://schemas.microsoft.com/office/drawing/2014/main" id="{8FCA73B9-2E88-4867-A7C2-2C3BFFDE52EF}"/>
                </a:ext>
              </a:extLst>
            </p:cNvPr>
            <p:cNvSpPr>
              <a:spLocks noChangeShapeType="1"/>
            </p:cNvSpPr>
            <p:nvPr/>
          </p:nvSpPr>
          <p:spPr bwMode="auto">
            <a:xfrm flipH="1">
              <a:off x="1104" y="2016"/>
              <a:ext cx="12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66" name="Line 37">
              <a:extLst>
                <a:ext uri="{FF2B5EF4-FFF2-40B4-BE49-F238E27FC236}">
                  <a16:creationId xmlns:a16="http://schemas.microsoft.com/office/drawing/2014/main" id="{E1D01CAC-558F-463C-B57D-158A4A5626B6}"/>
                </a:ext>
              </a:extLst>
            </p:cNvPr>
            <p:cNvSpPr>
              <a:spLocks noChangeShapeType="1"/>
            </p:cNvSpPr>
            <p:nvPr/>
          </p:nvSpPr>
          <p:spPr bwMode="auto">
            <a:xfrm flipH="1">
              <a:off x="1776" y="2064"/>
              <a:ext cx="120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67" name="Line 38">
              <a:extLst>
                <a:ext uri="{FF2B5EF4-FFF2-40B4-BE49-F238E27FC236}">
                  <a16:creationId xmlns:a16="http://schemas.microsoft.com/office/drawing/2014/main" id="{0976E1FE-3545-49A6-A729-E9BABD0B53C7}"/>
                </a:ext>
              </a:extLst>
            </p:cNvPr>
            <p:cNvSpPr>
              <a:spLocks noChangeShapeType="1"/>
            </p:cNvSpPr>
            <p:nvPr/>
          </p:nvSpPr>
          <p:spPr bwMode="auto">
            <a:xfrm>
              <a:off x="2976" y="2064"/>
              <a:ext cx="48"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68" name="Line 39">
              <a:extLst>
                <a:ext uri="{FF2B5EF4-FFF2-40B4-BE49-F238E27FC236}">
                  <a16:creationId xmlns:a16="http://schemas.microsoft.com/office/drawing/2014/main" id="{43EB9A9A-FDBA-4A48-8245-C8851F351A0B}"/>
                </a:ext>
              </a:extLst>
            </p:cNvPr>
            <p:cNvSpPr>
              <a:spLocks noChangeShapeType="1"/>
            </p:cNvSpPr>
            <p:nvPr/>
          </p:nvSpPr>
          <p:spPr bwMode="auto">
            <a:xfrm>
              <a:off x="2976" y="2064"/>
              <a:ext cx="62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69" name="Line 40">
              <a:extLst>
                <a:ext uri="{FF2B5EF4-FFF2-40B4-BE49-F238E27FC236}">
                  <a16:creationId xmlns:a16="http://schemas.microsoft.com/office/drawing/2014/main" id="{231806F7-6CEF-4106-A328-7C925BBC5187}"/>
                </a:ext>
              </a:extLst>
            </p:cNvPr>
            <p:cNvSpPr>
              <a:spLocks noChangeShapeType="1"/>
            </p:cNvSpPr>
            <p:nvPr/>
          </p:nvSpPr>
          <p:spPr bwMode="auto">
            <a:xfrm>
              <a:off x="432" y="2640"/>
              <a:ext cx="432"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70" name="Line 41">
              <a:extLst>
                <a:ext uri="{FF2B5EF4-FFF2-40B4-BE49-F238E27FC236}">
                  <a16:creationId xmlns:a16="http://schemas.microsoft.com/office/drawing/2014/main" id="{76D9C5B4-C5B0-44B2-B0B6-66F216781FBB}"/>
                </a:ext>
              </a:extLst>
            </p:cNvPr>
            <p:cNvSpPr>
              <a:spLocks noChangeShapeType="1"/>
            </p:cNvSpPr>
            <p:nvPr/>
          </p:nvSpPr>
          <p:spPr bwMode="auto">
            <a:xfrm>
              <a:off x="432"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71" name="Line 42">
              <a:extLst>
                <a:ext uri="{FF2B5EF4-FFF2-40B4-BE49-F238E27FC236}">
                  <a16:creationId xmlns:a16="http://schemas.microsoft.com/office/drawing/2014/main" id="{3FE28763-E0D9-450B-9976-D5E34B140E6C}"/>
                </a:ext>
              </a:extLst>
            </p:cNvPr>
            <p:cNvSpPr>
              <a:spLocks noChangeShapeType="1"/>
            </p:cNvSpPr>
            <p:nvPr/>
          </p:nvSpPr>
          <p:spPr bwMode="auto">
            <a:xfrm flipH="1">
              <a:off x="864" y="2640"/>
              <a:ext cx="24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72" name="Line 43">
              <a:extLst>
                <a:ext uri="{FF2B5EF4-FFF2-40B4-BE49-F238E27FC236}">
                  <a16:creationId xmlns:a16="http://schemas.microsoft.com/office/drawing/2014/main" id="{EDAC7CBE-4042-45D0-AB9C-1AA8777059F6}"/>
                </a:ext>
              </a:extLst>
            </p:cNvPr>
            <p:cNvSpPr>
              <a:spLocks noChangeShapeType="1"/>
            </p:cNvSpPr>
            <p:nvPr/>
          </p:nvSpPr>
          <p:spPr bwMode="auto">
            <a:xfrm>
              <a:off x="1104" y="2640"/>
              <a:ext cx="105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73" name="Line 44">
              <a:extLst>
                <a:ext uri="{FF2B5EF4-FFF2-40B4-BE49-F238E27FC236}">
                  <a16:creationId xmlns:a16="http://schemas.microsoft.com/office/drawing/2014/main" id="{03C2802C-2CF5-4D26-BAA9-E60DB20F008C}"/>
                </a:ext>
              </a:extLst>
            </p:cNvPr>
            <p:cNvSpPr>
              <a:spLocks noChangeShapeType="1"/>
            </p:cNvSpPr>
            <p:nvPr/>
          </p:nvSpPr>
          <p:spPr bwMode="auto">
            <a:xfrm flipH="1">
              <a:off x="1488" y="2640"/>
              <a:ext cx="28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74" name="Line 45">
              <a:extLst>
                <a:ext uri="{FF2B5EF4-FFF2-40B4-BE49-F238E27FC236}">
                  <a16:creationId xmlns:a16="http://schemas.microsoft.com/office/drawing/2014/main" id="{DA9964F5-EDF4-45D4-9A2A-81E0B873133F}"/>
                </a:ext>
              </a:extLst>
            </p:cNvPr>
            <p:cNvSpPr>
              <a:spLocks noChangeShapeType="1"/>
            </p:cNvSpPr>
            <p:nvPr/>
          </p:nvSpPr>
          <p:spPr bwMode="auto">
            <a:xfrm>
              <a:off x="1776"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75" name="Line 46">
              <a:extLst>
                <a:ext uri="{FF2B5EF4-FFF2-40B4-BE49-F238E27FC236}">
                  <a16:creationId xmlns:a16="http://schemas.microsoft.com/office/drawing/2014/main" id="{14526708-EDB4-43B3-BCE0-0F329E7E2B3A}"/>
                </a:ext>
              </a:extLst>
            </p:cNvPr>
            <p:cNvSpPr>
              <a:spLocks noChangeShapeType="1"/>
            </p:cNvSpPr>
            <p:nvPr/>
          </p:nvSpPr>
          <p:spPr bwMode="auto">
            <a:xfrm flipH="1">
              <a:off x="864" y="2640"/>
              <a:ext cx="1584"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76" name="Line 47">
              <a:extLst>
                <a:ext uri="{FF2B5EF4-FFF2-40B4-BE49-F238E27FC236}">
                  <a16:creationId xmlns:a16="http://schemas.microsoft.com/office/drawing/2014/main" id="{FD5B1636-B307-492E-9DB1-BA3706A75BB1}"/>
                </a:ext>
              </a:extLst>
            </p:cNvPr>
            <p:cNvSpPr>
              <a:spLocks noChangeShapeType="1"/>
            </p:cNvSpPr>
            <p:nvPr/>
          </p:nvSpPr>
          <p:spPr bwMode="auto">
            <a:xfrm>
              <a:off x="2448" y="2640"/>
              <a:ext cx="38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77" name="Line 48">
              <a:extLst>
                <a:ext uri="{FF2B5EF4-FFF2-40B4-BE49-F238E27FC236}">
                  <a16:creationId xmlns:a16="http://schemas.microsoft.com/office/drawing/2014/main" id="{DE8B1FED-D031-48B3-9805-22F8BD6557DB}"/>
                </a:ext>
              </a:extLst>
            </p:cNvPr>
            <p:cNvSpPr>
              <a:spLocks noChangeShapeType="1"/>
            </p:cNvSpPr>
            <p:nvPr/>
          </p:nvSpPr>
          <p:spPr bwMode="auto">
            <a:xfrm flipH="1">
              <a:off x="1488" y="2640"/>
              <a:ext cx="1536"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78" name="Line 49">
              <a:extLst>
                <a:ext uri="{FF2B5EF4-FFF2-40B4-BE49-F238E27FC236}">
                  <a16:creationId xmlns:a16="http://schemas.microsoft.com/office/drawing/2014/main" id="{D2B55B48-CFD0-49F6-9373-C8E7B78F544A}"/>
                </a:ext>
              </a:extLst>
            </p:cNvPr>
            <p:cNvSpPr>
              <a:spLocks noChangeShapeType="1"/>
            </p:cNvSpPr>
            <p:nvPr/>
          </p:nvSpPr>
          <p:spPr bwMode="auto">
            <a:xfrm flipH="1">
              <a:off x="2832" y="2640"/>
              <a:ext cx="192"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79" name="Line 50">
              <a:extLst>
                <a:ext uri="{FF2B5EF4-FFF2-40B4-BE49-F238E27FC236}">
                  <a16:creationId xmlns:a16="http://schemas.microsoft.com/office/drawing/2014/main" id="{DE15430D-01AB-4A26-9BE8-8781C9C1C403}"/>
                </a:ext>
              </a:extLst>
            </p:cNvPr>
            <p:cNvSpPr>
              <a:spLocks noChangeShapeType="1"/>
            </p:cNvSpPr>
            <p:nvPr/>
          </p:nvSpPr>
          <p:spPr bwMode="auto">
            <a:xfrm flipH="1">
              <a:off x="2832" y="2640"/>
              <a:ext cx="76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80" name="Line 51">
              <a:extLst>
                <a:ext uri="{FF2B5EF4-FFF2-40B4-BE49-F238E27FC236}">
                  <a16:creationId xmlns:a16="http://schemas.microsoft.com/office/drawing/2014/main" id="{68F6A075-69C6-4F7D-8674-51633706BD79}"/>
                </a:ext>
              </a:extLst>
            </p:cNvPr>
            <p:cNvSpPr>
              <a:spLocks noChangeShapeType="1"/>
            </p:cNvSpPr>
            <p:nvPr/>
          </p:nvSpPr>
          <p:spPr bwMode="auto">
            <a:xfrm flipH="1">
              <a:off x="2160" y="2640"/>
              <a:ext cx="144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81" name="Line 52">
              <a:extLst>
                <a:ext uri="{FF2B5EF4-FFF2-40B4-BE49-F238E27FC236}">
                  <a16:creationId xmlns:a16="http://schemas.microsoft.com/office/drawing/2014/main" id="{8BD2A49A-0249-4C60-9B3B-1C1B4B0DE23C}"/>
                </a:ext>
              </a:extLst>
            </p:cNvPr>
            <p:cNvSpPr>
              <a:spLocks noChangeShapeType="1"/>
            </p:cNvSpPr>
            <p:nvPr/>
          </p:nvSpPr>
          <p:spPr bwMode="auto">
            <a:xfrm>
              <a:off x="864" y="3360"/>
              <a:ext cx="110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82" name="Line 53">
              <a:extLst>
                <a:ext uri="{FF2B5EF4-FFF2-40B4-BE49-F238E27FC236}">
                  <a16:creationId xmlns:a16="http://schemas.microsoft.com/office/drawing/2014/main" id="{EFBE2708-D30B-4876-A6DD-A75537E3CE8D}"/>
                </a:ext>
              </a:extLst>
            </p:cNvPr>
            <p:cNvSpPr>
              <a:spLocks noChangeShapeType="1"/>
            </p:cNvSpPr>
            <p:nvPr/>
          </p:nvSpPr>
          <p:spPr bwMode="auto">
            <a:xfrm>
              <a:off x="1488" y="3312"/>
              <a:ext cx="528"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83" name="Line 54">
              <a:extLst>
                <a:ext uri="{FF2B5EF4-FFF2-40B4-BE49-F238E27FC236}">
                  <a16:creationId xmlns:a16="http://schemas.microsoft.com/office/drawing/2014/main" id="{52527940-5226-444D-87A7-507050A0D582}"/>
                </a:ext>
              </a:extLst>
            </p:cNvPr>
            <p:cNvSpPr>
              <a:spLocks noChangeShapeType="1"/>
            </p:cNvSpPr>
            <p:nvPr/>
          </p:nvSpPr>
          <p:spPr bwMode="auto">
            <a:xfrm flipH="1">
              <a:off x="2016" y="3312"/>
              <a:ext cx="14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84" name="Line 55">
              <a:extLst>
                <a:ext uri="{FF2B5EF4-FFF2-40B4-BE49-F238E27FC236}">
                  <a16:creationId xmlns:a16="http://schemas.microsoft.com/office/drawing/2014/main" id="{AD5714D0-DE31-4134-8AA1-93E97A9B9F8F}"/>
                </a:ext>
              </a:extLst>
            </p:cNvPr>
            <p:cNvSpPr>
              <a:spLocks noChangeShapeType="1"/>
            </p:cNvSpPr>
            <p:nvPr/>
          </p:nvSpPr>
          <p:spPr bwMode="auto">
            <a:xfrm flipH="1">
              <a:off x="1968" y="3360"/>
              <a:ext cx="86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6685" name="Text Box 57">
              <a:extLst>
                <a:ext uri="{FF2B5EF4-FFF2-40B4-BE49-F238E27FC236}">
                  <a16:creationId xmlns:a16="http://schemas.microsoft.com/office/drawing/2014/main" id="{B9DE119C-7DC3-4CF1-820F-B453BE9BC61C}"/>
                </a:ext>
              </a:extLst>
            </p:cNvPr>
            <p:cNvSpPr txBox="1">
              <a:spLocks noChangeArrowheads="1"/>
            </p:cNvSpPr>
            <p:nvPr/>
          </p:nvSpPr>
          <p:spPr bwMode="auto">
            <a:xfrm>
              <a:off x="806" y="2343"/>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time,location</a:t>
              </a:r>
              <a:endParaRPr lang="en-US" altLang="zh-CN">
                <a:latin typeface="Times New Roman" panose="02020603050405020304" pitchFamily="18" charset="0"/>
                <a:ea typeface="SimSun" panose="02010600030101010101" pitchFamily="2" charset="-122"/>
              </a:endParaRPr>
            </a:p>
          </p:txBody>
        </p:sp>
        <p:sp>
          <p:nvSpPr>
            <p:cNvPr id="26686" name="Text Box 58">
              <a:extLst>
                <a:ext uri="{FF2B5EF4-FFF2-40B4-BE49-F238E27FC236}">
                  <a16:creationId xmlns:a16="http://schemas.microsoft.com/office/drawing/2014/main" id="{9C977D0C-640B-49C3-9E2F-791262153302}"/>
                </a:ext>
              </a:extLst>
            </p:cNvPr>
            <p:cNvSpPr txBox="1">
              <a:spLocks noChangeArrowheads="1"/>
            </p:cNvSpPr>
            <p:nvPr/>
          </p:nvSpPr>
          <p:spPr bwMode="auto">
            <a:xfrm>
              <a:off x="1430" y="2679"/>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time,supplier</a:t>
              </a:r>
              <a:endParaRPr lang="en-US" altLang="zh-CN">
                <a:latin typeface="Times New Roman" panose="02020603050405020304" pitchFamily="18" charset="0"/>
                <a:ea typeface="SimSun" panose="02010600030101010101" pitchFamily="2" charset="-122"/>
              </a:endParaRPr>
            </a:p>
          </p:txBody>
        </p:sp>
        <p:sp>
          <p:nvSpPr>
            <p:cNvPr id="26687" name="Text Box 59">
              <a:extLst>
                <a:ext uri="{FF2B5EF4-FFF2-40B4-BE49-F238E27FC236}">
                  <a16:creationId xmlns:a16="http://schemas.microsoft.com/office/drawing/2014/main" id="{72198014-FE49-4AC4-AF78-B6EAEA3E3FD8}"/>
                </a:ext>
              </a:extLst>
            </p:cNvPr>
            <p:cNvSpPr txBox="1">
              <a:spLocks noChangeArrowheads="1"/>
            </p:cNvSpPr>
            <p:nvPr/>
          </p:nvSpPr>
          <p:spPr bwMode="auto">
            <a:xfrm>
              <a:off x="2102" y="2343"/>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item,location</a:t>
              </a:r>
              <a:endParaRPr lang="en-US" altLang="zh-CN">
                <a:latin typeface="Times New Roman" panose="02020603050405020304" pitchFamily="18" charset="0"/>
                <a:ea typeface="SimSun" panose="02010600030101010101" pitchFamily="2" charset="-122"/>
              </a:endParaRPr>
            </a:p>
          </p:txBody>
        </p:sp>
        <p:sp>
          <p:nvSpPr>
            <p:cNvPr id="26688" name="Text Box 60">
              <a:extLst>
                <a:ext uri="{FF2B5EF4-FFF2-40B4-BE49-F238E27FC236}">
                  <a16:creationId xmlns:a16="http://schemas.microsoft.com/office/drawing/2014/main" id="{B46C12A7-1E18-460B-8764-414E724F00B7}"/>
                </a:ext>
              </a:extLst>
            </p:cNvPr>
            <p:cNvSpPr txBox="1">
              <a:spLocks noChangeArrowheads="1"/>
            </p:cNvSpPr>
            <p:nvPr/>
          </p:nvSpPr>
          <p:spPr bwMode="auto">
            <a:xfrm>
              <a:off x="2678" y="2727"/>
              <a:ext cx="8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item,supplier</a:t>
              </a:r>
              <a:endParaRPr lang="en-US" altLang="zh-CN">
                <a:latin typeface="Times New Roman" panose="02020603050405020304" pitchFamily="18" charset="0"/>
                <a:ea typeface="SimSun" panose="02010600030101010101" pitchFamily="2" charset="-122"/>
              </a:endParaRPr>
            </a:p>
          </p:txBody>
        </p:sp>
        <p:sp>
          <p:nvSpPr>
            <p:cNvPr id="26689" name="Text Box 61">
              <a:extLst>
                <a:ext uri="{FF2B5EF4-FFF2-40B4-BE49-F238E27FC236}">
                  <a16:creationId xmlns:a16="http://schemas.microsoft.com/office/drawing/2014/main" id="{B41B7481-BDA4-442E-9E3D-DB665B4BC897}"/>
                </a:ext>
              </a:extLst>
            </p:cNvPr>
            <p:cNvSpPr txBox="1">
              <a:spLocks noChangeArrowheads="1"/>
            </p:cNvSpPr>
            <p:nvPr/>
          </p:nvSpPr>
          <p:spPr bwMode="auto">
            <a:xfrm>
              <a:off x="3398" y="2343"/>
              <a:ext cx="10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location,supplier</a:t>
              </a:r>
              <a:endParaRPr lang="en-US" altLang="zh-CN">
                <a:latin typeface="Times New Roman" panose="02020603050405020304" pitchFamily="18" charset="0"/>
                <a:ea typeface="SimSun" panose="02010600030101010101" pitchFamily="2" charset="-122"/>
              </a:endParaRPr>
            </a:p>
          </p:txBody>
        </p:sp>
        <p:sp>
          <p:nvSpPr>
            <p:cNvPr id="26690" name="Text Box 63">
              <a:extLst>
                <a:ext uri="{FF2B5EF4-FFF2-40B4-BE49-F238E27FC236}">
                  <a16:creationId xmlns:a16="http://schemas.microsoft.com/office/drawing/2014/main" id="{16B421A0-4E97-4B5E-91A4-93343ADFB489}"/>
                </a:ext>
              </a:extLst>
            </p:cNvPr>
            <p:cNvSpPr txBox="1">
              <a:spLocks noChangeArrowheads="1"/>
            </p:cNvSpPr>
            <p:nvPr/>
          </p:nvSpPr>
          <p:spPr bwMode="auto">
            <a:xfrm>
              <a:off x="1046" y="3463"/>
              <a:ext cx="9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400" b="1">
                  <a:latin typeface="Times New Roman" panose="02020603050405020304" pitchFamily="18" charset="0"/>
                  <a:ea typeface="SimSun" panose="02010600030101010101" pitchFamily="2" charset="-122"/>
                </a:rPr>
                <a:t>time,item,supplier</a:t>
              </a:r>
              <a:endParaRPr lang="en-US" altLang="zh-CN">
                <a:latin typeface="Times New Roman" panose="02020603050405020304" pitchFamily="18" charset="0"/>
                <a:ea typeface="SimSun" panose="02010600030101010101" pitchFamily="2" charset="-122"/>
              </a:endParaRPr>
            </a:p>
          </p:txBody>
        </p:sp>
        <p:sp>
          <p:nvSpPr>
            <p:cNvPr id="26691" name="Text Box 64">
              <a:extLst>
                <a:ext uri="{FF2B5EF4-FFF2-40B4-BE49-F238E27FC236}">
                  <a16:creationId xmlns:a16="http://schemas.microsoft.com/office/drawing/2014/main" id="{739C9229-0181-4D8D-8F5A-CC244441348D}"/>
                </a:ext>
              </a:extLst>
            </p:cNvPr>
            <p:cNvSpPr txBox="1">
              <a:spLocks noChangeArrowheads="1"/>
            </p:cNvSpPr>
            <p:nvPr/>
          </p:nvSpPr>
          <p:spPr bwMode="auto">
            <a:xfrm>
              <a:off x="1728" y="3024"/>
              <a:ext cx="11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400" b="1">
                  <a:latin typeface="Times New Roman" panose="02020603050405020304" pitchFamily="18" charset="0"/>
                  <a:ea typeface="SimSun" panose="02010600030101010101" pitchFamily="2" charset="-122"/>
                </a:rPr>
                <a:t>time,location,supplier</a:t>
              </a:r>
              <a:endParaRPr lang="en-US" altLang="zh-CN">
                <a:latin typeface="Times New Roman" panose="02020603050405020304" pitchFamily="18" charset="0"/>
                <a:ea typeface="SimSun" panose="02010600030101010101" pitchFamily="2" charset="-122"/>
              </a:endParaRPr>
            </a:p>
          </p:txBody>
        </p:sp>
        <p:sp>
          <p:nvSpPr>
            <p:cNvPr id="26692" name="Text Box 66">
              <a:extLst>
                <a:ext uri="{FF2B5EF4-FFF2-40B4-BE49-F238E27FC236}">
                  <a16:creationId xmlns:a16="http://schemas.microsoft.com/office/drawing/2014/main" id="{683C6610-CFEF-459E-A20E-B1EE92173232}"/>
                </a:ext>
              </a:extLst>
            </p:cNvPr>
            <p:cNvSpPr txBox="1">
              <a:spLocks noChangeArrowheads="1"/>
            </p:cNvSpPr>
            <p:nvPr/>
          </p:nvSpPr>
          <p:spPr bwMode="auto">
            <a:xfrm>
              <a:off x="2486" y="3447"/>
              <a:ext cx="13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1600" b="1">
                  <a:latin typeface="Times New Roman" panose="02020603050405020304" pitchFamily="18" charset="0"/>
                  <a:ea typeface="SimSun" panose="02010600030101010101" pitchFamily="2" charset="-122"/>
                </a:rPr>
                <a:t>item,location,supplier</a:t>
              </a:r>
              <a:endParaRPr lang="en-US" altLang="zh-CN">
                <a:latin typeface="Times New Roman" panose="02020603050405020304" pitchFamily="18" charset="0"/>
                <a:ea typeface="SimSun" panose="02010600030101010101" pitchFamily="2" charset="-122"/>
              </a:endParaRPr>
            </a:p>
          </p:txBody>
        </p:sp>
        <p:sp>
          <p:nvSpPr>
            <p:cNvPr id="26693" name="Text Box 68">
              <a:extLst>
                <a:ext uri="{FF2B5EF4-FFF2-40B4-BE49-F238E27FC236}">
                  <a16:creationId xmlns:a16="http://schemas.microsoft.com/office/drawing/2014/main" id="{08C781F2-FD68-45D8-9F08-E7617CDC1947}"/>
                </a:ext>
              </a:extLst>
            </p:cNvPr>
            <p:cNvSpPr txBox="1">
              <a:spLocks noChangeArrowheads="1"/>
            </p:cNvSpPr>
            <p:nvPr/>
          </p:nvSpPr>
          <p:spPr bwMode="auto">
            <a:xfrm>
              <a:off x="4320" y="1296"/>
              <a:ext cx="1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zh-CN" altLang="en-US" sz="2000">
                  <a:latin typeface="Times New Roman" panose="02020603050405020304" pitchFamily="18" charset="0"/>
                  <a:ea typeface="SimSun" panose="02010600030101010101" pitchFamily="2" charset="-122"/>
                </a:rPr>
                <a:t>0-</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apex</a:t>
              </a:r>
              <a:r>
                <a:rPr lang="en-US" altLang="zh-CN" sz="2000">
                  <a:latin typeface="Times New Roman" panose="02020603050405020304" pitchFamily="18" charset="0"/>
                  <a:ea typeface="SimSun" panose="02010600030101010101" pitchFamily="2" charset="-122"/>
                </a:rPr>
                <a:t>) cuboid</a:t>
              </a:r>
              <a:endParaRPr lang="en-US" altLang="zh-CN">
                <a:latin typeface="Times New Roman" panose="02020603050405020304" pitchFamily="18" charset="0"/>
                <a:ea typeface="SimSun" panose="02010600030101010101" pitchFamily="2" charset="-122"/>
              </a:endParaRPr>
            </a:p>
          </p:txBody>
        </p:sp>
        <p:sp>
          <p:nvSpPr>
            <p:cNvPr id="26694" name="Text Box 69">
              <a:extLst>
                <a:ext uri="{FF2B5EF4-FFF2-40B4-BE49-F238E27FC236}">
                  <a16:creationId xmlns:a16="http://schemas.microsoft.com/office/drawing/2014/main" id="{DC0B8E30-FC0A-477D-968A-BC2964F6743B}"/>
                </a:ext>
              </a:extLst>
            </p:cNvPr>
            <p:cNvSpPr txBox="1">
              <a:spLocks noChangeArrowheads="1"/>
            </p:cNvSpPr>
            <p:nvPr/>
          </p:nvSpPr>
          <p:spPr bwMode="auto">
            <a:xfrm>
              <a:off x="4310" y="1881"/>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zh-CN" altLang="en-US" sz="2000">
                  <a:latin typeface="Times New Roman" panose="02020603050405020304" pitchFamily="18" charset="0"/>
                  <a:ea typeface="SimSun" panose="02010600030101010101" pitchFamily="2" charset="-122"/>
                </a:rPr>
                <a:t>1-</a:t>
              </a:r>
              <a:r>
                <a:rPr lang="en-US" altLang="zh-CN" sz="2000">
                  <a:latin typeface="Times New Roman" panose="02020603050405020304" pitchFamily="18" charset="0"/>
                  <a:ea typeface="SimSun" panose="02010600030101010101" pitchFamily="2" charset="-122"/>
                </a:rPr>
                <a:t>D cuboids</a:t>
              </a:r>
              <a:endParaRPr lang="en-US" altLang="zh-CN">
                <a:latin typeface="Times New Roman" panose="02020603050405020304" pitchFamily="18" charset="0"/>
                <a:ea typeface="SimSun" panose="02010600030101010101" pitchFamily="2" charset="-122"/>
              </a:endParaRPr>
            </a:p>
          </p:txBody>
        </p:sp>
        <p:sp>
          <p:nvSpPr>
            <p:cNvPr id="26695" name="Text Box 70">
              <a:extLst>
                <a:ext uri="{FF2B5EF4-FFF2-40B4-BE49-F238E27FC236}">
                  <a16:creationId xmlns:a16="http://schemas.microsoft.com/office/drawing/2014/main" id="{E1DFBC36-DB97-4869-A7B8-E8E22709C99E}"/>
                </a:ext>
              </a:extLst>
            </p:cNvPr>
            <p:cNvSpPr txBox="1">
              <a:spLocks noChangeArrowheads="1"/>
            </p:cNvSpPr>
            <p:nvPr/>
          </p:nvSpPr>
          <p:spPr bwMode="auto">
            <a:xfrm>
              <a:off x="4310" y="2553"/>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zh-CN" altLang="en-US" sz="2000">
                  <a:latin typeface="Times New Roman" panose="02020603050405020304" pitchFamily="18" charset="0"/>
                  <a:ea typeface="SimSun" panose="02010600030101010101" pitchFamily="2" charset="-122"/>
                </a:rPr>
                <a:t>2-</a:t>
              </a:r>
              <a:r>
                <a:rPr lang="en-US" altLang="zh-CN" sz="2000">
                  <a:latin typeface="Times New Roman" panose="02020603050405020304" pitchFamily="18" charset="0"/>
                  <a:ea typeface="SimSun" panose="02010600030101010101" pitchFamily="2" charset="-122"/>
                </a:rPr>
                <a:t>D cuboids</a:t>
              </a:r>
              <a:endParaRPr lang="en-US" altLang="zh-CN">
                <a:latin typeface="Times New Roman" panose="02020603050405020304" pitchFamily="18" charset="0"/>
                <a:ea typeface="SimSun" panose="02010600030101010101" pitchFamily="2" charset="-122"/>
              </a:endParaRPr>
            </a:p>
          </p:txBody>
        </p:sp>
        <p:sp>
          <p:nvSpPr>
            <p:cNvPr id="26696" name="Text Box 71">
              <a:extLst>
                <a:ext uri="{FF2B5EF4-FFF2-40B4-BE49-F238E27FC236}">
                  <a16:creationId xmlns:a16="http://schemas.microsoft.com/office/drawing/2014/main" id="{2E88C164-0CB0-495C-B3A4-32B9BC2A2633}"/>
                </a:ext>
              </a:extLst>
            </p:cNvPr>
            <p:cNvSpPr txBox="1">
              <a:spLocks noChangeArrowheads="1"/>
            </p:cNvSpPr>
            <p:nvPr/>
          </p:nvSpPr>
          <p:spPr bwMode="auto">
            <a:xfrm>
              <a:off x="4310" y="3129"/>
              <a:ext cx="9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zh-CN" altLang="en-US" sz="2000">
                  <a:latin typeface="Times New Roman" panose="02020603050405020304" pitchFamily="18" charset="0"/>
                  <a:ea typeface="SimSun" panose="02010600030101010101" pitchFamily="2" charset="-122"/>
                </a:rPr>
                <a:t>3-</a:t>
              </a:r>
              <a:r>
                <a:rPr lang="en-US" altLang="zh-CN" sz="2000">
                  <a:latin typeface="Times New Roman" panose="02020603050405020304" pitchFamily="18" charset="0"/>
                  <a:ea typeface="SimSun" panose="02010600030101010101" pitchFamily="2" charset="-122"/>
                </a:rPr>
                <a:t>D cuboids</a:t>
              </a:r>
              <a:endParaRPr lang="en-US" altLang="zh-CN">
                <a:latin typeface="Times New Roman" panose="02020603050405020304" pitchFamily="18" charset="0"/>
                <a:ea typeface="SimSun" panose="02010600030101010101" pitchFamily="2" charset="-122"/>
              </a:endParaRPr>
            </a:p>
          </p:txBody>
        </p:sp>
        <p:sp>
          <p:nvSpPr>
            <p:cNvPr id="26697" name="Text Box 72">
              <a:extLst>
                <a:ext uri="{FF2B5EF4-FFF2-40B4-BE49-F238E27FC236}">
                  <a16:creationId xmlns:a16="http://schemas.microsoft.com/office/drawing/2014/main" id="{BD113AEA-0AA1-4A44-A195-B8FD43E0B54B}"/>
                </a:ext>
              </a:extLst>
            </p:cNvPr>
            <p:cNvSpPr txBox="1">
              <a:spLocks noChangeArrowheads="1"/>
            </p:cNvSpPr>
            <p:nvPr/>
          </p:nvSpPr>
          <p:spPr bwMode="auto">
            <a:xfrm>
              <a:off x="4358" y="3705"/>
              <a:ext cx="12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zh-CN" altLang="en-US" sz="2000">
                  <a:latin typeface="Times New Roman" panose="02020603050405020304" pitchFamily="18" charset="0"/>
                  <a:ea typeface="SimSun" panose="02010600030101010101" pitchFamily="2" charset="-122"/>
                </a:rPr>
                <a:t>4-</a:t>
              </a:r>
              <a:r>
                <a:rPr lang="en-US" altLang="zh-CN" sz="2000">
                  <a:latin typeface="Times New Roman" panose="02020603050405020304" pitchFamily="18" charset="0"/>
                  <a:ea typeface="SimSun" panose="02010600030101010101" pitchFamily="2" charset="-122"/>
                </a:rPr>
                <a:t>D (</a:t>
              </a:r>
              <a:r>
                <a:rPr lang="en-US" altLang="zh-CN" sz="2000" i="1">
                  <a:latin typeface="Times New Roman" panose="02020603050405020304" pitchFamily="18" charset="0"/>
                  <a:ea typeface="SimSun" panose="02010600030101010101" pitchFamily="2" charset="-122"/>
                </a:rPr>
                <a:t>base</a:t>
              </a:r>
              <a:r>
                <a:rPr lang="en-US" altLang="zh-CN" sz="2000">
                  <a:latin typeface="Times New Roman" panose="02020603050405020304" pitchFamily="18" charset="0"/>
                  <a:ea typeface="SimSun" panose="02010600030101010101" pitchFamily="2" charset="-122"/>
                </a:rPr>
                <a:t>) cuboid</a:t>
              </a:r>
              <a:endParaRPr lang="en-US" altLang="zh-CN">
                <a:latin typeface="Times New Roman" panose="02020603050405020304" pitchFamily="18" charset="0"/>
                <a:ea typeface="SimSun" panose="02010600030101010101" pitchFamily="2"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sz="half" idx="1"/>
          </p:nvPr>
        </p:nvSpPr>
        <p:spPr/>
        <p:txBody>
          <a:bodyPr/>
          <a:lstStyle/>
          <a:p>
            <a:pPr eaLnBrk="1" hangingPunct="1">
              <a:buFont typeface="Wingdings" panose="05000000000000000000" pitchFamily="2" charset="2"/>
              <a:buNone/>
            </a:pPr>
            <a:r>
              <a:rPr lang="en-US" altLang="en-US" b="1"/>
              <a:t>	</a:t>
            </a:r>
            <a:endParaRPr lang="en-US" altLang="en-US" b="1">
              <a:solidFill>
                <a:schemeClr val="hlink"/>
              </a:solidFill>
            </a:endParaRPr>
          </a:p>
        </p:txBody>
      </p:sp>
      <p:sp>
        <p:nvSpPr>
          <p:cNvPr id="4" name="Content Placeholder 3">
            <a:extLst>
              <a:ext uri="{FF2B5EF4-FFF2-40B4-BE49-F238E27FC236}">
                <a16:creationId xmlns:a16="http://schemas.microsoft.com/office/drawing/2014/main" id="{783DD157-25FD-415A-8899-A0D08B87B390}"/>
              </a:ext>
            </a:extLst>
          </p:cNvPr>
          <p:cNvSpPr>
            <a:spLocks noGrp="1"/>
          </p:cNvSpPr>
          <p:nvPr>
            <p:ph sz="quarter" idx="10"/>
          </p:nvPr>
        </p:nvSpPr>
        <p:spPr/>
        <p:txBody>
          <a:bodyPr/>
          <a:lstStyle/>
          <a:p>
            <a:r>
              <a:rPr lang="en-US" altLang="en-US" dirty="0"/>
              <a:t>What is OLAP?</a:t>
            </a:r>
            <a:endParaRPr lang="en-IN" dirty="0"/>
          </a:p>
        </p:txBody>
      </p:sp>
      <p:sp>
        <p:nvSpPr>
          <p:cNvPr id="5124" name="Rectangle 4"/>
          <p:cNvSpPr>
            <a:spLocks noChangeArrowheads="1"/>
          </p:cNvSpPr>
          <p:nvPr/>
        </p:nvSpPr>
        <p:spPr bwMode="auto">
          <a:xfrm>
            <a:off x="1014745" y="2022999"/>
            <a:ext cx="69151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buClr>
                <a:srgbClr val="FF3300"/>
              </a:buClr>
              <a:buFont typeface="Wingdings" panose="05000000000000000000" pitchFamily="2" charset="2"/>
              <a:buNone/>
            </a:pPr>
            <a:r>
              <a:rPr lang="en-US" altLang="en-US" sz="2400" b="1" dirty="0">
                <a:latin typeface="+mn-lt"/>
              </a:rPr>
              <a:t>OLAP is a category of software technology that enables analysts, managers, and executives to gain insight into data through fast, consistent, interactive access to a wide variety of possible views of information that has been transformed from raw data to reflect the real dimensionality of the enterprise as understood by the user.</a:t>
            </a:r>
            <a:endParaRPr lang="en-US" altLang="en-US" sz="2700" b="1" dirty="0">
              <a:latin typeface="+mn-lt"/>
            </a:endParaRPr>
          </a:p>
        </p:txBody>
      </p:sp>
    </p:spTree>
    <p:extLst>
      <p:ext uri="{BB962C8B-B14F-4D97-AF65-F5344CB8AC3E}">
        <p14:creationId xmlns:p14="http://schemas.microsoft.com/office/powerpoint/2010/main" val="425080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E5C2303-602B-4BF0-B951-901F171F25DC}"/>
              </a:ext>
            </a:extLst>
          </p:cNvPr>
          <p:cNvSpPr>
            <a:spLocks noGrp="1"/>
          </p:cNvSpPr>
          <p:nvPr>
            <p:ph sz="quarter" idx="10"/>
          </p:nvPr>
        </p:nvSpPr>
        <p:spPr/>
        <p:txBody>
          <a:bodyPr/>
          <a:lstStyle/>
          <a:p>
            <a:r>
              <a:rPr lang="en-US" dirty="0"/>
              <a:t>OLAP and Data Warehouse</a:t>
            </a:r>
            <a:endParaRPr lang="en-IN" dirty="0"/>
          </a:p>
        </p:txBody>
      </p:sp>
      <p:sp>
        <p:nvSpPr>
          <p:cNvPr id="5" name="Slide Number Placeholder 4">
            <a:extLst>
              <a:ext uri="{FF2B5EF4-FFF2-40B4-BE49-F238E27FC236}">
                <a16:creationId xmlns:a16="http://schemas.microsoft.com/office/drawing/2014/main" id="{358AE777-DF10-4CB0-8672-48C845CB53E9}"/>
              </a:ext>
            </a:extLst>
          </p:cNvPr>
          <p:cNvSpPr>
            <a:spLocks noGrp="1"/>
          </p:cNvSpPr>
          <p:nvPr>
            <p:ph type="sldNum" sz="quarter" idx="13"/>
          </p:nvPr>
        </p:nvSpPr>
        <p:spPr/>
        <p:txBody>
          <a:bodyPr/>
          <a:lstStyle/>
          <a:p>
            <a:fld id="{BC8D7E44-7D4F-4942-A8C9-2DF6BF8399E8}" type="slidenum">
              <a:rPr lang="en-US" smtClean="0"/>
              <a:pPr/>
              <a:t>14</a:t>
            </a:fld>
            <a:endParaRPr lang="en-US" dirty="0"/>
          </a:p>
        </p:txBody>
      </p:sp>
      <p:pic>
        <p:nvPicPr>
          <p:cNvPr id="9" name="Picture 8">
            <a:extLst>
              <a:ext uri="{FF2B5EF4-FFF2-40B4-BE49-F238E27FC236}">
                <a16:creationId xmlns:a16="http://schemas.microsoft.com/office/drawing/2014/main" id="{A282A240-254B-4E24-8D2D-1AFBECB67AAD}"/>
              </a:ext>
            </a:extLst>
          </p:cNvPr>
          <p:cNvPicPr>
            <a:picLocks noChangeAspect="1"/>
          </p:cNvPicPr>
          <p:nvPr/>
        </p:nvPicPr>
        <p:blipFill>
          <a:blip r:embed="rId2"/>
          <a:stretch>
            <a:fillRect/>
          </a:stretch>
        </p:blipFill>
        <p:spPr>
          <a:xfrm>
            <a:off x="1524000" y="1447800"/>
            <a:ext cx="5638800" cy="4881304"/>
          </a:xfrm>
          <a:prstGeom prst="rect">
            <a:avLst/>
          </a:prstGeom>
        </p:spPr>
      </p:pic>
    </p:spTree>
    <p:extLst>
      <p:ext uri="{BB962C8B-B14F-4D97-AF65-F5344CB8AC3E}">
        <p14:creationId xmlns:p14="http://schemas.microsoft.com/office/powerpoint/2010/main" val="1559948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3C26BB-64B7-44F8-8D23-4FBA32C69B70}"/>
              </a:ext>
            </a:extLst>
          </p:cNvPr>
          <p:cNvSpPr>
            <a:spLocks noGrp="1"/>
          </p:cNvSpPr>
          <p:nvPr>
            <p:ph sz="half" idx="1"/>
          </p:nvPr>
        </p:nvSpPr>
        <p:spPr>
          <a:xfrm>
            <a:off x="457200" y="1600200"/>
            <a:ext cx="7772400" cy="4525963"/>
          </a:xfrm>
        </p:spPr>
        <p:txBody>
          <a:bodyPr>
            <a:noAutofit/>
          </a:bodyPr>
          <a:lstStyle/>
          <a:p>
            <a:pPr marL="457200" indent="-457200" algn="just">
              <a:lnSpc>
                <a:spcPct val="150000"/>
              </a:lnSpc>
              <a:spcBef>
                <a:spcPts val="0"/>
              </a:spcBef>
              <a:buFont typeface="Arial" panose="020B0604020202020204" pitchFamily="34" charset="0"/>
              <a:buChar char="•"/>
            </a:pPr>
            <a:r>
              <a:rPr lang="en-US" sz="1800" dirty="0"/>
              <a:t>Typically, OLAP queries are executed over a separate copy of the working data  </a:t>
            </a:r>
          </a:p>
          <a:p>
            <a:pPr lvl="1" algn="just">
              <a:lnSpc>
                <a:spcPct val="150000"/>
              </a:lnSpc>
              <a:spcBef>
                <a:spcPts val="0"/>
              </a:spcBef>
              <a:defRPr/>
            </a:pPr>
            <a:r>
              <a:rPr lang="en-US" sz="1800" b="1" dirty="0">
                <a:solidFill>
                  <a:sysClr val="windowText" lastClr="000000"/>
                </a:solidFill>
              </a:rPr>
              <a:t>	Over data warehouse </a:t>
            </a:r>
          </a:p>
          <a:p>
            <a:pPr marL="457200" lvl="1" indent="-457200" algn="just">
              <a:lnSpc>
                <a:spcPct val="150000"/>
              </a:lnSpc>
              <a:spcBef>
                <a:spcPts val="0"/>
              </a:spcBef>
              <a:buClr>
                <a:srgbClr val="101141"/>
              </a:buClr>
              <a:buFont typeface="Arial" panose="020B0604020202020204" pitchFamily="34" charset="0"/>
              <a:buChar char="•"/>
              <a:defRPr/>
            </a:pPr>
            <a:r>
              <a:rPr lang="en-US" sz="1800" dirty="0"/>
              <a:t>Data warehouse is periodically updated, </a:t>
            </a:r>
          </a:p>
          <a:p>
            <a:pPr marL="457200" lvl="1" indent="-457200" algn="just">
              <a:lnSpc>
                <a:spcPct val="150000"/>
              </a:lnSpc>
              <a:spcBef>
                <a:spcPts val="0"/>
              </a:spcBef>
              <a:buClr>
                <a:srgbClr val="101141"/>
              </a:buClr>
              <a:buFont typeface="Arial" panose="020B0604020202020204" pitchFamily="34" charset="0"/>
              <a:buChar char="•"/>
              <a:defRPr/>
            </a:pPr>
            <a:r>
              <a:rPr lang="en-US" sz="1800" b="1" dirty="0"/>
              <a:t>Why run OLAP queries over data warehouse?? </a:t>
            </a:r>
          </a:p>
          <a:p>
            <a:pPr lvl="1" algn="just">
              <a:lnSpc>
                <a:spcPct val="150000"/>
              </a:lnSpc>
              <a:spcBef>
                <a:spcPts val="0"/>
              </a:spcBef>
              <a:defRPr/>
            </a:pPr>
            <a:r>
              <a:rPr lang="en-US" sz="1800" dirty="0">
                <a:solidFill>
                  <a:sysClr val="windowText" lastClr="000000"/>
                </a:solidFill>
              </a:rPr>
              <a:t>Warehouse collects and combines data from multiple sources </a:t>
            </a:r>
          </a:p>
          <a:p>
            <a:pPr lvl="1" algn="just">
              <a:lnSpc>
                <a:spcPct val="150000"/>
              </a:lnSpc>
              <a:spcBef>
                <a:spcPts val="0"/>
              </a:spcBef>
              <a:defRPr/>
            </a:pPr>
            <a:r>
              <a:rPr lang="en-US" sz="1800" dirty="0">
                <a:solidFill>
                  <a:sysClr val="windowText" lastClr="000000"/>
                </a:solidFill>
              </a:rPr>
              <a:t>Warehouse may organize the data in certain formats to support OLAP queries </a:t>
            </a:r>
          </a:p>
          <a:p>
            <a:pPr lvl="1" algn="just">
              <a:lnSpc>
                <a:spcPct val="150000"/>
              </a:lnSpc>
              <a:spcBef>
                <a:spcPts val="0"/>
              </a:spcBef>
              <a:defRPr/>
            </a:pPr>
            <a:r>
              <a:rPr lang="en-US" sz="1800" dirty="0">
                <a:solidFill>
                  <a:sysClr val="windowText" lastClr="000000"/>
                </a:solidFill>
              </a:rPr>
              <a:t> OLAP queries are complex and touch large amounts of data </a:t>
            </a:r>
          </a:p>
          <a:p>
            <a:pPr lvl="1" algn="just">
              <a:lnSpc>
                <a:spcPct val="150000"/>
              </a:lnSpc>
              <a:spcBef>
                <a:spcPts val="0"/>
              </a:spcBef>
              <a:defRPr/>
            </a:pPr>
            <a:r>
              <a:rPr lang="en-US" sz="1800" dirty="0">
                <a:solidFill>
                  <a:sysClr val="windowText" lastClr="000000"/>
                </a:solidFill>
              </a:rPr>
              <a:t>They may lock the database for long periods of time •</a:t>
            </a:r>
          </a:p>
          <a:p>
            <a:pPr lvl="1" algn="just">
              <a:lnSpc>
                <a:spcPct val="150000"/>
              </a:lnSpc>
              <a:spcBef>
                <a:spcPts val="0"/>
              </a:spcBef>
              <a:defRPr/>
            </a:pPr>
            <a:r>
              <a:rPr lang="en-US" sz="1800" dirty="0">
                <a:solidFill>
                  <a:sysClr val="windowText" lastClr="000000"/>
                </a:solidFill>
              </a:rPr>
              <a:t>Negatively affects all other OLTP transactions</a:t>
            </a:r>
            <a:endParaRPr lang="en-IN" sz="1800" dirty="0">
              <a:solidFill>
                <a:sysClr val="windowText" lastClr="000000"/>
              </a:solidFill>
            </a:endParaRPr>
          </a:p>
        </p:txBody>
      </p:sp>
      <p:sp>
        <p:nvSpPr>
          <p:cNvPr id="4" name="Content Placeholder 3">
            <a:extLst>
              <a:ext uri="{FF2B5EF4-FFF2-40B4-BE49-F238E27FC236}">
                <a16:creationId xmlns:a16="http://schemas.microsoft.com/office/drawing/2014/main" id="{AD2D75CE-AA56-4D9F-B153-B1D698AF0180}"/>
              </a:ext>
            </a:extLst>
          </p:cNvPr>
          <p:cNvSpPr>
            <a:spLocks noGrp="1"/>
          </p:cNvSpPr>
          <p:nvPr>
            <p:ph sz="quarter" idx="10"/>
          </p:nvPr>
        </p:nvSpPr>
        <p:spPr>
          <a:xfrm>
            <a:off x="228600" y="452846"/>
            <a:ext cx="6324600" cy="1143000"/>
          </a:xfrm>
        </p:spPr>
        <p:txBody>
          <a:bodyPr/>
          <a:lstStyle/>
          <a:p>
            <a:endParaRPr lang="en-US" dirty="0"/>
          </a:p>
          <a:p>
            <a:r>
              <a:rPr lang="en-US" dirty="0"/>
              <a:t>OLAP and Data Warehouse</a:t>
            </a:r>
            <a:endParaRPr lang="en-IN" dirty="0"/>
          </a:p>
          <a:p>
            <a:endParaRPr lang="en-IN" dirty="0"/>
          </a:p>
        </p:txBody>
      </p:sp>
      <p:sp>
        <p:nvSpPr>
          <p:cNvPr id="5" name="Slide Number Placeholder 4">
            <a:extLst>
              <a:ext uri="{FF2B5EF4-FFF2-40B4-BE49-F238E27FC236}">
                <a16:creationId xmlns:a16="http://schemas.microsoft.com/office/drawing/2014/main" id="{86E704E7-029B-4352-B386-531967A9C270}"/>
              </a:ext>
            </a:extLst>
          </p:cNvPr>
          <p:cNvSpPr>
            <a:spLocks noGrp="1"/>
          </p:cNvSpPr>
          <p:nvPr>
            <p:ph type="sldNum" sz="quarter" idx="13"/>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4041971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800505-114B-4973-8804-860FF033BC56}"/>
              </a:ext>
            </a:extLst>
          </p:cNvPr>
          <p:cNvSpPr>
            <a:spLocks noGrp="1"/>
          </p:cNvSpPr>
          <p:nvPr>
            <p:ph sz="half" idx="1"/>
          </p:nvPr>
        </p:nvSpPr>
        <p:spPr>
          <a:xfrm>
            <a:off x="457200" y="1600200"/>
            <a:ext cx="7772400" cy="4525963"/>
          </a:xfrm>
        </p:spPr>
        <p:txBody>
          <a:bodyPr>
            <a:normAutofit fontScale="55000" lnSpcReduction="20000"/>
          </a:bodyPr>
          <a:lstStyle/>
          <a:p>
            <a:pPr marL="0" indent="0" algn="just">
              <a:lnSpc>
                <a:spcPct val="170000"/>
              </a:lnSpc>
              <a:spcBef>
                <a:spcPts val="0"/>
              </a:spcBef>
            </a:pPr>
            <a:r>
              <a:rPr lang="en-US" dirty="0"/>
              <a:t>OLAP and data mining are used to solve different kinds of analytic problems:</a:t>
            </a:r>
          </a:p>
          <a:p>
            <a:pPr marL="457200" indent="-457200" algn="just">
              <a:lnSpc>
                <a:spcPct val="170000"/>
              </a:lnSpc>
              <a:spcBef>
                <a:spcPts val="0"/>
              </a:spcBef>
              <a:buFont typeface="Arial" panose="020B0604020202020204" pitchFamily="34" charset="0"/>
              <a:buChar char="•"/>
            </a:pPr>
            <a:r>
              <a:rPr lang="en-US" dirty="0"/>
              <a:t>OLAP summarizes data and makes forecasts. For example, OLAP answers questions like "What are the average sales of cars, by region and by year?"</a:t>
            </a:r>
          </a:p>
          <a:p>
            <a:pPr marL="457200" indent="-457200" algn="just">
              <a:lnSpc>
                <a:spcPct val="170000"/>
              </a:lnSpc>
              <a:spcBef>
                <a:spcPts val="0"/>
              </a:spcBef>
              <a:buFont typeface="Arial" panose="020B0604020202020204" pitchFamily="34" charset="0"/>
              <a:buChar char="•"/>
            </a:pPr>
            <a:r>
              <a:rPr lang="en-US" dirty="0"/>
              <a:t>Data mining discovers hidden patterns in data. Data mining operates at a detail level instead of a summary level. Data mining answers questions like "Who is likely to buy luxury cars, and what are the characteristics of these likely buyers?"</a:t>
            </a:r>
          </a:p>
          <a:p>
            <a:pPr marL="457200" indent="-457200" algn="just">
              <a:lnSpc>
                <a:spcPct val="170000"/>
              </a:lnSpc>
              <a:spcBef>
                <a:spcPts val="0"/>
              </a:spcBef>
              <a:buFont typeface="Arial" panose="020B0604020202020204" pitchFamily="34" charset="0"/>
              <a:buChar char="•"/>
            </a:pPr>
            <a:r>
              <a:rPr lang="en-US" dirty="0"/>
              <a:t>OLAP and data mining can complement each other. For example, OLAP might pinpoint problems with sales of cars in a certain region. Data mining could then be used to gain insight about the behavior of individual customers in the region. Finally, after data mining predicts something like a 5% increase in sales, OLAP can be used to track the net income.</a:t>
            </a:r>
          </a:p>
          <a:p>
            <a:pPr marL="457200" indent="-457200" algn="just">
              <a:lnSpc>
                <a:spcPct val="170000"/>
              </a:lnSpc>
              <a:spcBef>
                <a:spcPts val="0"/>
              </a:spcBef>
              <a:buFont typeface="Arial" panose="020B0604020202020204" pitchFamily="34" charset="0"/>
              <a:buChar char="•"/>
            </a:pPr>
            <a:endParaRPr lang="en-IN" dirty="0"/>
          </a:p>
        </p:txBody>
      </p:sp>
      <p:sp>
        <p:nvSpPr>
          <p:cNvPr id="4" name="Content Placeholder 3">
            <a:extLst>
              <a:ext uri="{FF2B5EF4-FFF2-40B4-BE49-F238E27FC236}">
                <a16:creationId xmlns:a16="http://schemas.microsoft.com/office/drawing/2014/main" id="{7380002B-1DA2-400F-960D-23E2211A081F}"/>
              </a:ext>
            </a:extLst>
          </p:cNvPr>
          <p:cNvSpPr>
            <a:spLocks noGrp="1"/>
          </p:cNvSpPr>
          <p:nvPr>
            <p:ph sz="quarter" idx="10"/>
          </p:nvPr>
        </p:nvSpPr>
        <p:spPr/>
        <p:txBody>
          <a:bodyPr/>
          <a:lstStyle/>
          <a:p>
            <a:r>
              <a:rPr lang="en-US" dirty="0"/>
              <a:t>OLAP vs Data Mining</a:t>
            </a:r>
            <a:endParaRPr lang="en-IN" dirty="0"/>
          </a:p>
        </p:txBody>
      </p:sp>
      <p:sp>
        <p:nvSpPr>
          <p:cNvPr id="5" name="Slide Number Placeholder 4">
            <a:extLst>
              <a:ext uri="{FF2B5EF4-FFF2-40B4-BE49-F238E27FC236}">
                <a16:creationId xmlns:a16="http://schemas.microsoft.com/office/drawing/2014/main" id="{C228F651-C604-40E0-AE95-9EE0513A8576}"/>
              </a:ext>
            </a:extLst>
          </p:cNvPr>
          <p:cNvSpPr>
            <a:spLocks noGrp="1"/>
          </p:cNvSpPr>
          <p:nvPr>
            <p:ph type="sldNum" sz="quarter" idx="13"/>
          </p:nvPr>
        </p:nvSpPr>
        <p:spPr/>
        <p:txBody>
          <a:bodyPr/>
          <a:lstStyle/>
          <a:p>
            <a:fld id="{BC8D7E44-7D4F-4942-A8C9-2DF6BF8399E8}" type="slidenum">
              <a:rPr lang="en-US" smtClean="0"/>
              <a:pPr/>
              <a:t>16</a:t>
            </a:fld>
            <a:endParaRPr lang="en-US" dirty="0"/>
          </a:p>
        </p:txBody>
      </p:sp>
      <p:sp>
        <p:nvSpPr>
          <p:cNvPr id="6" name="TextBox 5">
            <a:extLst>
              <a:ext uri="{FF2B5EF4-FFF2-40B4-BE49-F238E27FC236}">
                <a16:creationId xmlns:a16="http://schemas.microsoft.com/office/drawing/2014/main" id="{166582A4-DEBE-4557-A7F4-6C4FA8030A46}"/>
              </a:ext>
            </a:extLst>
          </p:cNvPr>
          <p:cNvSpPr txBox="1"/>
          <p:nvPr/>
        </p:nvSpPr>
        <p:spPr>
          <a:xfrm>
            <a:off x="1295400" y="6153308"/>
            <a:ext cx="7277100" cy="369332"/>
          </a:xfrm>
          <a:prstGeom prst="rect">
            <a:avLst/>
          </a:prstGeom>
          <a:noFill/>
        </p:spPr>
        <p:txBody>
          <a:bodyPr wrap="square" rtlCol="0">
            <a:spAutoFit/>
          </a:bodyPr>
          <a:lstStyle/>
          <a:p>
            <a:r>
              <a:rPr lang="en-IN" i="1" dirty="0">
                <a:solidFill>
                  <a:schemeClr val="tx2">
                    <a:lumMod val="60000"/>
                    <a:lumOff val="40000"/>
                  </a:schemeClr>
                </a:solidFill>
              </a:rPr>
              <a:t>Source: https://docs.oracle.com/cd/B19306_01/server.102/b14223/bi.htm</a:t>
            </a:r>
          </a:p>
        </p:txBody>
      </p:sp>
    </p:spTree>
    <p:extLst>
      <p:ext uri="{BB962C8B-B14F-4D97-AF65-F5344CB8AC3E}">
        <p14:creationId xmlns:p14="http://schemas.microsoft.com/office/powerpoint/2010/main" val="2961076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8BD50B-DE91-4AAF-94EE-B91F1F107B4D}"/>
              </a:ext>
            </a:extLst>
          </p:cNvPr>
          <p:cNvSpPr>
            <a:spLocks noGrp="1"/>
          </p:cNvSpPr>
          <p:nvPr>
            <p:ph sz="half" idx="1"/>
          </p:nvPr>
        </p:nvSpPr>
        <p:spPr>
          <a:xfrm>
            <a:off x="457200" y="1600200"/>
            <a:ext cx="8305800" cy="4525963"/>
          </a:xfrm>
        </p:spPr>
        <p:txBody>
          <a:bodyPr>
            <a:normAutofit/>
          </a:bodyPr>
          <a:lstStyle/>
          <a:p>
            <a:pPr>
              <a:lnSpc>
                <a:spcPct val="150000"/>
              </a:lnSpc>
              <a:spcBef>
                <a:spcPts val="0"/>
              </a:spcBef>
            </a:pPr>
            <a:r>
              <a:rPr lang="en-US" altLang="en-US" sz="2000" dirty="0"/>
              <a:t>1. How did hp laptop sell in the last month, and how does this figure compare with sales over the last five years? How about by branch, region and territory?</a:t>
            </a:r>
          </a:p>
          <a:p>
            <a:pPr>
              <a:lnSpc>
                <a:spcPct val="150000"/>
              </a:lnSpc>
              <a:spcBef>
                <a:spcPts val="0"/>
              </a:spcBef>
            </a:pPr>
            <a:r>
              <a:rPr lang="en-US" altLang="en-US" sz="2000" dirty="0"/>
              <a:t>2. Did this product sell better in different regions, and are there any regional trends?</a:t>
            </a:r>
          </a:p>
          <a:p>
            <a:pPr>
              <a:lnSpc>
                <a:spcPct val="150000"/>
              </a:lnSpc>
              <a:spcBef>
                <a:spcPts val="0"/>
              </a:spcBef>
            </a:pPr>
            <a:r>
              <a:rPr lang="en-US" altLang="en-US" sz="2000" dirty="0"/>
              <a:t>3. Were there more returns of laptops over the last year? Were these returns caused by defects?</a:t>
            </a:r>
          </a:p>
          <a:p>
            <a:pPr>
              <a:lnSpc>
                <a:spcPct val="150000"/>
              </a:lnSpc>
              <a:spcBef>
                <a:spcPts val="0"/>
              </a:spcBef>
            </a:pPr>
            <a:endParaRPr lang="en-IN" sz="2000" dirty="0"/>
          </a:p>
        </p:txBody>
      </p:sp>
      <p:sp>
        <p:nvSpPr>
          <p:cNvPr id="4" name="Content Placeholder 3">
            <a:extLst>
              <a:ext uri="{FF2B5EF4-FFF2-40B4-BE49-F238E27FC236}">
                <a16:creationId xmlns:a16="http://schemas.microsoft.com/office/drawing/2014/main" id="{C61C8370-39D3-4316-9231-8AEC5F3B3878}"/>
              </a:ext>
            </a:extLst>
          </p:cNvPr>
          <p:cNvSpPr>
            <a:spLocks noGrp="1"/>
          </p:cNvSpPr>
          <p:nvPr>
            <p:ph sz="quarter" idx="10"/>
          </p:nvPr>
        </p:nvSpPr>
        <p:spPr>
          <a:xfrm>
            <a:off x="304800" y="440789"/>
            <a:ext cx="6324600" cy="1143000"/>
          </a:xfrm>
        </p:spPr>
        <p:txBody>
          <a:bodyPr/>
          <a:lstStyle/>
          <a:p>
            <a:r>
              <a:rPr lang="en-US" dirty="0"/>
              <a:t>Possible OLAP Queries</a:t>
            </a:r>
            <a:endParaRPr lang="en-IN" dirty="0"/>
          </a:p>
        </p:txBody>
      </p:sp>
      <p:sp>
        <p:nvSpPr>
          <p:cNvPr id="5" name="Slide Number Placeholder 4">
            <a:extLst>
              <a:ext uri="{FF2B5EF4-FFF2-40B4-BE49-F238E27FC236}">
                <a16:creationId xmlns:a16="http://schemas.microsoft.com/office/drawing/2014/main" id="{D0B9BD57-BD25-415E-9732-AFED54AE00D7}"/>
              </a:ext>
            </a:extLst>
          </p:cNvPr>
          <p:cNvSpPr>
            <a:spLocks noGrp="1"/>
          </p:cNvSpPr>
          <p:nvPr>
            <p:ph type="sldNum" sz="quarter" idx="13"/>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799520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ACDFE66-69B8-4844-A3FC-7DAB54E73B7E}"/>
              </a:ext>
            </a:extLst>
          </p:cNvPr>
          <p:cNvSpPr>
            <a:spLocks noGrp="1"/>
          </p:cNvSpPr>
          <p:nvPr>
            <p:ph sz="quarter" idx="10"/>
          </p:nvPr>
        </p:nvSpPr>
        <p:spPr/>
        <p:txBody>
          <a:bodyPr/>
          <a:lstStyle/>
          <a:p>
            <a:r>
              <a:rPr lang="en-US" dirty="0"/>
              <a:t>Multi-Dimensional View</a:t>
            </a:r>
            <a:endParaRPr lang="en-IN" dirty="0"/>
          </a:p>
        </p:txBody>
      </p:sp>
      <p:sp>
        <p:nvSpPr>
          <p:cNvPr id="5" name="Slide Number Placeholder 4">
            <a:extLst>
              <a:ext uri="{FF2B5EF4-FFF2-40B4-BE49-F238E27FC236}">
                <a16:creationId xmlns:a16="http://schemas.microsoft.com/office/drawing/2014/main" id="{025A8C2F-ECF6-41E7-B5E7-980D8EB0ADA3}"/>
              </a:ext>
            </a:extLst>
          </p:cNvPr>
          <p:cNvSpPr>
            <a:spLocks noGrp="1"/>
          </p:cNvSpPr>
          <p:nvPr>
            <p:ph type="sldNum" sz="quarter" idx="13"/>
          </p:nvPr>
        </p:nvSpPr>
        <p:spPr/>
        <p:txBody>
          <a:bodyPr/>
          <a:lstStyle/>
          <a:p>
            <a:fld id="{BC8D7E44-7D4F-4942-A8C9-2DF6BF8399E8}" type="slidenum">
              <a:rPr lang="en-US" smtClean="0"/>
              <a:pPr/>
              <a:t>18</a:t>
            </a:fld>
            <a:endParaRPr lang="en-US" dirty="0"/>
          </a:p>
        </p:txBody>
      </p:sp>
      <p:pic>
        <p:nvPicPr>
          <p:cNvPr id="6" name="Picture 5">
            <a:extLst>
              <a:ext uri="{FF2B5EF4-FFF2-40B4-BE49-F238E27FC236}">
                <a16:creationId xmlns:a16="http://schemas.microsoft.com/office/drawing/2014/main" id="{C83F78D5-FD4D-44E1-8BB6-FB90C4BE8055}"/>
              </a:ext>
            </a:extLst>
          </p:cNvPr>
          <p:cNvPicPr>
            <a:picLocks noChangeAspect="1"/>
          </p:cNvPicPr>
          <p:nvPr/>
        </p:nvPicPr>
        <p:blipFill>
          <a:blip r:embed="rId2"/>
          <a:stretch>
            <a:fillRect/>
          </a:stretch>
        </p:blipFill>
        <p:spPr>
          <a:xfrm>
            <a:off x="385762" y="1685925"/>
            <a:ext cx="8372475" cy="3486150"/>
          </a:xfrm>
          <a:prstGeom prst="rect">
            <a:avLst/>
          </a:prstGeom>
        </p:spPr>
      </p:pic>
    </p:spTree>
    <p:extLst>
      <p:ext uri="{BB962C8B-B14F-4D97-AF65-F5344CB8AC3E}">
        <p14:creationId xmlns:p14="http://schemas.microsoft.com/office/powerpoint/2010/main" val="1404700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88A428-23E7-4D7E-B349-621A05B80CBA}"/>
              </a:ext>
            </a:extLst>
          </p:cNvPr>
          <p:cNvSpPr>
            <a:spLocks noGrp="1"/>
          </p:cNvSpPr>
          <p:nvPr>
            <p:ph sz="half" idx="1"/>
          </p:nvPr>
        </p:nvSpPr>
        <p:spPr>
          <a:xfrm>
            <a:off x="457200" y="1600200"/>
            <a:ext cx="7924800" cy="4525963"/>
          </a:xfrm>
        </p:spPr>
        <p:txBody>
          <a:bodyPr>
            <a:normAutofit/>
          </a:bodyPr>
          <a:lstStyle/>
          <a:p>
            <a:pPr marL="457200" indent="-457200">
              <a:lnSpc>
                <a:spcPct val="150000"/>
              </a:lnSpc>
              <a:spcBef>
                <a:spcPts val="0"/>
              </a:spcBef>
              <a:buFont typeface="Arial" panose="020B0604020202020204" pitchFamily="34" charset="0"/>
              <a:buChar char="•"/>
            </a:pPr>
            <a:r>
              <a:rPr lang="en-US" sz="2400" dirty="0"/>
              <a:t>Hypercube is a representation that accommodates more than three dimensions. </a:t>
            </a:r>
          </a:p>
          <a:p>
            <a:pPr marL="457200" indent="-457200">
              <a:lnSpc>
                <a:spcPct val="150000"/>
              </a:lnSpc>
              <a:spcBef>
                <a:spcPts val="0"/>
              </a:spcBef>
              <a:buFont typeface="Arial" panose="020B0604020202020204" pitchFamily="34" charset="0"/>
              <a:buChar char="•"/>
            </a:pPr>
            <a:r>
              <a:rPr lang="en-IN" sz="2400" dirty="0"/>
              <a:t>A hypercube is a general metaphor for representing multidimensional data.</a:t>
            </a:r>
          </a:p>
        </p:txBody>
      </p:sp>
      <p:sp>
        <p:nvSpPr>
          <p:cNvPr id="4" name="Content Placeholder 3">
            <a:extLst>
              <a:ext uri="{FF2B5EF4-FFF2-40B4-BE49-F238E27FC236}">
                <a16:creationId xmlns:a16="http://schemas.microsoft.com/office/drawing/2014/main" id="{2582748E-B1F7-4AAC-86FF-230B8C5256AF}"/>
              </a:ext>
            </a:extLst>
          </p:cNvPr>
          <p:cNvSpPr>
            <a:spLocks noGrp="1"/>
          </p:cNvSpPr>
          <p:nvPr>
            <p:ph sz="quarter" idx="10"/>
          </p:nvPr>
        </p:nvSpPr>
        <p:spPr/>
        <p:txBody>
          <a:bodyPr/>
          <a:lstStyle/>
          <a:p>
            <a:r>
              <a:rPr lang="en-US" dirty="0"/>
              <a:t>Hypercube</a:t>
            </a:r>
            <a:endParaRPr lang="en-IN" dirty="0"/>
          </a:p>
        </p:txBody>
      </p:sp>
      <p:sp>
        <p:nvSpPr>
          <p:cNvPr id="5" name="Slide Number Placeholder 4">
            <a:extLst>
              <a:ext uri="{FF2B5EF4-FFF2-40B4-BE49-F238E27FC236}">
                <a16:creationId xmlns:a16="http://schemas.microsoft.com/office/drawing/2014/main" id="{F15BE07A-0867-45C6-AF41-FD7FAC756C3D}"/>
              </a:ext>
            </a:extLst>
          </p:cNvPr>
          <p:cNvSpPr>
            <a:spLocks noGrp="1"/>
          </p:cNvSpPr>
          <p:nvPr>
            <p:ph type="sldNum" sz="quarter" idx="13"/>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91555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sz="3200" dirty="0"/>
              <a:t>OLAP &amp; Multidimensional Databases (MDDB)</a:t>
            </a:r>
            <a:endParaRPr lang="en-IN" sz="2000" dirty="0"/>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3C69F7F-43EF-4C5A-AEF1-61068C64DCD3}"/>
              </a:ext>
            </a:extLst>
          </p:cNvPr>
          <p:cNvSpPr>
            <a:spLocks noGrp="1"/>
          </p:cNvSpPr>
          <p:nvPr>
            <p:ph sz="quarter" idx="10"/>
          </p:nvPr>
        </p:nvSpPr>
        <p:spPr/>
        <p:txBody>
          <a:bodyPr/>
          <a:lstStyle/>
          <a:p>
            <a:r>
              <a:rPr lang="en-US" dirty="0"/>
              <a:t>Hypercube</a:t>
            </a:r>
            <a:endParaRPr lang="en-IN" dirty="0"/>
          </a:p>
        </p:txBody>
      </p:sp>
      <p:sp>
        <p:nvSpPr>
          <p:cNvPr id="5" name="Slide Number Placeholder 4">
            <a:extLst>
              <a:ext uri="{FF2B5EF4-FFF2-40B4-BE49-F238E27FC236}">
                <a16:creationId xmlns:a16="http://schemas.microsoft.com/office/drawing/2014/main" id="{A5D4C5F1-2B53-4BC9-BDE7-A682200F97E8}"/>
              </a:ext>
            </a:extLst>
          </p:cNvPr>
          <p:cNvSpPr>
            <a:spLocks noGrp="1"/>
          </p:cNvSpPr>
          <p:nvPr>
            <p:ph type="sldNum" sz="quarter" idx="13"/>
          </p:nvPr>
        </p:nvSpPr>
        <p:spPr/>
        <p:txBody>
          <a:bodyPr/>
          <a:lstStyle/>
          <a:p>
            <a:fld id="{BC8D7E44-7D4F-4942-A8C9-2DF6BF8399E8}" type="slidenum">
              <a:rPr lang="en-US" smtClean="0"/>
              <a:pPr/>
              <a:t>20</a:t>
            </a:fld>
            <a:endParaRPr lang="en-US" dirty="0"/>
          </a:p>
        </p:txBody>
      </p:sp>
      <p:pic>
        <p:nvPicPr>
          <p:cNvPr id="6" name="Picture 5">
            <a:extLst>
              <a:ext uri="{FF2B5EF4-FFF2-40B4-BE49-F238E27FC236}">
                <a16:creationId xmlns:a16="http://schemas.microsoft.com/office/drawing/2014/main" id="{91F28CEC-C580-418C-87C1-C8456858495C}"/>
              </a:ext>
            </a:extLst>
          </p:cNvPr>
          <p:cNvPicPr>
            <a:picLocks noChangeAspect="1"/>
          </p:cNvPicPr>
          <p:nvPr/>
        </p:nvPicPr>
        <p:blipFill>
          <a:blip r:embed="rId2"/>
          <a:stretch>
            <a:fillRect/>
          </a:stretch>
        </p:blipFill>
        <p:spPr>
          <a:xfrm>
            <a:off x="644229" y="1423702"/>
            <a:ext cx="7703142" cy="2257425"/>
          </a:xfrm>
          <a:prstGeom prst="rect">
            <a:avLst/>
          </a:prstGeom>
        </p:spPr>
      </p:pic>
      <p:sp>
        <p:nvSpPr>
          <p:cNvPr id="7" name="TextBox 6">
            <a:extLst>
              <a:ext uri="{FF2B5EF4-FFF2-40B4-BE49-F238E27FC236}">
                <a16:creationId xmlns:a16="http://schemas.microsoft.com/office/drawing/2014/main" id="{21E49C0F-041F-4F3C-BD49-8DC016E37342}"/>
              </a:ext>
            </a:extLst>
          </p:cNvPr>
          <p:cNvSpPr txBox="1"/>
          <p:nvPr/>
        </p:nvSpPr>
        <p:spPr>
          <a:xfrm>
            <a:off x="1981202" y="3633740"/>
            <a:ext cx="5334000" cy="369332"/>
          </a:xfrm>
          <a:prstGeom prst="rect">
            <a:avLst/>
          </a:prstGeom>
          <a:noFill/>
        </p:spPr>
        <p:txBody>
          <a:bodyPr wrap="square" rtlCol="0">
            <a:spAutoFit/>
          </a:bodyPr>
          <a:lstStyle/>
          <a:p>
            <a:r>
              <a:rPr lang="en-US" b="1" u="sng" dirty="0"/>
              <a:t>Multidimensional Domain Structure with 4-D</a:t>
            </a:r>
            <a:endParaRPr lang="en-IN" b="1" u="sng" dirty="0"/>
          </a:p>
        </p:txBody>
      </p:sp>
      <p:pic>
        <p:nvPicPr>
          <p:cNvPr id="8" name="Picture 7">
            <a:extLst>
              <a:ext uri="{FF2B5EF4-FFF2-40B4-BE49-F238E27FC236}">
                <a16:creationId xmlns:a16="http://schemas.microsoft.com/office/drawing/2014/main" id="{C6C6E8E9-6D33-41F0-B69A-E43818F0DD14}"/>
              </a:ext>
            </a:extLst>
          </p:cNvPr>
          <p:cNvPicPr>
            <a:picLocks noChangeAspect="1"/>
          </p:cNvPicPr>
          <p:nvPr/>
        </p:nvPicPr>
        <p:blipFill>
          <a:blip r:embed="rId3"/>
          <a:stretch>
            <a:fillRect/>
          </a:stretch>
        </p:blipFill>
        <p:spPr>
          <a:xfrm>
            <a:off x="754602" y="4403455"/>
            <a:ext cx="7482396" cy="1312536"/>
          </a:xfrm>
          <a:prstGeom prst="rect">
            <a:avLst/>
          </a:prstGeom>
        </p:spPr>
      </p:pic>
      <p:sp>
        <p:nvSpPr>
          <p:cNvPr id="9" name="TextBox 8">
            <a:extLst>
              <a:ext uri="{FF2B5EF4-FFF2-40B4-BE49-F238E27FC236}">
                <a16:creationId xmlns:a16="http://schemas.microsoft.com/office/drawing/2014/main" id="{C66BC9E2-D0F4-4F52-A827-2CE049575271}"/>
              </a:ext>
            </a:extLst>
          </p:cNvPr>
          <p:cNvSpPr txBox="1"/>
          <p:nvPr/>
        </p:nvSpPr>
        <p:spPr>
          <a:xfrm>
            <a:off x="3486694" y="5651459"/>
            <a:ext cx="5334000" cy="369332"/>
          </a:xfrm>
          <a:prstGeom prst="rect">
            <a:avLst/>
          </a:prstGeom>
          <a:noFill/>
        </p:spPr>
        <p:txBody>
          <a:bodyPr wrap="square" rtlCol="0">
            <a:spAutoFit/>
          </a:bodyPr>
          <a:lstStyle/>
          <a:p>
            <a:r>
              <a:rPr lang="en-US" b="1" u="sng" dirty="0"/>
              <a:t>Display for 4-D data</a:t>
            </a:r>
            <a:endParaRPr lang="en-IN" b="1" u="sng" dirty="0"/>
          </a:p>
        </p:txBody>
      </p:sp>
    </p:spTree>
    <p:extLst>
      <p:ext uri="{BB962C8B-B14F-4D97-AF65-F5344CB8AC3E}">
        <p14:creationId xmlns:p14="http://schemas.microsoft.com/office/powerpoint/2010/main" val="3243954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7772400" cy="4525963"/>
          </a:xfrm>
        </p:spPr>
        <p:txBody>
          <a:bodyPr>
            <a:noAutofit/>
          </a:bodyPr>
          <a:lstStyle/>
          <a:p>
            <a:pPr marL="385763" indent="-385763">
              <a:buFont typeface="+mj-lt"/>
              <a:buAutoNum type="arabicPeriod"/>
            </a:pPr>
            <a:r>
              <a:rPr lang="en-US" sz="1200" b="1" dirty="0"/>
              <a:t>Multidimensional Conceptual View</a:t>
            </a:r>
            <a:r>
              <a:rPr lang="en-US" sz="1200" dirty="0"/>
              <a:t>. Provide a multidimensional data model that is intuitively analytical and easy to use. Business users' view of an enterprise is multidimensional in nature. Therefore, a multidimensional data model conforms to how the users perceive business problems.</a:t>
            </a:r>
          </a:p>
          <a:p>
            <a:pPr marL="385763" indent="-385763">
              <a:buFont typeface="+mj-lt"/>
              <a:buAutoNum type="arabicPeriod"/>
            </a:pPr>
            <a:r>
              <a:rPr lang="en-US" sz="1200" b="1" dirty="0"/>
              <a:t>Transparency</a:t>
            </a:r>
            <a:r>
              <a:rPr lang="en-US" sz="1200" dirty="0"/>
              <a:t> Make the technology, underlying data repository, computing architecture, and the diverse nature of source data totally transparent to users. Such transparency, supporting a true open system approach, helps to enhance the efficiency and productivity of the users through front-end tools that are familiar to them.</a:t>
            </a:r>
          </a:p>
          <a:p>
            <a:pPr marL="385763" indent="-385763">
              <a:buFont typeface="+mj-lt"/>
              <a:buAutoNum type="arabicPeriod"/>
            </a:pPr>
            <a:r>
              <a:rPr lang="en-US" sz="1200" b="1" dirty="0"/>
              <a:t>Accessibility</a:t>
            </a:r>
            <a:r>
              <a:rPr lang="en-US" sz="1200" dirty="0"/>
              <a:t> Provide access only to the data that is actually needed to perform the specific analysis, presenting a single, coherent, and consistent view to the users. The OLAP system must map its own logical schema to the heterogeneous physical data stores and perform any necessary transformations.</a:t>
            </a:r>
          </a:p>
          <a:p>
            <a:pPr marL="385763" indent="-385763">
              <a:buFont typeface="+mj-lt"/>
              <a:buAutoNum type="arabicPeriod"/>
            </a:pPr>
            <a:r>
              <a:rPr lang="en-US" sz="1200" b="1" dirty="0"/>
              <a:t>Consistent Reporting Performance</a:t>
            </a:r>
            <a:r>
              <a:rPr lang="en-US" sz="1200" dirty="0"/>
              <a:t> Ensure that the users do not experience any significant degradation in reporting performance as the number of dimensions or the size of the database increases. Users must perceive consistent run time, response time, or machine utilization every time a given query is run.</a:t>
            </a:r>
          </a:p>
          <a:p>
            <a:pPr marL="385763" indent="-385763">
              <a:buFont typeface="+mj-lt"/>
              <a:buAutoNum type="arabicPeriod"/>
            </a:pPr>
            <a:r>
              <a:rPr lang="en-US" sz="1200" b="1" dirty="0"/>
              <a:t>Client/Server Architecture</a:t>
            </a:r>
            <a:r>
              <a:rPr lang="en-US" sz="1200" dirty="0"/>
              <a:t> Conform the system to the principles of client/server architecture for optimum performance, flexibility, adaptability, and interoperability. Make the server component sufficiently intelligent to enable various clients to be attached with a minimum of effort and integration programming.</a:t>
            </a:r>
          </a:p>
          <a:p>
            <a:pPr marL="385763" indent="-385763">
              <a:buFont typeface="+mj-lt"/>
              <a:buAutoNum type="arabicPeriod"/>
            </a:pPr>
            <a:r>
              <a:rPr lang="en-US" sz="1200" b="1" dirty="0"/>
              <a:t>Generic Dimensionality</a:t>
            </a:r>
            <a:r>
              <a:rPr lang="en-US" sz="1200" dirty="0"/>
              <a:t> Ensure that every data dimension is equivalent in both structure and operational capabilities. Have one logical structure for all dimensions. The basic data structure or the access techniques must not be biased toward any single data dimension.</a:t>
            </a:r>
          </a:p>
        </p:txBody>
      </p:sp>
      <p:sp>
        <p:nvSpPr>
          <p:cNvPr id="2" name="Title 1"/>
          <p:cNvSpPr>
            <a:spLocks noGrp="1"/>
          </p:cNvSpPr>
          <p:nvPr>
            <p:ph type="title" idx="4294967295"/>
          </p:nvPr>
        </p:nvSpPr>
        <p:spPr>
          <a:xfrm>
            <a:off x="533400" y="703534"/>
            <a:ext cx="7886700" cy="407987"/>
          </a:xfrm>
        </p:spPr>
        <p:txBody>
          <a:bodyPr>
            <a:noAutofit/>
          </a:bodyPr>
          <a:lstStyle/>
          <a:p>
            <a:r>
              <a:rPr lang="en-US" sz="3000" dirty="0" err="1">
                <a:latin typeface="+mn-lt"/>
              </a:rPr>
              <a:t>Codd’s</a:t>
            </a:r>
            <a:r>
              <a:rPr lang="en-US" sz="3000" dirty="0">
                <a:latin typeface="+mn-lt"/>
              </a:rPr>
              <a:t> Rules for OLAP</a:t>
            </a:r>
          </a:p>
        </p:txBody>
      </p:sp>
    </p:spTree>
    <p:extLst>
      <p:ext uri="{BB962C8B-B14F-4D97-AF65-F5344CB8AC3E}">
        <p14:creationId xmlns:p14="http://schemas.microsoft.com/office/powerpoint/2010/main" val="1071862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7886700" cy="4525963"/>
          </a:xfrm>
        </p:spPr>
        <p:txBody>
          <a:bodyPr>
            <a:noAutofit/>
          </a:bodyPr>
          <a:lstStyle/>
          <a:p>
            <a:pPr marL="385763" indent="-385763">
              <a:buFont typeface="+mj-lt"/>
              <a:buAutoNum type="arabicPeriod" startAt="7"/>
            </a:pPr>
            <a:r>
              <a:rPr lang="en-US" sz="1200" b="1" dirty="0"/>
              <a:t>Dynamic Sparse Matrix Handling</a:t>
            </a:r>
            <a:r>
              <a:rPr lang="en-US" sz="1200" dirty="0"/>
              <a:t> Adapt the physical schema to the specific analytical model being created and loaded that optimizes sparse matrix handling. When encountering a sparse matrix, the system must be able to dynamically deduce the distribution of the data and adjust the storage and access to achieve and maintain consistent level of performance.</a:t>
            </a:r>
          </a:p>
          <a:p>
            <a:pPr marL="385763" indent="-385763">
              <a:buFont typeface="+mj-lt"/>
              <a:buAutoNum type="arabicPeriod" startAt="7"/>
            </a:pPr>
            <a:r>
              <a:rPr lang="en-US" sz="1200" b="1" dirty="0"/>
              <a:t>Multiuser Support </a:t>
            </a:r>
            <a:r>
              <a:rPr lang="en-US" sz="1200" dirty="0"/>
              <a:t>Provide support for end users to work concurrently with either the same analytical model or to create different models from the same data. In short, provide concurrent data access, data integrity, and access security.</a:t>
            </a:r>
          </a:p>
          <a:p>
            <a:pPr marL="385763" indent="-385763">
              <a:buFont typeface="+mj-lt"/>
              <a:buAutoNum type="arabicPeriod" startAt="7"/>
            </a:pPr>
            <a:r>
              <a:rPr lang="en-US" sz="1200" b="1" dirty="0"/>
              <a:t>Unrestricted Cross-dimensional Operations</a:t>
            </a:r>
            <a:r>
              <a:rPr lang="en-US" sz="1200" dirty="0"/>
              <a:t> Provide ability for the system to recognize dimensional hierarchies and automatically perform roll-up and drill-down operations within a dimension or across dimensions. Have the interface language allow calculations and data manipulations across any number of data dimensions, without restricting any relations between data cells, regardless of the number of common data attributes each cell contains.</a:t>
            </a:r>
          </a:p>
          <a:p>
            <a:pPr marL="385763" indent="-385763">
              <a:buFont typeface="+mj-lt"/>
              <a:buAutoNum type="arabicPeriod" startAt="7"/>
            </a:pPr>
            <a:r>
              <a:rPr lang="en-US" sz="1200" b="1" dirty="0"/>
              <a:t>Intuitive Data Manipulation</a:t>
            </a:r>
            <a:r>
              <a:rPr lang="en-US" sz="1200" dirty="0"/>
              <a:t> Enable consolidation path reorientation (pivoting), drill-down and roll-up, and other manipulations to be accomplished intuitively and directly via point-and-click and drag-and-drop actions on the cells of the analytical model. Avoid the use of a menu or multiple trips to a user interface.</a:t>
            </a:r>
          </a:p>
          <a:p>
            <a:pPr marL="385763" indent="-385763">
              <a:buFont typeface="+mj-lt"/>
              <a:buAutoNum type="arabicPeriod" startAt="7"/>
            </a:pPr>
            <a:r>
              <a:rPr lang="en-US" sz="1200" b="1" dirty="0"/>
              <a:t>Flexible Reporting </a:t>
            </a:r>
            <a:r>
              <a:rPr lang="en-US" sz="1200" dirty="0"/>
              <a:t>Provide capabilities to the business user to arrange columns, rows, and cells in a manner that facilitates easy manipulation, analysis, and synthesis of information. Every dimension, including any subsets, must be able to be displayed with equal ease.</a:t>
            </a:r>
          </a:p>
          <a:p>
            <a:pPr marL="385763" indent="-385763">
              <a:buFont typeface="+mj-lt"/>
              <a:buAutoNum type="arabicPeriod" startAt="7"/>
            </a:pPr>
            <a:r>
              <a:rPr lang="en-US" sz="1200" b="1" dirty="0"/>
              <a:t>Unlimited Dimensions and Aggregation Levels</a:t>
            </a:r>
            <a:r>
              <a:rPr lang="en-US" sz="1200" dirty="0"/>
              <a:t> Accommodate at least fifteen, preferably twenty, data dimensions within a common analytical model. Each of these generic dimensions must allow a practically unlimited number of user-defined aggregation levels within any given consolidation path.</a:t>
            </a:r>
          </a:p>
        </p:txBody>
      </p:sp>
      <p:sp>
        <p:nvSpPr>
          <p:cNvPr id="5" name="Title 1"/>
          <p:cNvSpPr>
            <a:spLocks noGrp="1"/>
          </p:cNvSpPr>
          <p:nvPr>
            <p:ph type="title" idx="4294967295"/>
          </p:nvPr>
        </p:nvSpPr>
        <p:spPr>
          <a:xfrm>
            <a:off x="304800" y="790100"/>
            <a:ext cx="7886700" cy="407987"/>
          </a:xfrm>
        </p:spPr>
        <p:txBody>
          <a:bodyPr>
            <a:noAutofit/>
          </a:bodyPr>
          <a:lstStyle/>
          <a:p>
            <a:r>
              <a:rPr lang="en-US" sz="3000" dirty="0" err="1">
                <a:latin typeface="+mn-lt"/>
              </a:rPr>
              <a:t>Codd’s</a:t>
            </a:r>
            <a:r>
              <a:rPr lang="en-US" sz="3000" dirty="0">
                <a:latin typeface="+mn-lt"/>
              </a:rPr>
              <a:t> Rules for OLAP</a:t>
            </a:r>
          </a:p>
        </p:txBody>
      </p:sp>
    </p:spTree>
    <p:extLst>
      <p:ext uri="{BB962C8B-B14F-4D97-AF65-F5344CB8AC3E}">
        <p14:creationId xmlns:p14="http://schemas.microsoft.com/office/powerpoint/2010/main" val="3602307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71286" y="2557067"/>
            <a:ext cx="2438400" cy="2438400"/>
          </a:xfrm>
        </p:spPr>
      </p:pic>
      <p:sp>
        <p:nvSpPr>
          <p:cNvPr id="2" name="Title 1"/>
          <p:cNvSpPr>
            <a:spLocks noGrp="1"/>
          </p:cNvSpPr>
          <p:nvPr>
            <p:ph type="title" idx="4294967295"/>
          </p:nvPr>
        </p:nvSpPr>
        <p:spPr>
          <a:xfrm>
            <a:off x="290412" y="731837"/>
            <a:ext cx="7886700" cy="434975"/>
          </a:xfrm>
        </p:spPr>
        <p:txBody>
          <a:bodyPr>
            <a:normAutofit fontScale="90000"/>
          </a:bodyPr>
          <a:lstStyle/>
          <a:p>
            <a:r>
              <a:rPr lang="en-US" b="1" dirty="0">
                <a:latin typeface="+mn-lt"/>
              </a:rPr>
              <a:t> An Analysis Session</a:t>
            </a:r>
          </a:p>
        </p:txBody>
      </p:sp>
      <p:sp>
        <p:nvSpPr>
          <p:cNvPr id="5" name="Oval Callout 4"/>
          <p:cNvSpPr/>
          <p:nvPr/>
        </p:nvSpPr>
        <p:spPr>
          <a:xfrm>
            <a:off x="3219382" y="1925181"/>
            <a:ext cx="1749221" cy="710385"/>
          </a:xfrm>
          <a:prstGeom prst="wedgeEllipseCallout">
            <a:avLst>
              <a:gd name="adj1" fmla="val 4205"/>
              <a:gd name="adj2" fmla="val 10367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Sharp enterprise-wide profitability dip</a:t>
            </a:r>
          </a:p>
        </p:txBody>
      </p:sp>
      <p:sp>
        <p:nvSpPr>
          <p:cNvPr id="6" name="Oval Callout 5"/>
          <p:cNvSpPr/>
          <p:nvPr/>
        </p:nvSpPr>
        <p:spPr>
          <a:xfrm>
            <a:off x="1340982" y="2250485"/>
            <a:ext cx="1749221" cy="710385"/>
          </a:xfrm>
          <a:prstGeom prst="wedgeEllipseCallout">
            <a:avLst>
              <a:gd name="adj1" fmla="val 61165"/>
              <a:gd name="adj2" fmla="val 781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Sales OK, profitability down last 3 months</a:t>
            </a:r>
          </a:p>
        </p:txBody>
      </p:sp>
      <p:sp>
        <p:nvSpPr>
          <p:cNvPr id="7" name="Oval Callout 6"/>
          <p:cNvSpPr/>
          <p:nvPr/>
        </p:nvSpPr>
        <p:spPr>
          <a:xfrm>
            <a:off x="560572" y="3117371"/>
            <a:ext cx="1749221" cy="710385"/>
          </a:xfrm>
          <a:prstGeom prst="wedgeEllipseCallout">
            <a:avLst>
              <a:gd name="adj1" fmla="val 82617"/>
              <a:gd name="adj2" fmla="val 895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Sharp reduction in European region</a:t>
            </a:r>
          </a:p>
        </p:txBody>
      </p:sp>
      <p:sp>
        <p:nvSpPr>
          <p:cNvPr id="8" name="Oval Callout 7"/>
          <p:cNvSpPr/>
          <p:nvPr/>
        </p:nvSpPr>
        <p:spPr>
          <a:xfrm>
            <a:off x="815122" y="4000744"/>
            <a:ext cx="1749221" cy="860485"/>
          </a:xfrm>
          <a:prstGeom prst="wedgeEllipseCallout">
            <a:avLst>
              <a:gd name="adj1" fmla="val 78918"/>
              <a:gd name="adj2" fmla="val -4147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Increase in a few countries, flat in others, sharp decline in some</a:t>
            </a:r>
          </a:p>
        </p:txBody>
      </p:sp>
      <p:sp>
        <p:nvSpPr>
          <p:cNvPr id="9" name="Oval Callout 8"/>
          <p:cNvSpPr/>
          <p:nvPr/>
        </p:nvSpPr>
        <p:spPr>
          <a:xfrm>
            <a:off x="1497580" y="4951184"/>
            <a:ext cx="1749221" cy="710385"/>
          </a:xfrm>
          <a:prstGeom prst="wedgeEllipseCallout">
            <a:avLst>
              <a:gd name="adj1" fmla="val 49329"/>
              <a:gd name="adj2" fmla="val -1039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Sharp decline in EU countries, last 2 months</a:t>
            </a:r>
          </a:p>
        </p:txBody>
      </p:sp>
      <p:sp>
        <p:nvSpPr>
          <p:cNvPr id="10" name="Oval Callout 9"/>
          <p:cNvSpPr/>
          <p:nvPr/>
        </p:nvSpPr>
        <p:spPr>
          <a:xfrm>
            <a:off x="3359152" y="4969596"/>
            <a:ext cx="1749221" cy="710385"/>
          </a:xfrm>
          <a:prstGeom prst="wedgeEllipseCallout">
            <a:avLst>
              <a:gd name="adj1" fmla="val 10802"/>
              <a:gd name="adj2" fmla="val -7677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Direct costs OK, indirect costs up</a:t>
            </a:r>
          </a:p>
        </p:txBody>
      </p:sp>
      <p:sp>
        <p:nvSpPr>
          <p:cNvPr id="11" name="Oval Callout 10"/>
          <p:cNvSpPr/>
          <p:nvPr/>
        </p:nvSpPr>
        <p:spPr>
          <a:xfrm>
            <a:off x="5127494" y="4763909"/>
            <a:ext cx="1749221" cy="710385"/>
          </a:xfrm>
          <a:prstGeom prst="wedgeEllipseCallout">
            <a:avLst>
              <a:gd name="adj1" fmla="val -39272"/>
              <a:gd name="adj2" fmla="val -7204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Additional tax on some products in EU</a:t>
            </a:r>
          </a:p>
        </p:txBody>
      </p:sp>
      <p:cxnSp>
        <p:nvCxnSpPr>
          <p:cNvPr id="13" name="Straight Arrow Connector 12"/>
          <p:cNvCxnSpPr/>
          <p:nvPr/>
        </p:nvCxnSpPr>
        <p:spPr>
          <a:xfrm flipH="1">
            <a:off x="2730261" y="1905359"/>
            <a:ext cx="297611" cy="155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112808" y="2731338"/>
            <a:ext cx="153119" cy="248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55608" y="3803169"/>
            <a:ext cx="56072" cy="288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76944" y="4939699"/>
            <a:ext cx="200563" cy="226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124914" y="5650965"/>
            <a:ext cx="291145" cy="19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187745" y="5480870"/>
            <a:ext cx="287594" cy="8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CC-BY-SA">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4474" y="4442650"/>
            <a:ext cx="571500" cy="107156"/>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6883883" y="1915792"/>
            <a:ext cx="1811547" cy="543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Countrywide monthly sales for last 3 months?</a:t>
            </a:r>
          </a:p>
        </p:txBody>
      </p:sp>
      <p:sp>
        <p:nvSpPr>
          <p:cNvPr id="26" name="Rectangle 25"/>
          <p:cNvSpPr/>
          <p:nvPr/>
        </p:nvSpPr>
        <p:spPr>
          <a:xfrm>
            <a:off x="6881726" y="2612374"/>
            <a:ext cx="1811547" cy="543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Monthly sales by worldwide regions?</a:t>
            </a:r>
          </a:p>
        </p:txBody>
      </p:sp>
      <p:sp>
        <p:nvSpPr>
          <p:cNvPr id="27" name="Rectangle 26"/>
          <p:cNvSpPr/>
          <p:nvPr/>
        </p:nvSpPr>
        <p:spPr>
          <a:xfrm>
            <a:off x="6879569" y="3296017"/>
            <a:ext cx="1811547" cy="543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European sales by countries ?</a:t>
            </a:r>
          </a:p>
        </p:txBody>
      </p:sp>
      <p:sp>
        <p:nvSpPr>
          <p:cNvPr id="28" name="Rectangle 27"/>
          <p:cNvSpPr/>
          <p:nvPr/>
        </p:nvSpPr>
        <p:spPr>
          <a:xfrm>
            <a:off x="6890353" y="3966722"/>
            <a:ext cx="1811547" cy="543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European sales by countries, products?</a:t>
            </a:r>
          </a:p>
        </p:txBody>
      </p:sp>
      <p:sp>
        <p:nvSpPr>
          <p:cNvPr id="29" name="Rectangle 28"/>
          <p:cNvSpPr/>
          <p:nvPr/>
        </p:nvSpPr>
        <p:spPr>
          <a:xfrm>
            <a:off x="6914075" y="4676244"/>
            <a:ext cx="1811547" cy="543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Direct and indirect costs for EU countries?</a:t>
            </a:r>
          </a:p>
        </p:txBody>
      </p:sp>
      <p:cxnSp>
        <p:nvCxnSpPr>
          <p:cNvPr id="30" name="Straight Arrow Connector 29"/>
          <p:cNvCxnSpPr/>
          <p:nvPr/>
        </p:nvCxnSpPr>
        <p:spPr>
          <a:xfrm>
            <a:off x="6741544" y="2381615"/>
            <a:ext cx="0" cy="297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750168" y="3076043"/>
            <a:ext cx="0" cy="297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60950" y="3707927"/>
            <a:ext cx="0" cy="297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758799" y="4495082"/>
            <a:ext cx="0" cy="297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519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p14="http://schemas.microsoft.com/office/powerpoint/2010/main" val="178134861"/>
              </p:ext>
            </p:extLst>
          </p:nvPr>
        </p:nvGraphicFramePr>
        <p:xfrm>
          <a:off x="457200" y="1600200"/>
          <a:ext cx="4038497" cy="1642621"/>
        </p:xfrm>
        <a:graphic>
          <a:graphicData uri="http://schemas.openxmlformats.org/drawingml/2006/table">
            <a:tbl>
              <a:tblPr firstRow="1" firstCol="1" bandRow="1">
                <a:tableStyleId>{5C22544A-7EE6-4342-B048-85BDC9FD1C3A}</a:tableStyleId>
              </a:tblPr>
              <a:tblGrid>
                <a:gridCol w="1344432">
                  <a:extLst>
                    <a:ext uri="{9D8B030D-6E8A-4147-A177-3AD203B41FA5}">
                      <a16:colId xmlns:a16="http://schemas.microsoft.com/office/drawing/2014/main" val="20000"/>
                    </a:ext>
                  </a:extLst>
                </a:gridCol>
                <a:gridCol w="1348889">
                  <a:extLst>
                    <a:ext uri="{9D8B030D-6E8A-4147-A177-3AD203B41FA5}">
                      <a16:colId xmlns:a16="http://schemas.microsoft.com/office/drawing/2014/main" val="20001"/>
                    </a:ext>
                  </a:extLst>
                </a:gridCol>
                <a:gridCol w="1345176">
                  <a:extLst>
                    <a:ext uri="{9D8B030D-6E8A-4147-A177-3AD203B41FA5}">
                      <a16:colId xmlns:a16="http://schemas.microsoft.com/office/drawing/2014/main" val="20002"/>
                    </a:ext>
                  </a:extLst>
                </a:gridCol>
              </a:tblGrid>
              <a:tr h="416957">
                <a:tc>
                  <a:txBody>
                    <a:bodyPr/>
                    <a:lstStyle/>
                    <a:p>
                      <a:pPr marL="0" marR="0" indent="0" algn="ctr">
                        <a:lnSpc>
                          <a:spcPct val="107000"/>
                        </a:lnSpc>
                        <a:spcBef>
                          <a:spcPts val="0"/>
                        </a:spcBef>
                        <a:spcAft>
                          <a:spcPts val="0"/>
                        </a:spcAft>
                      </a:pPr>
                      <a:r>
                        <a:rPr lang="en-US" sz="1200" b="1" dirty="0">
                          <a:solidFill>
                            <a:schemeClr val="tx1"/>
                          </a:solidFill>
                          <a:effectLst/>
                        </a:rPr>
                        <a:t>Multidimensional analysis</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54280" marR="30680" marT="0" marB="35243" anchor="ctr">
                    <a:solidFill>
                      <a:schemeClr val="accent1">
                        <a:lumMod val="40000"/>
                        <a:lumOff val="60000"/>
                      </a:schemeClr>
                    </a:solidFill>
                  </a:tcPr>
                </a:tc>
                <a:tc>
                  <a:txBody>
                    <a:bodyPr/>
                    <a:lstStyle/>
                    <a:p>
                      <a:pPr marL="8890" marR="12700" indent="0" algn="ctr">
                        <a:lnSpc>
                          <a:spcPct val="107000"/>
                        </a:lnSpc>
                        <a:spcBef>
                          <a:spcPts val="0"/>
                        </a:spcBef>
                        <a:spcAft>
                          <a:spcPts val="0"/>
                        </a:spcAft>
                      </a:pPr>
                      <a:r>
                        <a:rPr lang="en-US" sz="1200" b="1" dirty="0">
                          <a:solidFill>
                            <a:schemeClr val="tx1"/>
                          </a:solidFill>
                          <a:effectLst/>
                        </a:rPr>
                        <a:t>Consistent performance</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54280" marR="30680" marT="0" marB="35243" anchor="ctr">
                    <a:solidFill>
                      <a:schemeClr val="accent1">
                        <a:lumMod val="40000"/>
                        <a:lumOff val="60000"/>
                      </a:schemeClr>
                    </a:solidFill>
                  </a:tcPr>
                </a:tc>
                <a:tc>
                  <a:txBody>
                    <a:bodyPr/>
                    <a:lstStyle/>
                    <a:p>
                      <a:pPr marL="1270" marR="0" indent="52070" algn="ctr">
                        <a:lnSpc>
                          <a:spcPct val="107000"/>
                        </a:lnSpc>
                        <a:spcBef>
                          <a:spcPts val="0"/>
                        </a:spcBef>
                        <a:spcAft>
                          <a:spcPts val="0"/>
                        </a:spcAft>
                      </a:pPr>
                      <a:r>
                        <a:rPr lang="en-US" sz="1200" b="1">
                          <a:solidFill>
                            <a:schemeClr val="tx1"/>
                          </a:solidFill>
                          <a:effectLst/>
                        </a:rPr>
                        <a:t>Fast response times for interactive queries</a:t>
                      </a:r>
                      <a:endParaRPr lang="en-US" sz="1200" b="1">
                        <a:solidFill>
                          <a:schemeClr val="tx1"/>
                        </a:solidFill>
                        <a:effectLst/>
                        <a:latin typeface="Times New Roman" panose="02020603050405020304" pitchFamily="18" charset="0"/>
                        <a:ea typeface="Times New Roman" panose="02020603050405020304" pitchFamily="18" charset="0"/>
                      </a:endParaRPr>
                    </a:p>
                  </a:txBody>
                  <a:tcPr marL="54280" marR="30680" marT="0" marB="35243" anchor="ctr">
                    <a:solidFill>
                      <a:schemeClr val="accent1">
                        <a:lumMod val="40000"/>
                        <a:lumOff val="60000"/>
                      </a:schemeClr>
                    </a:solidFill>
                  </a:tcPr>
                </a:tc>
                <a:extLst>
                  <a:ext uri="{0D108BD9-81ED-4DB2-BD59-A6C34878D82A}">
                    <a16:rowId xmlns:a16="http://schemas.microsoft.com/office/drawing/2014/main" val="10000"/>
                  </a:ext>
                </a:extLst>
              </a:tr>
              <a:tr h="416957">
                <a:tc>
                  <a:txBody>
                    <a:bodyPr/>
                    <a:lstStyle/>
                    <a:p>
                      <a:pPr marL="27940" marR="0" indent="0" algn="ctr">
                        <a:lnSpc>
                          <a:spcPct val="107000"/>
                        </a:lnSpc>
                        <a:spcBef>
                          <a:spcPts val="0"/>
                        </a:spcBef>
                        <a:spcAft>
                          <a:spcPts val="0"/>
                        </a:spcAft>
                      </a:pPr>
                      <a:r>
                        <a:rPr lang="en-US" sz="1200" b="1">
                          <a:solidFill>
                            <a:schemeClr val="tx1"/>
                          </a:solidFill>
                          <a:effectLst/>
                        </a:rPr>
                        <a:t>Drill-down and     roll-up</a:t>
                      </a:r>
                      <a:endParaRPr lang="en-US" sz="1200" b="1">
                        <a:solidFill>
                          <a:schemeClr val="tx1"/>
                        </a:solidFill>
                        <a:effectLst/>
                        <a:latin typeface="Times New Roman" panose="02020603050405020304" pitchFamily="18" charset="0"/>
                        <a:ea typeface="Times New Roman" panose="02020603050405020304" pitchFamily="18" charset="0"/>
                      </a:endParaRPr>
                    </a:p>
                  </a:txBody>
                  <a:tcPr marL="54280" marR="30680" marT="0" marB="35243" anchor="ctr">
                    <a:solidFill>
                      <a:schemeClr val="accent1">
                        <a:lumMod val="40000"/>
                        <a:lumOff val="60000"/>
                      </a:schemeClr>
                    </a:solidFill>
                  </a:tcPr>
                </a:tc>
                <a:tc>
                  <a:txBody>
                    <a:bodyPr/>
                    <a:lstStyle/>
                    <a:p>
                      <a:pPr marL="0" marR="0" indent="0" algn="ctr">
                        <a:lnSpc>
                          <a:spcPct val="107000"/>
                        </a:lnSpc>
                        <a:spcBef>
                          <a:spcPts val="0"/>
                        </a:spcBef>
                        <a:spcAft>
                          <a:spcPts val="0"/>
                        </a:spcAft>
                      </a:pPr>
                      <a:r>
                        <a:rPr lang="en-US" sz="1200" b="1">
                          <a:solidFill>
                            <a:schemeClr val="tx1"/>
                          </a:solidFill>
                          <a:effectLst/>
                        </a:rPr>
                        <a:t>Navigation in and out of details</a:t>
                      </a:r>
                      <a:endParaRPr lang="en-US" sz="1200" b="1">
                        <a:solidFill>
                          <a:schemeClr val="tx1"/>
                        </a:solidFill>
                        <a:effectLst/>
                        <a:latin typeface="Times New Roman" panose="02020603050405020304" pitchFamily="18" charset="0"/>
                        <a:ea typeface="Times New Roman" panose="02020603050405020304" pitchFamily="18" charset="0"/>
                      </a:endParaRPr>
                    </a:p>
                  </a:txBody>
                  <a:tcPr marL="54280" marR="30680" marT="0" marB="35243" anchor="ctr">
                    <a:solidFill>
                      <a:schemeClr val="accent1">
                        <a:lumMod val="40000"/>
                        <a:lumOff val="60000"/>
                      </a:schemeClr>
                    </a:solidFill>
                  </a:tcPr>
                </a:tc>
                <a:tc>
                  <a:txBody>
                    <a:bodyPr/>
                    <a:lstStyle/>
                    <a:p>
                      <a:pPr marL="304800" marR="0" indent="-201295" algn="ctr">
                        <a:lnSpc>
                          <a:spcPct val="107000"/>
                        </a:lnSpc>
                        <a:spcBef>
                          <a:spcPts val="0"/>
                        </a:spcBef>
                        <a:spcAft>
                          <a:spcPts val="0"/>
                        </a:spcAft>
                      </a:pPr>
                      <a:r>
                        <a:rPr lang="en-US" sz="1200" b="1">
                          <a:solidFill>
                            <a:schemeClr val="tx1"/>
                          </a:solidFill>
                          <a:effectLst/>
                        </a:rPr>
                        <a:t>Slice-and-dice or rotation</a:t>
                      </a:r>
                      <a:endParaRPr lang="en-US" sz="1200" b="1">
                        <a:solidFill>
                          <a:schemeClr val="tx1"/>
                        </a:solidFill>
                        <a:effectLst/>
                        <a:latin typeface="Times New Roman" panose="02020603050405020304" pitchFamily="18" charset="0"/>
                        <a:ea typeface="Times New Roman" panose="02020603050405020304" pitchFamily="18" charset="0"/>
                      </a:endParaRPr>
                    </a:p>
                  </a:txBody>
                  <a:tcPr marL="54280" marR="30680" marT="0" marB="35243" anchor="ctr">
                    <a:solidFill>
                      <a:schemeClr val="accent1">
                        <a:lumMod val="40000"/>
                        <a:lumOff val="60000"/>
                      </a:schemeClr>
                    </a:solidFill>
                  </a:tcPr>
                </a:tc>
                <a:extLst>
                  <a:ext uri="{0D108BD9-81ED-4DB2-BD59-A6C34878D82A}">
                    <a16:rowId xmlns:a16="http://schemas.microsoft.com/office/drawing/2014/main" val="10001"/>
                  </a:ext>
                </a:extLst>
              </a:tr>
              <a:tr h="532229">
                <a:tc>
                  <a:txBody>
                    <a:bodyPr/>
                    <a:lstStyle/>
                    <a:p>
                      <a:pPr marL="60325" marR="0" indent="0" algn="ctr">
                        <a:lnSpc>
                          <a:spcPct val="107000"/>
                        </a:lnSpc>
                        <a:spcBef>
                          <a:spcPts val="0"/>
                        </a:spcBef>
                        <a:spcAft>
                          <a:spcPts val="0"/>
                        </a:spcAft>
                      </a:pPr>
                      <a:r>
                        <a:rPr lang="en-US" sz="1200" b="1">
                          <a:solidFill>
                            <a:schemeClr val="tx1"/>
                          </a:solidFill>
                          <a:effectLst/>
                        </a:rPr>
                        <a:t>Multiple view    modes</a:t>
                      </a:r>
                      <a:endParaRPr lang="en-US" sz="1200" b="1">
                        <a:solidFill>
                          <a:schemeClr val="tx1"/>
                        </a:solidFill>
                        <a:effectLst/>
                        <a:latin typeface="Times New Roman" panose="02020603050405020304" pitchFamily="18" charset="0"/>
                        <a:ea typeface="Times New Roman" panose="02020603050405020304" pitchFamily="18" charset="0"/>
                      </a:endParaRPr>
                    </a:p>
                  </a:txBody>
                  <a:tcPr marL="54280" marR="30680" marT="0" marB="35243" anchor="ctr">
                    <a:solidFill>
                      <a:schemeClr val="accent1">
                        <a:lumMod val="40000"/>
                        <a:lumOff val="60000"/>
                      </a:schemeClr>
                    </a:solidFill>
                  </a:tcPr>
                </a:tc>
                <a:tc>
                  <a:txBody>
                    <a:bodyPr/>
                    <a:lstStyle/>
                    <a:p>
                      <a:pPr marL="179705" marR="0" indent="0" algn="ctr">
                        <a:lnSpc>
                          <a:spcPct val="107000"/>
                        </a:lnSpc>
                        <a:spcBef>
                          <a:spcPts val="0"/>
                        </a:spcBef>
                        <a:spcAft>
                          <a:spcPts val="0"/>
                        </a:spcAft>
                      </a:pPr>
                      <a:r>
                        <a:rPr lang="en-US" sz="1200" b="1" dirty="0">
                          <a:solidFill>
                            <a:schemeClr val="tx1"/>
                          </a:solidFill>
                          <a:effectLst/>
                        </a:rPr>
                        <a:t>Easy               scalability</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54280" marR="30680" marT="0" marB="35243" anchor="ctr">
                    <a:solidFill>
                      <a:schemeClr val="accent1">
                        <a:lumMod val="40000"/>
                        <a:lumOff val="60000"/>
                      </a:schemeClr>
                    </a:solidFill>
                  </a:tcPr>
                </a:tc>
                <a:tc>
                  <a:txBody>
                    <a:bodyPr/>
                    <a:lstStyle/>
                    <a:p>
                      <a:pPr marL="0" marR="0" indent="0" algn="ctr">
                        <a:lnSpc>
                          <a:spcPct val="107000"/>
                        </a:lnSpc>
                        <a:spcBef>
                          <a:spcPts val="0"/>
                        </a:spcBef>
                        <a:spcAft>
                          <a:spcPts val="0"/>
                        </a:spcAft>
                      </a:pPr>
                      <a:r>
                        <a:rPr lang="en-US" sz="1200" b="1" dirty="0">
                          <a:solidFill>
                            <a:schemeClr val="tx1"/>
                          </a:solidFill>
                          <a:effectLst/>
                        </a:rPr>
                        <a:t>Time intelligence (year to-date, fiscal period)</a:t>
                      </a:r>
                      <a:endParaRPr lang="en-US" sz="1200" b="1" dirty="0">
                        <a:solidFill>
                          <a:schemeClr val="tx1"/>
                        </a:solidFill>
                        <a:effectLst/>
                        <a:latin typeface="Times New Roman" panose="02020603050405020304" pitchFamily="18" charset="0"/>
                        <a:ea typeface="Times New Roman" panose="02020603050405020304" pitchFamily="18" charset="0"/>
                      </a:endParaRPr>
                    </a:p>
                  </a:txBody>
                  <a:tcPr marL="54280" marR="30680" marT="0" marB="35243" anchor="ct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
        <p:nvSpPr>
          <p:cNvPr id="2" name="Title 1"/>
          <p:cNvSpPr>
            <a:spLocks noGrp="1"/>
          </p:cNvSpPr>
          <p:nvPr>
            <p:ph type="title" idx="4294967295"/>
          </p:nvPr>
        </p:nvSpPr>
        <p:spPr>
          <a:xfrm>
            <a:off x="0" y="274638"/>
            <a:ext cx="8229600" cy="1143000"/>
          </a:xfrm>
        </p:spPr>
        <p:txBody>
          <a:bodyPr>
            <a:normAutofit/>
          </a:bodyPr>
          <a:lstStyle/>
          <a:p>
            <a:r>
              <a:rPr lang="en-US" b="1" dirty="0">
                <a:latin typeface="+mn-lt"/>
              </a:rPr>
              <a:t>Features of OLAP</a:t>
            </a:r>
          </a:p>
        </p:txBody>
      </p:sp>
      <p:sp>
        <p:nvSpPr>
          <p:cNvPr id="5" name="TextBox 4"/>
          <p:cNvSpPr txBox="1"/>
          <p:nvPr/>
        </p:nvSpPr>
        <p:spPr>
          <a:xfrm>
            <a:off x="2400301" y="3589389"/>
            <a:ext cx="1091389" cy="276999"/>
          </a:xfrm>
          <a:prstGeom prst="rect">
            <a:avLst/>
          </a:prstGeom>
          <a:noFill/>
        </p:spPr>
        <p:txBody>
          <a:bodyPr wrap="none" rtlCol="0" anchor="ctr">
            <a:spAutoFit/>
          </a:bodyPr>
          <a:lstStyle/>
          <a:p>
            <a:r>
              <a:rPr lang="en-US" sz="1200" b="1" dirty="0"/>
              <a:t>Basic Features</a:t>
            </a:r>
          </a:p>
        </p:txBody>
      </p:sp>
      <p:graphicFrame>
        <p:nvGraphicFramePr>
          <p:cNvPr id="6" name="Table 5"/>
          <p:cNvGraphicFramePr>
            <a:graphicFrameLocks noGrp="1"/>
          </p:cNvGraphicFramePr>
          <p:nvPr>
            <p:extLst/>
          </p:nvPr>
        </p:nvGraphicFramePr>
        <p:xfrm>
          <a:off x="3152468" y="4020780"/>
          <a:ext cx="5718687" cy="1437969"/>
        </p:xfrm>
        <a:graphic>
          <a:graphicData uri="http://schemas.openxmlformats.org/drawingml/2006/table">
            <a:tbl>
              <a:tblPr firstRow="1" firstCol="1" bandRow="1">
                <a:tableStyleId>{5C22544A-7EE6-4342-B048-85BDC9FD1C3A}</a:tableStyleId>
              </a:tblPr>
              <a:tblGrid>
                <a:gridCol w="1905177">
                  <a:extLst>
                    <a:ext uri="{9D8B030D-6E8A-4147-A177-3AD203B41FA5}">
                      <a16:colId xmlns:a16="http://schemas.microsoft.com/office/drawing/2014/main" val="20000"/>
                    </a:ext>
                  </a:extLst>
                </a:gridCol>
                <a:gridCol w="1909385">
                  <a:extLst>
                    <a:ext uri="{9D8B030D-6E8A-4147-A177-3AD203B41FA5}">
                      <a16:colId xmlns:a16="http://schemas.microsoft.com/office/drawing/2014/main" val="20001"/>
                    </a:ext>
                  </a:extLst>
                </a:gridCol>
                <a:gridCol w="1904125">
                  <a:extLst>
                    <a:ext uri="{9D8B030D-6E8A-4147-A177-3AD203B41FA5}">
                      <a16:colId xmlns:a16="http://schemas.microsoft.com/office/drawing/2014/main" val="20002"/>
                    </a:ext>
                  </a:extLst>
                </a:gridCol>
              </a:tblGrid>
              <a:tr h="479323">
                <a:tc>
                  <a:txBody>
                    <a:bodyPr/>
                    <a:lstStyle/>
                    <a:p>
                      <a:pPr marL="51435" marR="33655" indent="0" algn="ctr">
                        <a:lnSpc>
                          <a:spcPct val="107000"/>
                        </a:lnSpc>
                        <a:spcBef>
                          <a:spcPts val="0"/>
                        </a:spcBef>
                        <a:spcAft>
                          <a:spcPts val="0"/>
                        </a:spcAft>
                      </a:pPr>
                      <a:r>
                        <a:rPr lang="en-US" sz="1200" b="1">
                          <a:solidFill>
                            <a:schemeClr val="tx1"/>
                          </a:solidFill>
                          <a:effectLst/>
                        </a:rPr>
                        <a:t>Powerful  calculations</a:t>
                      </a:r>
                      <a:endParaRPr lang="en-US" sz="1500" b="1">
                        <a:solidFill>
                          <a:schemeClr val="tx1"/>
                        </a:solidFill>
                        <a:effectLst/>
                        <a:latin typeface="Times New Roman" panose="02020603050405020304" pitchFamily="18" charset="0"/>
                        <a:ea typeface="Times New Roman" panose="02020603050405020304" pitchFamily="18" charset="0"/>
                      </a:endParaRPr>
                    </a:p>
                  </a:txBody>
                  <a:tcPr marL="53340" marR="28575" marT="58579" marB="0" anchor="ctr">
                    <a:solidFill>
                      <a:schemeClr val="accent1">
                        <a:lumMod val="60000"/>
                        <a:lumOff val="40000"/>
                      </a:schemeClr>
                    </a:solidFill>
                  </a:tcPr>
                </a:tc>
                <a:tc>
                  <a:txBody>
                    <a:bodyPr/>
                    <a:lstStyle/>
                    <a:p>
                      <a:pPr marL="0" marR="0" indent="0" algn="ctr">
                        <a:lnSpc>
                          <a:spcPct val="107000"/>
                        </a:lnSpc>
                        <a:spcBef>
                          <a:spcPts val="0"/>
                        </a:spcBef>
                        <a:spcAft>
                          <a:spcPts val="0"/>
                        </a:spcAft>
                      </a:pPr>
                      <a:r>
                        <a:rPr lang="en-US" sz="1200" b="1">
                          <a:solidFill>
                            <a:schemeClr val="tx1"/>
                          </a:solidFill>
                          <a:effectLst/>
                        </a:rPr>
                        <a:t>Cross-dimensional calculations</a:t>
                      </a:r>
                      <a:endParaRPr lang="en-US" sz="1500" b="1">
                        <a:solidFill>
                          <a:schemeClr val="tx1"/>
                        </a:solidFill>
                        <a:effectLst/>
                        <a:latin typeface="Times New Roman" panose="02020603050405020304" pitchFamily="18" charset="0"/>
                        <a:ea typeface="Times New Roman" panose="02020603050405020304" pitchFamily="18" charset="0"/>
                      </a:endParaRPr>
                    </a:p>
                  </a:txBody>
                  <a:tcPr marL="53340" marR="28575" marT="58579" marB="0" anchor="ctr">
                    <a:solidFill>
                      <a:schemeClr val="accent1">
                        <a:lumMod val="60000"/>
                        <a:lumOff val="40000"/>
                      </a:schemeClr>
                    </a:solidFill>
                  </a:tcPr>
                </a:tc>
                <a:tc>
                  <a:txBody>
                    <a:bodyPr/>
                    <a:lstStyle/>
                    <a:p>
                      <a:pPr marL="98425" marR="0" indent="-7620" algn="ctr">
                        <a:lnSpc>
                          <a:spcPct val="107000"/>
                        </a:lnSpc>
                        <a:spcBef>
                          <a:spcPts val="0"/>
                        </a:spcBef>
                        <a:spcAft>
                          <a:spcPts val="0"/>
                        </a:spcAft>
                      </a:pPr>
                      <a:r>
                        <a:rPr lang="en-US" sz="1200" b="1">
                          <a:solidFill>
                            <a:schemeClr val="tx1"/>
                          </a:solidFill>
                          <a:effectLst/>
                        </a:rPr>
                        <a:t>Pre-calculation or pre-consolidation</a:t>
                      </a:r>
                      <a:endParaRPr lang="en-US" sz="1500" b="1">
                        <a:solidFill>
                          <a:schemeClr val="tx1"/>
                        </a:solidFill>
                        <a:effectLst/>
                        <a:latin typeface="Times New Roman" panose="02020603050405020304" pitchFamily="18" charset="0"/>
                        <a:ea typeface="Times New Roman" panose="02020603050405020304" pitchFamily="18" charset="0"/>
                      </a:endParaRPr>
                    </a:p>
                  </a:txBody>
                  <a:tcPr marL="53340" marR="28575" marT="58579" marB="0" anchor="ctr">
                    <a:solidFill>
                      <a:schemeClr val="accent1">
                        <a:lumMod val="60000"/>
                        <a:lumOff val="40000"/>
                      </a:schemeClr>
                    </a:solidFill>
                  </a:tcPr>
                </a:tc>
                <a:extLst>
                  <a:ext uri="{0D108BD9-81ED-4DB2-BD59-A6C34878D82A}">
                    <a16:rowId xmlns:a16="http://schemas.microsoft.com/office/drawing/2014/main" val="10000"/>
                  </a:ext>
                </a:extLst>
              </a:tr>
              <a:tr h="479323">
                <a:tc>
                  <a:txBody>
                    <a:bodyPr/>
                    <a:lstStyle/>
                    <a:p>
                      <a:pPr marL="0" marR="0" indent="0" algn="ctr">
                        <a:lnSpc>
                          <a:spcPct val="107000"/>
                        </a:lnSpc>
                        <a:spcBef>
                          <a:spcPts val="0"/>
                        </a:spcBef>
                        <a:spcAft>
                          <a:spcPts val="0"/>
                        </a:spcAft>
                      </a:pPr>
                      <a:r>
                        <a:rPr lang="en-US" sz="1200" b="1">
                          <a:solidFill>
                            <a:schemeClr val="tx1"/>
                          </a:solidFill>
                          <a:effectLst/>
                        </a:rPr>
                        <a:t>Drill-through across dimensions or details</a:t>
                      </a:r>
                      <a:endParaRPr lang="en-US" sz="1500" b="1">
                        <a:solidFill>
                          <a:schemeClr val="tx1"/>
                        </a:solidFill>
                        <a:effectLst/>
                        <a:latin typeface="Times New Roman" panose="02020603050405020304" pitchFamily="18" charset="0"/>
                        <a:ea typeface="Times New Roman" panose="02020603050405020304" pitchFamily="18" charset="0"/>
                      </a:endParaRPr>
                    </a:p>
                  </a:txBody>
                  <a:tcPr marL="53340" marR="28575" marT="58579" marB="0" anchor="ctr">
                    <a:solidFill>
                      <a:schemeClr val="accent1">
                        <a:lumMod val="60000"/>
                        <a:lumOff val="40000"/>
                      </a:schemeClr>
                    </a:solidFill>
                  </a:tcPr>
                </a:tc>
                <a:tc>
                  <a:txBody>
                    <a:bodyPr/>
                    <a:lstStyle/>
                    <a:p>
                      <a:pPr marL="0" marR="0" indent="0" algn="ctr">
                        <a:lnSpc>
                          <a:spcPct val="107000"/>
                        </a:lnSpc>
                        <a:spcBef>
                          <a:spcPts val="0"/>
                        </a:spcBef>
                        <a:spcAft>
                          <a:spcPts val="0"/>
                        </a:spcAft>
                      </a:pPr>
                      <a:r>
                        <a:rPr lang="en-US" sz="1200" b="1">
                          <a:solidFill>
                            <a:schemeClr val="tx1"/>
                          </a:solidFill>
                          <a:effectLst/>
                        </a:rPr>
                        <a:t>Sophisticated presentation &amp; displays</a:t>
                      </a:r>
                      <a:endParaRPr lang="en-US" sz="1500" b="1">
                        <a:solidFill>
                          <a:schemeClr val="tx1"/>
                        </a:solidFill>
                        <a:effectLst/>
                        <a:latin typeface="Times New Roman" panose="02020603050405020304" pitchFamily="18" charset="0"/>
                        <a:ea typeface="Times New Roman" panose="02020603050405020304" pitchFamily="18" charset="0"/>
                      </a:endParaRPr>
                    </a:p>
                  </a:txBody>
                  <a:tcPr marL="53340" marR="28575" marT="58579" marB="0" anchor="ctr">
                    <a:solidFill>
                      <a:schemeClr val="accent1">
                        <a:lumMod val="60000"/>
                        <a:lumOff val="40000"/>
                      </a:schemeClr>
                    </a:solidFill>
                  </a:tcPr>
                </a:tc>
                <a:tc>
                  <a:txBody>
                    <a:bodyPr/>
                    <a:lstStyle/>
                    <a:p>
                      <a:pPr marL="120650" marR="0" indent="60960" algn="ctr">
                        <a:lnSpc>
                          <a:spcPct val="107000"/>
                        </a:lnSpc>
                        <a:spcBef>
                          <a:spcPts val="0"/>
                        </a:spcBef>
                        <a:spcAft>
                          <a:spcPts val="0"/>
                        </a:spcAft>
                      </a:pPr>
                      <a:r>
                        <a:rPr lang="en-US" sz="1200" b="1">
                          <a:solidFill>
                            <a:schemeClr val="tx1"/>
                          </a:solidFill>
                          <a:effectLst/>
                        </a:rPr>
                        <a:t>Collaborative decision making</a:t>
                      </a:r>
                      <a:endParaRPr lang="en-US" sz="1500" b="1">
                        <a:solidFill>
                          <a:schemeClr val="tx1"/>
                        </a:solidFill>
                        <a:effectLst/>
                        <a:latin typeface="Times New Roman" panose="02020603050405020304" pitchFamily="18" charset="0"/>
                        <a:ea typeface="Times New Roman" panose="02020603050405020304" pitchFamily="18" charset="0"/>
                      </a:endParaRPr>
                    </a:p>
                  </a:txBody>
                  <a:tcPr marL="53340" marR="28575" marT="58579" marB="0" anchor="ctr">
                    <a:solidFill>
                      <a:schemeClr val="accent1">
                        <a:lumMod val="60000"/>
                        <a:lumOff val="40000"/>
                      </a:schemeClr>
                    </a:solidFill>
                  </a:tcPr>
                </a:tc>
                <a:extLst>
                  <a:ext uri="{0D108BD9-81ED-4DB2-BD59-A6C34878D82A}">
                    <a16:rowId xmlns:a16="http://schemas.microsoft.com/office/drawing/2014/main" val="10001"/>
                  </a:ext>
                </a:extLst>
              </a:tr>
              <a:tr h="479323">
                <a:tc>
                  <a:txBody>
                    <a:bodyPr/>
                    <a:lstStyle/>
                    <a:p>
                      <a:pPr marL="0" marR="0" indent="0" algn="ctr">
                        <a:lnSpc>
                          <a:spcPct val="107000"/>
                        </a:lnSpc>
                        <a:spcBef>
                          <a:spcPts val="0"/>
                        </a:spcBef>
                        <a:spcAft>
                          <a:spcPts val="0"/>
                        </a:spcAft>
                      </a:pPr>
                      <a:r>
                        <a:rPr lang="en-US" sz="1200" b="1">
                          <a:solidFill>
                            <a:schemeClr val="tx1"/>
                          </a:solidFill>
                          <a:effectLst/>
                        </a:rPr>
                        <a:t>Derived data values through formulas</a:t>
                      </a:r>
                      <a:endParaRPr lang="en-US" sz="1500" b="1">
                        <a:solidFill>
                          <a:schemeClr val="tx1"/>
                        </a:solidFill>
                        <a:effectLst/>
                        <a:latin typeface="Times New Roman" panose="02020603050405020304" pitchFamily="18" charset="0"/>
                        <a:ea typeface="Times New Roman" panose="02020603050405020304" pitchFamily="18" charset="0"/>
                      </a:endParaRPr>
                    </a:p>
                  </a:txBody>
                  <a:tcPr marL="53340" marR="28575" marT="58579" marB="0" anchor="ctr">
                    <a:solidFill>
                      <a:schemeClr val="accent1">
                        <a:lumMod val="60000"/>
                        <a:lumOff val="40000"/>
                      </a:schemeClr>
                    </a:solidFill>
                  </a:tcPr>
                </a:tc>
                <a:tc>
                  <a:txBody>
                    <a:bodyPr/>
                    <a:lstStyle/>
                    <a:p>
                      <a:pPr marL="0" marR="0" indent="0" algn="ctr">
                        <a:lnSpc>
                          <a:spcPct val="107000"/>
                        </a:lnSpc>
                        <a:spcBef>
                          <a:spcPts val="0"/>
                        </a:spcBef>
                        <a:spcAft>
                          <a:spcPts val="0"/>
                        </a:spcAft>
                      </a:pPr>
                      <a:r>
                        <a:rPr lang="en-US" sz="1200" b="1">
                          <a:solidFill>
                            <a:schemeClr val="tx1"/>
                          </a:solidFill>
                          <a:effectLst/>
                        </a:rPr>
                        <a:t>Application of alert technology </a:t>
                      </a:r>
                      <a:endParaRPr lang="en-US" sz="1500" b="1">
                        <a:solidFill>
                          <a:schemeClr val="tx1"/>
                        </a:solidFill>
                        <a:effectLst/>
                        <a:latin typeface="Times New Roman" panose="02020603050405020304" pitchFamily="18" charset="0"/>
                        <a:ea typeface="Times New Roman" panose="02020603050405020304" pitchFamily="18" charset="0"/>
                      </a:endParaRPr>
                    </a:p>
                  </a:txBody>
                  <a:tcPr marL="53340" marR="28575" marT="58579" marB="0" anchor="ctr">
                    <a:solidFill>
                      <a:schemeClr val="accent1">
                        <a:lumMod val="60000"/>
                        <a:lumOff val="40000"/>
                      </a:schemeClr>
                    </a:solidFill>
                  </a:tcPr>
                </a:tc>
                <a:tc>
                  <a:txBody>
                    <a:bodyPr/>
                    <a:lstStyle/>
                    <a:p>
                      <a:pPr marL="0" marR="0" indent="0" algn="ctr">
                        <a:lnSpc>
                          <a:spcPct val="107000"/>
                        </a:lnSpc>
                        <a:spcBef>
                          <a:spcPts val="0"/>
                        </a:spcBef>
                        <a:spcAft>
                          <a:spcPts val="0"/>
                        </a:spcAft>
                      </a:pPr>
                      <a:r>
                        <a:rPr lang="en-US" sz="1200" b="1" dirty="0">
                          <a:solidFill>
                            <a:schemeClr val="tx1"/>
                          </a:solidFill>
                          <a:effectLst/>
                        </a:rPr>
                        <a:t>Report generation with agent technology</a:t>
                      </a:r>
                      <a:endParaRPr lang="en-US" sz="1500" b="1" dirty="0">
                        <a:solidFill>
                          <a:schemeClr val="tx1"/>
                        </a:solidFill>
                        <a:effectLst/>
                        <a:latin typeface="Times New Roman" panose="02020603050405020304" pitchFamily="18" charset="0"/>
                        <a:ea typeface="Times New Roman" panose="02020603050405020304" pitchFamily="18" charset="0"/>
                      </a:endParaRPr>
                    </a:p>
                  </a:txBody>
                  <a:tcPr marL="53340" marR="28575" marT="58579" marB="0" anchor="ctr">
                    <a:solidFill>
                      <a:schemeClr val="accent1">
                        <a:lumMod val="60000"/>
                        <a:lumOff val="40000"/>
                      </a:schemeClr>
                    </a:solidFill>
                  </a:tcPr>
                </a:tc>
                <a:extLst>
                  <a:ext uri="{0D108BD9-81ED-4DB2-BD59-A6C34878D82A}">
                    <a16:rowId xmlns:a16="http://schemas.microsoft.com/office/drawing/2014/main" val="10002"/>
                  </a:ext>
                </a:extLst>
              </a:tr>
            </a:tbl>
          </a:graphicData>
        </a:graphic>
      </p:graphicFrame>
      <p:sp>
        <p:nvSpPr>
          <p:cNvPr id="7" name="TextBox 6"/>
          <p:cNvSpPr txBox="1"/>
          <p:nvPr/>
        </p:nvSpPr>
        <p:spPr>
          <a:xfrm>
            <a:off x="5390537" y="3703694"/>
            <a:ext cx="1395318" cy="276999"/>
          </a:xfrm>
          <a:prstGeom prst="rect">
            <a:avLst/>
          </a:prstGeom>
          <a:noFill/>
        </p:spPr>
        <p:txBody>
          <a:bodyPr wrap="none" rtlCol="0" anchor="ctr">
            <a:spAutoFit/>
          </a:bodyPr>
          <a:lstStyle/>
          <a:p>
            <a:r>
              <a:rPr lang="en-US" sz="1200" b="1" dirty="0"/>
              <a:t>Advanced Features</a:t>
            </a:r>
          </a:p>
        </p:txBody>
      </p:sp>
    </p:spTree>
    <p:extLst>
      <p:ext uri="{BB962C8B-B14F-4D97-AF65-F5344CB8AC3E}">
        <p14:creationId xmlns:p14="http://schemas.microsoft.com/office/powerpoint/2010/main" val="3791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idx="4294967295"/>
          </p:nvPr>
        </p:nvSpPr>
        <p:spPr>
          <a:xfrm>
            <a:off x="304800" y="1493837"/>
            <a:ext cx="8229600" cy="4525963"/>
          </a:xfrm>
        </p:spPr>
        <p:txBody>
          <a:bodyPr>
            <a:normAutofit/>
          </a:bodyPr>
          <a:lstStyle/>
          <a:p>
            <a:pPr marL="285750" indent="-285750" algn="just">
              <a:lnSpc>
                <a:spcPct val="150000"/>
              </a:lnSpc>
              <a:buFont typeface="Arial" panose="020B0604020202020204" pitchFamily="34" charset="0"/>
              <a:buChar char="•"/>
            </a:pPr>
            <a:r>
              <a:rPr lang="en-US" sz="2000" dirty="0">
                <a:latin typeface="Calibri body"/>
                <a:cs typeface="Calibri" panose="020F0502020204030204" pitchFamily="34" charset="0"/>
              </a:rPr>
              <a:t>Data stored in a Data warehouse is organized into data cubes. </a:t>
            </a:r>
          </a:p>
          <a:p>
            <a:pPr marL="285750" indent="-285750" algn="just">
              <a:lnSpc>
                <a:spcPct val="150000"/>
              </a:lnSpc>
              <a:buFont typeface="Arial" panose="020B0604020202020204" pitchFamily="34" charset="0"/>
              <a:buChar char="•"/>
            </a:pPr>
            <a:r>
              <a:rPr lang="en-US" sz="2000" dirty="0">
                <a:latin typeface="Calibri body"/>
                <a:cs typeface="Calibri" panose="020F0502020204030204" pitchFamily="34" charset="0"/>
              </a:rPr>
              <a:t>Each OLAP cube contains data categorized by different dimensions (such as customers, geographic sales region and time period) derived by dimensional tables in the data warehouses. </a:t>
            </a:r>
          </a:p>
          <a:p>
            <a:pPr marL="285750" indent="-285750" algn="just">
              <a:lnSpc>
                <a:spcPct val="150000"/>
              </a:lnSpc>
              <a:buFont typeface="Arial" panose="020B0604020202020204" pitchFamily="34" charset="0"/>
              <a:buChar char="•"/>
            </a:pPr>
            <a:r>
              <a:rPr lang="en-US" sz="2000" dirty="0">
                <a:latin typeface="Calibri body"/>
                <a:cs typeface="Calibri" panose="020F0502020204030204" pitchFamily="34" charset="0"/>
              </a:rPr>
              <a:t>Dimensions are then populated by members (such as customer names, countries and months) that are organized hierarchically.</a:t>
            </a:r>
          </a:p>
          <a:p>
            <a:pPr marL="285750" indent="-285750" algn="just">
              <a:lnSpc>
                <a:spcPct val="150000"/>
              </a:lnSpc>
              <a:buFont typeface="Arial" panose="020B0604020202020204" pitchFamily="34" charset="0"/>
              <a:buChar char="•"/>
            </a:pPr>
            <a:r>
              <a:rPr lang="en-US" sz="2000" dirty="0">
                <a:latin typeface="Calibri body"/>
                <a:cs typeface="Calibri" panose="020F0502020204030204" pitchFamily="34" charset="0"/>
              </a:rPr>
              <a:t>OLAP cubes are often pre-summarized across dimensions to drastically improve query time over relational databases.</a:t>
            </a:r>
          </a:p>
          <a:p>
            <a:pPr algn="just">
              <a:lnSpc>
                <a:spcPct val="150000"/>
              </a:lnSpc>
            </a:pPr>
            <a:endParaRPr lang="en-US" sz="2000" dirty="0">
              <a:latin typeface="Calibri body"/>
              <a:cs typeface="Calibri" panose="020F0502020204030204" pitchFamily="34" charset="0"/>
            </a:endParaRPr>
          </a:p>
          <a:p>
            <a:pPr marL="457200" lvl="1" indent="0" eaLnBrk="1" hangingPunct="1">
              <a:lnSpc>
                <a:spcPct val="80000"/>
              </a:lnSpc>
              <a:buNone/>
            </a:pPr>
            <a:endParaRPr lang="en-US" sz="1800" b="1" dirty="0">
              <a:latin typeface="+mj-lt"/>
            </a:endParaRPr>
          </a:p>
        </p:txBody>
      </p:sp>
      <p:sp>
        <p:nvSpPr>
          <p:cNvPr id="3" name="Content Placeholder 2"/>
          <p:cNvSpPr>
            <a:spLocks noGrp="1"/>
          </p:cNvSpPr>
          <p:nvPr>
            <p:ph sz="quarter" idx="11"/>
          </p:nvPr>
        </p:nvSpPr>
        <p:spPr/>
        <p:txBody>
          <a:bodyPr/>
          <a:lstStyle/>
          <a:p>
            <a:endParaRPr lang="en-IN"/>
          </a:p>
        </p:txBody>
      </p:sp>
      <p:sp>
        <p:nvSpPr>
          <p:cNvPr id="5" name="Date Placeholder 3"/>
          <p:cNvSpPr>
            <a:spLocks noGrp="1"/>
          </p:cNvSpPr>
          <p:nvPr>
            <p:ph type="dt" sz="half" idx="12"/>
          </p:nvPr>
        </p:nvSpPr>
        <p:spPr/>
        <p:txBody>
          <a:bodyPr/>
          <a:lstStyle/>
          <a:p>
            <a:pPr>
              <a:defRPr/>
            </a:pPr>
            <a:fld id="{F5BB090B-9D56-48CE-A7C7-EFDE6A1CAFF6}" type="datetime1">
              <a:rPr lang="en-US"/>
              <a:pPr>
                <a:defRPr/>
              </a:pPr>
              <a:t>3/13/2019</a:t>
            </a:fld>
            <a:endParaRPr lang="en-US"/>
          </a:p>
        </p:txBody>
      </p:sp>
      <p:sp>
        <p:nvSpPr>
          <p:cNvPr id="7" name="Slide Number Placeholder 5"/>
          <p:cNvSpPr>
            <a:spLocks noGrp="1"/>
          </p:cNvSpPr>
          <p:nvPr>
            <p:ph type="sldNum" sz="quarter" idx="14"/>
          </p:nvPr>
        </p:nvSpPr>
        <p:spPr/>
        <p:txBody>
          <a:bodyPr/>
          <a:lstStyle/>
          <a:p>
            <a:pPr algn="ctr">
              <a:defRPr/>
            </a:pPr>
            <a:fld id="{590DA6C9-BCC3-400C-B03D-95BC024124D1}" type="slidenum">
              <a:rPr lang="en-US"/>
              <a:pPr algn="ctr">
                <a:defRPr/>
              </a:pPr>
              <a:t>25</a:t>
            </a:fld>
            <a:endParaRPr lang="en-US" dirty="0"/>
          </a:p>
        </p:txBody>
      </p:sp>
      <p:sp>
        <p:nvSpPr>
          <p:cNvPr id="66564" name="Rectangle 2"/>
          <p:cNvSpPr>
            <a:spLocks noGrp="1" noChangeArrowheads="1"/>
          </p:cNvSpPr>
          <p:nvPr>
            <p:ph type="title" idx="4294967295"/>
          </p:nvPr>
        </p:nvSpPr>
        <p:spPr>
          <a:xfrm>
            <a:off x="304800" y="582091"/>
            <a:ext cx="8229600" cy="739775"/>
          </a:xfrm>
        </p:spPr>
        <p:txBody>
          <a:bodyPr>
            <a:normAutofit/>
          </a:bodyPr>
          <a:lstStyle/>
          <a:p>
            <a:pPr eaLnBrk="1" hangingPunct="1"/>
            <a:r>
              <a:rPr lang="en-US" b="1" dirty="0">
                <a:latin typeface="Calibri" panose="020F0502020204030204" pitchFamily="34" charset="0"/>
                <a:cs typeface="Calibri" panose="020F0502020204030204" pitchFamily="34" charset="0"/>
              </a:rPr>
              <a:t>How OLAP Systems Work?</a:t>
            </a:r>
            <a:endParaRPr lang="en-US" b="1" dirty="0"/>
          </a:p>
        </p:txBody>
      </p:sp>
      <p:pic>
        <p:nvPicPr>
          <p:cNvPr id="66566" name="Picture 4" descr="Cub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6350" y="-17417"/>
            <a:ext cx="13081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28728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BADA28-CDDB-4482-9A96-2315BA3A01B4}"/>
              </a:ext>
            </a:extLst>
          </p:cNvPr>
          <p:cNvSpPr>
            <a:spLocks noGrp="1"/>
          </p:cNvSpPr>
          <p:nvPr>
            <p:ph sz="quarter" idx="11"/>
          </p:nvPr>
        </p:nvSpPr>
        <p:spPr/>
        <p:txBody>
          <a:bodyPr/>
          <a:lstStyle/>
          <a:p>
            <a:endParaRPr lang="en-IN"/>
          </a:p>
        </p:txBody>
      </p:sp>
      <p:sp>
        <p:nvSpPr>
          <p:cNvPr id="3" name="Slide Number Placeholder 2">
            <a:extLst>
              <a:ext uri="{FF2B5EF4-FFF2-40B4-BE49-F238E27FC236}">
                <a16:creationId xmlns:a16="http://schemas.microsoft.com/office/drawing/2014/main" id="{C8DF1B8C-C5AE-4004-8766-1A16D06885E1}"/>
              </a:ext>
            </a:extLst>
          </p:cNvPr>
          <p:cNvSpPr>
            <a:spLocks noGrp="1"/>
          </p:cNvSpPr>
          <p:nvPr>
            <p:ph type="sldNum" sz="quarter" idx="14"/>
          </p:nvPr>
        </p:nvSpPr>
        <p:spPr/>
        <p:txBody>
          <a:bodyPr/>
          <a:lstStyle/>
          <a:p>
            <a:fld id="{BC8D7E44-7D4F-4942-A8C9-2DF6BF8399E8}" type="slidenum">
              <a:rPr lang="en-US" smtClean="0"/>
              <a:pPr/>
              <a:t>26</a:t>
            </a:fld>
            <a:endParaRPr lang="en-US" dirty="0"/>
          </a:p>
        </p:txBody>
      </p:sp>
      <p:sp>
        <p:nvSpPr>
          <p:cNvPr id="4" name="TextBox 3">
            <a:extLst>
              <a:ext uri="{FF2B5EF4-FFF2-40B4-BE49-F238E27FC236}">
                <a16:creationId xmlns:a16="http://schemas.microsoft.com/office/drawing/2014/main" id="{3D69EB9D-7CD2-41E0-8BDF-0A030D47C6F9}"/>
              </a:ext>
            </a:extLst>
          </p:cNvPr>
          <p:cNvSpPr txBox="1"/>
          <p:nvPr/>
        </p:nvSpPr>
        <p:spPr>
          <a:xfrm>
            <a:off x="838200" y="1600200"/>
            <a:ext cx="6019800" cy="584775"/>
          </a:xfrm>
          <a:prstGeom prst="rect">
            <a:avLst/>
          </a:prstGeom>
          <a:noFill/>
        </p:spPr>
        <p:txBody>
          <a:bodyPr wrap="square" rtlCol="0">
            <a:spAutoFit/>
          </a:bodyPr>
          <a:lstStyle/>
          <a:p>
            <a:r>
              <a:rPr lang="en-US" sz="3200" b="1" dirty="0"/>
              <a:t>OLAP Operations</a:t>
            </a:r>
            <a:endParaRPr lang="en-IN" sz="3200" b="1" dirty="0"/>
          </a:p>
        </p:txBody>
      </p:sp>
    </p:spTree>
    <p:extLst>
      <p:ext uri="{BB962C8B-B14F-4D97-AF65-F5344CB8AC3E}">
        <p14:creationId xmlns:p14="http://schemas.microsoft.com/office/powerpoint/2010/main" val="3253623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idx="4294967295"/>
          </p:nvPr>
        </p:nvSpPr>
        <p:spPr>
          <a:xfrm>
            <a:off x="304800" y="1493837"/>
            <a:ext cx="8229600" cy="4525963"/>
          </a:xfrm>
        </p:spPr>
        <p:txBody>
          <a:bodyPr>
            <a:normAutofit/>
          </a:bodyPr>
          <a:lstStyle/>
          <a:p>
            <a:pPr marL="355600">
              <a:spcBef>
                <a:spcPts val="355"/>
              </a:spcBef>
              <a:tabLst>
                <a:tab pos="354965" algn="l"/>
                <a:tab pos="355600" algn="l"/>
              </a:tabLst>
            </a:pPr>
            <a:r>
              <a:rPr lang="en-US" sz="1800" spc="-120" dirty="0">
                <a:latin typeface="+mj-lt"/>
                <a:cs typeface="Arial"/>
              </a:rPr>
              <a:t>The </a:t>
            </a:r>
            <a:r>
              <a:rPr lang="en-US" sz="1800" spc="-35" dirty="0">
                <a:latin typeface="+mj-lt"/>
                <a:cs typeface="Arial"/>
              </a:rPr>
              <a:t>following </a:t>
            </a:r>
            <a:r>
              <a:rPr lang="en-US" sz="1800" spc="-75" dirty="0">
                <a:latin typeface="+mj-lt"/>
                <a:cs typeface="Arial"/>
              </a:rPr>
              <a:t>diagram </a:t>
            </a:r>
            <a:r>
              <a:rPr lang="en-US" sz="1800" spc="-45" dirty="0">
                <a:latin typeface="+mj-lt"/>
                <a:cs typeface="Arial"/>
              </a:rPr>
              <a:t>illustrates how </a:t>
            </a:r>
            <a:r>
              <a:rPr lang="en-US" sz="1800" spc="-25" dirty="0">
                <a:latin typeface="+mj-lt"/>
                <a:cs typeface="Arial"/>
              </a:rPr>
              <a:t>roll-up</a:t>
            </a:r>
            <a:r>
              <a:rPr lang="en-US" sz="1800" spc="-215" dirty="0">
                <a:latin typeface="+mj-lt"/>
                <a:cs typeface="Arial"/>
              </a:rPr>
              <a:t> </a:t>
            </a:r>
            <a:r>
              <a:rPr lang="en-US" sz="1800" spc="-70" dirty="0">
                <a:latin typeface="+mj-lt"/>
                <a:cs typeface="Arial"/>
              </a:rPr>
              <a:t>works</a:t>
            </a:r>
            <a:endParaRPr lang="en-US" sz="1800" dirty="0">
              <a:latin typeface="+mj-lt"/>
              <a:cs typeface="Arial"/>
            </a:endParaRPr>
          </a:p>
          <a:p>
            <a:pPr marL="756285" lvl="1" indent="-286385">
              <a:spcBef>
                <a:spcPts val="315"/>
              </a:spcBef>
              <a:tabLst>
                <a:tab pos="756285" algn="l"/>
                <a:tab pos="756920" algn="l"/>
              </a:tabLst>
            </a:pPr>
            <a:r>
              <a:rPr lang="en-US" sz="1800" spc="-55" dirty="0">
                <a:latin typeface="+mj-lt"/>
                <a:cs typeface="Arial"/>
              </a:rPr>
              <a:t>Roll-up</a:t>
            </a:r>
            <a:r>
              <a:rPr lang="en-US" sz="1800" spc="-90" dirty="0">
                <a:latin typeface="+mj-lt"/>
                <a:cs typeface="Arial"/>
              </a:rPr>
              <a:t> </a:t>
            </a:r>
            <a:r>
              <a:rPr lang="en-US" sz="1800" spc="-65" dirty="0">
                <a:latin typeface="+mj-lt"/>
                <a:cs typeface="Arial"/>
              </a:rPr>
              <a:t>is</a:t>
            </a:r>
            <a:r>
              <a:rPr lang="en-US" sz="1800" spc="-50" dirty="0">
                <a:latin typeface="+mj-lt"/>
                <a:cs typeface="Arial"/>
              </a:rPr>
              <a:t> </a:t>
            </a:r>
            <a:r>
              <a:rPr lang="en-US" sz="1800" spc="-30" dirty="0">
                <a:latin typeface="+mj-lt"/>
                <a:cs typeface="Arial"/>
              </a:rPr>
              <a:t>performed</a:t>
            </a:r>
            <a:r>
              <a:rPr lang="en-US" sz="1800" spc="-100" dirty="0">
                <a:latin typeface="+mj-lt"/>
                <a:cs typeface="Arial"/>
              </a:rPr>
              <a:t> </a:t>
            </a:r>
            <a:r>
              <a:rPr lang="en-US" sz="1800" spc="-50" dirty="0">
                <a:latin typeface="+mj-lt"/>
                <a:cs typeface="Arial"/>
              </a:rPr>
              <a:t>by</a:t>
            </a:r>
            <a:r>
              <a:rPr lang="en-US" sz="1800" spc="-90" dirty="0">
                <a:latin typeface="+mj-lt"/>
                <a:cs typeface="Arial"/>
              </a:rPr>
              <a:t> </a:t>
            </a:r>
            <a:r>
              <a:rPr lang="en-US" sz="1800" spc="-35" dirty="0">
                <a:latin typeface="+mj-lt"/>
                <a:cs typeface="Arial"/>
              </a:rPr>
              <a:t>climbing</a:t>
            </a:r>
            <a:r>
              <a:rPr lang="en-US" sz="1800" spc="-75" dirty="0">
                <a:latin typeface="+mj-lt"/>
                <a:cs typeface="Arial"/>
              </a:rPr>
              <a:t> </a:t>
            </a:r>
            <a:r>
              <a:rPr lang="en-US" sz="1800" spc="-40" dirty="0">
                <a:latin typeface="+mj-lt"/>
                <a:cs typeface="Arial"/>
              </a:rPr>
              <a:t>up</a:t>
            </a:r>
            <a:r>
              <a:rPr lang="en-US" sz="1800" spc="-80" dirty="0">
                <a:latin typeface="+mj-lt"/>
                <a:cs typeface="Arial"/>
              </a:rPr>
              <a:t> </a:t>
            </a:r>
            <a:r>
              <a:rPr lang="en-US" sz="1800" spc="-95" dirty="0">
                <a:latin typeface="+mj-lt"/>
                <a:cs typeface="Arial"/>
              </a:rPr>
              <a:t>a</a:t>
            </a:r>
            <a:r>
              <a:rPr lang="en-US" sz="1800" spc="-55" dirty="0">
                <a:latin typeface="+mj-lt"/>
                <a:cs typeface="Arial"/>
              </a:rPr>
              <a:t> </a:t>
            </a:r>
            <a:r>
              <a:rPr lang="en-US" sz="1800" spc="-45" dirty="0">
                <a:latin typeface="+mj-lt"/>
                <a:cs typeface="Arial"/>
              </a:rPr>
              <a:t>concept</a:t>
            </a:r>
            <a:r>
              <a:rPr lang="en-US" sz="1800" spc="-70" dirty="0">
                <a:latin typeface="+mj-lt"/>
                <a:cs typeface="Arial"/>
              </a:rPr>
              <a:t> </a:t>
            </a:r>
            <a:r>
              <a:rPr lang="en-US" sz="1800" spc="-45" dirty="0">
                <a:latin typeface="+mj-lt"/>
                <a:cs typeface="Arial"/>
              </a:rPr>
              <a:t>hierarchy</a:t>
            </a:r>
            <a:r>
              <a:rPr lang="en-US" sz="1800" spc="-110" dirty="0">
                <a:latin typeface="+mj-lt"/>
                <a:cs typeface="Arial"/>
              </a:rPr>
              <a:t> </a:t>
            </a:r>
            <a:r>
              <a:rPr lang="en-US" sz="1800" spc="-5" dirty="0">
                <a:latin typeface="+mj-lt"/>
                <a:cs typeface="Arial"/>
              </a:rPr>
              <a:t>for</a:t>
            </a:r>
            <a:r>
              <a:rPr lang="en-US" sz="1800" spc="-70" dirty="0">
                <a:latin typeface="+mj-lt"/>
                <a:cs typeface="Arial"/>
              </a:rPr>
              <a:t> </a:t>
            </a:r>
            <a:r>
              <a:rPr lang="en-US" sz="1800" spc="-15" dirty="0">
                <a:latin typeface="+mj-lt"/>
                <a:cs typeface="Arial"/>
              </a:rPr>
              <a:t>the</a:t>
            </a:r>
            <a:r>
              <a:rPr lang="en-US" sz="1800" spc="-80" dirty="0">
                <a:latin typeface="+mj-lt"/>
                <a:cs typeface="Arial"/>
              </a:rPr>
              <a:t> </a:t>
            </a:r>
            <a:r>
              <a:rPr lang="en-US" sz="1800" spc="-45" dirty="0">
                <a:latin typeface="+mj-lt"/>
                <a:cs typeface="Arial"/>
              </a:rPr>
              <a:t>dimension</a:t>
            </a:r>
            <a:r>
              <a:rPr lang="en-US" sz="1800" spc="-80" dirty="0">
                <a:latin typeface="+mj-lt"/>
                <a:cs typeface="Arial"/>
              </a:rPr>
              <a:t> </a:t>
            </a:r>
            <a:r>
              <a:rPr lang="en-US" sz="1800" spc="-30" dirty="0">
                <a:latin typeface="+mj-lt"/>
                <a:cs typeface="Arial"/>
              </a:rPr>
              <a:t>location.</a:t>
            </a:r>
            <a:endParaRPr lang="en-US" sz="1800" dirty="0">
              <a:latin typeface="+mj-lt"/>
              <a:cs typeface="Arial"/>
            </a:endParaRPr>
          </a:p>
          <a:p>
            <a:pPr marL="756285" lvl="1" indent="-286385">
              <a:spcBef>
                <a:spcPts val="290"/>
              </a:spcBef>
              <a:tabLst>
                <a:tab pos="756285" algn="l"/>
                <a:tab pos="756920" algn="l"/>
              </a:tabLst>
            </a:pPr>
            <a:r>
              <a:rPr lang="en-US" sz="1800" spc="-15" dirty="0">
                <a:latin typeface="+mj-lt"/>
                <a:cs typeface="Arial"/>
              </a:rPr>
              <a:t>Initially the </a:t>
            </a:r>
            <a:r>
              <a:rPr lang="en-US" sz="1800" spc="-45" dirty="0">
                <a:latin typeface="+mj-lt"/>
                <a:cs typeface="Arial"/>
              </a:rPr>
              <a:t>concept hierarchy </a:t>
            </a:r>
            <a:r>
              <a:rPr lang="en-US" sz="1800" spc="-85" dirty="0">
                <a:latin typeface="+mj-lt"/>
                <a:cs typeface="Arial"/>
              </a:rPr>
              <a:t>was </a:t>
            </a:r>
            <a:r>
              <a:rPr lang="en-US" sz="1800" spc="-15" dirty="0">
                <a:latin typeface="+mj-lt"/>
                <a:cs typeface="Arial"/>
              </a:rPr>
              <a:t>"street </a:t>
            </a:r>
            <a:r>
              <a:rPr lang="en-US" sz="1800" spc="-105" dirty="0">
                <a:latin typeface="+mj-lt"/>
                <a:cs typeface="Arial"/>
              </a:rPr>
              <a:t>&lt; </a:t>
            </a:r>
            <a:r>
              <a:rPr lang="en-US" sz="1800" spc="-20" dirty="0">
                <a:latin typeface="+mj-lt"/>
                <a:cs typeface="Arial"/>
              </a:rPr>
              <a:t>city </a:t>
            </a:r>
            <a:r>
              <a:rPr lang="en-US" sz="1800" spc="-105" dirty="0">
                <a:latin typeface="+mj-lt"/>
                <a:cs typeface="Arial"/>
              </a:rPr>
              <a:t>&lt; </a:t>
            </a:r>
            <a:r>
              <a:rPr lang="en-US" sz="1800" spc="-45" dirty="0">
                <a:latin typeface="+mj-lt"/>
                <a:cs typeface="Arial"/>
              </a:rPr>
              <a:t>province</a:t>
            </a:r>
            <a:r>
              <a:rPr lang="en-US" sz="1800" spc="-240" dirty="0">
                <a:latin typeface="+mj-lt"/>
                <a:cs typeface="Arial"/>
              </a:rPr>
              <a:t> </a:t>
            </a:r>
            <a:r>
              <a:rPr lang="en-US" sz="1800" spc="-105" dirty="0">
                <a:latin typeface="+mj-lt"/>
                <a:cs typeface="Arial"/>
              </a:rPr>
              <a:t>&lt; </a:t>
            </a:r>
            <a:r>
              <a:rPr lang="en-US" sz="1800" spc="-25" dirty="0">
                <a:latin typeface="+mj-lt"/>
                <a:cs typeface="Arial"/>
              </a:rPr>
              <a:t>country".</a:t>
            </a:r>
            <a:endParaRPr lang="en-US" sz="1800" dirty="0">
              <a:latin typeface="+mj-lt"/>
              <a:cs typeface="Arial"/>
            </a:endParaRPr>
          </a:p>
          <a:p>
            <a:pPr marL="756285" lvl="1" indent="-286385">
              <a:spcBef>
                <a:spcPts val="290"/>
              </a:spcBef>
              <a:tabLst>
                <a:tab pos="756285" algn="l"/>
                <a:tab pos="756920" algn="l"/>
              </a:tabLst>
            </a:pPr>
            <a:r>
              <a:rPr lang="en-US" sz="1800" spc="-95" dirty="0">
                <a:latin typeface="+mj-lt"/>
                <a:cs typeface="Arial"/>
              </a:rPr>
              <a:t>On</a:t>
            </a:r>
            <a:r>
              <a:rPr lang="en-US" sz="1800" spc="-55" dirty="0">
                <a:latin typeface="+mj-lt"/>
                <a:cs typeface="Arial"/>
              </a:rPr>
              <a:t> </a:t>
            </a:r>
            <a:r>
              <a:rPr lang="en-US" sz="1800" spc="-25" dirty="0">
                <a:latin typeface="+mj-lt"/>
                <a:cs typeface="Arial"/>
              </a:rPr>
              <a:t>rolling</a:t>
            </a:r>
            <a:r>
              <a:rPr lang="en-US" sz="1800" spc="-80" dirty="0">
                <a:latin typeface="+mj-lt"/>
                <a:cs typeface="Arial"/>
              </a:rPr>
              <a:t> </a:t>
            </a:r>
            <a:r>
              <a:rPr lang="en-US" sz="1800" spc="-40" dirty="0">
                <a:latin typeface="+mj-lt"/>
                <a:cs typeface="Arial"/>
              </a:rPr>
              <a:t>up,</a:t>
            </a:r>
            <a:r>
              <a:rPr lang="en-US" sz="1800" spc="-85" dirty="0">
                <a:latin typeface="+mj-lt"/>
                <a:cs typeface="Arial"/>
              </a:rPr>
              <a:t> </a:t>
            </a:r>
            <a:r>
              <a:rPr lang="en-US" sz="1800" spc="-15" dirty="0">
                <a:latin typeface="+mj-lt"/>
                <a:cs typeface="Arial"/>
              </a:rPr>
              <a:t>the</a:t>
            </a:r>
            <a:r>
              <a:rPr lang="en-US" sz="1800" spc="-65" dirty="0">
                <a:latin typeface="+mj-lt"/>
                <a:cs typeface="Arial"/>
              </a:rPr>
              <a:t> </a:t>
            </a:r>
            <a:r>
              <a:rPr lang="en-US" sz="1800" spc="-45" dirty="0">
                <a:latin typeface="+mj-lt"/>
                <a:cs typeface="Arial"/>
              </a:rPr>
              <a:t>data</a:t>
            </a:r>
            <a:r>
              <a:rPr lang="en-US" sz="1800" spc="-80" dirty="0">
                <a:latin typeface="+mj-lt"/>
                <a:cs typeface="Arial"/>
              </a:rPr>
              <a:t> </a:t>
            </a:r>
            <a:r>
              <a:rPr lang="en-US" sz="1800" spc="-65" dirty="0">
                <a:latin typeface="+mj-lt"/>
                <a:cs typeface="Arial"/>
              </a:rPr>
              <a:t>is</a:t>
            </a:r>
            <a:r>
              <a:rPr lang="en-US" sz="1800" spc="-55" dirty="0">
                <a:latin typeface="+mj-lt"/>
                <a:cs typeface="Arial"/>
              </a:rPr>
              <a:t> </a:t>
            </a:r>
            <a:r>
              <a:rPr lang="en-US" sz="1800" spc="-65" dirty="0">
                <a:latin typeface="+mj-lt"/>
                <a:cs typeface="Arial"/>
              </a:rPr>
              <a:t>aggregated</a:t>
            </a:r>
            <a:r>
              <a:rPr lang="en-US" sz="1800" spc="-85" dirty="0">
                <a:latin typeface="+mj-lt"/>
                <a:cs typeface="Arial"/>
              </a:rPr>
              <a:t> </a:t>
            </a:r>
            <a:r>
              <a:rPr lang="en-US" sz="1800" spc="-50" dirty="0">
                <a:latin typeface="+mj-lt"/>
                <a:cs typeface="Arial"/>
              </a:rPr>
              <a:t>by</a:t>
            </a:r>
            <a:r>
              <a:rPr lang="en-US" sz="1800" spc="-80" dirty="0">
                <a:latin typeface="+mj-lt"/>
                <a:cs typeface="Arial"/>
              </a:rPr>
              <a:t> </a:t>
            </a:r>
            <a:r>
              <a:rPr lang="en-US" sz="1800" spc="-70" dirty="0">
                <a:latin typeface="+mj-lt"/>
                <a:cs typeface="Arial"/>
              </a:rPr>
              <a:t>ascending</a:t>
            </a:r>
            <a:r>
              <a:rPr lang="en-US" sz="1800" spc="-80" dirty="0">
                <a:latin typeface="+mj-lt"/>
                <a:cs typeface="Arial"/>
              </a:rPr>
              <a:t> </a:t>
            </a:r>
            <a:r>
              <a:rPr lang="en-US" sz="1800" spc="-15" dirty="0">
                <a:latin typeface="+mj-lt"/>
                <a:cs typeface="Arial"/>
              </a:rPr>
              <a:t>the</a:t>
            </a:r>
            <a:r>
              <a:rPr lang="en-US" sz="1800" spc="-65" dirty="0">
                <a:latin typeface="+mj-lt"/>
                <a:cs typeface="Arial"/>
              </a:rPr>
              <a:t> </a:t>
            </a:r>
            <a:r>
              <a:rPr lang="en-US" sz="1800" spc="-30" dirty="0">
                <a:latin typeface="+mj-lt"/>
                <a:cs typeface="Arial"/>
              </a:rPr>
              <a:t>location</a:t>
            </a:r>
            <a:r>
              <a:rPr lang="en-US" sz="1800" spc="-60" dirty="0">
                <a:latin typeface="+mj-lt"/>
                <a:cs typeface="Arial"/>
              </a:rPr>
              <a:t> </a:t>
            </a:r>
            <a:r>
              <a:rPr lang="en-US" sz="1800" spc="-45" dirty="0">
                <a:latin typeface="+mj-lt"/>
                <a:cs typeface="Arial"/>
              </a:rPr>
              <a:t>hierarchy</a:t>
            </a:r>
            <a:r>
              <a:rPr lang="en-US" sz="1800" spc="-95" dirty="0">
                <a:latin typeface="+mj-lt"/>
                <a:cs typeface="Arial"/>
              </a:rPr>
              <a:t> </a:t>
            </a:r>
            <a:r>
              <a:rPr lang="en-US" sz="1800" spc="-15" dirty="0">
                <a:latin typeface="+mj-lt"/>
                <a:cs typeface="Arial"/>
              </a:rPr>
              <a:t>from</a:t>
            </a:r>
            <a:r>
              <a:rPr lang="en-US" sz="1800" spc="-65" dirty="0">
                <a:latin typeface="+mj-lt"/>
                <a:cs typeface="Arial"/>
              </a:rPr>
              <a:t> </a:t>
            </a:r>
            <a:r>
              <a:rPr lang="en-US" sz="1800" spc="-15" dirty="0">
                <a:latin typeface="+mj-lt"/>
                <a:cs typeface="Arial"/>
              </a:rPr>
              <a:t>the</a:t>
            </a:r>
            <a:r>
              <a:rPr lang="en-US" sz="1800" spc="-75" dirty="0">
                <a:latin typeface="+mj-lt"/>
                <a:cs typeface="Arial"/>
              </a:rPr>
              <a:t> </a:t>
            </a:r>
            <a:r>
              <a:rPr lang="en-US" sz="1800" spc="-40" dirty="0">
                <a:latin typeface="+mj-lt"/>
                <a:cs typeface="Arial"/>
              </a:rPr>
              <a:t>level</a:t>
            </a:r>
            <a:r>
              <a:rPr lang="en-US" sz="1800" spc="-65" dirty="0">
                <a:latin typeface="+mj-lt"/>
                <a:cs typeface="Arial"/>
              </a:rPr>
              <a:t> </a:t>
            </a:r>
            <a:r>
              <a:rPr lang="en-US" sz="1800" spc="-5" dirty="0">
                <a:latin typeface="+mj-lt"/>
                <a:cs typeface="Arial"/>
              </a:rPr>
              <a:t>of</a:t>
            </a:r>
            <a:r>
              <a:rPr lang="en-US" sz="1800" spc="-50" dirty="0">
                <a:latin typeface="+mj-lt"/>
                <a:cs typeface="Arial"/>
              </a:rPr>
              <a:t> </a:t>
            </a:r>
            <a:r>
              <a:rPr lang="en-US" sz="1800" spc="-20" dirty="0">
                <a:latin typeface="+mj-lt"/>
                <a:cs typeface="Arial"/>
              </a:rPr>
              <a:t>city</a:t>
            </a:r>
            <a:r>
              <a:rPr lang="en-US" sz="1800" spc="-70" dirty="0">
                <a:latin typeface="+mj-lt"/>
                <a:cs typeface="Arial"/>
              </a:rPr>
              <a:t> </a:t>
            </a:r>
            <a:r>
              <a:rPr lang="en-US" sz="1800" spc="10" dirty="0">
                <a:latin typeface="+mj-lt"/>
                <a:cs typeface="Arial"/>
              </a:rPr>
              <a:t>to</a:t>
            </a:r>
            <a:r>
              <a:rPr lang="en-US" sz="1800" spc="-55" dirty="0">
                <a:latin typeface="+mj-lt"/>
                <a:cs typeface="Arial"/>
              </a:rPr>
              <a:t> </a:t>
            </a:r>
            <a:r>
              <a:rPr lang="en-US" sz="1800" spc="-15" dirty="0">
                <a:latin typeface="+mj-lt"/>
                <a:cs typeface="Arial"/>
              </a:rPr>
              <a:t>the</a:t>
            </a:r>
            <a:r>
              <a:rPr lang="en-US" sz="1800" spc="-75" dirty="0">
                <a:latin typeface="+mj-lt"/>
                <a:cs typeface="Arial"/>
              </a:rPr>
              <a:t> </a:t>
            </a:r>
            <a:r>
              <a:rPr lang="en-US" sz="1800" spc="-40" dirty="0">
                <a:latin typeface="+mj-lt"/>
                <a:cs typeface="Arial"/>
              </a:rPr>
              <a:t>level</a:t>
            </a:r>
            <a:r>
              <a:rPr lang="en-US" sz="1800" spc="-65" dirty="0">
                <a:latin typeface="+mj-lt"/>
                <a:cs typeface="Arial"/>
              </a:rPr>
              <a:t> </a:t>
            </a:r>
            <a:r>
              <a:rPr lang="en-US" sz="1800" spc="-5" dirty="0">
                <a:latin typeface="+mj-lt"/>
                <a:cs typeface="Arial"/>
              </a:rPr>
              <a:t>of</a:t>
            </a:r>
            <a:r>
              <a:rPr lang="en-US" sz="1800" spc="-60" dirty="0">
                <a:latin typeface="+mj-lt"/>
                <a:cs typeface="Arial"/>
              </a:rPr>
              <a:t> </a:t>
            </a:r>
            <a:r>
              <a:rPr lang="en-US" sz="1800" spc="-45" dirty="0">
                <a:latin typeface="+mj-lt"/>
                <a:cs typeface="Arial"/>
              </a:rPr>
              <a:t>country.</a:t>
            </a:r>
            <a:endParaRPr lang="en-US" sz="1800" dirty="0">
              <a:latin typeface="+mj-lt"/>
              <a:cs typeface="Arial"/>
            </a:endParaRPr>
          </a:p>
          <a:p>
            <a:pPr marL="457200" lvl="1" indent="0" eaLnBrk="1" hangingPunct="1">
              <a:lnSpc>
                <a:spcPct val="80000"/>
              </a:lnSpc>
              <a:buNone/>
            </a:pPr>
            <a:endParaRPr lang="en-US" sz="1800" b="1" dirty="0">
              <a:latin typeface="+mj-lt"/>
            </a:endParaRPr>
          </a:p>
        </p:txBody>
      </p:sp>
      <p:sp>
        <p:nvSpPr>
          <p:cNvPr id="3" name="Content Placeholder 2"/>
          <p:cNvSpPr>
            <a:spLocks noGrp="1"/>
          </p:cNvSpPr>
          <p:nvPr>
            <p:ph sz="quarter" idx="11"/>
          </p:nvPr>
        </p:nvSpPr>
        <p:spPr/>
        <p:txBody>
          <a:bodyPr/>
          <a:lstStyle/>
          <a:p>
            <a:endParaRPr lang="en-IN"/>
          </a:p>
        </p:txBody>
      </p:sp>
      <p:sp>
        <p:nvSpPr>
          <p:cNvPr id="5" name="Date Placeholder 3"/>
          <p:cNvSpPr>
            <a:spLocks noGrp="1"/>
          </p:cNvSpPr>
          <p:nvPr>
            <p:ph type="dt" sz="half" idx="12"/>
          </p:nvPr>
        </p:nvSpPr>
        <p:spPr/>
        <p:txBody>
          <a:bodyPr/>
          <a:lstStyle/>
          <a:p>
            <a:pPr>
              <a:defRPr/>
            </a:pPr>
            <a:fld id="{F5BB090B-9D56-48CE-A7C7-EFDE6A1CAFF6}" type="datetime1">
              <a:rPr lang="en-US"/>
              <a:pPr>
                <a:defRPr/>
              </a:pPr>
              <a:t>3/13/2019</a:t>
            </a:fld>
            <a:endParaRPr lang="en-US"/>
          </a:p>
        </p:txBody>
      </p:sp>
      <p:sp>
        <p:nvSpPr>
          <p:cNvPr id="7" name="Slide Number Placeholder 5"/>
          <p:cNvSpPr>
            <a:spLocks noGrp="1"/>
          </p:cNvSpPr>
          <p:nvPr>
            <p:ph type="sldNum" sz="quarter" idx="14"/>
          </p:nvPr>
        </p:nvSpPr>
        <p:spPr/>
        <p:txBody>
          <a:bodyPr/>
          <a:lstStyle/>
          <a:p>
            <a:pPr algn="ctr">
              <a:defRPr/>
            </a:pPr>
            <a:fld id="{590DA6C9-BCC3-400C-B03D-95BC024124D1}" type="slidenum">
              <a:rPr lang="en-US"/>
              <a:pPr algn="ctr">
                <a:defRPr/>
              </a:pPr>
              <a:t>27</a:t>
            </a:fld>
            <a:endParaRPr lang="en-US" dirty="0"/>
          </a:p>
        </p:txBody>
      </p:sp>
      <p:sp>
        <p:nvSpPr>
          <p:cNvPr id="66564" name="Rectangle 2"/>
          <p:cNvSpPr>
            <a:spLocks noGrp="1" noChangeArrowheads="1"/>
          </p:cNvSpPr>
          <p:nvPr>
            <p:ph type="title" idx="4294967295"/>
          </p:nvPr>
        </p:nvSpPr>
        <p:spPr>
          <a:xfrm>
            <a:off x="0" y="358775"/>
            <a:ext cx="8229600" cy="1143000"/>
          </a:xfrm>
        </p:spPr>
        <p:txBody>
          <a:bodyPr>
            <a:normAutofit/>
          </a:bodyPr>
          <a:lstStyle/>
          <a:p>
            <a:pPr eaLnBrk="1" hangingPunct="1"/>
            <a:r>
              <a:rPr lang="en-US" b="1" dirty="0"/>
              <a:t>OLAP – Roll up</a:t>
            </a:r>
          </a:p>
        </p:txBody>
      </p:sp>
      <p:pic>
        <p:nvPicPr>
          <p:cNvPr id="66566" name="Picture 4" descr="Cub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0"/>
            <a:ext cx="13081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bject 9"/>
          <p:cNvSpPr/>
          <p:nvPr/>
        </p:nvSpPr>
        <p:spPr>
          <a:xfrm>
            <a:off x="2133600" y="3200400"/>
            <a:ext cx="4724400" cy="297021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5519463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idx="4294967295"/>
          </p:nvPr>
        </p:nvSpPr>
        <p:spPr>
          <a:xfrm>
            <a:off x="228600" y="1343025"/>
            <a:ext cx="8229600" cy="5286375"/>
          </a:xfrm>
        </p:spPr>
        <p:txBody>
          <a:bodyPr>
            <a:noAutofit/>
          </a:bodyPr>
          <a:lstStyle/>
          <a:p>
            <a:pPr marL="0" indent="0" algn="just">
              <a:buNone/>
            </a:pPr>
            <a:r>
              <a:rPr lang="en-IN" sz="1600" b="1" dirty="0"/>
              <a:t> </a:t>
            </a:r>
            <a:r>
              <a:rPr lang="en-IN" sz="1600" dirty="0"/>
              <a:t> ROLLUP is used in tasks involving subtotals. It creates subtotals at any level of aggregation needed, from the most detailed up to a grand total i.e. climbing up a concept hierarchy for the dimension such as time or geography. Example : A Query could involve a ROLLUP of year&gt;month&gt;day or country&gt;state&gt;city. </a:t>
            </a:r>
          </a:p>
          <a:p>
            <a:pPr marL="0" indent="0" algn="just">
              <a:buNone/>
            </a:pPr>
            <a:r>
              <a:rPr lang="en-IN" sz="1600" dirty="0"/>
              <a:t> </a:t>
            </a:r>
          </a:p>
          <a:p>
            <a:pPr marL="0" indent="0" algn="just">
              <a:buNone/>
            </a:pPr>
            <a:r>
              <a:rPr lang="en-IN" sz="1600" u="sng" cap="all" dirty="0"/>
              <a:t>QUERY SYNTAX:   </a:t>
            </a:r>
            <a:r>
              <a:rPr lang="en-US" sz="1600" b="1" cap="all" dirty="0"/>
              <a:t>        </a:t>
            </a:r>
            <a:endParaRPr lang="en-IN" sz="1600" b="1" dirty="0"/>
          </a:p>
          <a:p>
            <a:pPr marL="0" indent="0" algn="just">
              <a:buNone/>
            </a:pPr>
            <a:r>
              <a:rPr lang="en-IN" sz="1600" b="1" cap="all" dirty="0"/>
              <a:t>        SELECT …GROUP BY ROLLUP ( GROUPING_COLUMN_REFERENCE_LIST);</a:t>
            </a:r>
            <a:endParaRPr lang="en-IN" sz="1600" b="1" dirty="0"/>
          </a:p>
          <a:p>
            <a:pPr marL="0" indent="0" algn="just">
              <a:buNone/>
            </a:pPr>
            <a:r>
              <a:rPr lang="en-IN" sz="1600" dirty="0"/>
              <a:t> </a:t>
            </a:r>
          </a:p>
          <a:p>
            <a:pPr marL="0" indent="0" algn="just">
              <a:buNone/>
            </a:pPr>
            <a:r>
              <a:rPr lang="en-IN" sz="1600" u="sng" cap="all" dirty="0"/>
              <a:t>EXAMPLE:</a:t>
            </a:r>
            <a:endParaRPr lang="en-IN" sz="1600" b="1" dirty="0"/>
          </a:p>
          <a:p>
            <a:pPr marL="0" indent="0" algn="just">
              <a:buNone/>
            </a:pPr>
            <a:r>
              <a:rPr lang="en-IN" sz="1600" b="1" cap="all" dirty="0"/>
              <a:t>         SELECT year, brand, SUM(quantity) FROM SALES  GROUP BY ROLLUP(year, brand);</a:t>
            </a:r>
            <a:endParaRPr lang="en-IN" sz="1600" b="1" dirty="0"/>
          </a:p>
          <a:p>
            <a:pPr lvl="1" algn="just">
              <a:lnSpc>
                <a:spcPct val="80000"/>
              </a:lnSpc>
            </a:pPr>
            <a:r>
              <a:rPr lang="en-IN" sz="1600" dirty="0"/>
              <a:t>ROLL UP operation example would return the total quantity sold across all brands </a:t>
            </a:r>
          </a:p>
          <a:p>
            <a:pPr lvl="1" algn="just">
              <a:lnSpc>
                <a:spcPct val="80000"/>
              </a:lnSpc>
            </a:pPr>
            <a:r>
              <a:rPr lang="en-IN" sz="1600" dirty="0"/>
              <a:t>The Query calculates the standard aggregate values specified in the GROUP BY clause. Then, it creates progressively higher-level subtotals, moving from right to left through the list of grouping columns. Finally, it creates a grand total.</a:t>
            </a:r>
          </a:p>
          <a:p>
            <a:pPr marL="0" indent="0">
              <a:lnSpc>
                <a:spcPct val="90000"/>
              </a:lnSpc>
              <a:buNone/>
            </a:pPr>
            <a:r>
              <a:rPr lang="en-US" altLang="en-US" sz="1400" dirty="0"/>
              <a:t>**OLAP  such as CUBE, ROLLUP added to SQL 99 are more convenient</a:t>
            </a:r>
          </a:p>
          <a:p>
            <a:pPr marL="0" indent="0">
              <a:lnSpc>
                <a:spcPct val="90000"/>
              </a:lnSpc>
              <a:buNone/>
            </a:pPr>
            <a:r>
              <a:rPr lang="en-US" sz="1400" dirty="0"/>
              <a:t>CUBE Operator aggregates the facts in each level of each dimension in a given OLAP schema</a:t>
            </a:r>
          </a:p>
          <a:p>
            <a:pPr marL="0" indent="0">
              <a:lnSpc>
                <a:spcPct val="90000"/>
              </a:lnSpc>
              <a:buNone/>
            </a:pPr>
            <a:endParaRPr lang="en-US" altLang="en-US" sz="1400" dirty="0"/>
          </a:p>
          <a:p>
            <a:pPr marL="457200" lvl="1" indent="0">
              <a:lnSpc>
                <a:spcPct val="90000"/>
              </a:lnSpc>
              <a:buNone/>
            </a:pPr>
            <a:endParaRPr lang="en-US" altLang="en-US" sz="1200" dirty="0"/>
          </a:p>
          <a:p>
            <a:pPr lvl="1" algn="just">
              <a:lnSpc>
                <a:spcPct val="80000"/>
              </a:lnSpc>
            </a:pPr>
            <a:endParaRPr lang="en-IN" sz="1600" dirty="0"/>
          </a:p>
          <a:p>
            <a:pPr marL="457200" lvl="1" indent="0" algn="just">
              <a:lnSpc>
                <a:spcPct val="80000"/>
              </a:lnSpc>
              <a:buNone/>
            </a:pPr>
            <a:endParaRPr lang="en-US" sz="1600" b="1" dirty="0">
              <a:latin typeface="+mj-lt"/>
            </a:endParaRPr>
          </a:p>
        </p:txBody>
      </p:sp>
      <p:sp>
        <p:nvSpPr>
          <p:cNvPr id="5" name="Date Placeholder 3"/>
          <p:cNvSpPr>
            <a:spLocks noGrp="1"/>
          </p:cNvSpPr>
          <p:nvPr>
            <p:ph type="dt" sz="half" idx="12"/>
          </p:nvPr>
        </p:nvSpPr>
        <p:spPr/>
        <p:txBody>
          <a:bodyPr/>
          <a:lstStyle/>
          <a:p>
            <a:pPr>
              <a:defRPr/>
            </a:pPr>
            <a:fld id="{F5BB090B-9D56-48CE-A7C7-EFDE6A1CAFF6}" type="datetime1">
              <a:rPr lang="en-US"/>
              <a:pPr>
                <a:defRPr/>
              </a:pPr>
              <a:t>3/13/2019</a:t>
            </a:fld>
            <a:endParaRPr lang="en-US" dirty="0"/>
          </a:p>
        </p:txBody>
      </p:sp>
      <p:sp>
        <p:nvSpPr>
          <p:cNvPr id="7" name="Slide Number Placeholder 5"/>
          <p:cNvSpPr>
            <a:spLocks noGrp="1"/>
          </p:cNvSpPr>
          <p:nvPr>
            <p:ph type="sldNum" sz="quarter" idx="14"/>
          </p:nvPr>
        </p:nvSpPr>
        <p:spPr/>
        <p:txBody>
          <a:bodyPr/>
          <a:lstStyle/>
          <a:p>
            <a:pPr algn="ctr">
              <a:defRPr/>
            </a:pPr>
            <a:fld id="{590DA6C9-BCC3-400C-B03D-95BC024124D1}" type="slidenum">
              <a:rPr lang="en-US"/>
              <a:pPr algn="ctr">
                <a:defRPr/>
              </a:pPr>
              <a:t>28</a:t>
            </a:fld>
            <a:endParaRPr lang="en-US" dirty="0"/>
          </a:p>
        </p:txBody>
      </p:sp>
      <p:sp>
        <p:nvSpPr>
          <p:cNvPr id="66564" name="Rectangle 2"/>
          <p:cNvSpPr>
            <a:spLocks noGrp="1" noChangeArrowheads="1"/>
          </p:cNvSpPr>
          <p:nvPr>
            <p:ph type="title" idx="4294967295"/>
          </p:nvPr>
        </p:nvSpPr>
        <p:spPr>
          <a:xfrm>
            <a:off x="0" y="358775"/>
            <a:ext cx="8229600" cy="1143000"/>
          </a:xfrm>
        </p:spPr>
        <p:txBody>
          <a:bodyPr>
            <a:normAutofit/>
          </a:bodyPr>
          <a:lstStyle/>
          <a:p>
            <a:pPr eaLnBrk="1" hangingPunct="1"/>
            <a:r>
              <a:rPr lang="en-US" b="1" dirty="0"/>
              <a:t>OLAP – Roll up</a:t>
            </a:r>
          </a:p>
        </p:txBody>
      </p:sp>
      <p:pic>
        <p:nvPicPr>
          <p:cNvPr id="66566" name="Picture 4" descr="Cub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0"/>
            <a:ext cx="13081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555398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idx="4294967295"/>
          </p:nvPr>
        </p:nvSpPr>
        <p:spPr>
          <a:xfrm>
            <a:off x="304800" y="1493837"/>
            <a:ext cx="8229600" cy="4525963"/>
          </a:xfrm>
        </p:spPr>
        <p:txBody>
          <a:bodyPr>
            <a:normAutofit/>
          </a:bodyPr>
          <a:lstStyle/>
          <a:p>
            <a:pPr marL="355600" lvl="1" indent="-342900">
              <a:lnSpc>
                <a:spcPct val="80000"/>
              </a:lnSpc>
              <a:spcBef>
                <a:spcPts val="355"/>
              </a:spcBef>
              <a:buFont typeface="Arial" pitchFamily="34" charset="0"/>
              <a:buChar char="•"/>
              <a:tabLst>
                <a:tab pos="354965" algn="l"/>
                <a:tab pos="355600" algn="l"/>
              </a:tabLst>
            </a:pPr>
            <a:r>
              <a:rPr lang="en-US" sz="1800" spc="-120" dirty="0">
                <a:latin typeface="+mn-lt"/>
                <a:cs typeface="Arial"/>
              </a:rPr>
              <a:t>Drill-down is the reverse operation of roll-up.</a:t>
            </a:r>
          </a:p>
          <a:p>
            <a:pPr marL="355600">
              <a:spcBef>
                <a:spcPts val="355"/>
              </a:spcBef>
              <a:tabLst>
                <a:tab pos="354965" algn="l"/>
                <a:tab pos="355600" algn="l"/>
              </a:tabLst>
            </a:pPr>
            <a:r>
              <a:rPr lang="en-US" sz="1800" spc="-120" dirty="0">
                <a:latin typeface="+mn-lt"/>
                <a:cs typeface="Arial"/>
              </a:rPr>
              <a:t>The </a:t>
            </a:r>
            <a:r>
              <a:rPr lang="en-US" sz="1800" spc="-35" dirty="0">
                <a:latin typeface="+mn-lt"/>
                <a:cs typeface="Arial"/>
              </a:rPr>
              <a:t>following </a:t>
            </a:r>
            <a:r>
              <a:rPr lang="en-US" sz="1800" spc="-75" dirty="0">
                <a:latin typeface="+mn-lt"/>
                <a:cs typeface="Arial"/>
              </a:rPr>
              <a:t>diagram </a:t>
            </a:r>
            <a:r>
              <a:rPr lang="en-US" sz="1800" spc="-45" dirty="0">
                <a:latin typeface="+mn-lt"/>
                <a:cs typeface="Arial"/>
              </a:rPr>
              <a:t>illustrates how </a:t>
            </a:r>
            <a:r>
              <a:rPr lang="en-US" sz="1800" spc="-25" dirty="0">
                <a:latin typeface="+mn-lt"/>
                <a:cs typeface="Arial"/>
              </a:rPr>
              <a:t>drill-down</a:t>
            </a:r>
            <a:r>
              <a:rPr lang="en-US" sz="1800" spc="-200" dirty="0">
                <a:latin typeface="+mn-lt"/>
                <a:cs typeface="Arial"/>
              </a:rPr>
              <a:t> </a:t>
            </a:r>
            <a:r>
              <a:rPr lang="en-US" sz="1800" spc="-65" dirty="0">
                <a:latin typeface="+mn-lt"/>
                <a:cs typeface="Arial"/>
              </a:rPr>
              <a:t>works:</a:t>
            </a:r>
            <a:endParaRPr lang="en-US" sz="1800" dirty="0">
              <a:latin typeface="+mn-lt"/>
              <a:cs typeface="Arial"/>
            </a:endParaRPr>
          </a:p>
          <a:p>
            <a:pPr marL="756285" lvl="1" indent="-286385">
              <a:spcBef>
                <a:spcPts val="315"/>
              </a:spcBef>
              <a:tabLst>
                <a:tab pos="756285" algn="l"/>
                <a:tab pos="756920" algn="l"/>
              </a:tabLst>
            </a:pPr>
            <a:r>
              <a:rPr lang="en-US" sz="1800" spc="-25" dirty="0">
                <a:latin typeface="+mn-lt"/>
                <a:cs typeface="Arial"/>
              </a:rPr>
              <a:t>Drill-down</a:t>
            </a:r>
            <a:r>
              <a:rPr lang="en-US" sz="1800" spc="-105" dirty="0">
                <a:latin typeface="+mn-lt"/>
                <a:cs typeface="Arial"/>
              </a:rPr>
              <a:t> </a:t>
            </a:r>
            <a:r>
              <a:rPr lang="en-US" sz="1800" spc="-65" dirty="0">
                <a:latin typeface="+mn-lt"/>
                <a:cs typeface="Arial"/>
              </a:rPr>
              <a:t>is</a:t>
            </a:r>
            <a:r>
              <a:rPr lang="en-US" sz="1800" spc="-50" dirty="0">
                <a:latin typeface="+mn-lt"/>
                <a:cs typeface="Arial"/>
              </a:rPr>
              <a:t> </a:t>
            </a:r>
            <a:r>
              <a:rPr lang="en-US" sz="1800" spc="-30" dirty="0">
                <a:latin typeface="+mn-lt"/>
                <a:cs typeface="Arial"/>
              </a:rPr>
              <a:t>performed</a:t>
            </a:r>
            <a:r>
              <a:rPr lang="en-US" sz="1800" spc="-100" dirty="0">
                <a:latin typeface="+mn-lt"/>
                <a:cs typeface="Arial"/>
              </a:rPr>
              <a:t> </a:t>
            </a:r>
            <a:r>
              <a:rPr lang="en-US" sz="1800" spc="-50" dirty="0">
                <a:latin typeface="+mn-lt"/>
                <a:cs typeface="Arial"/>
              </a:rPr>
              <a:t>by</a:t>
            </a:r>
            <a:r>
              <a:rPr lang="en-US" sz="1800" spc="-75" dirty="0">
                <a:latin typeface="+mn-lt"/>
                <a:cs typeface="Arial"/>
              </a:rPr>
              <a:t> </a:t>
            </a:r>
            <a:r>
              <a:rPr lang="en-US" sz="1800" spc="-50" dirty="0">
                <a:latin typeface="+mn-lt"/>
                <a:cs typeface="Arial"/>
              </a:rPr>
              <a:t>stepping</a:t>
            </a:r>
            <a:r>
              <a:rPr lang="en-US" sz="1800" spc="-95" dirty="0">
                <a:latin typeface="+mn-lt"/>
                <a:cs typeface="Arial"/>
              </a:rPr>
              <a:t> </a:t>
            </a:r>
            <a:r>
              <a:rPr lang="en-US" sz="1800" spc="-35" dirty="0">
                <a:latin typeface="+mn-lt"/>
                <a:cs typeface="Arial"/>
              </a:rPr>
              <a:t>down</a:t>
            </a:r>
            <a:r>
              <a:rPr lang="en-US" sz="1800" spc="-70" dirty="0">
                <a:latin typeface="+mn-lt"/>
                <a:cs typeface="Arial"/>
              </a:rPr>
              <a:t> </a:t>
            </a:r>
            <a:r>
              <a:rPr lang="en-US" sz="1800" spc="-95" dirty="0">
                <a:latin typeface="+mn-lt"/>
                <a:cs typeface="Arial"/>
              </a:rPr>
              <a:t>a</a:t>
            </a:r>
            <a:r>
              <a:rPr lang="en-US" sz="1800" spc="-55" dirty="0">
                <a:latin typeface="+mn-lt"/>
                <a:cs typeface="Arial"/>
              </a:rPr>
              <a:t> </a:t>
            </a:r>
            <a:r>
              <a:rPr lang="en-US" sz="1800" spc="-45" dirty="0">
                <a:latin typeface="+mn-lt"/>
                <a:cs typeface="Arial"/>
              </a:rPr>
              <a:t>concept</a:t>
            </a:r>
            <a:r>
              <a:rPr lang="en-US" sz="1800" spc="-80" dirty="0">
                <a:latin typeface="+mn-lt"/>
                <a:cs typeface="Arial"/>
              </a:rPr>
              <a:t> </a:t>
            </a:r>
            <a:r>
              <a:rPr lang="en-US" sz="1800" spc="-45" dirty="0">
                <a:latin typeface="+mn-lt"/>
                <a:cs typeface="Arial"/>
              </a:rPr>
              <a:t>hierarchy</a:t>
            </a:r>
            <a:r>
              <a:rPr lang="en-US" sz="1800" spc="-100" dirty="0">
                <a:latin typeface="+mn-lt"/>
                <a:cs typeface="Arial"/>
              </a:rPr>
              <a:t> </a:t>
            </a:r>
            <a:r>
              <a:rPr lang="en-US" sz="1800" spc="-5" dirty="0">
                <a:latin typeface="+mn-lt"/>
                <a:cs typeface="Arial"/>
              </a:rPr>
              <a:t>for</a:t>
            </a:r>
            <a:r>
              <a:rPr lang="en-US" sz="1800" spc="-70" dirty="0">
                <a:latin typeface="+mn-lt"/>
                <a:cs typeface="Arial"/>
              </a:rPr>
              <a:t> </a:t>
            </a:r>
            <a:r>
              <a:rPr lang="en-US" sz="1800" spc="-15" dirty="0">
                <a:latin typeface="+mn-lt"/>
                <a:cs typeface="Arial"/>
              </a:rPr>
              <a:t>the</a:t>
            </a:r>
            <a:r>
              <a:rPr lang="en-US" sz="1800" spc="-80" dirty="0">
                <a:latin typeface="+mn-lt"/>
                <a:cs typeface="Arial"/>
              </a:rPr>
              <a:t> </a:t>
            </a:r>
            <a:r>
              <a:rPr lang="en-US" sz="1800" spc="-45" dirty="0">
                <a:latin typeface="+mn-lt"/>
                <a:cs typeface="Arial"/>
              </a:rPr>
              <a:t>dimension</a:t>
            </a:r>
            <a:r>
              <a:rPr lang="en-US" sz="1800" spc="-75" dirty="0">
                <a:latin typeface="+mn-lt"/>
                <a:cs typeface="Arial"/>
              </a:rPr>
              <a:t> </a:t>
            </a:r>
            <a:r>
              <a:rPr lang="en-US" sz="1800" spc="-15" dirty="0">
                <a:latin typeface="+mn-lt"/>
                <a:cs typeface="Arial"/>
              </a:rPr>
              <a:t>time.</a:t>
            </a:r>
            <a:endParaRPr lang="en-US" sz="1800" dirty="0">
              <a:latin typeface="+mn-lt"/>
              <a:cs typeface="Arial"/>
            </a:endParaRPr>
          </a:p>
          <a:p>
            <a:pPr marL="756285" lvl="1" indent="-286385">
              <a:spcBef>
                <a:spcPts val="290"/>
              </a:spcBef>
              <a:tabLst>
                <a:tab pos="756285" algn="l"/>
                <a:tab pos="756920" algn="l"/>
              </a:tabLst>
            </a:pPr>
            <a:r>
              <a:rPr lang="en-US" sz="1800" spc="-15" dirty="0">
                <a:latin typeface="+mn-lt"/>
                <a:cs typeface="Arial"/>
              </a:rPr>
              <a:t>Initially the </a:t>
            </a:r>
            <a:r>
              <a:rPr lang="en-US" sz="1800" spc="-45" dirty="0">
                <a:latin typeface="+mn-lt"/>
                <a:cs typeface="Arial"/>
              </a:rPr>
              <a:t>concept hierarchy </a:t>
            </a:r>
            <a:r>
              <a:rPr lang="en-US" sz="1800" spc="-85" dirty="0">
                <a:latin typeface="+mn-lt"/>
                <a:cs typeface="Arial"/>
              </a:rPr>
              <a:t>was </a:t>
            </a:r>
            <a:r>
              <a:rPr lang="en-US" sz="1800" spc="-40" dirty="0">
                <a:latin typeface="+mn-lt"/>
                <a:cs typeface="Arial"/>
              </a:rPr>
              <a:t>"day </a:t>
            </a:r>
            <a:r>
              <a:rPr lang="en-US" sz="1800" spc="-105" dirty="0">
                <a:latin typeface="+mn-lt"/>
                <a:cs typeface="Arial"/>
              </a:rPr>
              <a:t>&lt; </a:t>
            </a:r>
            <a:r>
              <a:rPr lang="en-US" sz="1800" spc="-20" dirty="0">
                <a:latin typeface="+mn-lt"/>
                <a:cs typeface="Arial"/>
              </a:rPr>
              <a:t>month </a:t>
            </a:r>
            <a:r>
              <a:rPr lang="en-US" sz="1800" spc="-105" dirty="0">
                <a:latin typeface="+mn-lt"/>
                <a:cs typeface="Arial"/>
              </a:rPr>
              <a:t>&lt; </a:t>
            </a:r>
            <a:r>
              <a:rPr lang="en-US" sz="1800" spc="-25" dirty="0">
                <a:latin typeface="+mn-lt"/>
                <a:cs typeface="Arial"/>
              </a:rPr>
              <a:t>quarter</a:t>
            </a:r>
            <a:r>
              <a:rPr lang="en-US" sz="1800" spc="-245" dirty="0">
                <a:latin typeface="+mn-lt"/>
                <a:cs typeface="Arial"/>
              </a:rPr>
              <a:t> </a:t>
            </a:r>
            <a:r>
              <a:rPr lang="en-US" sz="1800" spc="-105" dirty="0">
                <a:latin typeface="+mn-lt"/>
                <a:cs typeface="Arial"/>
              </a:rPr>
              <a:t>&lt; </a:t>
            </a:r>
            <a:r>
              <a:rPr lang="en-US" sz="1800" spc="-55" dirty="0">
                <a:latin typeface="+mn-lt"/>
                <a:cs typeface="Arial"/>
              </a:rPr>
              <a:t>year."</a:t>
            </a:r>
            <a:endParaRPr lang="en-US" sz="1800" dirty="0">
              <a:latin typeface="+mn-lt"/>
              <a:cs typeface="Arial"/>
            </a:endParaRPr>
          </a:p>
          <a:p>
            <a:pPr lvl="1">
              <a:lnSpc>
                <a:spcPct val="80000"/>
              </a:lnSpc>
              <a:buFont typeface="Arial" panose="020B0604020202020204" pitchFamily="34" charset="0"/>
              <a:buChar char="•"/>
            </a:pPr>
            <a:endParaRPr lang="en-US" sz="1800" b="1" dirty="0">
              <a:latin typeface="+mn-lt"/>
            </a:endParaRPr>
          </a:p>
        </p:txBody>
      </p:sp>
      <p:sp>
        <p:nvSpPr>
          <p:cNvPr id="3" name="Content Placeholder 2"/>
          <p:cNvSpPr>
            <a:spLocks noGrp="1"/>
          </p:cNvSpPr>
          <p:nvPr>
            <p:ph sz="quarter" idx="11"/>
          </p:nvPr>
        </p:nvSpPr>
        <p:spPr/>
        <p:txBody>
          <a:bodyPr/>
          <a:lstStyle/>
          <a:p>
            <a:endParaRPr lang="en-IN"/>
          </a:p>
        </p:txBody>
      </p:sp>
      <p:sp>
        <p:nvSpPr>
          <p:cNvPr id="5" name="Date Placeholder 3"/>
          <p:cNvSpPr>
            <a:spLocks noGrp="1"/>
          </p:cNvSpPr>
          <p:nvPr>
            <p:ph type="dt" sz="half" idx="12"/>
          </p:nvPr>
        </p:nvSpPr>
        <p:spPr/>
        <p:txBody>
          <a:bodyPr/>
          <a:lstStyle/>
          <a:p>
            <a:pPr>
              <a:defRPr/>
            </a:pPr>
            <a:fld id="{F5BB090B-9D56-48CE-A7C7-EFDE6A1CAFF6}" type="datetime1">
              <a:rPr lang="en-US"/>
              <a:pPr>
                <a:defRPr/>
              </a:pPr>
              <a:t>3/13/2019</a:t>
            </a:fld>
            <a:endParaRPr lang="en-US"/>
          </a:p>
        </p:txBody>
      </p:sp>
      <p:sp>
        <p:nvSpPr>
          <p:cNvPr id="7" name="Slide Number Placeholder 5"/>
          <p:cNvSpPr>
            <a:spLocks noGrp="1"/>
          </p:cNvSpPr>
          <p:nvPr>
            <p:ph type="sldNum" sz="quarter" idx="14"/>
          </p:nvPr>
        </p:nvSpPr>
        <p:spPr/>
        <p:txBody>
          <a:bodyPr/>
          <a:lstStyle/>
          <a:p>
            <a:pPr algn="ctr">
              <a:defRPr/>
            </a:pPr>
            <a:fld id="{590DA6C9-BCC3-400C-B03D-95BC024124D1}" type="slidenum">
              <a:rPr lang="en-US"/>
              <a:pPr algn="ctr">
                <a:defRPr/>
              </a:pPr>
              <a:t>29</a:t>
            </a:fld>
            <a:endParaRPr lang="en-US" dirty="0"/>
          </a:p>
        </p:txBody>
      </p:sp>
      <p:sp>
        <p:nvSpPr>
          <p:cNvPr id="66564" name="Rectangle 2"/>
          <p:cNvSpPr>
            <a:spLocks noGrp="1" noChangeArrowheads="1"/>
          </p:cNvSpPr>
          <p:nvPr>
            <p:ph type="title" idx="4294967295"/>
          </p:nvPr>
        </p:nvSpPr>
        <p:spPr>
          <a:xfrm>
            <a:off x="0" y="358775"/>
            <a:ext cx="8229600" cy="1143000"/>
          </a:xfrm>
        </p:spPr>
        <p:txBody>
          <a:bodyPr>
            <a:normAutofit/>
          </a:bodyPr>
          <a:lstStyle/>
          <a:p>
            <a:pPr eaLnBrk="1" hangingPunct="1"/>
            <a:r>
              <a:rPr lang="en-US" b="1" dirty="0"/>
              <a:t>OLAP – Drill Down</a:t>
            </a:r>
          </a:p>
        </p:txBody>
      </p:sp>
      <p:pic>
        <p:nvPicPr>
          <p:cNvPr id="66566" name="Picture 4" descr="Cub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0"/>
            <a:ext cx="13081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bject 9"/>
          <p:cNvSpPr/>
          <p:nvPr/>
        </p:nvSpPr>
        <p:spPr>
          <a:xfrm>
            <a:off x="1848538" y="3140963"/>
            <a:ext cx="5201521" cy="368032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9715815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2"/>
          </p:nvPr>
        </p:nvSpPr>
        <p:spPr/>
        <p:txBody>
          <a:bodyPr/>
          <a:lstStyle/>
          <a:p>
            <a:pPr>
              <a:defRPr/>
            </a:pPr>
            <a:fld id="{C5AE4D6C-CD48-449C-866E-224339D838D5}" type="datetime1">
              <a:rPr lang="en-US"/>
              <a:pPr>
                <a:defRPr/>
              </a:pPr>
              <a:t>3/13/2019</a:t>
            </a:fld>
            <a:endParaRPr lang="en-US"/>
          </a:p>
        </p:txBody>
      </p:sp>
      <p:sp>
        <p:nvSpPr>
          <p:cNvPr id="6" name="Slide Number Placeholder 5"/>
          <p:cNvSpPr>
            <a:spLocks noGrp="1"/>
          </p:cNvSpPr>
          <p:nvPr>
            <p:ph type="sldNum" sz="quarter" idx="14"/>
          </p:nvPr>
        </p:nvSpPr>
        <p:spPr/>
        <p:txBody>
          <a:bodyPr/>
          <a:lstStyle/>
          <a:p>
            <a:pPr>
              <a:defRPr/>
            </a:pPr>
            <a:fld id="{BB92E5DE-74E8-405D-BA66-8BE6F62BDDB0}" type="slidenum">
              <a:rPr lang="en-US"/>
              <a:pPr>
                <a:defRPr/>
              </a:pPr>
              <a:t>3</a:t>
            </a:fld>
            <a:endParaRPr lang="en-US"/>
          </a:p>
        </p:txBody>
      </p:sp>
      <p:sp>
        <p:nvSpPr>
          <p:cNvPr id="8194" name="Rectangle 3"/>
          <p:cNvSpPr>
            <a:spLocks noGrp="1" noChangeArrowheads="1"/>
          </p:cNvSpPr>
          <p:nvPr>
            <p:ph idx="4294967295"/>
          </p:nvPr>
        </p:nvSpPr>
        <p:spPr>
          <a:xfrm>
            <a:off x="838200" y="1600200"/>
            <a:ext cx="8305800" cy="3736975"/>
          </a:xfrm>
        </p:spPr>
        <p:txBody>
          <a:bodyPr>
            <a:normAutofit/>
          </a:bodyPr>
          <a:lstStyle/>
          <a:p>
            <a:r>
              <a:rPr lang="en-IN" dirty="0"/>
              <a:t>Explain concepts of OLAP</a:t>
            </a:r>
          </a:p>
          <a:p>
            <a:r>
              <a:rPr lang="en-IN" dirty="0"/>
              <a:t>Various OLAP operations with examples</a:t>
            </a:r>
          </a:p>
          <a:p>
            <a:r>
              <a:rPr lang="en-IN" dirty="0"/>
              <a:t>Relative strengths of MOLAP, ROLAP, and HOLAP  </a:t>
            </a:r>
            <a:endParaRPr lang="en-US" dirty="0">
              <a:solidFill>
                <a:srgbClr val="000000"/>
              </a:solidFill>
            </a:endParaRPr>
          </a:p>
        </p:txBody>
      </p:sp>
      <p:sp>
        <p:nvSpPr>
          <p:cNvPr id="8195" name="Rectangle 2"/>
          <p:cNvSpPr>
            <a:spLocks noGrp="1" noChangeArrowheads="1"/>
          </p:cNvSpPr>
          <p:nvPr>
            <p:ph type="title" idx="4294967295"/>
          </p:nvPr>
        </p:nvSpPr>
        <p:spPr>
          <a:xfrm>
            <a:off x="0" y="358775"/>
            <a:ext cx="8229600" cy="860425"/>
          </a:xfrm>
        </p:spPr>
        <p:txBody>
          <a:bodyPr/>
          <a:lstStyle/>
          <a:p>
            <a:pPr eaLnBrk="1" hangingPunct="1"/>
            <a:r>
              <a:rPr lang="en-US" sz="4400" dirty="0"/>
              <a:t>Lecture Objectives</a:t>
            </a:r>
          </a:p>
        </p:txBody>
      </p:sp>
    </p:spTree>
    <p:extLst>
      <p:ext uri="{BB962C8B-B14F-4D97-AF65-F5344CB8AC3E}">
        <p14:creationId xmlns:p14="http://schemas.microsoft.com/office/powerpoint/2010/main" val="2695585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idx="4294967295"/>
          </p:nvPr>
        </p:nvSpPr>
        <p:spPr>
          <a:xfrm>
            <a:off x="304800" y="1493837"/>
            <a:ext cx="8229600" cy="4525963"/>
          </a:xfrm>
        </p:spPr>
        <p:txBody>
          <a:bodyPr>
            <a:normAutofit/>
          </a:bodyPr>
          <a:lstStyle/>
          <a:p>
            <a:pPr marL="0" indent="0">
              <a:buNone/>
            </a:pPr>
            <a:r>
              <a:rPr lang="en-IN" sz="1800" dirty="0"/>
              <a:t>This is a reverse of the ROLL UP operation discussed above. The data is aggregated from a higher level summary to a lower level summary/detailed data.</a:t>
            </a:r>
          </a:p>
          <a:p>
            <a:pPr marL="0" indent="0">
              <a:buNone/>
            </a:pPr>
            <a:r>
              <a:rPr lang="en-IN" sz="1800" u="sng" cap="all" dirty="0"/>
              <a:t>QUERY SYNTAX:</a:t>
            </a:r>
            <a:endParaRPr lang="en-IN" sz="1800" b="1" dirty="0"/>
          </a:p>
          <a:p>
            <a:pPr marL="0" indent="0">
              <a:buNone/>
            </a:pPr>
            <a:r>
              <a:rPr lang="en-IN" sz="1800" b="1" cap="all" dirty="0"/>
              <a:t>          SELECT … GROUP BY (COLUMNS);</a:t>
            </a:r>
            <a:endParaRPr lang="en-IN" sz="1800" b="1" dirty="0"/>
          </a:p>
          <a:p>
            <a:pPr marL="0" indent="0">
              <a:buNone/>
            </a:pPr>
            <a:r>
              <a:rPr lang="en-IN" sz="1800" dirty="0"/>
              <a:t> </a:t>
            </a:r>
          </a:p>
          <a:p>
            <a:pPr marL="0" indent="0">
              <a:buNone/>
            </a:pPr>
            <a:r>
              <a:rPr lang="en-IN" sz="1800" u="sng" cap="all" dirty="0"/>
              <a:t>EXAMPLE:</a:t>
            </a:r>
            <a:endParaRPr lang="en-IN" sz="1800" b="1" dirty="0"/>
          </a:p>
          <a:p>
            <a:pPr marL="0" indent="0" algn="just">
              <a:buNone/>
            </a:pPr>
            <a:r>
              <a:rPr lang="en-IN" sz="1800" b="1" cap="all" dirty="0"/>
              <a:t>            SELECT year, brand, SUM(quantity) FROM SALES  </a:t>
            </a:r>
            <a:r>
              <a:rPr lang="en-IN" sz="1800" b="1" cap="all"/>
              <a:t>GROUP BY (</a:t>
            </a:r>
            <a:r>
              <a:rPr lang="en-IN" sz="1800" b="1" cap="all" dirty="0"/>
              <a:t>year, brand);</a:t>
            </a:r>
            <a:endParaRPr lang="en-IN" sz="1800" b="1" dirty="0"/>
          </a:p>
          <a:p>
            <a:pPr marL="457200" lvl="1" indent="0">
              <a:lnSpc>
                <a:spcPct val="80000"/>
              </a:lnSpc>
              <a:buNone/>
            </a:pPr>
            <a:endParaRPr lang="en-US" sz="1800" b="1" dirty="0">
              <a:latin typeface="+mn-lt"/>
            </a:endParaRPr>
          </a:p>
        </p:txBody>
      </p:sp>
      <p:sp>
        <p:nvSpPr>
          <p:cNvPr id="3" name="Content Placeholder 2"/>
          <p:cNvSpPr>
            <a:spLocks noGrp="1"/>
          </p:cNvSpPr>
          <p:nvPr>
            <p:ph sz="quarter" idx="11"/>
          </p:nvPr>
        </p:nvSpPr>
        <p:spPr/>
        <p:txBody>
          <a:bodyPr/>
          <a:lstStyle/>
          <a:p>
            <a:endParaRPr lang="en-IN"/>
          </a:p>
        </p:txBody>
      </p:sp>
      <p:sp>
        <p:nvSpPr>
          <p:cNvPr id="5" name="Date Placeholder 3"/>
          <p:cNvSpPr>
            <a:spLocks noGrp="1"/>
          </p:cNvSpPr>
          <p:nvPr>
            <p:ph type="dt" sz="half" idx="12"/>
          </p:nvPr>
        </p:nvSpPr>
        <p:spPr/>
        <p:txBody>
          <a:bodyPr/>
          <a:lstStyle/>
          <a:p>
            <a:pPr>
              <a:defRPr/>
            </a:pPr>
            <a:fld id="{F5BB090B-9D56-48CE-A7C7-EFDE6A1CAFF6}" type="datetime1">
              <a:rPr lang="en-US"/>
              <a:pPr>
                <a:defRPr/>
              </a:pPr>
              <a:t>3/13/2019</a:t>
            </a:fld>
            <a:endParaRPr lang="en-US"/>
          </a:p>
        </p:txBody>
      </p:sp>
      <p:sp>
        <p:nvSpPr>
          <p:cNvPr id="7" name="Slide Number Placeholder 5"/>
          <p:cNvSpPr>
            <a:spLocks noGrp="1"/>
          </p:cNvSpPr>
          <p:nvPr>
            <p:ph type="sldNum" sz="quarter" idx="14"/>
          </p:nvPr>
        </p:nvSpPr>
        <p:spPr/>
        <p:txBody>
          <a:bodyPr/>
          <a:lstStyle/>
          <a:p>
            <a:pPr algn="ctr">
              <a:defRPr/>
            </a:pPr>
            <a:fld id="{590DA6C9-BCC3-400C-B03D-95BC024124D1}" type="slidenum">
              <a:rPr lang="en-US"/>
              <a:pPr algn="ctr">
                <a:defRPr/>
              </a:pPr>
              <a:t>30</a:t>
            </a:fld>
            <a:endParaRPr lang="en-US" dirty="0"/>
          </a:p>
        </p:txBody>
      </p:sp>
      <p:sp>
        <p:nvSpPr>
          <p:cNvPr id="66564" name="Rectangle 2"/>
          <p:cNvSpPr>
            <a:spLocks noGrp="1" noChangeArrowheads="1"/>
          </p:cNvSpPr>
          <p:nvPr>
            <p:ph type="title" idx="4294967295"/>
          </p:nvPr>
        </p:nvSpPr>
        <p:spPr>
          <a:xfrm>
            <a:off x="0" y="358775"/>
            <a:ext cx="8229600" cy="1143000"/>
          </a:xfrm>
        </p:spPr>
        <p:txBody>
          <a:bodyPr>
            <a:normAutofit/>
          </a:bodyPr>
          <a:lstStyle/>
          <a:p>
            <a:pPr eaLnBrk="1" hangingPunct="1"/>
            <a:r>
              <a:rPr lang="en-US" b="1" dirty="0"/>
              <a:t>OLAP – Drill Down</a:t>
            </a:r>
          </a:p>
        </p:txBody>
      </p:sp>
      <p:pic>
        <p:nvPicPr>
          <p:cNvPr id="66566" name="Picture 4" descr="Cub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0"/>
            <a:ext cx="13081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839190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idx="4294967295"/>
          </p:nvPr>
        </p:nvSpPr>
        <p:spPr>
          <a:xfrm>
            <a:off x="304800" y="1493837"/>
            <a:ext cx="8229600" cy="4525963"/>
          </a:xfrm>
        </p:spPr>
        <p:txBody>
          <a:bodyPr>
            <a:normAutofit/>
          </a:bodyPr>
          <a:lstStyle/>
          <a:p>
            <a:pPr marL="355600">
              <a:spcBef>
                <a:spcPts val="95"/>
              </a:spcBef>
              <a:tabLst>
                <a:tab pos="354965" algn="l"/>
                <a:tab pos="355600" algn="l"/>
              </a:tabLst>
            </a:pPr>
            <a:r>
              <a:rPr lang="en-US" sz="2000" spc="-120" dirty="0">
                <a:latin typeface="Arial"/>
                <a:cs typeface="Arial"/>
              </a:rPr>
              <a:t>The </a:t>
            </a:r>
            <a:r>
              <a:rPr lang="en-US" sz="2000" spc="-80" dirty="0">
                <a:latin typeface="Arial"/>
                <a:cs typeface="Arial"/>
              </a:rPr>
              <a:t>slice </a:t>
            </a:r>
            <a:r>
              <a:rPr lang="en-US" sz="2000" spc="-45" dirty="0">
                <a:latin typeface="Arial"/>
                <a:cs typeface="Arial"/>
              </a:rPr>
              <a:t>operation </a:t>
            </a:r>
            <a:r>
              <a:rPr lang="en-US" sz="2000" spc="-85" dirty="0">
                <a:latin typeface="Arial"/>
                <a:cs typeface="Arial"/>
              </a:rPr>
              <a:t>selects </a:t>
            </a:r>
            <a:r>
              <a:rPr lang="en-US" sz="2000" spc="-70" dirty="0">
                <a:latin typeface="Arial"/>
                <a:cs typeface="Arial"/>
              </a:rPr>
              <a:t>one </a:t>
            </a:r>
            <a:r>
              <a:rPr lang="en-US" sz="2000" spc="-35" dirty="0">
                <a:latin typeface="Arial"/>
                <a:cs typeface="Arial"/>
              </a:rPr>
              <a:t>particular </a:t>
            </a:r>
            <a:r>
              <a:rPr lang="en-US" sz="2000" spc="-60" dirty="0">
                <a:latin typeface="Arial"/>
                <a:cs typeface="Arial"/>
              </a:rPr>
              <a:t>dimension</a:t>
            </a:r>
          </a:p>
          <a:p>
            <a:pPr marL="12700" indent="0">
              <a:spcBef>
                <a:spcPts val="95"/>
              </a:spcBef>
              <a:buNone/>
              <a:tabLst>
                <a:tab pos="354965" algn="l"/>
                <a:tab pos="355600" algn="l"/>
              </a:tabLst>
            </a:pPr>
            <a:r>
              <a:rPr lang="en-US" sz="2000" spc="-60" dirty="0">
                <a:latin typeface="Arial"/>
                <a:cs typeface="Arial"/>
              </a:rPr>
              <a:t> </a:t>
            </a:r>
            <a:r>
              <a:rPr lang="en-US" sz="2000" spc="-20" dirty="0">
                <a:latin typeface="Arial"/>
                <a:cs typeface="Arial"/>
              </a:rPr>
              <a:t>from </a:t>
            </a:r>
            <a:r>
              <a:rPr lang="en-US" sz="2000" spc="-125" dirty="0">
                <a:latin typeface="Arial"/>
                <a:cs typeface="Arial"/>
              </a:rPr>
              <a:t>a </a:t>
            </a:r>
            <a:r>
              <a:rPr lang="en-US" sz="2000" spc="-75" dirty="0">
                <a:latin typeface="Arial"/>
                <a:cs typeface="Arial"/>
              </a:rPr>
              <a:t>given </a:t>
            </a:r>
            <a:r>
              <a:rPr lang="en-US" sz="2000" spc="-85" dirty="0">
                <a:latin typeface="Arial"/>
                <a:cs typeface="Arial"/>
              </a:rPr>
              <a:t>cube </a:t>
            </a:r>
            <a:r>
              <a:rPr lang="en-US" sz="2000" spc="-75" dirty="0">
                <a:latin typeface="Arial"/>
                <a:cs typeface="Arial"/>
              </a:rPr>
              <a:t>and </a:t>
            </a:r>
            <a:r>
              <a:rPr lang="en-US" sz="2000" spc="-65" dirty="0">
                <a:latin typeface="Arial"/>
                <a:cs typeface="Arial"/>
              </a:rPr>
              <a:t>provides </a:t>
            </a:r>
            <a:r>
              <a:rPr lang="en-US" sz="2000" spc="-125" dirty="0">
                <a:latin typeface="Arial"/>
                <a:cs typeface="Arial"/>
              </a:rPr>
              <a:t>a</a:t>
            </a:r>
            <a:r>
              <a:rPr lang="en-US" sz="2000" spc="-160" dirty="0">
                <a:latin typeface="Arial"/>
                <a:cs typeface="Arial"/>
              </a:rPr>
              <a:t> </a:t>
            </a:r>
            <a:r>
              <a:rPr lang="en-US" sz="2000" spc="-60" dirty="0">
                <a:latin typeface="Arial"/>
                <a:cs typeface="Arial"/>
              </a:rPr>
              <a:t>new</a:t>
            </a:r>
            <a:r>
              <a:rPr lang="en-US" sz="2000" dirty="0">
                <a:latin typeface="Arial"/>
                <a:cs typeface="Arial"/>
              </a:rPr>
              <a:t> </a:t>
            </a:r>
          </a:p>
          <a:p>
            <a:pPr marL="12700" indent="0">
              <a:spcBef>
                <a:spcPts val="95"/>
              </a:spcBef>
              <a:buNone/>
              <a:tabLst>
                <a:tab pos="354965" algn="l"/>
                <a:tab pos="355600" algn="l"/>
              </a:tabLst>
            </a:pPr>
            <a:r>
              <a:rPr lang="en-US" sz="2000" spc="-80" dirty="0">
                <a:latin typeface="Arial"/>
                <a:cs typeface="Arial"/>
              </a:rPr>
              <a:t>	sub-cube. </a:t>
            </a:r>
            <a:endParaRPr lang="en-US" sz="2000" dirty="0">
              <a:latin typeface="+mn-lt"/>
              <a:cs typeface="Arial"/>
            </a:endParaRPr>
          </a:p>
          <a:p>
            <a:pPr lvl="1">
              <a:lnSpc>
                <a:spcPct val="80000"/>
              </a:lnSpc>
              <a:buFont typeface="Arial" panose="020B0604020202020204" pitchFamily="34" charset="0"/>
              <a:buChar char="•"/>
            </a:pPr>
            <a:endParaRPr lang="en-US" sz="2000" b="1" dirty="0">
              <a:latin typeface="+mn-lt"/>
            </a:endParaRPr>
          </a:p>
        </p:txBody>
      </p:sp>
      <p:sp>
        <p:nvSpPr>
          <p:cNvPr id="3" name="Content Placeholder 2"/>
          <p:cNvSpPr>
            <a:spLocks noGrp="1"/>
          </p:cNvSpPr>
          <p:nvPr>
            <p:ph sz="quarter" idx="11"/>
          </p:nvPr>
        </p:nvSpPr>
        <p:spPr/>
        <p:txBody>
          <a:bodyPr/>
          <a:lstStyle/>
          <a:p>
            <a:endParaRPr lang="en-IN"/>
          </a:p>
        </p:txBody>
      </p:sp>
      <p:sp>
        <p:nvSpPr>
          <p:cNvPr id="5" name="Date Placeholder 3"/>
          <p:cNvSpPr>
            <a:spLocks noGrp="1"/>
          </p:cNvSpPr>
          <p:nvPr>
            <p:ph type="dt" sz="half" idx="12"/>
          </p:nvPr>
        </p:nvSpPr>
        <p:spPr/>
        <p:txBody>
          <a:bodyPr/>
          <a:lstStyle/>
          <a:p>
            <a:pPr>
              <a:defRPr/>
            </a:pPr>
            <a:fld id="{F5BB090B-9D56-48CE-A7C7-EFDE6A1CAFF6}" type="datetime1">
              <a:rPr lang="en-US"/>
              <a:pPr>
                <a:defRPr/>
              </a:pPr>
              <a:t>3/13/2019</a:t>
            </a:fld>
            <a:endParaRPr lang="en-US"/>
          </a:p>
        </p:txBody>
      </p:sp>
      <p:sp>
        <p:nvSpPr>
          <p:cNvPr id="7" name="Slide Number Placeholder 5"/>
          <p:cNvSpPr>
            <a:spLocks noGrp="1"/>
          </p:cNvSpPr>
          <p:nvPr>
            <p:ph type="sldNum" sz="quarter" idx="14"/>
          </p:nvPr>
        </p:nvSpPr>
        <p:spPr/>
        <p:txBody>
          <a:bodyPr/>
          <a:lstStyle/>
          <a:p>
            <a:pPr algn="ctr">
              <a:defRPr/>
            </a:pPr>
            <a:fld id="{590DA6C9-BCC3-400C-B03D-95BC024124D1}" type="slidenum">
              <a:rPr lang="en-US"/>
              <a:pPr algn="ctr">
                <a:defRPr/>
              </a:pPr>
              <a:t>31</a:t>
            </a:fld>
            <a:endParaRPr lang="en-US" dirty="0"/>
          </a:p>
        </p:txBody>
      </p:sp>
      <p:sp>
        <p:nvSpPr>
          <p:cNvPr id="66564" name="Rectangle 2"/>
          <p:cNvSpPr>
            <a:spLocks noGrp="1" noChangeArrowheads="1"/>
          </p:cNvSpPr>
          <p:nvPr>
            <p:ph type="title" idx="4294967295"/>
          </p:nvPr>
        </p:nvSpPr>
        <p:spPr>
          <a:xfrm>
            <a:off x="0" y="358775"/>
            <a:ext cx="8229600" cy="1143000"/>
          </a:xfrm>
        </p:spPr>
        <p:txBody>
          <a:bodyPr>
            <a:normAutofit/>
          </a:bodyPr>
          <a:lstStyle/>
          <a:p>
            <a:pPr eaLnBrk="1" hangingPunct="1"/>
            <a:r>
              <a:rPr lang="en-US" b="1" dirty="0"/>
              <a:t>OLAP – Slice</a:t>
            </a:r>
          </a:p>
        </p:txBody>
      </p:sp>
      <p:pic>
        <p:nvPicPr>
          <p:cNvPr id="66566" name="Picture 4" descr="Cub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0"/>
            <a:ext cx="13081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bject 9"/>
          <p:cNvSpPr/>
          <p:nvPr/>
        </p:nvSpPr>
        <p:spPr>
          <a:xfrm>
            <a:off x="4916971" y="1893532"/>
            <a:ext cx="3127247" cy="394659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8419461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idx="4294967295"/>
          </p:nvPr>
        </p:nvSpPr>
        <p:spPr>
          <a:xfrm>
            <a:off x="304800" y="1493837"/>
            <a:ext cx="8229600" cy="4525963"/>
          </a:xfrm>
        </p:spPr>
        <p:txBody>
          <a:bodyPr>
            <a:normAutofit/>
          </a:bodyPr>
          <a:lstStyle/>
          <a:p>
            <a:pPr marL="355600">
              <a:spcBef>
                <a:spcPts val="95"/>
              </a:spcBef>
              <a:tabLst>
                <a:tab pos="354965" algn="l"/>
                <a:tab pos="355600" algn="l"/>
              </a:tabLst>
            </a:pPr>
            <a:r>
              <a:rPr lang="en-US" sz="1800" spc="-95" dirty="0">
                <a:latin typeface="+mn-lt"/>
                <a:cs typeface="Arial"/>
              </a:rPr>
              <a:t>Dice </a:t>
            </a:r>
            <a:r>
              <a:rPr lang="en-US" sz="1800" spc="-85" dirty="0">
                <a:latin typeface="+mn-lt"/>
                <a:cs typeface="Arial"/>
              </a:rPr>
              <a:t>selects </a:t>
            </a:r>
            <a:r>
              <a:rPr lang="en-US" sz="1800" spc="5" dirty="0">
                <a:latin typeface="+mn-lt"/>
                <a:cs typeface="Arial"/>
              </a:rPr>
              <a:t>two </a:t>
            </a:r>
            <a:r>
              <a:rPr lang="en-US" sz="1800" spc="-15" dirty="0">
                <a:latin typeface="+mn-lt"/>
                <a:cs typeface="Arial"/>
              </a:rPr>
              <a:t>or </a:t>
            </a:r>
            <a:r>
              <a:rPr lang="en-US" sz="1800" spc="-55" dirty="0">
                <a:latin typeface="+mn-lt"/>
                <a:cs typeface="Arial"/>
              </a:rPr>
              <a:t>more </a:t>
            </a:r>
            <a:r>
              <a:rPr lang="en-US" sz="1800" spc="-75" dirty="0">
                <a:latin typeface="+mn-lt"/>
                <a:cs typeface="Arial"/>
              </a:rPr>
              <a:t>dimensions </a:t>
            </a:r>
            <a:r>
              <a:rPr lang="en-US" sz="1800" spc="-20" dirty="0">
                <a:latin typeface="+mn-lt"/>
                <a:cs typeface="Arial"/>
              </a:rPr>
              <a:t>from </a:t>
            </a:r>
            <a:r>
              <a:rPr lang="en-US" sz="1800" spc="-125" dirty="0">
                <a:latin typeface="+mn-lt"/>
                <a:cs typeface="Arial"/>
              </a:rPr>
              <a:t>a </a:t>
            </a:r>
            <a:r>
              <a:rPr lang="en-US" sz="1800" spc="-75" dirty="0">
                <a:latin typeface="+mn-lt"/>
                <a:cs typeface="Arial"/>
              </a:rPr>
              <a:t>given </a:t>
            </a:r>
            <a:r>
              <a:rPr lang="en-US" sz="1800" spc="-85" dirty="0">
                <a:latin typeface="+mn-lt"/>
                <a:cs typeface="Arial"/>
              </a:rPr>
              <a:t>cube </a:t>
            </a:r>
            <a:r>
              <a:rPr lang="en-US" sz="1800" spc="-75" dirty="0">
                <a:latin typeface="+mn-lt"/>
                <a:cs typeface="Arial"/>
              </a:rPr>
              <a:t>and </a:t>
            </a:r>
            <a:r>
              <a:rPr lang="en-US" sz="1800" spc="-65" dirty="0">
                <a:latin typeface="+mn-lt"/>
                <a:cs typeface="Arial"/>
              </a:rPr>
              <a:t>provides </a:t>
            </a:r>
            <a:r>
              <a:rPr lang="en-US" sz="1800" spc="-125" dirty="0">
                <a:latin typeface="+mn-lt"/>
                <a:cs typeface="Arial"/>
              </a:rPr>
              <a:t>a </a:t>
            </a:r>
            <a:r>
              <a:rPr lang="en-US" sz="1800" spc="-60" dirty="0">
                <a:latin typeface="+mn-lt"/>
                <a:cs typeface="Arial"/>
              </a:rPr>
              <a:t>new</a:t>
            </a:r>
            <a:r>
              <a:rPr lang="en-US" sz="1800" spc="-155" dirty="0">
                <a:latin typeface="+mn-lt"/>
                <a:cs typeface="Arial"/>
              </a:rPr>
              <a:t> </a:t>
            </a:r>
            <a:r>
              <a:rPr lang="en-US" sz="1800" spc="-80" dirty="0">
                <a:latin typeface="+mn-lt"/>
                <a:cs typeface="Arial"/>
              </a:rPr>
              <a:t>sub-cube.</a:t>
            </a:r>
            <a:endParaRPr lang="en-US" sz="1800" dirty="0">
              <a:latin typeface="+mn-lt"/>
              <a:cs typeface="Arial"/>
            </a:endParaRPr>
          </a:p>
          <a:p>
            <a:pPr marL="355600">
              <a:lnSpc>
                <a:spcPct val="100000"/>
              </a:lnSpc>
              <a:spcBef>
                <a:spcPts val="5"/>
              </a:spcBef>
            </a:pPr>
            <a:r>
              <a:rPr lang="en-US" sz="1800" spc="-90" dirty="0">
                <a:latin typeface="+mn-lt"/>
                <a:cs typeface="Arial"/>
              </a:rPr>
              <a:t>Consider </a:t>
            </a:r>
            <a:r>
              <a:rPr lang="en-US" sz="1800" spc="-25" dirty="0">
                <a:latin typeface="+mn-lt"/>
                <a:cs typeface="Arial"/>
              </a:rPr>
              <a:t>the </a:t>
            </a:r>
            <a:r>
              <a:rPr lang="en-US" sz="1800" spc="-35" dirty="0">
                <a:latin typeface="+mn-lt"/>
                <a:cs typeface="Arial"/>
              </a:rPr>
              <a:t>following </a:t>
            </a:r>
            <a:r>
              <a:rPr lang="en-US" sz="1800" spc="-75" dirty="0">
                <a:latin typeface="+mn-lt"/>
                <a:cs typeface="Arial"/>
              </a:rPr>
              <a:t>diagram </a:t>
            </a:r>
            <a:r>
              <a:rPr lang="en-US" sz="1800" spc="-5" dirty="0">
                <a:latin typeface="+mn-lt"/>
                <a:cs typeface="Arial"/>
              </a:rPr>
              <a:t>that </a:t>
            </a:r>
            <a:r>
              <a:rPr lang="en-US" sz="1800" spc="-105" dirty="0">
                <a:latin typeface="+mn-lt"/>
                <a:cs typeface="Arial"/>
              </a:rPr>
              <a:t>shows </a:t>
            </a:r>
            <a:r>
              <a:rPr lang="en-US" sz="1800" spc="-25" dirty="0">
                <a:latin typeface="+mn-lt"/>
                <a:cs typeface="Arial"/>
              </a:rPr>
              <a:t>the </a:t>
            </a:r>
            <a:r>
              <a:rPr lang="en-US" sz="1800" spc="-70" dirty="0">
                <a:latin typeface="+mn-lt"/>
                <a:cs typeface="Arial"/>
              </a:rPr>
              <a:t>dice</a:t>
            </a:r>
            <a:r>
              <a:rPr lang="en-US" sz="1800" spc="-315" dirty="0">
                <a:latin typeface="+mn-lt"/>
                <a:cs typeface="Arial"/>
              </a:rPr>
              <a:t> </a:t>
            </a:r>
            <a:r>
              <a:rPr lang="en-US" sz="1800" spc="-45" dirty="0">
                <a:latin typeface="+mn-lt"/>
                <a:cs typeface="Arial"/>
              </a:rPr>
              <a:t>operation.</a:t>
            </a:r>
            <a:endParaRPr lang="en-US" sz="1800" dirty="0">
              <a:latin typeface="+mn-lt"/>
              <a:cs typeface="Arial"/>
            </a:endParaRPr>
          </a:p>
          <a:p>
            <a:pPr marL="355600" marR="5080">
              <a:spcBef>
                <a:spcPts val="385"/>
              </a:spcBef>
              <a:tabLst>
                <a:tab pos="354965" algn="l"/>
                <a:tab pos="355600" algn="l"/>
              </a:tabLst>
            </a:pPr>
            <a:r>
              <a:rPr lang="en-US" sz="1800" spc="-120" dirty="0">
                <a:latin typeface="+mn-lt"/>
                <a:cs typeface="Arial"/>
              </a:rPr>
              <a:t>The </a:t>
            </a:r>
            <a:r>
              <a:rPr lang="en-US" sz="1800" spc="-70" dirty="0">
                <a:latin typeface="+mn-lt"/>
                <a:cs typeface="Arial"/>
              </a:rPr>
              <a:t>dice </a:t>
            </a:r>
            <a:r>
              <a:rPr lang="en-US" sz="1800" spc="-45" dirty="0">
                <a:latin typeface="+mn-lt"/>
                <a:cs typeface="Arial"/>
              </a:rPr>
              <a:t>operation </a:t>
            </a:r>
            <a:r>
              <a:rPr lang="en-US" sz="1800" spc="-55" dirty="0">
                <a:latin typeface="+mn-lt"/>
                <a:cs typeface="Arial"/>
              </a:rPr>
              <a:t>on </a:t>
            </a:r>
            <a:r>
              <a:rPr lang="en-US" sz="1800" spc="-25" dirty="0">
                <a:latin typeface="+mn-lt"/>
                <a:cs typeface="Arial"/>
              </a:rPr>
              <a:t>the </a:t>
            </a:r>
            <a:r>
              <a:rPr lang="en-US" sz="1800" spc="-85" dirty="0">
                <a:latin typeface="+mn-lt"/>
                <a:cs typeface="Arial"/>
              </a:rPr>
              <a:t>cube </a:t>
            </a:r>
            <a:r>
              <a:rPr lang="en-US" sz="1800" spc="-105" dirty="0">
                <a:latin typeface="+mn-lt"/>
                <a:cs typeface="Arial"/>
              </a:rPr>
              <a:t>based </a:t>
            </a:r>
            <a:r>
              <a:rPr lang="en-US" sz="1800" spc="-55" dirty="0">
                <a:latin typeface="+mn-lt"/>
                <a:cs typeface="Arial"/>
              </a:rPr>
              <a:t>on </a:t>
            </a:r>
            <a:r>
              <a:rPr lang="en-US" sz="1800" spc="-25" dirty="0">
                <a:latin typeface="+mn-lt"/>
                <a:cs typeface="Arial"/>
              </a:rPr>
              <a:t>the</a:t>
            </a:r>
          </a:p>
          <a:p>
            <a:pPr marL="12700" marR="5080" indent="0">
              <a:spcBef>
                <a:spcPts val="385"/>
              </a:spcBef>
              <a:buNone/>
              <a:tabLst>
                <a:tab pos="354965" algn="l"/>
                <a:tab pos="355600" algn="l"/>
              </a:tabLst>
            </a:pPr>
            <a:r>
              <a:rPr lang="en-US" sz="1800" spc="-25" dirty="0">
                <a:latin typeface="+mn-lt"/>
                <a:cs typeface="Arial"/>
              </a:rPr>
              <a:t> 	</a:t>
            </a:r>
            <a:r>
              <a:rPr lang="en-US" sz="1800" spc="-35" dirty="0">
                <a:latin typeface="+mn-lt"/>
                <a:cs typeface="Arial"/>
              </a:rPr>
              <a:t>following </a:t>
            </a:r>
            <a:r>
              <a:rPr lang="en-US" sz="1800" spc="-60" dirty="0">
                <a:latin typeface="+mn-lt"/>
                <a:cs typeface="Arial"/>
              </a:rPr>
              <a:t>selection </a:t>
            </a:r>
            <a:r>
              <a:rPr lang="en-US" sz="1800" spc="-30" dirty="0">
                <a:latin typeface="+mn-lt"/>
                <a:cs typeface="Arial"/>
              </a:rPr>
              <a:t>criteria </a:t>
            </a:r>
            <a:r>
              <a:rPr lang="en-US" sz="1800" spc="-75" dirty="0">
                <a:latin typeface="+mn-lt"/>
                <a:cs typeface="Arial"/>
              </a:rPr>
              <a:t>involves </a:t>
            </a:r>
            <a:r>
              <a:rPr lang="en-US" sz="1800" spc="-35" dirty="0">
                <a:latin typeface="+mn-lt"/>
                <a:cs typeface="Arial"/>
              </a:rPr>
              <a:t>three  </a:t>
            </a:r>
          </a:p>
          <a:p>
            <a:pPr marL="12700" marR="5080" indent="0">
              <a:spcBef>
                <a:spcPts val="385"/>
              </a:spcBef>
              <a:buNone/>
              <a:tabLst>
                <a:tab pos="354965" algn="l"/>
                <a:tab pos="355600" algn="l"/>
              </a:tabLst>
            </a:pPr>
            <a:r>
              <a:rPr lang="en-US" sz="1800" spc="-35" dirty="0">
                <a:latin typeface="+mn-lt"/>
                <a:cs typeface="Arial"/>
              </a:rPr>
              <a:t>	</a:t>
            </a:r>
            <a:r>
              <a:rPr lang="en-US" sz="1800" spc="-70" dirty="0">
                <a:latin typeface="+mn-lt"/>
                <a:cs typeface="Arial"/>
              </a:rPr>
              <a:t>dimensions.</a:t>
            </a:r>
            <a:endParaRPr lang="en-US" sz="1800" dirty="0">
              <a:latin typeface="+mn-lt"/>
              <a:cs typeface="Arial"/>
            </a:endParaRPr>
          </a:p>
          <a:p>
            <a:pPr marL="756285" lvl="1" indent="-286385">
              <a:spcBef>
                <a:spcPts val="315"/>
              </a:spcBef>
              <a:tabLst>
                <a:tab pos="756285" algn="l"/>
                <a:tab pos="756920" algn="l"/>
              </a:tabLst>
            </a:pPr>
            <a:r>
              <a:rPr lang="en-US" sz="1800" spc="-35" dirty="0">
                <a:latin typeface="+mn-lt"/>
                <a:cs typeface="Arial"/>
              </a:rPr>
              <a:t>(location </a:t>
            </a:r>
            <a:r>
              <a:rPr lang="en-US" sz="1800" spc="-105" dirty="0">
                <a:latin typeface="+mn-lt"/>
                <a:cs typeface="Arial"/>
              </a:rPr>
              <a:t>= </a:t>
            </a:r>
            <a:r>
              <a:rPr lang="en-US" sz="1800" spc="-30" dirty="0">
                <a:latin typeface="+mn-lt"/>
                <a:cs typeface="Arial"/>
              </a:rPr>
              <a:t>"Toronto" </a:t>
            </a:r>
            <a:r>
              <a:rPr lang="en-US" sz="1800" spc="-15" dirty="0">
                <a:latin typeface="+mn-lt"/>
                <a:cs typeface="Arial"/>
              </a:rPr>
              <a:t>or</a:t>
            </a:r>
            <a:r>
              <a:rPr lang="en-US" sz="1800" spc="-95" dirty="0">
                <a:latin typeface="+mn-lt"/>
                <a:cs typeface="Arial"/>
              </a:rPr>
              <a:t> </a:t>
            </a:r>
            <a:r>
              <a:rPr lang="en-US" sz="1800" spc="-50" dirty="0">
                <a:latin typeface="+mn-lt"/>
                <a:cs typeface="Arial"/>
              </a:rPr>
              <a:t>"Vancouver")</a:t>
            </a:r>
            <a:endParaRPr lang="en-US" sz="1800" dirty="0">
              <a:latin typeface="+mn-lt"/>
              <a:cs typeface="Arial"/>
            </a:endParaRPr>
          </a:p>
          <a:p>
            <a:pPr marL="127000" indent="0">
              <a:lnSpc>
                <a:spcPct val="100000"/>
              </a:lnSpc>
              <a:spcBef>
                <a:spcPts val="290"/>
              </a:spcBef>
              <a:buNone/>
              <a:tabLst>
                <a:tab pos="756285" algn="l"/>
              </a:tabLst>
            </a:pPr>
            <a:r>
              <a:rPr lang="en-US" sz="1800" dirty="0">
                <a:latin typeface="+mn-lt"/>
                <a:cs typeface="Arial"/>
              </a:rPr>
              <a:t>       –	</a:t>
            </a:r>
            <a:r>
              <a:rPr lang="en-US" sz="1800" spc="-20" dirty="0">
                <a:latin typeface="+mn-lt"/>
                <a:cs typeface="Arial"/>
              </a:rPr>
              <a:t>(time </a:t>
            </a:r>
            <a:r>
              <a:rPr lang="en-US" sz="1800" spc="-105" dirty="0">
                <a:latin typeface="+mn-lt"/>
                <a:cs typeface="Arial"/>
              </a:rPr>
              <a:t>= </a:t>
            </a:r>
            <a:r>
              <a:rPr lang="en-US" sz="1800" spc="-20" dirty="0">
                <a:latin typeface="+mn-lt"/>
                <a:cs typeface="Arial"/>
              </a:rPr>
              <a:t>"Q1" </a:t>
            </a:r>
            <a:r>
              <a:rPr lang="en-US" sz="1800" spc="-15" dirty="0">
                <a:latin typeface="+mn-lt"/>
                <a:cs typeface="Arial"/>
              </a:rPr>
              <a:t>or</a:t>
            </a:r>
            <a:r>
              <a:rPr lang="en-US" sz="1800" spc="-110" dirty="0">
                <a:latin typeface="+mn-lt"/>
                <a:cs typeface="Arial"/>
              </a:rPr>
              <a:t> </a:t>
            </a:r>
            <a:r>
              <a:rPr lang="en-US" sz="1800" spc="-25" dirty="0">
                <a:latin typeface="+mn-lt"/>
                <a:cs typeface="Arial"/>
              </a:rPr>
              <a:t>"Q2")</a:t>
            </a:r>
            <a:endParaRPr lang="en-US" sz="1800" dirty="0">
              <a:latin typeface="+mn-lt"/>
              <a:cs typeface="Arial"/>
            </a:endParaRPr>
          </a:p>
          <a:p>
            <a:pPr marL="756285" lvl="1" indent="-286385">
              <a:spcBef>
                <a:spcPts val="285"/>
              </a:spcBef>
              <a:tabLst>
                <a:tab pos="756285" algn="l"/>
                <a:tab pos="756920" algn="l"/>
              </a:tabLst>
            </a:pPr>
            <a:r>
              <a:rPr lang="en-US" sz="1800" spc="-20" dirty="0">
                <a:latin typeface="+mn-lt"/>
                <a:cs typeface="Arial"/>
              </a:rPr>
              <a:t>(item </a:t>
            </a:r>
            <a:r>
              <a:rPr lang="en-US" sz="1800" spc="-30" dirty="0">
                <a:latin typeface="+mn-lt"/>
                <a:cs typeface="Arial"/>
              </a:rPr>
              <a:t>=" </a:t>
            </a:r>
            <a:r>
              <a:rPr lang="en-US" sz="1800" spc="-5" dirty="0">
                <a:latin typeface="+mn-lt"/>
                <a:cs typeface="Arial"/>
              </a:rPr>
              <a:t>Mobile" </a:t>
            </a:r>
            <a:r>
              <a:rPr lang="en-US" sz="1800" spc="-10" dirty="0">
                <a:latin typeface="+mn-lt"/>
                <a:cs typeface="Arial"/>
              </a:rPr>
              <a:t>or</a:t>
            </a:r>
            <a:r>
              <a:rPr lang="en-US" sz="1800" spc="-240" dirty="0">
                <a:latin typeface="+mn-lt"/>
                <a:cs typeface="Arial"/>
              </a:rPr>
              <a:t> </a:t>
            </a:r>
            <a:r>
              <a:rPr lang="en-US" sz="1800" spc="-10" dirty="0">
                <a:latin typeface="+mn-lt"/>
                <a:cs typeface="Arial"/>
              </a:rPr>
              <a:t>"Modem")</a:t>
            </a:r>
            <a:endParaRPr lang="en-US" sz="1800" dirty="0">
              <a:latin typeface="+mn-lt"/>
              <a:cs typeface="Arial"/>
            </a:endParaRPr>
          </a:p>
          <a:p>
            <a:pPr marL="12700" indent="0">
              <a:spcBef>
                <a:spcPts val="95"/>
              </a:spcBef>
              <a:buNone/>
              <a:tabLst>
                <a:tab pos="354965" algn="l"/>
                <a:tab pos="355600" algn="l"/>
              </a:tabLst>
            </a:pPr>
            <a:r>
              <a:rPr lang="en-US" sz="1800" spc="-80" dirty="0">
                <a:latin typeface="+mn-lt"/>
                <a:cs typeface="Arial"/>
              </a:rPr>
              <a:t> </a:t>
            </a:r>
            <a:endParaRPr lang="en-US" sz="1800" dirty="0">
              <a:latin typeface="+mn-lt"/>
              <a:cs typeface="Arial"/>
            </a:endParaRPr>
          </a:p>
          <a:p>
            <a:pPr lvl="1">
              <a:lnSpc>
                <a:spcPct val="80000"/>
              </a:lnSpc>
              <a:buFont typeface="Arial" panose="020B0604020202020204" pitchFamily="34" charset="0"/>
              <a:buChar char="•"/>
            </a:pPr>
            <a:endParaRPr lang="en-US" sz="1800" b="1" dirty="0">
              <a:latin typeface="+mn-lt"/>
            </a:endParaRPr>
          </a:p>
        </p:txBody>
      </p:sp>
      <p:sp>
        <p:nvSpPr>
          <p:cNvPr id="3" name="Content Placeholder 2"/>
          <p:cNvSpPr>
            <a:spLocks noGrp="1"/>
          </p:cNvSpPr>
          <p:nvPr>
            <p:ph sz="quarter" idx="11"/>
          </p:nvPr>
        </p:nvSpPr>
        <p:spPr/>
        <p:txBody>
          <a:bodyPr/>
          <a:lstStyle/>
          <a:p>
            <a:endParaRPr lang="en-IN"/>
          </a:p>
        </p:txBody>
      </p:sp>
      <p:sp>
        <p:nvSpPr>
          <p:cNvPr id="5" name="Date Placeholder 3"/>
          <p:cNvSpPr>
            <a:spLocks noGrp="1"/>
          </p:cNvSpPr>
          <p:nvPr>
            <p:ph type="dt" sz="half" idx="12"/>
          </p:nvPr>
        </p:nvSpPr>
        <p:spPr/>
        <p:txBody>
          <a:bodyPr/>
          <a:lstStyle/>
          <a:p>
            <a:pPr>
              <a:defRPr/>
            </a:pPr>
            <a:fld id="{F5BB090B-9D56-48CE-A7C7-EFDE6A1CAFF6}" type="datetime1">
              <a:rPr lang="en-US"/>
              <a:pPr>
                <a:defRPr/>
              </a:pPr>
              <a:t>3/13/2019</a:t>
            </a:fld>
            <a:endParaRPr lang="en-US"/>
          </a:p>
        </p:txBody>
      </p:sp>
      <p:sp>
        <p:nvSpPr>
          <p:cNvPr id="7" name="Slide Number Placeholder 5"/>
          <p:cNvSpPr>
            <a:spLocks noGrp="1"/>
          </p:cNvSpPr>
          <p:nvPr>
            <p:ph type="sldNum" sz="quarter" idx="14"/>
          </p:nvPr>
        </p:nvSpPr>
        <p:spPr/>
        <p:txBody>
          <a:bodyPr/>
          <a:lstStyle/>
          <a:p>
            <a:pPr algn="ctr">
              <a:defRPr/>
            </a:pPr>
            <a:fld id="{590DA6C9-BCC3-400C-B03D-95BC024124D1}" type="slidenum">
              <a:rPr lang="en-US"/>
              <a:pPr algn="ctr">
                <a:defRPr/>
              </a:pPr>
              <a:t>32</a:t>
            </a:fld>
            <a:endParaRPr lang="en-US" dirty="0"/>
          </a:p>
        </p:txBody>
      </p:sp>
      <p:sp>
        <p:nvSpPr>
          <p:cNvPr id="66564" name="Rectangle 2"/>
          <p:cNvSpPr>
            <a:spLocks noGrp="1" noChangeArrowheads="1"/>
          </p:cNvSpPr>
          <p:nvPr>
            <p:ph type="title" idx="4294967295"/>
          </p:nvPr>
        </p:nvSpPr>
        <p:spPr>
          <a:xfrm>
            <a:off x="0" y="358775"/>
            <a:ext cx="8229600" cy="1143000"/>
          </a:xfrm>
        </p:spPr>
        <p:txBody>
          <a:bodyPr>
            <a:normAutofit/>
          </a:bodyPr>
          <a:lstStyle/>
          <a:p>
            <a:pPr eaLnBrk="1" hangingPunct="1"/>
            <a:r>
              <a:rPr lang="en-US" b="1" dirty="0"/>
              <a:t>OLAP – Dice</a:t>
            </a:r>
          </a:p>
        </p:txBody>
      </p:sp>
      <p:pic>
        <p:nvPicPr>
          <p:cNvPr id="66566" name="Picture 4" descr="Cub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0"/>
            <a:ext cx="13081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bject 9"/>
          <p:cNvSpPr/>
          <p:nvPr/>
        </p:nvSpPr>
        <p:spPr>
          <a:xfrm>
            <a:off x="4800600" y="2173282"/>
            <a:ext cx="3868804" cy="411083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6771521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idx="4294967295"/>
          </p:nvPr>
        </p:nvSpPr>
        <p:spPr>
          <a:xfrm>
            <a:off x="304800" y="1493837"/>
            <a:ext cx="8229600" cy="4525963"/>
          </a:xfrm>
        </p:spPr>
        <p:txBody>
          <a:bodyPr>
            <a:normAutofit/>
          </a:bodyPr>
          <a:lstStyle/>
          <a:p>
            <a:pPr marL="298450" indent="-285750" algn="just">
              <a:spcBef>
                <a:spcPts val="95"/>
              </a:spcBef>
              <a:tabLst>
                <a:tab pos="354965" algn="l"/>
                <a:tab pos="355600" algn="l"/>
              </a:tabLst>
            </a:pPr>
            <a:r>
              <a:rPr lang="en-US" sz="1800" spc="-120" dirty="0">
                <a:latin typeface="Calibri body"/>
                <a:cs typeface="Arial"/>
              </a:rPr>
              <a:t>The </a:t>
            </a:r>
            <a:r>
              <a:rPr lang="en-US" sz="1800" spc="-25" dirty="0">
                <a:latin typeface="Calibri body"/>
                <a:cs typeface="Arial"/>
              </a:rPr>
              <a:t>pivot </a:t>
            </a:r>
            <a:r>
              <a:rPr lang="en-US" sz="1800" spc="-45" dirty="0">
                <a:latin typeface="Calibri body"/>
                <a:cs typeface="Arial"/>
              </a:rPr>
              <a:t>operation </a:t>
            </a:r>
            <a:r>
              <a:rPr lang="en-US" sz="1800" spc="-85" dirty="0">
                <a:latin typeface="Calibri body"/>
                <a:cs typeface="Arial"/>
              </a:rPr>
              <a:t>is also </a:t>
            </a:r>
            <a:r>
              <a:rPr lang="en-US" sz="1800" spc="-55" dirty="0">
                <a:latin typeface="Calibri body"/>
                <a:cs typeface="Arial"/>
              </a:rPr>
              <a:t>known </a:t>
            </a:r>
            <a:r>
              <a:rPr lang="en-US" sz="1800" spc="-150" dirty="0">
                <a:latin typeface="Calibri body"/>
                <a:cs typeface="Arial"/>
              </a:rPr>
              <a:t>as </a:t>
            </a:r>
            <a:r>
              <a:rPr lang="en-US" sz="1800" spc="-20" dirty="0">
                <a:latin typeface="Calibri body"/>
                <a:cs typeface="Arial"/>
              </a:rPr>
              <a:t>rotation. </a:t>
            </a:r>
          </a:p>
          <a:p>
            <a:pPr marL="298450" indent="-285750" algn="just">
              <a:spcBef>
                <a:spcPts val="95"/>
              </a:spcBef>
              <a:tabLst>
                <a:tab pos="354965" algn="l"/>
                <a:tab pos="355600" algn="l"/>
              </a:tabLst>
            </a:pPr>
            <a:r>
              <a:rPr lang="en-US" sz="1800" spc="20" dirty="0">
                <a:latin typeface="Calibri body"/>
                <a:cs typeface="Arial"/>
              </a:rPr>
              <a:t>It </a:t>
            </a:r>
            <a:r>
              <a:rPr lang="en-US" sz="1800" spc="-45" dirty="0">
                <a:latin typeface="Calibri body"/>
                <a:cs typeface="Arial"/>
              </a:rPr>
              <a:t>rotates </a:t>
            </a:r>
            <a:r>
              <a:rPr lang="en-US" sz="1800" spc="-20" dirty="0">
                <a:latin typeface="Calibri body"/>
                <a:cs typeface="Arial"/>
              </a:rPr>
              <a:t>the </a:t>
            </a:r>
            <a:r>
              <a:rPr lang="en-US" sz="1800" spc="-65" dirty="0">
                <a:latin typeface="Calibri body"/>
                <a:cs typeface="Arial"/>
              </a:rPr>
              <a:t>data </a:t>
            </a:r>
            <a:r>
              <a:rPr lang="en-US" sz="1800" spc="-140" dirty="0">
                <a:latin typeface="Calibri body"/>
                <a:cs typeface="Arial"/>
              </a:rPr>
              <a:t>axes </a:t>
            </a:r>
            <a:r>
              <a:rPr lang="en-US" sz="1800" spc="-20" dirty="0">
                <a:latin typeface="Calibri body"/>
                <a:cs typeface="Arial"/>
              </a:rPr>
              <a:t>in </a:t>
            </a:r>
            <a:r>
              <a:rPr lang="en-US" sz="1800" spc="-50" dirty="0">
                <a:latin typeface="Calibri body"/>
                <a:cs typeface="Arial"/>
              </a:rPr>
              <a:t>view </a:t>
            </a:r>
            <a:r>
              <a:rPr lang="en-US" sz="1800" spc="-20" dirty="0">
                <a:latin typeface="Calibri body"/>
                <a:cs typeface="Arial"/>
              </a:rPr>
              <a:t>in </a:t>
            </a:r>
            <a:r>
              <a:rPr lang="en-US" sz="1800" spc="-40" dirty="0">
                <a:latin typeface="Calibri body"/>
                <a:cs typeface="Arial"/>
              </a:rPr>
              <a:t>order </a:t>
            </a:r>
            <a:r>
              <a:rPr lang="en-US" sz="1800" spc="15" dirty="0">
                <a:latin typeface="Calibri body"/>
                <a:cs typeface="Arial"/>
              </a:rPr>
              <a:t>to</a:t>
            </a:r>
          </a:p>
          <a:p>
            <a:pPr marL="12700" indent="0" algn="just">
              <a:spcBef>
                <a:spcPts val="95"/>
              </a:spcBef>
              <a:buNone/>
              <a:tabLst>
                <a:tab pos="354965" algn="l"/>
                <a:tab pos="355600" algn="l"/>
              </a:tabLst>
            </a:pPr>
            <a:r>
              <a:rPr lang="en-US" sz="1800" spc="-50" dirty="0">
                <a:latin typeface="Calibri body"/>
                <a:cs typeface="Arial"/>
              </a:rPr>
              <a:t>provide </a:t>
            </a:r>
            <a:r>
              <a:rPr lang="en-US" sz="1800" spc="-90" dirty="0">
                <a:latin typeface="Calibri body"/>
                <a:cs typeface="Arial"/>
              </a:rPr>
              <a:t>an </a:t>
            </a:r>
            <a:r>
              <a:rPr lang="en-US" sz="1800" spc="-40" dirty="0">
                <a:latin typeface="Calibri body"/>
                <a:cs typeface="Arial"/>
              </a:rPr>
              <a:t>alternative </a:t>
            </a:r>
            <a:r>
              <a:rPr lang="en-US" sz="1800" spc="-50" dirty="0">
                <a:latin typeface="Calibri body"/>
                <a:cs typeface="Arial"/>
              </a:rPr>
              <a:t>presentation </a:t>
            </a:r>
            <a:r>
              <a:rPr lang="en-US" sz="1800" spc="-10" dirty="0">
                <a:latin typeface="Calibri body"/>
                <a:cs typeface="Arial"/>
              </a:rPr>
              <a:t>of </a:t>
            </a:r>
          </a:p>
          <a:p>
            <a:pPr marL="12700" indent="0" algn="just">
              <a:spcBef>
                <a:spcPts val="95"/>
              </a:spcBef>
              <a:buNone/>
              <a:tabLst>
                <a:tab pos="354965" algn="l"/>
                <a:tab pos="355600" algn="l"/>
              </a:tabLst>
            </a:pPr>
            <a:r>
              <a:rPr lang="en-US" sz="1800" spc="-60" dirty="0">
                <a:latin typeface="Calibri body"/>
                <a:cs typeface="Arial"/>
              </a:rPr>
              <a:t>data. </a:t>
            </a:r>
          </a:p>
          <a:p>
            <a:pPr marL="12700" indent="0" algn="just">
              <a:spcBef>
                <a:spcPts val="95"/>
              </a:spcBef>
              <a:buNone/>
              <a:tabLst>
                <a:tab pos="354965" algn="l"/>
                <a:tab pos="355600" algn="l"/>
              </a:tabLst>
            </a:pPr>
            <a:r>
              <a:rPr lang="en-US" sz="1800" spc="-80" dirty="0">
                <a:latin typeface="Calibri body"/>
                <a:cs typeface="Arial"/>
              </a:rPr>
              <a:t> </a:t>
            </a:r>
            <a:endParaRPr lang="en-US" sz="1800" dirty="0">
              <a:latin typeface="Calibri body"/>
              <a:cs typeface="Arial"/>
            </a:endParaRPr>
          </a:p>
          <a:p>
            <a:pPr marL="457200" lvl="1" indent="0" algn="just">
              <a:lnSpc>
                <a:spcPct val="80000"/>
              </a:lnSpc>
              <a:buNone/>
            </a:pPr>
            <a:endParaRPr lang="en-US" sz="1800" b="1" dirty="0">
              <a:latin typeface="Calibri body"/>
            </a:endParaRPr>
          </a:p>
        </p:txBody>
      </p:sp>
      <p:sp>
        <p:nvSpPr>
          <p:cNvPr id="3" name="Content Placeholder 2"/>
          <p:cNvSpPr>
            <a:spLocks noGrp="1"/>
          </p:cNvSpPr>
          <p:nvPr>
            <p:ph sz="quarter" idx="11"/>
          </p:nvPr>
        </p:nvSpPr>
        <p:spPr/>
        <p:txBody>
          <a:bodyPr/>
          <a:lstStyle/>
          <a:p>
            <a:endParaRPr lang="en-IN"/>
          </a:p>
        </p:txBody>
      </p:sp>
      <p:sp>
        <p:nvSpPr>
          <p:cNvPr id="5" name="Date Placeholder 3"/>
          <p:cNvSpPr>
            <a:spLocks noGrp="1"/>
          </p:cNvSpPr>
          <p:nvPr>
            <p:ph type="dt" sz="half" idx="12"/>
          </p:nvPr>
        </p:nvSpPr>
        <p:spPr/>
        <p:txBody>
          <a:bodyPr/>
          <a:lstStyle/>
          <a:p>
            <a:pPr>
              <a:defRPr/>
            </a:pPr>
            <a:fld id="{F5BB090B-9D56-48CE-A7C7-EFDE6A1CAFF6}" type="datetime1">
              <a:rPr lang="en-US"/>
              <a:pPr>
                <a:defRPr/>
              </a:pPr>
              <a:t>3/13/2019</a:t>
            </a:fld>
            <a:endParaRPr lang="en-US"/>
          </a:p>
        </p:txBody>
      </p:sp>
      <p:sp>
        <p:nvSpPr>
          <p:cNvPr id="7" name="Slide Number Placeholder 5"/>
          <p:cNvSpPr>
            <a:spLocks noGrp="1"/>
          </p:cNvSpPr>
          <p:nvPr>
            <p:ph type="sldNum" sz="quarter" idx="14"/>
          </p:nvPr>
        </p:nvSpPr>
        <p:spPr/>
        <p:txBody>
          <a:bodyPr/>
          <a:lstStyle/>
          <a:p>
            <a:pPr algn="ctr">
              <a:defRPr/>
            </a:pPr>
            <a:fld id="{590DA6C9-BCC3-400C-B03D-95BC024124D1}" type="slidenum">
              <a:rPr lang="en-US"/>
              <a:pPr algn="ctr">
                <a:defRPr/>
              </a:pPr>
              <a:t>33</a:t>
            </a:fld>
            <a:endParaRPr lang="en-US" dirty="0"/>
          </a:p>
        </p:txBody>
      </p:sp>
      <p:sp>
        <p:nvSpPr>
          <p:cNvPr id="66564" name="Rectangle 2"/>
          <p:cNvSpPr>
            <a:spLocks noGrp="1" noChangeArrowheads="1"/>
          </p:cNvSpPr>
          <p:nvPr>
            <p:ph type="title" idx="4294967295"/>
          </p:nvPr>
        </p:nvSpPr>
        <p:spPr>
          <a:xfrm>
            <a:off x="0" y="358775"/>
            <a:ext cx="8229600" cy="1143000"/>
          </a:xfrm>
        </p:spPr>
        <p:txBody>
          <a:bodyPr>
            <a:normAutofit/>
          </a:bodyPr>
          <a:lstStyle/>
          <a:p>
            <a:pPr eaLnBrk="1" hangingPunct="1"/>
            <a:r>
              <a:rPr lang="en-US" b="1" dirty="0"/>
              <a:t>OLAP – Pivot</a:t>
            </a:r>
          </a:p>
        </p:txBody>
      </p:sp>
      <p:pic>
        <p:nvPicPr>
          <p:cNvPr id="66566" name="Picture 4" descr="Cub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0"/>
            <a:ext cx="13081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bject 9"/>
          <p:cNvSpPr/>
          <p:nvPr/>
        </p:nvSpPr>
        <p:spPr>
          <a:xfrm>
            <a:off x="5473819" y="1454777"/>
            <a:ext cx="3073162" cy="502440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943786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52450" y="407275"/>
            <a:ext cx="7886700" cy="993775"/>
          </a:xfrm>
        </p:spPr>
        <p:txBody>
          <a:bodyPr>
            <a:normAutofit/>
          </a:bodyPr>
          <a:lstStyle/>
          <a:p>
            <a:r>
              <a:rPr lang="en-US" b="1" dirty="0">
                <a:latin typeface="+mn-lt"/>
              </a:rPr>
              <a:t>OLAP operations</a:t>
            </a:r>
          </a:p>
        </p:txBody>
      </p:sp>
      <p:graphicFrame>
        <p:nvGraphicFramePr>
          <p:cNvPr id="4" name="Table 3"/>
          <p:cNvGraphicFramePr>
            <a:graphicFrameLocks noGrp="1"/>
          </p:cNvGraphicFramePr>
          <p:nvPr>
            <p:extLst/>
          </p:nvPr>
        </p:nvGraphicFramePr>
        <p:xfrm>
          <a:off x="3069747" y="4360848"/>
          <a:ext cx="4883323" cy="965165"/>
        </p:xfrm>
        <a:graphic>
          <a:graphicData uri="http://schemas.openxmlformats.org/drawingml/2006/table">
            <a:tbl>
              <a:tblPr firstRow="1" firstCol="1" bandRow="1">
                <a:tableStyleId>{5C22544A-7EE6-4342-B048-85BDC9FD1C3A}</a:tableStyleId>
              </a:tblPr>
              <a:tblGrid>
                <a:gridCol w="613664">
                  <a:extLst>
                    <a:ext uri="{9D8B030D-6E8A-4147-A177-3AD203B41FA5}">
                      <a16:colId xmlns:a16="http://schemas.microsoft.com/office/drawing/2014/main" val="20000"/>
                    </a:ext>
                  </a:extLst>
                </a:gridCol>
                <a:gridCol w="751393">
                  <a:extLst>
                    <a:ext uri="{9D8B030D-6E8A-4147-A177-3AD203B41FA5}">
                      <a16:colId xmlns:a16="http://schemas.microsoft.com/office/drawing/2014/main" val="20001"/>
                    </a:ext>
                  </a:extLst>
                </a:gridCol>
                <a:gridCol w="702530">
                  <a:extLst>
                    <a:ext uri="{9D8B030D-6E8A-4147-A177-3AD203B41FA5}">
                      <a16:colId xmlns:a16="http://schemas.microsoft.com/office/drawing/2014/main" val="20002"/>
                    </a:ext>
                  </a:extLst>
                </a:gridCol>
                <a:gridCol w="703934">
                  <a:extLst>
                    <a:ext uri="{9D8B030D-6E8A-4147-A177-3AD203B41FA5}">
                      <a16:colId xmlns:a16="http://schemas.microsoft.com/office/drawing/2014/main" val="20003"/>
                    </a:ext>
                  </a:extLst>
                </a:gridCol>
                <a:gridCol w="720778">
                  <a:extLst>
                    <a:ext uri="{9D8B030D-6E8A-4147-A177-3AD203B41FA5}">
                      <a16:colId xmlns:a16="http://schemas.microsoft.com/office/drawing/2014/main" val="20004"/>
                    </a:ext>
                  </a:extLst>
                </a:gridCol>
                <a:gridCol w="696214">
                  <a:extLst>
                    <a:ext uri="{9D8B030D-6E8A-4147-A177-3AD203B41FA5}">
                      <a16:colId xmlns:a16="http://schemas.microsoft.com/office/drawing/2014/main" val="20005"/>
                    </a:ext>
                  </a:extLst>
                </a:gridCol>
                <a:gridCol w="694810">
                  <a:extLst>
                    <a:ext uri="{9D8B030D-6E8A-4147-A177-3AD203B41FA5}">
                      <a16:colId xmlns:a16="http://schemas.microsoft.com/office/drawing/2014/main" val="20006"/>
                    </a:ext>
                  </a:extLst>
                </a:gridCol>
              </a:tblGrid>
              <a:tr h="193033">
                <a:tc>
                  <a:txBody>
                    <a:bodyPr/>
                    <a:lstStyle/>
                    <a:p>
                      <a:pPr marL="0" marR="2540" indent="0" algn="ctr">
                        <a:lnSpc>
                          <a:spcPct val="107000"/>
                        </a:lnSpc>
                        <a:spcBef>
                          <a:spcPts val="0"/>
                        </a:spcBef>
                        <a:spcAft>
                          <a:spcPts val="0"/>
                        </a:spcAft>
                      </a:pPr>
                      <a:r>
                        <a:rPr lang="en-US" sz="900" dirty="0">
                          <a:solidFill>
                            <a:schemeClr val="tx1"/>
                          </a:solidFill>
                          <a:effectLst/>
                        </a:rPr>
                        <a:t>YEAR</a:t>
                      </a:r>
                      <a:endParaRPr lang="en-US" sz="800" dirty="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0" marR="8890" indent="0" algn="ctr">
                        <a:lnSpc>
                          <a:spcPct val="107000"/>
                        </a:lnSpc>
                        <a:spcBef>
                          <a:spcPts val="0"/>
                        </a:spcBef>
                        <a:spcAft>
                          <a:spcPts val="0"/>
                        </a:spcAft>
                      </a:pPr>
                      <a:r>
                        <a:rPr lang="en-US" sz="900" dirty="0">
                          <a:solidFill>
                            <a:schemeClr val="tx1"/>
                          </a:solidFill>
                          <a:effectLst/>
                        </a:rPr>
                        <a:t>Clothing</a:t>
                      </a:r>
                      <a:endParaRPr lang="en-US" sz="800" dirty="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47625" marR="0" indent="0" algn="ctr">
                        <a:lnSpc>
                          <a:spcPct val="107000"/>
                        </a:lnSpc>
                        <a:spcBef>
                          <a:spcPts val="0"/>
                        </a:spcBef>
                        <a:spcAft>
                          <a:spcPts val="0"/>
                        </a:spcAft>
                      </a:pPr>
                      <a:r>
                        <a:rPr lang="en-US" sz="900">
                          <a:solidFill>
                            <a:schemeClr val="tx1"/>
                          </a:solidFill>
                          <a:effectLst/>
                        </a:rPr>
                        <a:t>Electronics</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0" marR="4445" indent="0" algn="ctr">
                        <a:lnSpc>
                          <a:spcPct val="107000"/>
                        </a:lnSpc>
                        <a:spcBef>
                          <a:spcPts val="0"/>
                        </a:spcBef>
                        <a:spcAft>
                          <a:spcPts val="0"/>
                        </a:spcAft>
                      </a:pPr>
                      <a:r>
                        <a:rPr lang="en-US" sz="900" dirty="0">
                          <a:solidFill>
                            <a:schemeClr val="tx1"/>
                          </a:solidFill>
                          <a:effectLst/>
                        </a:rPr>
                        <a:t>Video</a:t>
                      </a:r>
                      <a:endParaRPr lang="en-US" sz="800" dirty="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0" marR="5715" indent="0" algn="ctr">
                        <a:lnSpc>
                          <a:spcPct val="107000"/>
                        </a:lnSpc>
                        <a:spcBef>
                          <a:spcPts val="0"/>
                        </a:spcBef>
                        <a:spcAft>
                          <a:spcPts val="0"/>
                        </a:spcAft>
                      </a:pPr>
                      <a:r>
                        <a:rPr lang="en-US" sz="900" dirty="0">
                          <a:solidFill>
                            <a:schemeClr val="tx1"/>
                          </a:solidFill>
                          <a:effectLst/>
                        </a:rPr>
                        <a:t>Kitchen</a:t>
                      </a:r>
                      <a:endParaRPr lang="en-US" sz="800" dirty="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32385" marR="0" indent="0" algn="ctr">
                        <a:lnSpc>
                          <a:spcPct val="107000"/>
                        </a:lnSpc>
                        <a:spcBef>
                          <a:spcPts val="0"/>
                        </a:spcBef>
                        <a:spcAft>
                          <a:spcPts val="0"/>
                        </a:spcAft>
                      </a:pPr>
                      <a:r>
                        <a:rPr lang="en-US" sz="900">
                          <a:solidFill>
                            <a:schemeClr val="tx1"/>
                          </a:solidFill>
                          <a:effectLst/>
                        </a:rPr>
                        <a:t>Appliances</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0" marR="5715" indent="0" algn="ctr">
                        <a:lnSpc>
                          <a:spcPct val="107000"/>
                        </a:lnSpc>
                        <a:spcBef>
                          <a:spcPts val="0"/>
                        </a:spcBef>
                        <a:spcAft>
                          <a:spcPts val="0"/>
                        </a:spcAft>
                      </a:pPr>
                      <a:r>
                        <a:rPr lang="en-US" sz="900" dirty="0">
                          <a:solidFill>
                            <a:schemeClr val="tx1"/>
                          </a:solidFill>
                          <a:effectLst/>
                        </a:rPr>
                        <a:t>TOTAL</a:t>
                      </a:r>
                      <a:endParaRPr lang="en-US" sz="800" dirty="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extLst>
                  <a:ext uri="{0D108BD9-81ED-4DB2-BD59-A6C34878D82A}">
                    <a16:rowId xmlns:a16="http://schemas.microsoft.com/office/drawing/2014/main" val="10000"/>
                  </a:ext>
                </a:extLst>
              </a:tr>
              <a:tr h="193033">
                <a:tc>
                  <a:txBody>
                    <a:bodyPr/>
                    <a:lstStyle/>
                    <a:p>
                      <a:pPr marL="0" marR="2540" indent="0" algn="ctr">
                        <a:lnSpc>
                          <a:spcPct val="107000"/>
                        </a:lnSpc>
                        <a:spcBef>
                          <a:spcPts val="0"/>
                        </a:spcBef>
                        <a:spcAft>
                          <a:spcPts val="0"/>
                        </a:spcAft>
                      </a:pPr>
                      <a:r>
                        <a:rPr lang="en-US" sz="900">
                          <a:solidFill>
                            <a:schemeClr val="tx1"/>
                          </a:solidFill>
                          <a:effectLst/>
                        </a:rPr>
                        <a:t>1998</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55880" marR="0" indent="0" algn="l">
                        <a:lnSpc>
                          <a:spcPct val="107000"/>
                        </a:lnSpc>
                        <a:spcBef>
                          <a:spcPts val="0"/>
                        </a:spcBef>
                        <a:spcAft>
                          <a:spcPts val="0"/>
                        </a:spcAft>
                      </a:pPr>
                      <a:r>
                        <a:rPr lang="en-US" sz="900">
                          <a:solidFill>
                            <a:schemeClr val="tx1"/>
                          </a:solidFill>
                          <a:effectLst/>
                        </a:rPr>
                        <a:t>$3,457,000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0" marR="10160" indent="0" algn="r">
                        <a:lnSpc>
                          <a:spcPct val="107000"/>
                        </a:lnSpc>
                        <a:spcBef>
                          <a:spcPts val="0"/>
                        </a:spcBef>
                        <a:spcAft>
                          <a:spcPts val="0"/>
                        </a:spcAft>
                      </a:pPr>
                      <a:r>
                        <a:rPr lang="en-US" sz="900">
                          <a:solidFill>
                            <a:schemeClr val="tx1"/>
                          </a:solidFill>
                          <a:effectLst/>
                        </a:rPr>
                        <a:t>$5,894,800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0" marR="10160" indent="0" algn="r">
                        <a:lnSpc>
                          <a:spcPct val="107000"/>
                        </a:lnSpc>
                        <a:spcBef>
                          <a:spcPts val="0"/>
                        </a:spcBef>
                        <a:spcAft>
                          <a:spcPts val="0"/>
                        </a:spcAft>
                      </a:pPr>
                      <a:r>
                        <a:rPr lang="en-US" sz="900">
                          <a:solidFill>
                            <a:schemeClr val="tx1"/>
                          </a:solidFill>
                          <a:effectLst/>
                        </a:rPr>
                        <a:t>$7,198,700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0" marR="10160" indent="0" algn="r">
                        <a:lnSpc>
                          <a:spcPct val="107000"/>
                        </a:lnSpc>
                        <a:spcBef>
                          <a:spcPts val="0"/>
                        </a:spcBef>
                        <a:spcAft>
                          <a:spcPts val="0"/>
                        </a:spcAft>
                      </a:pPr>
                      <a:r>
                        <a:rPr lang="en-US" sz="900">
                          <a:solidFill>
                            <a:schemeClr val="tx1"/>
                          </a:solidFill>
                          <a:effectLst/>
                        </a:rPr>
                        <a:t>$4,875,400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0" marR="10160" indent="0" algn="r">
                        <a:lnSpc>
                          <a:spcPct val="107000"/>
                        </a:lnSpc>
                        <a:spcBef>
                          <a:spcPts val="0"/>
                        </a:spcBef>
                        <a:spcAft>
                          <a:spcPts val="0"/>
                        </a:spcAft>
                      </a:pPr>
                      <a:r>
                        <a:rPr lang="en-US" sz="900">
                          <a:solidFill>
                            <a:schemeClr val="tx1"/>
                          </a:solidFill>
                          <a:effectLst/>
                        </a:rPr>
                        <a:t>$5,947,300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23495" marR="0" indent="0" algn="just">
                        <a:lnSpc>
                          <a:spcPct val="107000"/>
                        </a:lnSpc>
                        <a:spcBef>
                          <a:spcPts val="0"/>
                        </a:spcBef>
                        <a:spcAft>
                          <a:spcPts val="0"/>
                        </a:spcAft>
                      </a:pPr>
                      <a:r>
                        <a:rPr lang="en-US" sz="900">
                          <a:solidFill>
                            <a:schemeClr val="tx1"/>
                          </a:solidFill>
                          <a:effectLst/>
                        </a:rPr>
                        <a:t>$27,373,200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extLst>
                  <a:ext uri="{0D108BD9-81ED-4DB2-BD59-A6C34878D82A}">
                    <a16:rowId xmlns:a16="http://schemas.microsoft.com/office/drawing/2014/main" val="10001"/>
                  </a:ext>
                </a:extLst>
              </a:tr>
              <a:tr h="193033">
                <a:tc>
                  <a:txBody>
                    <a:bodyPr/>
                    <a:lstStyle/>
                    <a:p>
                      <a:pPr marL="0" marR="2540" indent="0" algn="ctr">
                        <a:lnSpc>
                          <a:spcPct val="107000"/>
                        </a:lnSpc>
                        <a:spcBef>
                          <a:spcPts val="0"/>
                        </a:spcBef>
                        <a:spcAft>
                          <a:spcPts val="0"/>
                        </a:spcAft>
                      </a:pPr>
                      <a:r>
                        <a:rPr lang="en-US" sz="900">
                          <a:solidFill>
                            <a:schemeClr val="tx1"/>
                          </a:solidFill>
                          <a:effectLst/>
                        </a:rPr>
                        <a:t>1999</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55880" marR="0" indent="0" algn="l">
                        <a:lnSpc>
                          <a:spcPct val="107000"/>
                        </a:lnSpc>
                        <a:spcBef>
                          <a:spcPts val="0"/>
                        </a:spcBef>
                        <a:spcAft>
                          <a:spcPts val="0"/>
                        </a:spcAft>
                      </a:pPr>
                      <a:r>
                        <a:rPr lang="en-US" sz="900">
                          <a:solidFill>
                            <a:schemeClr val="tx1"/>
                          </a:solidFill>
                          <a:effectLst/>
                        </a:rPr>
                        <a:t>$3,590,050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0" marR="10160" indent="0" algn="r">
                        <a:lnSpc>
                          <a:spcPct val="107000"/>
                        </a:lnSpc>
                        <a:spcBef>
                          <a:spcPts val="0"/>
                        </a:spcBef>
                        <a:spcAft>
                          <a:spcPts val="0"/>
                        </a:spcAft>
                      </a:pPr>
                      <a:r>
                        <a:rPr lang="en-US" sz="900">
                          <a:solidFill>
                            <a:schemeClr val="tx1"/>
                          </a:solidFill>
                          <a:effectLst/>
                        </a:rPr>
                        <a:t>$4,078,900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0" marR="10160" indent="0" algn="r">
                        <a:lnSpc>
                          <a:spcPct val="107000"/>
                        </a:lnSpc>
                        <a:spcBef>
                          <a:spcPts val="0"/>
                        </a:spcBef>
                        <a:spcAft>
                          <a:spcPts val="0"/>
                        </a:spcAft>
                      </a:pPr>
                      <a:r>
                        <a:rPr lang="en-US" sz="900">
                          <a:solidFill>
                            <a:schemeClr val="tx1"/>
                          </a:solidFill>
                          <a:effectLst/>
                        </a:rPr>
                        <a:t>$6,057,890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0" marR="10160" indent="0" algn="r">
                        <a:lnSpc>
                          <a:spcPct val="107000"/>
                        </a:lnSpc>
                        <a:spcBef>
                          <a:spcPts val="0"/>
                        </a:spcBef>
                        <a:spcAft>
                          <a:spcPts val="0"/>
                        </a:spcAft>
                      </a:pPr>
                      <a:r>
                        <a:rPr lang="en-US" sz="900">
                          <a:solidFill>
                            <a:schemeClr val="tx1"/>
                          </a:solidFill>
                          <a:effectLst/>
                        </a:rPr>
                        <a:t>$5,894,500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0" marR="10160" indent="0" algn="r">
                        <a:lnSpc>
                          <a:spcPct val="107000"/>
                        </a:lnSpc>
                        <a:spcBef>
                          <a:spcPts val="0"/>
                        </a:spcBef>
                        <a:spcAft>
                          <a:spcPts val="0"/>
                        </a:spcAft>
                      </a:pPr>
                      <a:r>
                        <a:rPr lang="en-US" sz="900">
                          <a:solidFill>
                            <a:schemeClr val="tx1"/>
                          </a:solidFill>
                          <a:effectLst/>
                        </a:rPr>
                        <a:t>$6,104,500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23495" marR="0" indent="0" algn="just">
                        <a:lnSpc>
                          <a:spcPct val="107000"/>
                        </a:lnSpc>
                        <a:spcBef>
                          <a:spcPts val="0"/>
                        </a:spcBef>
                        <a:spcAft>
                          <a:spcPts val="0"/>
                        </a:spcAft>
                      </a:pPr>
                      <a:r>
                        <a:rPr lang="en-US" sz="900">
                          <a:solidFill>
                            <a:schemeClr val="tx1"/>
                          </a:solidFill>
                          <a:effectLst/>
                        </a:rPr>
                        <a:t>$25,725,840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extLst>
                  <a:ext uri="{0D108BD9-81ED-4DB2-BD59-A6C34878D82A}">
                    <a16:rowId xmlns:a16="http://schemas.microsoft.com/office/drawing/2014/main" val="10002"/>
                  </a:ext>
                </a:extLst>
              </a:tr>
              <a:tr h="193033">
                <a:tc>
                  <a:txBody>
                    <a:bodyPr/>
                    <a:lstStyle/>
                    <a:p>
                      <a:pPr marL="0" marR="2540" indent="0" algn="ctr">
                        <a:lnSpc>
                          <a:spcPct val="107000"/>
                        </a:lnSpc>
                        <a:spcBef>
                          <a:spcPts val="0"/>
                        </a:spcBef>
                        <a:spcAft>
                          <a:spcPts val="0"/>
                        </a:spcAft>
                      </a:pPr>
                      <a:r>
                        <a:rPr lang="en-US" sz="900">
                          <a:solidFill>
                            <a:schemeClr val="tx1"/>
                          </a:solidFill>
                          <a:effectLst/>
                        </a:rPr>
                        <a:t>2000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55880" marR="0" indent="0" algn="l">
                        <a:lnSpc>
                          <a:spcPct val="107000"/>
                        </a:lnSpc>
                        <a:spcBef>
                          <a:spcPts val="0"/>
                        </a:spcBef>
                        <a:spcAft>
                          <a:spcPts val="0"/>
                        </a:spcAft>
                      </a:pPr>
                      <a:r>
                        <a:rPr lang="en-US" sz="900">
                          <a:solidFill>
                            <a:schemeClr val="tx1"/>
                          </a:solidFill>
                          <a:effectLst/>
                        </a:rPr>
                        <a:t>$5,789,400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0" marR="10160" indent="0" algn="r">
                        <a:lnSpc>
                          <a:spcPct val="107000"/>
                        </a:lnSpc>
                        <a:spcBef>
                          <a:spcPts val="0"/>
                        </a:spcBef>
                        <a:spcAft>
                          <a:spcPts val="0"/>
                        </a:spcAft>
                      </a:pPr>
                      <a:r>
                        <a:rPr lang="en-US" sz="900">
                          <a:solidFill>
                            <a:schemeClr val="tx1"/>
                          </a:solidFill>
                          <a:effectLst/>
                        </a:rPr>
                        <a:t>$6,094,600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0" marR="10160" indent="0" algn="r">
                        <a:lnSpc>
                          <a:spcPct val="107000"/>
                        </a:lnSpc>
                        <a:spcBef>
                          <a:spcPts val="0"/>
                        </a:spcBef>
                        <a:spcAft>
                          <a:spcPts val="0"/>
                        </a:spcAft>
                      </a:pPr>
                      <a:r>
                        <a:rPr lang="en-US" sz="900">
                          <a:solidFill>
                            <a:schemeClr val="tx1"/>
                          </a:solidFill>
                          <a:effectLst/>
                        </a:rPr>
                        <a:t>$8,005,600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0" marR="10160" indent="0" algn="r">
                        <a:lnSpc>
                          <a:spcPct val="107000"/>
                        </a:lnSpc>
                        <a:spcBef>
                          <a:spcPts val="0"/>
                        </a:spcBef>
                        <a:spcAft>
                          <a:spcPts val="0"/>
                        </a:spcAft>
                      </a:pPr>
                      <a:r>
                        <a:rPr lang="en-US" sz="900">
                          <a:solidFill>
                            <a:schemeClr val="tx1"/>
                          </a:solidFill>
                          <a:effectLst/>
                        </a:rPr>
                        <a:t>$6,934,500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0" marR="10160" indent="0" algn="r">
                        <a:lnSpc>
                          <a:spcPct val="107000"/>
                        </a:lnSpc>
                        <a:spcBef>
                          <a:spcPts val="0"/>
                        </a:spcBef>
                        <a:spcAft>
                          <a:spcPts val="0"/>
                        </a:spcAft>
                      </a:pPr>
                      <a:r>
                        <a:rPr lang="en-US" sz="900">
                          <a:solidFill>
                            <a:schemeClr val="tx1"/>
                          </a:solidFill>
                          <a:effectLst/>
                        </a:rPr>
                        <a:t>$7,549,000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23495" marR="0" indent="0" algn="just">
                        <a:lnSpc>
                          <a:spcPct val="107000"/>
                        </a:lnSpc>
                        <a:spcBef>
                          <a:spcPts val="0"/>
                        </a:spcBef>
                        <a:spcAft>
                          <a:spcPts val="0"/>
                        </a:spcAft>
                      </a:pPr>
                      <a:r>
                        <a:rPr lang="en-US" sz="900">
                          <a:solidFill>
                            <a:schemeClr val="tx1"/>
                          </a:solidFill>
                          <a:effectLst/>
                        </a:rPr>
                        <a:t>$34,373,100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extLst>
                  <a:ext uri="{0D108BD9-81ED-4DB2-BD59-A6C34878D82A}">
                    <a16:rowId xmlns:a16="http://schemas.microsoft.com/office/drawing/2014/main" val="10003"/>
                  </a:ext>
                </a:extLst>
              </a:tr>
              <a:tr h="193033">
                <a:tc>
                  <a:txBody>
                    <a:bodyPr/>
                    <a:lstStyle/>
                    <a:p>
                      <a:pPr marL="0" marR="5715" indent="0" algn="ctr">
                        <a:lnSpc>
                          <a:spcPct val="107000"/>
                        </a:lnSpc>
                        <a:spcBef>
                          <a:spcPts val="0"/>
                        </a:spcBef>
                        <a:spcAft>
                          <a:spcPts val="0"/>
                        </a:spcAft>
                      </a:pPr>
                      <a:r>
                        <a:rPr lang="en-US" sz="900" dirty="0">
                          <a:solidFill>
                            <a:schemeClr val="tx1"/>
                          </a:solidFill>
                          <a:effectLst/>
                        </a:rPr>
                        <a:t>Total</a:t>
                      </a:r>
                      <a:endParaRPr lang="en-US" sz="800" dirty="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0" marR="0" indent="0" algn="just">
                        <a:lnSpc>
                          <a:spcPct val="107000"/>
                        </a:lnSpc>
                        <a:spcBef>
                          <a:spcPts val="0"/>
                        </a:spcBef>
                        <a:spcAft>
                          <a:spcPts val="0"/>
                        </a:spcAft>
                      </a:pPr>
                      <a:r>
                        <a:rPr lang="en-US" sz="900">
                          <a:solidFill>
                            <a:schemeClr val="tx1"/>
                          </a:solidFill>
                          <a:effectLst/>
                        </a:rPr>
                        <a:t>$12,836,450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30480" marR="0" indent="0" algn="l">
                        <a:lnSpc>
                          <a:spcPct val="107000"/>
                        </a:lnSpc>
                        <a:spcBef>
                          <a:spcPts val="0"/>
                        </a:spcBef>
                        <a:spcAft>
                          <a:spcPts val="0"/>
                        </a:spcAft>
                      </a:pPr>
                      <a:r>
                        <a:rPr lang="en-US" sz="900">
                          <a:solidFill>
                            <a:schemeClr val="tx1"/>
                          </a:solidFill>
                          <a:effectLst/>
                        </a:rPr>
                        <a:t>$16,068,300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32385" marR="0" indent="0" algn="l">
                        <a:lnSpc>
                          <a:spcPct val="107000"/>
                        </a:lnSpc>
                        <a:spcBef>
                          <a:spcPts val="0"/>
                        </a:spcBef>
                        <a:spcAft>
                          <a:spcPts val="0"/>
                        </a:spcAft>
                      </a:pPr>
                      <a:r>
                        <a:rPr lang="en-US" sz="900" dirty="0">
                          <a:solidFill>
                            <a:schemeClr val="tx1"/>
                          </a:solidFill>
                          <a:effectLst/>
                        </a:rPr>
                        <a:t>$21,262,190</a:t>
                      </a:r>
                      <a:endParaRPr lang="en-US" sz="800" dirty="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48895" marR="0" indent="0" algn="l">
                        <a:lnSpc>
                          <a:spcPct val="107000"/>
                        </a:lnSpc>
                        <a:spcBef>
                          <a:spcPts val="0"/>
                        </a:spcBef>
                        <a:spcAft>
                          <a:spcPts val="0"/>
                        </a:spcAft>
                      </a:pPr>
                      <a:r>
                        <a:rPr lang="en-US" sz="900">
                          <a:solidFill>
                            <a:schemeClr val="tx1"/>
                          </a:solidFill>
                          <a:effectLst/>
                        </a:rPr>
                        <a:t>$17,704,400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24765" marR="0" indent="0" algn="l">
                        <a:lnSpc>
                          <a:spcPct val="107000"/>
                        </a:lnSpc>
                        <a:spcBef>
                          <a:spcPts val="0"/>
                        </a:spcBef>
                        <a:spcAft>
                          <a:spcPts val="0"/>
                        </a:spcAft>
                      </a:pPr>
                      <a:r>
                        <a:rPr lang="en-US" sz="900">
                          <a:solidFill>
                            <a:schemeClr val="tx1"/>
                          </a:solidFill>
                          <a:effectLst/>
                        </a:rPr>
                        <a:t>$19,600,800</a:t>
                      </a:r>
                      <a:endParaRPr lang="en-US" sz="80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tc>
                  <a:txBody>
                    <a:bodyPr/>
                    <a:lstStyle/>
                    <a:p>
                      <a:pPr marL="23495" marR="0" indent="0" algn="just">
                        <a:lnSpc>
                          <a:spcPct val="107000"/>
                        </a:lnSpc>
                        <a:spcBef>
                          <a:spcPts val="0"/>
                        </a:spcBef>
                        <a:spcAft>
                          <a:spcPts val="0"/>
                        </a:spcAft>
                      </a:pPr>
                      <a:r>
                        <a:rPr lang="en-US" sz="900" dirty="0">
                          <a:solidFill>
                            <a:schemeClr val="tx1"/>
                          </a:solidFill>
                          <a:effectLst/>
                        </a:rPr>
                        <a:t>$87,472,140</a:t>
                      </a:r>
                      <a:endParaRPr lang="en-US" sz="800" dirty="0">
                        <a:solidFill>
                          <a:schemeClr val="tx1"/>
                        </a:solidFill>
                        <a:effectLst/>
                        <a:latin typeface="Times New Roman" panose="02020603050405020304" pitchFamily="18" charset="0"/>
                        <a:ea typeface="Times New Roman" panose="02020603050405020304" pitchFamily="18" charset="0"/>
                      </a:endParaRPr>
                    </a:p>
                  </a:txBody>
                  <a:tcPr marL="17621" marR="14764" marT="20003" marB="0">
                    <a:solidFill>
                      <a:schemeClr val="bg1"/>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nvPr>
        </p:nvGraphicFramePr>
        <p:xfrm>
          <a:off x="3407345" y="2439014"/>
          <a:ext cx="3981598" cy="1117144"/>
        </p:xfrm>
        <a:graphic>
          <a:graphicData uri="http://schemas.openxmlformats.org/drawingml/2006/table">
            <a:tbl>
              <a:tblPr firstRow="1" firstCol="1" bandRow="1">
                <a:tableStyleId>{5C22544A-7EE6-4342-B048-85BDC9FD1C3A}</a:tableStyleId>
              </a:tblPr>
              <a:tblGrid>
                <a:gridCol w="803522">
                  <a:extLst>
                    <a:ext uri="{9D8B030D-6E8A-4147-A177-3AD203B41FA5}">
                      <a16:colId xmlns:a16="http://schemas.microsoft.com/office/drawing/2014/main" val="20000"/>
                    </a:ext>
                  </a:extLst>
                </a:gridCol>
                <a:gridCol w="795269">
                  <a:extLst>
                    <a:ext uri="{9D8B030D-6E8A-4147-A177-3AD203B41FA5}">
                      <a16:colId xmlns:a16="http://schemas.microsoft.com/office/drawing/2014/main" val="20001"/>
                    </a:ext>
                  </a:extLst>
                </a:gridCol>
                <a:gridCol w="793769">
                  <a:extLst>
                    <a:ext uri="{9D8B030D-6E8A-4147-A177-3AD203B41FA5}">
                      <a16:colId xmlns:a16="http://schemas.microsoft.com/office/drawing/2014/main" val="20002"/>
                    </a:ext>
                  </a:extLst>
                </a:gridCol>
                <a:gridCol w="793769">
                  <a:extLst>
                    <a:ext uri="{9D8B030D-6E8A-4147-A177-3AD203B41FA5}">
                      <a16:colId xmlns:a16="http://schemas.microsoft.com/office/drawing/2014/main" val="20003"/>
                    </a:ext>
                  </a:extLst>
                </a:gridCol>
                <a:gridCol w="795269">
                  <a:extLst>
                    <a:ext uri="{9D8B030D-6E8A-4147-A177-3AD203B41FA5}">
                      <a16:colId xmlns:a16="http://schemas.microsoft.com/office/drawing/2014/main" val="20004"/>
                    </a:ext>
                  </a:extLst>
                </a:gridCol>
              </a:tblGrid>
              <a:tr h="159592">
                <a:tc>
                  <a:txBody>
                    <a:bodyPr/>
                    <a:lstStyle/>
                    <a:p>
                      <a:pPr marL="0" marR="0" indent="0" algn="ctr">
                        <a:lnSpc>
                          <a:spcPct val="107000"/>
                        </a:lnSpc>
                        <a:spcBef>
                          <a:spcPts val="0"/>
                        </a:spcBef>
                        <a:spcAft>
                          <a:spcPts val="0"/>
                        </a:spcAft>
                      </a:pPr>
                      <a:r>
                        <a:rPr lang="en-US" sz="900">
                          <a:solidFill>
                            <a:schemeClr val="tx1"/>
                          </a:solidFill>
                          <a:effectLst/>
                        </a:rPr>
                        <a:t>LINE</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0" marR="2540" indent="0" algn="ctr">
                        <a:lnSpc>
                          <a:spcPct val="107000"/>
                        </a:lnSpc>
                        <a:spcBef>
                          <a:spcPts val="0"/>
                        </a:spcBef>
                        <a:spcAft>
                          <a:spcPts val="0"/>
                        </a:spcAft>
                      </a:pPr>
                      <a:r>
                        <a:rPr lang="en-US" sz="900">
                          <a:solidFill>
                            <a:schemeClr val="tx1"/>
                          </a:solidFill>
                          <a:effectLst/>
                        </a:rPr>
                        <a:t>1998</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0" marR="2540" indent="0" algn="ctr">
                        <a:lnSpc>
                          <a:spcPct val="107000"/>
                        </a:lnSpc>
                        <a:spcBef>
                          <a:spcPts val="0"/>
                        </a:spcBef>
                        <a:spcAft>
                          <a:spcPts val="0"/>
                        </a:spcAft>
                      </a:pPr>
                      <a:r>
                        <a:rPr lang="en-US" sz="900">
                          <a:solidFill>
                            <a:schemeClr val="tx1"/>
                          </a:solidFill>
                          <a:effectLst/>
                        </a:rPr>
                        <a:t>1999</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0" marR="2540" indent="0" algn="ctr">
                        <a:lnSpc>
                          <a:spcPct val="107000"/>
                        </a:lnSpc>
                        <a:spcBef>
                          <a:spcPts val="0"/>
                        </a:spcBef>
                        <a:spcAft>
                          <a:spcPts val="0"/>
                        </a:spcAft>
                      </a:pPr>
                      <a:r>
                        <a:rPr lang="en-US" sz="900">
                          <a:solidFill>
                            <a:schemeClr val="tx1"/>
                          </a:solidFill>
                          <a:effectLst/>
                        </a:rPr>
                        <a:t>2000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0" marR="8890" indent="0" algn="ctr">
                        <a:lnSpc>
                          <a:spcPct val="107000"/>
                        </a:lnSpc>
                        <a:spcBef>
                          <a:spcPts val="0"/>
                        </a:spcBef>
                        <a:spcAft>
                          <a:spcPts val="0"/>
                        </a:spcAft>
                      </a:pPr>
                      <a:r>
                        <a:rPr lang="en-US" sz="900" dirty="0">
                          <a:solidFill>
                            <a:schemeClr val="tx1"/>
                          </a:solidFill>
                          <a:effectLst/>
                        </a:rPr>
                        <a:t>TOTAL</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extLst>
                  <a:ext uri="{0D108BD9-81ED-4DB2-BD59-A6C34878D82A}">
                    <a16:rowId xmlns:a16="http://schemas.microsoft.com/office/drawing/2014/main" val="10000"/>
                  </a:ext>
                </a:extLst>
              </a:tr>
              <a:tr h="159592">
                <a:tc>
                  <a:txBody>
                    <a:bodyPr/>
                    <a:lstStyle/>
                    <a:p>
                      <a:pPr marL="0" marR="0" indent="0" algn="l">
                        <a:lnSpc>
                          <a:spcPct val="107000"/>
                        </a:lnSpc>
                        <a:spcBef>
                          <a:spcPts val="0"/>
                        </a:spcBef>
                        <a:spcAft>
                          <a:spcPts val="0"/>
                        </a:spcAft>
                      </a:pPr>
                      <a:r>
                        <a:rPr lang="en-US" sz="900">
                          <a:solidFill>
                            <a:schemeClr val="tx1"/>
                          </a:solidFill>
                          <a:effectLst/>
                        </a:rPr>
                        <a:t>Clothing</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78105" marR="0" indent="0" algn="l">
                        <a:lnSpc>
                          <a:spcPct val="107000"/>
                        </a:lnSpc>
                        <a:spcBef>
                          <a:spcPts val="0"/>
                        </a:spcBef>
                        <a:spcAft>
                          <a:spcPts val="0"/>
                        </a:spcAft>
                      </a:pPr>
                      <a:r>
                        <a:rPr lang="en-US" sz="900">
                          <a:solidFill>
                            <a:schemeClr val="tx1"/>
                          </a:solidFill>
                          <a:effectLst/>
                        </a:rPr>
                        <a:t>$3,457,000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78105" marR="0" indent="0" algn="l">
                        <a:lnSpc>
                          <a:spcPct val="107000"/>
                        </a:lnSpc>
                        <a:spcBef>
                          <a:spcPts val="0"/>
                        </a:spcBef>
                        <a:spcAft>
                          <a:spcPts val="0"/>
                        </a:spcAft>
                      </a:pPr>
                      <a:r>
                        <a:rPr lang="en-US" sz="900" dirty="0">
                          <a:solidFill>
                            <a:schemeClr val="tx1"/>
                          </a:solidFill>
                          <a:effectLst/>
                        </a:rPr>
                        <a:t>$3,590,050</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78105" marR="0" indent="0" algn="l">
                        <a:lnSpc>
                          <a:spcPct val="107000"/>
                        </a:lnSpc>
                        <a:spcBef>
                          <a:spcPts val="0"/>
                        </a:spcBef>
                        <a:spcAft>
                          <a:spcPts val="0"/>
                        </a:spcAft>
                      </a:pPr>
                      <a:r>
                        <a:rPr lang="en-US" sz="900">
                          <a:solidFill>
                            <a:schemeClr val="tx1"/>
                          </a:solidFill>
                          <a:effectLst/>
                        </a:rPr>
                        <a:t>$5,789,400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18415" marR="0" indent="0" algn="just">
                        <a:lnSpc>
                          <a:spcPct val="107000"/>
                        </a:lnSpc>
                        <a:spcBef>
                          <a:spcPts val="0"/>
                        </a:spcBef>
                        <a:spcAft>
                          <a:spcPts val="0"/>
                        </a:spcAft>
                      </a:pPr>
                      <a:r>
                        <a:rPr lang="en-US" sz="900">
                          <a:solidFill>
                            <a:schemeClr val="tx1"/>
                          </a:solidFill>
                          <a:effectLst/>
                        </a:rPr>
                        <a:t>$12,836,450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extLst>
                  <a:ext uri="{0D108BD9-81ED-4DB2-BD59-A6C34878D82A}">
                    <a16:rowId xmlns:a16="http://schemas.microsoft.com/office/drawing/2014/main" val="10001"/>
                  </a:ext>
                </a:extLst>
              </a:tr>
              <a:tr h="159592">
                <a:tc>
                  <a:txBody>
                    <a:bodyPr/>
                    <a:lstStyle/>
                    <a:p>
                      <a:pPr marL="0" marR="0" indent="0" algn="l">
                        <a:lnSpc>
                          <a:spcPct val="107000"/>
                        </a:lnSpc>
                        <a:spcBef>
                          <a:spcPts val="0"/>
                        </a:spcBef>
                        <a:spcAft>
                          <a:spcPts val="0"/>
                        </a:spcAft>
                      </a:pPr>
                      <a:r>
                        <a:rPr lang="en-US" sz="900">
                          <a:solidFill>
                            <a:schemeClr val="tx1"/>
                          </a:solidFill>
                          <a:effectLst/>
                        </a:rPr>
                        <a:t>Electronics</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78105" marR="0" indent="0" algn="l">
                        <a:lnSpc>
                          <a:spcPct val="107000"/>
                        </a:lnSpc>
                        <a:spcBef>
                          <a:spcPts val="0"/>
                        </a:spcBef>
                        <a:spcAft>
                          <a:spcPts val="0"/>
                        </a:spcAft>
                      </a:pPr>
                      <a:r>
                        <a:rPr lang="en-US" sz="900">
                          <a:solidFill>
                            <a:schemeClr val="tx1"/>
                          </a:solidFill>
                          <a:effectLst/>
                        </a:rPr>
                        <a:t>$5,894,800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78105" marR="0" indent="0" algn="l">
                        <a:lnSpc>
                          <a:spcPct val="107000"/>
                        </a:lnSpc>
                        <a:spcBef>
                          <a:spcPts val="0"/>
                        </a:spcBef>
                        <a:spcAft>
                          <a:spcPts val="0"/>
                        </a:spcAft>
                      </a:pPr>
                      <a:r>
                        <a:rPr lang="en-US" sz="900">
                          <a:solidFill>
                            <a:schemeClr val="tx1"/>
                          </a:solidFill>
                          <a:effectLst/>
                        </a:rPr>
                        <a:t>$4,078,900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78105" marR="0" indent="0" algn="l">
                        <a:lnSpc>
                          <a:spcPct val="107000"/>
                        </a:lnSpc>
                        <a:spcBef>
                          <a:spcPts val="0"/>
                        </a:spcBef>
                        <a:spcAft>
                          <a:spcPts val="0"/>
                        </a:spcAft>
                      </a:pPr>
                      <a:r>
                        <a:rPr lang="en-US" sz="900">
                          <a:solidFill>
                            <a:schemeClr val="tx1"/>
                          </a:solidFill>
                          <a:effectLst/>
                        </a:rPr>
                        <a:t>$6,094,600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18415" marR="0" indent="0" algn="just">
                        <a:lnSpc>
                          <a:spcPct val="107000"/>
                        </a:lnSpc>
                        <a:spcBef>
                          <a:spcPts val="0"/>
                        </a:spcBef>
                        <a:spcAft>
                          <a:spcPts val="0"/>
                        </a:spcAft>
                      </a:pPr>
                      <a:r>
                        <a:rPr lang="en-US" sz="900">
                          <a:solidFill>
                            <a:schemeClr val="tx1"/>
                          </a:solidFill>
                          <a:effectLst/>
                        </a:rPr>
                        <a:t>$16,068,300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extLst>
                  <a:ext uri="{0D108BD9-81ED-4DB2-BD59-A6C34878D82A}">
                    <a16:rowId xmlns:a16="http://schemas.microsoft.com/office/drawing/2014/main" val="10002"/>
                  </a:ext>
                </a:extLst>
              </a:tr>
              <a:tr h="159592">
                <a:tc>
                  <a:txBody>
                    <a:bodyPr/>
                    <a:lstStyle/>
                    <a:p>
                      <a:pPr marL="0" marR="0" indent="0" algn="l">
                        <a:lnSpc>
                          <a:spcPct val="107000"/>
                        </a:lnSpc>
                        <a:spcBef>
                          <a:spcPts val="0"/>
                        </a:spcBef>
                        <a:spcAft>
                          <a:spcPts val="0"/>
                        </a:spcAft>
                      </a:pPr>
                      <a:r>
                        <a:rPr lang="en-US" sz="900">
                          <a:solidFill>
                            <a:schemeClr val="tx1"/>
                          </a:solidFill>
                          <a:effectLst/>
                        </a:rPr>
                        <a:t>Video</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78105" marR="0" indent="0" algn="l">
                        <a:lnSpc>
                          <a:spcPct val="107000"/>
                        </a:lnSpc>
                        <a:spcBef>
                          <a:spcPts val="0"/>
                        </a:spcBef>
                        <a:spcAft>
                          <a:spcPts val="0"/>
                        </a:spcAft>
                      </a:pPr>
                      <a:r>
                        <a:rPr lang="en-US" sz="900">
                          <a:solidFill>
                            <a:schemeClr val="tx1"/>
                          </a:solidFill>
                          <a:effectLst/>
                        </a:rPr>
                        <a:t>$7,198,700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78105" marR="0" indent="0" algn="l">
                        <a:lnSpc>
                          <a:spcPct val="107000"/>
                        </a:lnSpc>
                        <a:spcBef>
                          <a:spcPts val="0"/>
                        </a:spcBef>
                        <a:spcAft>
                          <a:spcPts val="0"/>
                        </a:spcAft>
                      </a:pPr>
                      <a:r>
                        <a:rPr lang="en-US" sz="900">
                          <a:solidFill>
                            <a:schemeClr val="tx1"/>
                          </a:solidFill>
                          <a:effectLst/>
                        </a:rPr>
                        <a:t>$6,057,890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78105" marR="0" indent="0" algn="l">
                        <a:lnSpc>
                          <a:spcPct val="107000"/>
                        </a:lnSpc>
                        <a:spcBef>
                          <a:spcPts val="0"/>
                        </a:spcBef>
                        <a:spcAft>
                          <a:spcPts val="0"/>
                        </a:spcAft>
                      </a:pPr>
                      <a:r>
                        <a:rPr lang="en-US" sz="900">
                          <a:solidFill>
                            <a:schemeClr val="tx1"/>
                          </a:solidFill>
                          <a:effectLst/>
                        </a:rPr>
                        <a:t>$8,005,600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18415" marR="0" indent="0" algn="just">
                        <a:lnSpc>
                          <a:spcPct val="107000"/>
                        </a:lnSpc>
                        <a:spcBef>
                          <a:spcPts val="0"/>
                        </a:spcBef>
                        <a:spcAft>
                          <a:spcPts val="0"/>
                        </a:spcAft>
                      </a:pPr>
                      <a:r>
                        <a:rPr lang="en-US" sz="900">
                          <a:solidFill>
                            <a:schemeClr val="tx1"/>
                          </a:solidFill>
                          <a:effectLst/>
                        </a:rPr>
                        <a:t>$21,262,190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extLst>
                  <a:ext uri="{0D108BD9-81ED-4DB2-BD59-A6C34878D82A}">
                    <a16:rowId xmlns:a16="http://schemas.microsoft.com/office/drawing/2014/main" val="10003"/>
                  </a:ext>
                </a:extLst>
              </a:tr>
              <a:tr h="159592">
                <a:tc>
                  <a:txBody>
                    <a:bodyPr/>
                    <a:lstStyle/>
                    <a:p>
                      <a:pPr marL="0" marR="0" indent="0" algn="l">
                        <a:lnSpc>
                          <a:spcPct val="107000"/>
                        </a:lnSpc>
                        <a:spcBef>
                          <a:spcPts val="0"/>
                        </a:spcBef>
                        <a:spcAft>
                          <a:spcPts val="0"/>
                        </a:spcAft>
                      </a:pPr>
                      <a:r>
                        <a:rPr lang="en-US" sz="900">
                          <a:solidFill>
                            <a:schemeClr val="tx1"/>
                          </a:solidFill>
                          <a:effectLst/>
                        </a:rPr>
                        <a:t>Kitchen</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78105" marR="0" indent="0" algn="l">
                        <a:lnSpc>
                          <a:spcPct val="107000"/>
                        </a:lnSpc>
                        <a:spcBef>
                          <a:spcPts val="0"/>
                        </a:spcBef>
                        <a:spcAft>
                          <a:spcPts val="0"/>
                        </a:spcAft>
                      </a:pPr>
                      <a:r>
                        <a:rPr lang="en-US" sz="900">
                          <a:solidFill>
                            <a:schemeClr val="tx1"/>
                          </a:solidFill>
                          <a:effectLst/>
                        </a:rPr>
                        <a:t>$4,875,400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78105" marR="0" indent="0" algn="l">
                        <a:lnSpc>
                          <a:spcPct val="107000"/>
                        </a:lnSpc>
                        <a:spcBef>
                          <a:spcPts val="0"/>
                        </a:spcBef>
                        <a:spcAft>
                          <a:spcPts val="0"/>
                        </a:spcAft>
                      </a:pPr>
                      <a:r>
                        <a:rPr lang="en-US" sz="900">
                          <a:solidFill>
                            <a:schemeClr val="tx1"/>
                          </a:solidFill>
                          <a:effectLst/>
                        </a:rPr>
                        <a:t>$5,894,500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78105" marR="0" indent="0" algn="l">
                        <a:lnSpc>
                          <a:spcPct val="107000"/>
                        </a:lnSpc>
                        <a:spcBef>
                          <a:spcPts val="0"/>
                        </a:spcBef>
                        <a:spcAft>
                          <a:spcPts val="0"/>
                        </a:spcAft>
                      </a:pPr>
                      <a:r>
                        <a:rPr lang="en-US" sz="900">
                          <a:solidFill>
                            <a:schemeClr val="tx1"/>
                          </a:solidFill>
                          <a:effectLst/>
                        </a:rPr>
                        <a:t>$6,934,500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18415" marR="0" indent="0" algn="just">
                        <a:lnSpc>
                          <a:spcPct val="107000"/>
                        </a:lnSpc>
                        <a:spcBef>
                          <a:spcPts val="0"/>
                        </a:spcBef>
                        <a:spcAft>
                          <a:spcPts val="0"/>
                        </a:spcAft>
                      </a:pPr>
                      <a:r>
                        <a:rPr lang="en-US" sz="900">
                          <a:solidFill>
                            <a:schemeClr val="tx1"/>
                          </a:solidFill>
                          <a:effectLst/>
                        </a:rPr>
                        <a:t>$17,704,400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extLst>
                  <a:ext uri="{0D108BD9-81ED-4DB2-BD59-A6C34878D82A}">
                    <a16:rowId xmlns:a16="http://schemas.microsoft.com/office/drawing/2014/main" val="10004"/>
                  </a:ext>
                </a:extLst>
              </a:tr>
              <a:tr h="159592">
                <a:tc>
                  <a:txBody>
                    <a:bodyPr/>
                    <a:lstStyle/>
                    <a:p>
                      <a:pPr marL="0" marR="0" indent="0" algn="l">
                        <a:lnSpc>
                          <a:spcPct val="107000"/>
                        </a:lnSpc>
                        <a:spcBef>
                          <a:spcPts val="0"/>
                        </a:spcBef>
                        <a:spcAft>
                          <a:spcPts val="0"/>
                        </a:spcAft>
                      </a:pPr>
                      <a:r>
                        <a:rPr lang="en-US" sz="900">
                          <a:solidFill>
                            <a:schemeClr val="tx1"/>
                          </a:solidFill>
                          <a:effectLst/>
                        </a:rPr>
                        <a:t>Appliances</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78105" marR="0" indent="0" algn="l">
                        <a:lnSpc>
                          <a:spcPct val="107000"/>
                        </a:lnSpc>
                        <a:spcBef>
                          <a:spcPts val="0"/>
                        </a:spcBef>
                        <a:spcAft>
                          <a:spcPts val="0"/>
                        </a:spcAft>
                      </a:pPr>
                      <a:r>
                        <a:rPr lang="en-US" sz="900">
                          <a:solidFill>
                            <a:schemeClr val="tx1"/>
                          </a:solidFill>
                          <a:effectLst/>
                        </a:rPr>
                        <a:t>$5,947,300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78105" marR="0" indent="0" algn="l">
                        <a:lnSpc>
                          <a:spcPct val="107000"/>
                        </a:lnSpc>
                        <a:spcBef>
                          <a:spcPts val="0"/>
                        </a:spcBef>
                        <a:spcAft>
                          <a:spcPts val="0"/>
                        </a:spcAft>
                      </a:pPr>
                      <a:r>
                        <a:rPr lang="en-US" sz="900">
                          <a:solidFill>
                            <a:schemeClr val="tx1"/>
                          </a:solidFill>
                          <a:effectLst/>
                        </a:rPr>
                        <a:t>$6,104,500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78105" marR="0" indent="0" algn="l">
                        <a:lnSpc>
                          <a:spcPct val="107000"/>
                        </a:lnSpc>
                        <a:spcBef>
                          <a:spcPts val="0"/>
                        </a:spcBef>
                        <a:spcAft>
                          <a:spcPts val="0"/>
                        </a:spcAft>
                      </a:pPr>
                      <a:r>
                        <a:rPr lang="en-US" sz="900">
                          <a:solidFill>
                            <a:schemeClr val="tx1"/>
                          </a:solidFill>
                          <a:effectLst/>
                        </a:rPr>
                        <a:t>$7,549,000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18415" marR="0" indent="0" algn="just">
                        <a:lnSpc>
                          <a:spcPct val="107000"/>
                        </a:lnSpc>
                        <a:spcBef>
                          <a:spcPts val="0"/>
                        </a:spcBef>
                        <a:spcAft>
                          <a:spcPts val="0"/>
                        </a:spcAft>
                      </a:pPr>
                      <a:r>
                        <a:rPr lang="en-US" sz="900">
                          <a:solidFill>
                            <a:schemeClr val="tx1"/>
                          </a:solidFill>
                          <a:effectLst/>
                        </a:rPr>
                        <a:t>$19,600,800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extLst>
                  <a:ext uri="{0D108BD9-81ED-4DB2-BD59-A6C34878D82A}">
                    <a16:rowId xmlns:a16="http://schemas.microsoft.com/office/drawing/2014/main" val="10005"/>
                  </a:ext>
                </a:extLst>
              </a:tr>
              <a:tr h="159592">
                <a:tc>
                  <a:txBody>
                    <a:bodyPr/>
                    <a:lstStyle/>
                    <a:p>
                      <a:pPr marL="0" marR="3810" indent="0" algn="r">
                        <a:lnSpc>
                          <a:spcPct val="107000"/>
                        </a:lnSpc>
                        <a:spcBef>
                          <a:spcPts val="0"/>
                        </a:spcBef>
                        <a:spcAft>
                          <a:spcPts val="0"/>
                        </a:spcAft>
                      </a:pPr>
                      <a:r>
                        <a:rPr lang="en-US" sz="900">
                          <a:solidFill>
                            <a:schemeClr val="tx1"/>
                          </a:solidFill>
                          <a:effectLst/>
                        </a:rPr>
                        <a:t>Total</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18415" marR="0" indent="0" algn="just">
                        <a:lnSpc>
                          <a:spcPct val="107000"/>
                        </a:lnSpc>
                        <a:spcBef>
                          <a:spcPts val="0"/>
                        </a:spcBef>
                        <a:spcAft>
                          <a:spcPts val="0"/>
                        </a:spcAft>
                      </a:pPr>
                      <a:r>
                        <a:rPr lang="en-US" sz="900">
                          <a:solidFill>
                            <a:schemeClr val="tx1"/>
                          </a:solidFill>
                          <a:effectLst/>
                        </a:rPr>
                        <a:t>$27,373,200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18415" marR="0" indent="0" algn="just">
                        <a:lnSpc>
                          <a:spcPct val="107000"/>
                        </a:lnSpc>
                        <a:spcBef>
                          <a:spcPts val="0"/>
                        </a:spcBef>
                        <a:spcAft>
                          <a:spcPts val="0"/>
                        </a:spcAft>
                      </a:pPr>
                      <a:r>
                        <a:rPr lang="en-US" sz="900">
                          <a:solidFill>
                            <a:schemeClr val="tx1"/>
                          </a:solidFill>
                          <a:effectLst/>
                        </a:rPr>
                        <a:t>$25,725,840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18415" marR="0" indent="0" algn="just">
                        <a:lnSpc>
                          <a:spcPct val="107000"/>
                        </a:lnSpc>
                        <a:spcBef>
                          <a:spcPts val="0"/>
                        </a:spcBef>
                        <a:spcAft>
                          <a:spcPts val="0"/>
                        </a:spcAft>
                      </a:pPr>
                      <a:r>
                        <a:rPr lang="en-US" sz="900">
                          <a:solidFill>
                            <a:schemeClr val="tx1"/>
                          </a:solidFill>
                          <a:effectLst/>
                        </a:rPr>
                        <a:t>$34,373,100</a:t>
                      </a:r>
                      <a:endParaRPr lang="en-US" sz="120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tc>
                  <a:txBody>
                    <a:bodyPr/>
                    <a:lstStyle/>
                    <a:p>
                      <a:pPr marL="18415" marR="0" indent="0" algn="just">
                        <a:lnSpc>
                          <a:spcPct val="107000"/>
                        </a:lnSpc>
                        <a:spcBef>
                          <a:spcPts val="0"/>
                        </a:spcBef>
                        <a:spcAft>
                          <a:spcPts val="0"/>
                        </a:spcAft>
                      </a:pPr>
                      <a:r>
                        <a:rPr lang="en-US" sz="900" dirty="0">
                          <a:solidFill>
                            <a:schemeClr val="tx1"/>
                          </a:solidFill>
                          <a:effectLst/>
                        </a:rPr>
                        <a:t>$87,472,140</a:t>
                      </a:r>
                      <a:endParaRPr lang="en-US" sz="1200" dirty="0">
                        <a:solidFill>
                          <a:schemeClr val="tx1"/>
                        </a:solidFill>
                        <a:effectLst/>
                        <a:latin typeface="Times New Roman" panose="02020603050405020304" pitchFamily="18" charset="0"/>
                        <a:ea typeface="Times New Roman" panose="02020603050405020304" pitchFamily="18" charset="0"/>
                      </a:endParaRPr>
                    </a:p>
                  </a:txBody>
                  <a:tcPr marL="19050" marR="17621" marT="20003" marB="0">
                    <a:solidFill>
                      <a:schemeClr val="bg1"/>
                    </a:solidFill>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nvPr>
        </p:nvGraphicFramePr>
        <p:xfrm>
          <a:off x="496529" y="3221832"/>
          <a:ext cx="1771036" cy="1242965"/>
        </p:xfrm>
        <a:graphic>
          <a:graphicData uri="http://schemas.openxmlformats.org/drawingml/2006/table">
            <a:tbl>
              <a:tblPr firstRow="1" firstCol="1" bandRow="1">
                <a:tableStyleId>{5C22544A-7EE6-4342-B048-85BDC9FD1C3A}</a:tableStyleId>
              </a:tblPr>
              <a:tblGrid>
                <a:gridCol w="610391">
                  <a:extLst>
                    <a:ext uri="{9D8B030D-6E8A-4147-A177-3AD203B41FA5}">
                      <a16:colId xmlns:a16="http://schemas.microsoft.com/office/drawing/2014/main" val="20000"/>
                    </a:ext>
                  </a:extLst>
                </a:gridCol>
                <a:gridCol w="1160645">
                  <a:extLst>
                    <a:ext uri="{9D8B030D-6E8A-4147-A177-3AD203B41FA5}">
                      <a16:colId xmlns:a16="http://schemas.microsoft.com/office/drawing/2014/main" val="20001"/>
                    </a:ext>
                  </a:extLst>
                </a:gridCol>
              </a:tblGrid>
              <a:tr h="151019">
                <a:tc>
                  <a:txBody>
                    <a:bodyPr/>
                    <a:lstStyle/>
                    <a:p>
                      <a:pPr marL="0" marR="0" indent="0" algn="ctr">
                        <a:lnSpc>
                          <a:spcPct val="107000"/>
                        </a:lnSpc>
                        <a:spcBef>
                          <a:spcPts val="0"/>
                        </a:spcBef>
                        <a:spcAft>
                          <a:spcPts val="0"/>
                        </a:spcAft>
                      </a:pPr>
                      <a:r>
                        <a:rPr lang="en-US" sz="900" dirty="0">
                          <a:solidFill>
                            <a:schemeClr val="tx1"/>
                          </a:solidFill>
                          <a:effectLst/>
                        </a:rPr>
                        <a:t>LINE</a:t>
                      </a:r>
                      <a:endParaRPr lang="en-US" sz="1500" dirty="0">
                        <a:solidFill>
                          <a:schemeClr val="tx1"/>
                        </a:solidFill>
                        <a:effectLst/>
                        <a:latin typeface="Times New Roman" panose="02020603050405020304" pitchFamily="18" charset="0"/>
                        <a:ea typeface="Times New Roman" panose="02020603050405020304" pitchFamily="18" charset="0"/>
                      </a:endParaRPr>
                    </a:p>
                  </a:txBody>
                  <a:tcPr marL="21908" marR="25241" marT="11430" marB="0">
                    <a:solidFill>
                      <a:schemeClr val="bg1"/>
                    </a:solidFill>
                  </a:tcPr>
                </a:tc>
                <a:tc>
                  <a:txBody>
                    <a:bodyPr/>
                    <a:lstStyle/>
                    <a:p>
                      <a:pPr marL="1270" marR="0" indent="0" algn="ctr">
                        <a:lnSpc>
                          <a:spcPct val="107000"/>
                        </a:lnSpc>
                        <a:spcBef>
                          <a:spcPts val="0"/>
                        </a:spcBef>
                        <a:spcAft>
                          <a:spcPts val="0"/>
                        </a:spcAft>
                      </a:pPr>
                      <a:r>
                        <a:rPr lang="en-US" sz="900" dirty="0">
                          <a:solidFill>
                            <a:schemeClr val="tx1"/>
                          </a:solidFill>
                          <a:effectLst/>
                        </a:rPr>
                        <a:t>TOTAL SALES</a:t>
                      </a:r>
                      <a:endParaRPr lang="en-US" sz="1500" dirty="0">
                        <a:solidFill>
                          <a:schemeClr val="tx1"/>
                        </a:solidFill>
                        <a:effectLst/>
                        <a:latin typeface="Times New Roman" panose="02020603050405020304" pitchFamily="18" charset="0"/>
                        <a:ea typeface="Times New Roman" panose="02020603050405020304" pitchFamily="18" charset="0"/>
                      </a:endParaRPr>
                    </a:p>
                  </a:txBody>
                  <a:tcPr marL="21908" marR="25241" marT="11430" marB="0">
                    <a:solidFill>
                      <a:schemeClr val="bg1"/>
                    </a:solidFill>
                  </a:tcPr>
                </a:tc>
                <a:extLst>
                  <a:ext uri="{0D108BD9-81ED-4DB2-BD59-A6C34878D82A}">
                    <a16:rowId xmlns:a16="http://schemas.microsoft.com/office/drawing/2014/main" val="10000"/>
                  </a:ext>
                </a:extLst>
              </a:tr>
              <a:tr h="174212">
                <a:tc>
                  <a:txBody>
                    <a:bodyPr/>
                    <a:lstStyle/>
                    <a:p>
                      <a:pPr marL="0" marR="0" indent="0" algn="l">
                        <a:lnSpc>
                          <a:spcPct val="107000"/>
                        </a:lnSpc>
                        <a:spcBef>
                          <a:spcPts val="0"/>
                        </a:spcBef>
                        <a:spcAft>
                          <a:spcPts val="0"/>
                        </a:spcAft>
                      </a:pPr>
                      <a:r>
                        <a:rPr lang="en-US" sz="900">
                          <a:solidFill>
                            <a:schemeClr val="tx1"/>
                          </a:solidFill>
                          <a:effectLst/>
                        </a:rPr>
                        <a:t>Clothing</a:t>
                      </a:r>
                      <a:endParaRPr lang="en-US" sz="1500">
                        <a:solidFill>
                          <a:schemeClr val="tx1"/>
                        </a:solidFill>
                        <a:effectLst/>
                        <a:latin typeface="Times New Roman" panose="02020603050405020304" pitchFamily="18" charset="0"/>
                        <a:ea typeface="Times New Roman" panose="02020603050405020304" pitchFamily="18" charset="0"/>
                      </a:endParaRPr>
                    </a:p>
                  </a:txBody>
                  <a:tcPr marL="21908" marR="25241" marT="11430" marB="0">
                    <a:solidFill>
                      <a:schemeClr val="bg1"/>
                    </a:solidFill>
                  </a:tcPr>
                </a:tc>
                <a:tc>
                  <a:txBody>
                    <a:bodyPr/>
                    <a:lstStyle/>
                    <a:p>
                      <a:pPr marL="0" marR="0" indent="0" algn="r">
                        <a:lnSpc>
                          <a:spcPct val="107000"/>
                        </a:lnSpc>
                        <a:spcBef>
                          <a:spcPts val="0"/>
                        </a:spcBef>
                        <a:spcAft>
                          <a:spcPts val="0"/>
                        </a:spcAft>
                      </a:pPr>
                      <a:r>
                        <a:rPr lang="en-US" sz="1100">
                          <a:solidFill>
                            <a:schemeClr val="tx1"/>
                          </a:solidFill>
                          <a:effectLst/>
                        </a:rPr>
                        <a:t>$12,836,450</a:t>
                      </a:r>
                      <a:endParaRPr lang="en-US" sz="1500">
                        <a:solidFill>
                          <a:schemeClr val="tx1"/>
                        </a:solidFill>
                        <a:effectLst/>
                        <a:latin typeface="Times New Roman" panose="02020603050405020304" pitchFamily="18" charset="0"/>
                        <a:ea typeface="Times New Roman" panose="02020603050405020304" pitchFamily="18" charset="0"/>
                      </a:endParaRPr>
                    </a:p>
                  </a:txBody>
                  <a:tcPr marL="21908" marR="25241" marT="11430" marB="0">
                    <a:solidFill>
                      <a:schemeClr val="bg1"/>
                    </a:solidFill>
                  </a:tcPr>
                </a:tc>
                <a:extLst>
                  <a:ext uri="{0D108BD9-81ED-4DB2-BD59-A6C34878D82A}">
                    <a16:rowId xmlns:a16="http://schemas.microsoft.com/office/drawing/2014/main" val="10001"/>
                  </a:ext>
                </a:extLst>
              </a:tr>
              <a:tr h="174212">
                <a:tc>
                  <a:txBody>
                    <a:bodyPr/>
                    <a:lstStyle/>
                    <a:p>
                      <a:pPr marL="0" marR="0" indent="0" algn="l">
                        <a:lnSpc>
                          <a:spcPct val="107000"/>
                        </a:lnSpc>
                        <a:spcBef>
                          <a:spcPts val="0"/>
                        </a:spcBef>
                        <a:spcAft>
                          <a:spcPts val="0"/>
                        </a:spcAft>
                      </a:pPr>
                      <a:r>
                        <a:rPr lang="en-US" sz="900">
                          <a:solidFill>
                            <a:schemeClr val="tx1"/>
                          </a:solidFill>
                          <a:effectLst/>
                        </a:rPr>
                        <a:t>Electronics</a:t>
                      </a:r>
                      <a:endParaRPr lang="en-US" sz="1500">
                        <a:solidFill>
                          <a:schemeClr val="tx1"/>
                        </a:solidFill>
                        <a:effectLst/>
                        <a:latin typeface="Times New Roman" panose="02020603050405020304" pitchFamily="18" charset="0"/>
                        <a:ea typeface="Times New Roman" panose="02020603050405020304" pitchFamily="18" charset="0"/>
                      </a:endParaRPr>
                    </a:p>
                  </a:txBody>
                  <a:tcPr marL="21908" marR="25241" marT="11430" marB="0">
                    <a:solidFill>
                      <a:schemeClr val="bg1"/>
                    </a:solidFill>
                  </a:tcPr>
                </a:tc>
                <a:tc>
                  <a:txBody>
                    <a:bodyPr/>
                    <a:lstStyle/>
                    <a:p>
                      <a:pPr marL="0" marR="0" indent="0" algn="r">
                        <a:lnSpc>
                          <a:spcPct val="107000"/>
                        </a:lnSpc>
                        <a:spcBef>
                          <a:spcPts val="0"/>
                        </a:spcBef>
                        <a:spcAft>
                          <a:spcPts val="0"/>
                        </a:spcAft>
                      </a:pPr>
                      <a:r>
                        <a:rPr lang="en-US" sz="1100">
                          <a:solidFill>
                            <a:schemeClr val="tx1"/>
                          </a:solidFill>
                          <a:effectLst/>
                        </a:rPr>
                        <a:t>$16,068,300</a:t>
                      </a:r>
                      <a:endParaRPr lang="en-US" sz="1500">
                        <a:solidFill>
                          <a:schemeClr val="tx1"/>
                        </a:solidFill>
                        <a:effectLst/>
                        <a:latin typeface="Times New Roman" panose="02020603050405020304" pitchFamily="18" charset="0"/>
                        <a:ea typeface="Times New Roman" panose="02020603050405020304" pitchFamily="18" charset="0"/>
                      </a:endParaRPr>
                    </a:p>
                  </a:txBody>
                  <a:tcPr marL="21908" marR="25241" marT="11430" marB="0">
                    <a:solidFill>
                      <a:schemeClr val="bg1"/>
                    </a:solidFill>
                  </a:tcPr>
                </a:tc>
                <a:extLst>
                  <a:ext uri="{0D108BD9-81ED-4DB2-BD59-A6C34878D82A}">
                    <a16:rowId xmlns:a16="http://schemas.microsoft.com/office/drawing/2014/main" val="10002"/>
                  </a:ext>
                </a:extLst>
              </a:tr>
              <a:tr h="174212">
                <a:tc>
                  <a:txBody>
                    <a:bodyPr/>
                    <a:lstStyle/>
                    <a:p>
                      <a:pPr marL="0" marR="0" indent="0" algn="l">
                        <a:lnSpc>
                          <a:spcPct val="107000"/>
                        </a:lnSpc>
                        <a:spcBef>
                          <a:spcPts val="0"/>
                        </a:spcBef>
                        <a:spcAft>
                          <a:spcPts val="0"/>
                        </a:spcAft>
                      </a:pPr>
                      <a:r>
                        <a:rPr lang="en-US" sz="900">
                          <a:solidFill>
                            <a:schemeClr val="tx1"/>
                          </a:solidFill>
                          <a:effectLst/>
                        </a:rPr>
                        <a:t>Video</a:t>
                      </a:r>
                      <a:endParaRPr lang="en-US" sz="1500">
                        <a:solidFill>
                          <a:schemeClr val="tx1"/>
                        </a:solidFill>
                        <a:effectLst/>
                        <a:latin typeface="Times New Roman" panose="02020603050405020304" pitchFamily="18" charset="0"/>
                        <a:ea typeface="Times New Roman" panose="02020603050405020304" pitchFamily="18" charset="0"/>
                      </a:endParaRPr>
                    </a:p>
                  </a:txBody>
                  <a:tcPr marL="21908" marR="25241" marT="11430" marB="0">
                    <a:solidFill>
                      <a:schemeClr val="bg1"/>
                    </a:solidFill>
                  </a:tcPr>
                </a:tc>
                <a:tc>
                  <a:txBody>
                    <a:bodyPr/>
                    <a:lstStyle/>
                    <a:p>
                      <a:pPr marL="0" marR="0" indent="0" algn="r">
                        <a:lnSpc>
                          <a:spcPct val="107000"/>
                        </a:lnSpc>
                        <a:spcBef>
                          <a:spcPts val="0"/>
                        </a:spcBef>
                        <a:spcAft>
                          <a:spcPts val="0"/>
                        </a:spcAft>
                      </a:pPr>
                      <a:r>
                        <a:rPr lang="en-US" sz="1100" dirty="0">
                          <a:solidFill>
                            <a:schemeClr val="tx1"/>
                          </a:solidFill>
                          <a:effectLst/>
                        </a:rPr>
                        <a:t>$21,262,190</a:t>
                      </a:r>
                      <a:endParaRPr lang="en-US" sz="1500" dirty="0">
                        <a:solidFill>
                          <a:schemeClr val="tx1"/>
                        </a:solidFill>
                        <a:effectLst/>
                        <a:latin typeface="Times New Roman" panose="02020603050405020304" pitchFamily="18" charset="0"/>
                        <a:ea typeface="Times New Roman" panose="02020603050405020304" pitchFamily="18" charset="0"/>
                      </a:endParaRPr>
                    </a:p>
                  </a:txBody>
                  <a:tcPr marL="21908" marR="25241" marT="11430" marB="0">
                    <a:solidFill>
                      <a:schemeClr val="bg1"/>
                    </a:solidFill>
                  </a:tcPr>
                </a:tc>
                <a:extLst>
                  <a:ext uri="{0D108BD9-81ED-4DB2-BD59-A6C34878D82A}">
                    <a16:rowId xmlns:a16="http://schemas.microsoft.com/office/drawing/2014/main" val="10003"/>
                  </a:ext>
                </a:extLst>
              </a:tr>
              <a:tr h="174212">
                <a:tc>
                  <a:txBody>
                    <a:bodyPr/>
                    <a:lstStyle/>
                    <a:p>
                      <a:pPr marL="0" marR="0" indent="0" algn="l">
                        <a:lnSpc>
                          <a:spcPct val="107000"/>
                        </a:lnSpc>
                        <a:spcBef>
                          <a:spcPts val="0"/>
                        </a:spcBef>
                        <a:spcAft>
                          <a:spcPts val="0"/>
                        </a:spcAft>
                      </a:pPr>
                      <a:r>
                        <a:rPr lang="en-US" sz="900">
                          <a:solidFill>
                            <a:schemeClr val="tx1"/>
                          </a:solidFill>
                          <a:effectLst/>
                        </a:rPr>
                        <a:t>Kitchen</a:t>
                      </a:r>
                      <a:endParaRPr lang="en-US" sz="1500">
                        <a:solidFill>
                          <a:schemeClr val="tx1"/>
                        </a:solidFill>
                        <a:effectLst/>
                        <a:latin typeface="Times New Roman" panose="02020603050405020304" pitchFamily="18" charset="0"/>
                        <a:ea typeface="Times New Roman" panose="02020603050405020304" pitchFamily="18" charset="0"/>
                      </a:endParaRPr>
                    </a:p>
                  </a:txBody>
                  <a:tcPr marL="21908" marR="25241" marT="11430" marB="0">
                    <a:solidFill>
                      <a:schemeClr val="bg1"/>
                    </a:solidFill>
                  </a:tcPr>
                </a:tc>
                <a:tc>
                  <a:txBody>
                    <a:bodyPr/>
                    <a:lstStyle/>
                    <a:p>
                      <a:pPr marL="0" marR="0" indent="0" algn="r">
                        <a:lnSpc>
                          <a:spcPct val="107000"/>
                        </a:lnSpc>
                        <a:spcBef>
                          <a:spcPts val="0"/>
                        </a:spcBef>
                        <a:spcAft>
                          <a:spcPts val="0"/>
                        </a:spcAft>
                      </a:pPr>
                      <a:r>
                        <a:rPr lang="en-US" sz="1100">
                          <a:solidFill>
                            <a:schemeClr val="tx1"/>
                          </a:solidFill>
                          <a:effectLst/>
                        </a:rPr>
                        <a:t>$17,704,400</a:t>
                      </a:r>
                      <a:endParaRPr lang="en-US" sz="1500">
                        <a:solidFill>
                          <a:schemeClr val="tx1"/>
                        </a:solidFill>
                        <a:effectLst/>
                        <a:latin typeface="Times New Roman" panose="02020603050405020304" pitchFamily="18" charset="0"/>
                        <a:ea typeface="Times New Roman" panose="02020603050405020304" pitchFamily="18" charset="0"/>
                      </a:endParaRPr>
                    </a:p>
                  </a:txBody>
                  <a:tcPr marL="21908" marR="25241" marT="11430" marB="0">
                    <a:solidFill>
                      <a:schemeClr val="bg1"/>
                    </a:solidFill>
                  </a:tcPr>
                </a:tc>
                <a:extLst>
                  <a:ext uri="{0D108BD9-81ED-4DB2-BD59-A6C34878D82A}">
                    <a16:rowId xmlns:a16="http://schemas.microsoft.com/office/drawing/2014/main" val="10004"/>
                  </a:ext>
                </a:extLst>
              </a:tr>
              <a:tr h="174212">
                <a:tc>
                  <a:txBody>
                    <a:bodyPr/>
                    <a:lstStyle/>
                    <a:p>
                      <a:pPr marL="0" marR="0" indent="0" algn="l">
                        <a:lnSpc>
                          <a:spcPct val="107000"/>
                        </a:lnSpc>
                        <a:spcBef>
                          <a:spcPts val="0"/>
                        </a:spcBef>
                        <a:spcAft>
                          <a:spcPts val="0"/>
                        </a:spcAft>
                      </a:pPr>
                      <a:r>
                        <a:rPr lang="en-US" sz="900">
                          <a:solidFill>
                            <a:schemeClr val="tx1"/>
                          </a:solidFill>
                          <a:effectLst/>
                        </a:rPr>
                        <a:t>Appliances</a:t>
                      </a:r>
                      <a:endParaRPr lang="en-US" sz="1500">
                        <a:solidFill>
                          <a:schemeClr val="tx1"/>
                        </a:solidFill>
                        <a:effectLst/>
                        <a:latin typeface="Times New Roman" panose="02020603050405020304" pitchFamily="18" charset="0"/>
                        <a:ea typeface="Times New Roman" panose="02020603050405020304" pitchFamily="18" charset="0"/>
                      </a:endParaRPr>
                    </a:p>
                  </a:txBody>
                  <a:tcPr marL="21908" marR="25241" marT="11430" marB="0">
                    <a:solidFill>
                      <a:schemeClr val="bg1"/>
                    </a:solidFill>
                  </a:tcPr>
                </a:tc>
                <a:tc>
                  <a:txBody>
                    <a:bodyPr/>
                    <a:lstStyle/>
                    <a:p>
                      <a:pPr marL="0" marR="0" indent="0" algn="r">
                        <a:lnSpc>
                          <a:spcPct val="107000"/>
                        </a:lnSpc>
                        <a:spcBef>
                          <a:spcPts val="0"/>
                        </a:spcBef>
                        <a:spcAft>
                          <a:spcPts val="0"/>
                        </a:spcAft>
                      </a:pPr>
                      <a:r>
                        <a:rPr lang="en-US" sz="1100">
                          <a:solidFill>
                            <a:schemeClr val="tx1"/>
                          </a:solidFill>
                          <a:effectLst/>
                        </a:rPr>
                        <a:t>$19,600,800</a:t>
                      </a:r>
                      <a:endParaRPr lang="en-US" sz="1500">
                        <a:solidFill>
                          <a:schemeClr val="tx1"/>
                        </a:solidFill>
                        <a:effectLst/>
                        <a:latin typeface="Times New Roman" panose="02020603050405020304" pitchFamily="18" charset="0"/>
                        <a:ea typeface="Times New Roman" panose="02020603050405020304" pitchFamily="18" charset="0"/>
                      </a:endParaRPr>
                    </a:p>
                  </a:txBody>
                  <a:tcPr marL="21908" marR="25241" marT="11430" marB="0">
                    <a:solidFill>
                      <a:schemeClr val="bg1"/>
                    </a:solidFill>
                  </a:tcPr>
                </a:tc>
                <a:extLst>
                  <a:ext uri="{0D108BD9-81ED-4DB2-BD59-A6C34878D82A}">
                    <a16:rowId xmlns:a16="http://schemas.microsoft.com/office/drawing/2014/main" val="10005"/>
                  </a:ext>
                </a:extLst>
              </a:tr>
              <a:tr h="174212">
                <a:tc>
                  <a:txBody>
                    <a:bodyPr/>
                    <a:lstStyle/>
                    <a:p>
                      <a:pPr marL="0" marR="1270" indent="0" algn="r">
                        <a:lnSpc>
                          <a:spcPct val="107000"/>
                        </a:lnSpc>
                        <a:spcBef>
                          <a:spcPts val="0"/>
                        </a:spcBef>
                        <a:spcAft>
                          <a:spcPts val="0"/>
                        </a:spcAft>
                      </a:pPr>
                      <a:r>
                        <a:rPr lang="en-US" sz="900">
                          <a:solidFill>
                            <a:schemeClr val="tx1"/>
                          </a:solidFill>
                          <a:effectLst/>
                        </a:rPr>
                        <a:t>Total</a:t>
                      </a:r>
                      <a:endParaRPr lang="en-US" sz="1500">
                        <a:solidFill>
                          <a:schemeClr val="tx1"/>
                        </a:solidFill>
                        <a:effectLst/>
                        <a:latin typeface="Times New Roman" panose="02020603050405020304" pitchFamily="18" charset="0"/>
                        <a:ea typeface="Times New Roman" panose="02020603050405020304" pitchFamily="18" charset="0"/>
                      </a:endParaRPr>
                    </a:p>
                  </a:txBody>
                  <a:tcPr marL="21908" marR="25241" marT="11430" marB="0">
                    <a:solidFill>
                      <a:schemeClr val="bg1"/>
                    </a:solidFill>
                  </a:tcPr>
                </a:tc>
                <a:tc>
                  <a:txBody>
                    <a:bodyPr/>
                    <a:lstStyle/>
                    <a:p>
                      <a:pPr marL="0" marR="0" indent="0" algn="r">
                        <a:lnSpc>
                          <a:spcPct val="107000"/>
                        </a:lnSpc>
                        <a:spcBef>
                          <a:spcPts val="0"/>
                        </a:spcBef>
                        <a:spcAft>
                          <a:spcPts val="0"/>
                        </a:spcAft>
                      </a:pPr>
                      <a:r>
                        <a:rPr lang="en-US" sz="1100" dirty="0">
                          <a:solidFill>
                            <a:schemeClr val="tx1"/>
                          </a:solidFill>
                          <a:effectLst/>
                        </a:rPr>
                        <a:t>$87,472,140</a:t>
                      </a:r>
                      <a:endParaRPr lang="en-US" sz="1500" dirty="0">
                        <a:solidFill>
                          <a:schemeClr val="tx1"/>
                        </a:solidFill>
                        <a:effectLst/>
                        <a:latin typeface="Times New Roman" panose="02020603050405020304" pitchFamily="18" charset="0"/>
                        <a:ea typeface="Times New Roman" panose="02020603050405020304" pitchFamily="18" charset="0"/>
                      </a:endParaRPr>
                    </a:p>
                  </a:txBody>
                  <a:tcPr marL="21908" marR="25241" marT="11430" marB="0">
                    <a:solidFill>
                      <a:schemeClr val="bg1"/>
                    </a:solidFill>
                  </a:tcPr>
                </a:tc>
                <a:extLst>
                  <a:ext uri="{0D108BD9-81ED-4DB2-BD59-A6C34878D82A}">
                    <a16:rowId xmlns:a16="http://schemas.microsoft.com/office/drawing/2014/main" val="10006"/>
                  </a:ext>
                </a:extLst>
              </a:tr>
            </a:tbl>
          </a:graphicData>
        </a:graphic>
      </p:graphicFrame>
      <p:cxnSp>
        <p:nvCxnSpPr>
          <p:cNvPr id="8" name="Straight Arrow Connector 7"/>
          <p:cNvCxnSpPr/>
          <p:nvPr/>
        </p:nvCxnSpPr>
        <p:spPr>
          <a:xfrm flipV="1">
            <a:off x="2521974" y="3124815"/>
            <a:ext cx="575187" cy="254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444545" y="3003140"/>
            <a:ext cx="667170" cy="230832"/>
          </a:xfrm>
          <a:prstGeom prst="rect">
            <a:avLst/>
          </a:prstGeom>
          <a:noFill/>
        </p:spPr>
        <p:txBody>
          <a:bodyPr wrap="none" rtlCol="0">
            <a:spAutoFit/>
          </a:bodyPr>
          <a:lstStyle/>
          <a:p>
            <a:r>
              <a:rPr lang="en-US" sz="900" dirty="0"/>
              <a:t>Drill down</a:t>
            </a:r>
          </a:p>
        </p:txBody>
      </p:sp>
      <p:cxnSp>
        <p:nvCxnSpPr>
          <p:cNvPr id="10" name="Straight Arrow Connector 9"/>
          <p:cNvCxnSpPr/>
          <p:nvPr/>
        </p:nvCxnSpPr>
        <p:spPr>
          <a:xfrm>
            <a:off x="4833784" y="3755308"/>
            <a:ext cx="0" cy="3760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59142" y="3825362"/>
            <a:ext cx="832279" cy="230832"/>
          </a:xfrm>
          <a:prstGeom prst="rect">
            <a:avLst/>
          </a:prstGeom>
          <a:noFill/>
        </p:spPr>
        <p:txBody>
          <a:bodyPr wrap="none" rtlCol="0">
            <a:spAutoFit/>
          </a:bodyPr>
          <a:lstStyle/>
          <a:p>
            <a:r>
              <a:rPr lang="en-US" sz="900" dirty="0"/>
              <a:t>Rotate / Pivot</a:t>
            </a:r>
          </a:p>
        </p:txBody>
      </p:sp>
    </p:spTree>
    <p:extLst>
      <p:ext uri="{BB962C8B-B14F-4D97-AF65-F5344CB8AC3E}">
        <p14:creationId xmlns:p14="http://schemas.microsoft.com/office/powerpoint/2010/main" val="1112350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9BA121F-50CB-4C69-801B-B1C0EE0E6A40}"/>
              </a:ext>
            </a:extLst>
          </p:cNvPr>
          <p:cNvSpPr>
            <a:spLocks noGrp="1"/>
          </p:cNvSpPr>
          <p:nvPr>
            <p:ph sz="quarter" idx="10"/>
          </p:nvPr>
        </p:nvSpPr>
        <p:spPr>
          <a:xfrm>
            <a:off x="228600" y="381000"/>
            <a:ext cx="6324600" cy="1143000"/>
          </a:xfrm>
        </p:spPr>
        <p:txBody>
          <a:bodyPr/>
          <a:lstStyle/>
          <a:p>
            <a:r>
              <a:rPr lang="en-US" dirty="0"/>
              <a:t>Examples</a:t>
            </a:r>
            <a:endParaRPr lang="en-IN" dirty="0"/>
          </a:p>
        </p:txBody>
      </p:sp>
      <p:sp>
        <p:nvSpPr>
          <p:cNvPr id="5" name="Slide Number Placeholder 4">
            <a:extLst>
              <a:ext uri="{FF2B5EF4-FFF2-40B4-BE49-F238E27FC236}">
                <a16:creationId xmlns:a16="http://schemas.microsoft.com/office/drawing/2014/main" id="{A1DE0016-D0DC-4446-9251-1E4327E3C288}"/>
              </a:ext>
            </a:extLst>
          </p:cNvPr>
          <p:cNvSpPr>
            <a:spLocks noGrp="1"/>
          </p:cNvSpPr>
          <p:nvPr>
            <p:ph type="sldNum" sz="quarter" idx="13"/>
          </p:nvPr>
        </p:nvSpPr>
        <p:spPr/>
        <p:txBody>
          <a:bodyPr/>
          <a:lstStyle/>
          <a:p>
            <a:fld id="{BC8D7E44-7D4F-4942-A8C9-2DF6BF8399E8}" type="slidenum">
              <a:rPr lang="en-US" smtClean="0"/>
              <a:pPr/>
              <a:t>35</a:t>
            </a:fld>
            <a:endParaRPr lang="en-US" dirty="0"/>
          </a:p>
        </p:txBody>
      </p:sp>
      <p:pic>
        <p:nvPicPr>
          <p:cNvPr id="6" name="Picture 5">
            <a:extLst>
              <a:ext uri="{FF2B5EF4-FFF2-40B4-BE49-F238E27FC236}">
                <a16:creationId xmlns:a16="http://schemas.microsoft.com/office/drawing/2014/main" id="{0A7EC581-87D2-4AB2-9227-8430ACE8D043}"/>
              </a:ext>
            </a:extLst>
          </p:cNvPr>
          <p:cNvPicPr>
            <a:picLocks noChangeAspect="1"/>
          </p:cNvPicPr>
          <p:nvPr/>
        </p:nvPicPr>
        <p:blipFill>
          <a:blip r:embed="rId2"/>
          <a:stretch>
            <a:fillRect/>
          </a:stretch>
        </p:blipFill>
        <p:spPr>
          <a:xfrm>
            <a:off x="1143000" y="2057400"/>
            <a:ext cx="2105025" cy="2019300"/>
          </a:xfrm>
          <a:prstGeom prst="rect">
            <a:avLst/>
          </a:prstGeom>
        </p:spPr>
      </p:pic>
      <p:cxnSp>
        <p:nvCxnSpPr>
          <p:cNvPr id="8" name="Straight Arrow Connector 7">
            <a:extLst>
              <a:ext uri="{FF2B5EF4-FFF2-40B4-BE49-F238E27FC236}">
                <a16:creationId xmlns:a16="http://schemas.microsoft.com/office/drawing/2014/main" id="{8FC58FB2-B727-480E-BC15-86C9047760D5}"/>
              </a:ext>
            </a:extLst>
          </p:cNvPr>
          <p:cNvCxnSpPr>
            <a:cxnSpLocks/>
          </p:cNvCxnSpPr>
          <p:nvPr/>
        </p:nvCxnSpPr>
        <p:spPr>
          <a:xfrm>
            <a:off x="3771900" y="2743200"/>
            <a:ext cx="1600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35B51575-9C20-434C-811E-093F051D744A}"/>
              </a:ext>
            </a:extLst>
          </p:cNvPr>
          <p:cNvSpPr txBox="1"/>
          <p:nvPr/>
        </p:nvSpPr>
        <p:spPr>
          <a:xfrm>
            <a:off x="3390900" y="2286000"/>
            <a:ext cx="2105025" cy="369332"/>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99C6AC9B-9243-4C5C-88D3-31E3D1E24A55}"/>
              </a:ext>
            </a:extLst>
          </p:cNvPr>
          <p:cNvSpPr txBox="1"/>
          <p:nvPr/>
        </p:nvSpPr>
        <p:spPr>
          <a:xfrm>
            <a:off x="381000" y="1447800"/>
            <a:ext cx="7848600" cy="369332"/>
          </a:xfrm>
          <a:prstGeom prst="rect">
            <a:avLst/>
          </a:prstGeom>
          <a:noFill/>
        </p:spPr>
        <p:txBody>
          <a:bodyPr wrap="square" rtlCol="0">
            <a:spAutoFit/>
          </a:bodyPr>
          <a:lstStyle/>
          <a:p>
            <a:r>
              <a:rPr lang="en-US" dirty="0"/>
              <a:t>Compare the sales quantity by country</a:t>
            </a:r>
            <a:endParaRPr lang="en-IN" dirty="0"/>
          </a:p>
        </p:txBody>
      </p:sp>
      <p:pic>
        <p:nvPicPr>
          <p:cNvPr id="11" name="Picture 10">
            <a:extLst>
              <a:ext uri="{FF2B5EF4-FFF2-40B4-BE49-F238E27FC236}">
                <a16:creationId xmlns:a16="http://schemas.microsoft.com/office/drawing/2014/main" id="{628F3093-7DCC-4255-A085-8B0F16F2E555}"/>
              </a:ext>
            </a:extLst>
          </p:cNvPr>
          <p:cNvPicPr>
            <a:picLocks noChangeAspect="1"/>
          </p:cNvPicPr>
          <p:nvPr/>
        </p:nvPicPr>
        <p:blipFill>
          <a:blip r:embed="rId3"/>
          <a:stretch>
            <a:fillRect/>
          </a:stretch>
        </p:blipFill>
        <p:spPr>
          <a:xfrm>
            <a:off x="5638800" y="1917144"/>
            <a:ext cx="2028825" cy="1933575"/>
          </a:xfrm>
          <a:prstGeom prst="rect">
            <a:avLst/>
          </a:prstGeom>
        </p:spPr>
      </p:pic>
      <p:sp>
        <p:nvSpPr>
          <p:cNvPr id="12" name="TextBox 11">
            <a:extLst>
              <a:ext uri="{FF2B5EF4-FFF2-40B4-BE49-F238E27FC236}">
                <a16:creationId xmlns:a16="http://schemas.microsoft.com/office/drawing/2014/main" id="{594FA831-0E68-4258-A89E-88F5B371B31A}"/>
              </a:ext>
            </a:extLst>
          </p:cNvPr>
          <p:cNvSpPr txBox="1"/>
          <p:nvPr/>
        </p:nvSpPr>
        <p:spPr>
          <a:xfrm>
            <a:off x="3466419" y="2435423"/>
            <a:ext cx="1953986" cy="307777"/>
          </a:xfrm>
          <a:prstGeom prst="rect">
            <a:avLst/>
          </a:prstGeom>
          <a:noFill/>
        </p:spPr>
        <p:txBody>
          <a:bodyPr wrap="square" rtlCol="0">
            <a:spAutoFit/>
          </a:bodyPr>
          <a:lstStyle/>
          <a:p>
            <a:r>
              <a:rPr lang="en-US" sz="1400" b="1" dirty="0">
                <a:solidFill>
                  <a:srgbClr val="0070C0"/>
                </a:solidFill>
              </a:rPr>
              <a:t>Roll-up to country level</a:t>
            </a:r>
            <a:endParaRPr lang="en-IN" sz="1400" b="1" dirty="0">
              <a:solidFill>
                <a:srgbClr val="0070C0"/>
              </a:solidFill>
            </a:endParaRPr>
          </a:p>
        </p:txBody>
      </p:sp>
    </p:spTree>
    <p:extLst>
      <p:ext uri="{BB962C8B-B14F-4D97-AF65-F5344CB8AC3E}">
        <p14:creationId xmlns:p14="http://schemas.microsoft.com/office/powerpoint/2010/main" val="170377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9BA121F-50CB-4C69-801B-B1C0EE0E6A40}"/>
              </a:ext>
            </a:extLst>
          </p:cNvPr>
          <p:cNvSpPr>
            <a:spLocks noGrp="1"/>
          </p:cNvSpPr>
          <p:nvPr>
            <p:ph sz="quarter" idx="10"/>
          </p:nvPr>
        </p:nvSpPr>
        <p:spPr>
          <a:xfrm>
            <a:off x="228600" y="381000"/>
            <a:ext cx="6324600" cy="1143000"/>
          </a:xfrm>
        </p:spPr>
        <p:txBody>
          <a:bodyPr/>
          <a:lstStyle/>
          <a:p>
            <a:r>
              <a:rPr lang="en-US" dirty="0"/>
              <a:t>Examples</a:t>
            </a:r>
            <a:endParaRPr lang="en-IN" dirty="0"/>
          </a:p>
        </p:txBody>
      </p:sp>
      <p:sp>
        <p:nvSpPr>
          <p:cNvPr id="5" name="Slide Number Placeholder 4">
            <a:extLst>
              <a:ext uri="{FF2B5EF4-FFF2-40B4-BE49-F238E27FC236}">
                <a16:creationId xmlns:a16="http://schemas.microsoft.com/office/drawing/2014/main" id="{A1DE0016-D0DC-4446-9251-1E4327E3C288}"/>
              </a:ext>
            </a:extLst>
          </p:cNvPr>
          <p:cNvSpPr>
            <a:spLocks noGrp="1"/>
          </p:cNvSpPr>
          <p:nvPr>
            <p:ph type="sldNum" sz="quarter" idx="13"/>
          </p:nvPr>
        </p:nvSpPr>
        <p:spPr/>
        <p:txBody>
          <a:bodyPr/>
          <a:lstStyle/>
          <a:p>
            <a:fld id="{BC8D7E44-7D4F-4942-A8C9-2DF6BF8399E8}" type="slidenum">
              <a:rPr lang="en-US" smtClean="0"/>
              <a:pPr/>
              <a:t>36</a:t>
            </a:fld>
            <a:endParaRPr lang="en-US" dirty="0"/>
          </a:p>
        </p:txBody>
      </p:sp>
      <p:pic>
        <p:nvPicPr>
          <p:cNvPr id="6" name="Picture 5">
            <a:extLst>
              <a:ext uri="{FF2B5EF4-FFF2-40B4-BE49-F238E27FC236}">
                <a16:creationId xmlns:a16="http://schemas.microsoft.com/office/drawing/2014/main" id="{0A7EC581-87D2-4AB2-9227-8430ACE8D043}"/>
              </a:ext>
            </a:extLst>
          </p:cNvPr>
          <p:cNvPicPr>
            <a:picLocks noChangeAspect="1"/>
          </p:cNvPicPr>
          <p:nvPr/>
        </p:nvPicPr>
        <p:blipFill>
          <a:blip r:embed="rId2"/>
          <a:stretch>
            <a:fillRect/>
          </a:stretch>
        </p:blipFill>
        <p:spPr>
          <a:xfrm>
            <a:off x="1143000" y="2057400"/>
            <a:ext cx="2105025" cy="2019300"/>
          </a:xfrm>
          <a:prstGeom prst="rect">
            <a:avLst/>
          </a:prstGeom>
        </p:spPr>
      </p:pic>
      <p:cxnSp>
        <p:nvCxnSpPr>
          <p:cNvPr id="8" name="Straight Arrow Connector 7">
            <a:extLst>
              <a:ext uri="{FF2B5EF4-FFF2-40B4-BE49-F238E27FC236}">
                <a16:creationId xmlns:a16="http://schemas.microsoft.com/office/drawing/2014/main" id="{8FC58FB2-B727-480E-BC15-86C9047760D5}"/>
              </a:ext>
            </a:extLst>
          </p:cNvPr>
          <p:cNvCxnSpPr>
            <a:cxnSpLocks/>
          </p:cNvCxnSpPr>
          <p:nvPr/>
        </p:nvCxnSpPr>
        <p:spPr>
          <a:xfrm>
            <a:off x="3771900" y="2743200"/>
            <a:ext cx="1600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35B51575-9C20-434C-811E-093F051D744A}"/>
              </a:ext>
            </a:extLst>
          </p:cNvPr>
          <p:cNvSpPr txBox="1"/>
          <p:nvPr/>
        </p:nvSpPr>
        <p:spPr>
          <a:xfrm>
            <a:off x="3390900" y="2286000"/>
            <a:ext cx="2105025" cy="369332"/>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99C6AC9B-9243-4C5C-88D3-31E3D1E24A55}"/>
              </a:ext>
            </a:extLst>
          </p:cNvPr>
          <p:cNvSpPr txBox="1"/>
          <p:nvPr/>
        </p:nvSpPr>
        <p:spPr>
          <a:xfrm>
            <a:off x="381000" y="1447800"/>
            <a:ext cx="7848600" cy="369332"/>
          </a:xfrm>
          <a:prstGeom prst="rect">
            <a:avLst/>
          </a:prstGeom>
          <a:noFill/>
        </p:spPr>
        <p:txBody>
          <a:bodyPr wrap="square" rtlCol="0">
            <a:spAutoFit/>
          </a:bodyPr>
          <a:lstStyle/>
          <a:p>
            <a:r>
              <a:rPr lang="en-US" dirty="0"/>
              <a:t>To understand the sales of “seafood” in January</a:t>
            </a:r>
            <a:endParaRPr lang="en-IN" dirty="0"/>
          </a:p>
        </p:txBody>
      </p:sp>
      <p:sp>
        <p:nvSpPr>
          <p:cNvPr id="12" name="TextBox 11">
            <a:extLst>
              <a:ext uri="{FF2B5EF4-FFF2-40B4-BE49-F238E27FC236}">
                <a16:creationId xmlns:a16="http://schemas.microsoft.com/office/drawing/2014/main" id="{594FA831-0E68-4258-A89E-88F5B371B31A}"/>
              </a:ext>
            </a:extLst>
          </p:cNvPr>
          <p:cNvSpPr txBox="1"/>
          <p:nvPr/>
        </p:nvSpPr>
        <p:spPr>
          <a:xfrm>
            <a:off x="3466418" y="2435423"/>
            <a:ext cx="2190749" cy="307777"/>
          </a:xfrm>
          <a:prstGeom prst="rect">
            <a:avLst/>
          </a:prstGeom>
          <a:noFill/>
        </p:spPr>
        <p:txBody>
          <a:bodyPr wrap="square" rtlCol="0">
            <a:spAutoFit/>
          </a:bodyPr>
          <a:lstStyle/>
          <a:p>
            <a:r>
              <a:rPr lang="en-US" sz="1400" b="1" dirty="0">
                <a:solidFill>
                  <a:srgbClr val="0070C0"/>
                </a:solidFill>
              </a:rPr>
              <a:t>Drill-down to month level</a:t>
            </a:r>
            <a:endParaRPr lang="en-IN" sz="1400" b="1" dirty="0">
              <a:solidFill>
                <a:srgbClr val="0070C0"/>
              </a:solidFill>
            </a:endParaRPr>
          </a:p>
        </p:txBody>
      </p:sp>
      <p:pic>
        <p:nvPicPr>
          <p:cNvPr id="2" name="Picture 1">
            <a:extLst>
              <a:ext uri="{FF2B5EF4-FFF2-40B4-BE49-F238E27FC236}">
                <a16:creationId xmlns:a16="http://schemas.microsoft.com/office/drawing/2014/main" id="{7D53B4D9-2D79-48DC-92B1-CD168E1D0C12}"/>
              </a:ext>
            </a:extLst>
          </p:cNvPr>
          <p:cNvPicPr>
            <a:picLocks noChangeAspect="1"/>
          </p:cNvPicPr>
          <p:nvPr/>
        </p:nvPicPr>
        <p:blipFill>
          <a:blip r:embed="rId3"/>
          <a:stretch>
            <a:fillRect/>
          </a:stretch>
        </p:blipFill>
        <p:spPr>
          <a:xfrm>
            <a:off x="5625736" y="1774338"/>
            <a:ext cx="2190750" cy="2447925"/>
          </a:xfrm>
          <a:prstGeom prst="rect">
            <a:avLst/>
          </a:prstGeom>
        </p:spPr>
      </p:pic>
    </p:spTree>
    <p:extLst>
      <p:ext uri="{BB962C8B-B14F-4D97-AF65-F5344CB8AC3E}">
        <p14:creationId xmlns:p14="http://schemas.microsoft.com/office/powerpoint/2010/main" val="53061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9BA121F-50CB-4C69-801B-B1C0EE0E6A40}"/>
              </a:ext>
            </a:extLst>
          </p:cNvPr>
          <p:cNvSpPr>
            <a:spLocks noGrp="1"/>
          </p:cNvSpPr>
          <p:nvPr>
            <p:ph sz="quarter" idx="10"/>
          </p:nvPr>
        </p:nvSpPr>
        <p:spPr>
          <a:xfrm>
            <a:off x="228600" y="381000"/>
            <a:ext cx="6324600" cy="1143000"/>
          </a:xfrm>
        </p:spPr>
        <p:txBody>
          <a:bodyPr/>
          <a:lstStyle/>
          <a:p>
            <a:r>
              <a:rPr lang="en-US" dirty="0"/>
              <a:t>Examples</a:t>
            </a:r>
            <a:endParaRPr lang="en-IN" dirty="0"/>
          </a:p>
        </p:txBody>
      </p:sp>
      <p:sp>
        <p:nvSpPr>
          <p:cNvPr id="5" name="Slide Number Placeholder 4">
            <a:extLst>
              <a:ext uri="{FF2B5EF4-FFF2-40B4-BE49-F238E27FC236}">
                <a16:creationId xmlns:a16="http://schemas.microsoft.com/office/drawing/2014/main" id="{A1DE0016-D0DC-4446-9251-1E4327E3C288}"/>
              </a:ext>
            </a:extLst>
          </p:cNvPr>
          <p:cNvSpPr>
            <a:spLocks noGrp="1"/>
          </p:cNvSpPr>
          <p:nvPr>
            <p:ph type="sldNum" sz="quarter" idx="13"/>
          </p:nvPr>
        </p:nvSpPr>
        <p:spPr/>
        <p:txBody>
          <a:bodyPr/>
          <a:lstStyle/>
          <a:p>
            <a:fld id="{BC8D7E44-7D4F-4942-A8C9-2DF6BF8399E8}" type="slidenum">
              <a:rPr lang="en-US" smtClean="0"/>
              <a:pPr/>
              <a:t>37</a:t>
            </a:fld>
            <a:endParaRPr lang="en-US" dirty="0"/>
          </a:p>
        </p:txBody>
      </p:sp>
      <p:pic>
        <p:nvPicPr>
          <p:cNvPr id="6" name="Picture 5">
            <a:extLst>
              <a:ext uri="{FF2B5EF4-FFF2-40B4-BE49-F238E27FC236}">
                <a16:creationId xmlns:a16="http://schemas.microsoft.com/office/drawing/2014/main" id="{0A7EC581-87D2-4AB2-9227-8430ACE8D043}"/>
              </a:ext>
            </a:extLst>
          </p:cNvPr>
          <p:cNvPicPr>
            <a:picLocks noChangeAspect="1"/>
          </p:cNvPicPr>
          <p:nvPr/>
        </p:nvPicPr>
        <p:blipFill>
          <a:blip r:embed="rId2"/>
          <a:stretch>
            <a:fillRect/>
          </a:stretch>
        </p:blipFill>
        <p:spPr>
          <a:xfrm>
            <a:off x="1143000" y="2057400"/>
            <a:ext cx="2105025" cy="2019300"/>
          </a:xfrm>
          <a:prstGeom prst="rect">
            <a:avLst/>
          </a:prstGeom>
        </p:spPr>
      </p:pic>
      <p:cxnSp>
        <p:nvCxnSpPr>
          <p:cNvPr id="8" name="Straight Arrow Connector 7">
            <a:extLst>
              <a:ext uri="{FF2B5EF4-FFF2-40B4-BE49-F238E27FC236}">
                <a16:creationId xmlns:a16="http://schemas.microsoft.com/office/drawing/2014/main" id="{8FC58FB2-B727-480E-BC15-86C9047760D5}"/>
              </a:ext>
            </a:extLst>
          </p:cNvPr>
          <p:cNvCxnSpPr>
            <a:cxnSpLocks/>
          </p:cNvCxnSpPr>
          <p:nvPr/>
        </p:nvCxnSpPr>
        <p:spPr>
          <a:xfrm>
            <a:off x="3771900" y="2743200"/>
            <a:ext cx="1600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35B51575-9C20-434C-811E-093F051D744A}"/>
              </a:ext>
            </a:extLst>
          </p:cNvPr>
          <p:cNvSpPr txBox="1"/>
          <p:nvPr/>
        </p:nvSpPr>
        <p:spPr>
          <a:xfrm>
            <a:off x="3390900" y="2286000"/>
            <a:ext cx="2105025" cy="369332"/>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99C6AC9B-9243-4C5C-88D3-31E3D1E24A55}"/>
              </a:ext>
            </a:extLst>
          </p:cNvPr>
          <p:cNvSpPr txBox="1"/>
          <p:nvPr/>
        </p:nvSpPr>
        <p:spPr>
          <a:xfrm>
            <a:off x="381000" y="1447800"/>
            <a:ext cx="7848600" cy="369332"/>
          </a:xfrm>
          <a:prstGeom prst="rect">
            <a:avLst/>
          </a:prstGeom>
          <a:noFill/>
        </p:spPr>
        <p:txBody>
          <a:bodyPr wrap="square" rtlCol="0">
            <a:spAutoFit/>
          </a:bodyPr>
          <a:lstStyle/>
          <a:p>
            <a:r>
              <a:rPr lang="en-US" dirty="0"/>
              <a:t>Visualize data only for “Paris”</a:t>
            </a:r>
            <a:endParaRPr lang="en-IN" dirty="0"/>
          </a:p>
        </p:txBody>
      </p:sp>
      <p:sp>
        <p:nvSpPr>
          <p:cNvPr id="12" name="TextBox 11">
            <a:extLst>
              <a:ext uri="{FF2B5EF4-FFF2-40B4-BE49-F238E27FC236}">
                <a16:creationId xmlns:a16="http://schemas.microsoft.com/office/drawing/2014/main" id="{594FA831-0E68-4258-A89E-88F5B371B31A}"/>
              </a:ext>
            </a:extLst>
          </p:cNvPr>
          <p:cNvSpPr txBox="1"/>
          <p:nvPr/>
        </p:nvSpPr>
        <p:spPr>
          <a:xfrm>
            <a:off x="3466418" y="2435423"/>
            <a:ext cx="2190749" cy="307777"/>
          </a:xfrm>
          <a:prstGeom prst="rect">
            <a:avLst/>
          </a:prstGeom>
          <a:noFill/>
        </p:spPr>
        <p:txBody>
          <a:bodyPr wrap="square" rtlCol="0">
            <a:spAutoFit/>
          </a:bodyPr>
          <a:lstStyle/>
          <a:p>
            <a:r>
              <a:rPr lang="en-US" sz="1400" b="1" dirty="0">
                <a:solidFill>
                  <a:srgbClr val="0070C0"/>
                </a:solidFill>
              </a:rPr>
              <a:t>      Slice on city = “Paris”</a:t>
            </a:r>
            <a:endParaRPr lang="en-IN" sz="1400" b="1" dirty="0">
              <a:solidFill>
                <a:srgbClr val="0070C0"/>
              </a:solidFill>
            </a:endParaRPr>
          </a:p>
        </p:txBody>
      </p:sp>
      <p:pic>
        <p:nvPicPr>
          <p:cNvPr id="3" name="Picture 2">
            <a:extLst>
              <a:ext uri="{FF2B5EF4-FFF2-40B4-BE49-F238E27FC236}">
                <a16:creationId xmlns:a16="http://schemas.microsoft.com/office/drawing/2014/main" id="{52D2A9E7-3142-4AB1-972A-CA97DBFA4E94}"/>
              </a:ext>
            </a:extLst>
          </p:cNvPr>
          <p:cNvPicPr>
            <a:picLocks noChangeAspect="1"/>
          </p:cNvPicPr>
          <p:nvPr/>
        </p:nvPicPr>
        <p:blipFill>
          <a:blip r:embed="rId3"/>
          <a:stretch>
            <a:fillRect/>
          </a:stretch>
        </p:blipFill>
        <p:spPr>
          <a:xfrm>
            <a:off x="5732685" y="2074307"/>
            <a:ext cx="1733550" cy="1619250"/>
          </a:xfrm>
          <a:prstGeom prst="rect">
            <a:avLst/>
          </a:prstGeom>
        </p:spPr>
      </p:pic>
    </p:spTree>
    <p:extLst>
      <p:ext uri="{BB962C8B-B14F-4D97-AF65-F5344CB8AC3E}">
        <p14:creationId xmlns:p14="http://schemas.microsoft.com/office/powerpoint/2010/main" val="63161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9BA121F-50CB-4C69-801B-B1C0EE0E6A40}"/>
              </a:ext>
            </a:extLst>
          </p:cNvPr>
          <p:cNvSpPr>
            <a:spLocks noGrp="1"/>
          </p:cNvSpPr>
          <p:nvPr>
            <p:ph sz="quarter" idx="10"/>
          </p:nvPr>
        </p:nvSpPr>
        <p:spPr>
          <a:xfrm>
            <a:off x="228600" y="381000"/>
            <a:ext cx="6324600" cy="1143000"/>
          </a:xfrm>
        </p:spPr>
        <p:txBody>
          <a:bodyPr/>
          <a:lstStyle/>
          <a:p>
            <a:r>
              <a:rPr lang="en-US" dirty="0"/>
              <a:t>Examples</a:t>
            </a:r>
            <a:endParaRPr lang="en-IN" dirty="0"/>
          </a:p>
        </p:txBody>
      </p:sp>
      <p:sp>
        <p:nvSpPr>
          <p:cNvPr id="5" name="Slide Number Placeholder 4">
            <a:extLst>
              <a:ext uri="{FF2B5EF4-FFF2-40B4-BE49-F238E27FC236}">
                <a16:creationId xmlns:a16="http://schemas.microsoft.com/office/drawing/2014/main" id="{A1DE0016-D0DC-4446-9251-1E4327E3C288}"/>
              </a:ext>
            </a:extLst>
          </p:cNvPr>
          <p:cNvSpPr>
            <a:spLocks noGrp="1"/>
          </p:cNvSpPr>
          <p:nvPr>
            <p:ph type="sldNum" sz="quarter" idx="13"/>
          </p:nvPr>
        </p:nvSpPr>
        <p:spPr/>
        <p:txBody>
          <a:bodyPr/>
          <a:lstStyle/>
          <a:p>
            <a:fld id="{BC8D7E44-7D4F-4942-A8C9-2DF6BF8399E8}" type="slidenum">
              <a:rPr lang="en-US" smtClean="0"/>
              <a:pPr/>
              <a:t>38</a:t>
            </a:fld>
            <a:endParaRPr lang="en-US" dirty="0"/>
          </a:p>
        </p:txBody>
      </p:sp>
      <p:pic>
        <p:nvPicPr>
          <p:cNvPr id="6" name="Picture 5">
            <a:extLst>
              <a:ext uri="{FF2B5EF4-FFF2-40B4-BE49-F238E27FC236}">
                <a16:creationId xmlns:a16="http://schemas.microsoft.com/office/drawing/2014/main" id="{0A7EC581-87D2-4AB2-9227-8430ACE8D043}"/>
              </a:ext>
            </a:extLst>
          </p:cNvPr>
          <p:cNvPicPr>
            <a:picLocks noChangeAspect="1"/>
          </p:cNvPicPr>
          <p:nvPr/>
        </p:nvPicPr>
        <p:blipFill>
          <a:blip r:embed="rId2"/>
          <a:stretch>
            <a:fillRect/>
          </a:stretch>
        </p:blipFill>
        <p:spPr>
          <a:xfrm>
            <a:off x="1143000" y="2057400"/>
            <a:ext cx="2105025" cy="2019300"/>
          </a:xfrm>
          <a:prstGeom prst="rect">
            <a:avLst/>
          </a:prstGeom>
        </p:spPr>
      </p:pic>
      <p:cxnSp>
        <p:nvCxnSpPr>
          <p:cNvPr id="8" name="Straight Arrow Connector 7">
            <a:extLst>
              <a:ext uri="{FF2B5EF4-FFF2-40B4-BE49-F238E27FC236}">
                <a16:creationId xmlns:a16="http://schemas.microsoft.com/office/drawing/2014/main" id="{8FC58FB2-B727-480E-BC15-86C9047760D5}"/>
              </a:ext>
            </a:extLst>
          </p:cNvPr>
          <p:cNvCxnSpPr>
            <a:cxnSpLocks/>
          </p:cNvCxnSpPr>
          <p:nvPr/>
        </p:nvCxnSpPr>
        <p:spPr>
          <a:xfrm>
            <a:off x="3771900" y="2743200"/>
            <a:ext cx="1600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35B51575-9C20-434C-811E-093F051D744A}"/>
              </a:ext>
            </a:extLst>
          </p:cNvPr>
          <p:cNvSpPr txBox="1"/>
          <p:nvPr/>
        </p:nvSpPr>
        <p:spPr>
          <a:xfrm>
            <a:off x="3390900" y="2286000"/>
            <a:ext cx="2105025" cy="369332"/>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99C6AC9B-9243-4C5C-88D3-31E3D1E24A55}"/>
              </a:ext>
            </a:extLst>
          </p:cNvPr>
          <p:cNvSpPr txBox="1"/>
          <p:nvPr/>
        </p:nvSpPr>
        <p:spPr>
          <a:xfrm>
            <a:off x="381000" y="1447800"/>
            <a:ext cx="7848600" cy="369332"/>
          </a:xfrm>
          <a:prstGeom prst="rect">
            <a:avLst/>
          </a:prstGeom>
          <a:noFill/>
        </p:spPr>
        <p:txBody>
          <a:bodyPr wrap="square" rtlCol="0">
            <a:spAutoFit/>
          </a:bodyPr>
          <a:lstStyle/>
          <a:p>
            <a:r>
              <a:rPr lang="en-US" dirty="0"/>
              <a:t>Visualize data only for “Paris” and “Lyon” for quarter Q1 and Q2</a:t>
            </a:r>
            <a:endParaRPr lang="en-IN" dirty="0"/>
          </a:p>
        </p:txBody>
      </p:sp>
      <p:sp>
        <p:nvSpPr>
          <p:cNvPr id="12" name="TextBox 11">
            <a:extLst>
              <a:ext uri="{FF2B5EF4-FFF2-40B4-BE49-F238E27FC236}">
                <a16:creationId xmlns:a16="http://schemas.microsoft.com/office/drawing/2014/main" id="{594FA831-0E68-4258-A89E-88F5B371B31A}"/>
              </a:ext>
            </a:extLst>
          </p:cNvPr>
          <p:cNvSpPr txBox="1"/>
          <p:nvPr/>
        </p:nvSpPr>
        <p:spPr>
          <a:xfrm>
            <a:off x="3466418" y="2435423"/>
            <a:ext cx="2190749" cy="307777"/>
          </a:xfrm>
          <a:prstGeom prst="rect">
            <a:avLst/>
          </a:prstGeom>
          <a:noFill/>
        </p:spPr>
        <p:txBody>
          <a:bodyPr wrap="square" rtlCol="0">
            <a:spAutoFit/>
          </a:bodyPr>
          <a:lstStyle/>
          <a:p>
            <a:r>
              <a:rPr lang="en-US" sz="1400" b="1" dirty="0">
                <a:solidFill>
                  <a:srgbClr val="0070C0"/>
                </a:solidFill>
              </a:rPr>
              <a:t>      dice on city and quarter</a:t>
            </a:r>
            <a:endParaRPr lang="en-IN" sz="1400" b="1" dirty="0">
              <a:solidFill>
                <a:srgbClr val="0070C0"/>
              </a:solidFill>
            </a:endParaRPr>
          </a:p>
        </p:txBody>
      </p:sp>
      <p:pic>
        <p:nvPicPr>
          <p:cNvPr id="2" name="Picture 1">
            <a:extLst>
              <a:ext uri="{FF2B5EF4-FFF2-40B4-BE49-F238E27FC236}">
                <a16:creationId xmlns:a16="http://schemas.microsoft.com/office/drawing/2014/main" id="{941E4105-C82A-49CE-846E-F3857BA52B0C}"/>
              </a:ext>
            </a:extLst>
          </p:cNvPr>
          <p:cNvPicPr>
            <a:picLocks noChangeAspect="1"/>
          </p:cNvPicPr>
          <p:nvPr/>
        </p:nvPicPr>
        <p:blipFill>
          <a:blip r:embed="rId3"/>
          <a:stretch>
            <a:fillRect/>
          </a:stretch>
        </p:blipFill>
        <p:spPr>
          <a:xfrm>
            <a:off x="5638800" y="2088594"/>
            <a:ext cx="1895475" cy="1590675"/>
          </a:xfrm>
          <a:prstGeom prst="rect">
            <a:avLst/>
          </a:prstGeom>
        </p:spPr>
      </p:pic>
    </p:spTree>
    <p:extLst>
      <p:ext uri="{BB962C8B-B14F-4D97-AF65-F5344CB8AC3E}">
        <p14:creationId xmlns:p14="http://schemas.microsoft.com/office/powerpoint/2010/main" val="288919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9BA121F-50CB-4C69-801B-B1C0EE0E6A40}"/>
              </a:ext>
            </a:extLst>
          </p:cNvPr>
          <p:cNvSpPr>
            <a:spLocks noGrp="1"/>
          </p:cNvSpPr>
          <p:nvPr>
            <p:ph sz="quarter" idx="10"/>
          </p:nvPr>
        </p:nvSpPr>
        <p:spPr>
          <a:xfrm>
            <a:off x="228600" y="381000"/>
            <a:ext cx="6324600" cy="1143000"/>
          </a:xfrm>
        </p:spPr>
        <p:txBody>
          <a:bodyPr/>
          <a:lstStyle/>
          <a:p>
            <a:r>
              <a:rPr lang="en-US" dirty="0"/>
              <a:t>Examples</a:t>
            </a:r>
            <a:endParaRPr lang="en-IN" dirty="0"/>
          </a:p>
        </p:txBody>
      </p:sp>
      <p:sp>
        <p:nvSpPr>
          <p:cNvPr id="5" name="Slide Number Placeholder 4">
            <a:extLst>
              <a:ext uri="{FF2B5EF4-FFF2-40B4-BE49-F238E27FC236}">
                <a16:creationId xmlns:a16="http://schemas.microsoft.com/office/drawing/2014/main" id="{A1DE0016-D0DC-4446-9251-1E4327E3C288}"/>
              </a:ext>
            </a:extLst>
          </p:cNvPr>
          <p:cNvSpPr>
            <a:spLocks noGrp="1"/>
          </p:cNvSpPr>
          <p:nvPr>
            <p:ph type="sldNum" sz="quarter" idx="13"/>
          </p:nvPr>
        </p:nvSpPr>
        <p:spPr/>
        <p:txBody>
          <a:bodyPr/>
          <a:lstStyle/>
          <a:p>
            <a:fld id="{BC8D7E44-7D4F-4942-A8C9-2DF6BF8399E8}" type="slidenum">
              <a:rPr lang="en-US" smtClean="0"/>
              <a:pPr/>
              <a:t>39</a:t>
            </a:fld>
            <a:endParaRPr lang="en-US" dirty="0"/>
          </a:p>
        </p:txBody>
      </p:sp>
      <p:pic>
        <p:nvPicPr>
          <p:cNvPr id="6" name="Picture 5">
            <a:extLst>
              <a:ext uri="{FF2B5EF4-FFF2-40B4-BE49-F238E27FC236}">
                <a16:creationId xmlns:a16="http://schemas.microsoft.com/office/drawing/2014/main" id="{0A7EC581-87D2-4AB2-9227-8430ACE8D043}"/>
              </a:ext>
            </a:extLst>
          </p:cNvPr>
          <p:cNvPicPr>
            <a:picLocks noChangeAspect="1"/>
          </p:cNvPicPr>
          <p:nvPr/>
        </p:nvPicPr>
        <p:blipFill>
          <a:blip r:embed="rId2"/>
          <a:stretch>
            <a:fillRect/>
          </a:stretch>
        </p:blipFill>
        <p:spPr>
          <a:xfrm>
            <a:off x="1143000" y="2057400"/>
            <a:ext cx="2105025" cy="2019300"/>
          </a:xfrm>
          <a:prstGeom prst="rect">
            <a:avLst/>
          </a:prstGeom>
        </p:spPr>
      </p:pic>
      <p:cxnSp>
        <p:nvCxnSpPr>
          <p:cNvPr id="8" name="Straight Arrow Connector 7">
            <a:extLst>
              <a:ext uri="{FF2B5EF4-FFF2-40B4-BE49-F238E27FC236}">
                <a16:creationId xmlns:a16="http://schemas.microsoft.com/office/drawing/2014/main" id="{8FC58FB2-B727-480E-BC15-86C9047760D5}"/>
              </a:ext>
            </a:extLst>
          </p:cNvPr>
          <p:cNvCxnSpPr>
            <a:cxnSpLocks/>
          </p:cNvCxnSpPr>
          <p:nvPr/>
        </p:nvCxnSpPr>
        <p:spPr>
          <a:xfrm>
            <a:off x="3771900" y="2743200"/>
            <a:ext cx="1600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35B51575-9C20-434C-811E-093F051D744A}"/>
              </a:ext>
            </a:extLst>
          </p:cNvPr>
          <p:cNvSpPr txBox="1"/>
          <p:nvPr/>
        </p:nvSpPr>
        <p:spPr>
          <a:xfrm>
            <a:off x="3390900" y="2286000"/>
            <a:ext cx="2105025" cy="369332"/>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99C6AC9B-9243-4C5C-88D3-31E3D1E24A55}"/>
              </a:ext>
            </a:extLst>
          </p:cNvPr>
          <p:cNvSpPr txBox="1"/>
          <p:nvPr/>
        </p:nvSpPr>
        <p:spPr>
          <a:xfrm>
            <a:off x="381000" y="1447800"/>
            <a:ext cx="7848600" cy="369332"/>
          </a:xfrm>
          <a:prstGeom prst="rect">
            <a:avLst/>
          </a:prstGeom>
          <a:noFill/>
        </p:spPr>
        <p:txBody>
          <a:bodyPr wrap="square" rtlCol="0">
            <a:spAutoFit/>
          </a:bodyPr>
          <a:lstStyle/>
          <a:p>
            <a:r>
              <a:rPr lang="en-US" dirty="0"/>
              <a:t>Visualize the cube with time dimension on x-axis</a:t>
            </a:r>
            <a:endParaRPr lang="en-IN" dirty="0"/>
          </a:p>
        </p:txBody>
      </p:sp>
      <p:sp>
        <p:nvSpPr>
          <p:cNvPr id="12" name="TextBox 11">
            <a:extLst>
              <a:ext uri="{FF2B5EF4-FFF2-40B4-BE49-F238E27FC236}">
                <a16:creationId xmlns:a16="http://schemas.microsoft.com/office/drawing/2014/main" id="{594FA831-0E68-4258-A89E-88F5B371B31A}"/>
              </a:ext>
            </a:extLst>
          </p:cNvPr>
          <p:cNvSpPr txBox="1"/>
          <p:nvPr/>
        </p:nvSpPr>
        <p:spPr>
          <a:xfrm>
            <a:off x="3466418" y="2435423"/>
            <a:ext cx="2190749" cy="307777"/>
          </a:xfrm>
          <a:prstGeom prst="rect">
            <a:avLst/>
          </a:prstGeom>
          <a:noFill/>
        </p:spPr>
        <p:txBody>
          <a:bodyPr wrap="square" rtlCol="0">
            <a:spAutoFit/>
          </a:bodyPr>
          <a:lstStyle/>
          <a:p>
            <a:r>
              <a:rPr lang="en-US" sz="1400" b="1" dirty="0">
                <a:solidFill>
                  <a:srgbClr val="0070C0"/>
                </a:solidFill>
              </a:rPr>
              <a:t>      pivot</a:t>
            </a:r>
            <a:endParaRPr lang="en-IN" sz="1400" b="1" dirty="0">
              <a:solidFill>
                <a:srgbClr val="0070C0"/>
              </a:solidFill>
            </a:endParaRPr>
          </a:p>
        </p:txBody>
      </p:sp>
      <p:pic>
        <p:nvPicPr>
          <p:cNvPr id="7" name="Picture 6">
            <a:extLst>
              <a:ext uri="{FF2B5EF4-FFF2-40B4-BE49-F238E27FC236}">
                <a16:creationId xmlns:a16="http://schemas.microsoft.com/office/drawing/2014/main" id="{672BB190-FAA5-4676-B74B-1C9810EAB7F8}"/>
              </a:ext>
            </a:extLst>
          </p:cNvPr>
          <p:cNvPicPr>
            <a:picLocks noChangeAspect="1"/>
          </p:cNvPicPr>
          <p:nvPr/>
        </p:nvPicPr>
        <p:blipFill>
          <a:blip r:embed="rId3"/>
          <a:stretch>
            <a:fillRect/>
          </a:stretch>
        </p:blipFill>
        <p:spPr>
          <a:xfrm>
            <a:off x="5714318" y="1893332"/>
            <a:ext cx="2276475" cy="1981200"/>
          </a:xfrm>
          <a:prstGeom prst="rect">
            <a:avLst/>
          </a:prstGeom>
        </p:spPr>
      </p:pic>
    </p:spTree>
    <p:extLst>
      <p:ext uri="{BB962C8B-B14F-4D97-AF65-F5344CB8AC3E}">
        <p14:creationId xmlns:p14="http://schemas.microsoft.com/office/powerpoint/2010/main" val="35422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2"/>
          </p:nvPr>
        </p:nvSpPr>
        <p:spPr/>
        <p:txBody>
          <a:bodyPr/>
          <a:lstStyle/>
          <a:p>
            <a:pPr>
              <a:defRPr/>
            </a:pPr>
            <a:fld id="{CCB8461C-79FA-43E6-B6BE-208D99469BC8}" type="datetime1">
              <a:rPr lang="en-US"/>
              <a:pPr>
                <a:defRPr/>
              </a:pPr>
              <a:t>3/13/2019</a:t>
            </a:fld>
            <a:endParaRPr lang="en-US"/>
          </a:p>
        </p:txBody>
      </p:sp>
      <p:sp>
        <p:nvSpPr>
          <p:cNvPr id="5" name="Footer Placeholder 4"/>
          <p:cNvSpPr>
            <a:spLocks noGrp="1"/>
          </p:cNvSpPr>
          <p:nvPr>
            <p:ph type="ftr" sz="quarter" idx="13"/>
          </p:nvPr>
        </p:nvSpPr>
        <p:spPr/>
        <p:txBody>
          <a:bodyPr/>
          <a:lstStyle/>
          <a:p>
            <a:pPr>
              <a:defRPr/>
            </a:pPr>
            <a:r>
              <a:rPr lang="en-US"/>
              <a:t> </a:t>
            </a:r>
          </a:p>
        </p:txBody>
      </p:sp>
      <p:sp>
        <p:nvSpPr>
          <p:cNvPr id="6" name="Slide Number Placeholder 5"/>
          <p:cNvSpPr>
            <a:spLocks noGrp="1"/>
          </p:cNvSpPr>
          <p:nvPr>
            <p:ph type="sldNum" sz="quarter" idx="14"/>
          </p:nvPr>
        </p:nvSpPr>
        <p:spPr/>
        <p:txBody>
          <a:bodyPr/>
          <a:lstStyle/>
          <a:p>
            <a:pPr>
              <a:defRPr/>
            </a:pPr>
            <a:fld id="{72C73A98-D2C4-4AA1-815D-3229C6B89C2F}" type="slidenum">
              <a:rPr lang="en-US"/>
              <a:pPr>
                <a:defRPr/>
              </a:pPr>
              <a:t>4</a:t>
            </a:fld>
            <a:endParaRPr lang="en-US"/>
          </a:p>
        </p:txBody>
      </p:sp>
      <p:sp>
        <p:nvSpPr>
          <p:cNvPr id="12294" name="Rectangle 3"/>
          <p:cNvSpPr>
            <a:spLocks noGrp="1" noChangeArrowheads="1"/>
          </p:cNvSpPr>
          <p:nvPr>
            <p:ph idx="4294967295"/>
          </p:nvPr>
        </p:nvSpPr>
        <p:spPr>
          <a:xfrm>
            <a:off x="304800" y="1311812"/>
            <a:ext cx="8153400" cy="3869788"/>
          </a:xfrm>
        </p:spPr>
        <p:txBody>
          <a:bodyPr>
            <a:normAutofit fontScale="85000" lnSpcReduction="20000"/>
          </a:bodyPr>
          <a:lstStyle/>
          <a:p>
            <a:pPr eaLnBrk="1" fontAlgn="auto" hangingPunct="1">
              <a:lnSpc>
                <a:spcPct val="170000"/>
              </a:lnSpc>
              <a:spcBef>
                <a:spcPts val="0"/>
              </a:spcBef>
              <a:defRPr/>
            </a:pPr>
            <a:r>
              <a:rPr lang="en-US" sz="1600" b="1" dirty="0">
                <a:solidFill>
                  <a:sysClr val="windowText" lastClr="000000"/>
                </a:solidFill>
              </a:rPr>
              <a:t>OLTP – Online Transaction Processing</a:t>
            </a:r>
          </a:p>
          <a:p>
            <a:pPr lvl="1">
              <a:lnSpc>
                <a:spcPct val="170000"/>
              </a:lnSpc>
              <a:spcBef>
                <a:spcPts val="0"/>
              </a:spcBef>
              <a:defRPr/>
            </a:pPr>
            <a:r>
              <a:rPr lang="en-US" sz="1400" b="1" dirty="0">
                <a:solidFill>
                  <a:sysClr val="windowText" lastClr="000000"/>
                </a:solidFill>
              </a:rPr>
              <a:t>Short transactions</a:t>
            </a:r>
          </a:p>
          <a:p>
            <a:pPr lvl="1">
              <a:lnSpc>
                <a:spcPct val="170000"/>
              </a:lnSpc>
              <a:spcBef>
                <a:spcPts val="0"/>
              </a:spcBef>
              <a:defRPr/>
            </a:pPr>
            <a:r>
              <a:rPr lang="en-US" sz="1400" b="1" dirty="0">
                <a:solidFill>
                  <a:sysClr val="windowText" lastClr="000000"/>
                </a:solidFill>
              </a:rPr>
              <a:t>Simple queries</a:t>
            </a:r>
          </a:p>
          <a:p>
            <a:pPr lvl="1">
              <a:lnSpc>
                <a:spcPct val="170000"/>
              </a:lnSpc>
              <a:spcBef>
                <a:spcPts val="0"/>
              </a:spcBef>
              <a:defRPr/>
            </a:pPr>
            <a:r>
              <a:rPr lang="en-US" sz="1400" b="1" dirty="0">
                <a:solidFill>
                  <a:sysClr val="windowText" lastClr="000000"/>
                </a:solidFill>
              </a:rPr>
              <a:t>Touch small portions of data</a:t>
            </a:r>
          </a:p>
          <a:p>
            <a:pPr lvl="1">
              <a:lnSpc>
                <a:spcPct val="170000"/>
              </a:lnSpc>
              <a:spcBef>
                <a:spcPts val="0"/>
              </a:spcBef>
              <a:defRPr/>
            </a:pPr>
            <a:r>
              <a:rPr lang="en-US" sz="1400" b="1" dirty="0">
                <a:solidFill>
                  <a:sysClr val="windowText" lastClr="000000"/>
                </a:solidFill>
              </a:rPr>
              <a:t>Frequent updates</a:t>
            </a:r>
          </a:p>
          <a:p>
            <a:pPr lvl="1">
              <a:lnSpc>
                <a:spcPct val="170000"/>
              </a:lnSpc>
              <a:spcBef>
                <a:spcPts val="0"/>
              </a:spcBef>
              <a:defRPr/>
            </a:pPr>
            <a:endParaRPr lang="en-US" sz="1400" b="1" dirty="0">
              <a:solidFill>
                <a:sysClr val="windowText" lastClr="000000"/>
              </a:solidFill>
            </a:endParaRPr>
          </a:p>
          <a:p>
            <a:pPr marL="342900" lvl="1" indent="-342900">
              <a:lnSpc>
                <a:spcPct val="170000"/>
              </a:lnSpc>
              <a:spcBef>
                <a:spcPts val="0"/>
              </a:spcBef>
              <a:buFont typeface="Arial" pitchFamily="34" charset="0"/>
              <a:buChar char="•"/>
              <a:defRPr/>
            </a:pPr>
            <a:r>
              <a:rPr lang="en-US" sz="1600" b="1" dirty="0">
                <a:solidFill>
                  <a:sysClr val="windowText" lastClr="000000"/>
                </a:solidFill>
              </a:rPr>
              <a:t>OLAP – Online Analytical Processing</a:t>
            </a:r>
          </a:p>
          <a:p>
            <a:pPr lvl="1">
              <a:lnSpc>
                <a:spcPct val="170000"/>
              </a:lnSpc>
              <a:spcBef>
                <a:spcPts val="0"/>
              </a:spcBef>
              <a:defRPr/>
            </a:pPr>
            <a:r>
              <a:rPr lang="en-US" sz="1400" b="1" dirty="0">
                <a:solidFill>
                  <a:sysClr val="windowText" lastClr="000000"/>
                </a:solidFill>
              </a:rPr>
              <a:t>Long transactions</a:t>
            </a:r>
          </a:p>
          <a:p>
            <a:pPr lvl="1">
              <a:lnSpc>
                <a:spcPct val="170000"/>
              </a:lnSpc>
              <a:spcBef>
                <a:spcPts val="0"/>
              </a:spcBef>
              <a:defRPr/>
            </a:pPr>
            <a:r>
              <a:rPr lang="en-US" sz="1400" b="1" dirty="0">
                <a:solidFill>
                  <a:sysClr val="windowText" lastClr="000000"/>
                </a:solidFill>
              </a:rPr>
              <a:t>Complex queries</a:t>
            </a:r>
          </a:p>
          <a:p>
            <a:pPr lvl="1">
              <a:lnSpc>
                <a:spcPct val="170000"/>
              </a:lnSpc>
              <a:spcBef>
                <a:spcPts val="0"/>
              </a:spcBef>
              <a:defRPr/>
            </a:pPr>
            <a:r>
              <a:rPr lang="en-US" sz="1400" b="1" dirty="0">
                <a:solidFill>
                  <a:sysClr val="windowText" lastClr="000000"/>
                </a:solidFill>
              </a:rPr>
              <a:t>Touch large portions of the data</a:t>
            </a:r>
          </a:p>
          <a:p>
            <a:pPr lvl="1">
              <a:lnSpc>
                <a:spcPct val="170000"/>
              </a:lnSpc>
              <a:spcBef>
                <a:spcPts val="0"/>
              </a:spcBef>
              <a:defRPr/>
            </a:pPr>
            <a:r>
              <a:rPr lang="en-US" sz="1400" b="1" dirty="0">
                <a:solidFill>
                  <a:sysClr val="windowText" lastClr="000000"/>
                </a:solidFill>
              </a:rPr>
              <a:t>Infrequent updates</a:t>
            </a:r>
          </a:p>
          <a:p>
            <a:pPr lvl="1">
              <a:lnSpc>
                <a:spcPct val="170000"/>
              </a:lnSpc>
              <a:spcBef>
                <a:spcPts val="0"/>
              </a:spcBef>
              <a:defRPr/>
            </a:pPr>
            <a:r>
              <a:rPr lang="en-US" sz="1400" b="1" dirty="0">
                <a:solidFill>
                  <a:sysClr val="windowText" lastClr="000000"/>
                </a:solidFill>
              </a:rPr>
              <a:t>Discover patterns and trends</a:t>
            </a:r>
          </a:p>
          <a:p>
            <a:pPr lvl="1">
              <a:lnSpc>
                <a:spcPct val="170000"/>
              </a:lnSpc>
              <a:spcBef>
                <a:spcPts val="0"/>
              </a:spcBef>
              <a:defRPr/>
            </a:pPr>
            <a:r>
              <a:rPr lang="en-US" sz="1400" b="1" dirty="0">
                <a:solidFill>
                  <a:sysClr val="windowText" lastClr="000000"/>
                </a:solidFill>
              </a:rPr>
              <a:t>Also called decision support queries</a:t>
            </a:r>
          </a:p>
          <a:p>
            <a:pPr lvl="1">
              <a:lnSpc>
                <a:spcPct val="170000"/>
              </a:lnSpc>
              <a:spcBef>
                <a:spcPts val="0"/>
              </a:spcBef>
              <a:defRPr/>
            </a:pPr>
            <a:endParaRPr lang="en-US" sz="1400" b="1" dirty="0">
              <a:solidFill>
                <a:sysClr val="windowText" lastClr="000000"/>
              </a:solidFill>
            </a:endParaRPr>
          </a:p>
        </p:txBody>
      </p:sp>
      <p:sp>
        <p:nvSpPr>
          <p:cNvPr id="16387" name="Rectangle 2"/>
          <p:cNvSpPr>
            <a:spLocks noGrp="1" noChangeArrowheads="1"/>
          </p:cNvSpPr>
          <p:nvPr>
            <p:ph type="title" idx="4294967295"/>
          </p:nvPr>
        </p:nvSpPr>
        <p:spPr>
          <a:xfrm>
            <a:off x="34636" y="152400"/>
            <a:ext cx="7773987" cy="1143000"/>
          </a:xfrm>
        </p:spPr>
        <p:txBody>
          <a:bodyPr>
            <a:normAutofit/>
          </a:bodyPr>
          <a:lstStyle/>
          <a:p>
            <a:r>
              <a:rPr lang="en-US" sz="3600" dirty="0"/>
              <a:t>Two Broad Types of database activity</a:t>
            </a:r>
          </a:p>
        </p:txBody>
      </p:sp>
    </p:spTree>
    <p:extLst>
      <p:ext uri="{BB962C8B-B14F-4D97-AF65-F5344CB8AC3E}">
        <p14:creationId xmlns:p14="http://schemas.microsoft.com/office/powerpoint/2010/main" val="3883115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9BA121F-50CB-4C69-801B-B1C0EE0E6A40}"/>
              </a:ext>
            </a:extLst>
          </p:cNvPr>
          <p:cNvSpPr>
            <a:spLocks noGrp="1"/>
          </p:cNvSpPr>
          <p:nvPr>
            <p:ph sz="quarter" idx="10"/>
          </p:nvPr>
        </p:nvSpPr>
        <p:spPr>
          <a:xfrm>
            <a:off x="228600" y="381000"/>
            <a:ext cx="6324600" cy="1143000"/>
          </a:xfrm>
        </p:spPr>
        <p:txBody>
          <a:bodyPr/>
          <a:lstStyle/>
          <a:p>
            <a:r>
              <a:rPr lang="en-US" dirty="0"/>
              <a:t>Examples</a:t>
            </a:r>
            <a:endParaRPr lang="en-IN" dirty="0"/>
          </a:p>
        </p:txBody>
      </p:sp>
      <p:sp>
        <p:nvSpPr>
          <p:cNvPr id="5" name="Slide Number Placeholder 4">
            <a:extLst>
              <a:ext uri="{FF2B5EF4-FFF2-40B4-BE49-F238E27FC236}">
                <a16:creationId xmlns:a16="http://schemas.microsoft.com/office/drawing/2014/main" id="{A1DE0016-D0DC-4446-9251-1E4327E3C288}"/>
              </a:ext>
            </a:extLst>
          </p:cNvPr>
          <p:cNvSpPr>
            <a:spLocks noGrp="1"/>
          </p:cNvSpPr>
          <p:nvPr>
            <p:ph type="sldNum" sz="quarter" idx="13"/>
          </p:nvPr>
        </p:nvSpPr>
        <p:spPr/>
        <p:txBody>
          <a:bodyPr/>
          <a:lstStyle/>
          <a:p>
            <a:fld id="{BC8D7E44-7D4F-4942-A8C9-2DF6BF8399E8}" type="slidenum">
              <a:rPr lang="en-US" smtClean="0"/>
              <a:pPr/>
              <a:t>40</a:t>
            </a:fld>
            <a:endParaRPr lang="en-US" dirty="0"/>
          </a:p>
        </p:txBody>
      </p:sp>
      <p:cxnSp>
        <p:nvCxnSpPr>
          <p:cNvPr id="8" name="Straight Arrow Connector 7">
            <a:extLst>
              <a:ext uri="{FF2B5EF4-FFF2-40B4-BE49-F238E27FC236}">
                <a16:creationId xmlns:a16="http://schemas.microsoft.com/office/drawing/2014/main" id="{8FC58FB2-B727-480E-BC15-86C9047760D5}"/>
              </a:ext>
            </a:extLst>
          </p:cNvPr>
          <p:cNvCxnSpPr>
            <a:cxnSpLocks/>
          </p:cNvCxnSpPr>
          <p:nvPr/>
        </p:nvCxnSpPr>
        <p:spPr>
          <a:xfrm>
            <a:off x="3771900" y="2743200"/>
            <a:ext cx="1600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35B51575-9C20-434C-811E-093F051D744A}"/>
              </a:ext>
            </a:extLst>
          </p:cNvPr>
          <p:cNvSpPr txBox="1"/>
          <p:nvPr/>
        </p:nvSpPr>
        <p:spPr>
          <a:xfrm>
            <a:off x="3390900" y="2286000"/>
            <a:ext cx="2105025" cy="369332"/>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99C6AC9B-9243-4C5C-88D3-31E3D1E24A55}"/>
              </a:ext>
            </a:extLst>
          </p:cNvPr>
          <p:cNvSpPr txBox="1"/>
          <p:nvPr/>
        </p:nvSpPr>
        <p:spPr>
          <a:xfrm>
            <a:off x="381000" y="1447800"/>
            <a:ext cx="7848600" cy="369332"/>
          </a:xfrm>
          <a:prstGeom prst="rect">
            <a:avLst/>
          </a:prstGeom>
          <a:noFill/>
        </p:spPr>
        <p:txBody>
          <a:bodyPr wrap="square" rtlCol="0">
            <a:spAutoFit/>
          </a:bodyPr>
          <a:lstStyle/>
          <a:p>
            <a:r>
              <a:rPr lang="en-US" dirty="0"/>
              <a:t>Compare the sales of 2011 with 2012</a:t>
            </a:r>
            <a:endParaRPr lang="en-IN" dirty="0"/>
          </a:p>
        </p:txBody>
      </p:sp>
      <p:sp>
        <p:nvSpPr>
          <p:cNvPr id="12" name="TextBox 11">
            <a:extLst>
              <a:ext uri="{FF2B5EF4-FFF2-40B4-BE49-F238E27FC236}">
                <a16:creationId xmlns:a16="http://schemas.microsoft.com/office/drawing/2014/main" id="{594FA831-0E68-4258-A89E-88F5B371B31A}"/>
              </a:ext>
            </a:extLst>
          </p:cNvPr>
          <p:cNvSpPr txBox="1"/>
          <p:nvPr/>
        </p:nvSpPr>
        <p:spPr>
          <a:xfrm>
            <a:off x="3466418" y="2435423"/>
            <a:ext cx="2190749" cy="307777"/>
          </a:xfrm>
          <a:prstGeom prst="rect">
            <a:avLst/>
          </a:prstGeom>
          <a:noFill/>
        </p:spPr>
        <p:txBody>
          <a:bodyPr wrap="square" rtlCol="0">
            <a:spAutoFit/>
          </a:bodyPr>
          <a:lstStyle/>
          <a:p>
            <a:r>
              <a:rPr lang="en-US" sz="1400" b="1" dirty="0">
                <a:solidFill>
                  <a:srgbClr val="0070C0"/>
                </a:solidFill>
              </a:rPr>
              <a:t>      drill-across</a:t>
            </a:r>
            <a:endParaRPr lang="en-IN" sz="1400" b="1" dirty="0">
              <a:solidFill>
                <a:srgbClr val="0070C0"/>
              </a:solidFill>
            </a:endParaRPr>
          </a:p>
        </p:txBody>
      </p:sp>
      <p:sp>
        <p:nvSpPr>
          <p:cNvPr id="2" name="TextBox 1">
            <a:extLst>
              <a:ext uri="{FF2B5EF4-FFF2-40B4-BE49-F238E27FC236}">
                <a16:creationId xmlns:a16="http://schemas.microsoft.com/office/drawing/2014/main" id="{55246DAE-3422-4D62-87E0-B6FFDEAC10DC}"/>
              </a:ext>
            </a:extLst>
          </p:cNvPr>
          <p:cNvSpPr txBox="1"/>
          <p:nvPr/>
        </p:nvSpPr>
        <p:spPr>
          <a:xfrm>
            <a:off x="762000" y="5562600"/>
            <a:ext cx="7772400" cy="369332"/>
          </a:xfrm>
          <a:prstGeom prst="rect">
            <a:avLst/>
          </a:prstGeom>
          <a:noFill/>
        </p:spPr>
        <p:txBody>
          <a:bodyPr wrap="square" rtlCol="0">
            <a:spAutoFit/>
          </a:bodyPr>
          <a:lstStyle/>
          <a:p>
            <a:r>
              <a:rPr lang="en-US" dirty="0"/>
              <a:t>Drill-Across executes query involving more than one fact table</a:t>
            </a:r>
            <a:endParaRPr lang="en-IN" dirty="0"/>
          </a:p>
        </p:txBody>
      </p:sp>
      <p:pic>
        <p:nvPicPr>
          <p:cNvPr id="3" name="Picture 2">
            <a:extLst>
              <a:ext uri="{FF2B5EF4-FFF2-40B4-BE49-F238E27FC236}">
                <a16:creationId xmlns:a16="http://schemas.microsoft.com/office/drawing/2014/main" id="{770F7B4D-2397-4248-AB45-21511240D789}"/>
              </a:ext>
            </a:extLst>
          </p:cNvPr>
          <p:cNvPicPr>
            <a:picLocks noChangeAspect="1"/>
          </p:cNvPicPr>
          <p:nvPr/>
        </p:nvPicPr>
        <p:blipFill>
          <a:blip r:embed="rId2"/>
          <a:stretch>
            <a:fillRect/>
          </a:stretch>
        </p:blipFill>
        <p:spPr>
          <a:xfrm>
            <a:off x="1085167" y="1780121"/>
            <a:ext cx="2324100" cy="3549134"/>
          </a:xfrm>
          <a:prstGeom prst="rect">
            <a:avLst/>
          </a:prstGeom>
        </p:spPr>
      </p:pic>
      <p:pic>
        <p:nvPicPr>
          <p:cNvPr id="11" name="Picture 10">
            <a:extLst>
              <a:ext uri="{FF2B5EF4-FFF2-40B4-BE49-F238E27FC236}">
                <a16:creationId xmlns:a16="http://schemas.microsoft.com/office/drawing/2014/main" id="{4BBE3865-A2C0-4264-826C-6572A7178619}"/>
              </a:ext>
            </a:extLst>
          </p:cNvPr>
          <p:cNvPicPr>
            <a:picLocks noChangeAspect="1"/>
          </p:cNvPicPr>
          <p:nvPr/>
        </p:nvPicPr>
        <p:blipFill>
          <a:blip r:embed="rId3"/>
          <a:stretch>
            <a:fillRect/>
          </a:stretch>
        </p:blipFill>
        <p:spPr>
          <a:xfrm>
            <a:off x="5257800" y="1864757"/>
            <a:ext cx="2266950" cy="2038350"/>
          </a:xfrm>
          <a:prstGeom prst="rect">
            <a:avLst/>
          </a:prstGeom>
        </p:spPr>
      </p:pic>
    </p:spTree>
    <p:extLst>
      <p:ext uri="{BB962C8B-B14F-4D97-AF65-F5344CB8AC3E}">
        <p14:creationId xmlns:p14="http://schemas.microsoft.com/office/powerpoint/2010/main" val="156553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1764117-6749-4B0E-B1CB-A0E8A1C6B541}"/>
              </a:ext>
            </a:extLst>
          </p:cNvPr>
          <p:cNvSpPr>
            <a:spLocks noGrp="1"/>
          </p:cNvSpPr>
          <p:nvPr>
            <p:ph sz="quarter" idx="10"/>
          </p:nvPr>
        </p:nvSpPr>
        <p:spPr>
          <a:xfrm>
            <a:off x="457200" y="1905000"/>
            <a:ext cx="6324600" cy="1143000"/>
          </a:xfrm>
        </p:spPr>
        <p:txBody>
          <a:bodyPr/>
          <a:lstStyle/>
          <a:p>
            <a:r>
              <a:rPr lang="en-US" dirty="0"/>
              <a:t>OLAP Models</a:t>
            </a:r>
            <a:endParaRPr lang="en-IN" dirty="0"/>
          </a:p>
        </p:txBody>
      </p:sp>
      <p:sp>
        <p:nvSpPr>
          <p:cNvPr id="5" name="Slide Number Placeholder 4">
            <a:extLst>
              <a:ext uri="{FF2B5EF4-FFF2-40B4-BE49-F238E27FC236}">
                <a16:creationId xmlns:a16="http://schemas.microsoft.com/office/drawing/2014/main" id="{C2A6B245-B1C7-4E8B-B4D9-34FA27968261}"/>
              </a:ext>
            </a:extLst>
          </p:cNvPr>
          <p:cNvSpPr>
            <a:spLocks noGrp="1"/>
          </p:cNvSpPr>
          <p:nvPr>
            <p:ph type="sldNum" sz="quarter" idx="13"/>
          </p:nvPr>
        </p:nvSpPr>
        <p:spPr/>
        <p:txBody>
          <a:bodyPr/>
          <a:lstStyle/>
          <a:p>
            <a:fld id="{BC8D7E44-7D4F-4942-A8C9-2DF6BF8399E8}" type="slidenum">
              <a:rPr lang="en-US" smtClean="0"/>
              <a:pPr/>
              <a:t>41</a:t>
            </a:fld>
            <a:endParaRPr lang="en-US" dirty="0"/>
          </a:p>
        </p:txBody>
      </p:sp>
    </p:spTree>
    <p:extLst>
      <p:ext uri="{BB962C8B-B14F-4D97-AF65-F5344CB8AC3E}">
        <p14:creationId xmlns:p14="http://schemas.microsoft.com/office/powerpoint/2010/main" val="7020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EB5380-D6F2-4FC5-8B81-4BB791F916F7}"/>
              </a:ext>
            </a:extLst>
          </p:cNvPr>
          <p:cNvSpPr>
            <a:spLocks noGrp="1"/>
          </p:cNvSpPr>
          <p:nvPr>
            <p:ph sz="half" idx="1"/>
          </p:nvPr>
        </p:nvSpPr>
        <p:spPr/>
        <p:txBody>
          <a:bodyPr>
            <a:normAutofit/>
          </a:bodyPr>
          <a:lstStyle/>
          <a:p>
            <a:r>
              <a:rPr lang="en-US" sz="2400" dirty="0"/>
              <a:t>ROLAP is an extended RDBMS along with multidimensional data mapping to perform the standard relational operation.</a:t>
            </a:r>
          </a:p>
          <a:p>
            <a:endParaRPr lang="en-US" sz="2400" dirty="0"/>
          </a:p>
          <a:p>
            <a:r>
              <a:rPr lang="en-US" sz="2400" dirty="0"/>
              <a:t>It is built on top of relational database	</a:t>
            </a:r>
          </a:p>
          <a:p>
            <a:r>
              <a:rPr lang="en-US" sz="2400" dirty="0"/>
              <a:t>ROLAP engine resides on desktop</a:t>
            </a:r>
            <a:endParaRPr lang="en-IN" sz="2400" dirty="0"/>
          </a:p>
        </p:txBody>
      </p:sp>
      <p:sp>
        <p:nvSpPr>
          <p:cNvPr id="3" name="Content Placeholder 2">
            <a:extLst>
              <a:ext uri="{FF2B5EF4-FFF2-40B4-BE49-F238E27FC236}">
                <a16:creationId xmlns:a16="http://schemas.microsoft.com/office/drawing/2014/main" id="{B9AFCB31-E422-4C4A-94A0-F099CA71DA4F}"/>
              </a:ext>
            </a:extLst>
          </p:cNvPr>
          <p:cNvSpPr>
            <a:spLocks noGrp="1"/>
          </p:cNvSpPr>
          <p:nvPr>
            <p:ph sz="half" idx="2"/>
          </p:nvPr>
        </p:nvSpPr>
        <p:spPr/>
        <p:txBody>
          <a:bodyPr>
            <a:normAutofit/>
          </a:bodyPr>
          <a:lstStyle/>
          <a:p>
            <a:r>
              <a:rPr lang="en-IN" sz="2400" dirty="0"/>
              <a:t>MOLAP, is implemented by storing the data multidimensionally, MDD are vendors’ proprietary system</a:t>
            </a:r>
          </a:p>
          <a:p>
            <a:r>
              <a:rPr lang="en-IN" sz="2400" dirty="0"/>
              <a:t>It is implemented through a specialised multidimensional database.</a:t>
            </a:r>
          </a:p>
          <a:p>
            <a:r>
              <a:rPr lang="en-IN" sz="2400" dirty="0"/>
              <a:t>Proprietary MDDs are required</a:t>
            </a:r>
          </a:p>
        </p:txBody>
      </p:sp>
      <p:sp>
        <p:nvSpPr>
          <p:cNvPr id="4" name="Content Placeholder 3">
            <a:extLst>
              <a:ext uri="{FF2B5EF4-FFF2-40B4-BE49-F238E27FC236}">
                <a16:creationId xmlns:a16="http://schemas.microsoft.com/office/drawing/2014/main" id="{F613B786-CD15-48B7-BEDB-CF8EA62884EE}"/>
              </a:ext>
            </a:extLst>
          </p:cNvPr>
          <p:cNvSpPr>
            <a:spLocks noGrp="1"/>
          </p:cNvSpPr>
          <p:nvPr>
            <p:ph sz="quarter" idx="10"/>
          </p:nvPr>
        </p:nvSpPr>
        <p:spPr/>
        <p:txBody>
          <a:bodyPr/>
          <a:lstStyle/>
          <a:p>
            <a:r>
              <a:rPr lang="en-US" dirty="0"/>
              <a:t>ROLAP VS MOLAP</a:t>
            </a:r>
            <a:endParaRPr lang="en-IN" dirty="0"/>
          </a:p>
        </p:txBody>
      </p:sp>
      <p:sp>
        <p:nvSpPr>
          <p:cNvPr id="5" name="Slide Number Placeholder 4">
            <a:extLst>
              <a:ext uri="{FF2B5EF4-FFF2-40B4-BE49-F238E27FC236}">
                <a16:creationId xmlns:a16="http://schemas.microsoft.com/office/drawing/2014/main" id="{82D5A159-ED7A-4853-B005-8820B785AF64}"/>
              </a:ext>
            </a:extLst>
          </p:cNvPr>
          <p:cNvSpPr>
            <a:spLocks noGrp="1"/>
          </p:cNvSpPr>
          <p:nvPr>
            <p:ph type="sldNum" sz="quarter" idx="13"/>
          </p:nvPr>
        </p:nvSpPr>
        <p:spPr/>
        <p:txBody>
          <a:bodyPr/>
          <a:lstStyle/>
          <a:p>
            <a:fld id="{BC8D7E44-7D4F-4942-A8C9-2DF6BF8399E8}" type="slidenum">
              <a:rPr lang="en-US" smtClean="0"/>
              <a:pPr/>
              <a:t>42</a:t>
            </a:fld>
            <a:endParaRPr lang="en-US" dirty="0"/>
          </a:p>
        </p:txBody>
      </p:sp>
    </p:spTree>
    <p:extLst>
      <p:ext uri="{BB962C8B-B14F-4D97-AF65-F5344CB8AC3E}">
        <p14:creationId xmlns:p14="http://schemas.microsoft.com/office/powerpoint/2010/main" val="15726768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251107"/>
            <a:ext cx="7886700" cy="993775"/>
          </a:xfrm>
        </p:spPr>
        <p:txBody>
          <a:bodyPr>
            <a:normAutofit/>
          </a:bodyPr>
          <a:lstStyle/>
          <a:p>
            <a:r>
              <a:rPr lang="en-US" b="1" dirty="0">
                <a:latin typeface="+mn-lt"/>
              </a:rPr>
              <a:t>Distinct OLAP models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568" y="1918833"/>
            <a:ext cx="4191000" cy="3696462"/>
          </a:xfrm>
          <a:prstGeom prst="rect">
            <a:avLst/>
          </a:prstGeom>
        </p:spPr>
      </p:pic>
    </p:spTree>
    <p:extLst>
      <p:ext uri="{BB962C8B-B14F-4D97-AF65-F5344CB8AC3E}">
        <p14:creationId xmlns:p14="http://schemas.microsoft.com/office/powerpoint/2010/main" val="1113082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52450" y="407275"/>
            <a:ext cx="7886700" cy="993775"/>
          </a:xfrm>
        </p:spPr>
        <p:txBody>
          <a:bodyPr>
            <a:normAutofit/>
          </a:bodyPr>
          <a:lstStyle/>
          <a:p>
            <a:r>
              <a:rPr lang="en-US" b="1" dirty="0">
                <a:latin typeface="+mn-lt"/>
              </a:rPr>
              <a:t>ROLAP </a:t>
            </a:r>
            <a:r>
              <a:rPr lang="en-US" dirty="0">
                <a:latin typeface="+mn-lt"/>
              </a:rPr>
              <a:t>Models</a:t>
            </a:r>
            <a:endParaRPr lang="en-US" b="1" dirty="0">
              <a:latin typeface="+mn-lt"/>
            </a:endParaRPr>
          </a:p>
        </p:txBody>
      </p:sp>
      <p:pic>
        <p:nvPicPr>
          <p:cNvPr id="4" name="Picture 3">
            <a:extLst>
              <a:ext uri="{FF2B5EF4-FFF2-40B4-BE49-F238E27FC236}">
                <a16:creationId xmlns:a16="http://schemas.microsoft.com/office/drawing/2014/main" id="{2D9A5F0A-82CE-4980-9E59-559FCAA5E6CA}"/>
              </a:ext>
            </a:extLst>
          </p:cNvPr>
          <p:cNvPicPr>
            <a:picLocks noChangeAspect="1"/>
          </p:cNvPicPr>
          <p:nvPr/>
        </p:nvPicPr>
        <p:blipFill>
          <a:blip r:embed="rId2"/>
          <a:stretch>
            <a:fillRect/>
          </a:stretch>
        </p:blipFill>
        <p:spPr>
          <a:xfrm>
            <a:off x="4724400" y="1524000"/>
            <a:ext cx="4038600" cy="4495800"/>
          </a:xfrm>
          <a:prstGeom prst="rect">
            <a:avLst/>
          </a:prstGeom>
        </p:spPr>
      </p:pic>
      <p:sp>
        <p:nvSpPr>
          <p:cNvPr id="5" name="TextBox 4">
            <a:extLst>
              <a:ext uri="{FF2B5EF4-FFF2-40B4-BE49-F238E27FC236}">
                <a16:creationId xmlns:a16="http://schemas.microsoft.com/office/drawing/2014/main" id="{EDFBE2F4-3C37-492B-BFA3-145C75CB8260}"/>
              </a:ext>
            </a:extLst>
          </p:cNvPr>
          <p:cNvSpPr txBox="1"/>
          <p:nvPr/>
        </p:nvSpPr>
        <p:spPr>
          <a:xfrm>
            <a:off x="457200" y="1447800"/>
            <a:ext cx="4114800" cy="5078313"/>
          </a:xfrm>
          <a:prstGeom prst="rect">
            <a:avLst/>
          </a:prstGeom>
          <a:noFill/>
        </p:spPr>
        <p:txBody>
          <a:bodyPr wrap="square" rtlCol="0">
            <a:spAutoFit/>
          </a:bodyPr>
          <a:lstStyle/>
          <a:p>
            <a:r>
              <a:rPr lang="en-US" dirty="0"/>
              <a:t>The data is stored as in relational database i.e. </a:t>
            </a:r>
            <a:r>
              <a:rPr lang="en-US" b="1" dirty="0"/>
              <a:t>rows and columns</a:t>
            </a:r>
            <a:r>
              <a:rPr lang="en-US" dirty="0"/>
              <a:t> in the data warehouse. </a:t>
            </a:r>
          </a:p>
          <a:p>
            <a:r>
              <a:rPr lang="en-US" dirty="0"/>
              <a:t>In this model data is presented to the user in the </a:t>
            </a:r>
            <a:r>
              <a:rPr lang="en-US" b="1" dirty="0"/>
              <a:t>multidimensional</a:t>
            </a:r>
            <a:r>
              <a:rPr lang="en-US" dirty="0"/>
              <a:t> form. </a:t>
            </a:r>
          </a:p>
          <a:p>
            <a:r>
              <a:rPr lang="en-US" dirty="0"/>
              <a:t>To display the data, in a multidimensional view, a </a:t>
            </a:r>
            <a:r>
              <a:rPr lang="en-US" b="1" dirty="0"/>
              <a:t>semantic layer of metadata</a:t>
            </a:r>
            <a:r>
              <a:rPr lang="en-US" dirty="0"/>
              <a:t> is created that maps dimension to the relational tables. </a:t>
            </a:r>
          </a:p>
          <a:p>
            <a:r>
              <a:rPr lang="en-US" dirty="0"/>
              <a:t>Metadata also supports </a:t>
            </a:r>
            <a:r>
              <a:rPr lang="en-US" b="1" dirty="0"/>
              <a:t>aggregation</a:t>
            </a:r>
            <a:r>
              <a:rPr lang="en-US" dirty="0"/>
              <a:t> of the data.</a:t>
            </a:r>
          </a:p>
          <a:p>
            <a:r>
              <a:rPr lang="en-US" dirty="0"/>
              <a:t>Whenever the ROLAP engine in analytical server issues a complex query, it fetches data from the main warehouse and </a:t>
            </a:r>
            <a:r>
              <a:rPr lang="en-US" b="1" dirty="0"/>
              <a:t>dynamically</a:t>
            </a:r>
            <a:r>
              <a:rPr lang="en-US" dirty="0"/>
              <a:t> creates a multidimensional view of data for the user.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93442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52450" y="407275"/>
            <a:ext cx="7886700" cy="993775"/>
          </a:xfrm>
        </p:spPr>
        <p:txBody>
          <a:bodyPr>
            <a:normAutofit/>
          </a:bodyPr>
          <a:lstStyle/>
          <a:p>
            <a:r>
              <a:rPr lang="en-US" dirty="0">
                <a:latin typeface="+mn-lt"/>
              </a:rPr>
              <a:t>M</a:t>
            </a:r>
            <a:r>
              <a:rPr lang="en-US" b="1" dirty="0">
                <a:latin typeface="+mn-lt"/>
              </a:rPr>
              <a:t>OLAP </a:t>
            </a:r>
            <a:r>
              <a:rPr lang="en-US" dirty="0">
                <a:latin typeface="+mn-lt"/>
              </a:rPr>
              <a:t>Models</a:t>
            </a:r>
            <a:endParaRPr lang="en-US" b="1" dirty="0">
              <a:latin typeface="+mn-lt"/>
            </a:endParaRPr>
          </a:p>
        </p:txBody>
      </p:sp>
      <p:pic>
        <p:nvPicPr>
          <p:cNvPr id="3" name="Picture 2">
            <a:extLst>
              <a:ext uri="{FF2B5EF4-FFF2-40B4-BE49-F238E27FC236}">
                <a16:creationId xmlns:a16="http://schemas.microsoft.com/office/drawing/2014/main" id="{E459B50C-2CDE-44DA-B7CB-541A5282850C}"/>
              </a:ext>
            </a:extLst>
          </p:cNvPr>
          <p:cNvPicPr>
            <a:picLocks noChangeAspect="1"/>
          </p:cNvPicPr>
          <p:nvPr/>
        </p:nvPicPr>
        <p:blipFill>
          <a:blip r:embed="rId2"/>
          <a:stretch>
            <a:fillRect/>
          </a:stretch>
        </p:blipFill>
        <p:spPr>
          <a:xfrm>
            <a:off x="5181600" y="1447800"/>
            <a:ext cx="3386137" cy="4419600"/>
          </a:xfrm>
          <a:prstGeom prst="rect">
            <a:avLst/>
          </a:prstGeom>
        </p:spPr>
      </p:pic>
      <p:sp>
        <p:nvSpPr>
          <p:cNvPr id="12" name="TextBox 11">
            <a:extLst>
              <a:ext uri="{FF2B5EF4-FFF2-40B4-BE49-F238E27FC236}">
                <a16:creationId xmlns:a16="http://schemas.microsoft.com/office/drawing/2014/main" id="{B80D8DCA-1421-4C73-91EE-BC232653CC5B}"/>
              </a:ext>
            </a:extLst>
          </p:cNvPr>
          <p:cNvSpPr txBox="1"/>
          <p:nvPr/>
        </p:nvSpPr>
        <p:spPr>
          <a:xfrm>
            <a:off x="552450" y="1524000"/>
            <a:ext cx="4705350" cy="2031325"/>
          </a:xfrm>
          <a:prstGeom prst="rect">
            <a:avLst/>
          </a:prstGeom>
          <a:noFill/>
        </p:spPr>
        <p:txBody>
          <a:bodyPr wrap="square" rtlCol="0">
            <a:spAutoFit/>
          </a:bodyPr>
          <a:lstStyle/>
          <a:p>
            <a:r>
              <a:rPr lang="en-IN" dirty="0"/>
              <a:t>Precalculated </a:t>
            </a:r>
            <a:r>
              <a:rPr lang="en-US" dirty="0"/>
              <a:t>and prefabricated multidimensional data cubes are stored in multidimensional databases.</a:t>
            </a:r>
          </a:p>
          <a:p>
            <a:endParaRPr lang="en-US" dirty="0"/>
          </a:p>
          <a:p>
            <a:r>
              <a:rPr lang="en-US" dirty="0"/>
              <a:t>The MOLAP engine in the application layer pushes a multidimensional view of the data</a:t>
            </a:r>
          </a:p>
          <a:p>
            <a:r>
              <a:rPr lang="en-US" dirty="0"/>
              <a:t>from the MDDBs to the users.</a:t>
            </a:r>
            <a:endParaRPr lang="en-IN" dirty="0"/>
          </a:p>
        </p:txBody>
      </p:sp>
    </p:spTree>
    <p:extLst>
      <p:ext uri="{BB962C8B-B14F-4D97-AF65-F5344CB8AC3E}">
        <p14:creationId xmlns:p14="http://schemas.microsoft.com/office/powerpoint/2010/main" val="3706286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25B79BF-F1A0-4589-B0FF-7216DE14001B}"/>
              </a:ext>
            </a:extLst>
          </p:cNvPr>
          <p:cNvPicPr>
            <a:picLocks noGrp="1" noChangeAspect="1"/>
          </p:cNvPicPr>
          <p:nvPr>
            <p:ph sz="half" idx="1"/>
          </p:nvPr>
        </p:nvPicPr>
        <p:blipFill>
          <a:blip r:embed="rId2"/>
          <a:stretch>
            <a:fillRect/>
          </a:stretch>
        </p:blipFill>
        <p:spPr>
          <a:xfrm>
            <a:off x="914400" y="1449977"/>
            <a:ext cx="7315200" cy="4646023"/>
          </a:xfrm>
          <a:prstGeom prst="rect">
            <a:avLst/>
          </a:prstGeom>
        </p:spPr>
      </p:pic>
      <p:sp>
        <p:nvSpPr>
          <p:cNvPr id="4" name="Content Placeholder 3">
            <a:extLst>
              <a:ext uri="{FF2B5EF4-FFF2-40B4-BE49-F238E27FC236}">
                <a16:creationId xmlns:a16="http://schemas.microsoft.com/office/drawing/2014/main" id="{9F898BFE-9CD5-4C50-90C0-966E5A9A2B98}"/>
              </a:ext>
            </a:extLst>
          </p:cNvPr>
          <p:cNvSpPr>
            <a:spLocks noGrp="1"/>
          </p:cNvSpPr>
          <p:nvPr>
            <p:ph sz="quarter" idx="10"/>
          </p:nvPr>
        </p:nvSpPr>
        <p:spPr/>
        <p:txBody>
          <a:bodyPr/>
          <a:lstStyle/>
          <a:p>
            <a:r>
              <a:rPr lang="en-US" dirty="0"/>
              <a:t>ROLAP vs MOLAP</a:t>
            </a:r>
            <a:endParaRPr lang="en-IN" dirty="0"/>
          </a:p>
        </p:txBody>
      </p:sp>
      <p:sp>
        <p:nvSpPr>
          <p:cNvPr id="5" name="Slide Number Placeholder 4">
            <a:extLst>
              <a:ext uri="{FF2B5EF4-FFF2-40B4-BE49-F238E27FC236}">
                <a16:creationId xmlns:a16="http://schemas.microsoft.com/office/drawing/2014/main" id="{DAF42DBF-0B2E-4659-85F3-0069E07E7CEC}"/>
              </a:ext>
            </a:extLst>
          </p:cNvPr>
          <p:cNvSpPr>
            <a:spLocks noGrp="1"/>
          </p:cNvSpPr>
          <p:nvPr>
            <p:ph type="sldNum" sz="quarter" idx="13"/>
          </p:nvPr>
        </p:nvSpPr>
        <p:spPr/>
        <p:txBody>
          <a:bodyPr/>
          <a:lstStyle/>
          <a:p>
            <a:fld id="{BC8D7E44-7D4F-4942-A8C9-2DF6BF8399E8}" type="slidenum">
              <a:rPr lang="en-US" smtClean="0"/>
              <a:pPr/>
              <a:t>46</a:t>
            </a:fld>
            <a:endParaRPr lang="en-US" dirty="0"/>
          </a:p>
        </p:txBody>
      </p:sp>
    </p:spTree>
    <p:extLst>
      <p:ext uri="{BB962C8B-B14F-4D97-AF65-F5344CB8AC3E}">
        <p14:creationId xmlns:p14="http://schemas.microsoft.com/office/powerpoint/2010/main" val="31227115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1450" y="381000"/>
            <a:ext cx="7886700" cy="993775"/>
          </a:xfrm>
        </p:spPr>
        <p:txBody>
          <a:bodyPr>
            <a:normAutofit/>
          </a:bodyPr>
          <a:lstStyle/>
          <a:p>
            <a:r>
              <a:rPr lang="en-US" b="1" dirty="0">
                <a:latin typeface="+mn-lt"/>
              </a:rPr>
              <a:t>HOLAP (Hybrid OLAP)</a:t>
            </a:r>
          </a:p>
        </p:txBody>
      </p:sp>
      <p:sp>
        <p:nvSpPr>
          <p:cNvPr id="3" name="Content Placeholder 2"/>
          <p:cNvSpPr>
            <a:spLocks noGrp="1"/>
          </p:cNvSpPr>
          <p:nvPr>
            <p:ph idx="4294967295"/>
          </p:nvPr>
        </p:nvSpPr>
        <p:spPr>
          <a:xfrm>
            <a:off x="381000" y="1355181"/>
            <a:ext cx="7772400" cy="4525963"/>
          </a:xfrm>
        </p:spPr>
        <p:txBody>
          <a:bodyPr>
            <a:normAutofit/>
          </a:bodyPr>
          <a:lstStyle/>
          <a:p>
            <a:pPr marL="0" indent="0" algn="just">
              <a:lnSpc>
                <a:spcPct val="110000"/>
              </a:lnSpc>
              <a:buNone/>
            </a:pPr>
            <a:r>
              <a:rPr lang="en-US" sz="2000" dirty="0"/>
              <a:t>Hybrid OLAP is a combination of both ROLAP and MOLAP. It offers higher scalability of ROLAP and faster computation of MOLAP. HOLAP servers allows to store the large data volumes of detailed information. The aggregations are stored separately in MOLAP store.</a:t>
            </a:r>
            <a:r>
              <a:rPr lang="en-US" sz="1100" dirty="0"/>
              <a:t>.</a:t>
            </a:r>
          </a:p>
        </p:txBody>
      </p:sp>
    </p:spTree>
    <p:extLst>
      <p:ext uri="{BB962C8B-B14F-4D97-AF65-F5344CB8AC3E}">
        <p14:creationId xmlns:p14="http://schemas.microsoft.com/office/powerpoint/2010/main" val="3809557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1"/>
          </p:nvPr>
        </p:nvSpPr>
        <p:spPr/>
        <p:txBody>
          <a:bodyPr/>
          <a:lstStyle/>
          <a:p>
            <a:endParaRPr lang="en-IN"/>
          </a:p>
        </p:txBody>
      </p:sp>
      <p:sp>
        <p:nvSpPr>
          <p:cNvPr id="3" name="Rectangle 44"/>
          <p:cNvSpPr>
            <a:spLocks noGrp="1" noChangeArrowheads="1"/>
          </p:cNvSpPr>
          <p:nvPr>
            <p:ph type="dt" sz="half" idx="12"/>
          </p:nvPr>
        </p:nvSpPr>
        <p:spPr/>
        <p:txBody>
          <a:bodyPr/>
          <a:lstStyle/>
          <a:p>
            <a:pPr>
              <a:defRPr/>
            </a:pPr>
            <a:fld id="{22E0D91D-C95D-40B1-A6F7-DE3E86D62154}" type="datetime5">
              <a:rPr lang="en-US"/>
              <a:pPr>
                <a:defRPr/>
              </a:pPr>
              <a:t>13-Mar-19</a:t>
            </a:fld>
            <a:endParaRPr lang="en-US"/>
          </a:p>
        </p:txBody>
      </p:sp>
      <p:sp>
        <p:nvSpPr>
          <p:cNvPr id="5" name="Rectangle 46"/>
          <p:cNvSpPr>
            <a:spLocks noGrp="1" noChangeArrowheads="1"/>
          </p:cNvSpPr>
          <p:nvPr>
            <p:ph type="sldNum" sz="quarter" idx="14"/>
          </p:nvPr>
        </p:nvSpPr>
        <p:spPr/>
        <p:txBody>
          <a:bodyPr/>
          <a:lstStyle/>
          <a:p>
            <a:pPr>
              <a:defRPr/>
            </a:pPr>
            <a:fld id="{3FD8D6B7-9F91-4F21-8750-E0967CFF8446}" type="slidenum">
              <a:rPr lang="en-US"/>
              <a:pPr>
                <a:defRPr/>
              </a:pPr>
              <a:t>48</a:t>
            </a:fld>
            <a:endParaRPr lang="en-US"/>
          </a:p>
        </p:txBody>
      </p:sp>
      <p:sp>
        <p:nvSpPr>
          <p:cNvPr id="77826" name="Rectangle 2"/>
          <p:cNvSpPr>
            <a:spLocks noGrp="1" noChangeArrowheads="1"/>
          </p:cNvSpPr>
          <p:nvPr>
            <p:ph type="ctrTitle" idx="4294967295"/>
          </p:nvPr>
        </p:nvSpPr>
        <p:spPr>
          <a:xfrm>
            <a:off x="1676400" y="2895600"/>
            <a:ext cx="7467600" cy="1616075"/>
          </a:xfrm>
        </p:spPr>
        <p:txBody>
          <a:bodyPr/>
          <a:lstStyle/>
          <a:p>
            <a:pPr eaLnBrk="1" hangingPunct="1"/>
            <a:r>
              <a:rPr lang="en-US" sz="7200" b="1" i="1" dirty="0">
                <a:solidFill>
                  <a:schemeClr val="hlink"/>
                </a:solidFill>
                <a:latin typeface="Times New Roman" pitchFamily="18" charset="0"/>
              </a:rPr>
              <a:t>Q &amp; A</a:t>
            </a:r>
          </a:p>
        </p:txBody>
      </p:sp>
    </p:spTree>
    <p:extLst>
      <p:ext uri="{BB962C8B-B14F-4D97-AF65-F5344CB8AC3E}">
        <p14:creationId xmlns:p14="http://schemas.microsoft.com/office/powerpoint/2010/main" val="1828763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304800" y="1493837"/>
            <a:ext cx="8229600" cy="4525963"/>
          </a:xfrm>
        </p:spPr>
        <p:txBody>
          <a:bodyPr/>
          <a:lstStyle/>
          <a:p>
            <a:endParaRPr lang="en-IN"/>
          </a:p>
        </p:txBody>
      </p:sp>
      <p:sp>
        <p:nvSpPr>
          <p:cNvPr id="4" name="Content Placeholder 3"/>
          <p:cNvSpPr>
            <a:spLocks noGrp="1"/>
          </p:cNvSpPr>
          <p:nvPr>
            <p:ph sz="quarter" idx="11"/>
          </p:nvPr>
        </p:nvSpPr>
        <p:spPr/>
        <p:txBody>
          <a:bodyPr/>
          <a:lstStyle/>
          <a:p>
            <a:endParaRPr lang="en-IN"/>
          </a:p>
        </p:txBody>
      </p:sp>
      <p:sp>
        <p:nvSpPr>
          <p:cNvPr id="18434" name="Rectangle 2"/>
          <p:cNvSpPr>
            <a:spLocks noGrp="1" noChangeArrowheads="1"/>
          </p:cNvSpPr>
          <p:nvPr>
            <p:ph type="ctrTitle" idx="4294967295"/>
          </p:nvPr>
        </p:nvSpPr>
        <p:spPr>
          <a:xfrm>
            <a:off x="1371600" y="2743200"/>
            <a:ext cx="7467600" cy="1143000"/>
          </a:xfrm>
        </p:spPr>
        <p:txBody>
          <a:bodyPr/>
          <a:lstStyle/>
          <a:p>
            <a:pPr eaLnBrk="1" hangingPunct="1">
              <a:defRPr/>
            </a:pPr>
            <a:r>
              <a:rPr lang="en-US" sz="6900" b="1" dirty="0">
                <a:solidFill>
                  <a:srgbClr val="000000"/>
                </a:solidFill>
              </a:rPr>
              <a:t>Thank You</a:t>
            </a:r>
          </a:p>
        </p:txBody>
      </p:sp>
    </p:spTree>
    <p:extLst>
      <p:ext uri="{BB962C8B-B14F-4D97-AF65-F5344CB8AC3E}">
        <p14:creationId xmlns:p14="http://schemas.microsoft.com/office/powerpoint/2010/main" val="263815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3">
            <a:extLst>
              <a:ext uri="{FF2B5EF4-FFF2-40B4-BE49-F238E27FC236}">
                <a16:creationId xmlns:a16="http://schemas.microsoft.com/office/drawing/2014/main" id="{5AF669A6-1971-455F-AC1E-18E423C10524}"/>
              </a:ext>
            </a:extLst>
          </p:cNvPr>
          <p:cNvSpPr>
            <a:spLocks noGrp="1" noChangeArrowheads="1"/>
          </p:cNvSpPr>
          <p:nvPr>
            <p:ph sz="half" idx="1"/>
          </p:nvPr>
        </p:nvSpPr>
        <p:spPr>
          <a:xfrm>
            <a:off x="457200" y="1600200"/>
            <a:ext cx="8077200" cy="4525963"/>
          </a:xfrm>
          <a:noFill/>
        </p:spPr>
        <p:txBody>
          <a:bodyPr lIns="92075" tIns="46038" rIns="92075" bIns="46038"/>
          <a:lstStyle/>
          <a:p>
            <a:pPr>
              <a:lnSpc>
                <a:spcPct val="120000"/>
              </a:lnSpc>
            </a:pPr>
            <a:r>
              <a:rPr lang="en-US" altLang="en-US" sz="2000" dirty="0"/>
              <a:t>A data warehouse is based on a </a:t>
            </a:r>
            <a:r>
              <a:rPr lang="en-US" altLang="en-US" sz="2000" dirty="0">
                <a:solidFill>
                  <a:schemeClr val="hlink"/>
                </a:solidFill>
              </a:rPr>
              <a:t>multidimensional data model</a:t>
            </a:r>
            <a:r>
              <a:rPr lang="en-US" altLang="en-US" sz="2000" dirty="0"/>
              <a:t> which views data in the form of a </a:t>
            </a:r>
            <a:r>
              <a:rPr lang="en-US" altLang="en-US" sz="2000" b="1" dirty="0">
                <a:solidFill>
                  <a:srgbClr val="FF0000"/>
                </a:solidFill>
              </a:rPr>
              <a:t>data cube</a:t>
            </a:r>
            <a:r>
              <a:rPr lang="tr-TR" altLang="en-US" sz="2000" dirty="0"/>
              <a:t>.</a:t>
            </a:r>
          </a:p>
          <a:p>
            <a:pPr>
              <a:lnSpc>
                <a:spcPct val="120000"/>
              </a:lnSpc>
            </a:pPr>
            <a:r>
              <a:rPr lang="tr-TR" altLang="en-US" sz="2000" dirty="0"/>
              <a:t>Although we usually think of cubes as 3-D geometric structures, in data warehousing the data cube is </a:t>
            </a:r>
            <a:r>
              <a:rPr lang="tr-TR" altLang="en-US" sz="2000" dirty="0">
                <a:solidFill>
                  <a:srgbClr val="CC6600"/>
                </a:solidFill>
              </a:rPr>
              <a:t>n-dimensional</a:t>
            </a:r>
            <a:r>
              <a:rPr lang="tr-TR" altLang="en-US" sz="2000" dirty="0"/>
              <a:t>.</a:t>
            </a:r>
          </a:p>
          <a:p>
            <a:pPr>
              <a:lnSpc>
                <a:spcPct val="120000"/>
              </a:lnSpc>
            </a:pPr>
            <a:endParaRPr lang="tr-TR" altLang="en-US" sz="2000" dirty="0"/>
          </a:p>
          <a:p>
            <a:endParaRPr lang="en-US" altLang="en-US" sz="2000" dirty="0"/>
          </a:p>
          <a:p>
            <a:pPr>
              <a:lnSpc>
                <a:spcPct val="120000"/>
              </a:lnSpc>
              <a:buFont typeface="Wingdings" panose="05000000000000000000" pitchFamily="2" charset="2"/>
              <a:buNone/>
            </a:pPr>
            <a:endParaRPr lang="en-US" altLang="en-US" sz="2000" dirty="0"/>
          </a:p>
        </p:txBody>
      </p:sp>
      <p:sp>
        <p:nvSpPr>
          <p:cNvPr id="19458" name="Date Placeholder 3">
            <a:extLst>
              <a:ext uri="{FF2B5EF4-FFF2-40B4-BE49-F238E27FC236}">
                <a16:creationId xmlns:a16="http://schemas.microsoft.com/office/drawing/2014/main" id="{0E98B4D1-CA36-435F-89D4-E8FE7C32A57A}"/>
              </a:ext>
            </a:extLst>
          </p:cNvPr>
          <p:cNvSpPr>
            <a:spLocks noGrp="1"/>
          </p:cNvSpPr>
          <p:nvPr>
            <p:ph type="dt" sz="half"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A9C92B7-1224-4CAB-8600-760311598F59}" type="datetime4">
              <a:rPr lang="en-US" altLang="en-US" sz="1200" smtClean="0"/>
              <a:pPr eaLnBrk="1" hangingPunct="1"/>
              <a:t>March 13, 2019</a:t>
            </a:fld>
            <a:endParaRPr lang="en-US" altLang="en-US" sz="1200"/>
          </a:p>
        </p:txBody>
      </p:sp>
      <p:sp>
        <p:nvSpPr>
          <p:cNvPr id="19460" name="Slide Number Placeholder 5">
            <a:extLst>
              <a:ext uri="{FF2B5EF4-FFF2-40B4-BE49-F238E27FC236}">
                <a16:creationId xmlns:a16="http://schemas.microsoft.com/office/drawing/2014/main" id="{EE886362-006B-4403-B764-704AED0A6FAC}"/>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FE0B003-4505-4A8B-AC7C-96B04DEA4890}" type="slidenum">
              <a:rPr lang="en-US" altLang="en-US" sz="1200"/>
              <a:pPr eaLnBrk="1" hangingPunct="1"/>
              <a:t>5</a:t>
            </a:fld>
            <a:endParaRPr lang="en-US" altLang="en-US" sz="1200"/>
          </a:p>
        </p:txBody>
      </p:sp>
      <p:sp>
        <p:nvSpPr>
          <p:cNvPr id="19461" name="Rectangle 2">
            <a:extLst>
              <a:ext uri="{FF2B5EF4-FFF2-40B4-BE49-F238E27FC236}">
                <a16:creationId xmlns:a16="http://schemas.microsoft.com/office/drawing/2014/main" id="{32495274-CAAF-40A4-86C9-11A164361EED}"/>
              </a:ext>
            </a:extLst>
          </p:cNvPr>
          <p:cNvSpPr>
            <a:spLocks noGrp="1" noChangeArrowheads="1"/>
          </p:cNvSpPr>
          <p:nvPr>
            <p:ph type="title" idx="4294967295"/>
          </p:nvPr>
        </p:nvSpPr>
        <p:spPr>
          <a:xfrm>
            <a:off x="304800" y="531813"/>
            <a:ext cx="6477000" cy="838200"/>
          </a:xfrm>
          <a:noFill/>
        </p:spPr>
        <p:txBody>
          <a:bodyPr lIns="92075" tIns="46038" rIns="92075" bIns="46038" anchor="ctr">
            <a:normAutofit fontScale="90000"/>
          </a:bodyPr>
          <a:lstStyle/>
          <a:p>
            <a:r>
              <a:rPr lang="en-US" altLang="en-US" sz="2800" dirty="0"/>
              <a:t>From Tables and Spreadsheets to Data Cubes</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3">
            <a:extLst>
              <a:ext uri="{FF2B5EF4-FFF2-40B4-BE49-F238E27FC236}">
                <a16:creationId xmlns:a16="http://schemas.microsoft.com/office/drawing/2014/main" id="{E7D58F85-AB49-4E17-8E53-2DFC142C8D72}"/>
              </a:ext>
            </a:extLst>
          </p:cNvPr>
          <p:cNvSpPr>
            <a:spLocks noGrp="1" noChangeArrowheads="1"/>
          </p:cNvSpPr>
          <p:nvPr>
            <p:ph sz="half" idx="2"/>
          </p:nvPr>
        </p:nvSpPr>
        <p:spPr>
          <a:xfrm>
            <a:off x="533400" y="1905000"/>
            <a:ext cx="8229600" cy="4525963"/>
          </a:xfrm>
        </p:spPr>
        <p:txBody>
          <a:bodyPr>
            <a:normAutofit/>
          </a:bodyPr>
          <a:lstStyle/>
          <a:p>
            <a:r>
              <a:rPr lang="tr-TR" altLang="en-US" sz="2000" dirty="0"/>
              <a:t>A 2-D view of sales data for AllElectronics according to the dimensions time and item, where the sales are from branches located in the city of Vancouver. The measure displayed is dollars sold.</a:t>
            </a:r>
          </a:p>
          <a:p>
            <a:endParaRPr lang="tr-TR" altLang="en-US" sz="2000" dirty="0"/>
          </a:p>
          <a:p>
            <a:pPr>
              <a:buFont typeface="Wingdings" panose="05000000000000000000" pitchFamily="2" charset="2"/>
              <a:buNone/>
            </a:pPr>
            <a:endParaRPr lang="tr-TR" altLang="en-US" sz="2000" dirty="0"/>
          </a:p>
        </p:txBody>
      </p:sp>
      <p:sp>
        <p:nvSpPr>
          <p:cNvPr id="20482" name="Date Placeholder 4">
            <a:extLst>
              <a:ext uri="{FF2B5EF4-FFF2-40B4-BE49-F238E27FC236}">
                <a16:creationId xmlns:a16="http://schemas.microsoft.com/office/drawing/2014/main" id="{D6EAA006-B0C1-4972-8ABA-C0C94B52A06A}"/>
              </a:ext>
            </a:extLst>
          </p:cNvPr>
          <p:cNvSpPr>
            <a:spLocks noGrp="1"/>
          </p:cNvSpPr>
          <p:nvPr>
            <p:ph type="dt" sz="half"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A664E53-1DB8-46C5-91FA-0A9269A77BE0}" type="datetime4">
              <a:rPr lang="en-US" altLang="en-US" sz="1200" smtClean="0"/>
              <a:pPr eaLnBrk="1" hangingPunct="1"/>
              <a:t>March 13, 2019</a:t>
            </a:fld>
            <a:endParaRPr lang="en-US" altLang="en-US" sz="1200"/>
          </a:p>
        </p:txBody>
      </p:sp>
      <p:sp>
        <p:nvSpPr>
          <p:cNvPr id="20484" name="Slide Number Placeholder 6">
            <a:extLst>
              <a:ext uri="{FF2B5EF4-FFF2-40B4-BE49-F238E27FC236}">
                <a16:creationId xmlns:a16="http://schemas.microsoft.com/office/drawing/2014/main" id="{DE1F0EA3-B03D-45AA-8920-6AE2373487DA}"/>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C8C6454-07BA-4B01-94F2-AB23912C01F4}" type="slidenum">
              <a:rPr lang="en-US" altLang="en-US" sz="1200"/>
              <a:pPr eaLnBrk="1" hangingPunct="1"/>
              <a:t>6</a:t>
            </a:fld>
            <a:endParaRPr lang="en-US" altLang="en-US" sz="1200"/>
          </a:p>
        </p:txBody>
      </p:sp>
      <p:sp>
        <p:nvSpPr>
          <p:cNvPr id="20485" name="Rectangle 5">
            <a:extLst>
              <a:ext uri="{FF2B5EF4-FFF2-40B4-BE49-F238E27FC236}">
                <a16:creationId xmlns:a16="http://schemas.microsoft.com/office/drawing/2014/main" id="{B390E84E-7F6A-419A-B99C-674FB2A72880}"/>
              </a:ext>
            </a:extLst>
          </p:cNvPr>
          <p:cNvSpPr>
            <a:spLocks noGrp="1" noChangeArrowheads="1"/>
          </p:cNvSpPr>
          <p:nvPr>
            <p:ph type="title" idx="4294967295"/>
          </p:nvPr>
        </p:nvSpPr>
        <p:spPr>
          <a:xfrm>
            <a:off x="476794" y="731837"/>
            <a:ext cx="7793037" cy="461963"/>
          </a:xfrm>
        </p:spPr>
        <p:txBody>
          <a:bodyPr>
            <a:normAutofit fontScale="90000"/>
          </a:bodyPr>
          <a:lstStyle/>
          <a:p>
            <a:r>
              <a:rPr lang="tr-TR" altLang="en-US" sz="2800" dirty="0"/>
              <a:t>Data Cube : 2-D Table View</a:t>
            </a:r>
          </a:p>
        </p:txBody>
      </p:sp>
      <p:pic>
        <p:nvPicPr>
          <p:cNvPr id="5" name="Picture 4">
            <a:extLst>
              <a:ext uri="{FF2B5EF4-FFF2-40B4-BE49-F238E27FC236}">
                <a16:creationId xmlns:a16="http://schemas.microsoft.com/office/drawing/2014/main" id="{BA9232D1-ED4B-4615-8DD9-FA538ED39FD0}"/>
              </a:ext>
            </a:extLst>
          </p:cNvPr>
          <p:cNvPicPr>
            <a:picLocks noChangeAspect="1"/>
          </p:cNvPicPr>
          <p:nvPr/>
        </p:nvPicPr>
        <p:blipFill>
          <a:blip r:embed="rId2"/>
          <a:stretch>
            <a:fillRect/>
          </a:stretch>
        </p:blipFill>
        <p:spPr>
          <a:xfrm>
            <a:off x="1676400" y="3220243"/>
            <a:ext cx="5476875" cy="1895475"/>
          </a:xfrm>
          <a:prstGeom prst="rect">
            <a:avLst/>
          </a:prstGeom>
        </p:spPr>
      </p:pic>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3">
            <a:extLst>
              <a:ext uri="{FF2B5EF4-FFF2-40B4-BE49-F238E27FC236}">
                <a16:creationId xmlns:a16="http://schemas.microsoft.com/office/drawing/2014/main" id="{7EF1EDF1-E51D-4A73-9F9F-13B8261B6BDE}"/>
              </a:ext>
            </a:extLst>
          </p:cNvPr>
          <p:cNvSpPr>
            <a:spLocks noGrp="1" noChangeArrowheads="1"/>
          </p:cNvSpPr>
          <p:nvPr>
            <p:ph sz="half" idx="2"/>
          </p:nvPr>
        </p:nvSpPr>
        <p:spPr>
          <a:xfrm>
            <a:off x="533400" y="1600200"/>
            <a:ext cx="8458200" cy="4525963"/>
          </a:xfrm>
        </p:spPr>
        <p:txBody>
          <a:bodyPr/>
          <a:lstStyle/>
          <a:p>
            <a:pPr>
              <a:lnSpc>
                <a:spcPct val="80000"/>
              </a:lnSpc>
            </a:pPr>
            <a:r>
              <a:rPr lang="tr-TR" altLang="en-US" sz="1800" dirty="0"/>
              <a:t>A 3-D view of sales data for AllElectronics, according to the dimensions time, item, and location. The measure displayed is dollars sold.</a:t>
            </a:r>
          </a:p>
          <a:p>
            <a:pPr>
              <a:lnSpc>
                <a:spcPct val="80000"/>
              </a:lnSpc>
            </a:pPr>
            <a:r>
              <a:rPr lang="tr-TR" altLang="en-US" sz="1800" dirty="0"/>
              <a:t>The 3-D data is represented as a series of 2-D tables.</a:t>
            </a:r>
          </a:p>
          <a:p>
            <a:pPr>
              <a:lnSpc>
                <a:spcPct val="80000"/>
              </a:lnSpc>
            </a:pPr>
            <a:endParaRPr lang="tr-TR" altLang="en-US" sz="1800" dirty="0"/>
          </a:p>
          <a:p>
            <a:pPr>
              <a:lnSpc>
                <a:spcPct val="80000"/>
              </a:lnSpc>
            </a:pPr>
            <a:endParaRPr lang="tr-TR" altLang="en-US" sz="2000" dirty="0"/>
          </a:p>
        </p:txBody>
      </p:sp>
      <p:sp>
        <p:nvSpPr>
          <p:cNvPr id="21506" name="Date Placeholder 4">
            <a:extLst>
              <a:ext uri="{FF2B5EF4-FFF2-40B4-BE49-F238E27FC236}">
                <a16:creationId xmlns:a16="http://schemas.microsoft.com/office/drawing/2014/main" id="{7F7999DF-DCED-49C4-BD1D-73AE4B3B044A}"/>
              </a:ext>
            </a:extLst>
          </p:cNvPr>
          <p:cNvSpPr>
            <a:spLocks noGrp="1"/>
          </p:cNvSpPr>
          <p:nvPr>
            <p:ph type="dt" sz="half"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74B95CE-4A51-470A-8CFB-986D75CFD8CA}" type="datetime4">
              <a:rPr lang="en-US" altLang="en-US" sz="1200" smtClean="0"/>
              <a:pPr eaLnBrk="1" hangingPunct="1"/>
              <a:t>March 13, 2019</a:t>
            </a:fld>
            <a:endParaRPr lang="en-US" altLang="en-US" sz="1200"/>
          </a:p>
        </p:txBody>
      </p:sp>
      <p:sp>
        <p:nvSpPr>
          <p:cNvPr id="21508" name="Slide Number Placeholder 6">
            <a:extLst>
              <a:ext uri="{FF2B5EF4-FFF2-40B4-BE49-F238E27FC236}">
                <a16:creationId xmlns:a16="http://schemas.microsoft.com/office/drawing/2014/main" id="{09D1A2C7-ECD1-47CB-A32A-C7ADC573DAA6}"/>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58D0C9E-E4F8-45E9-BC5C-6D77B839773F}" type="slidenum">
              <a:rPr lang="en-US" altLang="en-US" sz="1200"/>
              <a:pPr eaLnBrk="1" hangingPunct="1"/>
              <a:t>7</a:t>
            </a:fld>
            <a:endParaRPr lang="en-US" altLang="en-US" sz="1200"/>
          </a:p>
        </p:txBody>
      </p:sp>
      <p:sp>
        <p:nvSpPr>
          <p:cNvPr id="21509" name="Rectangle 2">
            <a:extLst>
              <a:ext uri="{FF2B5EF4-FFF2-40B4-BE49-F238E27FC236}">
                <a16:creationId xmlns:a16="http://schemas.microsoft.com/office/drawing/2014/main" id="{5DFFFBDA-2A86-4CA2-A70B-685FA775252F}"/>
              </a:ext>
            </a:extLst>
          </p:cNvPr>
          <p:cNvSpPr>
            <a:spLocks noGrp="1" noChangeArrowheads="1"/>
          </p:cNvSpPr>
          <p:nvPr>
            <p:ph type="title" idx="4294967295"/>
          </p:nvPr>
        </p:nvSpPr>
        <p:spPr>
          <a:xfrm>
            <a:off x="457200" y="880009"/>
            <a:ext cx="7793037" cy="461963"/>
          </a:xfrm>
        </p:spPr>
        <p:txBody>
          <a:bodyPr>
            <a:normAutofit fontScale="90000"/>
          </a:bodyPr>
          <a:lstStyle/>
          <a:p>
            <a:r>
              <a:rPr lang="tr-TR" altLang="en-US" sz="2800" dirty="0"/>
              <a:t>Data Cube : 3-D Table View</a:t>
            </a:r>
          </a:p>
        </p:txBody>
      </p:sp>
      <p:pic>
        <p:nvPicPr>
          <p:cNvPr id="5" name="Picture 4">
            <a:extLst>
              <a:ext uri="{FF2B5EF4-FFF2-40B4-BE49-F238E27FC236}">
                <a16:creationId xmlns:a16="http://schemas.microsoft.com/office/drawing/2014/main" id="{6714402E-9166-44AF-AFDB-1D2C68D8B784}"/>
              </a:ext>
            </a:extLst>
          </p:cNvPr>
          <p:cNvPicPr>
            <a:picLocks noChangeAspect="1"/>
          </p:cNvPicPr>
          <p:nvPr/>
        </p:nvPicPr>
        <p:blipFill>
          <a:blip r:embed="rId2"/>
          <a:stretch>
            <a:fillRect/>
          </a:stretch>
        </p:blipFill>
        <p:spPr>
          <a:xfrm>
            <a:off x="1400175" y="3042618"/>
            <a:ext cx="6191250" cy="1981200"/>
          </a:xfrm>
          <a:prstGeom prst="rect">
            <a:avLst/>
          </a:prstGeom>
        </p:spPr>
      </p:pic>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3">
            <a:extLst>
              <a:ext uri="{FF2B5EF4-FFF2-40B4-BE49-F238E27FC236}">
                <a16:creationId xmlns:a16="http://schemas.microsoft.com/office/drawing/2014/main" id="{6DA084B1-1E0F-4BE1-B8E9-68828265B3E5}"/>
              </a:ext>
            </a:extLst>
          </p:cNvPr>
          <p:cNvSpPr>
            <a:spLocks noGrp="1" noChangeArrowheads="1"/>
          </p:cNvSpPr>
          <p:nvPr>
            <p:ph sz="half" idx="2"/>
          </p:nvPr>
        </p:nvSpPr>
        <p:spPr>
          <a:xfrm>
            <a:off x="1066800" y="5105400"/>
            <a:ext cx="6705600" cy="4525963"/>
          </a:xfrm>
        </p:spPr>
        <p:txBody>
          <a:bodyPr/>
          <a:lstStyle/>
          <a:p>
            <a:r>
              <a:rPr lang="tr-TR" altLang="en-US" sz="1600" dirty="0"/>
              <a:t>A 3-D data cube representation of the data, according to the dimensions time, item, and location. The measure displayed is dollars sold.</a:t>
            </a:r>
          </a:p>
          <a:p>
            <a:endParaRPr lang="tr-TR" altLang="en-US" sz="1600" dirty="0"/>
          </a:p>
          <a:p>
            <a:endParaRPr lang="tr-TR" altLang="en-US" sz="2400" dirty="0"/>
          </a:p>
        </p:txBody>
      </p:sp>
      <p:sp>
        <p:nvSpPr>
          <p:cNvPr id="22530" name="Date Placeholder 4">
            <a:extLst>
              <a:ext uri="{FF2B5EF4-FFF2-40B4-BE49-F238E27FC236}">
                <a16:creationId xmlns:a16="http://schemas.microsoft.com/office/drawing/2014/main" id="{7A5A1D27-C457-49D5-8594-D7E6730E1ACC}"/>
              </a:ext>
            </a:extLst>
          </p:cNvPr>
          <p:cNvSpPr>
            <a:spLocks noGrp="1"/>
          </p:cNvSpPr>
          <p:nvPr>
            <p:ph type="dt" sz="half"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CDED5BB-FF4E-4B99-82C8-154C1F8457DD}" type="datetime4">
              <a:rPr lang="en-US" altLang="en-US" sz="1200" smtClean="0"/>
              <a:pPr eaLnBrk="1" hangingPunct="1"/>
              <a:t>March 13, 2019</a:t>
            </a:fld>
            <a:endParaRPr lang="en-US" altLang="en-US" sz="1200"/>
          </a:p>
        </p:txBody>
      </p:sp>
      <p:sp>
        <p:nvSpPr>
          <p:cNvPr id="22532" name="Slide Number Placeholder 6">
            <a:extLst>
              <a:ext uri="{FF2B5EF4-FFF2-40B4-BE49-F238E27FC236}">
                <a16:creationId xmlns:a16="http://schemas.microsoft.com/office/drawing/2014/main" id="{569FBC86-8D68-42F5-B9CE-DF96CBB380E9}"/>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3D3D0A3-6BB7-4D36-B8B2-27DCC7742CA8}" type="slidenum">
              <a:rPr lang="en-US" altLang="en-US" sz="1200"/>
              <a:pPr eaLnBrk="1" hangingPunct="1"/>
              <a:t>8</a:t>
            </a:fld>
            <a:endParaRPr lang="en-US" altLang="en-US" sz="1200"/>
          </a:p>
        </p:txBody>
      </p:sp>
      <p:sp>
        <p:nvSpPr>
          <p:cNvPr id="22533" name="Rectangle 5">
            <a:extLst>
              <a:ext uri="{FF2B5EF4-FFF2-40B4-BE49-F238E27FC236}">
                <a16:creationId xmlns:a16="http://schemas.microsoft.com/office/drawing/2014/main" id="{EE7A62FB-11C4-41CD-B02C-6DFCF9CA1C22}"/>
              </a:ext>
            </a:extLst>
          </p:cNvPr>
          <p:cNvSpPr>
            <a:spLocks noGrp="1" noChangeArrowheads="1"/>
          </p:cNvSpPr>
          <p:nvPr>
            <p:ph type="title" idx="4294967295"/>
          </p:nvPr>
        </p:nvSpPr>
        <p:spPr>
          <a:xfrm>
            <a:off x="361156" y="731837"/>
            <a:ext cx="7793037" cy="461963"/>
          </a:xfrm>
        </p:spPr>
        <p:txBody>
          <a:bodyPr>
            <a:normAutofit fontScale="90000"/>
          </a:bodyPr>
          <a:lstStyle/>
          <a:p>
            <a:r>
              <a:rPr lang="tr-TR" altLang="en-US" sz="2800" dirty="0"/>
              <a:t>Data Cube : 3-D Cube Representation</a:t>
            </a:r>
          </a:p>
        </p:txBody>
      </p:sp>
      <p:pic>
        <p:nvPicPr>
          <p:cNvPr id="5" name="Picture 4">
            <a:extLst>
              <a:ext uri="{FF2B5EF4-FFF2-40B4-BE49-F238E27FC236}">
                <a16:creationId xmlns:a16="http://schemas.microsoft.com/office/drawing/2014/main" id="{602B6913-5CB7-41C1-9104-6328C1C909EE}"/>
              </a:ext>
            </a:extLst>
          </p:cNvPr>
          <p:cNvPicPr>
            <a:picLocks noChangeAspect="1"/>
          </p:cNvPicPr>
          <p:nvPr/>
        </p:nvPicPr>
        <p:blipFill>
          <a:blip r:embed="rId2"/>
          <a:stretch>
            <a:fillRect/>
          </a:stretch>
        </p:blipFill>
        <p:spPr>
          <a:xfrm>
            <a:off x="914400" y="1828800"/>
            <a:ext cx="3724275" cy="3048000"/>
          </a:xfrm>
          <a:prstGeom prst="rect">
            <a:avLst/>
          </a:prstGeom>
        </p:spPr>
      </p:pic>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3">
            <a:extLst>
              <a:ext uri="{FF2B5EF4-FFF2-40B4-BE49-F238E27FC236}">
                <a16:creationId xmlns:a16="http://schemas.microsoft.com/office/drawing/2014/main" id="{A25D7671-6109-4853-93CD-D365716DE6AE}"/>
              </a:ext>
            </a:extLst>
          </p:cNvPr>
          <p:cNvSpPr>
            <a:spLocks noGrp="1" noChangeArrowheads="1"/>
          </p:cNvSpPr>
          <p:nvPr>
            <p:ph sz="half" idx="2"/>
          </p:nvPr>
        </p:nvSpPr>
        <p:spPr>
          <a:xfrm>
            <a:off x="304800" y="1600200"/>
            <a:ext cx="8686800" cy="4525963"/>
          </a:xfrm>
        </p:spPr>
        <p:txBody>
          <a:bodyPr>
            <a:normAutofit/>
          </a:bodyPr>
          <a:lstStyle/>
          <a:p>
            <a:pPr>
              <a:lnSpc>
                <a:spcPct val="90000"/>
              </a:lnSpc>
              <a:buFont typeface="Arial" panose="020B0604020202020204" pitchFamily="34" charset="0"/>
              <a:buChar char="•"/>
            </a:pPr>
            <a:r>
              <a:rPr lang="tr-TR" altLang="en-US" sz="1600" dirty="0"/>
              <a:t>Suppose that we would now like to view our sales data with an additional fourth dimension, such as supplier.</a:t>
            </a:r>
          </a:p>
          <a:p>
            <a:pPr>
              <a:lnSpc>
                <a:spcPct val="90000"/>
              </a:lnSpc>
              <a:buFont typeface="Arial" panose="020B0604020202020204" pitchFamily="34" charset="0"/>
              <a:buChar char="•"/>
            </a:pPr>
            <a:r>
              <a:rPr lang="tr-TR" altLang="en-US" sz="1600" dirty="0"/>
              <a:t>Viewing things in 4-D becomes tricky. However, we can think of a 4-D cube as being a series of 3-D cubes.</a:t>
            </a:r>
          </a:p>
          <a:p>
            <a:pPr>
              <a:lnSpc>
                <a:spcPct val="90000"/>
              </a:lnSpc>
              <a:buFont typeface="Arial" panose="020B0604020202020204" pitchFamily="34" charset="0"/>
              <a:buChar char="•"/>
            </a:pPr>
            <a:r>
              <a:rPr lang="tr-TR" altLang="en-US" sz="1600" dirty="0"/>
              <a:t>A 4-D data cube representation of sales data, according to the dimensions time, item, location, and supplier. The measure displayed is dollars sold.</a:t>
            </a:r>
          </a:p>
          <a:p>
            <a:pPr>
              <a:lnSpc>
                <a:spcPct val="90000"/>
              </a:lnSpc>
              <a:buFont typeface="Arial" panose="020B0604020202020204" pitchFamily="34" charset="0"/>
              <a:buChar char="•"/>
            </a:pPr>
            <a:endParaRPr lang="tr-TR" altLang="en-US" sz="1600" dirty="0"/>
          </a:p>
          <a:p>
            <a:pPr>
              <a:lnSpc>
                <a:spcPct val="90000"/>
              </a:lnSpc>
              <a:buFont typeface="Arial" panose="020B0604020202020204" pitchFamily="34" charset="0"/>
              <a:buChar char="•"/>
            </a:pPr>
            <a:endParaRPr lang="tr-TR" altLang="en-US" sz="1200" dirty="0"/>
          </a:p>
        </p:txBody>
      </p:sp>
      <p:sp>
        <p:nvSpPr>
          <p:cNvPr id="23554" name="Date Placeholder 4">
            <a:extLst>
              <a:ext uri="{FF2B5EF4-FFF2-40B4-BE49-F238E27FC236}">
                <a16:creationId xmlns:a16="http://schemas.microsoft.com/office/drawing/2014/main" id="{70059D0D-44DB-4653-B7E3-3403C0E0F5BD}"/>
              </a:ext>
            </a:extLst>
          </p:cNvPr>
          <p:cNvSpPr>
            <a:spLocks noGrp="1"/>
          </p:cNvSpPr>
          <p:nvPr>
            <p:ph type="dt" sz="half"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850C055E-4326-4C93-9EBE-657BA4149BBF}" type="datetime4">
              <a:rPr lang="en-US" altLang="en-US" sz="1200" smtClean="0"/>
              <a:pPr eaLnBrk="1" hangingPunct="1"/>
              <a:t>March 13, 2019</a:t>
            </a:fld>
            <a:endParaRPr lang="en-US" altLang="en-US" sz="1200"/>
          </a:p>
        </p:txBody>
      </p:sp>
      <p:sp>
        <p:nvSpPr>
          <p:cNvPr id="23556" name="Slide Number Placeholder 6">
            <a:extLst>
              <a:ext uri="{FF2B5EF4-FFF2-40B4-BE49-F238E27FC236}">
                <a16:creationId xmlns:a16="http://schemas.microsoft.com/office/drawing/2014/main" id="{F5BC9B86-9FD7-40B0-ACEF-A26AFEEC939A}"/>
              </a:ext>
            </a:extLst>
          </p:cNvPr>
          <p:cNvSpPr>
            <a:spLocks noGrp="1"/>
          </p:cNvSpPr>
          <p:nvPr>
            <p:ph type="sldNum"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566C36E-108C-4331-AC10-5D9FA8358642}" type="slidenum">
              <a:rPr lang="en-US" altLang="en-US" sz="1200"/>
              <a:pPr eaLnBrk="1" hangingPunct="1"/>
              <a:t>9</a:t>
            </a:fld>
            <a:endParaRPr lang="en-US" altLang="en-US" sz="1200"/>
          </a:p>
        </p:txBody>
      </p:sp>
      <p:sp>
        <p:nvSpPr>
          <p:cNvPr id="23557" name="Rectangle 5">
            <a:extLst>
              <a:ext uri="{FF2B5EF4-FFF2-40B4-BE49-F238E27FC236}">
                <a16:creationId xmlns:a16="http://schemas.microsoft.com/office/drawing/2014/main" id="{3D8F4948-E956-4E25-B080-C85C2C69E574}"/>
              </a:ext>
            </a:extLst>
          </p:cNvPr>
          <p:cNvSpPr>
            <a:spLocks noGrp="1" noChangeArrowheads="1"/>
          </p:cNvSpPr>
          <p:nvPr>
            <p:ph type="title" idx="4294967295"/>
          </p:nvPr>
        </p:nvSpPr>
        <p:spPr>
          <a:xfrm>
            <a:off x="311331" y="773121"/>
            <a:ext cx="7793037" cy="461963"/>
          </a:xfrm>
        </p:spPr>
        <p:txBody>
          <a:bodyPr>
            <a:normAutofit fontScale="90000"/>
          </a:bodyPr>
          <a:lstStyle/>
          <a:p>
            <a:r>
              <a:rPr lang="tr-TR" altLang="en-US" sz="2800" dirty="0"/>
              <a:t>Data Cube : 4-D Cube Representation</a:t>
            </a:r>
          </a:p>
        </p:txBody>
      </p:sp>
      <p:pic>
        <p:nvPicPr>
          <p:cNvPr id="5" name="Picture 4">
            <a:extLst>
              <a:ext uri="{FF2B5EF4-FFF2-40B4-BE49-F238E27FC236}">
                <a16:creationId xmlns:a16="http://schemas.microsoft.com/office/drawing/2014/main" id="{F10BFB4B-0737-4C6D-8602-AA81E2D619F9}"/>
              </a:ext>
            </a:extLst>
          </p:cNvPr>
          <p:cNvPicPr>
            <a:picLocks noChangeAspect="1"/>
          </p:cNvPicPr>
          <p:nvPr/>
        </p:nvPicPr>
        <p:blipFill>
          <a:blip r:embed="rId2"/>
          <a:stretch>
            <a:fillRect/>
          </a:stretch>
        </p:blipFill>
        <p:spPr>
          <a:xfrm>
            <a:off x="1762125" y="3200400"/>
            <a:ext cx="5619750" cy="2352675"/>
          </a:xfrm>
          <a:prstGeom prst="rect">
            <a:avLst/>
          </a:prstGeom>
        </p:spPr>
      </p:pic>
    </p:spTree>
  </p:cSld>
  <p:clrMapOvr>
    <a:masterClrMapping/>
  </p:clrMapOvr>
  <p:transition>
    <p:zo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7398</TotalTime>
  <Words>2393</Words>
  <Application>Microsoft Office PowerPoint</Application>
  <PresentationFormat>On-screen Show (4:3)</PresentationFormat>
  <Paragraphs>401</Paragraphs>
  <Slides>49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body</vt:lpstr>
      <vt:lpstr>Tahoma</vt:lpstr>
      <vt:lpstr>Times New Roman</vt:lpstr>
      <vt:lpstr>Wingdings</vt:lpstr>
      <vt:lpstr>Office Theme</vt:lpstr>
      <vt:lpstr>CSI ZG515/ SS ZG515 Data Warehousing</vt:lpstr>
      <vt:lpstr>PowerPoint Presentation</vt:lpstr>
      <vt:lpstr>Lecture Objectives</vt:lpstr>
      <vt:lpstr>Two Broad Types of database activity</vt:lpstr>
      <vt:lpstr>From Tables and Spreadsheets to Data Cubes</vt:lpstr>
      <vt:lpstr>Data Cube : 2-D Table View</vt:lpstr>
      <vt:lpstr>Data Cube : 3-D Table View</vt:lpstr>
      <vt:lpstr>Data Cube : 3-D Cube Representation</vt:lpstr>
      <vt:lpstr>Data Cube : 4-D Cube Representation</vt:lpstr>
      <vt:lpstr>Data Cube : n-D</vt:lpstr>
      <vt:lpstr>Cuboids</vt:lpstr>
      <vt:lpstr>Cube: A Lattice of Cuboids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Codd’s Rules for OLAP</vt:lpstr>
      <vt:lpstr>Codd’s Rules for OLAP</vt:lpstr>
      <vt:lpstr> An Analysis Session</vt:lpstr>
      <vt:lpstr>Features of OLAP</vt:lpstr>
      <vt:lpstr>How OLAP Systems Work?</vt:lpstr>
      <vt:lpstr>PowerPoint Presentation</vt:lpstr>
      <vt:lpstr>OLAP – Roll up</vt:lpstr>
      <vt:lpstr>OLAP – Roll up</vt:lpstr>
      <vt:lpstr>OLAP – Drill Down</vt:lpstr>
      <vt:lpstr>OLAP – Drill Down</vt:lpstr>
      <vt:lpstr>OLAP – Slice</vt:lpstr>
      <vt:lpstr>OLAP – Dice</vt:lpstr>
      <vt:lpstr>OLAP – Pivot</vt:lpstr>
      <vt:lpstr>OLAP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Distinct OLAP models</vt:lpstr>
      <vt:lpstr>ROLAP Models</vt:lpstr>
      <vt:lpstr>MOLAP Models</vt:lpstr>
      <vt:lpstr>PowerPoint Presentation</vt:lpstr>
      <vt:lpstr>HOLAP (Hybrid OLAP)</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Siddhartha Singh</cp:lastModifiedBy>
  <cp:revision>296</cp:revision>
  <dcterms:created xsi:type="dcterms:W3CDTF">2011-09-14T09:42:05Z</dcterms:created>
  <dcterms:modified xsi:type="dcterms:W3CDTF">2019-03-14T09:11:44Z</dcterms:modified>
</cp:coreProperties>
</file>