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0" r:id="rId2"/>
    <p:sldId id="450" r:id="rId3"/>
    <p:sldId id="305" r:id="rId4"/>
    <p:sldId id="473" r:id="rId5"/>
    <p:sldId id="414" r:id="rId6"/>
    <p:sldId id="456" r:id="rId7"/>
    <p:sldId id="415" r:id="rId8"/>
    <p:sldId id="459" r:id="rId9"/>
    <p:sldId id="443" r:id="rId10"/>
    <p:sldId id="444" r:id="rId11"/>
    <p:sldId id="475" r:id="rId12"/>
    <p:sldId id="440" r:id="rId13"/>
    <p:sldId id="474" r:id="rId14"/>
    <p:sldId id="457" r:id="rId15"/>
    <p:sldId id="441" r:id="rId16"/>
    <p:sldId id="445" r:id="rId17"/>
    <p:sldId id="460" r:id="rId18"/>
    <p:sldId id="447" r:id="rId19"/>
    <p:sldId id="452" r:id="rId20"/>
    <p:sldId id="448" r:id="rId21"/>
    <p:sldId id="453" r:id="rId22"/>
    <p:sldId id="455" r:id="rId23"/>
    <p:sldId id="458" r:id="rId24"/>
    <p:sldId id="470" r:id="rId25"/>
    <p:sldId id="471" r:id="rId26"/>
    <p:sldId id="463" r:id="rId27"/>
    <p:sldId id="462" r:id="rId28"/>
    <p:sldId id="464" r:id="rId29"/>
    <p:sldId id="472" r:id="rId30"/>
    <p:sldId id="468" r:id="rId31"/>
    <p:sldId id="469" r:id="rId32"/>
    <p:sldId id="466" r:id="rId33"/>
    <p:sldId id="467" r:id="rId34"/>
    <p:sldId id="4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70C17-9D2A-4D32-BF3E-86EFB7380075}" type="datetimeFigureOut">
              <a:rPr lang="en-IN" smtClean="0"/>
              <a:t>06-04-2019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BD957-D5AA-4A96-BBD9-01E820610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9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769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360EB9-5FBF-4E1A-9216-A25F9898D72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360EB9-5FBF-4E1A-9216-A25F9898D72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8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360EB9-5FBF-4E1A-9216-A25F9898D72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60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360EB9-5FBF-4E1A-9216-A25F9898D72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360EB9-5FBF-4E1A-9216-A25F9898D72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101600" y="5257800"/>
            <a:ext cx="29464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53600" y="6340476"/>
            <a:ext cx="24384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2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0" y="762000"/>
            <a:ext cx="29464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347200" y="6313489"/>
            <a:ext cx="2844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1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E403-B5D1-4612-9F6E-4574C88C0741}" type="datetime1">
              <a:rPr lang="en-US"/>
              <a:pPr>
                <a:defRPr/>
              </a:pPr>
              <a:t>4/6/2019</a:t>
            </a:fld>
            <a:endParaRPr lang="en-US"/>
          </a:p>
        </p:txBody>
      </p:sp>
      <p:sp>
        <p:nvSpPr>
          <p:cNvPr id="5" name="Rectangle 20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Navneet Goyal, BITS, Pilani</a:t>
            </a:r>
          </a:p>
        </p:txBody>
      </p:sp>
      <p:sp>
        <p:nvSpPr>
          <p:cNvPr id="6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3A302-13DA-4CBB-8290-613FA38AF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7123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1" y="238126"/>
            <a:ext cx="11036300" cy="5857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553200"/>
            <a:ext cx="2844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D6152-0D38-4676-B387-F352FB19F187}" type="slidenum">
              <a:rPr lang="en-US"/>
              <a:pPr>
                <a:defRPr/>
              </a:pPr>
              <a:t>‹#›</a:t>
            </a:fld>
            <a:r>
              <a:rPr lang="en-US" dirty="0"/>
              <a:t> of 63</a:t>
            </a:r>
          </a:p>
        </p:txBody>
      </p:sp>
    </p:spTree>
    <p:extLst>
      <p:ext uri="{BB962C8B-B14F-4D97-AF65-F5344CB8AC3E}">
        <p14:creationId xmlns:p14="http://schemas.microsoft.com/office/powerpoint/2010/main" val="4096167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6933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844800" y="6558113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94400" y="6363741"/>
            <a:ext cx="12192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347200" y="6101552"/>
            <a:ext cx="2844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4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101600" y="5257800"/>
            <a:ext cx="29464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4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62000"/>
            <a:ext cx="2946400" cy="685800"/>
            <a:chOff x="76200" y="2209800"/>
            <a:chExt cx="2209800" cy="68580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966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pPr>
              <a:defRPr/>
            </a:pPr>
            <a:fld id="{649AB6AE-DC6C-4C19-AD98-A8BE141DCE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695733" y="6307676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Data Warehousing</a:t>
            </a:r>
            <a:endParaRPr lang="en-US" sz="140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10" name="Picture 9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623448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ea typeface="+mn-ea"/>
              </a:rPr>
              <a:t>Pilani</a:t>
            </a:r>
            <a:r>
              <a:rPr lang="en-US" sz="1100" dirty="0">
                <a:solidFill>
                  <a:srgbClr val="101141"/>
                </a:solidFill>
                <a:ea typeface="+mn-ea"/>
              </a:rPr>
              <a:t>, Deemed to be University under Section 3 of UGC Act, 1956</a:t>
            </a:r>
          </a:p>
        </p:txBody>
      </p:sp>
      <p:grpSp>
        <p:nvGrpSpPr>
          <p:cNvPr id="16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6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360EB9-5FBF-4E1A-9216-A25F9898D72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360EB9-5FBF-4E1A-9216-A25F9898D72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0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360EB9-5FBF-4E1A-9216-A25F9898D72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0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360EB9-5FBF-4E1A-9216-A25F9898D72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5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CSI ZG515/ SS ZG515</a:t>
            </a:r>
            <a:br>
              <a:rPr lang="en-US" sz="3600" dirty="0"/>
            </a:br>
            <a:r>
              <a:rPr lang="en-IN" sz="3600" dirty="0"/>
              <a:t>Data Warehousing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013579" y="5763857"/>
            <a:ext cx="6019800" cy="533400"/>
          </a:xfrm>
        </p:spPr>
        <p:txBody>
          <a:bodyPr/>
          <a:lstStyle/>
          <a:p>
            <a:r>
              <a:rPr lang="en-US" dirty="0" err="1"/>
              <a:t>Swarna</a:t>
            </a:r>
            <a:r>
              <a:rPr lang="en-US" dirty="0"/>
              <a:t> Chaudhary</a:t>
            </a:r>
          </a:p>
          <a:p>
            <a:r>
              <a:rPr lang="en-US" dirty="0"/>
              <a:t>Assistant Prof.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B16B5C6-8882-43AE-979E-7F44961C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4" y="595314"/>
            <a:ext cx="7458075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21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7E1A-936B-4906-80C2-0946A915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FEBE83-7FD7-4BF7-83BC-36CF8A770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784" y="754471"/>
            <a:ext cx="9004662" cy="55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6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6C46FCF-0DF5-4179-9F72-4BE85FB8B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Metadata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9FF8596-AFC5-4F4C-97A5-3C18E127F4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1800"/>
              <a:t>Information about the table/entity “Customer”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Entity Name: Customer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Alias Names: Account, Client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Defn.: A person or an organization that purchases goods or services from the company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Remarks: Regular, current, &amp; past customers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Source Systems: Finished goods orders, Maintenance contracts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Create Date: Jan. 23, 2010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Last update Date: Jan. 21, 2012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Update Cycle: Weekly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Last full refresh cycle: Dec. 29, 2011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Full refresh cycle: every 6 months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Data Quality reviewed: Jan. 25, 2012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Planned archival: every 6 months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Responsible User: ABC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81332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27B341F-6A9B-4F18-942F-473E06265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Categories of Metadata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0C5996A-3F36-4143-AB72-F03912B613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>
            <a:normAutofit/>
          </a:bodyPr>
          <a:lstStyle/>
          <a:p>
            <a:r>
              <a:rPr lang="en-IN" dirty="0"/>
              <a:t>Operational Metadata</a:t>
            </a:r>
          </a:p>
          <a:p>
            <a:r>
              <a:rPr lang="en-IN" dirty="0"/>
              <a:t> Extraction and Transformation Metadata</a:t>
            </a:r>
          </a:p>
          <a:p>
            <a:r>
              <a:rPr lang="en-IN" dirty="0"/>
              <a:t> End-User Metadata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99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27B341F-6A9B-4F18-942F-473E06265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Types of Metadata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0C5996A-3F36-4143-AB72-F03912B613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Data Acquisition</a:t>
            </a:r>
          </a:p>
          <a:p>
            <a:r>
              <a:rPr lang="en-US" altLang="en-US" sz="2400" dirty="0"/>
              <a:t>Data Storage</a:t>
            </a:r>
          </a:p>
          <a:p>
            <a:r>
              <a:rPr lang="en-US" altLang="en-US" sz="2400" dirty="0"/>
              <a:t>Information Delivery</a:t>
            </a:r>
          </a:p>
          <a:p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Another Classification:</a:t>
            </a:r>
          </a:p>
          <a:p>
            <a:r>
              <a:rPr lang="en-US" altLang="en-US" sz="2400" dirty="0"/>
              <a:t>Business Metadata</a:t>
            </a:r>
          </a:p>
          <a:p>
            <a:r>
              <a:rPr lang="en-US" altLang="en-US" sz="2400" dirty="0"/>
              <a:t>Technical Metadata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E86AE7D-BF44-4D99-B254-B8CED9A62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Metadata Classification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1EA8CF6-98D1-4DA6-BC9E-85FD51BAD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7240" y="1459866"/>
            <a:ext cx="10515600" cy="4351338"/>
          </a:xfrm>
        </p:spPr>
        <p:txBody>
          <a:bodyPr/>
          <a:lstStyle/>
          <a:p>
            <a:r>
              <a:rPr lang="en-US" altLang="en-US" sz="2400" dirty="0"/>
              <a:t>Classification by functional areas in the DW</a:t>
            </a:r>
          </a:p>
          <a:p>
            <a:pPr lvl="1"/>
            <a:r>
              <a:rPr lang="en-US" altLang="en-US" sz="2000" dirty="0"/>
              <a:t>Data Acquisition</a:t>
            </a:r>
          </a:p>
          <a:p>
            <a:pPr lvl="1"/>
            <a:r>
              <a:rPr lang="en-US" altLang="en-US" sz="2000" dirty="0"/>
              <a:t>Data Storage</a:t>
            </a:r>
          </a:p>
          <a:p>
            <a:pPr lvl="1"/>
            <a:r>
              <a:rPr lang="en-US" altLang="en-US" sz="2000" dirty="0"/>
              <a:t>Information Delivery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Every DW process occurs in one of these three areas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50B34AB-6E1B-4AEF-B0E7-37EA7D6B0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Data Acquisition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38DCE3-1D54-4F4E-975B-59B2A8CB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805AB823-7CE2-4134-BB9B-8E209843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30400"/>
            <a:ext cx="5486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FA7AFA4-24F1-4FD1-BD21-9EEBF5B39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Data Acquisition Metadata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A0DEBA0-79FB-4664-A041-59E64A1553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07614"/>
            <a:ext cx="10515600" cy="4351338"/>
          </a:xfrm>
        </p:spPr>
        <p:txBody>
          <a:bodyPr/>
          <a:lstStyle/>
          <a:p>
            <a:r>
              <a:rPr lang="en-US" altLang="en-US" sz="2400" dirty="0"/>
              <a:t>Development tools are used to record metadata </a:t>
            </a:r>
          </a:p>
          <a:p>
            <a:r>
              <a:rPr lang="en-US" altLang="en-US" sz="2400" dirty="0"/>
              <a:t>Other tools used in this area or in some other area may use the metadata recorded by other tools in this area</a:t>
            </a:r>
          </a:p>
          <a:p>
            <a:r>
              <a:rPr lang="en-US" altLang="en-US" sz="2400" dirty="0"/>
              <a:t>For example: when a query tool is used to create standard queries, you will be using metadata recorded by processes in the data acquisition area (query tool is meant for a process in the Information Delivery area)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3012777-C3E6-441C-BB11-0C1AA1029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Data Storage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98D1E3-7464-4B93-A08C-7C54DA7D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1" name="Picture 3" descr="data storage metadata.jpg">
            <a:extLst>
              <a:ext uri="{FF2B5EF4-FFF2-40B4-BE49-F238E27FC236}">
                <a16:creationId xmlns:a16="http://schemas.microsoft.com/office/drawing/2014/main" id="{B4F7B9E1-7589-461E-8627-ECF44AE2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828800"/>
            <a:ext cx="54054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F129E2E-196B-4D38-859A-EB7D8F904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Data Storage Metadata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27D8ACB-A1B0-4825-AE00-F3489D81D3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 tools record the metadata elements during the development phases as well as while the data warehouse is in operation after deployment</a:t>
            </a:r>
          </a:p>
          <a:p>
            <a:r>
              <a:rPr lang="en-US" altLang="en-US" sz="2400"/>
              <a:t>Metadata used for development, administration, and by the users</a:t>
            </a:r>
          </a:p>
          <a:p>
            <a:pPr lvl="1"/>
            <a:r>
              <a:rPr lang="en-US" altLang="en-US" sz="1800"/>
              <a:t>Used for full data refreshes and incremental data loads</a:t>
            </a:r>
            <a:endParaRPr lang="en-US" altLang="en-US"/>
          </a:p>
          <a:p>
            <a:pPr lvl="1"/>
            <a:r>
              <a:rPr lang="en-US" altLang="en-US" sz="1800"/>
              <a:t>DBA will use for processes of recovery, backup, and tuning</a:t>
            </a:r>
          </a:p>
          <a:p>
            <a:pPr lvl="1"/>
            <a:r>
              <a:rPr lang="en-US" altLang="en-US" sz="1800"/>
              <a:t>For purging and archiving of data</a:t>
            </a:r>
          </a:p>
          <a:p>
            <a:pPr lvl="1"/>
            <a:r>
              <a:rPr lang="en-US" altLang="en-US" sz="1800"/>
              <a:t>User wanting to do a drill-down from total quarterly sales to sales districts, would want to know about when was the last time the data on district delineation was loaded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39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B51E95A-02CC-4C7F-81EA-90DC00C2D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Information Delivery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30B304-BD51-4002-91B8-237E3E59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4A651DFD-2F27-454C-832C-A368B25A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828801"/>
            <a:ext cx="47148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2F99771-5250-4255-A060-19F2A2371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Information Delivery Metadata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C58A9AA-C497-43A9-9C8E-4EFE026F82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59866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Most of the processes in this area are meant for end users</a:t>
            </a:r>
          </a:p>
          <a:p>
            <a:pPr>
              <a:defRPr/>
            </a:pPr>
            <a:r>
              <a:rPr lang="en-US" sz="2000" dirty="0"/>
              <a:t>While using the processes, end-users generally use metadata recorded in processes of the other two areas of data acquisition and data storage.</a:t>
            </a:r>
          </a:p>
          <a:p>
            <a:pPr>
              <a:defRPr/>
            </a:pPr>
            <a:r>
              <a:rPr lang="en-US" sz="2000" dirty="0"/>
              <a:t>When a user creates a query with the aid of a query processing tool, he or she can refer back to metadata recorded in the data acquisition and data storage areas </a:t>
            </a:r>
          </a:p>
          <a:p>
            <a:pPr lvl="1">
              <a:defRPr/>
            </a:pPr>
            <a:r>
              <a:rPr lang="en-US" sz="2000" dirty="0"/>
              <a:t>can look up the source data configurations, data structures, and data transformations from the data acquisition area metadata</a:t>
            </a:r>
          </a:p>
          <a:p>
            <a:pPr lvl="1">
              <a:defRPr/>
            </a:pPr>
            <a:r>
              <a:rPr lang="en-US" sz="2000" dirty="0"/>
              <a:t>can look up date of last full refresh and the incremental loads for various tables from the data storage area metadata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D7E3DD5-E4BC-4178-B021-A592AFD37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Metadata: Another Classification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000FC01-41AF-4283-8F0E-F358344DE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Business Metadata</a:t>
            </a:r>
          </a:p>
          <a:p>
            <a:r>
              <a:rPr lang="en-US" altLang="en-US" sz="2400"/>
              <a:t>Technical Metadata</a:t>
            </a:r>
            <a:endParaRPr lang="en-US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4DE5717-364D-465F-B289-86CD9A3F3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Business Metadata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0D6407F-4800-49DE-B5E7-3D42A04C4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Describes the content of the DW in more user accessible terms</a:t>
            </a:r>
          </a:p>
          <a:p>
            <a:pPr>
              <a:defRPr/>
            </a:pPr>
            <a:r>
              <a:rPr lang="en-US" sz="2000" dirty="0"/>
              <a:t>What data you have, from where it came, what it means and its relationship with other data in the DW</a:t>
            </a:r>
          </a:p>
          <a:p>
            <a:pPr>
              <a:defRPr/>
            </a:pPr>
            <a:r>
              <a:rPr lang="en-US" sz="2000" dirty="0"/>
              <a:t>Display name &amp; content description fields</a:t>
            </a:r>
          </a:p>
          <a:p>
            <a:pPr>
              <a:defRPr/>
            </a:pPr>
            <a:r>
              <a:rPr lang="en-US" sz="2000" dirty="0"/>
              <a:t>Often serves as documentation for DW system</a:t>
            </a:r>
          </a:p>
          <a:p>
            <a:pPr>
              <a:defRPr/>
            </a:pPr>
            <a:r>
              <a:rPr lang="en-US" sz="2000" dirty="0"/>
              <a:t>May include additional layers of categorization that simplifies user’s view</a:t>
            </a:r>
          </a:p>
          <a:p>
            <a:pPr lvl="1">
              <a:defRPr/>
            </a:pPr>
            <a:r>
              <a:rPr lang="en-US" sz="1600" dirty="0" err="1"/>
              <a:t>Subsetting</a:t>
            </a:r>
            <a:r>
              <a:rPr lang="en-US" sz="1600" dirty="0"/>
              <a:t> tables into business process oriented groups</a:t>
            </a:r>
          </a:p>
          <a:p>
            <a:pPr lvl="1">
              <a:defRPr/>
            </a:pPr>
            <a:r>
              <a:rPr lang="en-US" sz="1600" dirty="0"/>
              <a:t>Grouping related columns in a dimension</a:t>
            </a:r>
          </a:p>
          <a:p>
            <a:pPr lvl="1">
              <a:defRPr/>
            </a:pPr>
            <a:r>
              <a:rPr lang="en-US" sz="1600" dirty="0"/>
              <a:t>Metadata models used by major BI tools provide these kinds of groupings</a:t>
            </a:r>
          </a:p>
          <a:p>
            <a:pPr>
              <a:defRPr/>
            </a:pPr>
            <a:r>
              <a:rPr lang="en-US" sz="2000" dirty="0"/>
              <a:t>When users browse the metadata to see what is there in the DW, they are primarily viewing business metadata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5B0C9FF-DE56-4A15-AA97-F310B47AC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Examples of Business Metadata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9CAFC29-B37A-47E1-8CC6-3E09D582B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 Connectivity procedures</a:t>
            </a:r>
          </a:p>
          <a:p>
            <a:r>
              <a:rPr lang="en-US" altLang="en-US" sz="2000"/>
              <a:t> Security and access privileges</a:t>
            </a:r>
          </a:p>
          <a:p>
            <a:r>
              <a:rPr lang="en-US" altLang="en-US" sz="2000"/>
              <a:t> The overall structure of data in business terms</a:t>
            </a:r>
          </a:p>
          <a:p>
            <a:r>
              <a:rPr lang="en-US" altLang="en-US" sz="2000"/>
              <a:t> Source systems</a:t>
            </a:r>
          </a:p>
          <a:p>
            <a:r>
              <a:rPr lang="en-US" altLang="en-US" sz="2000"/>
              <a:t> Source-to-target mappings</a:t>
            </a:r>
          </a:p>
          <a:p>
            <a:r>
              <a:rPr lang="en-US" altLang="en-US" sz="2000"/>
              <a:t> Data transformation business rules</a:t>
            </a:r>
          </a:p>
          <a:p>
            <a:r>
              <a:rPr lang="en-US" altLang="en-US" sz="2000"/>
              <a:t> Summarization and derivations</a:t>
            </a:r>
          </a:p>
          <a:p>
            <a:r>
              <a:rPr lang="en-US" altLang="en-US" sz="2000"/>
              <a:t> Table names and business definitions</a:t>
            </a:r>
          </a:p>
          <a:p>
            <a:r>
              <a:rPr lang="en-US" altLang="en-US" sz="2000"/>
              <a:t> Attribute names and business definitions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2A53377-492B-4521-962D-B04D34DC5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Examples of Business Metadata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20ADEAC-F1E7-413D-A76C-F577BE8911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 Data ownership</a:t>
            </a:r>
          </a:p>
          <a:p>
            <a:r>
              <a:rPr lang="en-US" altLang="en-US" sz="2000"/>
              <a:t> Query and reporting tools</a:t>
            </a:r>
          </a:p>
          <a:p>
            <a:r>
              <a:rPr lang="en-US" altLang="en-US" sz="2000"/>
              <a:t> Predefined queries</a:t>
            </a:r>
          </a:p>
          <a:p>
            <a:r>
              <a:rPr lang="en-US" altLang="en-US" sz="2000"/>
              <a:t> Predefined reports</a:t>
            </a:r>
          </a:p>
          <a:p>
            <a:r>
              <a:rPr lang="en-US" altLang="en-US" sz="2000"/>
              <a:t> Report distribution information</a:t>
            </a:r>
          </a:p>
          <a:p>
            <a:r>
              <a:rPr lang="en-US" altLang="en-US" sz="2000"/>
              <a:t> Common information access routes</a:t>
            </a:r>
          </a:p>
          <a:p>
            <a:r>
              <a:rPr lang="en-US" altLang="en-US" sz="2000"/>
              <a:t> Rules for analysis using OLAP</a:t>
            </a:r>
          </a:p>
          <a:p>
            <a:r>
              <a:rPr lang="en-US" altLang="en-US" sz="2000"/>
              <a:t> Currency of OLAP data</a:t>
            </a:r>
          </a:p>
          <a:p>
            <a:r>
              <a:rPr lang="en-US" altLang="en-US" sz="2000"/>
              <a:t> Data warehouse refresh schedule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292C393-98C6-49F3-B8B2-D47AA52B3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Business Metadata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3ABC850-17A2-4F3C-BEB8-C4BA267A0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A representative list of questions a business user can ask from the business metadata:</a:t>
            </a:r>
          </a:p>
          <a:p>
            <a:pPr lvl="1">
              <a:defRPr/>
            </a:pPr>
            <a:r>
              <a:rPr lang="en-US" sz="1600" dirty="0"/>
              <a:t>How can I sign onto and connect with the data warehouse?</a:t>
            </a:r>
          </a:p>
          <a:p>
            <a:pPr lvl="1">
              <a:defRPr/>
            </a:pPr>
            <a:r>
              <a:rPr lang="en-US" sz="1600" dirty="0"/>
              <a:t> Which parts of the data warehouse can I access?</a:t>
            </a:r>
          </a:p>
          <a:p>
            <a:pPr lvl="1">
              <a:defRPr/>
            </a:pPr>
            <a:r>
              <a:rPr lang="en-US" sz="1600" dirty="0"/>
              <a:t> Can I see all the attributes from a specific table?</a:t>
            </a:r>
          </a:p>
          <a:p>
            <a:pPr lvl="1">
              <a:defRPr/>
            </a:pPr>
            <a:r>
              <a:rPr lang="en-US" sz="1600" dirty="0"/>
              <a:t> What are the definitions of the attributes I need in my query?</a:t>
            </a:r>
          </a:p>
          <a:p>
            <a:pPr lvl="1">
              <a:defRPr/>
            </a:pPr>
            <a:r>
              <a:rPr lang="en-US" sz="1600" dirty="0"/>
              <a:t> Are there any queries and reports already predefined to give the results I need?</a:t>
            </a:r>
          </a:p>
          <a:p>
            <a:pPr lvl="1">
              <a:defRPr/>
            </a:pPr>
            <a:r>
              <a:rPr lang="en-US" sz="1600" dirty="0"/>
              <a:t> Which source system did the data I want come from?</a:t>
            </a:r>
          </a:p>
          <a:p>
            <a:pPr lvl="1">
              <a:defRPr/>
            </a:pPr>
            <a:r>
              <a:rPr lang="en-US" sz="1600" dirty="0"/>
              <a:t> What default values were used for the data items retrieved by my query?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0FCC88F-00EF-48B4-889B-F23249BB9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Business Metadata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B6F0042-91F4-42F7-AA6A-6E609EB34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A representative list of questions a business user can ask from the business metadata:</a:t>
            </a:r>
          </a:p>
          <a:p>
            <a:pPr lvl="1">
              <a:defRPr/>
            </a:pPr>
            <a:r>
              <a:rPr lang="en-US" sz="1600" dirty="0"/>
              <a:t>What types of aggregations are available for the metrics needed?</a:t>
            </a:r>
          </a:p>
          <a:p>
            <a:pPr lvl="1">
              <a:defRPr/>
            </a:pPr>
            <a:r>
              <a:rPr lang="en-US" sz="1600" dirty="0"/>
              <a:t>How is the value in the data item I need derived from other data items?</a:t>
            </a:r>
          </a:p>
          <a:p>
            <a:pPr lvl="1">
              <a:defRPr/>
            </a:pPr>
            <a:r>
              <a:rPr lang="en-US" sz="1600" dirty="0"/>
              <a:t> When was the last update for the data items in my query?</a:t>
            </a:r>
          </a:p>
          <a:p>
            <a:pPr lvl="1">
              <a:defRPr/>
            </a:pPr>
            <a:r>
              <a:rPr lang="en-US" sz="1600" dirty="0"/>
              <a:t> On which data items can I perform drill down analysis?</a:t>
            </a:r>
          </a:p>
          <a:p>
            <a:pPr lvl="1">
              <a:defRPr/>
            </a:pPr>
            <a:r>
              <a:rPr lang="en-US" sz="1600" dirty="0"/>
              <a:t> How old is the OLAP data? Should I wait for the next update?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CA321A1-B5EA-4A2D-B3C9-C2F5676D7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Business Metadata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999AA7C-35C8-42A0-AAA4-065B17739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Who benefits?</a:t>
            </a:r>
          </a:p>
          <a:p>
            <a:pPr lvl="1">
              <a:defRPr/>
            </a:pPr>
            <a:r>
              <a:rPr lang="en-US" sz="1800" dirty="0"/>
              <a:t>Managers</a:t>
            </a:r>
          </a:p>
          <a:p>
            <a:pPr lvl="1">
              <a:defRPr/>
            </a:pPr>
            <a:r>
              <a:rPr lang="en-US" sz="1800" dirty="0"/>
              <a:t> Business analysts</a:t>
            </a:r>
          </a:p>
          <a:p>
            <a:pPr lvl="1">
              <a:defRPr/>
            </a:pPr>
            <a:r>
              <a:rPr lang="en-US" sz="1800" dirty="0"/>
              <a:t> Power users</a:t>
            </a:r>
          </a:p>
          <a:p>
            <a:pPr lvl="1">
              <a:defRPr/>
            </a:pPr>
            <a:r>
              <a:rPr lang="en-US" sz="1800" dirty="0"/>
              <a:t> Regular users</a:t>
            </a:r>
          </a:p>
          <a:p>
            <a:pPr lvl="1">
              <a:defRPr/>
            </a:pPr>
            <a:r>
              <a:rPr lang="en-US" sz="1800" dirty="0"/>
              <a:t> Casual users</a:t>
            </a:r>
          </a:p>
          <a:p>
            <a:pPr lvl="1">
              <a:defRPr/>
            </a:pPr>
            <a:r>
              <a:rPr lang="en-US" sz="1800" dirty="0"/>
              <a:t> Senior managers/junior executives</a:t>
            </a:r>
          </a:p>
          <a:p>
            <a:pPr lvl="2">
              <a:defRPr/>
            </a:pP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003FCEC-128E-4F21-B086-096963376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Technical Metadata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D7D2504-333E-47C4-8047-9AC46CBE0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381488"/>
            <a:ext cx="105156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/>
              <a:t>Defines the objects and processes that make up the DW system from a technical perspective</a:t>
            </a:r>
          </a:p>
          <a:p>
            <a:pPr>
              <a:defRPr/>
            </a:pPr>
            <a:r>
              <a:rPr lang="en-US" sz="2000" dirty="0"/>
              <a:t>System metadata:</a:t>
            </a:r>
          </a:p>
          <a:p>
            <a:pPr lvl="1">
              <a:defRPr/>
            </a:pPr>
            <a:r>
              <a:rPr lang="en-US" sz="1600" dirty="0"/>
              <a:t>Defines data structures </a:t>
            </a:r>
          </a:p>
          <a:p>
            <a:pPr lvl="1">
              <a:defRPr/>
            </a:pPr>
            <a:r>
              <a:rPr lang="en-US" sz="1600" dirty="0"/>
              <a:t>Table, fields, indexes, and partitions in the relational engine</a:t>
            </a:r>
          </a:p>
          <a:p>
            <a:pPr lvl="1">
              <a:defRPr/>
            </a:pPr>
            <a:r>
              <a:rPr lang="en-US" sz="1600" dirty="0"/>
              <a:t>Databases, dimensions, and measures </a:t>
            </a:r>
          </a:p>
          <a:p>
            <a:pPr>
              <a:defRPr/>
            </a:pPr>
            <a:r>
              <a:rPr lang="en-US" sz="2000" dirty="0"/>
              <a:t>In the ETL process:</a:t>
            </a:r>
          </a:p>
          <a:p>
            <a:pPr lvl="1">
              <a:defRPr/>
            </a:pPr>
            <a:r>
              <a:rPr lang="en-US" sz="1600" dirty="0"/>
              <a:t>Source &amp; target for a particular task</a:t>
            </a:r>
          </a:p>
          <a:p>
            <a:pPr lvl="1">
              <a:defRPr/>
            </a:pPr>
            <a:r>
              <a:rPr lang="en-US" sz="1600" dirty="0"/>
              <a:t>Transformations (including business rules and data quality screens) and their frequency</a:t>
            </a:r>
          </a:p>
          <a:p>
            <a:pPr>
              <a:defRPr/>
            </a:pPr>
            <a:r>
              <a:rPr lang="en-US" sz="2000" dirty="0"/>
              <a:t>Front room:</a:t>
            </a:r>
          </a:p>
          <a:p>
            <a:pPr lvl="1">
              <a:defRPr/>
            </a:pPr>
            <a:r>
              <a:rPr lang="en-US" sz="1600" dirty="0"/>
              <a:t>Defines the data model </a:t>
            </a:r>
          </a:p>
          <a:p>
            <a:pPr lvl="1">
              <a:defRPr/>
            </a:pPr>
            <a:r>
              <a:rPr lang="en-US" sz="1600" dirty="0"/>
              <a:t>How data is displayed to the users</a:t>
            </a:r>
          </a:p>
          <a:p>
            <a:pPr>
              <a:defRPr/>
            </a:pPr>
            <a:r>
              <a:rPr lang="en-US" sz="2000" dirty="0"/>
              <a:t>Some technical metadata elements are useful for the business users like table and column names</a:t>
            </a:r>
          </a:p>
          <a:p>
            <a:pPr lvl="1">
              <a:defRPr/>
            </a:pPr>
            <a:r>
              <a:rPr lang="en-US" sz="1600" dirty="0"/>
              <a:t>Definition of a table partition functions is of no interest to business user</a:t>
            </a:r>
          </a:p>
          <a:p>
            <a:pPr lvl="1"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z="2800" dirty="0"/>
              <a:t>Metadata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32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3FCE945-B13C-4151-B3B4-5C32A7D65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Examples of Technical Metadata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782E571-46C7-49EC-9479-702FD7A731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1400"/>
              <a:t> </a:t>
            </a:r>
            <a:r>
              <a:rPr lang="en-US" altLang="en-US" sz="1800"/>
              <a:t>Data models of source systems</a:t>
            </a:r>
          </a:p>
          <a:p>
            <a:r>
              <a:rPr lang="en-US" altLang="en-US" sz="1800"/>
              <a:t> Record layouts of outside sources</a:t>
            </a:r>
          </a:p>
          <a:p>
            <a:r>
              <a:rPr lang="en-US" altLang="en-US" sz="1800"/>
              <a:t> Source-to-staging area mappings</a:t>
            </a:r>
          </a:p>
          <a:p>
            <a:r>
              <a:rPr lang="en-US" altLang="en-US" sz="1800"/>
              <a:t> Staging area-to-data warehouse mappings</a:t>
            </a:r>
          </a:p>
          <a:p>
            <a:r>
              <a:rPr lang="en-US" altLang="en-US" sz="1800"/>
              <a:t> Data extraction rules and schedules</a:t>
            </a:r>
          </a:p>
          <a:p>
            <a:r>
              <a:rPr lang="en-US" altLang="en-US" sz="1800"/>
              <a:t> Data transformation rules and versioning</a:t>
            </a:r>
          </a:p>
          <a:p>
            <a:r>
              <a:rPr lang="en-US" altLang="en-US" sz="1800"/>
              <a:t> Data aggregation rules</a:t>
            </a:r>
          </a:p>
          <a:p>
            <a:r>
              <a:rPr lang="en-US" altLang="en-US" sz="1800"/>
              <a:t> Data cleansing rules</a:t>
            </a:r>
          </a:p>
          <a:p>
            <a:r>
              <a:rPr lang="en-US" altLang="en-US" sz="1800"/>
              <a:t> Summarization and derivations</a:t>
            </a:r>
          </a:p>
          <a:p>
            <a:r>
              <a:rPr lang="en-US" altLang="en-US" sz="1800"/>
              <a:t> Data loading and refresh schedules and controls</a:t>
            </a:r>
          </a:p>
          <a:p>
            <a:r>
              <a:rPr lang="en-US" altLang="en-US" sz="1800"/>
              <a:t> Job dependencies</a:t>
            </a:r>
          </a:p>
          <a:p>
            <a:r>
              <a:rPr lang="en-US" altLang="en-US" sz="1800"/>
              <a:t> Program names and descriptions</a:t>
            </a:r>
          </a:p>
          <a:p>
            <a:r>
              <a:rPr lang="en-US" altLang="en-US" sz="1800"/>
              <a:t> Data warehouse data model</a:t>
            </a:r>
          </a:p>
          <a:p>
            <a:r>
              <a:rPr lang="en-US" altLang="en-US" sz="1800"/>
              <a:t> Database names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4F390EC-858A-4BEA-8AA8-2DC02A99D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Examples of Technical Metadata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7571735-D24D-4842-B250-4442B647DC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000"/>
              <a:t> Table/view names</a:t>
            </a:r>
          </a:p>
          <a:p>
            <a:r>
              <a:rPr lang="en-US" altLang="en-US" sz="2000"/>
              <a:t> Column names and descriptions</a:t>
            </a:r>
          </a:p>
          <a:p>
            <a:r>
              <a:rPr lang="en-US" altLang="en-US" sz="2000"/>
              <a:t> Key attributes</a:t>
            </a:r>
            <a:endParaRPr lang="en-US" altLang="en-US" sz="1800"/>
          </a:p>
          <a:p>
            <a:r>
              <a:rPr lang="en-US" altLang="en-US" sz="2000"/>
              <a:t> Business rules for entities and relationships</a:t>
            </a:r>
          </a:p>
          <a:p>
            <a:r>
              <a:rPr lang="en-US" altLang="en-US" sz="2000"/>
              <a:t> Mapping between logical and physical models</a:t>
            </a:r>
          </a:p>
          <a:p>
            <a:r>
              <a:rPr lang="en-US" altLang="en-US" sz="2000"/>
              <a:t> Network/server information</a:t>
            </a:r>
          </a:p>
          <a:p>
            <a:r>
              <a:rPr lang="en-US" altLang="en-US" sz="2000"/>
              <a:t> Connectivity data</a:t>
            </a:r>
          </a:p>
          <a:p>
            <a:r>
              <a:rPr lang="en-US" altLang="en-US" sz="2000"/>
              <a:t> Data movement audit controls</a:t>
            </a:r>
          </a:p>
          <a:p>
            <a:r>
              <a:rPr lang="en-US" altLang="en-US" sz="2000"/>
              <a:t> Data purge and archival rules</a:t>
            </a:r>
          </a:p>
          <a:p>
            <a:r>
              <a:rPr lang="en-US" altLang="en-US" sz="2000"/>
              <a:t> Authority/access privileges</a:t>
            </a:r>
          </a:p>
          <a:p>
            <a:r>
              <a:rPr lang="en-US" altLang="en-US" sz="2000"/>
              <a:t> Data usage/timings</a:t>
            </a:r>
          </a:p>
          <a:p>
            <a:r>
              <a:rPr lang="en-US" altLang="en-US" sz="2000"/>
              <a:t> Query and report access patterns</a:t>
            </a:r>
          </a:p>
          <a:p>
            <a:r>
              <a:rPr lang="en-US" altLang="en-US" sz="2000"/>
              <a:t> Query and reporting tools</a:t>
            </a:r>
            <a:endParaRPr lang="en-US" altLang="en-US" sz="4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5547AF0-B2A4-4075-BE35-91228C660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Technical Metadata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D5F22C0-8B3E-4AC9-BAFE-679EA9053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What databases and tables exist?</a:t>
            </a:r>
          </a:p>
          <a:p>
            <a:r>
              <a:rPr lang="en-US" altLang="en-US" sz="2000"/>
              <a:t> What are the columns for each table?</a:t>
            </a:r>
          </a:p>
          <a:p>
            <a:r>
              <a:rPr lang="en-US" altLang="en-US" sz="2000"/>
              <a:t> What are the keys and indexes?</a:t>
            </a:r>
          </a:p>
          <a:p>
            <a:r>
              <a:rPr lang="en-US" altLang="en-US" sz="2000"/>
              <a:t> What are the physical files?</a:t>
            </a:r>
          </a:p>
          <a:p>
            <a:r>
              <a:rPr lang="en-US" altLang="en-US" sz="2000"/>
              <a:t> Do the business descriptions correspond to the technical ones?</a:t>
            </a:r>
          </a:p>
          <a:p>
            <a:r>
              <a:rPr lang="en-US" altLang="en-US" sz="2000"/>
              <a:t> When was the last successful update?</a:t>
            </a:r>
          </a:p>
          <a:p>
            <a:r>
              <a:rPr lang="en-US" altLang="en-US" sz="2000"/>
              <a:t> What are the source systems and their data structures?</a:t>
            </a:r>
          </a:p>
          <a:p>
            <a:r>
              <a:rPr lang="en-US" altLang="en-US" sz="2000"/>
              <a:t> What are the data extraction rules for each data source?</a:t>
            </a:r>
          </a:p>
          <a:p>
            <a:r>
              <a:rPr lang="en-US" altLang="en-US" sz="2000"/>
              <a:t> What is source-to-target mapping for each data item in the data warehouse?</a:t>
            </a:r>
          </a:p>
          <a:p>
            <a:r>
              <a:rPr lang="en-US" altLang="en-US" sz="2000"/>
              <a:t> What are the data transformation rules?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4ABF2D-575A-43D9-809A-A157C6296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Technical Metadata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095EB53-CB57-4016-A198-033D0475EF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What default values were used for the data items while cleaning up missing data?</a:t>
            </a:r>
          </a:p>
          <a:p>
            <a:r>
              <a:rPr lang="en-US" altLang="en-US" sz="2000"/>
              <a:t> What types of aggregations are available?</a:t>
            </a:r>
          </a:p>
          <a:p>
            <a:r>
              <a:rPr lang="en-US" altLang="en-US" sz="2000"/>
              <a:t> What are the derived fields and their rules for derivation?</a:t>
            </a:r>
          </a:p>
          <a:p>
            <a:r>
              <a:rPr lang="en-US" altLang="en-US" sz="2000"/>
              <a:t> When was the last update for the data items in my query?</a:t>
            </a:r>
          </a:p>
          <a:p>
            <a:r>
              <a:rPr lang="en-US" altLang="en-US" sz="2000"/>
              <a:t> What are the load and refresh schedules?</a:t>
            </a:r>
          </a:p>
          <a:p>
            <a:r>
              <a:rPr lang="en-US" altLang="en-US" sz="2000"/>
              <a:t> How often data is purged or archived? Which data items?</a:t>
            </a:r>
          </a:p>
          <a:p>
            <a:r>
              <a:rPr lang="en-US" altLang="en-US" sz="2000"/>
              <a:t> What is schedule for creating data for OLAP?</a:t>
            </a:r>
          </a:p>
          <a:p>
            <a:r>
              <a:rPr lang="en-US" altLang="en-US" sz="2000"/>
              <a:t> What query and report tools are available?</a:t>
            </a:r>
            <a:endParaRPr lang="en-US" altLang="en-US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FC6961A-CFA6-43D3-AA24-A9E39D309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Technical Metadata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C513B4C-E1D3-4AA7-9C1B-0DB65F82B9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Who benefits?</a:t>
            </a:r>
          </a:p>
          <a:p>
            <a:pPr lvl="1">
              <a:defRPr/>
            </a:pPr>
            <a:r>
              <a:rPr lang="en-US" sz="1800" dirty="0"/>
              <a:t>Project manager</a:t>
            </a:r>
          </a:p>
          <a:p>
            <a:pPr lvl="1">
              <a:defRPr/>
            </a:pPr>
            <a:r>
              <a:rPr lang="en-US" sz="1800" dirty="0"/>
              <a:t> Data warehouse administrator</a:t>
            </a:r>
          </a:p>
          <a:p>
            <a:pPr lvl="1">
              <a:defRPr/>
            </a:pPr>
            <a:r>
              <a:rPr lang="en-US" sz="1800" dirty="0"/>
              <a:t> Database administrator</a:t>
            </a:r>
          </a:p>
          <a:p>
            <a:pPr lvl="1">
              <a:defRPr/>
            </a:pPr>
            <a:r>
              <a:rPr lang="en-US" sz="1800" dirty="0"/>
              <a:t> Metadata manager</a:t>
            </a:r>
          </a:p>
          <a:p>
            <a:pPr lvl="1">
              <a:defRPr/>
            </a:pPr>
            <a:r>
              <a:rPr lang="en-US" sz="1800" dirty="0"/>
              <a:t> Data warehouse architect</a:t>
            </a:r>
          </a:p>
          <a:p>
            <a:pPr lvl="1">
              <a:defRPr/>
            </a:pPr>
            <a:r>
              <a:rPr lang="en-US" sz="1800" dirty="0"/>
              <a:t> Data acquisition developer</a:t>
            </a:r>
          </a:p>
          <a:p>
            <a:pPr lvl="1">
              <a:defRPr/>
            </a:pPr>
            <a:r>
              <a:rPr lang="en-US" sz="1800" dirty="0"/>
              <a:t> Data quality analyst</a:t>
            </a:r>
          </a:p>
          <a:p>
            <a:pPr lvl="1">
              <a:defRPr/>
            </a:pPr>
            <a:r>
              <a:rPr lang="en-US" sz="1800" dirty="0"/>
              <a:t> Business analyst</a:t>
            </a:r>
          </a:p>
          <a:p>
            <a:pPr lvl="1">
              <a:defRPr/>
            </a:pPr>
            <a:r>
              <a:rPr lang="en-US" sz="1800" dirty="0"/>
              <a:t> System administrator</a:t>
            </a:r>
          </a:p>
          <a:p>
            <a:pPr lvl="1">
              <a:defRPr/>
            </a:pPr>
            <a:r>
              <a:rPr lang="en-US" sz="1800" dirty="0"/>
              <a:t> Infrastructure specialist</a:t>
            </a:r>
          </a:p>
          <a:p>
            <a:pPr lvl="1">
              <a:defRPr/>
            </a:pPr>
            <a:r>
              <a:rPr lang="en-US" sz="1800" dirty="0"/>
              <a:t> Data modeler</a:t>
            </a:r>
          </a:p>
          <a:p>
            <a:pPr lvl="1">
              <a:defRPr/>
            </a:pPr>
            <a:r>
              <a:rPr lang="en-US" sz="1800" dirty="0"/>
              <a:t> Security architect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AE4659-FF19-4639-B033-DE2BEAD60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E281EAE-9A13-47B1-9A20-AD1717764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7240" y="1381488"/>
            <a:ext cx="10515600" cy="4351338"/>
          </a:xfrm>
        </p:spPr>
        <p:txBody>
          <a:bodyPr/>
          <a:lstStyle/>
          <a:p>
            <a:r>
              <a:rPr lang="en-US" altLang="en-US" sz="2400" dirty="0"/>
              <a:t>Metadata</a:t>
            </a:r>
          </a:p>
          <a:p>
            <a:r>
              <a:rPr lang="en-US" altLang="en-US" sz="2400" dirty="0"/>
              <a:t>Types of Metadata</a:t>
            </a:r>
          </a:p>
        </p:txBody>
      </p:sp>
    </p:spTree>
    <p:extLst>
      <p:ext uri="{BB962C8B-B14F-4D97-AF65-F5344CB8AC3E}">
        <p14:creationId xmlns:p14="http://schemas.microsoft.com/office/powerpoint/2010/main" val="385224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AE4659-FF19-4639-B033-DE2BEAD60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Metadata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E281EAE-9A13-47B1-9A20-AD1717764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 first image most people have of the data warehouse is a large collection of historical, integrated data. </a:t>
            </a:r>
          </a:p>
          <a:p>
            <a:r>
              <a:rPr lang="en-US" altLang="en-US" sz="2400"/>
              <a:t>While that image is correct in many regards, there is another very important element of the data warehouse that is vital – metadata</a:t>
            </a:r>
          </a:p>
          <a:p>
            <a:r>
              <a:rPr lang="en-US" altLang="en-US" sz="2400"/>
              <a:t>Metadata is data about data</a:t>
            </a:r>
          </a:p>
          <a:p>
            <a:r>
              <a:rPr lang="en-US" altLang="en-US" sz="2400"/>
              <a:t>Not a new concept – has been around as long as there have been programs and the data on which these programs operate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8F95D6-0326-47B7-87B4-8C25A3311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Metadata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1717578-597F-48A6-A2B4-3E1A6950A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Data about the data</a:t>
            </a:r>
          </a:p>
          <a:p>
            <a:r>
              <a:rPr lang="en-US" altLang="en-US" sz="2400"/>
              <a:t>Table of contents of data</a:t>
            </a:r>
          </a:p>
          <a:p>
            <a:r>
              <a:rPr lang="en-US" altLang="en-US" sz="2400"/>
              <a:t>Catalog for the data</a:t>
            </a:r>
          </a:p>
          <a:p>
            <a:r>
              <a:rPr lang="en-US" altLang="en-US" sz="2400"/>
              <a:t>DW Atlas</a:t>
            </a:r>
          </a:p>
          <a:p>
            <a:r>
              <a:rPr lang="en-US" altLang="en-US" sz="2400"/>
              <a:t>DW Roadmap</a:t>
            </a:r>
          </a:p>
          <a:p>
            <a:r>
              <a:rPr lang="en-US" altLang="en-US" sz="2400"/>
              <a:t>DW Directory</a:t>
            </a:r>
          </a:p>
          <a:p>
            <a:r>
              <a:rPr lang="en-US" altLang="en-US" sz="2400"/>
              <a:t>Glue that holds the DW together</a:t>
            </a:r>
          </a:p>
          <a:p>
            <a:r>
              <a:rPr lang="en-US" altLang="en-US" sz="2400"/>
              <a:t>Tongs to handle the data</a:t>
            </a:r>
          </a:p>
          <a:p>
            <a:r>
              <a:rPr lang="en-US" altLang="en-US" sz="2400"/>
              <a:t>The nerve center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7F45408-81B0-44D3-A14D-1B7050F9D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Metadata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EAB925-72C2-46FF-A981-C71B9F0C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D00706AB-CC5C-47DC-B2AE-2629F3C8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2514600"/>
            <a:ext cx="5940425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A422FA0-D6A0-4848-8307-D762B7103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Metadata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C15334D-6F84-4D54-A4CF-6D949D5332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It is all the information that defines and describes the structures, operations, and contents of a DW system</a:t>
            </a:r>
          </a:p>
          <a:p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- Ralph Kimball, The DW Lifecycle Toolkit, 2e, Wiley, 2008</a:t>
            </a:r>
          </a:p>
        </p:txBody>
      </p:sp>
    </p:spTree>
    <p:extLst>
      <p:ext uri="{BB962C8B-B14F-4D97-AF65-F5344CB8AC3E}">
        <p14:creationId xmlns:p14="http://schemas.microsoft.com/office/powerpoint/2010/main" val="190892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3E9118A-45A7-41B6-AAD1-7CBE53941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457201"/>
            <a:ext cx="71342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872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1563</Words>
  <Application>Microsoft Office PowerPoint</Application>
  <PresentationFormat>Widescreen</PresentationFormat>
  <Paragraphs>219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CSI ZG515/ SS ZG515 Data Warehousing</vt:lpstr>
      <vt:lpstr>PowerPoint Presentation</vt:lpstr>
      <vt:lpstr>PowerPoint Presentation</vt:lpstr>
      <vt:lpstr>Outline</vt:lpstr>
      <vt:lpstr>Metadata</vt:lpstr>
      <vt:lpstr>Metadata</vt:lpstr>
      <vt:lpstr>Metadata</vt:lpstr>
      <vt:lpstr>Metadata</vt:lpstr>
      <vt:lpstr>PowerPoint Presentation</vt:lpstr>
      <vt:lpstr>PowerPoint Presentation</vt:lpstr>
      <vt:lpstr>PowerPoint Presentation</vt:lpstr>
      <vt:lpstr>Metadata</vt:lpstr>
      <vt:lpstr>Categories of Metadata</vt:lpstr>
      <vt:lpstr>Types of Metadata</vt:lpstr>
      <vt:lpstr>Metadata Classification</vt:lpstr>
      <vt:lpstr>Data Acquisition</vt:lpstr>
      <vt:lpstr>Data Acquisition Metadata</vt:lpstr>
      <vt:lpstr>Data Storage</vt:lpstr>
      <vt:lpstr>Data Storage Metadata</vt:lpstr>
      <vt:lpstr>Information Delivery</vt:lpstr>
      <vt:lpstr>Information Delivery Metadata</vt:lpstr>
      <vt:lpstr>Metadata: Another Classification</vt:lpstr>
      <vt:lpstr>Business Metadata</vt:lpstr>
      <vt:lpstr>Examples of Business Metadata</vt:lpstr>
      <vt:lpstr>Examples of Business Metadata</vt:lpstr>
      <vt:lpstr>Business Metadata</vt:lpstr>
      <vt:lpstr>Business Metadata</vt:lpstr>
      <vt:lpstr>Business Metadata</vt:lpstr>
      <vt:lpstr>Technical Metadata</vt:lpstr>
      <vt:lpstr>Examples of Technical Metadata</vt:lpstr>
      <vt:lpstr>Examples of Technical Metadata</vt:lpstr>
      <vt:lpstr>Technical Metadata</vt:lpstr>
      <vt:lpstr>Technical Metadata</vt:lpstr>
      <vt:lpstr>Technical Metadata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RL6.1</dc:title>
  <dc:creator>T V Rao</dc:creator>
  <cp:lastModifiedBy>Siddhartha Singh</cp:lastModifiedBy>
  <cp:revision>106</cp:revision>
  <dcterms:created xsi:type="dcterms:W3CDTF">2015-06-15T04:08:51Z</dcterms:created>
  <dcterms:modified xsi:type="dcterms:W3CDTF">2019-04-06T09:32:32Z</dcterms:modified>
</cp:coreProperties>
</file>