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6" r:id="rId2"/>
    <p:sldId id="309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61" r:id="rId26"/>
    <p:sldId id="362" r:id="rId27"/>
    <p:sldId id="364" r:id="rId28"/>
    <p:sldId id="363" r:id="rId29"/>
    <p:sldId id="355" r:id="rId30"/>
    <p:sldId id="356" r:id="rId31"/>
    <p:sldId id="357" r:id="rId32"/>
    <p:sldId id="358" r:id="rId33"/>
    <p:sldId id="360" r:id="rId34"/>
    <p:sldId id="366" r:id="rId35"/>
    <p:sldId id="365" r:id="rId36"/>
    <p:sldId id="359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22-10-2018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1670" y="4286256"/>
            <a:ext cx="6462730" cy="1200144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altLang="en-US" sz="3200" b="1" dirty="0">
                <a:solidFill>
                  <a:srgbClr val="FFFF00"/>
                </a:solidFill>
              </a:rPr>
              <a:t>Association Analysis: Basic Concepts </a:t>
            </a:r>
            <a:br>
              <a:rPr lang="en-US" altLang="en-US" sz="3200" b="1" dirty="0">
                <a:solidFill>
                  <a:srgbClr val="FFFF00"/>
                </a:solidFill>
              </a:rPr>
            </a:br>
            <a:r>
              <a:rPr lang="en-US" altLang="en-US" sz="3200" b="1" dirty="0">
                <a:solidFill>
                  <a:srgbClr val="FFFF00"/>
                </a:solidFill>
              </a:rPr>
              <a:t>and Algorithms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 </a:t>
            </a:r>
            <a:r>
              <a:rPr lang="en-US" sz="2400" dirty="0" err="1" smtClean="0">
                <a:solidFill>
                  <a:srgbClr val="FFC000"/>
                </a:solidFill>
              </a:rPr>
              <a:t>Lov</a:t>
            </a:r>
            <a:r>
              <a:rPr lang="en-US" sz="2400" dirty="0" smtClean="0">
                <a:solidFill>
                  <a:srgbClr val="FFC000"/>
                </a:solidFill>
              </a:rPr>
              <a:t> Kumar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Reduce the number of candidates (M)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Complete search: M=2d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dirty="0"/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Reduce the number of transactions (N)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Reduce size of N as the size of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en-US" sz="2600" dirty="0" smtClean="0">
                <a:solidFill>
                  <a:srgbClr val="800000"/>
                </a:solidFill>
                <a:latin typeface="+mn-lt"/>
              </a:rPr>
              <a:t>increases</a:t>
            </a:r>
            <a:endParaRPr lang="en-US" altLang="en-US" sz="1000" dirty="0"/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Reduce the number of comparisons (NM)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Use efficient data structures to store the candidates or transactions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No need to match every candidate against every transaction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239419"/>
          </a:xfrm>
        </p:spPr>
        <p:txBody>
          <a:bodyPr>
            <a:normAutofit/>
          </a:bodyPr>
          <a:lstStyle/>
          <a:p>
            <a:r>
              <a:rPr lang="en-US" altLang="en-US" dirty="0" err="1">
                <a:solidFill>
                  <a:srgbClr val="CC3300"/>
                </a:solidFill>
              </a:rPr>
              <a:t>Apriori</a:t>
            </a:r>
            <a:r>
              <a:rPr lang="en-US" altLang="en-US" dirty="0">
                <a:solidFill>
                  <a:srgbClr val="CC3300"/>
                </a:solidFill>
              </a:rPr>
              <a:t> principle</a:t>
            </a:r>
            <a:r>
              <a:rPr lang="en-US" altLang="en-US" dirty="0"/>
              <a:t>: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If an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 is frequent, then all of its subsets must also be frequent</a:t>
            </a:r>
          </a:p>
          <a:p>
            <a:pPr lvl="4"/>
            <a:endParaRPr lang="en-US" altLang="en-US" dirty="0"/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 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holds due to the following property of the support measure</a:t>
            </a:r>
            <a:r>
              <a:rPr lang="en-US" alt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: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endParaRPr lang="en-US" alt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0" lvl="1" indent="0">
              <a:lnSpc>
                <a:spcPct val="80000"/>
              </a:lnSpc>
              <a:buClr>
                <a:srgbClr val="101141"/>
              </a:buClr>
              <a:buNone/>
            </a:pPr>
            <a:endParaRPr lang="en-US" altLang="en-US" dirty="0"/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Support of an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never exceeds the support of its </a:t>
            </a:r>
            <a:r>
              <a:rPr lang="en-US" altLang="en-US" sz="2600" dirty="0" smtClean="0">
                <a:solidFill>
                  <a:srgbClr val="800000"/>
                </a:solidFill>
                <a:latin typeface="+mn-lt"/>
              </a:rPr>
              <a:t>subsets</a:t>
            </a:r>
            <a:endParaRPr lang="en-US" altLang="en-US" sz="2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43464" cy="1143000"/>
          </a:xfrm>
        </p:spPr>
        <p:txBody>
          <a:bodyPr/>
          <a:lstStyle/>
          <a:p>
            <a:r>
              <a:rPr lang="en-US" altLang="en-US" dirty="0"/>
              <a:t>Reducing Number of Candidates</a:t>
            </a:r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34044"/>
              </p:ext>
            </p:extLst>
          </p:nvPr>
        </p:nvGraphicFramePr>
        <p:xfrm>
          <a:off x="1979712" y="378904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1217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31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IN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899759" y="1517076"/>
            <a:ext cx="7526046" cy="3960440"/>
            <a:chOff x="1488" y="533"/>
            <a:chExt cx="5011" cy="3298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132695"/>
                </p:ext>
              </p:extLst>
            </p:nvPr>
          </p:nvGraphicFramePr>
          <p:xfrm>
            <a:off x="2184" y="533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4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390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533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 b="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80114"/>
              </p:ext>
            </p:extLst>
          </p:nvPr>
        </p:nvGraphicFramePr>
        <p:xfrm>
          <a:off x="395536" y="1493837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1219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93837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45526"/>
              </p:ext>
            </p:extLst>
          </p:nvPr>
        </p:nvGraphicFramePr>
        <p:xfrm>
          <a:off x="3443536" y="2255837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1219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536" y="2255837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6737"/>
              </p:ext>
            </p:extLst>
          </p:nvPr>
        </p:nvGraphicFramePr>
        <p:xfrm>
          <a:off x="4967536" y="4694237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Document" r:id="rId7" imgW="3124080" imgH="840600" progId="Word.Document.8">
                  <p:embed/>
                </p:oleObj>
              </mc:Choice>
              <mc:Fallback>
                <p:oleObj name="Document" r:id="rId7" imgW="3124080" imgH="840600" progId="Word.Document.8">
                  <p:embed/>
                  <p:pic>
                    <p:nvPicPr>
                      <p:cNvPr id="1219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536" y="4694237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95536" y="4641850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= 41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	6 + 6 + 1 = 13</a:t>
            </a:r>
          </a:p>
        </p:txBody>
      </p:sp>
      <p:sp>
        <p:nvSpPr>
          <p:cNvPr id="8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395536" y="3570601"/>
            <a:ext cx="2736304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34348" y="2088005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Tahoma" panose="020B0604030504040204" pitchFamily="34" charset="0"/>
              </a:rPr>
              <a:t>Pairs (2-itemsets)</a:t>
            </a:r>
          </a:p>
          <a:p>
            <a:endParaRPr lang="en-US" altLang="en-US" sz="1800" b="0" dirty="0">
              <a:latin typeface="Tahoma" panose="020B0604030504040204" pitchFamily="34" charset="0"/>
            </a:endParaRPr>
          </a:p>
          <a:p>
            <a:r>
              <a:rPr lang="en-US" altLang="en-US" sz="1800" b="0" dirty="0">
                <a:latin typeface="Tahoma" panose="020B0604030504040204" pitchFamily="34" charset="0"/>
              </a:rPr>
              <a:t>(No need to generate</a:t>
            </a: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>
                <a:latin typeface="Tahoma" panose="020B0604030504040204" pitchFamily="34" charset="0"/>
              </a:rPr>
              <a:t>candidates involving Coke</a:t>
            </a: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>
                <a:latin typeface="Tahoma" panose="020B0604030504040204" pitchFamily="34" charset="0"/>
              </a:rPr>
              <a:t>or Eggs)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796136" y="4085573"/>
            <a:ext cx="241920" cy="322263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0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Method: 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Let k=1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Generate frequent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itemsets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 of length 1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Repeat until no new frequent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itemsets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 are identified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Generate length (k+1) candidate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itemsets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from length k frequent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itemsets</a:t>
            </a: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Prune candidate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itemsets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containing subsets of length k that are infrequent 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Count the support of each candidate by scanning the DB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Eliminate candidates that are infrequent, leaving only those that are frequent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39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4032448" cy="432048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2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527" y="1520980"/>
            <a:ext cx="8229600" cy="4525963"/>
          </a:xfrm>
        </p:spPr>
        <p:txBody>
          <a:bodyPr/>
          <a:lstStyle/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+mn-lt"/>
                <a:cs typeface="+mn-cs"/>
              </a:rPr>
              <a:t>A probabilistic framework for solving classification problems</a:t>
            </a:r>
          </a:p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+mn-lt"/>
                <a:cs typeface="+mn-cs"/>
              </a:rPr>
              <a:t>Conditional Probability: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+mn-lt"/>
                <a:cs typeface="+mn-cs"/>
              </a:rPr>
              <a:t>Bayes theorem: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Bayes Classifier</a:t>
            </a:r>
            <a:endParaRPr lang="en-IN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11255"/>
              </p:ext>
            </p:extLst>
          </p:nvPr>
        </p:nvGraphicFramePr>
        <p:xfrm>
          <a:off x="4860032" y="2132856"/>
          <a:ext cx="2819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Equation" r:id="rId3" imgW="2323800" imgH="1650960" progId="Equation.3">
                  <p:embed/>
                </p:oleObj>
              </mc:Choice>
              <mc:Fallback>
                <p:oleObj name="Equation" r:id="rId3" imgW="2323800" imgH="1650960" progId="Equation.3">
                  <p:embed/>
                  <p:pic>
                    <p:nvPicPr>
                      <p:cNvPr id="1067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132856"/>
                        <a:ext cx="28194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38418"/>
              </p:ext>
            </p:extLst>
          </p:nvPr>
        </p:nvGraphicFramePr>
        <p:xfrm>
          <a:off x="2915816" y="4862512"/>
          <a:ext cx="44402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Equation" r:id="rId5" imgW="3022560" imgH="787320" progId="Equation.3">
                  <p:embed/>
                </p:oleObj>
              </mc:Choice>
              <mc:Fallback>
                <p:oleObj name="Equation" r:id="rId5" imgW="3022560" imgH="787320" progId="Equation.3">
                  <p:embed/>
                  <p:pic>
                    <p:nvPicPr>
                      <p:cNvPr id="106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862512"/>
                        <a:ext cx="444023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26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/>
                </a:solidFill>
                <a:latin typeface="+mn-lt"/>
                <a:cs typeface="+mn-cs"/>
              </a:rPr>
              <a:t>Dependent Events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Example: Marbles in a Bag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38" y="1887774"/>
            <a:ext cx="3637382" cy="2335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16785"/>
            <a:ext cx="1495634" cy="111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969260"/>
            <a:ext cx="120984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632848" cy="403244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2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04856" cy="403244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are the chances of drawing 2 blue marbles?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I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81000" y="1371600"/>
            <a:ext cx="8511480" cy="138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Given a set of transactions, find rules that will predict the occurrence of an item based on the occurrences of other items in the </a:t>
            </a:r>
            <a:r>
              <a:rPr lang="en-US" alt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transaction</a:t>
            </a:r>
            <a:endParaRPr lang="en-US" altLang="en-US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21688"/>
              </p:ext>
            </p:extLst>
          </p:nvPr>
        </p:nvGraphicFramePr>
        <p:xfrm>
          <a:off x="683568" y="3212976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1230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12976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4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P(A) means "Probability Of Event A“</a:t>
            </a:r>
          </a:p>
          <a:p>
            <a:pPr marL="457200" lvl="1" indent="-457200">
              <a:lnSpc>
                <a:spcPct val="7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P(B|A) means "Event B given Event A“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Or event A has already happened, now what is the chance of event B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?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P(B|A) is also called the "Conditional Probability" of B given A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.</a:t>
            </a:r>
          </a:p>
          <a:p>
            <a:pPr marL="457200" lvl="1" indent="0" fontAlgn="base">
              <a:spcAft>
                <a:spcPct val="0"/>
              </a:spcAft>
              <a:buClr>
                <a:schemeClr val="tx2"/>
              </a:buClr>
              <a:buSzPct val="55000"/>
              <a:buNone/>
            </a:pPr>
            <a:endParaRPr lang="en-IN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Notation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29000"/>
            <a:ext cx="6480720" cy="1388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4608512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47" y="5022181"/>
            <a:ext cx="3310817" cy="12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43475"/>
          </a:xfrm>
        </p:spPr>
        <p:txBody>
          <a:bodyPr>
            <a:normAutofit lnSpcReduction="10000"/>
          </a:bodyPr>
          <a:lstStyle/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Consider each attribute and class label as random variables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sz="2800" dirty="0">
              <a:latin typeface="+mn-lt"/>
              <a:cs typeface="+mn-cs"/>
            </a:endParaRPr>
          </a:p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Given a record with attributes (A1, A2,…,An) 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Goal is to predict class C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Specifically, we want to find the value of C that maximizes </a:t>
            </a:r>
            <a:r>
              <a:rPr lang="en-US" altLang="en-US" sz="2800" dirty="0" smtClean="0">
                <a:latin typeface="+mn-lt"/>
                <a:cs typeface="+mn-cs"/>
              </a:rPr>
              <a:t>P(C| A1, A2,…,An )</a:t>
            </a:r>
            <a:endParaRPr lang="en-US" altLang="en-US" sz="2800" dirty="0">
              <a:latin typeface="+mn-lt"/>
              <a:cs typeface="+mn-cs"/>
            </a:endParaRPr>
          </a:p>
          <a:p>
            <a:pPr marL="0" lvl="1" indent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None/>
            </a:pPr>
            <a:endParaRPr lang="en-US" altLang="en-US" sz="2800" dirty="0">
              <a:latin typeface="+mn-lt"/>
              <a:cs typeface="+mn-cs"/>
            </a:endParaRPr>
          </a:p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Can we estimate P(C| A1, A2,…,An ) directly from data?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Bayesian Classifiers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2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rmAutofit lnSpcReduction="10000"/>
          </a:bodyPr>
          <a:lstStyle/>
          <a:p>
            <a:pPr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dirty="0">
                <a:latin typeface="+mn-lt"/>
                <a:cs typeface="+mn-cs"/>
              </a:rPr>
              <a:t>Approach:</a:t>
            </a:r>
          </a:p>
          <a:p>
            <a:pPr lvl="1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sz="2400" dirty="0">
                <a:latin typeface="+mn-lt"/>
                <a:cs typeface="+mn-cs"/>
              </a:rPr>
              <a:t>compute the posterior probability P(C | A1, A2, …, An)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+mn-lt"/>
                <a:cs typeface="+mn-cs"/>
              </a:rPr>
              <a:t>Choose value of C that maximizes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	P(C | 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+mn-lt"/>
                <a:cs typeface="+mn-cs"/>
              </a:rPr>
              <a:t>Equivalent to choosing value of C that maximizes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     	P(A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n</a:t>
            </a:r>
            <a:r>
              <a:rPr lang="en-US" altLang="en-US" sz="2400" dirty="0" err="1"/>
              <a:t>|C</a:t>
            </a:r>
            <a:r>
              <a:rPr lang="en-US" altLang="en-US" sz="2400" dirty="0"/>
              <a:t>) P(C)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n-lt"/>
                <a:cs typeface="+mn-cs"/>
              </a:rPr>
              <a:t>How to estimate P(A1, A2, …, An | C )?</a:t>
            </a:r>
            <a:endParaRPr lang="en-IN" dirty="0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19542"/>
              </p:ext>
            </p:extLst>
          </p:nvPr>
        </p:nvGraphicFramePr>
        <p:xfrm>
          <a:off x="1524000" y="2708920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3" imgW="4863960" imgH="799920" progId="Equation.3">
                  <p:embed/>
                </p:oleObj>
              </mc:Choice>
              <mc:Fallback>
                <p:oleObj name="Equation" r:id="rId3" imgW="4863960" imgH="799920" progId="Equation.3">
                  <p:embed/>
                  <p:pic>
                    <p:nvPicPr>
                      <p:cNvPr id="107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08920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77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Assume independence among attributes Ai when class is given:    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P(A1, A2, …, An |C) = P(A1| </a:t>
            </a:r>
            <a:r>
              <a:rPr lang="en-US" altLang="en-US" sz="2800" dirty="0" err="1">
                <a:latin typeface="+mn-lt"/>
                <a:cs typeface="+mn-cs"/>
              </a:rPr>
              <a:t>Cj</a:t>
            </a:r>
            <a:r>
              <a:rPr lang="en-US" altLang="en-US" sz="2800" dirty="0">
                <a:latin typeface="+mn-lt"/>
                <a:cs typeface="+mn-cs"/>
              </a:rPr>
              <a:t>) P(A2| </a:t>
            </a:r>
            <a:r>
              <a:rPr lang="en-US" altLang="en-US" sz="2800" dirty="0" err="1">
                <a:latin typeface="+mn-lt"/>
                <a:cs typeface="+mn-cs"/>
              </a:rPr>
              <a:t>Cj</a:t>
            </a:r>
            <a:r>
              <a:rPr lang="en-US" altLang="en-US" sz="2800" dirty="0">
                <a:latin typeface="+mn-lt"/>
                <a:cs typeface="+mn-cs"/>
              </a:rPr>
              <a:t>)… P(An| </a:t>
            </a:r>
            <a:r>
              <a:rPr lang="en-US" altLang="en-US" sz="2800" dirty="0" err="1">
                <a:latin typeface="+mn-lt"/>
                <a:cs typeface="+mn-cs"/>
              </a:rPr>
              <a:t>Cj</a:t>
            </a:r>
            <a:r>
              <a:rPr lang="en-US" altLang="en-US" sz="2800" dirty="0">
                <a:latin typeface="+mn-lt"/>
                <a:cs typeface="+mn-cs"/>
              </a:rPr>
              <a:t>)</a:t>
            </a:r>
          </a:p>
          <a:p>
            <a:pPr marL="0" lvl="1" indent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None/>
            </a:pPr>
            <a:endParaRPr lang="en-US" altLang="en-US" sz="2800" dirty="0">
              <a:latin typeface="+mn-lt"/>
              <a:cs typeface="+mn-cs"/>
            </a:endParaRP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E</a:t>
            </a:r>
            <a:r>
              <a:rPr lang="en-US" altLang="en-US" sz="2800" dirty="0" smtClean="0">
                <a:latin typeface="+mn-lt"/>
                <a:cs typeface="+mn-cs"/>
              </a:rPr>
              <a:t>stimate </a:t>
            </a:r>
            <a:r>
              <a:rPr lang="en-US" altLang="en-US" sz="2800" dirty="0">
                <a:latin typeface="+mn-lt"/>
                <a:cs typeface="+mn-cs"/>
              </a:rPr>
              <a:t>P(Ai| </a:t>
            </a:r>
            <a:r>
              <a:rPr lang="en-US" altLang="en-US" sz="2800" dirty="0" err="1">
                <a:latin typeface="+mn-lt"/>
                <a:cs typeface="+mn-cs"/>
              </a:rPr>
              <a:t>Cj</a:t>
            </a:r>
            <a:r>
              <a:rPr lang="en-US" altLang="en-US" sz="2800" dirty="0">
                <a:latin typeface="+mn-lt"/>
                <a:cs typeface="+mn-cs"/>
              </a:rPr>
              <a:t>) for all Ai and </a:t>
            </a:r>
            <a:r>
              <a:rPr lang="en-US" altLang="en-US" sz="2800" dirty="0" err="1">
                <a:latin typeface="+mn-lt"/>
                <a:cs typeface="+mn-cs"/>
              </a:rPr>
              <a:t>Cj</a:t>
            </a:r>
            <a:r>
              <a:rPr lang="en-US" altLang="en-US" sz="2800" dirty="0" smtClean="0">
                <a:latin typeface="+mn-lt"/>
                <a:cs typeface="+mn-cs"/>
              </a:rPr>
              <a:t>.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/>
              <a:t>New point is classified to </a:t>
            </a:r>
            <a:r>
              <a:rPr lang="en-US" altLang="en-US" sz="2800" dirty="0" err="1"/>
              <a:t>C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if  P(</a:t>
            </a:r>
            <a:r>
              <a:rPr lang="en-US" altLang="en-US" sz="2800" dirty="0" err="1"/>
              <a:t>C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</a:t>
            </a:r>
            <a:r>
              <a:rPr lang="en-US" altLang="en-US" sz="2800" dirty="0"/>
              <a:t> P(A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| </a:t>
            </a:r>
            <a:r>
              <a:rPr lang="en-US" altLang="en-US" sz="2800" dirty="0" err="1"/>
              <a:t>C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  is maximal.</a:t>
            </a:r>
          </a:p>
          <a:p>
            <a:pPr marL="0" lvl="1" indent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None/>
            </a:pPr>
            <a:endParaRPr lang="en-US" altLang="en-US" sz="2800" dirty="0">
              <a:latin typeface="+mn-lt"/>
              <a:cs typeface="+mn-cs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7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702921"/>
              </p:ext>
            </p:extLst>
          </p:nvPr>
        </p:nvGraphicFramePr>
        <p:xfrm>
          <a:off x="755576" y="1493838"/>
          <a:ext cx="7416824" cy="409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Worksheet" r:id="rId3" imgW="6401181" imgH="4782109" progId="Excel.Sheet.8">
                  <p:embed/>
                </p:oleObj>
              </mc:Choice>
              <mc:Fallback>
                <p:oleObj name="Worksheet" r:id="rId3" imgW="6401181" imgH="4782109" progId="Excel.Sheet.8">
                  <p:embed/>
                  <p:pic>
                    <p:nvPicPr>
                      <p:cNvPr id="107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93838"/>
                        <a:ext cx="7416824" cy="409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19092"/>
              </p:ext>
            </p:extLst>
          </p:nvPr>
        </p:nvGraphicFramePr>
        <p:xfrm>
          <a:off x="755576" y="5787678"/>
          <a:ext cx="7488832" cy="66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Worksheet" r:id="rId5" imgW="5153406" imgH="438506" progId="Excel.Sheet.8">
                  <p:embed/>
                </p:oleObj>
              </mc:Choice>
              <mc:Fallback>
                <p:oleObj name="Worksheet" r:id="rId5" imgW="5153406" imgH="438506" progId="Excel.Sheet.8">
                  <p:embed/>
                  <p:pic>
                    <p:nvPicPr>
                      <p:cNvPr id="107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787678"/>
                        <a:ext cx="7488832" cy="665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29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93838"/>
            <a:ext cx="6696744" cy="495949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8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7"/>
            <a:ext cx="8064896" cy="293657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4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7997"/>
            <a:ext cx="7994848" cy="4357644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5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3838"/>
            <a:ext cx="7056784" cy="452596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Artificial Neural Networks (ANN)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775725"/>
              </p:ext>
            </p:extLst>
          </p:nvPr>
        </p:nvGraphicFramePr>
        <p:xfrm>
          <a:off x="683568" y="1972351"/>
          <a:ext cx="7632848" cy="340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1079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72351"/>
                        <a:ext cx="7632848" cy="340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9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5779368" cy="488749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</a:t>
            </a:r>
            <a:endParaRPr lang="en-US" alt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A collection of one or more items</a:t>
            </a:r>
          </a:p>
          <a:p>
            <a:pPr lvl="2"/>
            <a:r>
              <a:rPr lang="en-US" altLang="en-US" sz="2200" b="1" dirty="0">
                <a:solidFill>
                  <a:srgbClr val="0070C0"/>
                </a:solidFill>
              </a:rPr>
              <a:t>Example: {Milk, Bread, Diaper}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k-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2"/>
            <a:r>
              <a:rPr lang="en-US" altLang="en-US" sz="2200" b="1" dirty="0">
                <a:solidFill>
                  <a:srgbClr val="0070C0"/>
                </a:solidFill>
              </a:rPr>
              <a:t>An </a:t>
            </a:r>
            <a:r>
              <a:rPr lang="en-US" altLang="en-US" sz="2200" b="1" dirty="0" err="1">
                <a:solidFill>
                  <a:srgbClr val="0070C0"/>
                </a:solidFill>
              </a:rPr>
              <a:t>itemset</a:t>
            </a:r>
            <a:r>
              <a:rPr lang="en-US" altLang="en-US" sz="2200" b="1" dirty="0">
                <a:solidFill>
                  <a:srgbClr val="0070C0"/>
                </a:solidFill>
              </a:rPr>
              <a:t> that contains k items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Support count (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)</a:t>
            </a:r>
          </a:p>
          <a:p>
            <a:pPr lvl="1" fontAlgn="base">
              <a:lnSpc>
                <a:spcPct val="12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Frequency of occurrence of an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2"/>
            <a:r>
              <a:rPr lang="en-US" altLang="en-US" sz="2200" b="1" dirty="0">
                <a:solidFill>
                  <a:srgbClr val="0070C0"/>
                </a:solidFill>
              </a:rPr>
              <a:t>E.g.   </a:t>
            </a:r>
            <a:r>
              <a:rPr lang="en-US" altLang="en-US" sz="2200" b="1" dirty="0">
                <a:solidFill>
                  <a:srgbClr val="0070C0"/>
                </a:solidFill>
                <a:sym typeface="Symbol" panose="05050102010706020507" pitchFamily="18" charset="2"/>
              </a:rPr>
              <a:t>({Milk, </a:t>
            </a:r>
            <a:r>
              <a:rPr lang="en-US" altLang="en-US" sz="2200" b="1" dirty="0" err="1">
                <a:solidFill>
                  <a:srgbClr val="0070C0"/>
                </a:solidFill>
                <a:sym typeface="Symbol" panose="05050102010706020507" pitchFamily="18" charset="2"/>
              </a:rPr>
              <a:t>Bread,Diaper</a:t>
            </a:r>
            <a:r>
              <a:rPr lang="en-US" altLang="en-US" sz="2200" b="1" dirty="0">
                <a:solidFill>
                  <a:srgbClr val="0070C0"/>
                </a:solidFill>
                <a:sym typeface="Symbol" panose="05050102010706020507" pitchFamily="18" charset="2"/>
              </a:rPr>
              <a:t>}) = 2 </a:t>
            </a:r>
            <a:endParaRPr lang="en-US" altLang="en-US" sz="2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Support</a:t>
            </a:r>
          </a:p>
          <a:p>
            <a:pPr lvl="1" fontAlgn="base">
              <a:lnSpc>
                <a:spcPct val="12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Fraction of transactions that contain an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2"/>
            <a:r>
              <a:rPr lang="en-US" altLang="en-US" sz="2200" b="1" dirty="0">
                <a:solidFill>
                  <a:srgbClr val="0070C0"/>
                </a:solidFill>
              </a:rPr>
              <a:t>E.g.   s({Milk, Bread, Diaper}) = 2/5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Frequent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</a:t>
            </a:r>
            <a:endParaRPr lang="en-US" alt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 fontAlgn="base">
              <a:lnSpc>
                <a:spcPct val="12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An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itemset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whose support is greater than or equal to a 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minsup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 threshold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Definition: Frequent </a:t>
            </a:r>
            <a:r>
              <a:rPr lang="en-US" altLang="en-US" dirty="0" err="1"/>
              <a:t>Itemset</a:t>
            </a:r>
            <a:endParaRPr lang="en-IN" dirty="0"/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24184"/>
              </p:ext>
            </p:extLst>
          </p:nvPr>
        </p:nvGraphicFramePr>
        <p:xfrm>
          <a:off x="6084168" y="2089150"/>
          <a:ext cx="2983632" cy="256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12319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89150"/>
                        <a:ext cx="2983632" cy="256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8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49701"/>
              </p:ext>
            </p:extLst>
          </p:nvPr>
        </p:nvGraphicFramePr>
        <p:xfrm>
          <a:off x="611560" y="1556793"/>
          <a:ext cx="7632848" cy="302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1080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3"/>
                        <a:ext cx="7632848" cy="3024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56260"/>
              </p:ext>
            </p:extLst>
          </p:nvPr>
        </p:nvGraphicFramePr>
        <p:xfrm>
          <a:off x="1475656" y="4941168"/>
          <a:ext cx="6336703" cy="144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5" imgW="2400120" imgH="711000" progId="Equation.3">
                  <p:embed/>
                </p:oleObj>
              </mc:Choice>
              <mc:Fallback>
                <p:oleObj name="Equation" r:id="rId5" imgW="2400120" imgH="711000" progId="Equation.3">
                  <p:embed/>
                  <p:pic>
                    <p:nvPicPr>
                      <p:cNvPr id="1080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1168"/>
                        <a:ext cx="6336703" cy="144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45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0808"/>
            <a:ext cx="8229600" cy="43189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Visio" r:id="rId3" imgW="7962595" imgH="4433250" progId="Visio.Drawing.6">
                  <p:embed/>
                </p:oleObj>
              </mc:Choice>
              <mc:Fallback>
                <p:oleObj name="Visio" r:id="rId3" imgW="7962595" imgH="4433250" progId="Visio.Drawing.6">
                  <p:embed/>
                  <p:pic>
                    <p:nvPicPr>
                      <p:cNvPr id="1082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1082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5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Initialize the weights (w0, w1, …, </a:t>
            </a:r>
            <a:r>
              <a:rPr lang="en-US" altLang="en-US" sz="2800" dirty="0" err="1">
                <a:latin typeface="+mn-lt"/>
                <a:cs typeface="+mn-cs"/>
              </a:rPr>
              <a:t>wk</a:t>
            </a:r>
            <a:r>
              <a:rPr lang="en-US" altLang="en-US" sz="2800" dirty="0">
                <a:latin typeface="+mn-lt"/>
                <a:cs typeface="+mn-cs"/>
              </a:rPr>
              <a:t>)</a:t>
            </a:r>
          </a:p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sz="2800" dirty="0">
              <a:latin typeface="+mn-lt"/>
              <a:cs typeface="+mn-cs"/>
            </a:endParaRPr>
          </a:p>
          <a:p>
            <a:pPr marL="292100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Adjust the weights in such a way that the output of ANN is consistent with class labels of training examples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Objective function:</a:t>
            </a: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sz="2800" dirty="0">
              <a:latin typeface="+mn-lt"/>
              <a:cs typeface="+mn-cs"/>
            </a:endParaRPr>
          </a:p>
          <a:p>
            <a:pPr marL="292100" lvl="1" indent="-29210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dirty="0">
                <a:latin typeface="+mn-lt"/>
                <a:cs typeface="+mn-cs"/>
              </a:rPr>
              <a:t>Find the weights </a:t>
            </a:r>
            <a:r>
              <a:rPr lang="en-US" altLang="en-US" sz="2800" dirty="0" err="1">
                <a:latin typeface="+mn-lt"/>
                <a:cs typeface="+mn-cs"/>
              </a:rPr>
              <a:t>wi’s</a:t>
            </a:r>
            <a:r>
              <a:rPr lang="en-US" altLang="en-US" sz="2800" dirty="0">
                <a:latin typeface="+mn-lt"/>
                <a:cs typeface="+mn-cs"/>
              </a:rPr>
              <a:t> that minimize the above objective function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03282"/>
              </p:ext>
            </p:extLst>
          </p:nvPr>
        </p:nvGraphicFramePr>
        <p:xfrm>
          <a:off x="4067944" y="3782892"/>
          <a:ext cx="3352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3" imgW="1434960" imgH="368280" progId="Equation.3">
                  <p:embed/>
                </p:oleObj>
              </mc:Choice>
              <mc:Fallback>
                <p:oleObj name="Equation" r:id="rId3" imgW="1434960" imgH="368280" progId="Equation.3">
                  <p:embed/>
                  <p:pic>
                    <p:nvPicPr>
                      <p:cNvPr id="1083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782892"/>
                        <a:ext cx="3352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94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96212"/>
            <a:ext cx="8229600" cy="452121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97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3838"/>
            <a:ext cx="6696743" cy="4743474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69586"/>
            <a:ext cx="8229600" cy="297446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8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753225" cy="202882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41601"/>
            <a:ext cx="3456384" cy="17211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573015"/>
            <a:ext cx="3888432" cy="11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699248" cy="4525963"/>
          </a:xfrm>
        </p:spPr>
        <p:txBody>
          <a:bodyPr/>
          <a:lstStyle/>
          <a:p>
            <a:pPr marL="457200" indent="-45720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cs typeface="+mn-cs"/>
              </a:rPr>
              <a:t>Association Rule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An implication expression of the form X </a:t>
            </a:r>
            <a:r>
              <a:rPr lang="en-US" altLang="en-US" sz="2200" dirty="0">
                <a:solidFill>
                  <a:srgbClr val="800000"/>
                </a:solidFill>
                <a:latin typeface="+mn-lt"/>
                <a:sym typeface="Symbol" panose="05050102010706020507" pitchFamily="18" charset="2"/>
              </a:rPr>
              <a:t> Y, where X and Y are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  <a:sym typeface="Symbol" panose="05050102010706020507" pitchFamily="18" charset="2"/>
              </a:rPr>
              <a:t>itemsets</a:t>
            </a:r>
            <a:endParaRPr lang="en-US" altLang="en-US" sz="2200" dirty="0">
              <a:solidFill>
                <a:srgbClr val="800000"/>
              </a:solidFill>
              <a:latin typeface="+mn-lt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en-US" sz="1900" b="1" dirty="0">
                <a:solidFill>
                  <a:srgbClr val="0070C0"/>
                </a:solidFill>
              </a:rPr>
              <a:t>Example:</a:t>
            </a:r>
            <a:br>
              <a:rPr lang="en-US" altLang="en-US" sz="1900" b="1" dirty="0">
                <a:solidFill>
                  <a:srgbClr val="0070C0"/>
                </a:solidFill>
              </a:rPr>
            </a:br>
            <a:r>
              <a:rPr lang="en-US" altLang="en-US" sz="1900" b="1" dirty="0">
                <a:solidFill>
                  <a:srgbClr val="0070C0"/>
                </a:solidFill>
              </a:rPr>
              <a:t>   {Milk, Diaper} </a:t>
            </a:r>
            <a:r>
              <a:rPr lang="en-US" altLang="en-US" sz="1900" b="1" dirty="0">
                <a:solidFill>
                  <a:srgbClr val="0070C0"/>
                </a:solidFill>
                <a:sym typeface="Symbol" panose="05050102010706020507" pitchFamily="18" charset="2"/>
              </a:rPr>
              <a:t> {Beer}</a:t>
            </a:r>
            <a:r>
              <a:rPr lang="en-US" altLang="en-US" sz="1900" b="1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cs typeface="+mn-cs"/>
              </a:rPr>
              <a:t>Rule Evaluation Metrics</a:t>
            </a:r>
            <a:endParaRPr lang="en-US" altLang="en-US" sz="2200" dirty="0">
              <a:solidFill>
                <a:schemeClr val="tx2"/>
              </a:solidFill>
              <a:latin typeface="+mn-lt"/>
              <a:cs typeface="+mn-cs"/>
              <a:sym typeface="Symbol" panose="05050102010706020507" pitchFamily="18" charset="2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Support (s)</a:t>
            </a:r>
          </a:p>
          <a:p>
            <a:pPr lvl="2">
              <a:lnSpc>
                <a:spcPct val="80000"/>
              </a:lnSpc>
            </a:pPr>
            <a:r>
              <a:rPr lang="en-US" altLang="en-US" sz="1900" b="1" dirty="0">
                <a:solidFill>
                  <a:srgbClr val="0070C0"/>
                </a:solidFill>
              </a:rPr>
              <a:t>Fraction of transactions that contain both X and Y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Confidence (c)</a:t>
            </a:r>
          </a:p>
          <a:p>
            <a:pPr lvl="2">
              <a:lnSpc>
                <a:spcPct val="80000"/>
              </a:lnSpc>
            </a:pPr>
            <a:r>
              <a:rPr lang="en-US" altLang="en-US" sz="1900" b="1" dirty="0">
                <a:solidFill>
                  <a:srgbClr val="0070C0"/>
                </a:solidFill>
              </a:rPr>
              <a:t>Measures how often items in Y </a:t>
            </a:r>
            <a:br>
              <a:rPr lang="en-US" altLang="en-US" sz="1900" b="1" dirty="0">
                <a:solidFill>
                  <a:srgbClr val="0070C0"/>
                </a:solidFill>
              </a:rPr>
            </a:br>
            <a:r>
              <a:rPr lang="en-US" altLang="en-US" sz="1900" b="1" dirty="0">
                <a:solidFill>
                  <a:srgbClr val="0070C0"/>
                </a:solidFill>
              </a:rPr>
              <a:t>appear in transactions that</a:t>
            </a:r>
            <a:br>
              <a:rPr lang="en-US" altLang="en-US" sz="1900" b="1" dirty="0">
                <a:solidFill>
                  <a:srgbClr val="0070C0"/>
                </a:solidFill>
              </a:rPr>
            </a:br>
            <a:r>
              <a:rPr lang="en-US" altLang="en-US" sz="1900" b="1" dirty="0">
                <a:solidFill>
                  <a:srgbClr val="0070C0"/>
                </a:solidFill>
              </a:rPr>
              <a:t>contain X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Definition: Association Rule</a:t>
            </a:r>
            <a:endParaRPr lang="en-IN" dirty="0"/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18760"/>
              </p:ext>
            </p:extLst>
          </p:nvPr>
        </p:nvGraphicFramePr>
        <p:xfrm>
          <a:off x="5508104" y="1493837"/>
          <a:ext cx="341783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1210389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493837"/>
                        <a:ext cx="341783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1420" y="35390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Example: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5999163" y="4040188"/>
          <a:ext cx="27638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Equation" r:id="rId5" imgW="1460160" imgH="203040" progId="Equation.3">
                  <p:embed/>
                </p:oleObj>
              </mc:Choice>
              <mc:Fallback>
                <p:oleObj name="Equation" r:id="rId5" imgW="1460160" imgH="203040" progId="Equation.3">
                  <p:embed/>
                  <p:pic>
                    <p:nvPicPr>
                      <p:cNvPr id="1210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4040188"/>
                        <a:ext cx="27638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4857750" y="4648200"/>
          <a:ext cx="39052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Equation" r:id="rId7" imgW="4317840" imgH="787320" progId="Equation.3">
                  <p:embed/>
                </p:oleObj>
              </mc:Choice>
              <mc:Fallback>
                <p:oleObj name="Equation" r:id="rId7" imgW="4317840" imgH="787320" progId="Equation.3">
                  <p:embed/>
                  <p:pic>
                    <p:nvPicPr>
                      <p:cNvPr id="1210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648200"/>
                        <a:ext cx="39052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784725" y="5486400"/>
          <a:ext cx="39290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9" imgW="4470120" imgH="787320" progId="Equation.3">
                  <p:embed/>
                </p:oleObj>
              </mc:Choice>
              <mc:Fallback>
                <p:oleObj name="Equation" r:id="rId9" imgW="4470120" imgH="787320" progId="Equation.3">
                  <p:embed/>
                  <p:pic>
                    <p:nvPicPr>
                      <p:cNvPr id="1210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486400"/>
                        <a:ext cx="39290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1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cs typeface="+mn-cs"/>
              </a:rPr>
              <a:t>Given a set of transactions T, the goal of association rule mining is to find all rules having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support ≥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</a:rPr>
              <a:t>minsup</a:t>
            </a: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 threshold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confidence ≥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</a:rPr>
              <a:t>minconf</a:t>
            </a: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 threshold</a:t>
            </a:r>
          </a:p>
          <a:p>
            <a:pPr lvl="1"/>
            <a:endParaRPr lang="en-US" altLang="en-US" dirty="0"/>
          </a:p>
          <a:p>
            <a:pPr marL="457200" indent="-45720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2"/>
                </a:solidFill>
                <a:latin typeface="+mn-lt"/>
                <a:cs typeface="+mn-cs"/>
              </a:rPr>
              <a:t>Brute-force approach: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List all possible association rules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Compute the support and confidence for each rule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Prune rules that fail the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</a:rPr>
              <a:t>minsup</a:t>
            </a: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 and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</a:rPr>
              <a:t>minconf</a:t>
            </a: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 thresholds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Association Rule Mining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5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67200" y="1493837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0" dirty="0">
                <a:solidFill>
                  <a:srgbClr val="CC3300"/>
                </a:solidFill>
                <a:sym typeface="Symbol" panose="05050102010706020507" pitchFamily="18" charset="2"/>
              </a:rPr>
              <a:t>Example of Rules:</a:t>
            </a:r>
            <a:br>
              <a:rPr lang="en-US" altLang="en-US" sz="2400" b="0" dirty="0">
                <a:solidFill>
                  <a:srgbClr val="CC3300"/>
                </a:solidFill>
                <a:sym typeface="Symbol" panose="05050102010706020507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en-US" altLang="en-US" sz="2000" b="0" dirty="0"/>
              <a:t>{</a:t>
            </a:r>
            <a:r>
              <a:rPr lang="en-US" altLang="en-US" sz="2000" b="0" dirty="0" err="1"/>
              <a:t>Milk,Diaper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{Beer} (s=0.4, c=0.67)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/>
              <a:t>{</a:t>
            </a:r>
            <a:r>
              <a:rPr lang="en-US" altLang="en-US" sz="2000" b="0" dirty="0" err="1"/>
              <a:t>Milk,Beer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en-US" sz="2000" b="0" dirty="0"/>
              <a:t>{</a:t>
            </a:r>
            <a:r>
              <a:rPr lang="en-US" altLang="en-US" sz="2000" b="0" dirty="0" err="1"/>
              <a:t>Diaper,Beer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en-US" sz="2000" b="0" dirty="0">
                <a:sym typeface="Symbol" panose="05050102010706020507" pitchFamily="18" charset="2"/>
              </a:rPr>
              <a:t>{Beer}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Milk,Diaper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c=0.67) 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>
                <a:sym typeface="Symbol" panose="05050102010706020507" pitchFamily="18" charset="2"/>
              </a:rPr>
              <a:t>{Diaper}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Milk,Beer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c=0.5) </a:t>
            </a:r>
          </a:p>
          <a:p>
            <a:r>
              <a:rPr lang="en-US" altLang="en-US" sz="2000" b="0" dirty="0">
                <a:sym typeface="Symbol" panose="05050102010706020507" pitchFamily="18" charset="2"/>
              </a:rPr>
              <a:t>{Milk}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Diaper,Beer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c=0.5)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1211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611560" y="3970914"/>
            <a:ext cx="8064896" cy="262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0" dirty="0">
                <a:solidFill>
                  <a:srgbClr val="CC3300"/>
                </a:solidFill>
                <a:sym typeface="Symbol" panose="05050102010706020507" pitchFamily="18" charset="2"/>
              </a:rPr>
              <a:t>Observations: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 All the above rules are binary partitions of the same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itemset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:  </a:t>
            </a:r>
            <a:r>
              <a:rPr lang="en-US" altLang="en-US" sz="2600" dirty="0" smtClean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{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Milk, Diaper, Beer}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 Rules originating from the same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itemset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 have identical support but can have different confidence</a:t>
            </a: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59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Two-step approach: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Frequent </a:t>
            </a:r>
            <a:r>
              <a:rPr lang="en-US" altLang="en-US" sz="2200" dirty="0" err="1">
                <a:solidFill>
                  <a:srgbClr val="800000"/>
                </a:solidFill>
                <a:latin typeface="+mn-lt"/>
              </a:rPr>
              <a:t>Itemset</a:t>
            </a: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 Generation</a:t>
            </a:r>
          </a:p>
          <a:p>
            <a:pPr lvl="2"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Generate all </a:t>
            </a:r>
            <a:r>
              <a:rPr lang="en-US" altLang="en-US" b="1" dirty="0" err="1">
                <a:solidFill>
                  <a:srgbClr val="0070C0"/>
                </a:solidFill>
              </a:rPr>
              <a:t>itemsets</a:t>
            </a:r>
            <a:r>
              <a:rPr lang="en-US" altLang="en-US" b="1" dirty="0">
                <a:solidFill>
                  <a:srgbClr val="0070C0"/>
                </a:solidFill>
              </a:rPr>
              <a:t> whose support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 </a:t>
            </a:r>
            <a:r>
              <a:rPr lang="en-US" altLang="en-US" b="1" dirty="0" err="1">
                <a:solidFill>
                  <a:srgbClr val="0070C0"/>
                </a:solidFill>
              </a:rPr>
              <a:t>minsup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1295400" lvl="2" indent="-381000">
              <a:buNone/>
            </a:pPr>
            <a:endParaRPr lang="en-US" altLang="en-US" dirty="0"/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dirty="0">
                <a:solidFill>
                  <a:srgbClr val="800000"/>
                </a:solidFill>
                <a:latin typeface="+mn-lt"/>
              </a:rPr>
              <a:t>Rule Generation</a:t>
            </a:r>
          </a:p>
          <a:p>
            <a:pPr lvl="2"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Generate high confidence rules from each frequent </a:t>
            </a:r>
            <a:r>
              <a:rPr lang="en-US" altLang="en-US" b="1" dirty="0" err="1">
                <a:solidFill>
                  <a:srgbClr val="0070C0"/>
                </a:solidFill>
              </a:rPr>
              <a:t>itemset</a:t>
            </a:r>
            <a:r>
              <a:rPr lang="en-US" altLang="en-US" b="1" dirty="0">
                <a:solidFill>
                  <a:srgbClr val="0070C0"/>
                </a:solidFill>
              </a:rPr>
              <a:t>, where each rule is a binary partitioning of a frequent </a:t>
            </a:r>
            <a:r>
              <a:rPr lang="en-US" altLang="en-US" b="1" dirty="0" err="1">
                <a:solidFill>
                  <a:srgbClr val="0070C0"/>
                </a:solidFill>
              </a:rPr>
              <a:t>itemset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533400" indent="-533400"/>
            <a:endParaRPr lang="en-US" altLang="en-US" dirty="0"/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Frequent </a:t>
            </a:r>
            <a:r>
              <a:rPr lang="en-US" altLang="en-US" sz="2600" dirty="0" err="1">
                <a:solidFill>
                  <a:schemeClr val="tx2"/>
                </a:solidFill>
                <a:latin typeface="+mn-lt"/>
                <a:cs typeface="+mn-cs"/>
              </a:rPr>
              <a:t>itemset</a:t>
            </a: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 generation is still computationally expensive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2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29177"/>
              </p:ext>
            </p:extLst>
          </p:nvPr>
        </p:nvGraphicFramePr>
        <p:xfrm>
          <a:off x="827584" y="1493838"/>
          <a:ext cx="6696744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93838"/>
                        <a:ext cx="6696744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629400" y="5096470"/>
            <a:ext cx="2100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Given d items, there are 2</a:t>
            </a:r>
            <a:r>
              <a:rPr lang="en-US" altLang="en-US" baseline="30000" dirty="0">
                <a:solidFill>
                  <a:srgbClr val="0070C0"/>
                </a:solidFill>
              </a:rPr>
              <a:t>d</a:t>
            </a:r>
            <a:r>
              <a:rPr lang="en-US" altLang="en-US" dirty="0">
                <a:solidFill>
                  <a:srgbClr val="0070C0"/>
                </a:solidFill>
              </a:rPr>
              <a:t> possible candidate </a:t>
            </a:r>
            <a:r>
              <a:rPr lang="en-US" altLang="en-US" dirty="0" err="1">
                <a:solidFill>
                  <a:srgbClr val="0070C0"/>
                </a:solidFill>
              </a:rPr>
              <a:t>itemsets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712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43475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Brute-force approach: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 smtClean="0">
                <a:solidFill>
                  <a:srgbClr val="800000"/>
                </a:solidFill>
                <a:latin typeface="+mn-lt"/>
              </a:rPr>
              <a:t>Count 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the support of each candidate by scanning the </a:t>
            </a:r>
            <a:r>
              <a:rPr lang="en-US" altLang="en-US" sz="2600" dirty="0" smtClean="0">
                <a:solidFill>
                  <a:srgbClr val="800000"/>
                </a:solidFill>
                <a:latin typeface="+mn-lt"/>
              </a:rPr>
              <a:t>database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rgbClr val="800000"/>
              </a:solidFill>
              <a:latin typeface="+mn-lt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 smtClean="0">
              <a:solidFill>
                <a:srgbClr val="800000"/>
              </a:solidFill>
              <a:latin typeface="+mn-lt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Match each transaction against every candidate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Complexity ~ O(</a:t>
            </a:r>
            <a:r>
              <a:rPr lang="en-US" altLang="en-US" sz="2600" dirty="0" err="1">
                <a:solidFill>
                  <a:srgbClr val="800000"/>
                </a:solidFill>
                <a:latin typeface="+mn-lt"/>
              </a:rPr>
              <a:t>NMw</a:t>
            </a:r>
            <a:r>
              <a:rPr lang="en-US" altLang="en-US" sz="2600" dirty="0">
                <a:solidFill>
                  <a:srgbClr val="800000"/>
                </a:solidFill>
                <a:latin typeface="+mn-lt"/>
              </a:rPr>
              <a:t>) =&gt; Expensive since M = 2d !!!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rgbClr val="800000"/>
              </a:solidFill>
              <a:latin typeface="+mn-lt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0405"/>
              </p:ext>
            </p:extLst>
          </p:nvPr>
        </p:nvGraphicFramePr>
        <p:xfrm>
          <a:off x="1144588" y="2743200"/>
          <a:ext cx="6523756" cy="226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214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6523756" cy="2269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703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  Data Mining: Data  Dr.  Lov Kumar Assistant Professor, BITS Pilani, Hyderabad Campus    &amp;amp;#x09;&amp;amp;#x09;&amp;quot;&quot;/&gt;&lt;property id=&quot;20307&quot; value=&quot;296&quot;/&gt;&lt;/object&gt;&lt;object type=&quot;3&quot; unique_id=&quot;12733&quot;&gt;&lt;property id=&quot;20148&quot; value=&quot;5&quot;/&gt;&lt;property id=&quot;20300&quot; value=&quot;Slide 2&quot;/&gt;&lt;property id=&quot;20307&quot; value=&quot;308&quot;/&gt;&lt;/object&gt;&lt;object type=&quot;3&quot; unique_id=&quot;13664&quot;&gt;&lt;property id=&quot;20148&quot; value=&quot;5&quot;/&gt;&lt;property id=&quot;20300&quot; value=&quot;Slide 3&quot;/&gt;&lt;property id=&quot;20307&quot; value=&quot;309&quot;/&gt;&lt;/object&gt;&lt;object type=&quot;3&quot; unique_id=&quot;13665&quot;&gt;&lt;property id=&quot;20148&quot; value=&quot;5&quot;/&gt;&lt;property id=&quot;20300&quot; value=&quot;Slide 4&quot;/&gt;&lt;property id=&quot;20307&quot; value=&quot;310&quot;/&gt;&lt;/object&gt;&lt;object type=&quot;3&quot; unique_id=&quot;13666&quot;&gt;&lt;property id=&quot;20148&quot; value=&quot;5&quot;/&gt;&lt;property id=&quot;20300&quot; value=&quot;Slide 5&quot;/&gt;&lt;property id=&quot;20307&quot; value=&quot;311&quot;/&gt;&lt;/object&gt;&lt;object type=&quot;3&quot; unique_id=&quot;13667&quot;&gt;&lt;property id=&quot;20148&quot; value=&quot;5&quot;/&gt;&lt;property id=&quot;20300&quot; value=&quot;Slide 6&quot;/&gt;&lt;property id=&quot;20307&quot; value=&quot;312&quot;/&gt;&lt;/object&gt;&lt;object type=&quot;3&quot; unique_id=&quot;13668&quot;&gt;&lt;property id=&quot;20148&quot; value=&quot;5&quot;/&gt;&lt;property id=&quot;20300&quot; value=&quot;Slide 7&quot;/&gt;&lt;property id=&quot;20307&quot; value=&quot;313&quot;/&gt;&lt;/object&gt;&lt;object type=&quot;3&quot; unique_id=&quot;13669&quot;&gt;&lt;property id=&quot;20148&quot; value=&quot;5&quot;/&gt;&lt;property id=&quot;20300&quot; value=&quot;Slide 8&quot;/&gt;&lt;property id=&quot;20307&quot; value=&quot;314&quot;/&gt;&lt;/object&gt;&lt;object type=&quot;3&quot; unique_id=&quot;13670&quot;&gt;&lt;property id=&quot;20148&quot; value=&quot;5&quot;/&gt;&lt;property id=&quot;20300&quot; value=&quot;Slide 9&quot;/&gt;&lt;property id=&quot;20307&quot; value=&quot;315&quot;/&gt;&lt;/object&gt;&lt;object type=&quot;3&quot; unique_id=&quot;13671&quot;&gt;&lt;property id=&quot;20148&quot; value=&quot;5&quot;/&gt;&lt;property id=&quot;20300&quot; value=&quot;Slide 10&quot;/&gt;&lt;property id=&quot;20307&quot; value=&quot;316&quot;/&gt;&lt;/object&gt;&lt;object type=&quot;3&quot; unique_id=&quot;13672&quot;&gt;&lt;property id=&quot;20148&quot; value=&quot;5&quot;/&gt;&lt;property id=&quot;20300&quot; value=&quot;Slide 11&quot;/&gt;&lt;property id=&quot;20307&quot; value=&quot;317&quot;/&gt;&lt;/object&gt;&lt;object type=&quot;3&quot; unique_id=&quot;13673&quot;&gt;&lt;property id=&quot;20148&quot; value=&quot;5&quot;/&gt;&lt;property id=&quot;20300&quot; value=&quot;Slide 12&quot;/&gt;&lt;property id=&quot;20307&quot; value=&quot;318&quot;/&gt;&lt;/object&gt;&lt;object type=&quot;3&quot; unique_id=&quot;13674&quot;&gt;&lt;property id=&quot;20148&quot; value=&quot;5&quot;/&gt;&lt;property id=&quot;20300&quot; value=&quot;Slide 13&quot;/&gt;&lt;property id=&quot;20307&quot; value=&quot;319&quot;/&gt;&lt;/object&gt;&lt;object type=&quot;3&quot; unique_id=&quot;13675&quot;&gt;&lt;property id=&quot;20148&quot; value=&quot;5&quot;/&gt;&lt;property id=&quot;20300&quot; value=&quot;Slide 14&quot;/&gt;&lt;property id=&quot;20307&quot; value=&quot;320&quot;/&gt;&lt;/object&gt;&lt;object type=&quot;3&quot; unique_id=&quot;13676&quot;&gt;&lt;property id=&quot;20148&quot; value=&quot;5&quot;/&gt;&lt;property id=&quot;20300&quot; value=&quot;Slide 15&quot;/&gt;&lt;property id=&quot;20307&quot; value=&quot;321&quot;/&gt;&lt;/object&gt;&lt;object type=&quot;3&quot; unique_id=&quot;13677&quot;&gt;&lt;property id=&quot;20148&quot; value=&quot;5&quot;/&gt;&lt;property id=&quot;20300&quot; value=&quot;Slide 16&quot;/&gt;&lt;property id=&quot;20307&quot; value=&quot;322&quot;/&gt;&lt;/object&gt;&lt;object type=&quot;3&quot; unique_id=&quot;13678&quot;&gt;&lt;property id=&quot;20148&quot; value=&quot;5&quot;/&gt;&lt;property id=&quot;20300&quot; value=&quot;Slide 17&quot;/&gt;&lt;property id=&quot;20307&quot; value=&quot;323&quot;/&gt;&lt;/object&gt;&lt;object type=&quot;3&quot; unique_id=&quot;13679&quot;&gt;&lt;property id=&quot;20148&quot; value=&quot;5&quot;/&gt;&lt;property id=&quot;20300&quot; value=&quot;Slide 18&quot;/&gt;&lt;property id=&quot;20307&quot; value=&quot;324&quot;/&gt;&lt;/object&gt;&lt;object type=&quot;3&quot; unique_id=&quot;13680&quot;&gt;&lt;property id=&quot;20148&quot; value=&quot;5&quot;/&gt;&lt;property id=&quot;20300&quot; value=&quot;Slide 19&quot;/&gt;&lt;property id=&quot;20307&quot; value=&quot;325&quot;/&gt;&lt;/object&gt;&lt;object type=&quot;3&quot; unique_id=&quot;13681&quot;&gt;&lt;property id=&quot;20148&quot; value=&quot;5&quot;/&gt;&lt;property id=&quot;20300&quot; value=&quot;Slide 20&quot;/&gt;&lt;property id=&quot;20307&quot; value=&quot;329&quot;/&gt;&lt;/object&gt;&lt;object type=&quot;3&quot; unique_id=&quot;13682&quot;&gt;&lt;property id=&quot;20148&quot; value=&quot;5&quot;/&gt;&lt;property id=&quot;20300&quot; value=&quot;Slide 21&quot;/&gt;&lt;property id=&quot;20307&quot; value=&quot;326&quot;/&gt;&lt;/object&gt;&lt;object type=&quot;3&quot; unique_id=&quot;13683&quot;&gt;&lt;property id=&quot;20148&quot; value=&quot;5&quot;/&gt;&lt;property id=&quot;20300&quot; value=&quot;Slide 22&quot;/&gt;&lt;property id=&quot;20307&quot; value=&quot;327&quot;/&gt;&lt;/object&gt;&lt;object type=&quot;3&quot; unique_id=&quot;13684&quot;&gt;&lt;property id=&quot;20148&quot; value=&quot;5&quot;/&gt;&lt;property id=&quot;20300&quot; value=&quot;Slide 23&quot;/&gt;&lt;property id=&quot;20307&quot; value=&quot;328&quot;/&gt;&lt;/object&gt;&lt;object type=&quot;3&quot; unique_id=&quot;13855&quot;&gt;&lt;property id=&quot;20148&quot; value=&quot;5&quot;/&gt;&lt;property id=&quot;20300&quot; value=&quot;Slide 24&quot;/&gt;&lt;property id=&quot;20307&quot; value=&quot;330&quot;/&gt;&lt;/object&gt;&lt;object type=&quot;3&quot; unique_id=&quot;13934&quot;&gt;&lt;property id=&quot;20148&quot; value=&quot;5&quot;/&gt;&lt;property id=&quot;20300&quot; value=&quot;Slide 25&quot;/&gt;&lt;property id=&quot;20307&quot; value=&quot;331&quot;/&gt;&lt;/object&gt;&lt;object type=&quot;3&quot; unique_id=&quot;14017&quot;&gt;&lt;property id=&quot;20148&quot; value=&quot;5&quot;/&gt;&lt;property id=&quot;20300&quot; value=&quot;Slide 26&quot;/&gt;&lt;property id=&quot;20307&quot; value=&quot;332&quot;/&gt;&lt;/object&gt;&lt;object type=&quot;3&quot; unique_id=&quot;14466&quot;&gt;&lt;property id=&quot;20148&quot; value=&quot;5&quot;/&gt;&lt;property id=&quot;20300&quot; value=&quot;Slide 27&quot;/&gt;&lt;property id=&quot;20307&quot; value=&quot;333&quot;/&gt;&lt;/object&gt;&lt;object type=&quot;3&quot; unique_id=&quot;14467&quot;&gt;&lt;property id=&quot;20148&quot; value=&quot;5&quot;/&gt;&lt;property id=&quot;20300&quot; value=&quot;Slide 28&quot;/&gt;&lt;property id=&quot;20307&quot; value=&quot;334&quot;/&gt;&lt;/object&gt;&lt;object type=&quot;3&quot; unique_id=&quot;14468&quot;&gt;&lt;property id=&quot;20148&quot; value=&quot;5&quot;/&gt;&lt;property id=&quot;20300&quot; value=&quot;Slide 29&quot;/&gt;&lt;property id=&quot;20307&quot; value=&quot;335&quot;/&gt;&lt;/object&gt;&lt;object type=&quot;3&quot; unique_id=&quot;14469&quot;&gt;&lt;property id=&quot;20148&quot; value=&quot;5&quot;/&gt;&lt;property id=&quot;20300&quot; value=&quot;Slide 30&quot;/&gt;&lt;property id=&quot;20307&quot; value=&quot;336&quot;/&gt;&lt;/object&gt;&lt;object type=&quot;3&quot; unique_id=&quot;14694&quot;&gt;&lt;property id=&quot;20148&quot; value=&quot;5&quot;/&gt;&lt;property id=&quot;20300&quot; value=&quot;Slide 31&quot;/&gt;&lt;property id=&quot;20307&quot; value=&quot;337&quot;/&gt;&lt;/object&gt;&lt;object type=&quot;3&quot; unique_id=&quot;14695&quot;&gt;&lt;property id=&quot;20148&quot; value=&quot;5&quot;/&gt;&lt;property id=&quot;20300&quot; value=&quot;Slide 32&quot;/&gt;&lt;property id=&quot;20307&quot; value=&quot;338&quot;/&gt;&lt;/object&gt;&lt;object type=&quot;3&quot; unique_id=&quot;14832&quot;&gt;&lt;property id=&quot;20148&quot; value=&quot;5&quot;/&gt;&lt;property id=&quot;20300&quot; value=&quot;Slide 33&quot;/&gt;&lt;property id=&quot;20307&quot; value=&quot;339&quot;/&gt;&lt;/object&gt;&lt;object type=&quot;3&quot; unique_id=&quot;14833&quot;&gt;&lt;property id=&quot;20148&quot; value=&quot;5&quot;/&gt;&lt;property id=&quot;20300&quot; value=&quot;Slide 34&quot;/&gt;&lt;property id=&quot;20307&quot; value=&quot;340&quot;/&gt;&lt;/object&gt;&lt;object type=&quot;3&quot; unique_id=&quot;15050&quot;&gt;&lt;property id=&quot;20148&quot; value=&quot;5&quot;/&gt;&lt;property id=&quot;20300&quot; value=&quot;Slide 35&quot;/&gt;&lt;property id=&quot;20307&quot; value=&quot;341&quot;/&gt;&lt;/object&gt;&lt;object type=&quot;3&quot; unique_id=&quot;15051&quot;&gt;&lt;property id=&quot;20148&quot; value=&quot;5&quot;/&gt;&lt;property id=&quot;20300&quot; value=&quot;Slide 36&quot;/&gt;&lt;property id=&quot;20307&quot; value=&quot;342&quot;/&gt;&lt;/object&gt;&lt;object type=&quot;3&quot; unique_id=&quot;15394&quot;&gt;&lt;property id=&quot;20148&quot; value=&quot;5&quot;/&gt;&lt;property id=&quot;20300&quot; value=&quot;Slide 37&quot;/&gt;&lt;property id=&quot;20307&quot; value=&quot;343&quot;/&gt;&lt;/object&gt;&lt;object type=&quot;3&quot; unique_id=&quot;15512&quot;&gt;&lt;property id=&quot;20148&quot; value=&quot;5&quot;/&gt;&lt;property id=&quot;20300&quot; value=&quot;Slide 38&quot;/&gt;&lt;property id=&quot;20307&quot; value=&quot;344&quot;/&gt;&lt;/object&gt;&lt;/object&gt;&lt;object type=&quot;8&quot; unique_id=&quot;1012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797</Words>
  <Application>Microsoft Office PowerPoint</Application>
  <PresentationFormat>On-screen Show (4:3)</PresentationFormat>
  <Paragraphs>150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Document</vt:lpstr>
      <vt:lpstr>Equation</vt:lpstr>
      <vt:lpstr>VISIO</vt:lpstr>
      <vt:lpstr>Worksheet</vt:lpstr>
      <vt:lpstr>   Association Analysis: Basic Concepts  and Algorithms Dr.  Lov Kumar Assistant Professor, BITS Pilani, Hyderabad Campus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Windows User</cp:lastModifiedBy>
  <cp:revision>187</cp:revision>
  <dcterms:created xsi:type="dcterms:W3CDTF">2006-08-16T00:00:00Z</dcterms:created>
  <dcterms:modified xsi:type="dcterms:W3CDTF">2018-10-22T08:51:13Z</dcterms:modified>
</cp:coreProperties>
</file>