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96" r:id="rId2"/>
    <p:sldId id="309" r:id="rId3"/>
    <p:sldId id="310" r:id="rId4"/>
    <p:sldId id="311" r:id="rId5"/>
    <p:sldId id="312" r:id="rId6"/>
    <p:sldId id="313" r:id="rId7"/>
    <p:sldId id="315" r:id="rId8"/>
    <p:sldId id="316" r:id="rId9"/>
    <p:sldId id="320" r:id="rId10"/>
    <p:sldId id="314" r:id="rId11"/>
    <p:sldId id="317" r:id="rId12"/>
    <p:sldId id="318" r:id="rId13"/>
    <p:sldId id="319" r:id="rId14"/>
    <p:sldId id="321" r:id="rId15"/>
    <p:sldId id="322" r:id="rId16"/>
    <p:sldId id="323" r:id="rId17"/>
    <p:sldId id="324" r:id="rId18"/>
    <p:sldId id="325" r:id="rId19"/>
    <p:sldId id="326" r:id="rId20"/>
    <p:sldId id="327" r:id="rId21"/>
    <p:sldId id="328" r:id="rId22"/>
    <p:sldId id="329" r:id="rId23"/>
    <p:sldId id="330" r:id="rId24"/>
    <p:sldId id="331" r:id="rId25"/>
    <p:sldId id="332" r:id="rId26"/>
    <p:sldId id="333" r:id="rId27"/>
    <p:sldId id="334" r:id="rId28"/>
    <p:sldId id="335" r:id="rId29"/>
    <p:sldId id="336" r:id="rId30"/>
    <p:sldId id="337" r:id="rId31"/>
  </p:sldIdLst>
  <p:sldSz cx="9144000" cy="6858000" type="screen4x3"/>
  <p:notesSz cx="6858000" cy="9144000"/>
  <p:custDataLst>
    <p:tags r:id="rId3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90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D0CB76-89CA-4489-BF92-3670CC1E9A7F}" type="datetimeFigureOut">
              <a:rPr lang="en-IN" smtClean="0"/>
              <a:pPr/>
              <a:t>07-04-2018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C5D88A-0BB0-4260-9EB5-204BD4D9B47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2906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3276600" y="6596063"/>
            <a:ext cx="58674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Hyderabad Campus</a:t>
            </a:r>
          </a:p>
        </p:txBody>
      </p:sp>
      <p:grpSp>
        <p:nvGrpSpPr>
          <p:cNvPr id="5" name="Group 11"/>
          <p:cNvGrpSpPr>
            <a:grpSpLocks/>
          </p:cNvGrpSpPr>
          <p:nvPr userDrawn="1"/>
        </p:nvGrpSpPr>
        <p:grpSpPr bwMode="auto">
          <a:xfrm>
            <a:off x="2084388" y="6550025"/>
            <a:ext cx="7059612" cy="49213"/>
            <a:chOff x="2083888" y="6550671"/>
            <a:chExt cx="7060112" cy="48665"/>
          </a:xfrm>
        </p:grpSpPr>
        <p:sp>
          <p:nvSpPr>
            <p:cNvPr id="6" name="Rectangle 12"/>
            <p:cNvSpPr/>
            <p:nvPr/>
          </p:nvSpPr>
          <p:spPr>
            <a:xfrm>
              <a:off x="4630418" y="6550671"/>
              <a:ext cx="2329027" cy="48665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" name="Rectangle 13"/>
            <p:cNvSpPr/>
            <p:nvPr/>
          </p:nvSpPr>
          <p:spPr>
            <a:xfrm>
              <a:off x="6908642" y="6550671"/>
              <a:ext cx="2235358" cy="45525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Rectangle 14"/>
            <p:cNvSpPr/>
            <p:nvPr/>
          </p:nvSpPr>
          <p:spPr>
            <a:xfrm>
              <a:off x="2083888" y="6550671"/>
              <a:ext cx="2581458" cy="48665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9" name="Picture 15" descr="Picture 7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Group 22"/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11" name="Rectangle 23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Rectangle 24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Rectangle 25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en-US" noProof="0" dirty="0" err="1" smtClean="0"/>
              <a:t>Click to edit Master text styles</a:t>
            </a:r>
          </a:p>
          <a:p>
            <a:pPr lvl="1"/>
            <a:r>
              <a:rPr lang="en-US" noProof="0" dirty="0" err="1" smtClean="0"/>
              <a:t>Second level</a:t>
            </a:r>
          </a:p>
          <a:p>
            <a:pPr lvl="2"/>
            <a:r>
              <a:rPr lang="en-US" noProof="0" dirty="0" err="1" smtClean="0"/>
              <a:t>Third level</a:t>
            </a:r>
          </a:p>
          <a:p>
            <a:pPr lvl="3"/>
            <a:r>
              <a:rPr lang="en-US" noProof="0" dirty="0" err="1" smtClean="0"/>
              <a:t>Fourth level</a:t>
            </a:r>
          </a:p>
          <a:p>
            <a:pPr lvl="4"/>
            <a:r>
              <a:rPr lang="en-US" noProof="0" dirty="0" err="1" smtClean="0"/>
              <a:t>Fifth level</a:t>
            </a:r>
            <a:endParaRPr lang="en-US" dirty="0" smtClean="0"/>
          </a:p>
        </p:txBody>
      </p:sp>
      <p:sp>
        <p:nvSpPr>
          <p:cNvPr id="27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u="sng" spc="-150" baseline="0">
                <a:solidFill>
                  <a:srgbClr val="C0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663025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9" name="Picture 10" descr="BITS_university_logo_whitevert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>
            <a:fillRect/>
          </a:stretch>
        </p:blipFill>
        <p:spPr bwMode="auto">
          <a:xfrm>
            <a:off x="76200" y="3352800"/>
            <a:ext cx="2057400" cy="197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 userDrawn="1"/>
        </p:nvSpPr>
        <p:spPr>
          <a:xfrm>
            <a:off x="-76200" y="5257800"/>
            <a:ext cx="22098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1" name="TextBox 10"/>
          <p:cNvSpPr txBox="1">
            <a:spLocks noChangeArrowheads="1"/>
          </p:cNvSpPr>
          <p:nvPr userDrawn="1"/>
        </p:nvSpPr>
        <p:spPr bwMode="auto">
          <a:xfrm>
            <a:off x="152400" y="5667375"/>
            <a:ext cx="1905000" cy="27622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1200" smtClean="0">
                <a:solidFill>
                  <a:srgbClr val="FFFFFF"/>
                </a:solidFill>
                <a:cs typeface="Arial" pitchFamily="34" charset="0"/>
              </a:rPr>
              <a:t>Hyderabad Campus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514600" y="5410200"/>
            <a:ext cx="6019800" cy="533400"/>
          </a:xfrm>
        </p:spPr>
        <p:txBody>
          <a:bodyPr anchor="b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600" y="3810000"/>
            <a:ext cx="6019800" cy="1524000"/>
          </a:xfrm>
        </p:spPr>
        <p:txBody>
          <a:bodyPr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989407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5.w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071670" y="4286256"/>
            <a:ext cx="6462730" cy="1200144"/>
          </a:xfrm>
        </p:spPr>
        <p:txBody>
          <a:bodyPr/>
          <a:lstStyle/>
          <a:p>
            <a:pPr>
              <a:defRPr/>
            </a:pPr>
            <a:r>
              <a:rPr lang="en-US" sz="4800" dirty="0" smtClean="0">
                <a:solidFill>
                  <a:srgbClr val="FFC000"/>
                </a:solidFill>
              </a:rPr>
              <a:t/>
            </a:r>
            <a:br>
              <a:rPr lang="en-US" sz="4800" dirty="0" smtClean="0">
                <a:solidFill>
                  <a:srgbClr val="FFC000"/>
                </a:solidFill>
              </a:rPr>
            </a:br>
            <a:r>
              <a:rPr lang="en-US" sz="4800" b="1" dirty="0" smtClean="0"/>
              <a:t> </a:t>
            </a:r>
            <a:br>
              <a:rPr lang="en-US" sz="4800" b="1" dirty="0" smtClean="0"/>
            </a:br>
            <a:r>
              <a:rPr lang="en-US" altLang="en-US" sz="3600" b="1" dirty="0">
                <a:solidFill>
                  <a:srgbClr val="FFC000"/>
                </a:solidFill>
              </a:rPr>
              <a:t>Feature Selection, Dimensionality Reduction</a:t>
            </a:r>
            <a:r>
              <a:rPr lang="en-US" sz="4800" dirty="0" smtClean="0">
                <a:solidFill>
                  <a:srgbClr val="FFC000"/>
                </a:solidFill>
              </a:rPr>
              <a:t/>
            </a:r>
            <a:br>
              <a:rPr lang="en-US" sz="4800" dirty="0" smtClean="0">
                <a:solidFill>
                  <a:srgbClr val="FFC000"/>
                </a:solidFill>
              </a:rPr>
            </a:br>
            <a:r>
              <a:rPr lang="en-US" sz="2400" dirty="0" smtClean="0">
                <a:solidFill>
                  <a:srgbClr val="FFC000"/>
                </a:solidFill>
              </a:rPr>
              <a:t>Dr.  </a:t>
            </a:r>
            <a:r>
              <a:rPr lang="en-US" sz="2400" dirty="0" err="1" smtClean="0">
                <a:solidFill>
                  <a:srgbClr val="FFC000"/>
                </a:solidFill>
              </a:rPr>
              <a:t>Lov</a:t>
            </a:r>
            <a:r>
              <a:rPr lang="en-US" sz="2400" dirty="0" smtClean="0">
                <a:solidFill>
                  <a:srgbClr val="FFC000"/>
                </a:solidFill>
              </a:rPr>
              <a:t> Kumar</a:t>
            </a:r>
            <a:br>
              <a:rPr lang="en-US" sz="2400" dirty="0" smtClean="0">
                <a:solidFill>
                  <a:srgbClr val="FFC000"/>
                </a:solidFill>
              </a:rPr>
            </a:br>
            <a:r>
              <a:rPr lang="en-US" sz="2400" dirty="0" smtClean="0">
                <a:solidFill>
                  <a:srgbClr val="FFC000"/>
                </a:solidFill>
              </a:rPr>
              <a:t>Assistant Professor, BITS </a:t>
            </a:r>
            <a:r>
              <a:rPr lang="en-US" sz="2400" dirty="0" err="1" smtClean="0">
                <a:solidFill>
                  <a:srgbClr val="FFC000"/>
                </a:solidFill>
              </a:rPr>
              <a:t>Pilani</a:t>
            </a:r>
            <a:r>
              <a:rPr lang="en-US" sz="2400" dirty="0" smtClean="0">
                <a:solidFill>
                  <a:srgbClr val="FFC000"/>
                </a:solidFill>
              </a:rPr>
              <a:t>, Hyderabad Campus</a:t>
            </a:r>
            <a:br>
              <a:rPr lang="en-US" sz="2400" dirty="0" smtClean="0">
                <a:solidFill>
                  <a:srgbClr val="FFC000"/>
                </a:solidFill>
              </a:rPr>
            </a:br>
            <a:r>
              <a:rPr lang="en-US" sz="4800" dirty="0" smtClean="0">
                <a:solidFill>
                  <a:srgbClr val="FFC000"/>
                </a:solidFill>
              </a:rPr>
              <a:t/>
            </a:r>
            <a:br>
              <a:rPr lang="en-US" sz="4800" dirty="0" smtClean="0">
                <a:solidFill>
                  <a:srgbClr val="FFC000"/>
                </a:solidFill>
              </a:rPr>
            </a:br>
            <a:r>
              <a:rPr lang="en-US" sz="4800" dirty="0" smtClean="0">
                <a:solidFill>
                  <a:srgbClr val="FFC000"/>
                </a:solidFill>
              </a:rPr>
              <a:t> </a:t>
            </a:r>
            <a:br>
              <a:rPr lang="en-US" sz="4800" dirty="0" smtClean="0">
                <a:solidFill>
                  <a:srgbClr val="FFC000"/>
                </a:solidFill>
              </a:rPr>
            </a:br>
            <a:r>
              <a:rPr lang="en-US" sz="4800" dirty="0" smtClean="0">
                <a:solidFill>
                  <a:srgbClr val="FFC000"/>
                </a:solidFill>
              </a:rPr>
              <a:t>		</a:t>
            </a:r>
            <a:endParaRPr lang="en-US" sz="28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68259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80000"/>
              </a:lnSpc>
              <a:buFont typeface="Wingdings" panose="05000000000000000000" pitchFamily="2" charset="2"/>
              <a:buChar char="§"/>
            </a:pPr>
            <a:endParaRPr lang="en-US" sz="2600" dirty="0" smtClean="0">
              <a:solidFill>
                <a:schemeClr val="tx2"/>
              </a:solidFill>
              <a:latin typeface="+mn-lt"/>
              <a:cs typeface="+mn-cs"/>
            </a:endParaRPr>
          </a:p>
          <a:p>
            <a:pPr marL="457200" indent="-457200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sz="2600" dirty="0">
                <a:solidFill>
                  <a:schemeClr val="tx2"/>
                </a:solidFill>
                <a:latin typeface="+mn-lt"/>
                <a:cs typeface="+mn-cs"/>
              </a:rPr>
              <a:t>Feature-subset selection methods are used to find </a:t>
            </a:r>
            <a:r>
              <a:rPr lang="en-US" sz="2600" dirty="0" smtClean="0">
                <a:solidFill>
                  <a:schemeClr val="tx2"/>
                </a:solidFill>
                <a:latin typeface="+mn-lt"/>
                <a:cs typeface="+mn-cs"/>
              </a:rPr>
              <a:t>suitable </a:t>
            </a:r>
            <a:r>
              <a:rPr lang="en-US" sz="2600" dirty="0">
                <a:solidFill>
                  <a:schemeClr val="tx2"/>
                </a:solidFill>
                <a:latin typeface="+mn-lt"/>
                <a:cs typeface="+mn-cs"/>
              </a:rPr>
              <a:t>subset of features which collectively have good </a:t>
            </a:r>
            <a:r>
              <a:rPr lang="en-US" sz="2600" dirty="0">
                <a:solidFill>
                  <a:schemeClr val="tx2"/>
                </a:solidFill>
                <a:latin typeface="+mn-lt"/>
                <a:cs typeface="+mn-cs"/>
              </a:rPr>
              <a:t>predictive</a:t>
            </a:r>
            <a:r>
              <a:rPr lang="en-IN" sz="2600" dirty="0" smtClean="0">
                <a:solidFill>
                  <a:schemeClr val="tx2"/>
                </a:solidFill>
                <a:latin typeface="+mn-lt"/>
                <a:cs typeface="+mn-cs"/>
              </a:rPr>
              <a:t> </a:t>
            </a:r>
            <a:r>
              <a:rPr lang="en-IN" sz="2600" dirty="0">
                <a:solidFill>
                  <a:schemeClr val="tx2"/>
                </a:solidFill>
                <a:latin typeface="+mn-lt"/>
                <a:cs typeface="+mn-cs"/>
              </a:rPr>
              <a:t>capability.</a:t>
            </a:r>
            <a:endParaRPr lang="en-US" sz="2600" dirty="0">
              <a:solidFill>
                <a:schemeClr val="tx2"/>
              </a:solidFill>
              <a:latin typeface="+mn-lt"/>
              <a:cs typeface="+mn-cs"/>
            </a:endParaRPr>
          </a:p>
          <a:p>
            <a:pPr marL="457200" indent="-457200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sz="2600" dirty="0" smtClean="0">
                <a:solidFill>
                  <a:schemeClr val="tx2"/>
                </a:solidFill>
                <a:latin typeface="+mn-lt"/>
                <a:cs typeface="+mn-cs"/>
              </a:rPr>
              <a:t>FS </a:t>
            </a:r>
            <a:r>
              <a:rPr lang="en-US" sz="2600" dirty="0">
                <a:solidFill>
                  <a:schemeClr val="tx2"/>
                </a:solidFill>
                <a:latin typeface="+mn-lt"/>
                <a:cs typeface="+mn-cs"/>
              </a:rPr>
              <a:t>can be considered as a search problem, where each state of the search space corresponds to a concrete subset of features selected. </a:t>
            </a:r>
          </a:p>
          <a:p>
            <a:pPr marL="457200" indent="-457200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sz="2600" dirty="0">
                <a:solidFill>
                  <a:schemeClr val="tx2"/>
                </a:solidFill>
                <a:latin typeface="+mn-lt"/>
                <a:cs typeface="+mn-cs"/>
              </a:rPr>
              <a:t>The selection can be represented as a binary array, with each element corresponding to the value 1, if the feature is currently selected by the algorithm and 0, if it does not occur.</a:t>
            </a:r>
          </a:p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30199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Imagen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493838"/>
            <a:ext cx="6264696" cy="4815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63728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457200" indent="-45720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3100" dirty="0">
                <a:solidFill>
                  <a:schemeClr val="tx2"/>
                </a:solidFill>
                <a:latin typeface="+mn-lt"/>
                <a:cs typeface="+mn-cs"/>
              </a:rPr>
              <a:t>Search Directions:</a:t>
            </a:r>
          </a:p>
          <a:p>
            <a:pPr lvl="1" fontAlgn="base">
              <a:lnSpc>
                <a:spcPct val="110000"/>
              </a:lnSpc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sz="2800" dirty="0">
                <a:solidFill>
                  <a:srgbClr val="FF0000"/>
                </a:solidFill>
                <a:latin typeface="+mn-lt"/>
              </a:rPr>
              <a:t>Sequential Forward Generation (SFG): </a:t>
            </a:r>
            <a:r>
              <a:rPr lang="en-US" sz="2800" dirty="0">
                <a:solidFill>
                  <a:srgbClr val="00B050"/>
                </a:solidFill>
                <a:latin typeface="+mn-lt"/>
              </a:rPr>
              <a:t>It starts with an empty set of features S. As the search starts, features are added into S according to some criterion that distinguish the best feature from the others. S grows until it reaches a full set of original features. The stopping criteria can be a threshold for the number of relevant features m or simply the generation of all possible subsets in brute force mode.</a:t>
            </a:r>
          </a:p>
          <a:p>
            <a:endParaRPr lang="en-US" dirty="0"/>
          </a:p>
          <a:p>
            <a:pPr lvl="1" fontAlgn="base">
              <a:lnSpc>
                <a:spcPct val="110000"/>
              </a:lnSpc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sz="2800" dirty="0">
                <a:solidFill>
                  <a:srgbClr val="FF0000"/>
                </a:solidFill>
                <a:latin typeface="+mn-lt"/>
              </a:rPr>
              <a:t>Sequential Backward Generation (SBG): </a:t>
            </a:r>
            <a:r>
              <a:rPr lang="en-US" sz="2800" dirty="0">
                <a:solidFill>
                  <a:srgbClr val="00B050"/>
                </a:solidFill>
                <a:latin typeface="+mn-lt"/>
              </a:rPr>
              <a:t>It starts with a full set of features and</a:t>
            </a:r>
            <a:r>
              <a:rPr lang="en-US" sz="2800" dirty="0" smtClean="0">
                <a:solidFill>
                  <a:srgbClr val="00B050"/>
                </a:solidFill>
                <a:latin typeface="+mn-lt"/>
              </a:rPr>
              <a:t>, iteratively</a:t>
            </a:r>
            <a:r>
              <a:rPr lang="en-US" sz="2800" dirty="0">
                <a:solidFill>
                  <a:srgbClr val="00B050"/>
                </a:solidFill>
                <a:latin typeface="+mn-lt"/>
              </a:rPr>
              <a:t>, they are removed one at a time. </a:t>
            </a:r>
            <a:r>
              <a:rPr lang="en-US" sz="2800" dirty="0">
                <a:solidFill>
                  <a:srgbClr val="00B050"/>
                </a:solidFill>
                <a:latin typeface="+mn-lt"/>
              </a:rPr>
              <a:t>Here, the criterion must point out the worst or least important feature. By the end, the subset is only composed of a unique feature, which is considered to be the most informative of the whole set. As in the previous case, different stopping criteria can be used.</a:t>
            </a:r>
          </a:p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20613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s-ES" altLang="en-US" dirty="0" err="1">
                <a:solidFill>
                  <a:srgbClr val="000000"/>
                </a:solidFill>
              </a:rPr>
              <a:t>Wrappers</a:t>
            </a:r>
            <a:endParaRPr lang="en-IN" dirty="0"/>
          </a:p>
        </p:txBody>
      </p:sp>
      <p:pic>
        <p:nvPicPr>
          <p:cNvPr id="4" name="Imagen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493838"/>
            <a:ext cx="7056784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87438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sz="2600" dirty="0">
                <a:solidFill>
                  <a:schemeClr val="tx2"/>
                </a:solidFill>
                <a:latin typeface="+mn-lt"/>
                <a:cs typeface="+mn-cs"/>
              </a:rPr>
              <a:t>Accuracy</a:t>
            </a:r>
          </a:p>
          <a:p>
            <a:pPr marL="457200" indent="-457200">
              <a:lnSpc>
                <a:spcPct val="80000"/>
              </a:lnSpc>
              <a:buFont typeface="Wingdings" panose="05000000000000000000" pitchFamily="2" charset="2"/>
              <a:buChar char="§"/>
            </a:pPr>
            <a:endParaRPr lang="en-US" sz="2600" dirty="0">
              <a:solidFill>
                <a:schemeClr val="tx2"/>
              </a:solidFill>
              <a:latin typeface="+mn-lt"/>
              <a:cs typeface="+mn-cs"/>
            </a:endParaRPr>
          </a:p>
          <a:p>
            <a:pPr marL="457200" indent="-457200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sz="2600" dirty="0">
                <a:solidFill>
                  <a:schemeClr val="tx2"/>
                </a:solidFill>
                <a:latin typeface="+mn-lt"/>
                <a:cs typeface="+mn-cs"/>
              </a:rPr>
              <a:t>Complexity</a:t>
            </a:r>
          </a:p>
          <a:p>
            <a:pPr marL="457200" indent="-457200">
              <a:lnSpc>
                <a:spcPct val="80000"/>
              </a:lnSpc>
              <a:buFont typeface="Wingdings" panose="05000000000000000000" pitchFamily="2" charset="2"/>
              <a:buChar char="§"/>
            </a:pPr>
            <a:endParaRPr lang="en-US" sz="2600" dirty="0">
              <a:solidFill>
                <a:schemeClr val="tx2"/>
              </a:solidFill>
              <a:latin typeface="+mn-lt"/>
              <a:cs typeface="+mn-cs"/>
            </a:endParaRPr>
          </a:p>
          <a:p>
            <a:pPr marL="457200" indent="-457200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sz="2600" dirty="0">
                <a:solidFill>
                  <a:schemeClr val="tx2"/>
                </a:solidFill>
                <a:latin typeface="+mn-lt"/>
                <a:cs typeface="+mn-cs"/>
              </a:rPr>
              <a:t>Number of Features Selected</a:t>
            </a:r>
          </a:p>
          <a:p>
            <a:pPr marL="457200" indent="-457200">
              <a:lnSpc>
                <a:spcPct val="80000"/>
              </a:lnSpc>
              <a:buFont typeface="Wingdings" panose="05000000000000000000" pitchFamily="2" charset="2"/>
              <a:buChar char="§"/>
            </a:pPr>
            <a:endParaRPr lang="en-US" sz="2600" dirty="0">
              <a:solidFill>
                <a:schemeClr val="tx2"/>
              </a:solidFill>
              <a:latin typeface="+mn-lt"/>
              <a:cs typeface="+mn-cs"/>
            </a:endParaRPr>
          </a:p>
          <a:p>
            <a:pPr marL="457200" indent="-457200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sz="2600" dirty="0">
                <a:solidFill>
                  <a:schemeClr val="tx2"/>
                </a:solidFill>
                <a:latin typeface="+mn-lt"/>
                <a:cs typeface="+mn-cs"/>
              </a:rPr>
              <a:t>Speed of the FS method</a:t>
            </a:r>
          </a:p>
          <a:p>
            <a:pPr marL="457200" indent="-457200">
              <a:lnSpc>
                <a:spcPct val="80000"/>
              </a:lnSpc>
              <a:buFont typeface="Wingdings" panose="05000000000000000000" pitchFamily="2" charset="2"/>
              <a:buChar char="§"/>
            </a:pPr>
            <a:endParaRPr lang="en-US" sz="2600" dirty="0">
              <a:solidFill>
                <a:schemeClr val="tx2"/>
              </a:solidFill>
              <a:latin typeface="+mn-lt"/>
              <a:cs typeface="+mn-cs"/>
            </a:endParaRPr>
          </a:p>
          <a:p>
            <a:pPr marL="457200" indent="-457200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sz="2600" dirty="0">
                <a:solidFill>
                  <a:schemeClr val="tx2"/>
                </a:solidFill>
                <a:latin typeface="+mn-lt"/>
                <a:cs typeface="+mn-cs"/>
              </a:rPr>
              <a:t>Generality of the features selected</a:t>
            </a:r>
            <a:endParaRPr lang="en-IN" sz="2600" dirty="0">
              <a:solidFill>
                <a:schemeClr val="tx2"/>
              </a:solidFill>
              <a:latin typeface="+mn-lt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Evaluation</a:t>
            </a:r>
          </a:p>
        </p:txBody>
      </p:sp>
    </p:spTree>
    <p:extLst>
      <p:ext uri="{BB962C8B-B14F-4D97-AF65-F5344CB8AC3E}">
        <p14:creationId xmlns:p14="http://schemas.microsoft.com/office/powerpoint/2010/main" val="40453646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IN" sz="2600" dirty="0">
                <a:solidFill>
                  <a:schemeClr val="tx2"/>
                </a:solidFill>
                <a:latin typeface="+mn-lt"/>
                <a:cs typeface="+mn-cs"/>
              </a:rPr>
              <a:t>Attribute reduction using Principal Component </a:t>
            </a:r>
            <a:r>
              <a:rPr lang="en-IN" sz="2600" dirty="0" smtClean="0">
                <a:solidFill>
                  <a:schemeClr val="tx2"/>
                </a:solidFill>
                <a:latin typeface="+mn-lt"/>
                <a:cs typeface="+mn-cs"/>
              </a:rPr>
              <a:t>analysis </a:t>
            </a:r>
            <a:r>
              <a:rPr lang="en-US" sz="2600" dirty="0" smtClean="0">
                <a:solidFill>
                  <a:schemeClr val="tx2"/>
                </a:solidFill>
                <a:latin typeface="+mn-lt"/>
                <a:cs typeface="+mn-cs"/>
              </a:rPr>
              <a:t>(PCA</a:t>
            </a:r>
            <a:r>
              <a:rPr lang="en-US" sz="2600" dirty="0">
                <a:solidFill>
                  <a:schemeClr val="tx2"/>
                </a:solidFill>
                <a:latin typeface="+mn-lt"/>
                <a:cs typeface="+mn-cs"/>
              </a:rPr>
              <a:t>) is achieved by transforming high </a:t>
            </a:r>
            <a:r>
              <a:rPr lang="en-US" sz="2600" dirty="0" smtClean="0">
                <a:solidFill>
                  <a:schemeClr val="tx2"/>
                </a:solidFill>
                <a:latin typeface="+mn-lt"/>
                <a:cs typeface="+mn-cs"/>
              </a:rPr>
              <a:t>dimension </a:t>
            </a:r>
            <a:r>
              <a:rPr lang="en-IN" sz="2600" dirty="0" smtClean="0">
                <a:solidFill>
                  <a:schemeClr val="tx2"/>
                </a:solidFill>
                <a:latin typeface="+mn-lt"/>
                <a:cs typeface="+mn-cs"/>
              </a:rPr>
              <a:t>data </a:t>
            </a:r>
            <a:r>
              <a:rPr lang="en-IN" sz="2600" dirty="0">
                <a:solidFill>
                  <a:schemeClr val="tx2"/>
                </a:solidFill>
                <a:latin typeface="+mn-lt"/>
                <a:cs typeface="+mn-cs"/>
              </a:rPr>
              <a:t>space into lower dimension data space</a:t>
            </a:r>
            <a:r>
              <a:rPr lang="en-IN" dirty="0" smtClean="0"/>
              <a:t>.</a:t>
            </a:r>
          </a:p>
          <a:p>
            <a:pPr marL="457200" indent="-457200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altLang="en-US" sz="2600" dirty="0">
                <a:solidFill>
                  <a:schemeClr val="tx2"/>
                </a:solidFill>
                <a:latin typeface="+mn-lt"/>
                <a:cs typeface="+mn-cs"/>
              </a:rPr>
              <a:t>takes a data matrix of n objects by p variables, which may be correlated, and summarizes it by uncorrelated axes (principal components or principal axes) that are linear combinations of the original p variables</a:t>
            </a:r>
          </a:p>
          <a:p>
            <a:pPr marL="457200" indent="-457200">
              <a:lnSpc>
                <a:spcPct val="80000"/>
              </a:lnSpc>
              <a:buFont typeface="Wingdings" panose="05000000000000000000" pitchFamily="2" charset="2"/>
              <a:buChar char="§"/>
            </a:pP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b="0" u="none" dirty="0"/>
              <a:t>Principal Component </a:t>
            </a:r>
            <a:r>
              <a:rPr lang="en-IN" b="0" u="none" dirty="0" smtClean="0"/>
              <a:t>Analysis (PCA)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993075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sz="2600" dirty="0" smtClean="0">
                <a:solidFill>
                  <a:schemeClr val="tx2"/>
                </a:solidFill>
                <a:latin typeface="+mn-lt"/>
                <a:cs typeface="+mn-cs"/>
              </a:rPr>
              <a:t>1st </a:t>
            </a:r>
            <a:r>
              <a:rPr lang="en-US" sz="2600" dirty="0">
                <a:solidFill>
                  <a:schemeClr val="tx2"/>
                </a:solidFill>
                <a:latin typeface="+mn-lt"/>
                <a:cs typeface="+mn-cs"/>
              </a:rPr>
              <a:t>Step: Pre-treatment of Data </a:t>
            </a:r>
            <a:r>
              <a:rPr lang="en-US" sz="2600" dirty="0" err="1" smtClean="0">
                <a:solidFill>
                  <a:schemeClr val="tx2"/>
                </a:solidFill>
                <a:latin typeface="+mn-lt"/>
                <a:cs typeface="+mn-cs"/>
              </a:rPr>
              <a:t>Matrix</a:t>
            </a:r>
            <a:r>
              <a:rPr lang="en-US" sz="2600" dirty="0" err="1" smtClean="0">
                <a:solidFill>
                  <a:schemeClr val="tx2"/>
                </a:solidFill>
                <a:latin typeface="+mn-lt"/>
                <a:cs typeface="+mn-cs"/>
                <a:sym typeface="Wingdings" panose="05000000000000000000" pitchFamily="2" charset="2"/>
              </a:rPr>
              <a:t></a:t>
            </a:r>
            <a:r>
              <a:rPr lang="en-US" sz="2600" dirty="0" err="1" smtClean="0">
                <a:solidFill>
                  <a:schemeClr val="tx2"/>
                </a:solidFill>
                <a:latin typeface="+mn-lt"/>
                <a:cs typeface="+mn-cs"/>
              </a:rPr>
              <a:t>Scaling</a:t>
            </a:r>
            <a:endParaRPr lang="en-US" sz="2600" dirty="0">
              <a:solidFill>
                <a:schemeClr val="tx2"/>
              </a:solidFill>
              <a:latin typeface="+mn-lt"/>
              <a:cs typeface="+mn-cs"/>
            </a:endParaRPr>
          </a:p>
          <a:p>
            <a:pPr marL="457200" indent="-457200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sz="2600" dirty="0" smtClean="0">
                <a:solidFill>
                  <a:schemeClr val="tx2"/>
                </a:solidFill>
                <a:latin typeface="+mn-lt"/>
                <a:cs typeface="+mn-cs"/>
              </a:rPr>
              <a:t>2nd </a:t>
            </a:r>
            <a:r>
              <a:rPr lang="en-US" sz="2600" dirty="0">
                <a:solidFill>
                  <a:schemeClr val="tx2"/>
                </a:solidFill>
                <a:latin typeface="+mn-lt"/>
                <a:cs typeface="+mn-cs"/>
              </a:rPr>
              <a:t>Step: Calculation of covariance matrix</a:t>
            </a:r>
          </a:p>
          <a:p>
            <a:pPr marL="457200" indent="-457200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sz="2600" dirty="0" smtClean="0">
                <a:solidFill>
                  <a:schemeClr val="tx2"/>
                </a:solidFill>
                <a:latin typeface="+mn-lt"/>
                <a:cs typeface="+mn-cs"/>
              </a:rPr>
              <a:t>3rd </a:t>
            </a:r>
            <a:r>
              <a:rPr lang="en-US" sz="2600" dirty="0">
                <a:solidFill>
                  <a:schemeClr val="tx2"/>
                </a:solidFill>
                <a:latin typeface="+mn-lt"/>
                <a:cs typeface="+mn-cs"/>
              </a:rPr>
              <a:t>Step: Calculation of eigenvalues and eigenvectors of covariance matrix</a:t>
            </a:r>
          </a:p>
          <a:p>
            <a:pPr marL="457200" indent="-457200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sz="2600" dirty="0" smtClean="0">
                <a:solidFill>
                  <a:schemeClr val="tx2"/>
                </a:solidFill>
                <a:latin typeface="+mn-lt"/>
                <a:cs typeface="+mn-cs"/>
              </a:rPr>
              <a:t>4th </a:t>
            </a:r>
            <a:r>
              <a:rPr lang="en-US" sz="2600" dirty="0">
                <a:solidFill>
                  <a:schemeClr val="tx2"/>
                </a:solidFill>
                <a:latin typeface="+mn-lt"/>
                <a:cs typeface="+mn-cs"/>
              </a:rPr>
              <a:t>Step: Calculation of scores</a:t>
            </a:r>
            <a:endParaRPr lang="en-IN" sz="2600" dirty="0">
              <a:solidFill>
                <a:schemeClr val="tx2"/>
              </a:solidFill>
              <a:latin typeface="+mn-lt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b="0" u="none" dirty="0"/>
              <a:t>Procedures of PCA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921438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IN" sz="2600" dirty="0">
                <a:solidFill>
                  <a:schemeClr val="tx2"/>
                </a:solidFill>
                <a:latin typeface="+mn-lt"/>
                <a:cs typeface="+mn-cs"/>
              </a:rPr>
              <a:t>Pre-treatment of Data </a:t>
            </a:r>
            <a:r>
              <a:rPr lang="en-IN" sz="2600" dirty="0" smtClean="0">
                <a:solidFill>
                  <a:schemeClr val="tx2"/>
                </a:solidFill>
                <a:latin typeface="+mn-lt"/>
                <a:cs typeface="+mn-cs"/>
              </a:rPr>
              <a:t>Matrix-Scaling</a:t>
            </a:r>
          </a:p>
          <a:p>
            <a:pPr lvl="1" fontAlgn="base"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sz="2400" dirty="0">
                <a:solidFill>
                  <a:srgbClr val="00B050"/>
                </a:solidFill>
                <a:latin typeface="+mn-lt"/>
              </a:rPr>
              <a:t>Unless the data are normalized, a variable with a large variance will </a:t>
            </a:r>
            <a:r>
              <a:rPr lang="en-US" sz="2400" dirty="0" smtClean="0">
                <a:solidFill>
                  <a:srgbClr val="00B050"/>
                </a:solidFill>
                <a:latin typeface="+mn-lt"/>
              </a:rPr>
              <a:t>dominate</a:t>
            </a:r>
          </a:p>
          <a:p>
            <a:pPr lvl="1" fontAlgn="base"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</a:pPr>
            <a:r>
              <a:rPr lang="en-IN" sz="2400" dirty="0">
                <a:solidFill>
                  <a:srgbClr val="00B050"/>
                </a:solidFill>
                <a:latin typeface="+mn-lt"/>
              </a:rPr>
              <a:t>Most common scaling technique – Unit variance (UV) scaling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b="0" u="none" dirty="0"/>
              <a:t>1st Step: Pre-treatment of Data </a:t>
            </a:r>
            <a:r>
              <a:rPr lang="en-US" b="0" u="none" dirty="0" err="1" smtClean="0"/>
              <a:t>Matrix</a:t>
            </a:r>
            <a:r>
              <a:rPr lang="en-US" b="0" u="none" dirty="0" err="1" smtClean="0">
                <a:sym typeface="Wingdings" panose="05000000000000000000" pitchFamily="2" charset="2"/>
              </a:rPr>
              <a:t></a:t>
            </a:r>
            <a:r>
              <a:rPr lang="en-US" b="0" u="none" dirty="0" err="1" smtClean="0"/>
              <a:t>Scaling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3429000"/>
            <a:ext cx="7344816" cy="3091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6515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584978"/>
            <a:ext cx="7704856" cy="2492094"/>
          </a:xfrm>
        </p:spPr>
      </p:pic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709967" y="4509120"/>
            <a:ext cx="824440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65CD"/>
                </a:solidFill>
                <a:latin typeface="ArialMT"/>
              </a:rPr>
              <a:t>Note: However, the mean values still remain different</a:t>
            </a:r>
          </a:p>
          <a:p>
            <a:r>
              <a:rPr lang="en-US" sz="2000" dirty="0">
                <a:solidFill>
                  <a:srgbClr val="0065CD"/>
                </a:solidFill>
                <a:latin typeface="ArialMT"/>
              </a:rPr>
              <a:t>Therefore </a:t>
            </a:r>
            <a:r>
              <a:rPr lang="en-US" sz="2000" b="1" dirty="0">
                <a:solidFill>
                  <a:srgbClr val="FF3300"/>
                </a:solidFill>
                <a:latin typeface="Arial-BoldMT"/>
              </a:rPr>
              <a:t>mean-centering </a:t>
            </a:r>
            <a:r>
              <a:rPr lang="en-US" sz="2000" dirty="0">
                <a:solidFill>
                  <a:srgbClr val="0065CD"/>
                </a:solidFill>
                <a:latin typeface="ArialMT"/>
              </a:rPr>
              <a:t>as a second part of pre-data processing</a:t>
            </a:r>
          </a:p>
          <a:p>
            <a:r>
              <a:rPr lang="en-US" sz="2000" dirty="0">
                <a:solidFill>
                  <a:srgbClr val="0065CD"/>
                </a:solidFill>
                <a:latin typeface="ArialMT"/>
              </a:rPr>
              <a:t>Step1) Average value of each variable is calculated</a:t>
            </a:r>
          </a:p>
          <a:p>
            <a:r>
              <a:rPr lang="en-US" sz="2000" dirty="0">
                <a:solidFill>
                  <a:srgbClr val="0065CD"/>
                </a:solidFill>
                <a:latin typeface="ArialMT"/>
              </a:rPr>
              <a:t>Step2) Subtracted from the data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8217879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700808"/>
            <a:ext cx="7848872" cy="4464496"/>
          </a:xfrm>
        </p:spPr>
      </p:pic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4703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FF0000"/>
                </a:solidFill>
              </a:rPr>
              <a:t>Feature Selection, Dimensionality Reduction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381000" y="152400"/>
            <a:ext cx="8280400" cy="5334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0" i="0" u="none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en-US" dirty="0"/>
          </a:p>
        </p:txBody>
      </p:sp>
      <p:sp>
        <p:nvSpPr>
          <p:cNvPr id="5" name="Rectangle 5"/>
          <p:cNvSpPr txBox="1">
            <a:spLocks noChangeArrowheads="1"/>
          </p:cNvSpPr>
          <p:nvPr/>
        </p:nvSpPr>
        <p:spPr>
          <a:xfrm>
            <a:off x="381000" y="1371600"/>
            <a:ext cx="8511480" cy="13827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 b="0" i="0" u="none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80000"/>
              </a:lnSpc>
              <a:buFont typeface="Wingdings" panose="05000000000000000000" pitchFamily="2" charset="2"/>
              <a:buChar char="§"/>
            </a:pPr>
            <a:endParaRPr lang="en-US" altLang="en-US" sz="2600" dirty="0">
              <a:solidFill>
                <a:schemeClr val="tx2"/>
              </a:solidFill>
              <a:latin typeface="+mn-lt"/>
              <a:cs typeface="+mn-cs"/>
            </a:endParaRPr>
          </a:p>
        </p:txBody>
      </p:sp>
      <p:pic>
        <p:nvPicPr>
          <p:cNvPr id="7" name="Picture 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50" t="32001" r="19376" b="14000"/>
          <a:stretch>
            <a:fillRect/>
          </a:stretch>
        </p:blipFill>
        <p:spPr bwMode="auto">
          <a:xfrm>
            <a:off x="827584" y="1844824"/>
            <a:ext cx="7560840" cy="4104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99443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844824"/>
            <a:ext cx="8280920" cy="4032448"/>
          </a:xfrm>
        </p:spPr>
      </p:pic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u="none" dirty="0"/>
              <a:t>Example of Data Matrix: X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552030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1903948"/>
            <a:ext cx="5760639" cy="4117340"/>
          </a:xfrm>
        </p:spPr>
      </p:pic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u="none" dirty="0"/>
              <a:t>Example of Data Matrix: X (continued)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627934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484784"/>
            <a:ext cx="7920880" cy="4752528"/>
          </a:xfrm>
        </p:spPr>
      </p:pic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60942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sz="2600" dirty="0">
                <a:solidFill>
                  <a:schemeClr val="tx2"/>
                </a:solidFill>
                <a:latin typeface="+mn-lt"/>
                <a:cs typeface="+mn-cs"/>
              </a:rPr>
              <a:t>2nd Step: Calculation of covariance </a:t>
            </a:r>
            <a:r>
              <a:rPr lang="en-US" sz="2600" dirty="0" smtClean="0">
                <a:solidFill>
                  <a:schemeClr val="tx2"/>
                </a:solidFill>
                <a:latin typeface="+mn-lt"/>
                <a:cs typeface="+mn-cs"/>
              </a:rPr>
              <a:t>matrix</a:t>
            </a:r>
          </a:p>
          <a:p>
            <a:pPr lvl="1" fontAlgn="base"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sz="2400" dirty="0">
                <a:solidFill>
                  <a:srgbClr val="800000"/>
                </a:solidFill>
                <a:latin typeface="+mn-lt"/>
              </a:rPr>
              <a:t>Calculation of Covariance matrix(S) of Data Matrix(X</a:t>
            </a:r>
            <a:r>
              <a:rPr lang="en-US" sz="2400" dirty="0" smtClean="0">
                <a:solidFill>
                  <a:srgbClr val="800000"/>
                </a:solidFill>
                <a:latin typeface="+mn-lt"/>
              </a:rPr>
              <a:t>)</a:t>
            </a:r>
          </a:p>
          <a:p>
            <a:pPr lvl="1" fontAlgn="base"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</a:pPr>
            <a:endParaRPr lang="en-US" sz="2400" dirty="0">
              <a:solidFill>
                <a:srgbClr val="800000"/>
              </a:solidFill>
              <a:latin typeface="+mn-lt"/>
            </a:endParaRPr>
          </a:p>
          <a:p>
            <a:pPr marL="457200" indent="-457200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IN" sz="2600" dirty="0">
                <a:solidFill>
                  <a:schemeClr val="tx2"/>
                </a:solidFill>
                <a:latin typeface="+mn-lt"/>
                <a:cs typeface="+mn-cs"/>
              </a:rPr>
              <a:t>Variance (1 dimensional concept</a:t>
            </a:r>
            <a:r>
              <a:rPr lang="en-IN" sz="2600" dirty="0" smtClean="0">
                <a:solidFill>
                  <a:schemeClr val="tx2"/>
                </a:solidFill>
                <a:latin typeface="+mn-lt"/>
                <a:cs typeface="+mn-cs"/>
              </a:rPr>
              <a:t>): </a:t>
            </a:r>
            <a:r>
              <a:rPr lang="en-US" sz="2600" dirty="0" smtClean="0">
                <a:solidFill>
                  <a:schemeClr val="tx2"/>
                </a:solidFill>
                <a:latin typeface="+mn-lt"/>
                <a:cs typeface="+mn-cs"/>
              </a:rPr>
              <a:t>Measure </a:t>
            </a:r>
            <a:r>
              <a:rPr lang="en-US" sz="2600" dirty="0">
                <a:solidFill>
                  <a:schemeClr val="tx2"/>
                </a:solidFill>
                <a:latin typeface="+mn-lt"/>
                <a:cs typeface="+mn-cs"/>
              </a:rPr>
              <a:t>of the spread of data in a given data </a:t>
            </a:r>
            <a:r>
              <a:rPr lang="en-US" sz="2600" dirty="0">
                <a:solidFill>
                  <a:schemeClr val="tx2"/>
                </a:solidFill>
                <a:latin typeface="+mn-lt"/>
                <a:cs typeface="+mn-cs"/>
              </a:rPr>
              <a:t>set</a:t>
            </a:r>
          </a:p>
          <a:p>
            <a:pPr marL="457200" indent="-457200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IN" sz="2600" dirty="0">
                <a:solidFill>
                  <a:schemeClr val="tx2"/>
                </a:solidFill>
                <a:latin typeface="+mn-lt"/>
                <a:cs typeface="+mn-cs"/>
              </a:rPr>
              <a:t>Covariance (Multi-dimensional concept</a:t>
            </a:r>
            <a:r>
              <a:rPr lang="en-IN" sz="2600" dirty="0" smtClean="0">
                <a:solidFill>
                  <a:schemeClr val="tx2"/>
                </a:solidFill>
                <a:latin typeface="+mn-lt"/>
                <a:cs typeface="+mn-cs"/>
              </a:rPr>
              <a:t>): </a:t>
            </a:r>
            <a:r>
              <a:rPr lang="en-US" sz="2600" dirty="0" smtClean="0">
                <a:solidFill>
                  <a:schemeClr val="tx2"/>
                </a:solidFill>
                <a:latin typeface="+mn-lt"/>
                <a:cs typeface="+mn-cs"/>
              </a:rPr>
              <a:t>Measure </a:t>
            </a:r>
            <a:r>
              <a:rPr lang="en-US" sz="2600" dirty="0">
                <a:solidFill>
                  <a:schemeClr val="tx2"/>
                </a:solidFill>
                <a:latin typeface="+mn-lt"/>
                <a:cs typeface="+mn-cs"/>
              </a:rPr>
              <a:t>of the spread of data between dimensions (variables)</a:t>
            </a:r>
            <a:endParaRPr lang="en-IN" sz="2600" dirty="0">
              <a:solidFill>
                <a:schemeClr val="tx2"/>
              </a:solidFill>
              <a:latin typeface="+mn-lt"/>
              <a:cs typeface="+mn-cs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4509120"/>
            <a:ext cx="5328592" cy="1800200"/>
          </a:xfrm>
        </p:spPr>
      </p:pic>
    </p:spTree>
    <p:extLst>
      <p:ext uri="{BB962C8B-B14F-4D97-AF65-F5344CB8AC3E}">
        <p14:creationId xmlns:p14="http://schemas.microsoft.com/office/powerpoint/2010/main" val="5190053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988840"/>
            <a:ext cx="7128792" cy="2808312"/>
          </a:xfrm>
        </p:spPr>
      </p:pic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u="none" dirty="0"/>
              <a:t>Calculation of Covariance matrix(S) of Data Matrix(X):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55747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IN" sz="2600" dirty="0">
                <a:solidFill>
                  <a:schemeClr val="tx2"/>
                </a:solidFill>
                <a:latin typeface="+mn-lt"/>
                <a:cs typeface="+mn-cs"/>
              </a:rPr>
              <a:t>3rd Step of PCA</a:t>
            </a:r>
            <a:r>
              <a:rPr lang="en-IN" sz="2600" dirty="0">
                <a:solidFill>
                  <a:schemeClr val="tx2"/>
                </a:solidFill>
                <a:latin typeface="+mn-lt"/>
                <a:cs typeface="+mn-cs"/>
              </a:rPr>
              <a:t>: </a:t>
            </a:r>
            <a:r>
              <a:rPr lang="en-US" sz="2600" dirty="0">
                <a:solidFill>
                  <a:schemeClr val="tx2"/>
                </a:solidFill>
                <a:latin typeface="+mn-lt"/>
                <a:cs typeface="+mn-cs"/>
              </a:rPr>
              <a:t>Calculation </a:t>
            </a:r>
            <a:r>
              <a:rPr lang="en-US" sz="2600" dirty="0">
                <a:solidFill>
                  <a:schemeClr val="tx2"/>
                </a:solidFill>
                <a:latin typeface="+mn-lt"/>
                <a:cs typeface="+mn-cs"/>
              </a:rPr>
              <a:t>of eigenvalues and eigenvectors of covariance </a:t>
            </a:r>
            <a:r>
              <a:rPr lang="en-US" sz="2600" dirty="0" smtClean="0">
                <a:solidFill>
                  <a:schemeClr val="tx2"/>
                </a:solidFill>
                <a:latin typeface="+mn-lt"/>
                <a:cs typeface="+mn-cs"/>
              </a:rPr>
              <a:t>matrix</a:t>
            </a:r>
          </a:p>
          <a:p>
            <a:pPr lvl="1" fontAlgn="base"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sz="2400" dirty="0">
                <a:solidFill>
                  <a:srgbClr val="800000"/>
                </a:solidFill>
                <a:latin typeface="+mn-lt"/>
              </a:rPr>
              <a:t>1) Calculation of Eigenvalues of Covariance matrix (S)</a:t>
            </a:r>
          </a:p>
          <a:p>
            <a:pPr lvl="1" fontAlgn="base"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sz="2400" dirty="0">
                <a:solidFill>
                  <a:srgbClr val="800000"/>
                </a:solidFill>
                <a:latin typeface="+mn-lt"/>
              </a:rPr>
              <a:t>2) Calculation of the corresponding Eigenvectors of Covariance matrix (S)</a:t>
            </a:r>
            <a:endParaRPr lang="en-IN" sz="2400" dirty="0">
              <a:solidFill>
                <a:srgbClr val="80000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62365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546710"/>
            <a:ext cx="7416824" cy="4762610"/>
          </a:xfrm>
        </p:spPr>
      </p:pic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39215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556792"/>
            <a:ext cx="7848872" cy="4248472"/>
          </a:xfrm>
        </p:spPr>
      </p:pic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1115616" y="5805264"/>
            <a:ext cx="73448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65CD"/>
                </a:solidFill>
                <a:latin typeface="ArialMT"/>
              </a:rPr>
              <a:t>The command is </a:t>
            </a:r>
            <a:r>
              <a:rPr lang="en-US" b="1" dirty="0">
                <a:solidFill>
                  <a:srgbClr val="FF3300"/>
                </a:solidFill>
                <a:latin typeface="Arial-BoldMT"/>
              </a:rPr>
              <a:t>[P, </a:t>
            </a:r>
            <a:r>
              <a:rPr lang="en-US" dirty="0">
                <a:solidFill>
                  <a:srgbClr val="FF3300"/>
                </a:solidFill>
                <a:latin typeface="Gulim"/>
              </a:rPr>
              <a:t>∧</a:t>
            </a:r>
            <a:r>
              <a:rPr lang="en-US" b="1" dirty="0">
                <a:solidFill>
                  <a:srgbClr val="FF3300"/>
                </a:solidFill>
                <a:latin typeface="Arial-BoldMT"/>
              </a:rPr>
              <a:t>]=</a:t>
            </a:r>
            <a:r>
              <a:rPr lang="en-US" b="1" dirty="0" err="1">
                <a:solidFill>
                  <a:srgbClr val="FF3300"/>
                </a:solidFill>
                <a:latin typeface="Arial-BoldMT"/>
              </a:rPr>
              <a:t>eig</a:t>
            </a:r>
            <a:r>
              <a:rPr lang="en-US" b="1" dirty="0">
                <a:solidFill>
                  <a:srgbClr val="FF3300"/>
                </a:solidFill>
                <a:latin typeface="Arial-BoldMT"/>
              </a:rPr>
              <a:t>(S)</a:t>
            </a:r>
            <a:r>
              <a:rPr lang="en-US" dirty="0">
                <a:solidFill>
                  <a:srgbClr val="0065CD"/>
                </a:solidFill>
                <a:latin typeface="ArialMT"/>
              </a:rPr>
              <a:t>. Then you will get followings in </a:t>
            </a:r>
            <a:r>
              <a:rPr lang="en-US" dirty="0" err="1">
                <a:solidFill>
                  <a:srgbClr val="0065CD"/>
                </a:solidFill>
                <a:latin typeface="ArialMT"/>
              </a:rPr>
              <a:t>Matlab</a:t>
            </a:r>
            <a:r>
              <a:rPr lang="en-US" dirty="0">
                <a:solidFill>
                  <a:srgbClr val="0065CD"/>
                </a:solidFill>
                <a:latin typeface="ArialMT"/>
              </a:rPr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147222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sz="2600" dirty="0" smtClean="0">
                <a:solidFill>
                  <a:schemeClr val="tx2"/>
                </a:solidFill>
                <a:latin typeface="+mn-lt"/>
                <a:cs typeface="+mn-cs"/>
              </a:rPr>
              <a:t>Total </a:t>
            </a:r>
            <a:r>
              <a:rPr lang="en-US" sz="2600" dirty="0">
                <a:solidFill>
                  <a:schemeClr val="tx2"/>
                </a:solidFill>
                <a:latin typeface="+mn-lt"/>
                <a:cs typeface="+mn-cs"/>
              </a:rPr>
              <a:t>eigenvalues will be 0.1928+1.3978=1.5906 and this is the same as total variance</a:t>
            </a:r>
          </a:p>
          <a:p>
            <a:pPr marL="457200" indent="-457200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sz="2600" dirty="0" smtClean="0">
                <a:solidFill>
                  <a:schemeClr val="tx2"/>
                </a:solidFill>
                <a:latin typeface="+mn-lt"/>
                <a:cs typeface="+mn-cs"/>
              </a:rPr>
              <a:t>Eigenvalues </a:t>
            </a:r>
            <a:r>
              <a:rPr lang="en-US" sz="2600" dirty="0">
                <a:solidFill>
                  <a:schemeClr val="tx2"/>
                </a:solidFill>
                <a:latin typeface="+mn-lt"/>
                <a:cs typeface="+mn-cs"/>
              </a:rPr>
              <a:t>represent the lengths of the two principal axes of </a:t>
            </a:r>
            <a:r>
              <a:rPr lang="en-US" sz="2600" dirty="0" smtClean="0">
                <a:solidFill>
                  <a:schemeClr val="tx2"/>
                </a:solidFill>
                <a:latin typeface="+mn-lt"/>
                <a:cs typeface="+mn-cs"/>
              </a:rPr>
              <a:t>ellipse. Therefore </a:t>
            </a:r>
            <a:r>
              <a:rPr lang="en-US" sz="2600" dirty="0">
                <a:solidFill>
                  <a:schemeClr val="tx2"/>
                </a:solidFill>
                <a:latin typeface="+mn-lt"/>
                <a:cs typeface="+mn-cs"/>
              </a:rPr>
              <a:t>the axes represent the total variance of the data set.</a:t>
            </a:r>
          </a:p>
          <a:p>
            <a:pPr marL="457200" indent="-457200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sz="2600" dirty="0" smtClean="0">
                <a:solidFill>
                  <a:schemeClr val="tx2"/>
                </a:solidFill>
                <a:latin typeface="+mn-lt"/>
                <a:cs typeface="+mn-cs"/>
              </a:rPr>
              <a:t>The </a:t>
            </a:r>
            <a:r>
              <a:rPr lang="en-US" sz="2600" dirty="0">
                <a:solidFill>
                  <a:schemeClr val="tx2"/>
                </a:solidFill>
                <a:latin typeface="+mn-lt"/>
                <a:cs typeface="+mn-cs"/>
              </a:rPr>
              <a:t>first principal axis contains 1.3978/1.5906=87.88% of the total variance.</a:t>
            </a:r>
          </a:p>
          <a:p>
            <a:pPr marL="0" indent="0">
              <a:lnSpc>
                <a:spcPct val="80000"/>
              </a:lnSpc>
            </a:pPr>
            <a:r>
              <a:rPr lang="en-US" sz="2600" dirty="0" smtClean="0">
                <a:solidFill>
                  <a:schemeClr val="tx2"/>
                </a:solidFill>
                <a:latin typeface="+mn-lt"/>
                <a:cs typeface="+mn-cs"/>
              </a:rPr>
              <a:t>       Second </a:t>
            </a:r>
            <a:r>
              <a:rPr lang="en-US" sz="2600" dirty="0">
                <a:solidFill>
                  <a:schemeClr val="tx2"/>
                </a:solidFill>
                <a:latin typeface="+mn-lt"/>
                <a:cs typeface="+mn-cs"/>
              </a:rPr>
              <a:t>principal axis represents 0.1928/1.5906=12.12% of the total variance.</a:t>
            </a:r>
            <a:endParaRPr lang="en-IN" sz="2600" dirty="0">
              <a:solidFill>
                <a:schemeClr val="tx2"/>
              </a:solidFill>
              <a:latin typeface="+mn-lt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78683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sz="2600" dirty="0" smtClean="0">
                <a:solidFill>
                  <a:schemeClr val="tx2"/>
                </a:solidFill>
                <a:latin typeface="+mn-lt"/>
                <a:cs typeface="+mn-cs"/>
              </a:rPr>
              <a:t>4th Step of PCA: Calculation of scores</a:t>
            </a:r>
          </a:p>
          <a:p>
            <a:pPr algn="ctr"/>
            <a:r>
              <a:rPr lang="en-IN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PC</a:t>
            </a:r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</a:rPr>
              <a:t>1 =</a:t>
            </a:r>
            <a:r>
              <a:rPr lang="el-G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α1</a:t>
            </a:r>
            <a:r>
              <a:rPr lang="en-IN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X</a:t>
            </a:r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</a:rPr>
              <a:t>1 +</a:t>
            </a:r>
            <a:r>
              <a:rPr lang="el-G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α2</a:t>
            </a:r>
            <a:r>
              <a:rPr lang="en-IN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X</a:t>
            </a:r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</a:rPr>
              <a:t>2</a:t>
            </a:r>
          </a:p>
          <a:p>
            <a:pPr algn="ctr"/>
            <a:r>
              <a:rPr lang="el-GR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PC</a:t>
            </a:r>
            <a:r>
              <a:rPr lang="el-G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2 </a:t>
            </a:r>
            <a:r>
              <a:rPr lang="el-G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= </a:t>
            </a:r>
            <a:r>
              <a:rPr lang="el-G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β</a:t>
            </a:r>
            <a:r>
              <a:rPr lang="en-IN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1</a:t>
            </a:r>
            <a:r>
              <a:rPr lang="el-G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l-GR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X</a:t>
            </a:r>
            <a:r>
              <a:rPr lang="en-IN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1</a:t>
            </a:r>
            <a:r>
              <a:rPr lang="el-GR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l-G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+</a:t>
            </a:r>
            <a:r>
              <a:rPr lang="el-G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β</a:t>
            </a:r>
            <a:r>
              <a:rPr lang="en-IN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2</a:t>
            </a:r>
            <a:r>
              <a:rPr lang="el-G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l-GR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X</a:t>
            </a:r>
            <a:r>
              <a:rPr lang="en-IN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2</a:t>
            </a:r>
            <a:endParaRPr lang="el-GR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α ’s are the elements of the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first eigenvector</a:t>
            </a:r>
          </a:p>
          <a:p>
            <a:pPr algn="ctr"/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β ’s are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the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elements of the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second </a:t>
            </a: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eigenvector</a:t>
            </a:r>
          </a:p>
          <a:p>
            <a:pPr algn="ctr"/>
            <a:endParaRPr lang="en-US" sz="2600" b="1" dirty="0">
              <a:solidFill>
                <a:schemeClr val="tx2">
                  <a:lumMod val="60000"/>
                  <a:lumOff val="40000"/>
                </a:schemeClr>
              </a:solidFill>
              <a:latin typeface="+mn-lt"/>
              <a:cs typeface="+mn-cs"/>
            </a:endParaRPr>
          </a:p>
          <a:p>
            <a:pPr algn="ctr"/>
            <a:r>
              <a:rPr lang="en-IN" sz="2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cs typeface="+mn-cs"/>
              </a:rPr>
              <a:t>Or</a:t>
            </a:r>
          </a:p>
          <a:p>
            <a:pPr algn="ctr"/>
            <a:r>
              <a:rPr lang="en-IN" sz="2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cs typeface="+mn-cs"/>
              </a:rPr>
              <a:t>PCA=Data*</a:t>
            </a:r>
            <a:r>
              <a:rPr lang="en-US" sz="2800" dirty="0">
                <a:solidFill>
                  <a:srgbClr val="800000"/>
                </a:solidFill>
              </a:rPr>
              <a:t>Eigenvector</a:t>
            </a:r>
            <a:endParaRPr lang="en-IN" sz="2600" dirty="0">
              <a:solidFill>
                <a:schemeClr val="tx2">
                  <a:lumMod val="60000"/>
                  <a:lumOff val="4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6670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sz="2600" dirty="0">
                <a:solidFill>
                  <a:schemeClr val="tx2"/>
                </a:solidFill>
                <a:latin typeface="+mn-lt"/>
                <a:cs typeface="+mn-cs"/>
              </a:rPr>
              <a:t>In the presence of millions of features/attributes/inputs/variables, select the most relevant </a:t>
            </a:r>
            <a:r>
              <a:rPr lang="en-US" sz="2600" dirty="0" smtClean="0">
                <a:solidFill>
                  <a:schemeClr val="tx2"/>
                </a:solidFill>
                <a:latin typeface="+mn-lt"/>
                <a:cs typeface="+mn-cs"/>
              </a:rPr>
              <a:t>ones.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1619673" y="3889375"/>
            <a:ext cx="6120679" cy="2130425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" name="Rectangle 13"/>
          <p:cNvSpPr>
            <a:spLocks noChangeArrowheads="1"/>
          </p:cNvSpPr>
          <p:nvPr/>
        </p:nvSpPr>
        <p:spPr bwMode="auto">
          <a:xfrm>
            <a:off x="1624013" y="3889375"/>
            <a:ext cx="1270000" cy="21304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838526" y="3386137"/>
            <a:ext cx="7493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6000" dirty="0">
                <a:latin typeface="+mj-lt"/>
              </a:rPr>
              <a:t>X</a:t>
            </a:r>
          </a:p>
        </p:txBody>
      </p:sp>
      <p:sp>
        <p:nvSpPr>
          <p:cNvPr id="7" name="Line 10"/>
          <p:cNvSpPr>
            <a:spLocks noChangeShapeType="1"/>
          </p:cNvSpPr>
          <p:nvPr/>
        </p:nvSpPr>
        <p:spPr bwMode="auto">
          <a:xfrm>
            <a:off x="1449388" y="3865563"/>
            <a:ext cx="26268" cy="2154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 flipV="1">
            <a:off x="1609725" y="3690938"/>
            <a:ext cx="6130627" cy="492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4267200" y="3235325"/>
            <a:ext cx="11922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+mj-lt"/>
              </a:rPr>
              <a:t>m features</a:t>
            </a:r>
          </a:p>
        </p:txBody>
      </p:sp>
      <p:sp>
        <p:nvSpPr>
          <p:cNvPr id="10" name="Text Box 15"/>
          <p:cNvSpPr txBox="1">
            <a:spLocks noChangeArrowheads="1"/>
          </p:cNvSpPr>
          <p:nvPr/>
        </p:nvSpPr>
        <p:spPr bwMode="auto">
          <a:xfrm>
            <a:off x="2073733" y="4022724"/>
            <a:ext cx="4270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+mj-lt"/>
              </a:rPr>
              <a:t>m’</a:t>
            </a: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978113" y="4836318"/>
            <a:ext cx="3127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+mj-lt"/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12100295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700808"/>
            <a:ext cx="7920880" cy="4104456"/>
          </a:xfrm>
        </p:spPr>
      </p:pic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5084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IN" sz="2600" dirty="0">
                <a:solidFill>
                  <a:schemeClr val="tx2"/>
                </a:solidFill>
                <a:latin typeface="+mn-lt"/>
                <a:cs typeface="+mn-cs"/>
              </a:rPr>
              <a:t>Why we need FS</a:t>
            </a:r>
            <a:r>
              <a:rPr lang="en-IN" sz="2600" dirty="0" smtClean="0">
                <a:solidFill>
                  <a:schemeClr val="tx2"/>
                </a:solidFill>
                <a:latin typeface="+mn-lt"/>
                <a:cs typeface="+mn-cs"/>
              </a:rPr>
              <a:t>:</a:t>
            </a:r>
          </a:p>
          <a:p>
            <a:pPr lvl="1" fontAlgn="base"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sz="2400" dirty="0">
                <a:solidFill>
                  <a:srgbClr val="800000"/>
                </a:solidFill>
                <a:latin typeface="+mn-lt"/>
              </a:rPr>
              <a:t>to improve performance (in terms of speed, predictive power, simplicity of the model).</a:t>
            </a:r>
          </a:p>
          <a:p>
            <a:pPr lvl="1" fontAlgn="base"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sz="2400" dirty="0">
                <a:solidFill>
                  <a:srgbClr val="800000"/>
                </a:solidFill>
                <a:latin typeface="+mn-lt"/>
              </a:rPr>
              <a:t>to visualize the data for model selection.</a:t>
            </a:r>
          </a:p>
          <a:p>
            <a:pPr lvl="1" fontAlgn="base"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sz="2400" dirty="0">
                <a:solidFill>
                  <a:srgbClr val="800000"/>
                </a:solidFill>
                <a:latin typeface="+mn-lt"/>
              </a:rPr>
              <a:t>To reduce dimensionality and remove noise</a:t>
            </a:r>
            <a:r>
              <a:rPr lang="en-US" sz="2600" dirty="0" smtClean="0">
                <a:solidFill>
                  <a:schemeClr val="tx2"/>
                </a:solidFill>
                <a:latin typeface="+mn-lt"/>
                <a:cs typeface="+mn-cs"/>
              </a:rPr>
              <a:t>.</a:t>
            </a:r>
          </a:p>
          <a:p>
            <a:pPr lvl="1" fontAlgn="base"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</a:pPr>
            <a:endParaRPr lang="en-US" sz="2600" dirty="0">
              <a:solidFill>
                <a:schemeClr val="tx2"/>
              </a:solidFill>
              <a:latin typeface="+mn-lt"/>
              <a:cs typeface="+mn-cs"/>
            </a:endParaRPr>
          </a:p>
          <a:p>
            <a:pPr marL="457200" lvl="1" indent="-457200">
              <a:lnSpc>
                <a:spcPct val="80000"/>
              </a:lnSpc>
              <a:buClr>
                <a:srgbClr val="101141"/>
              </a:buClr>
              <a:buFont typeface="Wingdings" panose="05000000000000000000" pitchFamily="2" charset="2"/>
              <a:buChar char="§"/>
            </a:pPr>
            <a:r>
              <a:rPr lang="en-US" sz="2600" dirty="0">
                <a:solidFill>
                  <a:schemeClr val="tx2"/>
                </a:solidFill>
                <a:latin typeface="+mn-lt"/>
                <a:cs typeface="+mn-cs"/>
              </a:rPr>
              <a:t>Feature Selection is a process that chooses an optimal subset of features according to a certain criterion.</a:t>
            </a:r>
          </a:p>
          <a:p>
            <a:pPr lvl="1" fontAlgn="base"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</a:pPr>
            <a:endParaRPr lang="en-US" sz="2600" dirty="0">
              <a:solidFill>
                <a:schemeClr val="tx2"/>
              </a:solidFill>
              <a:latin typeface="+mn-lt"/>
              <a:cs typeface="+mn-cs"/>
            </a:endParaRPr>
          </a:p>
          <a:p>
            <a:pPr lvl="1" fontAlgn="base"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</a:pPr>
            <a:endParaRPr lang="en-US" sz="2600" dirty="0">
              <a:solidFill>
                <a:schemeClr val="tx2"/>
              </a:solidFill>
              <a:latin typeface="+mn-lt"/>
              <a:cs typeface="+mn-cs"/>
            </a:endParaRPr>
          </a:p>
          <a:p>
            <a:pPr lvl="1" fontAlgn="base"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</a:pPr>
            <a:endParaRPr lang="en-IN" sz="2600" dirty="0">
              <a:solidFill>
                <a:schemeClr val="tx2"/>
              </a:solidFill>
              <a:latin typeface="+mn-lt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664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sz="2600" dirty="0">
                <a:solidFill>
                  <a:schemeClr val="tx2"/>
                </a:solidFill>
                <a:latin typeface="+mn-lt"/>
                <a:cs typeface="+mn-cs"/>
              </a:rPr>
              <a:t>Reasons for performing FS may include:</a:t>
            </a:r>
          </a:p>
          <a:p>
            <a:pPr lvl="1" fontAlgn="base"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sz="2400" dirty="0">
                <a:solidFill>
                  <a:srgbClr val="800000"/>
                </a:solidFill>
                <a:latin typeface="+mn-lt"/>
              </a:rPr>
              <a:t>removing irrelevant data.</a:t>
            </a:r>
          </a:p>
          <a:p>
            <a:pPr lvl="1" fontAlgn="base"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sz="2400" dirty="0">
                <a:solidFill>
                  <a:srgbClr val="800000"/>
                </a:solidFill>
                <a:latin typeface="+mn-lt"/>
              </a:rPr>
              <a:t>increasing predictive accuracy of learned models.</a:t>
            </a:r>
          </a:p>
          <a:p>
            <a:pPr lvl="1" fontAlgn="base"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sz="2400" dirty="0" smtClean="0">
                <a:solidFill>
                  <a:srgbClr val="800000"/>
                </a:solidFill>
                <a:latin typeface="+mn-lt"/>
              </a:rPr>
              <a:t>improving </a:t>
            </a:r>
            <a:r>
              <a:rPr lang="en-US" sz="2400" dirty="0">
                <a:solidFill>
                  <a:srgbClr val="800000"/>
                </a:solidFill>
                <a:latin typeface="+mn-lt"/>
              </a:rPr>
              <a:t>learning efficiency, such as reducing storage requirements and computational cost.</a:t>
            </a:r>
          </a:p>
          <a:p>
            <a:pPr lvl="1" fontAlgn="base"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sz="2400" dirty="0">
                <a:solidFill>
                  <a:srgbClr val="800000"/>
                </a:solidFill>
                <a:latin typeface="+mn-lt"/>
              </a:rPr>
              <a:t>reducing the complexity of the resulting model description, improving the understanding of the data and the model</a:t>
            </a:r>
            <a:r>
              <a:rPr lang="en-US" dirty="0"/>
              <a:t>.</a:t>
            </a:r>
          </a:p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4541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tx2"/>
                </a:solidFill>
                <a:latin typeface="+mn-lt"/>
                <a:cs typeface="+mn-cs"/>
              </a:rPr>
              <a:t>searching for the best subset of features.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600" dirty="0">
              <a:solidFill>
                <a:schemeClr val="tx2"/>
              </a:solidFill>
              <a:latin typeface="+mn-lt"/>
              <a:cs typeface="+mn-cs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tx2"/>
                </a:solidFill>
                <a:latin typeface="+mn-lt"/>
                <a:cs typeface="+mn-cs"/>
              </a:rPr>
              <a:t>criteria for evaluating different subsets.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600" dirty="0">
              <a:solidFill>
                <a:schemeClr val="tx2"/>
              </a:solidFill>
              <a:latin typeface="+mn-lt"/>
              <a:cs typeface="+mn-cs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tx2"/>
                </a:solidFill>
                <a:latin typeface="+mn-lt"/>
                <a:cs typeface="+mn-cs"/>
              </a:rPr>
              <a:t>principle for selecting, adding, removing or changing new features during the search.</a:t>
            </a:r>
          </a:p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Steps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8731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93837"/>
            <a:ext cx="8229600" cy="4671467"/>
          </a:xfrm>
        </p:spPr>
        <p:txBody>
          <a:bodyPr>
            <a:normAutofit/>
          </a:bodyPr>
          <a:lstStyle/>
          <a:p>
            <a:pPr marL="457200" indent="-457200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sz="2600" dirty="0">
                <a:solidFill>
                  <a:schemeClr val="tx2"/>
                </a:solidFill>
                <a:latin typeface="+mn-lt"/>
                <a:cs typeface="+mn-cs"/>
              </a:rPr>
              <a:t>Feature selection methods can be broadly </a:t>
            </a:r>
            <a:r>
              <a:rPr lang="en-US" sz="2600" dirty="0" err="1" smtClean="0">
                <a:solidFill>
                  <a:schemeClr val="tx2"/>
                </a:solidFill>
                <a:latin typeface="+mn-lt"/>
                <a:cs typeface="+mn-cs"/>
              </a:rPr>
              <a:t>classi</a:t>
            </a:r>
            <a:r>
              <a:rPr lang="en-IN" sz="2600" dirty="0" err="1" smtClean="0">
                <a:solidFill>
                  <a:schemeClr val="tx2"/>
                </a:solidFill>
                <a:latin typeface="+mn-lt"/>
                <a:cs typeface="+mn-cs"/>
              </a:rPr>
              <a:t>fied</a:t>
            </a:r>
            <a:r>
              <a:rPr lang="en-IN" sz="2600" dirty="0" smtClean="0">
                <a:solidFill>
                  <a:schemeClr val="tx2"/>
                </a:solidFill>
                <a:latin typeface="+mn-lt"/>
                <a:cs typeface="+mn-cs"/>
              </a:rPr>
              <a:t> </a:t>
            </a:r>
            <a:r>
              <a:rPr lang="en-IN" sz="2600" dirty="0">
                <a:solidFill>
                  <a:schemeClr val="tx2"/>
                </a:solidFill>
                <a:latin typeface="+mn-lt"/>
                <a:cs typeface="+mn-cs"/>
              </a:rPr>
              <a:t>into two subclasses</a:t>
            </a:r>
            <a:r>
              <a:rPr lang="en-IN" sz="2600" dirty="0" smtClean="0">
                <a:solidFill>
                  <a:schemeClr val="tx2"/>
                </a:solidFill>
                <a:latin typeface="+mn-lt"/>
                <a:cs typeface="+mn-cs"/>
              </a:rPr>
              <a:t>:</a:t>
            </a:r>
          </a:p>
          <a:p>
            <a:pPr lvl="1" fontAlgn="base"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sz="2400" dirty="0">
                <a:solidFill>
                  <a:srgbClr val="00B050"/>
                </a:solidFill>
                <a:latin typeface="+mn-lt"/>
              </a:rPr>
              <a:t>Feature ranking methods: </a:t>
            </a:r>
            <a:r>
              <a:rPr lang="en-US" sz="2400" dirty="0">
                <a:solidFill>
                  <a:srgbClr val="800000"/>
                </a:solidFill>
                <a:latin typeface="+mn-lt"/>
              </a:rPr>
              <a:t>In Feature ranking </a:t>
            </a:r>
            <a:r>
              <a:rPr lang="en-US" sz="2400" dirty="0" smtClean="0">
                <a:solidFill>
                  <a:srgbClr val="800000"/>
                </a:solidFill>
                <a:latin typeface="+mn-lt"/>
              </a:rPr>
              <a:t>method, some </a:t>
            </a:r>
            <a:r>
              <a:rPr lang="en-US" sz="2400" dirty="0">
                <a:solidFill>
                  <a:srgbClr val="800000"/>
                </a:solidFill>
                <a:latin typeface="+mn-lt"/>
              </a:rPr>
              <a:t>decisive factors have been considered to </a:t>
            </a:r>
            <a:r>
              <a:rPr lang="en-US" sz="2400" dirty="0" smtClean="0">
                <a:solidFill>
                  <a:srgbClr val="800000"/>
                </a:solidFill>
                <a:latin typeface="+mn-lt"/>
              </a:rPr>
              <a:t>rank each </a:t>
            </a:r>
            <a:r>
              <a:rPr lang="en-US" sz="2400" dirty="0">
                <a:solidFill>
                  <a:srgbClr val="800000"/>
                </a:solidFill>
                <a:latin typeface="+mn-lt"/>
              </a:rPr>
              <a:t>individual feature and then some of these </a:t>
            </a:r>
            <a:r>
              <a:rPr lang="en-US" sz="2400" dirty="0" smtClean="0">
                <a:solidFill>
                  <a:srgbClr val="800000"/>
                </a:solidFill>
                <a:latin typeface="+mn-lt"/>
              </a:rPr>
              <a:t>features </a:t>
            </a:r>
            <a:r>
              <a:rPr lang="en-US" sz="2400" dirty="0">
                <a:solidFill>
                  <a:srgbClr val="800000"/>
                </a:solidFill>
                <a:latin typeface="+mn-lt"/>
              </a:rPr>
              <a:t>are selected which are suitable for a given project.</a:t>
            </a:r>
          </a:p>
          <a:p>
            <a:pPr lvl="1" fontAlgn="base"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sz="2400" dirty="0">
                <a:solidFill>
                  <a:srgbClr val="00B050"/>
                </a:solidFill>
                <a:latin typeface="+mn-lt"/>
              </a:rPr>
              <a:t>Feature subset selection method: </a:t>
            </a:r>
            <a:r>
              <a:rPr lang="en-US" sz="2400" dirty="0">
                <a:solidFill>
                  <a:srgbClr val="800000"/>
                </a:solidFill>
                <a:latin typeface="+mn-lt"/>
              </a:rPr>
              <a:t>In feature </a:t>
            </a:r>
            <a:r>
              <a:rPr lang="en-US" sz="2400" dirty="0" smtClean="0">
                <a:solidFill>
                  <a:srgbClr val="800000"/>
                </a:solidFill>
                <a:latin typeface="+mn-lt"/>
              </a:rPr>
              <a:t>subset selection</a:t>
            </a:r>
            <a:r>
              <a:rPr lang="en-US" sz="2400" dirty="0">
                <a:solidFill>
                  <a:srgbClr val="800000"/>
                </a:solidFill>
                <a:latin typeface="+mn-lt"/>
              </a:rPr>
              <a:t>, subset of features are searched which </a:t>
            </a:r>
            <a:r>
              <a:rPr lang="en-US" sz="2400" dirty="0" smtClean="0">
                <a:solidFill>
                  <a:srgbClr val="800000"/>
                </a:solidFill>
                <a:latin typeface="+mn-lt"/>
              </a:rPr>
              <a:t>collectively </a:t>
            </a:r>
            <a:r>
              <a:rPr lang="en-US" sz="2400" dirty="0">
                <a:solidFill>
                  <a:srgbClr val="800000"/>
                </a:solidFill>
                <a:latin typeface="+mn-lt"/>
              </a:rPr>
              <a:t>have good predictive capability.</a:t>
            </a:r>
            <a:endParaRPr lang="en-IN" sz="2400" dirty="0">
              <a:solidFill>
                <a:srgbClr val="80000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59215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sz="2600" dirty="0">
                <a:solidFill>
                  <a:schemeClr val="tx2"/>
                </a:solidFill>
                <a:latin typeface="+mn-lt"/>
                <a:cs typeface="+mn-cs"/>
              </a:rPr>
              <a:t>Feature ranking methods rank features </a:t>
            </a:r>
            <a:r>
              <a:rPr lang="en-US" sz="2600" dirty="0" smtClean="0">
                <a:solidFill>
                  <a:schemeClr val="tx2"/>
                </a:solidFill>
                <a:latin typeface="+mn-lt"/>
                <a:cs typeface="+mn-cs"/>
              </a:rPr>
              <a:t>independently without </a:t>
            </a:r>
            <a:r>
              <a:rPr lang="en-US" sz="2600" dirty="0">
                <a:solidFill>
                  <a:schemeClr val="tx2"/>
                </a:solidFill>
                <a:latin typeface="+mn-lt"/>
                <a:cs typeface="+mn-cs"/>
              </a:rPr>
              <a:t>using any learning algorithm</a:t>
            </a:r>
            <a:r>
              <a:rPr lang="en-US" sz="2600" dirty="0">
                <a:solidFill>
                  <a:schemeClr val="tx2"/>
                </a:solidFill>
                <a:latin typeface="+mn-lt"/>
                <a:cs typeface="+mn-cs"/>
              </a:rPr>
              <a:t>.</a:t>
            </a:r>
          </a:p>
          <a:p>
            <a:pPr marL="457200" indent="-457200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IN" sz="2600" dirty="0">
                <a:solidFill>
                  <a:schemeClr val="tx2"/>
                </a:solidFill>
                <a:latin typeface="+mn-lt"/>
                <a:cs typeface="+mn-cs"/>
              </a:rPr>
              <a:t>In feature </a:t>
            </a:r>
            <a:r>
              <a:rPr lang="en-IN" sz="2600" dirty="0" smtClean="0">
                <a:solidFill>
                  <a:schemeClr val="tx2"/>
                </a:solidFill>
                <a:latin typeface="+mn-lt"/>
                <a:cs typeface="+mn-cs"/>
              </a:rPr>
              <a:t>ranking </a:t>
            </a:r>
            <a:r>
              <a:rPr lang="en-US" sz="2600" dirty="0" smtClean="0">
                <a:solidFill>
                  <a:schemeClr val="tx2"/>
                </a:solidFill>
                <a:latin typeface="+mn-lt"/>
                <a:cs typeface="+mn-cs"/>
              </a:rPr>
              <a:t>methods</a:t>
            </a:r>
            <a:r>
              <a:rPr lang="en-US" sz="2600" dirty="0">
                <a:solidFill>
                  <a:schemeClr val="tx2"/>
                </a:solidFill>
                <a:latin typeface="+mn-lt"/>
                <a:cs typeface="+mn-cs"/>
              </a:rPr>
              <a:t>, ranking of features are based on the score of </a:t>
            </a:r>
            <a:r>
              <a:rPr lang="en-US" sz="2600" dirty="0" smtClean="0">
                <a:solidFill>
                  <a:schemeClr val="tx2"/>
                </a:solidFill>
                <a:latin typeface="+mn-lt"/>
                <a:cs typeface="+mn-cs"/>
              </a:rPr>
              <a:t>the </a:t>
            </a:r>
            <a:r>
              <a:rPr lang="en-IN" sz="2600" dirty="0" smtClean="0">
                <a:solidFill>
                  <a:schemeClr val="tx2"/>
                </a:solidFill>
                <a:latin typeface="+mn-lt"/>
                <a:cs typeface="+mn-cs"/>
              </a:rPr>
              <a:t>features. </a:t>
            </a:r>
            <a:endParaRPr lang="en-IN" sz="2600" dirty="0">
              <a:solidFill>
                <a:schemeClr val="tx2"/>
              </a:solidFill>
              <a:latin typeface="+mn-lt"/>
              <a:cs typeface="+mn-cs"/>
            </a:endParaRPr>
          </a:p>
          <a:p>
            <a:pPr marL="457200" indent="-457200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sz="2600" dirty="0">
                <a:solidFill>
                  <a:schemeClr val="tx2"/>
                </a:solidFill>
                <a:latin typeface="+mn-lt"/>
                <a:cs typeface="+mn-cs"/>
              </a:rPr>
              <a:t>Further top ⌈ log2 n⌉ metrics out of “n” </a:t>
            </a:r>
            <a:r>
              <a:rPr lang="en-US" sz="2600" dirty="0" smtClean="0">
                <a:solidFill>
                  <a:schemeClr val="tx2"/>
                </a:solidFill>
                <a:latin typeface="+mn-lt"/>
                <a:cs typeface="+mn-cs"/>
              </a:rPr>
              <a:t>number </a:t>
            </a:r>
            <a:r>
              <a:rPr lang="en-US" sz="2600" dirty="0">
                <a:solidFill>
                  <a:schemeClr val="tx2"/>
                </a:solidFill>
                <a:latin typeface="+mn-lt"/>
                <a:cs typeface="+mn-cs"/>
              </a:rPr>
              <a:t>of metrics have been considered to develop a </a:t>
            </a:r>
            <a:r>
              <a:rPr lang="en-US" sz="2600" dirty="0" smtClean="0">
                <a:solidFill>
                  <a:schemeClr val="tx2"/>
                </a:solidFill>
                <a:latin typeface="+mn-lt"/>
                <a:cs typeface="+mn-cs"/>
              </a:rPr>
              <a:t>model.</a:t>
            </a:r>
          </a:p>
          <a:p>
            <a:pPr marL="457200" indent="-457200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sz="2600" dirty="0" smtClean="0">
                <a:solidFill>
                  <a:schemeClr val="tx2"/>
                </a:solidFill>
                <a:latin typeface="+mn-lt"/>
                <a:cs typeface="+mn-cs"/>
              </a:rPr>
              <a:t>Example</a:t>
            </a:r>
          </a:p>
          <a:p>
            <a:pPr marL="457200" indent="-457200">
              <a:lnSpc>
                <a:spcPct val="80000"/>
              </a:lnSpc>
              <a:buFont typeface="Wingdings" panose="05000000000000000000" pitchFamily="2" charset="2"/>
              <a:buChar char="§"/>
            </a:pPr>
            <a:endParaRPr lang="en-US" sz="2600" dirty="0">
              <a:solidFill>
                <a:schemeClr val="tx2"/>
              </a:solidFill>
              <a:latin typeface="+mn-lt"/>
              <a:cs typeface="+mn-cs"/>
            </a:endParaRPr>
          </a:p>
          <a:p>
            <a:pPr marL="457200" indent="-457200">
              <a:lnSpc>
                <a:spcPct val="80000"/>
              </a:lnSpc>
              <a:buFont typeface="Wingdings" panose="05000000000000000000" pitchFamily="2" charset="2"/>
              <a:buChar char="§"/>
            </a:pPr>
            <a:endParaRPr lang="en-IN" sz="2600" dirty="0">
              <a:solidFill>
                <a:schemeClr val="tx2"/>
              </a:solidFill>
              <a:latin typeface="+mn-lt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Feature ranking methods:</a:t>
            </a:r>
            <a:endParaRPr lang="en-IN" dirty="0"/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3357158"/>
              </p:ext>
            </p:extLst>
          </p:nvPr>
        </p:nvGraphicFramePr>
        <p:xfrm>
          <a:off x="2312987" y="3893241"/>
          <a:ext cx="4213225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22" name="Equation" r:id="rId3" imgW="1638000" imgH="431640" progId="Equation.3">
                  <p:embed/>
                </p:oleObj>
              </mc:Choice>
              <mc:Fallback>
                <p:oleObj name="Equation" r:id="rId3" imgW="1638000" imgH="431640" progId="Equation.3">
                  <p:embed/>
                  <p:pic>
                    <p:nvPicPr>
                      <p:cNvPr id="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2987" y="3893241"/>
                        <a:ext cx="4213225" cy="1104900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1018874"/>
              </p:ext>
            </p:extLst>
          </p:nvPr>
        </p:nvGraphicFramePr>
        <p:xfrm>
          <a:off x="2743200" y="5258614"/>
          <a:ext cx="33528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23" name="Equation" r:id="rId5" imgW="1612800" imgH="355320" progId="Equation.3">
                  <p:embed/>
                </p:oleObj>
              </mc:Choice>
              <mc:Fallback>
                <p:oleObj name="Equation" r:id="rId5" imgW="1612800" imgH="355320" progId="Equation.3">
                  <p:embed/>
                  <p:pic>
                    <p:nvPicPr>
                      <p:cNvPr id="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5258614"/>
                        <a:ext cx="3352800" cy="736600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/>
          <p:nvPr/>
        </p:nvSpPr>
        <p:spPr>
          <a:xfrm>
            <a:off x="2051720" y="6033571"/>
            <a:ext cx="57861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dirty="0">
                <a:solidFill>
                  <a:schemeClr val="tx2"/>
                </a:solidFill>
              </a:rPr>
              <a:t>p( j | t) is the relative frequency of class j at node 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670814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s-ES" altLang="en-US" dirty="0" err="1">
                <a:solidFill>
                  <a:srgbClr val="000000"/>
                </a:solidFill>
              </a:rPr>
              <a:t>Filters</a:t>
            </a:r>
            <a:r>
              <a:rPr lang="es-ES" altLang="en-US" dirty="0" smtClean="0">
                <a:solidFill>
                  <a:srgbClr val="000000"/>
                </a:solidFill>
              </a:rPr>
              <a:t>:</a:t>
            </a:r>
            <a:endParaRPr lang="es-ES" altLang="en-US" dirty="0">
              <a:solidFill>
                <a:srgbClr val="000000"/>
              </a:solidFill>
            </a:endParaRPr>
          </a:p>
        </p:txBody>
      </p:sp>
      <p:pic>
        <p:nvPicPr>
          <p:cNvPr id="4" name="Imagen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493838"/>
            <a:ext cx="648072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589045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11.0&quot;&gt;&lt;object type=&quot;1&quot; unique_id=&quot;10001&quot;&gt;&lt;object type=&quot;2&quot; unique_id=&quot;10055&quot;&gt;&lt;object type=&quot;3&quot; unique_id=&quot;10056&quot;&gt;&lt;property id=&quot;20148&quot; value=&quot;5&quot;/&gt;&lt;property id=&quot;20300&quot; value=&quot;Slide 1 - &amp;quot;  Data Mining: Data  Dr.  Lov Kumar Assistant Professor, BITS Pilani, Hyderabad Campus    &amp;amp;#x09;&amp;amp;#x09;&amp;quot;&quot;/&gt;&lt;property id=&quot;20307&quot; value=&quot;296&quot;/&gt;&lt;/object&gt;&lt;object type=&quot;3&quot; unique_id=&quot;12733&quot;&gt;&lt;property id=&quot;20148&quot; value=&quot;5&quot;/&gt;&lt;property id=&quot;20300&quot; value=&quot;Slide 2&quot;/&gt;&lt;property id=&quot;20307&quot; value=&quot;308&quot;/&gt;&lt;/object&gt;&lt;object type=&quot;3&quot; unique_id=&quot;13664&quot;&gt;&lt;property id=&quot;20148&quot; value=&quot;5&quot;/&gt;&lt;property id=&quot;20300&quot; value=&quot;Slide 3&quot;/&gt;&lt;property id=&quot;20307&quot; value=&quot;309&quot;/&gt;&lt;/object&gt;&lt;object type=&quot;3&quot; unique_id=&quot;13665&quot;&gt;&lt;property id=&quot;20148&quot; value=&quot;5&quot;/&gt;&lt;property id=&quot;20300&quot; value=&quot;Slide 4&quot;/&gt;&lt;property id=&quot;20307&quot; value=&quot;310&quot;/&gt;&lt;/object&gt;&lt;object type=&quot;3&quot; unique_id=&quot;13666&quot;&gt;&lt;property id=&quot;20148&quot; value=&quot;5&quot;/&gt;&lt;property id=&quot;20300&quot; value=&quot;Slide 5&quot;/&gt;&lt;property id=&quot;20307&quot; value=&quot;311&quot;/&gt;&lt;/object&gt;&lt;object type=&quot;3&quot; unique_id=&quot;13667&quot;&gt;&lt;property id=&quot;20148&quot; value=&quot;5&quot;/&gt;&lt;property id=&quot;20300&quot; value=&quot;Slide 6&quot;/&gt;&lt;property id=&quot;20307&quot; value=&quot;312&quot;/&gt;&lt;/object&gt;&lt;object type=&quot;3&quot; unique_id=&quot;13668&quot;&gt;&lt;property id=&quot;20148&quot; value=&quot;5&quot;/&gt;&lt;property id=&quot;20300&quot; value=&quot;Slide 7&quot;/&gt;&lt;property id=&quot;20307&quot; value=&quot;313&quot;/&gt;&lt;/object&gt;&lt;object type=&quot;3&quot; unique_id=&quot;13669&quot;&gt;&lt;property id=&quot;20148&quot; value=&quot;5&quot;/&gt;&lt;property id=&quot;20300&quot; value=&quot;Slide 8&quot;/&gt;&lt;property id=&quot;20307&quot; value=&quot;314&quot;/&gt;&lt;/object&gt;&lt;object type=&quot;3&quot; unique_id=&quot;13670&quot;&gt;&lt;property id=&quot;20148&quot; value=&quot;5&quot;/&gt;&lt;property id=&quot;20300&quot; value=&quot;Slide 9&quot;/&gt;&lt;property id=&quot;20307&quot; value=&quot;315&quot;/&gt;&lt;/object&gt;&lt;object type=&quot;3&quot; unique_id=&quot;13671&quot;&gt;&lt;property id=&quot;20148&quot; value=&quot;5&quot;/&gt;&lt;property id=&quot;20300&quot; value=&quot;Slide 10&quot;/&gt;&lt;property id=&quot;20307&quot; value=&quot;316&quot;/&gt;&lt;/object&gt;&lt;object type=&quot;3&quot; unique_id=&quot;13672&quot;&gt;&lt;property id=&quot;20148&quot; value=&quot;5&quot;/&gt;&lt;property id=&quot;20300&quot; value=&quot;Slide 11&quot;/&gt;&lt;property id=&quot;20307&quot; value=&quot;317&quot;/&gt;&lt;/object&gt;&lt;object type=&quot;3&quot; unique_id=&quot;13673&quot;&gt;&lt;property id=&quot;20148&quot; value=&quot;5&quot;/&gt;&lt;property id=&quot;20300&quot; value=&quot;Slide 12&quot;/&gt;&lt;property id=&quot;20307&quot; value=&quot;318&quot;/&gt;&lt;/object&gt;&lt;object type=&quot;3&quot; unique_id=&quot;13674&quot;&gt;&lt;property id=&quot;20148&quot; value=&quot;5&quot;/&gt;&lt;property id=&quot;20300&quot; value=&quot;Slide 13&quot;/&gt;&lt;property id=&quot;20307&quot; value=&quot;319&quot;/&gt;&lt;/object&gt;&lt;object type=&quot;3&quot; unique_id=&quot;13675&quot;&gt;&lt;property id=&quot;20148&quot; value=&quot;5&quot;/&gt;&lt;property id=&quot;20300&quot; value=&quot;Slide 14&quot;/&gt;&lt;property id=&quot;20307&quot; value=&quot;320&quot;/&gt;&lt;/object&gt;&lt;object type=&quot;3&quot; unique_id=&quot;13676&quot;&gt;&lt;property id=&quot;20148&quot; value=&quot;5&quot;/&gt;&lt;property id=&quot;20300&quot; value=&quot;Slide 15&quot;/&gt;&lt;property id=&quot;20307&quot; value=&quot;321&quot;/&gt;&lt;/object&gt;&lt;object type=&quot;3&quot; unique_id=&quot;13677&quot;&gt;&lt;property id=&quot;20148&quot; value=&quot;5&quot;/&gt;&lt;property id=&quot;20300&quot; value=&quot;Slide 16&quot;/&gt;&lt;property id=&quot;20307&quot; value=&quot;322&quot;/&gt;&lt;/object&gt;&lt;object type=&quot;3&quot; unique_id=&quot;13678&quot;&gt;&lt;property id=&quot;20148&quot; value=&quot;5&quot;/&gt;&lt;property id=&quot;20300&quot; value=&quot;Slide 17&quot;/&gt;&lt;property id=&quot;20307&quot; value=&quot;323&quot;/&gt;&lt;/object&gt;&lt;object type=&quot;3&quot; unique_id=&quot;13679&quot;&gt;&lt;property id=&quot;20148&quot; value=&quot;5&quot;/&gt;&lt;property id=&quot;20300&quot; value=&quot;Slide 18&quot;/&gt;&lt;property id=&quot;20307&quot; value=&quot;324&quot;/&gt;&lt;/object&gt;&lt;object type=&quot;3&quot; unique_id=&quot;13680&quot;&gt;&lt;property id=&quot;20148&quot; value=&quot;5&quot;/&gt;&lt;property id=&quot;20300&quot; value=&quot;Slide 19&quot;/&gt;&lt;property id=&quot;20307&quot; value=&quot;325&quot;/&gt;&lt;/object&gt;&lt;object type=&quot;3&quot; unique_id=&quot;13681&quot;&gt;&lt;property id=&quot;20148&quot; value=&quot;5&quot;/&gt;&lt;property id=&quot;20300&quot; value=&quot;Slide 20&quot;/&gt;&lt;property id=&quot;20307&quot; value=&quot;329&quot;/&gt;&lt;/object&gt;&lt;object type=&quot;3&quot; unique_id=&quot;13682&quot;&gt;&lt;property id=&quot;20148&quot; value=&quot;5&quot;/&gt;&lt;property id=&quot;20300&quot; value=&quot;Slide 21&quot;/&gt;&lt;property id=&quot;20307&quot; value=&quot;326&quot;/&gt;&lt;/object&gt;&lt;object type=&quot;3&quot; unique_id=&quot;13683&quot;&gt;&lt;property id=&quot;20148&quot; value=&quot;5&quot;/&gt;&lt;property id=&quot;20300&quot; value=&quot;Slide 22&quot;/&gt;&lt;property id=&quot;20307&quot; value=&quot;327&quot;/&gt;&lt;/object&gt;&lt;object type=&quot;3&quot; unique_id=&quot;13684&quot;&gt;&lt;property id=&quot;20148&quot; value=&quot;5&quot;/&gt;&lt;property id=&quot;20300&quot; value=&quot;Slide 23&quot;/&gt;&lt;property id=&quot;20307&quot; value=&quot;328&quot;/&gt;&lt;/object&gt;&lt;object type=&quot;3&quot; unique_id=&quot;13855&quot;&gt;&lt;property id=&quot;20148&quot; value=&quot;5&quot;/&gt;&lt;property id=&quot;20300&quot; value=&quot;Slide 24&quot;/&gt;&lt;property id=&quot;20307&quot; value=&quot;330&quot;/&gt;&lt;/object&gt;&lt;object type=&quot;3&quot; unique_id=&quot;13934&quot;&gt;&lt;property id=&quot;20148&quot; value=&quot;5&quot;/&gt;&lt;property id=&quot;20300&quot; value=&quot;Slide 25&quot;/&gt;&lt;property id=&quot;20307&quot; value=&quot;331&quot;/&gt;&lt;/object&gt;&lt;object type=&quot;3&quot; unique_id=&quot;14017&quot;&gt;&lt;property id=&quot;20148&quot; value=&quot;5&quot;/&gt;&lt;property id=&quot;20300&quot; value=&quot;Slide 26&quot;/&gt;&lt;property id=&quot;20307&quot; value=&quot;332&quot;/&gt;&lt;/object&gt;&lt;object type=&quot;3&quot; unique_id=&quot;14466&quot;&gt;&lt;property id=&quot;20148&quot; value=&quot;5&quot;/&gt;&lt;property id=&quot;20300&quot; value=&quot;Slide 27&quot;/&gt;&lt;property id=&quot;20307&quot; value=&quot;333&quot;/&gt;&lt;/object&gt;&lt;object type=&quot;3&quot; unique_id=&quot;14467&quot;&gt;&lt;property id=&quot;20148&quot; value=&quot;5&quot;/&gt;&lt;property id=&quot;20300&quot; value=&quot;Slide 28&quot;/&gt;&lt;property id=&quot;20307&quot; value=&quot;334&quot;/&gt;&lt;/object&gt;&lt;object type=&quot;3&quot; unique_id=&quot;14468&quot;&gt;&lt;property id=&quot;20148&quot; value=&quot;5&quot;/&gt;&lt;property id=&quot;20300&quot; value=&quot;Slide 29&quot;/&gt;&lt;property id=&quot;20307&quot; value=&quot;335&quot;/&gt;&lt;/object&gt;&lt;object type=&quot;3&quot; unique_id=&quot;14469&quot;&gt;&lt;property id=&quot;20148&quot; value=&quot;5&quot;/&gt;&lt;property id=&quot;20300&quot; value=&quot;Slide 30&quot;/&gt;&lt;property id=&quot;20307&quot; value=&quot;336&quot;/&gt;&lt;/object&gt;&lt;object type=&quot;3&quot; unique_id=&quot;14694&quot;&gt;&lt;property id=&quot;20148&quot; value=&quot;5&quot;/&gt;&lt;property id=&quot;20300&quot; value=&quot;Slide 31&quot;/&gt;&lt;property id=&quot;20307&quot; value=&quot;337&quot;/&gt;&lt;/object&gt;&lt;object type=&quot;3&quot; unique_id=&quot;14695&quot;&gt;&lt;property id=&quot;20148&quot; value=&quot;5&quot;/&gt;&lt;property id=&quot;20300&quot; value=&quot;Slide 32&quot;/&gt;&lt;property id=&quot;20307&quot; value=&quot;338&quot;/&gt;&lt;/object&gt;&lt;object type=&quot;3&quot; unique_id=&quot;14832&quot;&gt;&lt;property id=&quot;20148&quot; value=&quot;5&quot;/&gt;&lt;property id=&quot;20300&quot; value=&quot;Slide 33&quot;/&gt;&lt;property id=&quot;20307&quot; value=&quot;339&quot;/&gt;&lt;/object&gt;&lt;object type=&quot;3&quot; unique_id=&quot;14833&quot;&gt;&lt;property id=&quot;20148&quot; value=&quot;5&quot;/&gt;&lt;property id=&quot;20300&quot; value=&quot;Slide 34&quot;/&gt;&lt;property id=&quot;20307&quot; value=&quot;340&quot;/&gt;&lt;/object&gt;&lt;object type=&quot;3&quot; unique_id=&quot;15050&quot;&gt;&lt;property id=&quot;20148&quot; value=&quot;5&quot;/&gt;&lt;property id=&quot;20300&quot; value=&quot;Slide 35&quot;/&gt;&lt;property id=&quot;20307&quot; value=&quot;341&quot;/&gt;&lt;/object&gt;&lt;object type=&quot;3&quot; unique_id=&quot;15051&quot;&gt;&lt;property id=&quot;20148&quot; value=&quot;5&quot;/&gt;&lt;property id=&quot;20300&quot; value=&quot;Slide 36&quot;/&gt;&lt;property id=&quot;20307&quot; value=&quot;342&quot;/&gt;&lt;/object&gt;&lt;object type=&quot;3&quot; unique_id=&quot;15394&quot;&gt;&lt;property id=&quot;20148&quot; value=&quot;5&quot;/&gt;&lt;property id=&quot;20300&quot; value=&quot;Slide 37&quot;/&gt;&lt;property id=&quot;20307&quot; value=&quot;343&quot;/&gt;&lt;/object&gt;&lt;object type=&quot;3&quot; unique_id=&quot;15512&quot;&gt;&lt;property id=&quot;20148&quot; value=&quot;5&quot;/&gt;&lt;property id=&quot;20300&quot; value=&quot;Slide 38&quot;/&gt;&lt;property id=&quot;20307&quot; value=&quot;344&quot;/&gt;&lt;/object&gt;&lt;/object&gt;&lt;object type=&quot;8&quot; unique_id=&quot;10123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3458</TotalTime>
  <Words>975</Words>
  <Application>Microsoft Office PowerPoint</Application>
  <PresentationFormat>On-screen Show (4:3)</PresentationFormat>
  <Paragraphs>94</Paragraphs>
  <Slides>30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30</vt:i4>
      </vt:variant>
    </vt:vector>
  </HeadingPairs>
  <TitlesOfParts>
    <vt:vector size="39" baseType="lpstr">
      <vt:lpstr>Arial</vt:lpstr>
      <vt:lpstr>Arial-BoldMT</vt:lpstr>
      <vt:lpstr>ArialMT</vt:lpstr>
      <vt:lpstr>Calibri</vt:lpstr>
      <vt:lpstr>Gulim</vt:lpstr>
      <vt:lpstr>Wingdings</vt:lpstr>
      <vt:lpstr>Office Theme</vt:lpstr>
      <vt:lpstr>Microsoft Equation 3.0</vt:lpstr>
      <vt:lpstr>Equation</vt:lpstr>
      <vt:lpstr>   Feature Selection, Dimensionality Reduction Dr.  Lov Kumar Assistant Professor, BITS Pilani, Hyderabad Campus   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Neha Singh</dc:creator>
  <cp:lastModifiedBy>Windows User</cp:lastModifiedBy>
  <cp:revision>204</cp:revision>
  <dcterms:created xsi:type="dcterms:W3CDTF">2006-08-16T00:00:00Z</dcterms:created>
  <dcterms:modified xsi:type="dcterms:W3CDTF">2018-04-07T04:28:29Z</dcterms:modified>
</cp:coreProperties>
</file>