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6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71" r:id="rId11"/>
    <p:sldId id="372" r:id="rId12"/>
    <p:sldId id="373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0CB76-89CA-4489-BF92-3670CC1E9A7F}" type="datetimeFigureOut">
              <a:rPr lang="en-IN" smtClean="0"/>
              <a:pPr/>
              <a:t>11-11-2018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5D88A-0BB0-4260-9EB5-204BD4D9B4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90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12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13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5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1" name="Rectangle 2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2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err="1" smtClean="0"/>
              <a:t>Click to edit Master text styles</a:t>
            </a:r>
          </a:p>
          <a:p>
            <a:pPr lvl="1"/>
            <a:r>
              <a:rPr lang="en-US" noProof="0" dirty="0" err="1" smtClean="0"/>
              <a:t>Second level</a:t>
            </a:r>
          </a:p>
          <a:p>
            <a:pPr lvl="2"/>
            <a:r>
              <a:rPr lang="en-US" noProof="0" dirty="0" err="1" smtClean="0"/>
              <a:t>Third level</a:t>
            </a:r>
          </a:p>
          <a:p>
            <a:pPr lvl="3"/>
            <a:r>
              <a:rPr lang="en-US" noProof="0" dirty="0" err="1" smtClean="0"/>
              <a:t>Fourth level</a:t>
            </a:r>
          </a:p>
          <a:p>
            <a:pPr lvl="4"/>
            <a:r>
              <a:rPr lang="en-US" noProof="0" dirty="0" err="1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u="sng" spc="-150" baseline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6302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894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71670" y="4286256"/>
            <a:ext cx="6462730" cy="1200144"/>
          </a:xfrm>
        </p:spPr>
        <p:txBody>
          <a:bodyPr/>
          <a:lstStyle/>
          <a:p>
            <a:pPr>
              <a:defRPr/>
            </a:pPr>
            <a:r>
              <a:rPr lang="en-US" sz="4800" dirty="0" smtClean="0">
                <a:solidFill>
                  <a:srgbClr val="FFC000"/>
                </a:solidFill>
              </a:rPr>
              <a:t/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solidFill>
                  <a:srgbClr val="FFFF00"/>
                </a:solidFill>
              </a:rPr>
              <a:t>Data Mining </a:t>
            </a:r>
            <a:br>
              <a:rPr lang="en-US" sz="4000" dirty="0" smtClean="0">
                <a:solidFill>
                  <a:srgbClr val="FFFF00"/>
                </a:solidFill>
              </a:rPr>
            </a:br>
            <a:r>
              <a:rPr lang="en-US" sz="4000" dirty="0" smtClean="0">
                <a:solidFill>
                  <a:srgbClr val="FFFF00"/>
                </a:solidFill>
              </a:rPr>
              <a:t>Anomaly Detection</a:t>
            </a:r>
            <a:r>
              <a:rPr lang="en-US" sz="4800" dirty="0" smtClean="0">
                <a:solidFill>
                  <a:srgbClr val="FFC000"/>
                </a:solidFill>
              </a:rPr>
              <a:t/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>Dr.  </a:t>
            </a:r>
            <a:r>
              <a:rPr lang="en-US" sz="2400" dirty="0" err="1" smtClean="0">
                <a:solidFill>
                  <a:srgbClr val="FFC000"/>
                </a:solidFill>
              </a:rPr>
              <a:t>Lov</a:t>
            </a:r>
            <a:r>
              <a:rPr lang="en-US" sz="2400" dirty="0" smtClean="0">
                <a:solidFill>
                  <a:srgbClr val="FFC000"/>
                </a:solidFill>
              </a:rPr>
              <a:t> Kumar</a:t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>Assistant Professor, BITS </a:t>
            </a:r>
            <a:r>
              <a:rPr lang="en-US" sz="2400" dirty="0" err="1" smtClean="0">
                <a:solidFill>
                  <a:srgbClr val="FFC000"/>
                </a:solidFill>
              </a:rPr>
              <a:t>Pilani</a:t>
            </a:r>
            <a:r>
              <a:rPr lang="en-US" sz="2400" dirty="0" smtClean="0">
                <a:solidFill>
                  <a:srgbClr val="FFC000"/>
                </a:solidFill>
              </a:rPr>
              <a:t>, Hyderabad Campus</a:t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/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 </a:t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		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825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4483224" cy="4525963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CN" sz="2600" dirty="0">
                <a:solidFill>
                  <a:schemeClr val="tx2"/>
                </a:solidFill>
                <a:latin typeface="+mn-lt"/>
                <a:cs typeface="+mn-cs"/>
              </a:rPr>
              <a:t>Basic idea:</a:t>
            </a:r>
          </a:p>
          <a:p>
            <a:pPr lvl="1"/>
            <a:r>
              <a:rPr lang="en-US" altLang="zh-CN" sz="2200" dirty="0">
                <a:solidFill>
                  <a:srgbClr val="800000"/>
                </a:solidFill>
                <a:latin typeface="+mn-lt"/>
              </a:rPr>
              <a:t>Cluster the data into groups of different density</a:t>
            </a:r>
          </a:p>
          <a:p>
            <a:pPr lvl="1"/>
            <a:r>
              <a:rPr lang="en-US" altLang="zh-CN" sz="2200" dirty="0">
                <a:solidFill>
                  <a:srgbClr val="800000"/>
                </a:solidFill>
                <a:latin typeface="+mn-lt"/>
              </a:rPr>
              <a:t>Choose points in small cluster as </a:t>
            </a:r>
            <a:r>
              <a:rPr lang="en-US" altLang="zh-CN" sz="2200" dirty="0">
                <a:solidFill>
                  <a:srgbClr val="800000"/>
                </a:solidFill>
                <a:latin typeface="+mn-lt"/>
                <a:sym typeface="Wingdings" panose="05000000000000000000" pitchFamily="2" charset="2"/>
              </a:rPr>
              <a:t>candidate outliers</a:t>
            </a:r>
            <a:endParaRPr lang="en-US" altLang="zh-CN" sz="2200" dirty="0">
              <a:solidFill>
                <a:srgbClr val="800000"/>
              </a:solidFill>
              <a:latin typeface="+mn-lt"/>
            </a:endParaRPr>
          </a:p>
          <a:p>
            <a:pPr lvl="1"/>
            <a:r>
              <a:rPr lang="en-US" altLang="zh-CN" sz="2200" dirty="0">
                <a:solidFill>
                  <a:srgbClr val="800000"/>
                </a:solidFill>
                <a:latin typeface="+mn-lt"/>
              </a:rPr>
              <a:t>Compute the distance between candidate points and non-candidate clusters. </a:t>
            </a:r>
          </a:p>
          <a:p>
            <a:pPr lvl="2"/>
            <a:r>
              <a:rPr lang="en-US" altLang="zh-CN" dirty="0">
                <a:ea typeface="SimSun" panose="02010600030101010101" pitchFamily="2" charset="-122"/>
              </a:rPr>
              <a:t>If candidate points are far from all other non-candidate points, they are outliers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Clustering-Based</a:t>
            </a:r>
            <a:endParaRPr lang="en-IN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181600" y="1916833"/>
            <a:ext cx="3278832" cy="3384376"/>
            <a:chOff x="3264" y="1231"/>
            <a:chExt cx="2352" cy="1937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1231"/>
              <a:ext cx="2352" cy="1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3552" y="2011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752" y="1957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424" y="2683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016" y="2779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392" y="1771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4224" y="2011"/>
              <a:ext cx="576" cy="96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800" y="2011"/>
              <a:ext cx="48" cy="768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4800" y="1627"/>
              <a:ext cx="384" cy="384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800" y="2011"/>
              <a:ext cx="672" cy="720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3744" y="2011"/>
              <a:ext cx="1056" cy="336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46090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671467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Effectiveness of outliers is examined by using the following </a:t>
            </a:r>
            <a:r>
              <a:rPr lang="en-US" sz="2600" dirty="0" smtClean="0">
                <a:solidFill>
                  <a:schemeClr val="tx2"/>
                </a:solidFill>
                <a:latin typeface="+mn-lt"/>
                <a:cs typeface="+mn-cs"/>
              </a:rPr>
              <a:t>equation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sz="2600" dirty="0" smtClean="0">
              <a:solidFill>
                <a:schemeClr val="tx2"/>
              </a:solidFill>
              <a:latin typeface="+mn-lt"/>
              <a:cs typeface="+mn-cs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sz="2600" dirty="0" smtClean="0">
              <a:solidFill>
                <a:schemeClr val="tx2"/>
              </a:solidFill>
              <a:latin typeface="+mn-lt"/>
              <a:cs typeface="+mn-cs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sz="2600" dirty="0" smtClean="0">
              <a:solidFill>
                <a:schemeClr val="tx2"/>
              </a:solidFill>
              <a:latin typeface="+mn-lt"/>
              <a:cs typeface="+mn-cs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2"/>
                </a:solidFill>
                <a:latin typeface="+mn-lt"/>
                <a:cs typeface="+mn-cs"/>
              </a:rPr>
              <a:t>Or </a:t>
            </a:r>
          </a:p>
          <a:p>
            <a:r>
              <a:rPr lang="en-IN" b="1" dirty="0"/>
              <a:t>Lower Limit = Q1 – 1.5 IQR.</a:t>
            </a:r>
            <a:endParaRPr lang="en-IN" dirty="0"/>
          </a:p>
          <a:p>
            <a:r>
              <a:rPr lang="en-IN" b="1" dirty="0"/>
              <a:t>Upper Limit = Q3 + 1.5 </a:t>
            </a:r>
            <a:r>
              <a:rPr lang="en-IN" b="1" dirty="0" smtClean="0"/>
              <a:t>IQR</a:t>
            </a:r>
          </a:p>
          <a:p>
            <a:r>
              <a:rPr lang="en-IN" b="1" dirty="0" smtClean="0"/>
              <a:t>IQR=Q3-Q1</a:t>
            </a:r>
            <a:endParaRPr lang="en-IN" dirty="0"/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sz="2600" dirty="0" smtClean="0">
              <a:solidFill>
                <a:schemeClr val="tx2"/>
              </a:solidFill>
              <a:latin typeface="+mn-lt"/>
              <a:cs typeface="+mn-cs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IN" sz="26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Box-plot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48880"/>
            <a:ext cx="691276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88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700808"/>
            <a:ext cx="4680520" cy="4392488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75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Anomaly/Outlier Detection</a:t>
            </a:r>
            <a:endParaRPr lang="en-US" dirty="0"/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357158" y="1357298"/>
            <a:ext cx="8318500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</a:rPr>
              <a:t>What are anomalies/outliers?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200" dirty="0">
                <a:solidFill>
                  <a:srgbClr val="800000"/>
                </a:solidFill>
                <a:cs typeface="Arial" pitchFamily="34" charset="0"/>
              </a:rPr>
              <a:t>The set of data points that are considerably different than the remainder of the data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</a:rPr>
              <a:t>Variants of Anomaly/Outlier Detection Problems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200" dirty="0">
                <a:solidFill>
                  <a:srgbClr val="800000"/>
                </a:solidFill>
                <a:cs typeface="Arial" pitchFamily="34" charset="0"/>
              </a:rPr>
              <a:t>Given a database D, find all the data points x </a:t>
            </a:r>
            <a:r>
              <a:rPr lang="en-US" sz="2200" dirty="0">
                <a:solidFill>
                  <a:srgbClr val="800000"/>
                </a:solidFill>
                <a:cs typeface="Arial" pitchFamily="34" charset="0"/>
                <a:sym typeface="Symbol" pitchFamily="18" charset="2"/>
              </a:rPr>
              <a:t> D </a:t>
            </a:r>
            <a:r>
              <a:rPr lang="en-US" sz="2200" dirty="0">
                <a:solidFill>
                  <a:srgbClr val="800000"/>
                </a:solidFill>
                <a:cs typeface="Arial" pitchFamily="34" charset="0"/>
              </a:rPr>
              <a:t>with anomaly scores greater than some threshold t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200" dirty="0">
                <a:solidFill>
                  <a:srgbClr val="800000"/>
                </a:solidFill>
                <a:cs typeface="Arial" pitchFamily="34" charset="0"/>
              </a:rPr>
              <a:t>Given a database D, find all the data points x </a:t>
            </a:r>
            <a:r>
              <a:rPr lang="en-US" sz="2200" dirty="0">
                <a:solidFill>
                  <a:srgbClr val="800000"/>
                </a:solidFill>
                <a:cs typeface="Arial" pitchFamily="34" charset="0"/>
                <a:sym typeface="Symbol" pitchFamily="18" charset="2"/>
              </a:rPr>
              <a:t> D </a:t>
            </a:r>
            <a:r>
              <a:rPr lang="en-US" sz="2200" dirty="0">
                <a:solidFill>
                  <a:srgbClr val="800000"/>
                </a:solidFill>
                <a:cs typeface="Arial" pitchFamily="34" charset="0"/>
              </a:rPr>
              <a:t>having the top-n largest anomaly scores f(x)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200" dirty="0">
                <a:solidFill>
                  <a:srgbClr val="800000"/>
                </a:solidFill>
                <a:cs typeface="Arial" pitchFamily="34" charset="0"/>
              </a:rPr>
              <a:t>Given a database D, containing mostly normal (but unlabeled) data points, and a test point x, compute the anomaly score of x with respect to D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</a:rPr>
              <a:t>Applications: 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200" dirty="0">
                <a:solidFill>
                  <a:srgbClr val="800000"/>
                </a:solidFill>
                <a:cs typeface="Arial" pitchFamily="34" charset="0"/>
              </a:rPr>
              <a:t>Credit card fraud detection, telecommunication fraud detection, network intrusion detection, fault detection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Challenges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200" dirty="0">
                <a:solidFill>
                  <a:srgbClr val="800000"/>
                </a:solidFill>
                <a:latin typeface="+mn-lt"/>
              </a:rPr>
              <a:t>How many outliers are there in the data?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200" dirty="0">
                <a:solidFill>
                  <a:srgbClr val="800000"/>
                </a:solidFill>
                <a:latin typeface="+mn-lt"/>
              </a:rPr>
              <a:t>Method is unsupervised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200" dirty="0">
                <a:solidFill>
                  <a:srgbClr val="800000"/>
                </a:solidFill>
                <a:latin typeface="+mn-lt"/>
              </a:rPr>
              <a:t> Validation can be quite challenging (just like for clustering)</a:t>
            </a:r>
          </a:p>
          <a:p>
            <a:endParaRPr lang="en-US" dirty="0" smtClean="0"/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Working assumption: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200" dirty="0">
                <a:solidFill>
                  <a:srgbClr val="800000"/>
                </a:solidFill>
                <a:latin typeface="+mn-lt"/>
              </a:rPr>
              <a:t>There are considerably more “normal” observations than “abnormal” observations (outliers/anomalies) in the data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Anomaly Detection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General Steps</a:t>
            </a:r>
          </a:p>
          <a:p>
            <a:pPr lvl="1"/>
            <a:r>
              <a:rPr lang="en-US" sz="2200" dirty="0">
                <a:solidFill>
                  <a:srgbClr val="800000"/>
                </a:solidFill>
                <a:latin typeface="+mn-lt"/>
              </a:rPr>
              <a:t>Build a profile of the “normal” behavior</a:t>
            </a:r>
          </a:p>
          <a:p>
            <a:pPr lvl="2"/>
            <a:r>
              <a:rPr lang="en-US" sz="1800" dirty="0" smtClean="0"/>
              <a:t>Profile can be patterns or summary statistics for the overall population</a:t>
            </a:r>
          </a:p>
          <a:p>
            <a:pPr lvl="1"/>
            <a:r>
              <a:rPr lang="en-US" sz="2200" dirty="0">
                <a:solidFill>
                  <a:srgbClr val="800000"/>
                </a:solidFill>
                <a:latin typeface="+mn-lt"/>
              </a:rPr>
              <a:t>Use the “normal” profile to detect anomalies</a:t>
            </a:r>
          </a:p>
          <a:p>
            <a:pPr lvl="2"/>
            <a:r>
              <a:rPr lang="en-US" sz="1800" dirty="0" smtClean="0"/>
              <a:t>Anomalies are observations whose characteristics</a:t>
            </a:r>
            <a:br>
              <a:rPr lang="en-US" sz="1800" dirty="0" smtClean="0"/>
            </a:br>
            <a:r>
              <a:rPr lang="en-US" sz="1800" dirty="0" smtClean="0"/>
              <a:t>differ significantly from the normal profile</a:t>
            </a:r>
          </a:p>
          <a:p>
            <a:pPr lvl="1"/>
            <a:endParaRPr lang="en-US" sz="2000" dirty="0" smtClean="0"/>
          </a:p>
          <a:p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Types of anomaly detection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schemes                                </a:t>
            </a:r>
          </a:p>
          <a:p>
            <a:pPr lvl="1"/>
            <a:r>
              <a:rPr lang="en-US" sz="2200" dirty="0">
                <a:solidFill>
                  <a:srgbClr val="800000"/>
                </a:solidFill>
                <a:latin typeface="+mn-lt"/>
              </a:rPr>
              <a:t>Graphical &amp; Statistical-based</a:t>
            </a:r>
          </a:p>
          <a:p>
            <a:pPr lvl="1"/>
            <a:r>
              <a:rPr lang="en-US" sz="2200" dirty="0">
                <a:solidFill>
                  <a:srgbClr val="800000"/>
                </a:solidFill>
                <a:latin typeface="+mn-lt"/>
              </a:rPr>
              <a:t>Distance-based</a:t>
            </a:r>
          </a:p>
          <a:p>
            <a:pPr lvl="1"/>
            <a:r>
              <a:rPr lang="en-US" sz="2200" dirty="0">
                <a:solidFill>
                  <a:srgbClr val="800000"/>
                </a:solidFill>
                <a:latin typeface="+mn-lt"/>
              </a:rPr>
              <a:t>Model-based</a:t>
            </a:r>
          </a:p>
        </p:txBody>
      </p:sp>
      <p:pic>
        <p:nvPicPr>
          <p:cNvPr id="4" name="Content Placeholder 3" descr="x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14942" y="3429000"/>
            <a:ext cx="3571900" cy="271464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Boxplot</a:t>
            </a:r>
            <a:r>
              <a:rPr lang="en-US" dirty="0" smtClean="0"/>
              <a:t> (1-D), Scatter plot (2-D), Spin plot (3-D)</a:t>
            </a:r>
          </a:p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boxplo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3150" y="3656013"/>
            <a:ext cx="2576513" cy="2497137"/>
          </a:xfrm>
          <a:prstGeom prst="rect">
            <a:avLst/>
          </a:prstGeom>
          <a:noFill/>
          <a:ln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629150" y="2281238"/>
            <a:ext cx="3511550" cy="3414712"/>
          </a:xfrm>
          <a:prstGeom prst="rect">
            <a:avLst/>
          </a:prstGeom>
          <a:noFill/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Extreme points are assumed to be </a:t>
            </a:r>
            <a:r>
              <a:rPr lang="en-US" sz="2600" dirty="0" smtClean="0">
                <a:solidFill>
                  <a:schemeClr val="tx2"/>
                </a:solidFill>
                <a:latin typeface="+mn-lt"/>
                <a:cs typeface="+mn-cs"/>
              </a:rPr>
              <a:t>outliers Use </a:t>
            </a: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convex hull method to detect extreme values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Convex Hull Method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57291" y="2428868"/>
            <a:ext cx="6000792" cy="2656316"/>
          </a:xfrm>
          <a:prstGeom prst="rect">
            <a:avLst/>
          </a:prstGeom>
          <a:noFill/>
          <a:ln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Assume a parametric model describing the distribution of the data (e.g., normal distribution) </a:t>
            </a:r>
          </a:p>
          <a:p>
            <a:pPr lvl="4">
              <a:lnSpc>
                <a:spcPct val="90000"/>
              </a:lnSpc>
            </a:pPr>
            <a:endParaRPr lang="en-US" dirty="0" smtClean="0"/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Apply a statistical test that depends on </a:t>
            </a:r>
          </a:p>
          <a:p>
            <a:pPr lvl="1"/>
            <a:r>
              <a:rPr lang="en-US" sz="2200" dirty="0">
                <a:solidFill>
                  <a:srgbClr val="800000"/>
                </a:solidFill>
                <a:latin typeface="+mn-lt"/>
              </a:rPr>
              <a:t>Data distribution</a:t>
            </a:r>
          </a:p>
          <a:p>
            <a:pPr lvl="1"/>
            <a:r>
              <a:rPr lang="en-US" sz="2200" dirty="0">
                <a:solidFill>
                  <a:srgbClr val="800000"/>
                </a:solidFill>
                <a:latin typeface="+mn-lt"/>
              </a:rPr>
              <a:t>Parameter of distribution (e.g., mean, variance)</a:t>
            </a:r>
          </a:p>
          <a:p>
            <a:pPr lvl="1"/>
            <a:r>
              <a:rPr lang="en-US" sz="2200" dirty="0">
                <a:solidFill>
                  <a:srgbClr val="800000"/>
                </a:solidFill>
                <a:latin typeface="+mn-lt"/>
              </a:rPr>
              <a:t>Number of expected outliers (confidence limit)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Statistical Approaches</a:t>
            </a:r>
            <a:endParaRPr lang="en-US" dirty="0"/>
          </a:p>
        </p:txBody>
      </p:sp>
      <p:pic>
        <p:nvPicPr>
          <p:cNvPr id="4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4071942"/>
            <a:ext cx="3733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6020" y="1484784"/>
            <a:ext cx="8229600" cy="464980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Detect outliers in </a:t>
            </a:r>
            <a:r>
              <a:rPr lang="en-US" sz="2600" dirty="0" err="1">
                <a:solidFill>
                  <a:schemeClr val="tx2"/>
                </a:solidFill>
                <a:latin typeface="+mn-lt"/>
                <a:cs typeface="+mn-cs"/>
              </a:rPr>
              <a:t>univariate</a:t>
            </a: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 data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Assume data comes from normal distribution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Detects one outlier at a time, remove the outlier, and repeat</a:t>
            </a:r>
          </a:p>
          <a:p>
            <a:pPr lvl="1"/>
            <a:r>
              <a:rPr lang="en-US" sz="2200" dirty="0">
                <a:solidFill>
                  <a:srgbClr val="800000"/>
                </a:solidFill>
                <a:latin typeface="+mn-lt"/>
              </a:rPr>
              <a:t>H0: There is no outlier in data</a:t>
            </a:r>
          </a:p>
          <a:p>
            <a:pPr lvl="1"/>
            <a:r>
              <a:rPr lang="en-US" sz="2200" dirty="0">
                <a:solidFill>
                  <a:srgbClr val="800000"/>
                </a:solidFill>
                <a:latin typeface="+mn-lt"/>
              </a:rPr>
              <a:t>HA: There is at least one outlier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Grubbs’ test statistic: </a:t>
            </a:r>
          </a:p>
          <a:p>
            <a:endParaRPr lang="en-US" dirty="0" smtClean="0"/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Reject H0 if: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Grubbs’ Test</a:t>
            </a:r>
            <a:endParaRPr lang="en-US" dirty="0"/>
          </a:p>
        </p:txBody>
      </p:sp>
      <p:graphicFrame>
        <p:nvGraphicFramePr>
          <p:cNvPr id="159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499035"/>
              </p:ext>
            </p:extLst>
          </p:nvPr>
        </p:nvGraphicFramePr>
        <p:xfrm>
          <a:off x="4082754" y="3545201"/>
          <a:ext cx="2357454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9" name="Equation" r:id="rId3" imgW="1054080" imgH="469800" progId="Equation.3">
                  <p:embed/>
                </p:oleObj>
              </mc:Choice>
              <mc:Fallback>
                <p:oleObj name="Equation" r:id="rId3" imgW="1054080" imgH="469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2754" y="3545201"/>
                        <a:ext cx="2357454" cy="1071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2786050" y="4500570"/>
          <a:ext cx="3886200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0" name="Equation" r:id="rId5" imgW="1828800" imgH="571320" progId="Equation.3">
                  <p:embed/>
                </p:oleObj>
              </mc:Choice>
              <mc:Fallback>
                <p:oleObj name="Equation" r:id="rId5" imgW="1828800" imgH="5713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4500570"/>
                        <a:ext cx="3886200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Data is represented as a vector of features</a:t>
            </a:r>
          </a:p>
          <a:p>
            <a:pPr lvl="4"/>
            <a:endParaRPr lang="en-US" dirty="0" smtClean="0"/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Three major approaches</a:t>
            </a:r>
          </a:p>
          <a:p>
            <a:pPr lvl="1"/>
            <a:r>
              <a:rPr lang="en-US" sz="2200" dirty="0">
                <a:solidFill>
                  <a:srgbClr val="800000"/>
                </a:solidFill>
                <a:latin typeface="+mn-lt"/>
              </a:rPr>
              <a:t>Nearest-neighbor based</a:t>
            </a:r>
          </a:p>
          <a:p>
            <a:pPr lvl="1"/>
            <a:r>
              <a:rPr lang="en-US" sz="2200" dirty="0">
                <a:solidFill>
                  <a:srgbClr val="800000"/>
                </a:solidFill>
                <a:latin typeface="+mn-lt"/>
              </a:rPr>
              <a:t>Density based</a:t>
            </a:r>
          </a:p>
          <a:p>
            <a:pPr lvl="1"/>
            <a:r>
              <a:rPr lang="en-US" sz="2200" dirty="0">
                <a:solidFill>
                  <a:srgbClr val="800000"/>
                </a:solidFill>
                <a:latin typeface="+mn-lt"/>
              </a:rPr>
              <a:t>Clustering 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Distance-based Approaches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55&quot;&gt;&lt;object type=&quot;3&quot; unique_id=&quot;10056&quot;&gt;&lt;property id=&quot;20148&quot; value=&quot;5&quot;/&gt;&lt;property id=&quot;20300&quot; value=&quot;Slide 1 - &amp;quot;  Data Mining  Anomaly Detection Dr.  Lov Kumar Assistant Professor, BITS Pilani, Hyderabad Campus    &amp;amp;#x09;&amp;amp;#x09;&amp;quot;&quot;/&gt;&lt;property id=&quot;20307&quot; value=&quot;296&quot;/&gt;&lt;/object&gt;&lt;object type=&quot;3&quot; unique_id=&quot;18034&quot;&gt;&lt;property id=&quot;20148&quot; value=&quot;5&quot;/&gt;&lt;property id=&quot;20300&quot; value=&quot;Slide 2&quot;/&gt;&lt;property id=&quot;20307&quot; value=&quot;361&quot;/&gt;&lt;/object&gt;&lt;object type=&quot;3&quot; unique_id=&quot;20027&quot;&gt;&lt;property id=&quot;20148&quot; value=&quot;5&quot;/&gt;&lt;property id=&quot;20300&quot; value=&quot;Slide 3&quot;/&gt;&lt;property id=&quot;20307&quot; value=&quot;362&quot;/&gt;&lt;/object&gt;&lt;object type=&quot;3&quot; unique_id=&quot;20028&quot;&gt;&lt;property id=&quot;20148&quot; value=&quot;5&quot;/&gt;&lt;property id=&quot;20300&quot; value=&quot;Slide 4&quot;/&gt;&lt;property id=&quot;20307&quot; value=&quot;363&quot;/&gt;&lt;/object&gt;&lt;object type=&quot;3&quot; unique_id=&quot;20029&quot;&gt;&lt;property id=&quot;20148&quot; value=&quot;5&quot;/&gt;&lt;property id=&quot;20300&quot; value=&quot;Slide 5&quot;/&gt;&lt;property id=&quot;20307&quot; value=&quot;364&quot;/&gt;&lt;/object&gt;&lt;object type=&quot;3&quot; unique_id=&quot;20030&quot;&gt;&lt;property id=&quot;20148&quot; value=&quot;5&quot;/&gt;&lt;property id=&quot;20300&quot; value=&quot;Slide 6&quot;/&gt;&lt;property id=&quot;20307&quot; value=&quot;365&quot;/&gt;&lt;/object&gt;&lt;object type=&quot;3&quot; unique_id=&quot;20095&quot;&gt;&lt;property id=&quot;20148&quot; value=&quot;5&quot;/&gt;&lt;property id=&quot;20300&quot; value=&quot;Slide 7&quot;/&gt;&lt;property id=&quot;20307&quot; value=&quot;366&quot;/&gt;&lt;/object&gt;&lt;object type=&quot;3&quot; unique_id=&quot;20096&quot;&gt;&lt;property id=&quot;20148&quot; value=&quot;5&quot;/&gt;&lt;property id=&quot;20300&quot; value=&quot;Slide 8&quot;/&gt;&lt;property id=&quot;20307&quot; value=&quot;367&quot;/&gt;&lt;/object&gt;&lt;object type=&quot;3&quot; unique_id=&quot;20097&quot;&gt;&lt;property id=&quot;20148&quot; value=&quot;5&quot;/&gt;&lt;property id=&quot;20300&quot; value=&quot;Slide 9&quot;/&gt;&lt;property id=&quot;20307&quot; value=&quot;368&quot;/&gt;&lt;/object&gt;&lt;object type=&quot;3&quot; unique_id=&quot;20098&quot;&gt;&lt;property id=&quot;20148&quot; value=&quot;5&quot;/&gt;&lt;property id=&quot;20300&quot; value=&quot;Slide 10&quot;/&gt;&lt;property id=&quot;20307&quot; value=&quot;369&quot;/&gt;&lt;/object&gt;&lt;object type=&quot;3&quot; unique_id=&quot;20135&quot;&gt;&lt;property id=&quot;20148&quot; value=&quot;5&quot;/&gt;&lt;property id=&quot;20300&quot; value=&quot;Slide 11&quot;/&gt;&lt;property id=&quot;20307&quot; value=&quot;370&quot;/&gt;&lt;/object&gt;&lt;/object&gt;&lt;object type=&quot;8&quot; unique_id=&quot;1012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3196</TotalTime>
  <Words>421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宋体</vt:lpstr>
      <vt:lpstr>宋体</vt:lpstr>
      <vt:lpstr>Arial</vt:lpstr>
      <vt:lpstr>Calibri</vt:lpstr>
      <vt:lpstr>Symbol</vt:lpstr>
      <vt:lpstr>Wingdings</vt:lpstr>
      <vt:lpstr>Office Theme</vt:lpstr>
      <vt:lpstr>Equation</vt:lpstr>
      <vt:lpstr>  Data Mining  Anomaly Detection Dr.  Lov Kumar Assistant Professor, BITS Pilani, Hyderabad Campus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Singh</dc:creator>
  <cp:lastModifiedBy>Windows User</cp:lastModifiedBy>
  <cp:revision>154</cp:revision>
  <dcterms:created xsi:type="dcterms:W3CDTF">2006-08-16T00:00:00Z</dcterms:created>
  <dcterms:modified xsi:type="dcterms:W3CDTF">2018-11-11T05:28:14Z</dcterms:modified>
</cp:coreProperties>
</file>