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6" r:id="rId2"/>
    <p:sldId id="308" r:id="rId3"/>
    <p:sldId id="309" r:id="rId4"/>
    <p:sldId id="310" r:id="rId5"/>
    <p:sldId id="311" r:id="rId6"/>
    <p:sldId id="345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4" r:id="rId19"/>
    <p:sldId id="325" r:id="rId20"/>
    <p:sldId id="329" r:id="rId21"/>
    <p:sldId id="326" r:id="rId22"/>
    <p:sldId id="327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44" r:id="rId57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02-02-2019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1670" y="4286256"/>
            <a:ext cx="6462730" cy="1200144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b="1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Data Mining: Data 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 </a:t>
            </a:r>
            <a:r>
              <a:rPr lang="en-US" sz="2400" dirty="0" err="1" smtClean="0">
                <a:solidFill>
                  <a:srgbClr val="FFC000"/>
                </a:solidFill>
              </a:rPr>
              <a:t>Lov</a:t>
            </a:r>
            <a:r>
              <a:rPr lang="en-US" sz="2400" dirty="0" smtClean="0">
                <a:solidFill>
                  <a:srgbClr val="FFC000"/>
                </a:solidFill>
              </a:rPr>
              <a:t> Kumar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267200" cy="286385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Data that consists of a collection of records, each of which consists of a fixed set of attributes.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4282" y="142852"/>
            <a:ext cx="705328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Record Data </a:t>
            </a:r>
            <a:endParaRPr lang="en-US" sz="2800" dirty="0"/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4929190" y="1714488"/>
          <a:ext cx="34194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Document" r:id="rId3" imgW="5405040" imgH="5778360" progId="Word.Document.8">
                  <p:embed/>
                </p:oleObj>
              </mc:Choice>
              <mc:Fallback>
                <p:oleObj name="Document" r:id="rId3" imgW="5405040" imgH="57783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714488"/>
                        <a:ext cx="34194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220915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 algn="just"/>
            <a:endParaRPr lang="en-US" sz="1800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Such data set can be represented by an m by n matrix, where there are m rows, one for each object, and n columns, one for each attribute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Matrix </a:t>
            </a:r>
            <a:endParaRPr lang="en-US" dirty="0"/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928662" y="4071942"/>
          <a:ext cx="7358114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VISIO" r:id="rId3" imgW="5705280" imgH="1477440" progId="">
                  <p:embed/>
                </p:oleObj>
              </mc:Choice>
              <mc:Fallback>
                <p:oleObj name="VISIO" r:id="rId3" imgW="5705280" imgH="1477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71942"/>
                        <a:ext cx="7358114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6494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Each document becomes a `term' vector, </a:t>
            </a:r>
          </a:p>
          <a:p>
            <a:pPr lvl="1"/>
            <a:r>
              <a:rPr lang="en-US" b="1" dirty="0" smtClean="0"/>
              <a:t>each term is a component (attribute) of the vector,</a:t>
            </a:r>
          </a:p>
          <a:p>
            <a:pPr lvl="1"/>
            <a:r>
              <a:rPr lang="en-US" b="1" dirty="0" smtClean="0"/>
              <a:t>the value of each component is the number of times the corresponding term occurs in the document.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Document Data</a:t>
            </a:r>
            <a:endParaRPr lang="en-US" dirty="0"/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1357290" y="3214686"/>
          <a:ext cx="6705600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Visio" r:id="rId3" imgW="5925718" imgH="2693902" progId="">
                  <p:embed/>
                </p:oleObj>
              </mc:Choice>
              <mc:Fallback>
                <p:oleObj name="Visio" r:id="rId3" imgW="5925718" imgH="269390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214686"/>
                        <a:ext cx="6705600" cy="292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935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 special type of record data, where </a:t>
            </a:r>
          </a:p>
          <a:p>
            <a:pPr lvl="1"/>
            <a:r>
              <a:rPr lang="en-US" b="1" dirty="0" smtClean="0"/>
              <a:t>each record (transaction) involves a set of items.  </a:t>
            </a:r>
          </a:p>
          <a:p>
            <a:pPr lvl="1"/>
            <a:r>
              <a:rPr lang="en-US" b="1" dirty="0" smtClean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Transaction Data</a:t>
            </a:r>
            <a:endParaRPr lang="en-US" dirty="0"/>
          </a:p>
        </p:txBody>
      </p:sp>
      <p:graphicFrame>
        <p:nvGraphicFramePr>
          <p:cNvPr id="50178" name="Object 5"/>
          <p:cNvGraphicFramePr>
            <a:graphicFrameLocks noChangeAspect="1"/>
          </p:cNvGraphicFramePr>
          <p:nvPr/>
        </p:nvGraphicFramePr>
        <p:xfrm>
          <a:off x="1857356" y="3786190"/>
          <a:ext cx="44958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Document" r:id="rId3" imgW="3823200" imgH="1999080" progId="Word.Document.8">
                  <p:embed/>
                </p:oleObj>
              </mc:Choice>
              <mc:Fallback>
                <p:oleObj name="Document" r:id="rId3" imgW="3823200" imgH="19990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786190"/>
                        <a:ext cx="449580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 Data </a:t>
            </a:r>
            <a:endParaRPr lang="en-US" dirty="0"/>
          </a:p>
        </p:txBody>
      </p:sp>
      <p:graphicFrame>
        <p:nvGraphicFramePr>
          <p:cNvPr id="5120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71670" y="1953784"/>
          <a:ext cx="4714908" cy="3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VISIO" r:id="rId3" imgW="840600" imgH="646200" progId="">
                  <p:embed/>
                </p:oleObj>
              </mc:Choice>
              <mc:Fallback>
                <p:oleObj name="VISIO" r:id="rId3" imgW="840600" imgH="646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953784"/>
                        <a:ext cx="4714908" cy="361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10472" cy="1143000"/>
          </a:xfrm>
        </p:spPr>
        <p:txBody>
          <a:bodyPr>
            <a:normAutofit/>
          </a:bodyPr>
          <a:lstStyle/>
          <a:p>
            <a:pPr marL="0" lvl="1" indent="-342900">
              <a:lnSpc>
                <a:spcPts val="3600"/>
              </a:lnSpc>
              <a:spcBef>
                <a:spcPts val="0"/>
              </a:spcBef>
              <a:buNone/>
            </a:pPr>
            <a:r>
              <a:rPr lang="en-US" b="1" u="sng" spc="-15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Molecular Structures </a:t>
            </a:r>
            <a:r>
              <a:rPr lang="en-US" sz="2800" dirty="0" smtClean="0"/>
              <a:t>: </a:t>
            </a:r>
            <a:r>
              <a:rPr lang="en-US" b="1" u="sng" spc="-15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Chemical Data </a:t>
            </a:r>
          </a:p>
        </p:txBody>
      </p:sp>
      <p:graphicFrame>
        <p:nvGraphicFramePr>
          <p:cNvPr id="522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71670" y="1785926"/>
          <a:ext cx="4774972" cy="409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VISIO" r:id="rId3" imgW="5801400" imgH="5407920" progId="">
                  <p:embed/>
                </p:oleObj>
              </mc:Choice>
              <mc:Fallback>
                <p:oleObj name="VISIO" r:id="rId3" imgW="5801400" imgH="54079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785926"/>
                        <a:ext cx="4774972" cy="4090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77841"/>
          </a:xfrm>
        </p:spPr>
        <p:txBody>
          <a:bodyPr/>
          <a:lstStyle/>
          <a:p>
            <a:r>
              <a:rPr lang="en-US" dirty="0" smtClean="0"/>
              <a:t>Sequences of transactions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Ordered Data 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58"/>
            <a:ext cx="5121275" cy="3390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AutoShape 8"/>
          <p:cNvSpPr>
            <a:spLocks/>
          </p:cNvSpPr>
          <p:nvPr/>
        </p:nvSpPr>
        <p:spPr bwMode="auto">
          <a:xfrm rot="16200000">
            <a:off x="3019416" y="4552956"/>
            <a:ext cx="533400" cy="1143008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22525" y="5486400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An element of the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What kinds of data quality problems?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How can we detect problems with the data?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What can we do about these problems?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Examples of data quality problems: </a:t>
            </a:r>
          </a:p>
          <a:p>
            <a:pPr lvl="1"/>
            <a:r>
              <a:rPr lang="en-US" b="1" dirty="0" smtClean="0"/>
              <a:t>Noise and outliers </a:t>
            </a:r>
          </a:p>
          <a:p>
            <a:pPr lvl="1"/>
            <a:r>
              <a:rPr lang="en-US" b="1" dirty="0" smtClean="0"/>
              <a:t>missing values </a:t>
            </a:r>
          </a:p>
          <a:p>
            <a:pPr lvl="1"/>
            <a:r>
              <a:rPr lang="en-US" b="1" dirty="0" smtClean="0"/>
              <a:t>duplicate data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Quality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0064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Noise refers to modification of original values</a:t>
            </a:r>
          </a:p>
          <a:p>
            <a:pPr lvl="1"/>
            <a:r>
              <a:rPr lang="en-US" dirty="0" smtClean="0"/>
              <a:t>Examples: distortion of a person’s voice when talking on a poor phone and “snow” on television screen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6250"/>
          <a:stretch>
            <a:fillRect/>
          </a:stretch>
        </p:blipFill>
        <p:spPr bwMode="auto">
          <a:xfrm>
            <a:off x="609600" y="2508250"/>
            <a:ext cx="4033838" cy="328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8392" r="6250"/>
          <a:stretch>
            <a:fillRect/>
          </a:stretch>
        </p:blipFill>
        <p:spPr bwMode="auto">
          <a:xfrm>
            <a:off x="4643438" y="2500306"/>
            <a:ext cx="3738562" cy="3143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76400" y="59436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57818" y="592933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 +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43509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Outliers are data objects with characteristics that are considerably different than most of the other data objects in the data set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85918" y="3000372"/>
            <a:ext cx="4214842" cy="3171828"/>
            <a:chOff x="3648" y="2448"/>
            <a:chExt cx="2112" cy="18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2672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Collection of data objects and their attributes</a:t>
            </a:r>
          </a:p>
          <a:p>
            <a:pPr lvl="4"/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An attribute is a property or characteristic of an object</a:t>
            </a:r>
          </a:p>
          <a:p>
            <a:pPr lvl="1"/>
            <a:r>
              <a:rPr lang="en-US" sz="1800" b="1" dirty="0" smtClean="0"/>
              <a:t>Examples: eye color of a person, temperature, etc.</a:t>
            </a:r>
          </a:p>
          <a:p>
            <a:pPr lvl="1"/>
            <a:r>
              <a:rPr lang="en-US" sz="1800" b="1" dirty="0" smtClean="0"/>
              <a:t>Attribute is also known as variable, field, characteristic, or feature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A collection of attributes describe an object</a:t>
            </a:r>
          </a:p>
          <a:p>
            <a:pPr lvl="1"/>
            <a:r>
              <a:rPr lang="en-US" sz="1800" b="1" dirty="0" smtClean="0"/>
              <a:t>Object is also known as record, point, case, sample, entity, or instance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u="none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43504" y="1785926"/>
            <a:ext cx="3513138" cy="4287087"/>
            <a:chOff x="2911" y="1060"/>
            <a:chExt cx="2213" cy="2611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2911" y="1305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5" name="Document" r:id="rId3" imgW="5405040" imgH="5778360" progId="Word.Document.8">
                    <p:embed/>
                  </p:oleObj>
                </mc:Choice>
                <mc:Fallback>
                  <p:oleObj name="Document" r:id="rId3" imgW="5405040" imgH="5778360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305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12"/>
            <p:cNvSpPr>
              <a:spLocks/>
            </p:cNvSpPr>
            <p:nvPr/>
          </p:nvSpPr>
          <p:spPr bwMode="auto">
            <a:xfrm rot="5400000">
              <a:off x="3833" y="196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215074" y="1428736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4786314" y="271462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714744" y="4071942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5267332" cy="1720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Effectiveness of outliers is examined by using the following equation:</a:t>
            </a:r>
          </a:p>
          <a:p>
            <a:endParaRPr lang="en-US" dirty="0"/>
          </a:p>
        </p:txBody>
      </p:sp>
      <p:pic>
        <p:nvPicPr>
          <p:cNvPr id="4" name="Content Placeholder 3" descr="g1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5720" y="2714620"/>
            <a:ext cx="5072098" cy="1357322"/>
          </a:xfrm>
        </p:spPr>
      </p:pic>
      <p:pic>
        <p:nvPicPr>
          <p:cNvPr id="5" name="Picture 4" descr="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1571612"/>
            <a:ext cx="3143272" cy="41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58" y="414338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Standard deviation(</a:t>
            </a:r>
            <a:r>
              <a:rPr lang="el-GR" sz="2400" b="1" dirty="0" smtClean="0">
                <a:solidFill>
                  <a:srgbClr val="FF0000"/>
                </a:solidFill>
                <a:latin typeface="SimSun"/>
                <a:ea typeface="SimSun"/>
              </a:rPr>
              <a:t>σ</a:t>
            </a:r>
            <a:r>
              <a:rPr lang="en-US" sz="2400" b="1" dirty="0" smtClean="0">
                <a:solidFill>
                  <a:srgbClr val="FF0000"/>
                </a:solidFill>
              </a:rPr>
              <a:t>): </a:t>
            </a:r>
            <a:r>
              <a:rPr lang="en-US" sz="2400" dirty="0" smtClean="0"/>
              <a:t>how much the members of a group differ from the mean value for the group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7" name="Picture 6" descr="g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5357826"/>
            <a:ext cx="2500330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Information is not collected </a:t>
            </a:r>
            <a:br>
              <a:rPr lang="en-US" sz="2000" dirty="0" smtClean="0"/>
            </a:br>
            <a:r>
              <a:rPr lang="en-US" sz="2000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Attributes may not be applicable to all cases </a:t>
            </a:r>
            <a:br>
              <a:rPr lang="en-US" sz="2000" dirty="0" smtClean="0"/>
            </a:br>
            <a:r>
              <a:rPr lang="en-US" sz="2000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Replace with all possible values (weighted by their probabilities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Data set may include data objects that are duplicates, or almost duplicates of one another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Duplicate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Aggregation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Sampling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Dimensionality Reduction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Feature subset selection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Feature creation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Discretization</a:t>
            </a:r>
            <a:r>
              <a:rPr lang="en-US" b="1" dirty="0" smtClean="0"/>
              <a:t> and </a:t>
            </a:r>
            <a:r>
              <a:rPr lang="en-US" b="1" dirty="0" err="1" smtClean="0"/>
              <a:t>Binarization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Attribute 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two or more attributes (or objects) into a single attribute (or object)</a:t>
            </a:r>
          </a:p>
          <a:p>
            <a:endParaRPr lang="en-US" dirty="0" smtClean="0"/>
          </a:p>
          <a:p>
            <a:r>
              <a:rPr lang="en-US" dirty="0" smtClean="0"/>
              <a:t>Purpose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 reduction</a:t>
            </a:r>
          </a:p>
          <a:p>
            <a:pPr lvl="2"/>
            <a:r>
              <a:rPr lang="en-US" dirty="0" smtClean="0"/>
              <a:t> Reduce the number of attributes or objects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Change of scale</a:t>
            </a:r>
          </a:p>
          <a:p>
            <a:pPr lvl="2"/>
            <a:r>
              <a:rPr lang="en-US" dirty="0" smtClean="0"/>
              <a:t> Cities aggregated into regions, states, countries, etc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7382335" cy="232343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65313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Reducing the possible values for date from 365 days to 12 months. </a:t>
            </a:r>
          </a:p>
          <a:p>
            <a:r>
              <a:rPr lang="en-US" b="1" dirty="0" smtClean="0"/>
              <a:t>This type of aggregation is commonly used in Online Analytical Processing (OLAP).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Arithmetic mean: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b="1" dirty="0" smtClean="0">
                <a:solidFill>
                  <a:srgbClr val="FF0000"/>
                </a:solidFill>
              </a:rPr>
              <a:t>tandard deviation: </a:t>
            </a:r>
            <a:r>
              <a:rPr lang="en-US" dirty="0"/>
              <a:t>how much the members of a group differ from the mean value for the group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66" y="1772816"/>
            <a:ext cx="2944178" cy="1368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49079"/>
            <a:ext cx="4248472" cy="21496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95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ea typeface="MS Mincho" pitchFamily="49" charset="-128"/>
              </a:rPr>
              <a:t>Sampling is the main technique employed for data selection.</a:t>
            </a:r>
          </a:p>
          <a:p>
            <a:pPr lvl="1" algn="just">
              <a:lnSpc>
                <a:spcPct val="95000"/>
              </a:lnSpc>
            </a:pPr>
            <a:r>
              <a:rPr lang="en-US" sz="2000" b="1" dirty="0" smtClean="0">
                <a:latin typeface="Times New Roman" pitchFamily="18" charset="0"/>
                <a:ea typeface="MS Mincho" pitchFamily="49" charset="-128"/>
              </a:rPr>
              <a:t>It is often used for both the preliminary investigation of the data and the final data analysis.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5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5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Sampling is used in data mining because 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 entire set of data of interest is too expensive or time consuming.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498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There is an equal probability of selecting any particular item.</a:t>
            </a:r>
          </a:p>
          <a:p>
            <a:pPr lvl="4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As each item is selected, it is removed from the population.</a:t>
            </a:r>
          </a:p>
          <a:p>
            <a:pPr lvl="4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  In sampling with replacement, the same object can be picked up more than once</a:t>
            </a:r>
          </a:p>
          <a:p>
            <a:pPr lvl="4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Split the data into several partitions; then draw random samples from each partition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Sampling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/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3"/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" name="Picture 1030"/>
          <p:cNvPicPr>
            <a:picLocks noChangeAspect="1" noChangeArrowheads="1"/>
          </p:cNvPicPr>
          <p:nvPr/>
        </p:nvPicPr>
        <p:blipFill>
          <a:blip r:embed="rId4"/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 Box 1031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493836"/>
            <a:ext cx="8229600" cy="32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8000 </a:t>
            </a:r>
            <a:r>
              <a:rPr lang="en-US" b="1" dirty="0">
                <a:solidFill>
                  <a:srgbClr val="FF0000"/>
                </a:solidFill>
              </a:rPr>
              <a:t>points		  </a:t>
            </a:r>
            <a:r>
              <a:rPr lang="en-US" b="1" dirty="0" smtClean="0">
                <a:solidFill>
                  <a:srgbClr val="FF0000"/>
                </a:solidFill>
              </a:rPr>
              <a:t>     2000 </a:t>
            </a:r>
            <a:r>
              <a:rPr lang="en-US" b="1" dirty="0">
                <a:solidFill>
                  <a:srgbClr val="FF0000"/>
                </a:solidFill>
              </a:rPr>
              <a:t>Points	</a:t>
            </a:r>
            <a:r>
              <a:rPr lang="en-US" b="1" dirty="0" smtClean="0">
                <a:solidFill>
                  <a:srgbClr val="FF0000"/>
                </a:solidFill>
              </a:rPr>
              <a:t>         500 </a:t>
            </a:r>
            <a:r>
              <a:rPr lang="en-US" b="1" dirty="0">
                <a:solidFill>
                  <a:srgbClr val="FF0000"/>
                </a:solidFill>
              </a:rPr>
              <a:t>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Attribute values are numbers or symbols assigned to an attribute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Example: Attribute values for ID and age are integers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But properties of attribute values can be different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ID has no limit but age has a maximum and minimum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Attribute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Purpose: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Techniques: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Others: supervised and non-linear techniques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Example: students' ID is often irrelevant to the task of predicting students' GPA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 Subset Selection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Techniques:</a:t>
            </a:r>
          </a:p>
          <a:p>
            <a:pPr lvl="1"/>
            <a:r>
              <a:rPr lang="en-US" b="1" dirty="0" smtClean="0"/>
              <a:t>Brute-force approaches:</a:t>
            </a:r>
          </a:p>
          <a:p>
            <a:pPr lvl="2"/>
            <a:r>
              <a:rPr lang="en-US" b="1" dirty="0" smtClean="0"/>
              <a:t>Try all possible feature subsets as input to data mining algorithm</a:t>
            </a:r>
          </a:p>
          <a:p>
            <a:pPr lvl="1"/>
            <a:r>
              <a:rPr lang="en-US" b="1" dirty="0" smtClean="0"/>
              <a:t>Filter approaches:</a:t>
            </a:r>
          </a:p>
          <a:p>
            <a:pPr lvl="2"/>
            <a:r>
              <a:rPr lang="en-US" b="1" dirty="0" smtClean="0"/>
              <a:t> Features are selected before data mining algorithm is run</a:t>
            </a:r>
          </a:p>
          <a:p>
            <a:pPr lvl="1"/>
            <a:r>
              <a:rPr lang="en-US" b="1" dirty="0" smtClean="0"/>
              <a:t>Wrapper approaches:</a:t>
            </a:r>
          </a:p>
          <a:p>
            <a:pPr lvl="2"/>
            <a:r>
              <a:rPr lang="en-US" b="1" dirty="0" smtClean="0"/>
              <a:t> Use the data mining algorithm as a black box to find best subset of attributes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00174"/>
            <a:ext cx="7572428" cy="405283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 Subset Selection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Pearson’s Correlation:</a:t>
            </a:r>
            <a:r>
              <a:rPr lang="en-US" dirty="0" smtClean="0"/>
              <a:t> It is used as a measure for quantifying linear dependence between two continuous variables X and Y. Its value varies from -1 to +1. Pearson’s correlation is given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Filter_1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14348" y="4572008"/>
            <a:ext cx="7429552" cy="1195821"/>
          </a:xfrm>
        </p:spPr>
      </p:pic>
      <p:pic>
        <p:nvPicPr>
          <p:cNvPr id="6" name="Picture 5" descr="Figure 8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214686"/>
            <a:ext cx="3023366" cy="106671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342900">
              <a:lnSpc>
                <a:spcPts val="3600"/>
              </a:lnSpc>
            </a:pPr>
            <a:r>
              <a:rPr lang="en-US" sz="3600" b="1" u="sng" spc="-15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Filter approaches</a:t>
            </a:r>
            <a:endParaRPr lang="en-US" sz="3600" b="1" u="sng" spc="-15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we try to use a subset of features and train a model using them.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Wrapper approaches</a:t>
            </a:r>
            <a:endParaRPr lang="en-US" dirty="0"/>
          </a:p>
        </p:txBody>
      </p:sp>
      <p:pic>
        <p:nvPicPr>
          <p:cNvPr id="4" name="Picture 3" descr="Wrapper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428868"/>
            <a:ext cx="6429420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Forward Selection (SFS)</a:t>
            </a:r>
          </a:p>
          <a:p>
            <a:r>
              <a:rPr lang="en-US" dirty="0" smtClean="0"/>
              <a:t>• Start with the empty set, </a:t>
            </a:r>
            <a:r>
              <a:rPr lang="en-US" i="1" dirty="0" smtClean="0"/>
              <a:t>X=0</a:t>
            </a:r>
          </a:p>
          <a:p>
            <a:r>
              <a:rPr lang="en-US" dirty="0" smtClean="0"/>
              <a:t>• Repeatedly add the most significant feature with respect to 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39034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Sequential Forward Selection (SFS)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1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Create new attributes that can capture the important information in a data set much more efficiently than the original attributes.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Three general methodologies:</a:t>
            </a:r>
          </a:p>
          <a:p>
            <a:pPr lvl="1"/>
            <a:r>
              <a:rPr lang="en-US" sz="3200" b="1" dirty="0" smtClean="0"/>
              <a:t>Feature Extraction: </a:t>
            </a:r>
          </a:p>
          <a:p>
            <a:pPr lvl="1"/>
            <a:r>
              <a:rPr lang="en-US" sz="3200" b="1" dirty="0" smtClean="0"/>
              <a:t>Mapping Data to New Space</a:t>
            </a:r>
          </a:p>
          <a:p>
            <a:pPr lvl="1"/>
            <a:r>
              <a:rPr lang="en-US" sz="3200" b="1" dirty="0" smtClean="0"/>
              <a:t>Feature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 algn="just"/>
            <a:r>
              <a:rPr lang="en-US" sz="2800" dirty="0" smtClean="0"/>
              <a:t>Simple functions: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, log(x), e</a:t>
            </a:r>
            <a:r>
              <a:rPr lang="en-US" sz="2800" baseline="30000" dirty="0" smtClean="0"/>
              <a:t>x</a:t>
            </a:r>
            <a:r>
              <a:rPr lang="en-US" sz="2800" dirty="0" smtClean="0"/>
              <a:t>, |x|</a:t>
            </a:r>
          </a:p>
          <a:p>
            <a:pPr lvl="1" algn="just"/>
            <a:r>
              <a:rPr lang="en-US" sz="2800" dirty="0" smtClean="0"/>
              <a:t>Standardization and Normalization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Attribute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50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Similarity</a:t>
            </a:r>
          </a:p>
          <a:p>
            <a:pPr lvl="1"/>
            <a:r>
              <a:rPr lang="en-US" sz="2400" dirty="0" smtClean="0"/>
              <a:t>Numerical measure of how alike two data objects are.</a:t>
            </a:r>
          </a:p>
          <a:p>
            <a:pPr lvl="1"/>
            <a:r>
              <a:rPr lang="en-US" sz="2400" dirty="0" smtClean="0"/>
              <a:t>Is higher when objects are more alike.</a:t>
            </a:r>
          </a:p>
          <a:p>
            <a:pPr lvl="1"/>
            <a:r>
              <a:rPr lang="en-US" sz="2400" dirty="0" smtClean="0"/>
              <a:t>Often falls in the range [0,1]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Dissimilarity</a:t>
            </a:r>
          </a:p>
          <a:p>
            <a:pPr lvl="1"/>
            <a:r>
              <a:rPr lang="en-US" sz="2400" dirty="0" smtClean="0"/>
              <a:t>Numerical measure of how different are two data objects</a:t>
            </a:r>
          </a:p>
          <a:p>
            <a:pPr lvl="1"/>
            <a:r>
              <a:rPr lang="en-US" sz="2400" dirty="0" smtClean="0"/>
              <a:t>Lower when objects are more alike</a:t>
            </a:r>
          </a:p>
          <a:p>
            <a:pPr lvl="1"/>
            <a:r>
              <a:rPr lang="en-US" sz="2400" dirty="0" smtClean="0"/>
              <a:t>Minimum dissimilarity is often 0</a:t>
            </a:r>
          </a:p>
          <a:p>
            <a:pPr lvl="1"/>
            <a:r>
              <a:rPr lang="en-US" sz="2400" dirty="0" smtClean="0"/>
              <a:t>Upper limit varies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Similarity and Dissimilarity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632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different types of attributes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Nominal: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r>
              <a:rPr lang="en-US" dirty="0"/>
              <a:t> are neither measured nor ordered but subjects are merely allocated to distinct categories</a:t>
            </a:r>
            <a:endParaRPr lang="en-US" dirty="0" smtClean="0"/>
          </a:p>
          <a:p>
            <a:pPr marL="863600" lvl="2" indent="0">
              <a:buNone/>
            </a:pPr>
            <a:r>
              <a:rPr lang="en-US" dirty="0" smtClean="0"/>
              <a:t>      Examples: ID numbers, eye color, zip codes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Ordinal: </a:t>
            </a:r>
            <a:r>
              <a:rPr lang="en-US" dirty="0"/>
              <a:t> </a:t>
            </a:r>
            <a:r>
              <a:rPr lang="en-US" b="1" dirty="0"/>
              <a:t>Ordinal data</a:t>
            </a:r>
            <a:r>
              <a:rPr lang="en-US" dirty="0"/>
              <a:t> is a </a:t>
            </a:r>
            <a:r>
              <a:rPr lang="en-US" dirty="0" smtClean="0"/>
              <a:t>categorical</a:t>
            </a:r>
            <a:r>
              <a:rPr lang="en-US" dirty="0"/>
              <a:t> where the variables have natural, ordered categories and the distances between the categories is not </a:t>
            </a:r>
            <a:r>
              <a:rPr lang="en-US" dirty="0" smtClean="0"/>
              <a:t>known.</a:t>
            </a:r>
          </a:p>
          <a:p>
            <a:pPr marL="463550" lvl="1" indent="0">
              <a:buNone/>
            </a:pP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           Examples</a:t>
            </a:r>
            <a:r>
              <a:rPr lang="en-US" sz="2400" dirty="0">
                <a:latin typeface="+mn-lt"/>
                <a:cs typeface="+mn-cs"/>
              </a:rPr>
              <a:t>: rankings (e.g., taste of potato chips on a scale from 1-10), grades, height in {tall, medium, short}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Interval: </a:t>
            </a:r>
            <a:r>
              <a:rPr lang="en-US" dirty="0"/>
              <a:t>In </a:t>
            </a:r>
            <a:r>
              <a:rPr lang="en-US" b="1" dirty="0"/>
              <a:t>interval</a:t>
            </a:r>
            <a:r>
              <a:rPr lang="en-US" dirty="0"/>
              <a:t> measurement the distance between attributes does have meaning.</a:t>
            </a:r>
            <a:endParaRPr lang="en-US" dirty="0" smtClean="0"/>
          </a:p>
          <a:p>
            <a:pPr marL="863600" lvl="2" indent="0">
              <a:buNone/>
            </a:pPr>
            <a:r>
              <a:rPr lang="en-US" dirty="0" smtClean="0"/>
              <a:t>      Examples: calendar dates, temperatures in Celsius or Fahrenheit.</a:t>
            </a:r>
          </a:p>
          <a:p>
            <a:pPr marL="749300" lvl="1"/>
            <a:r>
              <a:rPr lang="en-US" dirty="0" smtClean="0">
                <a:solidFill>
                  <a:srgbClr val="FF0000"/>
                </a:solidFill>
              </a:rPr>
              <a:t>Ratio:</a:t>
            </a:r>
            <a:endParaRPr lang="en-US" dirty="0" smtClean="0"/>
          </a:p>
          <a:p>
            <a:pPr marL="863600" lvl="2" indent="0">
              <a:buNone/>
            </a:pPr>
            <a:r>
              <a:rPr lang="en-US" dirty="0" smtClean="0"/>
              <a:t>     Examples: temperature in Kelvin, length, time, counts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Attributes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96092" cy="1143000"/>
          </a:xfrm>
        </p:spPr>
        <p:txBody>
          <a:bodyPr/>
          <a:lstStyle/>
          <a:p>
            <a:r>
              <a:rPr lang="en-US" dirty="0" smtClean="0"/>
              <a:t>Similarity/Dissimilarity for Simple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00" t="35197" r="7114" b="10513"/>
          <a:stretch>
            <a:fillRect/>
          </a:stretch>
        </p:blipFill>
        <p:spPr bwMode="auto">
          <a:xfrm>
            <a:off x="304800" y="1571612"/>
            <a:ext cx="8229600" cy="4429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568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39166" cy="486412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Euclidean Distance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Where </a:t>
            </a:r>
            <a:r>
              <a:rPr lang="en-US" i="1" dirty="0" smtClean="0"/>
              <a:t>n</a:t>
            </a:r>
            <a:r>
              <a:rPr lang="en-US" dirty="0" smtClean="0"/>
              <a:t> is the number of dimensions (attributes) and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and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k</a:t>
            </a:r>
            <a:r>
              <a:rPr lang="en-US" dirty="0" smtClean="0"/>
              <a:t> are, respectively,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attributes (components) or data objects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857356" y="2500306"/>
          <a:ext cx="38544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500306"/>
                        <a:ext cx="385445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84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graphicFrame>
        <p:nvGraphicFramePr>
          <p:cNvPr id="7885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594297"/>
              </p:ext>
            </p:extLst>
          </p:nvPr>
        </p:nvGraphicFramePr>
        <p:xfrm>
          <a:off x="719572" y="1325279"/>
          <a:ext cx="3672408" cy="226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VISIO" r:id="rId3" imgW="3636000" imgH="2653920" progId="Visio.Drawing.6">
                  <p:embed/>
                </p:oleObj>
              </mc:Choice>
              <mc:Fallback>
                <p:oleObj name="VISIO" r:id="rId3" imgW="3636000" imgH="2653920" progId="Visio.Drawing.6">
                  <p:embed/>
                  <p:pic>
                    <p:nvPicPr>
                      <p:cNvPr id="788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1325279"/>
                        <a:ext cx="3672408" cy="2266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010759"/>
              </p:ext>
            </p:extLst>
          </p:nvPr>
        </p:nvGraphicFramePr>
        <p:xfrm>
          <a:off x="5019576" y="1673779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788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576" y="1673779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43993"/>
              </p:ext>
            </p:extLst>
          </p:nvPr>
        </p:nvGraphicFramePr>
        <p:xfrm>
          <a:off x="2843808" y="3970186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788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970186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36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9268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Distances, such as the Euclidean distance, have some well known properties.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endParaRPr lang="en-US" sz="1400" dirty="0" smtClean="0"/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i="1" dirty="0" smtClean="0"/>
              <a:t>d(p, q) </a:t>
            </a:r>
            <a:r>
              <a:rPr lang="en-US" sz="2000" i="1" dirty="0" smtClean="0">
                <a:sym typeface="Symbol" pitchFamily="18" charset="2"/>
              </a:rPr>
              <a:t></a:t>
            </a:r>
            <a:r>
              <a:rPr lang="en-US" sz="2000" i="1" dirty="0" smtClean="0"/>
              <a:t> 0</a:t>
            </a:r>
            <a:r>
              <a:rPr lang="en-US" sz="2000" dirty="0" smtClean="0"/>
              <a:t>   for all </a:t>
            </a:r>
            <a:r>
              <a:rPr lang="en-US" sz="2000" i="1" dirty="0" smtClean="0"/>
              <a:t>p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d(p, q) = 0</a:t>
            </a:r>
            <a:r>
              <a:rPr lang="en-US" sz="2000" dirty="0" smtClean="0"/>
              <a:t> only if </a:t>
            </a:r>
            <a:br>
              <a:rPr lang="en-US" sz="2000" dirty="0" smtClean="0"/>
            </a:b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i="1" dirty="0" smtClean="0"/>
              <a:t>= q</a:t>
            </a:r>
            <a:r>
              <a:rPr lang="en-US" sz="2000" dirty="0" smtClean="0"/>
              <a:t>. (Positive definiteness)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i="1" dirty="0" smtClean="0"/>
              <a:t>d(p, q) = d(q, p)</a:t>
            </a:r>
            <a:r>
              <a:rPr lang="en-US" sz="2000" dirty="0" smtClean="0"/>
              <a:t>   for all </a:t>
            </a:r>
            <a:r>
              <a:rPr lang="en-US" sz="2000" i="1" dirty="0" smtClean="0"/>
              <a:t>p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. (Symmetry)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d</a:t>
            </a:r>
            <a:r>
              <a:rPr lang="en-US" sz="2000" i="1" dirty="0" smtClean="0"/>
              <a:t>(p, r) </a:t>
            </a:r>
            <a:r>
              <a:rPr lang="en-US" sz="2000" i="1" dirty="0" smtClean="0">
                <a:sym typeface="Symbol" pitchFamily="18" charset="2"/>
              </a:rPr>
              <a:t></a:t>
            </a:r>
            <a:r>
              <a:rPr lang="en-US" sz="2000" i="1" dirty="0" smtClean="0"/>
              <a:t> d(p, q) + d(q, r)</a:t>
            </a:r>
            <a:r>
              <a:rPr lang="en-US" sz="2000" dirty="0" smtClean="0"/>
              <a:t>   for all points </a:t>
            </a:r>
            <a:r>
              <a:rPr lang="en-US" sz="2000" i="1" dirty="0" smtClean="0"/>
              <a:t>p</a:t>
            </a:r>
            <a:r>
              <a:rPr lang="en-US" sz="2000" dirty="0" smtClean="0"/>
              <a:t>, </a:t>
            </a:r>
            <a:r>
              <a:rPr lang="en-US" sz="2000" i="1" dirty="0" smtClean="0"/>
              <a:t>q</a:t>
            </a:r>
            <a:r>
              <a:rPr lang="en-US" sz="2000" dirty="0" smtClean="0"/>
              <a:t>, and </a:t>
            </a:r>
            <a:r>
              <a:rPr lang="en-US" sz="2000" i="1" dirty="0" smtClean="0"/>
              <a:t>r</a:t>
            </a:r>
            <a:r>
              <a:rPr lang="en-US" sz="2000" dirty="0" smtClean="0"/>
              <a:t>.  </a:t>
            </a:r>
            <a:br>
              <a:rPr lang="en-US" sz="2000" dirty="0" smtClean="0"/>
            </a:br>
            <a:r>
              <a:rPr lang="en-US" sz="2000" dirty="0" smtClean="0"/>
              <a:t>(Triangle Inequality)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	where </a:t>
            </a:r>
            <a:r>
              <a:rPr lang="en-US" i="1" dirty="0" smtClean="0"/>
              <a:t>d(p, q)</a:t>
            </a:r>
            <a:r>
              <a:rPr lang="en-US" dirty="0" smtClean="0"/>
              <a:t> is the distance (dissimilarity) between points (data objects),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endParaRPr lang="en-US" sz="1400" dirty="0" smtClean="0"/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Measures that satisfy all three properties are known as </a:t>
            </a:r>
            <a:r>
              <a:rPr lang="en-US" b="1" dirty="0" smtClean="0">
                <a:solidFill>
                  <a:srgbClr val="FF0000"/>
                </a:solidFill>
              </a:rPr>
              <a:t>metrics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428604"/>
            <a:ext cx="8286776" cy="866796"/>
          </a:xfrm>
        </p:spPr>
        <p:txBody>
          <a:bodyPr/>
          <a:lstStyle/>
          <a:p>
            <a:r>
              <a:rPr lang="en-US" dirty="0" smtClean="0"/>
              <a:t>Common Properties of a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42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A: { I ,2,3,4} and B : {2,3,4}</a:t>
            </a:r>
          </a:p>
          <a:p>
            <a:pPr algn="ctr"/>
            <a:r>
              <a:rPr lang="en-US" dirty="0" smtClean="0"/>
              <a:t>A- B: {1}</a:t>
            </a:r>
          </a:p>
          <a:p>
            <a:pPr algn="ctr"/>
            <a:r>
              <a:rPr lang="en-US" dirty="0" smtClean="0"/>
              <a:t>B - A : </a:t>
            </a:r>
            <a:r>
              <a:rPr lang="el-GR" dirty="0" smtClean="0">
                <a:ea typeface="SimSun"/>
              </a:rPr>
              <a:t>φ</a:t>
            </a:r>
            <a:endParaRPr lang="en-US" dirty="0" smtClean="0">
              <a:ea typeface="SimSun"/>
            </a:endParaRPr>
          </a:p>
          <a:p>
            <a:pPr algn="ctr"/>
            <a:endParaRPr lang="en-US" dirty="0" smtClean="0">
              <a:ea typeface="SimSun"/>
            </a:endParaRPr>
          </a:p>
          <a:p>
            <a:pPr algn="ctr"/>
            <a:r>
              <a:rPr lang="en-US" dirty="0" smtClean="0"/>
              <a:t>d(A,B): size(A- B) + size(B - 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where size is a function returning the number of elements in a set</a:t>
            </a:r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Non-metric Dissimilarities: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3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 smtClean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</a:pPr>
            <a:endParaRPr lang="en-US" dirty="0" smtClean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 i="1" dirty="0" smtClean="0"/>
              <a:t>s(p, q) = 1 </a:t>
            </a:r>
            <a:r>
              <a:rPr lang="en-US" sz="2400" dirty="0" smtClean="0"/>
              <a:t>(or maximum similarity) only if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i="1" dirty="0" smtClean="0"/>
              <a:t>= q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endParaRPr lang="en-US" sz="2400" dirty="0" smtClean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 i="1" dirty="0" smtClean="0"/>
              <a:t>s(p, q) = s(q, p)</a:t>
            </a:r>
            <a:r>
              <a:rPr lang="en-US" sz="2400" dirty="0" smtClean="0"/>
              <a:t>   for all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. (Symmetry)</a:t>
            </a:r>
            <a:br>
              <a:rPr lang="en-US" sz="2400" dirty="0" smtClean="0"/>
            </a:br>
            <a:endParaRPr lang="en-US" sz="2400" dirty="0" smtClean="0"/>
          </a:p>
          <a:p>
            <a:pPr marL="533400" indent="-533400">
              <a:lnSpc>
                <a:spcPct val="90000"/>
              </a:lnSpc>
            </a:pPr>
            <a:r>
              <a:rPr lang="en-US" dirty="0" smtClean="0"/>
              <a:t>	where </a:t>
            </a:r>
            <a:r>
              <a:rPr lang="en-US" i="1" dirty="0" smtClean="0"/>
              <a:t>s(p, q)</a:t>
            </a:r>
            <a:r>
              <a:rPr lang="en-US" dirty="0" smtClean="0"/>
              <a:t> is the similarity between points (data objects),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38968" cy="1143000"/>
          </a:xfrm>
        </p:spPr>
        <p:txBody>
          <a:bodyPr/>
          <a:lstStyle/>
          <a:p>
            <a:r>
              <a:rPr lang="en-US" dirty="0" smtClean="0"/>
              <a:t>Common Properties of a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/>
              <a:t>Common situation is that objects,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sz="800" dirty="0" smtClean="0"/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latin typeface="CMMI10" pitchFamily="34" charset="0"/>
              </a:rPr>
              <a:t>         	M</a:t>
            </a:r>
            <a:r>
              <a:rPr lang="en-US" sz="1800" baseline="-25000" dirty="0" smtClean="0">
                <a:latin typeface="CMR7" charset="0"/>
              </a:rPr>
              <a:t>01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0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latin typeface="CMMI10" pitchFamily="34" charset="0"/>
              </a:rPr>
              <a:t>               M</a:t>
            </a:r>
            <a:r>
              <a:rPr lang="en-US" sz="1800" baseline="-25000" dirty="0" smtClean="0">
                <a:latin typeface="CMR7" charset="0"/>
              </a:rPr>
              <a:t>10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1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latin typeface="CMMI10" pitchFamily="34" charset="0"/>
              </a:rPr>
              <a:t>               M</a:t>
            </a:r>
            <a:r>
              <a:rPr lang="en-US" sz="1800" baseline="-25000" dirty="0" smtClean="0">
                <a:latin typeface="CMR7" charset="0"/>
              </a:rPr>
              <a:t>00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0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latin typeface="CMMI10" pitchFamily="34" charset="0"/>
              </a:rPr>
              <a:t>               M</a:t>
            </a:r>
            <a:r>
              <a:rPr lang="en-US" sz="1800" baseline="-25000" dirty="0" smtClean="0">
                <a:latin typeface="CMR7" charset="0"/>
              </a:rPr>
              <a:t>11</a:t>
            </a:r>
            <a:r>
              <a:rPr lang="en-US" sz="1800" dirty="0" smtClean="0">
                <a:latin typeface="CMR7" charset="0"/>
              </a:rPr>
              <a:t> </a:t>
            </a:r>
            <a:r>
              <a:rPr lang="en-US" sz="1800" dirty="0" smtClean="0">
                <a:latin typeface="cmr10" pitchFamily="34" charset="0"/>
              </a:rPr>
              <a:t>= the number of attributes where </a:t>
            </a:r>
            <a:r>
              <a:rPr lang="en-US" sz="1800" dirty="0" smtClean="0">
                <a:latin typeface="CMMI10" pitchFamily="34" charset="0"/>
              </a:rPr>
              <a:t>p </a:t>
            </a:r>
            <a:r>
              <a:rPr lang="en-US" sz="1800" dirty="0" smtClean="0">
                <a:latin typeface="cmr10" pitchFamily="34" charset="0"/>
              </a:rPr>
              <a:t>was 1 and </a:t>
            </a:r>
            <a:r>
              <a:rPr lang="en-US" sz="1800" dirty="0" smtClean="0">
                <a:latin typeface="CMMI10" pitchFamily="34" charset="0"/>
              </a:rPr>
              <a:t>q </a:t>
            </a:r>
            <a:r>
              <a:rPr lang="en-US" sz="1800" dirty="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endParaRPr lang="en-US" sz="800" dirty="0" smtClean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/>
              <a:t>Simple Matching and </a:t>
            </a:r>
            <a:r>
              <a:rPr lang="en-US" dirty="0" err="1" smtClean="0"/>
              <a:t>Jaccard</a:t>
            </a:r>
            <a:r>
              <a:rPr lang="en-US" dirty="0" smtClean="0"/>
              <a:t> Coefficients 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</a:rPr>
              <a:t>SMC =  number of matches / number of attributes 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         		 =  (M</a:t>
            </a:r>
            <a:r>
              <a:rPr lang="en-US" sz="1800" baseline="-30000" dirty="0" smtClean="0">
                <a:cs typeface="Times New Roman" pitchFamily="18" charset="0"/>
              </a:rPr>
              <a:t>11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00</a:t>
            </a:r>
            <a:r>
              <a:rPr lang="en-US" sz="1800" dirty="0" smtClean="0">
                <a:cs typeface="Times New Roman" pitchFamily="18" charset="0"/>
              </a:rPr>
              <a:t>) / (M</a:t>
            </a:r>
            <a:r>
              <a:rPr lang="en-US" sz="1800" baseline="-30000" dirty="0" smtClean="0">
                <a:cs typeface="Times New Roman" pitchFamily="18" charset="0"/>
              </a:rPr>
              <a:t>01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10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11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00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Char char="•"/>
            </a:pPr>
            <a:endParaRPr lang="en-US" sz="18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	J = number of 11 matches / number of not-both-zero attributes values</a:t>
            </a:r>
          </a:p>
          <a:p>
            <a:pPr marL="533400" indent="-533400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   	   = (M</a:t>
            </a:r>
            <a:r>
              <a:rPr lang="en-US" sz="1800" baseline="-30000" dirty="0" smtClean="0">
                <a:cs typeface="Times New Roman" pitchFamily="18" charset="0"/>
              </a:rPr>
              <a:t>11</a:t>
            </a:r>
            <a:r>
              <a:rPr lang="en-US" sz="1800" dirty="0" smtClean="0">
                <a:cs typeface="Times New Roman" pitchFamily="18" charset="0"/>
              </a:rPr>
              <a:t>) / (M</a:t>
            </a:r>
            <a:r>
              <a:rPr lang="en-US" sz="1800" baseline="-30000" dirty="0" smtClean="0">
                <a:cs typeface="Times New Roman" pitchFamily="18" charset="0"/>
              </a:rPr>
              <a:t>01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10</a:t>
            </a:r>
            <a:r>
              <a:rPr lang="en-US" sz="1800" dirty="0" smtClean="0">
                <a:cs typeface="Times New Roman" pitchFamily="18" charset="0"/>
              </a:rPr>
              <a:t> + M</a:t>
            </a:r>
            <a:r>
              <a:rPr lang="en-US" sz="1800" baseline="-30000" dirty="0" smtClean="0">
                <a:cs typeface="Times New Roman" pitchFamily="18" charset="0"/>
              </a:rPr>
              <a:t>11</a:t>
            </a:r>
            <a:r>
              <a:rPr lang="en-US" sz="1800" dirty="0" smtClean="0">
                <a:cs typeface="Times New Roman" pitchFamily="18" charset="0"/>
              </a:rPr>
              <a:t>)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24654" cy="1143000"/>
          </a:xfrm>
        </p:spPr>
        <p:txBody>
          <a:bodyPr/>
          <a:lstStyle/>
          <a:p>
            <a:r>
              <a:rPr lang="en-US" dirty="0" smtClean="0"/>
              <a:t>Similarity Between Binary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9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364055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3200" i="1" dirty="0" smtClean="0">
                <a:cs typeface="Times New Roman" pitchFamily="18" charset="0"/>
              </a:rPr>
              <a:t>p</a:t>
            </a:r>
            <a:r>
              <a:rPr lang="en-US" sz="3200" dirty="0" smtClean="0">
                <a:cs typeface="Times New Roman" pitchFamily="18" charset="0"/>
              </a:rPr>
              <a:t> =  1 0 0 0 0 0 0 0 0 0    	</a:t>
            </a:r>
            <a:r>
              <a:rPr lang="en-US" sz="3200" i="1" dirty="0" smtClean="0">
                <a:cs typeface="Times New Roman" pitchFamily="18" charset="0"/>
              </a:rPr>
              <a:t>	</a:t>
            </a:r>
            <a:endParaRPr lang="en-US" sz="3200" dirty="0" smtClean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3200" i="1" dirty="0" smtClean="0">
                <a:cs typeface="Times New Roman" pitchFamily="18" charset="0"/>
              </a:rPr>
              <a:t>q</a:t>
            </a:r>
            <a:r>
              <a:rPr lang="en-US" sz="3200" dirty="0" smtClean="0">
                <a:cs typeface="Times New Roman" pitchFamily="18" charset="0"/>
              </a:rPr>
              <a:t> =  0 0 0 0 0 0 1 0 0 1</a:t>
            </a:r>
            <a:r>
              <a:rPr lang="en-US" sz="3200" i="1" dirty="0" smtClean="0">
                <a:cs typeface="Times New Roman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endParaRPr lang="en-US" sz="3200" i="1" dirty="0" smtClean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latin typeface="CMMI10" pitchFamily="34" charset="0"/>
              </a:rPr>
              <a:t>M</a:t>
            </a:r>
            <a:r>
              <a:rPr lang="en-US" baseline="-25000" dirty="0" smtClean="0">
                <a:latin typeface="CMR7" charset="0"/>
              </a:rPr>
              <a:t>01</a:t>
            </a:r>
            <a:r>
              <a:rPr lang="en-US" dirty="0" smtClean="0">
                <a:latin typeface="CMR7" charset="0"/>
              </a:rPr>
              <a:t> </a:t>
            </a:r>
            <a:r>
              <a:rPr lang="en-US" dirty="0" smtClean="0">
                <a:latin typeface="cmr10" pitchFamily="34" charset="0"/>
              </a:rPr>
              <a:t>= 2   (the number of attributes where </a:t>
            </a:r>
            <a:r>
              <a:rPr lang="en-US" dirty="0" smtClean="0">
                <a:latin typeface="CMMI10" pitchFamily="34" charset="0"/>
              </a:rPr>
              <a:t>p </a:t>
            </a:r>
            <a:r>
              <a:rPr lang="en-US" dirty="0" smtClean="0">
                <a:latin typeface="cmr10" pitchFamily="34" charset="0"/>
              </a:rPr>
              <a:t>was 0 and </a:t>
            </a:r>
            <a:r>
              <a:rPr lang="en-US" dirty="0" smtClean="0">
                <a:latin typeface="CMMI10" pitchFamily="34" charset="0"/>
              </a:rPr>
              <a:t>q </a:t>
            </a:r>
            <a:r>
              <a:rPr lang="en-US" dirty="0" smtClean="0">
                <a:latin typeface="cmr10" pitchFamily="34" charset="0"/>
              </a:rPr>
              <a:t>was 1)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latin typeface="CMMI10" pitchFamily="34" charset="0"/>
              </a:rPr>
              <a:t>M</a:t>
            </a:r>
            <a:r>
              <a:rPr lang="en-US" baseline="-25000" dirty="0" smtClean="0">
                <a:latin typeface="CMR7" charset="0"/>
              </a:rPr>
              <a:t>10</a:t>
            </a:r>
            <a:r>
              <a:rPr lang="en-US" dirty="0" smtClean="0">
                <a:latin typeface="CMR7" charset="0"/>
              </a:rPr>
              <a:t> </a:t>
            </a:r>
            <a:r>
              <a:rPr lang="en-US" dirty="0" smtClean="0">
                <a:latin typeface="cmr10" pitchFamily="34" charset="0"/>
              </a:rPr>
              <a:t>= 1   (the number of attributes where </a:t>
            </a:r>
            <a:r>
              <a:rPr lang="en-US" dirty="0" smtClean="0">
                <a:latin typeface="CMMI10" pitchFamily="34" charset="0"/>
              </a:rPr>
              <a:t>p </a:t>
            </a:r>
            <a:r>
              <a:rPr lang="en-US" dirty="0" smtClean="0">
                <a:latin typeface="cmr10" pitchFamily="34" charset="0"/>
              </a:rPr>
              <a:t>was 1 and </a:t>
            </a:r>
            <a:r>
              <a:rPr lang="en-US" dirty="0" smtClean="0">
                <a:latin typeface="CMMI10" pitchFamily="34" charset="0"/>
              </a:rPr>
              <a:t>q </a:t>
            </a:r>
            <a:r>
              <a:rPr lang="en-US" dirty="0" smtClean="0">
                <a:latin typeface="cmr10" pitchFamily="34" charset="0"/>
              </a:rPr>
              <a:t>was 0)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latin typeface="CMMI10" pitchFamily="34" charset="0"/>
              </a:rPr>
              <a:t>M</a:t>
            </a:r>
            <a:r>
              <a:rPr lang="en-US" baseline="-25000" dirty="0" smtClean="0">
                <a:latin typeface="CMR7" charset="0"/>
              </a:rPr>
              <a:t>00</a:t>
            </a:r>
            <a:r>
              <a:rPr lang="en-US" dirty="0" smtClean="0">
                <a:latin typeface="CMR7" charset="0"/>
              </a:rPr>
              <a:t> </a:t>
            </a:r>
            <a:r>
              <a:rPr lang="en-US" dirty="0" smtClean="0">
                <a:latin typeface="cmr10" pitchFamily="34" charset="0"/>
              </a:rPr>
              <a:t>= 7   (the number of attributes where </a:t>
            </a:r>
            <a:r>
              <a:rPr lang="en-US" dirty="0" smtClean="0">
                <a:latin typeface="CMMI10" pitchFamily="34" charset="0"/>
              </a:rPr>
              <a:t>p </a:t>
            </a:r>
            <a:r>
              <a:rPr lang="en-US" dirty="0" smtClean="0">
                <a:latin typeface="cmr10" pitchFamily="34" charset="0"/>
              </a:rPr>
              <a:t>was 0 and </a:t>
            </a:r>
            <a:r>
              <a:rPr lang="en-US" dirty="0" smtClean="0">
                <a:latin typeface="CMMI10" pitchFamily="34" charset="0"/>
              </a:rPr>
              <a:t>q </a:t>
            </a:r>
            <a:r>
              <a:rPr lang="en-US" dirty="0" smtClean="0">
                <a:latin typeface="cmr10" pitchFamily="34" charset="0"/>
              </a:rPr>
              <a:t>was 0)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latin typeface="CMMI10" pitchFamily="34" charset="0"/>
              </a:rPr>
              <a:t>M</a:t>
            </a:r>
            <a:r>
              <a:rPr lang="en-US" baseline="-25000" dirty="0" smtClean="0">
                <a:latin typeface="CMR7" charset="0"/>
              </a:rPr>
              <a:t>11</a:t>
            </a:r>
            <a:r>
              <a:rPr lang="en-US" dirty="0" smtClean="0">
                <a:latin typeface="CMR7" charset="0"/>
              </a:rPr>
              <a:t> </a:t>
            </a:r>
            <a:r>
              <a:rPr lang="en-US" dirty="0" smtClean="0">
                <a:latin typeface="cmr10" pitchFamily="34" charset="0"/>
              </a:rPr>
              <a:t>= 0   (the number of attributes where </a:t>
            </a:r>
            <a:r>
              <a:rPr lang="en-US" dirty="0" smtClean="0">
                <a:latin typeface="CMMI10" pitchFamily="34" charset="0"/>
              </a:rPr>
              <a:t>p </a:t>
            </a:r>
            <a:r>
              <a:rPr lang="en-US" dirty="0" smtClean="0">
                <a:latin typeface="cmr10" pitchFamily="34" charset="0"/>
              </a:rPr>
              <a:t>was 1 and </a:t>
            </a:r>
            <a:r>
              <a:rPr lang="en-US" dirty="0" smtClean="0">
                <a:latin typeface="CMMI10" pitchFamily="34" charset="0"/>
              </a:rPr>
              <a:t>q </a:t>
            </a:r>
            <a:r>
              <a:rPr lang="en-US" dirty="0" smtClean="0">
                <a:latin typeface="cmr10" pitchFamily="34" charset="0"/>
              </a:rPr>
              <a:t>was 1)</a:t>
            </a:r>
            <a:endParaRPr lang="en-US" dirty="0" smtClean="0">
              <a:latin typeface="CMMI10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3200" i="1" dirty="0" smtClean="0">
                <a:cs typeface="Times New Roman" pitchFamily="18" charset="0"/>
              </a:rPr>
              <a:t>	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SMC = (M</a:t>
            </a:r>
            <a:r>
              <a:rPr lang="en-US" sz="2800" baseline="-30000" dirty="0" smtClean="0">
                <a:cs typeface="Times New Roman" pitchFamily="18" charset="0"/>
              </a:rPr>
              <a:t>11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00</a:t>
            </a:r>
            <a:r>
              <a:rPr lang="en-US" sz="2800" dirty="0" smtClean="0">
                <a:cs typeface="Times New Roman" pitchFamily="18" charset="0"/>
              </a:rPr>
              <a:t>)/(M</a:t>
            </a:r>
            <a:r>
              <a:rPr lang="en-US" sz="2800" baseline="-30000" dirty="0" smtClean="0">
                <a:cs typeface="Times New Roman" pitchFamily="18" charset="0"/>
              </a:rPr>
              <a:t>01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10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11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00</a:t>
            </a:r>
            <a:r>
              <a:rPr lang="en-US" sz="2800" dirty="0" smtClean="0">
                <a:cs typeface="Times New Roman" pitchFamily="18" charset="0"/>
              </a:rPr>
              <a:t>) = (0+7) / (2+1+0+7) = 0.7</a:t>
            </a:r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endParaRPr lang="en-US" sz="3200" dirty="0" smtClean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J = (M</a:t>
            </a:r>
            <a:r>
              <a:rPr lang="en-US" sz="2800" baseline="-30000" dirty="0" smtClean="0">
                <a:cs typeface="Times New Roman" pitchFamily="18" charset="0"/>
              </a:rPr>
              <a:t>11</a:t>
            </a:r>
            <a:r>
              <a:rPr lang="en-US" sz="2800" dirty="0" smtClean="0">
                <a:cs typeface="Times New Roman" pitchFamily="18" charset="0"/>
              </a:rPr>
              <a:t>) / (M</a:t>
            </a:r>
            <a:r>
              <a:rPr lang="en-US" sz="2800" baseline="-30000" dirty="0" smtClean="0">
                <a:cs typeface="Times New Roman" pitchFamily="18" charset="0"/>
              </a:rPr>
              <a:t>01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10</a:t>
            </a:r>
            <a:r>
              <a:rPr lang="en-US" sz="2800" dirty="0" smtClean="0">
                <a:cs typeface="Times New Roman" pitchFamily="18" charset="0"/>
              </a:rPr>
              <a:t> + M</a:t>
            </a:r>
            <a:r>
              <a:rPr lang="en-US" sz="2800" baseline="-30000" dirty="0" smtClean="0">
                <a:cs typeface="Times New Roman" pitchFamily="18" charset="0"/>
              </a:rPr>
              <a:t>11</a:t>
            </a:r>
            <a:r>
              <a:rPr lang="en-US" sz="2800" dirty="0" smtClean="0">
                <a:cs typeface="Times New Roman" pitchFamily="18" charset="0"/>
              </a:rPr>
              <a:t>) = 0 / (2 + 1 + 0) = 0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SMC versus </a:t>
            </a:r>
            <a:r>
              <a:rPr lang="en-US" dirty="0" err="1" smtClean="0"/>
              <a:t>Jaccard</a:t>
            </a:r>
            <a:r>
              <a:rPr lang="en-US" dirty="0" smtClean="0"/>
              <a:t>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7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49807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 If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             </a:t>
            </a:r>
            <a:r>
              <a:rPr lang="en-US" sz="2000" dirty="0" err="1" smtClean="0">
                <a:cs typeface="Times New Roman" pitchFamily="18" charset="0"/>
              </a:rPr>
              <a:t>cos</a:t>
            </a:r>
            <a:r>
              <a:rPr lang="en-US" sz="2000" dirty="0" smtClean="0">
                <a:cs typeface="Times New Roman" pitchFamily="18" charset="0"/>
              </a:rPr>
              <a:t>(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) =  (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) / 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|| 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|| , </a:t>
            </a:r>
          </a:p>
          <a:p>
            <a:pPr marL="0" indent="0" algn="just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   where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 smtClean="0">
                <a:cs typeface="Times New Roman" pitchFamily="18" charset="0"/>
              </a:rPr>
              <a:t> indicates vector dot product and || </a:t>
            </a:r>
            <a:r>
              <a:rPr lang="en-US" sz="1600" i="1" dirty="0" smtClean="0">
                <a:cs typeface="Times New Roman" pitchFamily="18" charset="0"/>
              </a:rPr>
              <a:t>d </a:t>
            </a:r>
            <a:r>
              <a:rPr lang="en-US" sz="1600" dirty="0" smtClean="0">
                <a:cs typeface="Times New Roman" pitchFamily="18" charset="0"/>
              </a:rPr>
              <a:t>|| is  the   length of vector 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dirty="0" smtClean="0">
                <a:cs typeface="Times New Roman" pitchFamily="18" charset="0"/>
              </a:rPr>
              <a:t>.</a:t>
            </a:r>
            <a:r>
              <a:rPr lang="en-US" sz="2000" dirty="0" smtClean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</a:pPr>
            <a:endParaRPr lang="en-US" sz="10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000" i="1" dirty="0" smtClean="0">
                <a:cs typeface="Times New Roman" pitchFamily="18" charset="0"/>
              </a:rPr>
              <a:t>  	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i="1" baseline="-30000" dirty="0" smtClean="0">
                <a:cs typeface="Times New Roman" pitchFamily="18" charset="0"/>
              </a:rPr>
              <a:t>1</a:t>
            </a:r>
            <a:r>
              <a:rPr lang="en-US" sz="1800" i="1" dirty="0" smtClean="0">
                <a:cs typeface="Times New Roman" pitchFamily="18" charset="0"/>
              </a:rPr>
              <a:t> </a:t>
            </a:r>
            <a:r>
              <a:rPr lang="en-US" sz="1800" b="1" dirty="0" smtClean="0">
                <a:cs typeface="Times New Roman" pitchFamily="18" charset="0"/>
              </a:rPr>
              <a:t>=  3 2 0 5 0 0 0 2 0 0 	</a:t>
            </a:r>
            <a:endParaRPr 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800" i="1" dirty="0" smtClean="0">
                <a:cs typeface="Times New Roman" pitchFamily="18" charset="0"/>
              </a:rPr>
              <a:t>   	d</a:t>
            </a:r>
            <a:r>
              <a:rPr lang="en-US" sz="1800" i="1" baseline="-30000" dirty="0" smtClean="0">
                <a:cs typeface="Times New Roman" pitchFamily="18" charset="0"/>
              </a:rPr>
              <a:t>2</a:t>
            </a:r>
            <a:r>
              <a:rPr lang="en-US" sz="1800" b="1" dirty="0" smtClean="0">
                <a:cs typeface="Times New Roman" pitchFamily="18" charset="0"/>
              </a:rPr>
              <a:t> =  1 0 0 0 0 0 0 1 0 2</a:t>
            </a:r>
            <a:r>
              <a:rPr lang="en-US" sz="1800" dirty="0" smtClean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600" i="1" dirty="0" smtClean="0">
                <a:cs typeface="Times New Roman" pitchFamily="18" charset="0"/>
              </a:rPr>
              <a:t>    d</a:t>
            </a:r>
            <a:r>
              <a:rPr lang="en-US" sz="1600" i="1" baseline="-30000" dirty="0" smtClean="0">
                <a:cs typeface="Times New Roman" pitchFamily="18" charset="0"/>
              </a:rPr>
              <a:t>1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2</a:t>
            </a:r>
            <a:r>
              <a:rPr lang="en-US" sz="1600" dirty="0" smtClean="0"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   </a:t>
            </a:r>
            <a:r>
              <a:rPr lang="en-US" sz="1600" dirty="0" smtClean="0">
                <a:cs typeface="Times New Roman" pitchFamily="18" charset="0"/>
              </a:rPr>
              <a:t>||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1</a:t>
            </a:r>
            <a:r>
              <a:rPr lang="en-US" sz="1600" dirty="0" smtClean="0"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 (42)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 smtClean="0">
                <a:cs typeface="Times New Roman" pitchFamily="18" charset="0"/>
              </a:rPr>
              <a:t>    ||</a:t>
            </a:r>
            <a:r>
              <a:rPr lang="en-US" sz="1600" i="1" dirty="0" smtClean="0">
                <a:cs typeface="Times New Roman" pitchFamily="18" charset="0"/>
              </a:rPr>
              <a:t>d</a:t>
            </a:r>
            <a:r>
              <a:rPr lang="en-US" sz="1600" i="1" baseline="-30000" dirty="0" smtClean="0">
                <a:cs typeface="Times New Roman" pitchFamily="18" charset="0"/>
              </a:rPr>
              <a:t>2</a:t>
            </a:r>
            <a:r>
              <a:rPr lang="en-US" sz="1600" dirty="0" smtClean="0"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 smtClean="0">
                <a:cs typeface="Times New Roman" pitchFamily="18" charset="0"/>
              </a:rPr>
              <a:t>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baseline="30000" dirty="0" smtClean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= (6) </a:t>
            </a:r>
            <a:r>
              <a:rPr lang="en-US" sz="1600" b="1" baseline="30000" dirty="0" smtClean="0">
                <a:cs typeface="Times New Roman" pitchFamily="18" charset="0"/>
              </a:rPr>
              <a:t>0.5</a:t>
            </a:r>
            <a:r>
              <a:rPr lang="en-US" sz="1600" dirty="0" smtClean="0"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</a:pPr>
            <a:endParaRPr lang="en-US" sz="16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800" dirty="0" smtClean="0">
                <a:cs typeface="Times New Roman" pitchFamily="18" charset="0"/>
              </a:rPr>
              <a:t>    	</a:t>
            </a:r>
            <a:r>
              <a:rPr lang="en-US" sz="1800" dirty="0" err="1" smtClean="0">
                <a:cs typeface="Times New Roman" pitchFamily="18" charset="0"/>
              </a:rPr>
              <a:t>cos</a:t>
            </a:r>
            <a:r>
              <a:rPr lang="en-US" sz="1800" dirty="0" smtClean="0">
                <a:cs typeface="Times New Roman" pitchFamily="18" charset="0"/>
              </a:rPr>
              <a:t>( 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i="1" baseline="-30000" dirty="0" smtClean="0">
                <a:cs typeface="Times New Roman" pitchFamily="18" charset="0"/>
              </a:rPr>
              <a:t>1</a:t>
            </a:r>
            <a:r>
              <a:rPr lang="en-US" sz="1800" i="1" dirty="0" smtClean="0">
                <a:cs typeface="Times New Roman" pitchFamily="18" charset="0"/>
              </a:rPr>
              <a:t>, d</a:t>
            </a:r>
            <a:r>
              <a:rPr lang="en-US" sz="1800" i="1" baseline="-30000" dirty="0" smtClean="0">
                <a:cs typeface="Times New Roman" pitchFamily="18" charset="0"/>
              </a:rPr>
              <a:t>2</a:t>
            </a:r>
            <a:r>
              <a:rPr lang="en-US" sz="1800" dirty="0" smtClean="0">
                <a:cs typeface="Times New Roman" pitchFamily="18" charset="0"/>
              </a:rPr>
              <a:t> ) = .3150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4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57797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extended </a:t>
            </a:r>
            <a:r>
              <a:rPr lang="en-US" dirty="0" err="1" smtClean="0"/>
              <a:t>Jaccard</a:t>
            </a:r>
            <a:r>
              <a:rPr lang="en-US" dirty="0" smtClean="0"/>
              <a:t> coefficient can be used for document data.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Jaccard</a:t>
            </a:r>
            <a:r>
              <a:rPr lang="en-US" dirty="0" smtClean="0"/>
              <a:t> Coefficient 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0"/>
            <a:ext cx="6234138" cy="195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an attribute depends on which of the following properties it possesses:</a:t>
            </a:r>
          </a:p>
          <a:p>
            <a:pPr lvl="1"/>
            <a:r>
              <a:rPr lang="en-US" b="1" dirty="0" smtClean="0"/>
              <a:t>Distinctness:  	=  </a:t>
            </a:r>
            <a:r>
              <a:rPr lang="en-US" b="1" dirty="0" smtClean="0">
                <a:sym typeface="Symbol" pitchFamily="18" charset="2"/>
              </a:rPr>
              <a:t>		</a:t>
            </a:r>
            <a:endParaRPr lang="en-US" b="1" dirty="0" smtClean="0"/>
          </a:p>
          <a:p>
            <a:pPr lvl="1"/>
            <a:r>
              <a:rPr lang="en-US" b="1" dirty="0" smtClean="0"/>
              <a:t>Order:  		&lt;  &gt;  		</a:t>
            </a:r>
          </a:p>
          <a:p>
            <a:pPr lvl="1"/>
            <a:r>
              <a:rPr lang="en-US" b="1" dirty="0" smtClean="0"/>
              <a:t>Addition:  		+  - 		</a:t>
            </a:r>
          </a:p>
          <a:p>
            <a:pPr lvl="1"/>
            <a:r>
              <a:rPr lang="en-US" b="1" dirty="0" smtClean="0"/>
              <a:t>Multiplication: 	* /</a:t>
            </a:r>
          </a:p>
          <a:p>
            <a:pPr lvl="4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Nominal attribute</a:t>
            </a:r>
            <a:r>
              <a:rPr lang="en-US" dirty="0" smtClean="0"/>
              <a:t>: distinctness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Ordinal attribute</a:t>
            </a:r>
            <a:r>
              <a:rPr lang="en-US" dirty="0" smtClean="0"/>
              <a:t>: distinctness &amp; order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Interval attribute</a:t>
            </a:r>
            <a:r>
              <a:rPr lang="en-US" dirty="0" smtClean="0"/>
              <a:t>: distinctness, order &amp; addition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Ratio attribute</a:t>
            </a:r>
            <a:r>
              <a:rPr lang="en-US" dirty="0" smtClean="0"/>
              <a:t>: all 4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1494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Correlation measures the linear relationship between objects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compute correlation, we standardize data objects, p and q, and then take their dot product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Pearson's Correlation</a:t>
            </a:r>
            <a:endParaRPr lang="en-US" dirty="0"/>
          </a:p>
        </p:txBody>
      </p:sp>
      <p:graphicFrame>
        <p:nvGraphicFramePr>
          <p:cNvPr id="81922" name="Object 4"/>
          <p:cNvGraphicFramePr>
            <a:graphicFrameLocks noChangeAspect="1"/>
          </p:cNvGraphicFramePr>
          <p:nvPr/>
        </p:nvGraphicFramePr>
        <p:xfrm>
          <a:off x="1574800" y="3443288"/>
          <a:ext cx="551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3" imgW="1841400" imgH="228600" progId="Equation.3">
                  <p:embed/>
                </p:oleObj>
              </mc:Choice>
              <mc:Fallback>
                <p:oleObj name="Equation" r:id="rId3" imgW="1841400" imgH="228600" progId="Equation.3">
                  <p:embed/>
                  <p:pic>
                    <p:nvPicPr>
                      <p:cNvPr id="819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443288"/>
                        <a:ext cx="551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819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6"/>
          <p:cNvGraphicFramePr>
            <a:graphicFrameLocks noChangeAspect="1"/>
          </p:cNvGraphicFramePr>
          <p:nvPr/>
        </p:nvGraphicFramePr>
        <p:xfrm>
          <a:off x="1628775" y="5348288"/>
          <a:ext cx="46434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7" imgW="1587240" imgH="203040" progId="Equation.3">
                  <p:embed/>
                </p:oleObj>
              </mc:Choice>
              <mc:Fallback>
                <p:oleObj name="Equation" r:id="rId7" imgW="1587240" imgH="203040" progId="Equation.3">
                  <p:embed/>
                  <p:pic>
                    <p:nvPicPr>
                      <p:cNvPr id="819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5348288"/>
                        <a:ext cx="46434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2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14488"/>
            <a:ext cx="7358114" cy="1071570"/>
          </a:xfrm>
        </p:spPr>
      </p:pic>
      <p:pic>
        <p:nvPicPr>
          <p:cNvPr id="5" name="Content Placeholder 4" descr="2s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857356" y="3143248"/>
            <a:ext cx="5643602" cy="857256"/>
          </a:xfrm>
        </p:spPr>
      </p:pic>
      <p:pic>
        <p:nvPicPr>
          <p:cNvPr id="6" name="Picture 5" descr="3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74" y="4071942"/>
            <a:ext cx="5214974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1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290"/>
            <a:ext cx="6324600" cy="1071570"/>
          </a:xfrm>
        </p:spPr>
        <p:txBody>
          <a:bodyPr/>
          <a:lstStyle/>
          <a:p>
            <a:r>
              <a:rPr lang="en-US" dirty="0" smtClean="0"/>
              <a:t>Visually Evaluating Correlation</a:t>
            </a:r>
            <a:endParaRPr lang="en-US" dirty="0"/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93838"/>
            <a:ext cx="6572296" cy="4864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230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Correlation is always in the range -1 to 1.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 correlation of 1 (-1) means that x and y have a perfect positive (negative) linear relationship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x: (-3, 6, 0, 3, -6)</a:t>
            </a:r>
          </a:p>
          <a:p>
            <a:r>
              <a:rPr lang="es-ES" dirty="0" smtClean="0"/>
              <a:t>y: ( 1, -2, 0,-7, 2 )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smtClean="0"/>
              <a:t>x: ( 3 , 6 , 0 , 3 , 6 )</a:t>
            </a:r>
          </a:p>
          <a:p>
            <a:r>
              <a:rPr lang="es-ES" dirty="0" smtClean="0"/>
              <a:t>y : ( 1 , 2 , 0 , 1 ,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Perfect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98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0064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Sometimes attributes are of many different types, but an overall similarity is needed.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28604"/>
            <a:ext cx="7696224" cy="8667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Approach for Combining Similarities</a:t>
            </a:r>
            <a:endParaRPr lang="en-US" dirty="0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8072494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0956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50653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May not want to treat all attributes the same.</a:t>
            </a:r>
          </a:p>
          <a:p>
            <a:pPr lvl="1"/>
            <a:r>
              <a:rPr lang="en-US" sz="2400" b="1" dirty="0" smtClean="0"/>
              <a:t>Use weights w</a:t>
            </a:r>
            <a:r>
              <a:rPr lang="en-US" sz="2400" b="1" baseline="-25000" dirty="0" smtClean="0"/>
              <a:t>k</a:t>
            </a:r>
            <a:r>
              <a:rPr lang="en-US" sz="2400" b="1" dirty="0" smtClean="0"/>
              <a:t> which are between 0 and 1 and sum to 1.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57166"/>
            <a:ext cx="7124720" cy="9382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Weights to Combine Similarities</a:t>
            </a:r>
          </a:p>
          <a:p>
            <a:endParaRPr lang="en-US" dirty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18" y="3119446"/>
            <a:ext cx="5448336" cy="1381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9435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840760" cy="482453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ontent Placeholder 14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357298"/>
            <a:ext cx="8286808" cy="500066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926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Has only a finite or countable infinite set of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b="1" dirty="0" smtClean="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Continuous attributes are typically represented as floating-point variables. 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53348" cy="114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Discrete and Continuous Attributes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600" b="1" dirty="0" smtClean="0">
                <a:cs typeface="Times New Roman" pitchFamily="18" charset="0"/>
              </a:rPr>
              <a:t>Record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Transaction Data</a:t>
            </a:r>
            <a:endParaRPr lang="en-US" sz="1800" b="1" dirty="0" smtClean="0"/>
          </a:p>
          <a:p>
            <a:pPr marL="285750" indent="-2857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600" b="1" dirty="0" smtClean="0">
                <a:cs typeface="Times New Roman" pitchFamily="18" charset="0"/>
              </a:rPr>
              <a:t>Graph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Molecular Structures</a:t>
            </a:r>
          </a:p>
          <a:p>
            <a:pPr marL="285750" indent="-28575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600" b="1" dirty="0" smtClean="0">
                <a:cs typeface="Times New Roman" pitchFamily="18" charset="0"/>
              </a:rPr>
              <a:t>Ordered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data sets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  Data Mining: Data  Dr.  Lov Kumar Assistant Professor, BITS Pilani, Hyderabad Campus    &amp;amp;#x09;&amp;amp;#x09;&amp;quot;&quot;/&gt;&lt;property id=&quot;20307&quot; value=&quot;296&quot;/&gt;&lt;/object&gt;&lt;object type=&quot;3&quot; unique_id=&quot;12733&quot;&gt;&lt;property id=&quot;20148&quot; value=&quot;5&quot;/&gt;&lt;property id=&quot;20300&quot; value=&quot;Slide 2&quot;/&gt;&lt;property id=&quot;20307&quot; value=&quot;308&quot;/&gt;&lt;/object&gt;&lt;object type=&quot;3&quot; unique_id=&quot;13664&quot;&gt;&lt;property id=&quot;20148&quot; value=&quot;5&quot;/&gt;&lt;property id=&quot;20300&quot; value=&quot;Slide 3&quot;/&gt;&lt;property id=&quot;20307&quot; value=&quot;309&quot;/&gt;&lt;/object&gt;&lt;object type=&quot;3&quot; unique_id=&quot;13665&quot;&gt;&lt;property id=&quot;20148&quot; value=&quot;5&quot;/&gt;&lt;property id=&quot;20300&quot; value=&quot;Slide 4&quot;/&gt;&lt;property id=&quot;20307&quot; value=&quot;310&quot;/&gt;&lt;/object&gt;&lt;object type=&quot;3&quot; unique_id=&quot;13666&quot;&gt;&lt;property id=&quot;20148&quot; value=&quot;5&quot;/&gt;&lt;property id=&quot;20300&quot; value=&quot;Slide 5&quot;/&gt;&lt;property id=&quot;20307&quot; value=&quot;311&quot;/&gt;&lt;/object&gt;&lt;object type=&quot;3&quot; unique_id=&quot;13667&quot;&gt;&lt;property id=&quot;20148&quot; value=&quot;5&quot;/&gt;&lt;property id=&quot;20300&quot; value=&quot;Slide 6&quot;/&gt;&lt;property id=&quot;20307&quot; value=&quot;312&quot;/&gt;&lt;/object&gt;&lt;object type=&quot;3&quot; unique_id=&quot;13668&quot;&gt;&lt;property id=&quot;20148&quot; value=&quot;5&quot;/&gt;&lt;property id=&quot;20300&quot; value=&quot;Slide 7&quot;/&gt;&lt;property id=&quot;20307&quot; value=&quot;313&quot;/&gt;&lt;/object&gt;&lt;object type=&quot;3&quot; unique_id=&quot;13669&quot;&gt;&lt;property id=&quot;20148&quot; value=&quot;5&quot;/&gt;&lt;property id=&quot;20300&quot; value=&quot;Slide 8&quot;/&gt;&lt;property id=&quot;20307&quot; value=&quot;314&quot;/&gt;&lt;/object&gt;&lt;object type=&quot;3&quot; unique_id=&quot;13670&quot;&gt;&lt;property id=&quot;20148&quot; value=&quot;5&quot;/&gt;&lt;property id=&quot;20300&quot; value=&quot;Slide 9&quot;/&gt;&lt;property id=&quot;20307&quot; value=&quot;315&quot;/&gt;&lt;/object&gt;&lt;object type=&quot;3&quot; unique_id=&quot;13671&quot;&gt;&lt;property id=&quot;20148&quot; value=&quot;5&quot;/&gt;&lt;property id=&quot;20300&quot; value=&quot;Slide 10&quot;/&gt;&lt;property id=&quot;20307&quot; value=&quot;316&quot;/&gt;&lt;/object&gt;&lt;object type=&quot;3&quot; unique_id=&quot;13672&quot;&gt;&lt;property id=&quot;20148&quot; value=&quot;5&quot;/&gt;&lt;property id=&quot;20300&quot; value=&quot;Slide 11&quot;/&gt;&lt;property id=&quot;20307&quot; value=&quot;317&quot;/&gt;&lt;/object&gt;&lt;object type=&quot;3&quot; unique_id=&quot;13673&quot;&gt;&lt;property id=&quot;20148&quot; value=&quot;5&quot;/&gt;&lt;property id=&quot;20300&quot; value=&quot;Slide 12&quot;/&gt;&lt;property id=&quot;20307&quot; value=&quot;318&quot;/&gt;&lt;/object&gt;&lt;object type=&quot;3&quot; unique_id=&quot;13674&quot;&gt;&lt;property id=&quot;20148&quot; value=&quot;5&quot;/&gt;&lt;property id=&quot;20300&quot; value=&quot;Slide 13&quot;/&gt;&lt;property id=&quot;20307&quot; value=&quot;319&quot;/&gt;&lt;/object&gt;&lt;object type=&quot;3&quot; unique_id=&quot;13675&quot;&gt;&lt;property id=&quot;20148&quot; value=&quot;5&quot;/&gt;&lt;property id=&quot;20300&quot; value=&quot;Slide 14&quot;/&gt;&lt;property id=&quot;20307&quot; value=&quot;320&quot;/&gt;&lt;/object&gt;&lt;object type=&quot;3&quot; unique_id=&quot;13676&quot;&gt;&lt;property id=&quot;20148&quot; value=&quot;5&quot;/&gt;&lt;property id=&quot;20300&quot; value=&quot;Slide 15&quot;/&gt;&lt;property id=&quot;20307&quot; value=&quot;321&quot;/&gt;&lt;/object&gt;&lt;object type=&quot;3&quot; unique_id=&quot;13677&quot;&gt;&lt;property id=&quot;20148&quot; value=&quot;5&quot;/&gt;&lt;property id=&quot;20300&quot; value=&quot;Slide 16&quot;/&gt;&lt;property id=&quot;20307&quot; value=&quot;322&quot;/&gt;&lt;/object&gt;&lt;object type=&quot;3&quot; unique_id=&quot;13678&quot;&gt;&lt;property id=&quot;20148&quot; value=&quot;5&quot;/&gt;&lt;property id=&quot;20300&quot; value=&quot;Slide 17&quot;/&gt;&lt;property id=&quot;20307&quot; value=&quot;323&quot;/&gt;&lt;/object&gt;&lt;object type=&quot;3&quot; unique_id=&quot;13679&quot;&gt;&lt;property id=&quot;20148&quot; value=&quot;5&quot;/&gt;&lt;property id=&quot;20300&quot; value=&quot;Slide 18&quot;/&gt;&lt;property id=&quot;20307&quot; value=&quot;324&quot;/&gt;&lt;/object&gt;&lt;object type=&quot;3&quot; unique_id=&quot;13680&quot;&gt;&lt;property id=&quot;20148&quot; value=&quot;5&quot;/&gt;&lt;property id=&quot;20300&quot; value=&quot;Slide 19&quot;/&gt;&lt;property id=&quot;20307&quot; value=&quot;325&quot;/&gt;&lt;/object&gt;&lt;object type=&quot;3&quot; unique_id=&quot;13681&quot;&gt;&lt;property id=&quot;20148&quot; value=&quot;5&quot;/&gt;&lt;property id=&quot;20300&quot; value=&quot;Slide 20&quot;/&gt;&lt;property id=&quot;20307&quot; value=&quot;329&quot;/&gt;&lt;/object&gt;&lt;object type=&quot;3&quot; unique_id=&quot;13682&quot;&gt;&lt;property id=&quot;20148&quot; value=&quot;5&quot;/&gt;&lt;property id=&quot;20300&quot; value=&quot;Slide 21&quot;/&gt;&lt;property id=&quot;20307&quot; value=&quot;326&quot;/&gt;&lt;/object&gt;&lt;object type=&quot;3&quot; unique_id=&quot;13683&quot;&gt;&lt;property id=&quot;20148&quot; value=&quot;5&quot;/&gt;&lt;property id=&quot;20300&quot; value=&quot;Slide 22&quot;/&gt;&lt;property id=&quot;20307&quot; value=&quot;327&quot;/&gt;&lt;/object&gt;&lt;object type=&quot;3&quot; unique_id=&quot;13684&quot;&gt;&lt;property id=&quot;20148&quot; value=&quot;5&quot;/&gt;&lt;property id=&quot;20300&quot; value=&quot;Slide 23&quot;/&gt;&lt;property id=&quot;20307&quot; value=&quot;328&quot;/&gt;&lt;/object&gt;&lt;object type=&quot;3&quot; unique_id=&quot;13855&quot;&gt;&lt;property id=&quot;20148&quot; value=&quot;5&quot;/&gt;&lt;property id=&quot;20300&quot; value=&quot;Slide 24&quot;/&gt;&lt;property id=&quot;20307&quot; value=&quot;330&quot;/&gt;&lt;/object&gt;&lt;object type=&quot;3&quot; unique_id=&quot;13934&quot;&gt;&lt;property id=&quot;20148&quot; value=&quot;5&quot;/&gt;&lt;property id=&quot;20300&quot; value=&quot;Slide 25&quot;/&gt;&lt;property id=&quot;20307&quot; value=&quot;331&quot;/&gt;&lt;/object&gt;&lt;object type=&quot;3&quot; unique_id=&quot;14017&quot;&gt;&lt;property id=&quot;20148&quot; value=&quot;5&quot;/&gt;&lt;property id=&quot;20300&quot; value=&quot;Slide 26&quot;/&gt;&lt;property id=&quot;20307&quot; value=&quot;332&quot;/&gt;&lt;/object&gt;&lt;object type=&quot;3&quot; unique_id=&quot;14466&quot;&gt;&lt;property id=&quot;20148&quot; value=&quot;5&quot;/&gt;&lt;property id=&quot;20300&quot; value=&quot;Slide 27&quot;/&gt;&lt;property id=&quot;20307&quot; value=&quot;333&quot;/&gt;&lt;/object&gt;&lt;object type=&quot;3&quot; unique_id=&quot;14467&quot;&gt;&lt;property id=&quot;20148&quot; value=&quot;5&quot;/&gt;&lt;property id=&quot;20300&quot; value=&quot;Slide 28&quot;/&gt;&lt;property id=&quot;20307&quot; value=&quot;334&quot;/&gt;&lt;/object&gt;&lt;object type=&quot;3&quot; unique_id=&quot;14468&quot;&gt;&lt;property id=&quot;20148&quot; value=&quot;5&quot;/&gt;&lt;property id=&quot;20300&quot; value=&quot;Slide 29&quot;/&gt;&lt;property id=&quot;20307&quot; value=&quot;335&quot;/&gt;&lt;/object&gt;&lt;object type=&quot;3&quot; unique_id=&quot;14469&quot;&gt;&lt;property id=&quot;20148&quot; value=&quot;5&quot;/&gt;&lt;property id=&quot;20300&quot; value=&quot;Slide 30&quot;/&gt;&lt;property id=&quot;20307&quot; value=&quot;336&quot;/&gt;&lt;/object&gt;&lt;object type=&quot;3&quot; unique_id=&quot;14694&quot;&gt;&lt;property id=&quot;20148&quot; value=&quot;5&quot;/&gt;&lt;property id=&quot;20300&quot; value=&quot;Slide 31&quot;/&gt;&lt;property id=&quot;20307&quot; value=&quot;337&quot;/&gt;&lt;/object&gt;&lt;object type=&quot;3&quot; unique_id=&quot;14695&quot;&gt;&lt;property id=&quot;20148&quot; value=&quot;5&quot;/&gt;&lt;property id=&quot;20300&quot; value=&quot;Slide 32&quot;/&gt;&lt;property id=&quot;20307&quot; value=&quot;338&quot;/&gt;&lt;/object&gt;&lt;object type=&quot;3&quot; unique_id=&quot;14832&quot;&gt;&lt;property id=&quot;20148&quot; value=&quot;5&quot;/&gt;&lt;property id=&quot;20300&quot; value=&quot;Slide 33&quot;/&gt;&lt;property id=&quot;20307&quot; value=&quot;339&quot;/&gt;&lt;/object&gt;&lt;object type=&quot;3&quot; unique_id=&quot;14833&quot;&gt;&lt;property id=&quot;20148&quot; value=&quot;5&quot;/&gt;&lt;property id=&quot;20300&quot; value=&quot;Slide 34&quot;/&gt;&lt;property id=&quot;20307&quot; value=&quot;340&quot;/&gt;&lt;/object&gt;&lt;object type=&quot;3&quot; unique_id=&quot;15050&quot;&gt;&lt;property id=&quot;20148&quot; value=&quot;5&quot;/&gt;&lt;property id=&quot;20300&quot; value=&quot;Slide 35&quot;/&gt;&lt;property id=&quot;20307&quot; value=&quot;341&quot;/&gt;&lt;/object&gt;&lt;object type=&quot;3&quot; unique_id=&quot;15051&quot;&gt;&lt;property id=&quot;20148&quot; value=&quot;5&quot;/&gt;&lt;property id=&quot;20300&quot; value=&quot;Slide 36&quot;/&gt;&lt;property id=&quot;20307&quot; value=&quot;342&quot;/&gt;&lt;/object&gt;&lt;object type=&quot;3&quot; unique_id=&quot;15394&quot;&gt;&lt;property id=&quot;20148&quot; value=&quot;5&quot;/&gt;&lt;property id=&quot;20300&quot; value=&quot;Slide 37&quot;/&gt;&lt;property id=&quot;20307&quot; value=&quot;343&quot;/&gt;&lt;/object&gt;&lt;object type=&quot;3&quot; unique_id=&quot;15512&quot;&gt;&lt;property id=&quot;20148&quot; value=&quot;5&quot;/&gt;&lt;property id=&quot;20300&quot; value=&quot;Slide 38&quot;/&gt;&lt;property id=&quot;20307&quot; value=&quot;344&quot;/&gt;&lt;/object&gt;&lt;/object&gt;&lt;object type=&quot;8&quot; unique_id=&quot;1012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1756</Words>
  <Application>Microsoft Office PowerPoint</Application>
  <PresentationFormat>On-screen Show (4:3)</PresentationFormat>
  <Paragraphs>323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SimSun</vt:lpstr>
      <vt:lpstr>Arial</vt:lpstr>
      <vt:lpstr>Calibri</vt:lpstr>
      <vt:lpstr>CMMI10</vt:lpstr>
      <vt:lpstr>cmr10</vt:lpstr>
      <vt:lpstr>CMR7</vt:lpstr>
      <vt:lpstr>MS Mincho</vt:lpstr>
      <vt:lpstr>Symbol</vt:lpstr>
      <vt:lpstr>Times New Roman</vt:lpstr>
      <vt:lpstr>Office Theme</vt:lpstr>
      <vt:lpstr>Document</vt:lpstr>
      <vt:lpstr>VISIO</vt:lpstr>
      <vt:lpstr>Visio</vt:lpstr>
      <vt:lpstr>Equation</vt:lpstr>
      <vt:lpstr>Worksheet</vt:lpstr>
      <vt:lpstr>  Data Mining: Data  Dr.  Lov Kumar Assistant Professor, BITS Pilani, Hyderabad Campus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Windows User</cp:lastModifiedBy>
  <cp:revision>108</cp:revision>
  <dcterms:created xsi:type="dcterms:W3CDTF">2006-08-16T00:00:00Z</dcterms:created>
  <dcterms:modified xsi:type="dcterms:W3CDTF">2019-02-02T04:07:44Z</dcterms:modified>
</cp:coreProperties>
</file>