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96" r:id="rId2"/>
    <p:sldId id="361" r:id="rId3"/>
    <p:sldId id="362" r:id="rId4"/>
    <p:sldId id="365" r:id="rId5"/>
    <p:sldId id="366" r:id="rId6"/>
    <p:sldId id="382" r:id="rId7"/>
    <p:sldId id="367" r:id="rId8"/>
    <p:sldId id="383" r:id="rId9"/>
    <p:sldId id="384" r:id="rId10"/>
    <p:sldId id="368" r:id="rId11"/>
    <p:sldId id="385" r:id="rId12"/>
    <p:sldId id="369" r:id="rId13"/>
    <p:sldId id="386" r:id="rId14"/>
    <p:sldId id="387" r:id="rId15"/>
    <p:sldId id="388" r:id="rId16"/>
    <p:sldId id="389" r:id="rId17"/>
    <p:sldId id="390" r:id="rId18"/>
    <p:sldId id="391" r:id="rId19"/>
    <p:sldId id="370" r:id="rId20"/>
    <p:sldId id="371" r:id="rId21"/>
    <p:sldId id="372" r:id="rId22"/>
    <p:sldId id="373" r:id="rId23"/>
    <p:sldId id="375" r:id="rId24"/>
    <p:sldId id="393" r:id="rId25"/>
    <p:sldId id="392" r:id="rId26"/>
    <p:sldId id="376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377" r:id="rId36"/>
    <p:sldId id="378" r:id="rId37"/>
    <p:sldId id="379" r:id="rId38"/>
    <p:sldId id="380" r:id="rId39"/>
    <p:sldId id="381" r:id="rId40"/>
    <p:sldId id="402" r:id="rId41"/>
    <p:sldId id="404" r:id="rId42"/>
    <p:sldId id="405" r:id="rId43"/>
    <p:sldId id="406" r:id="rId44"/>
    <p:sldId id="407" r:id="rId45"/>
    <p:sldId id="403" r:id="rId46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0CB76-89CA-4489-BF92-3670CC1E9A7F}" type="datetimeFigureOut">
              <a:rPr lang="en-IN" smtClean="0"/>
              <a:pPr/>
              <a:t>18-08-2018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5D88A-0BB0-4260-9EB5-204BD4D9B4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0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12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5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2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2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err="1" smtClean="0"/>
              <a:t>Click to edit Master text styles</a:t>
            </a:r>
          </a:p>
          <a:p>
            <a:pPr lvl="1"/>
            <a:r>
              <a:rPr lang="en-US" noProof="0" dirty="0" err="1" smtClean="0"/>
              <a:t>Second level</a:t>
            </a:r>
          </a:p>
          <a:p>
            <a:pPr lvl="2"/>
            <a:r>
              <a:rPr lang="en-US" noProof="0" dirty="0" err="1" smtClean="0"/>
              <a:t>Third level</a:t>
            </a:r>
          </a:p>
          <a:p>
            <a:pPr lvl="3"/>
            <a:r>
              <a:rPr lang="en-US" noProof="0" dirty="0" err="1" smtClean="0"/>
              <a:t>Fourth level</a:t>
            </a:r>
          </a:p>
          <a:p>
            <a:pPr lvl="4"/>
            <a:r>
              <a:rPr lang="en-US" noProof="0" dirty="0" err="1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u="sng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30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894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probability-and-statistics/variance/" TargetMode="External"/><Relationship Id="rId2" Type="http://schemas.openxmlformats.org/officeDocument/2006/relationships/hyperlink" Target="http://www.statisticshowto.com/random-variable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71670" y="4286256"/>
            <a:ext cx="6462730" cy="1200144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000" dirty="0" smtClean="0">
                <a:solidFill>
                  <a:srgbClr val="FFC000"/>
                </a:solidFill>
              </a:rPr>
              <a:t>Data Mining: Exploring Data</a:t>
            </a: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Dr.  </a:t>
            </a:r>
            <a:r>
              <a:rPr lang="en-US" sz="2400" dirty="0" err="1" smtClean="0">
                <a:solidFill>
                  <a:srgbClr val="FFC000"/>
                </a:solidFill>
              </a:rPr>
              <a:t>Lov</a:t>
            </a:r>
            <a:r>
              <a:rPr lang="en-US" sz="2400" dirty="0" smtClean="0">
                <a:solidFill>
                  <a:srgbClr val="FFC000"/>
                </a:solidFill>
              </a:rPr>
              <a:t> Kumar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Assistant Professor, BITS </a:t>
            </a:r>
            <a:r>
              <a:rPr lang="en-US" sz="2400" dirty="0" err="1" smtClean="0">
                <a:solidFill>
                  <a:srgbClr val="FFC000"/>
                </a:solidFill>
              </a:rPr>
              <a:t>Pilani</a:t>
            </a:r>
            <a:r>
              <a:rPr lang="en-US" sz="2400" dirty="0" smtClean="0">
                <a:solidFill>
                  <a:srgbClr val="FFC000"/>
                </a:solidFill>
              </a:rPr>
              <a:t>, Hyderabad Campus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 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		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43522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The mean is the most common measure of the location of a set of points.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However, the mean is very sensitive to outliers. 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Thus, the median or a trimmed mean is also commonly used.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Measures of Location: Mean and Median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43315"/>
            <a:ext cx="8229600" cy="2500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Find the mean, median</a:t>
            </a:r>
            <a:r>
              <a:rPr lang="en-US" b="1" dirty="0" smtClean="0"/>
              <a:t>, </a:t>
            </a:r>
            <a:r>
              <a:rPr lang="en-US" b="1" dirty="0"/>
              <a:t>and range for the following list of values:</a:t>
            </a:r>
          </a:p>
          <a:p>
            <a:r>
              <a:rPr lang="en-US" b="1" dirty="0" smtClean="0"/>
              <a:t>       13</a:t>
            </a:r>
            <a:r>
              <a:rPr lang="en-US" b="1" dirty="0"/>
              <a:t>, 18, 13, 14, 13, 16, 14, 21, </a:t>
            </a:r>
            <a:r>
              <a:rPr lang="en-US" b="1" dirty="0" smtClean="0"/>
              <a:t>13</a:t>
            </a:r>
          </a:p>
          <a:p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The "range" of a list a numbers is just the difference between the largest and smallest values.</a:t>
            </a:r>
            <a:endParaRPr lang="en-US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02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9945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Range is the difference between the max and min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variance or standard deviation is the most common measure of the spread of a set of points.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Variance :</a:t>
            </a:r>
            <a:r>
              <a:rPr lang="en-US" dirty="0" smtClean="0"/>
              <a:t> The </a:t>
            </a:r>
            <a:r>
              <a:rPr lang="en-US" dirty="0"/>
              <a:t>average of the </a:t>
            </a:r>
            <a:r>
              <a:rPr lang="en-US" b="1" dirty="0"/>
              <a:t>squared</a:t>
            </a:r>
            <a:r>
              <a:rPr lang="en-US" dirty="0"/>
              <a:t> differences from the Mean.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88640"/>
            <a:ext cx="6696092" cy="1106760"/>
          </a:xfrm>
        </p:spPr>
        <p:txBody>
          <a:bodyPr>
            <a:normAutofit/>
          </a:bodyPr>
          <a:lstStyle/>
          <a:p>
            <a:r>
              <a:rPr lang="en-US" dirty="0" smtClean="0"/>
              <a:t>Measures of Spread: Range and Variance</a:t>
            </a:r>
            <a:endParaRPr lang="en-US" dirty="0"/>
          </a:p>
        </p:txBody>
      </p:sp>
      <p:graphicFrame>
        <p:nvGraphicFramePr>
          <p:cNvPr id="136198" name="Object 1024"/>
          <p:cNvGraphicFramePr>
            <a:graphicFrameLocks noChangeAspect="1"/>
          </p:cNvGraphicFramePr>
          <p:nvPr/>
        </p:nvGraphicFramePr>
        <p:xfrm>
          <a:off x="1643042" y="3857628"/>
          <a:ext cx="54864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3" name="Document" r:id="rId3" imgW="5486400" imgH="1100328" progId="Word.Document.8">
                  <p:embed/>
                </p:oleObj>
              </mc:Choice>
              <mc:Fallback>
                <p:oleObj name="Document" r:id="rId3" imgW="5486400" imgH="1100328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857628"/>
                        <a:ext cx="5486400" cy="110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Step 1:</a:t>
            </a:r>
            <a:r>
              <a:rPr lang="en-US" dirty="0"/>
              <a:t> Find the mean.</a:t>
            </a:r>
          </a:p>
          <a:p>
            <a:pPr fontAlgn="base"/>
            <a:r>
              <a:rPr lang="en-US" b="1" dirty="0"/>
              <a:t>Step 2:</a:t>
            </a:r>
            <a:r>
              <a:rPr lang="en-US" dirty="0"/>
              <a:t> For each data point, find the square of its distance to the mean.</a:t>
            </a:r>
          </a:p>
          <a:p>
            <a:pPr fontAlgn="base"/>
            <a:r>
              <a:rPr lang="en-US" b="1" dirty="0"/>
              <a:t>Step 3:</a:t>
            </a:r>
            <a:r>
              <a:rPr lang="en-US" dirty="0"/>
              <a:t> Sum the values from Step 2.</a:t>
            </a:r>
          </a:p>
          <a:p>
            <a:pPr fontAlgn="base"/>
            <a:r>
              <a:rPr lang="en-US" b="1" dirty="0"/>
              <a:t>Step 4:</a:t>
            </a:r>
            <a:r>
              <a:rPr lang="en-US" dirty="0"/>
              <a:t> Divide by the number of data points.</a:t>
            </a:r>
          </a:p>
          <a:p>
            <a:pPr fontAlgn="base"/>
            <a:r>
              <a:rPr lang="en-US" b="1" dirty="0"/>
              <a:t>Step 5:</a:t>
            </a:r>
            <a:r>
              <a:rPr lang="en-US" dirty="0"/>
              <a:t> Take the square root.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If you're dealing with a sample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Step 4: </a:t>
            </a:r>
            <a:r>
              <a:rPr lang="en-US" dirty="0" smtClean="0">
                <a:solidFill>
                  <a:srgbClr val="FF0000"/>
                </a:solidFill>
              </a:rPr>
              <a:t>Divide by the (number of data points-1).</a:t>
            </a:r>
          </a:p>
          <a:p>
            <a:r>
              <a:rPr lang="en-IN" dirty="0">
                <a:solidFill>
                  <a:srgbClr val="00B050"/>
                </a:solidFill>
              </a:rPr>
              <a:t>Note: </a:t>
            </a:r>
            <a:r>
              <a:rPr lang="en-US" dirty="0">
                <a:solidFill>
                  <a:srgbClr val="00B050"/>
                </a:solidFill>
              </a:rPr>
              <a:t>If you're dealing with a </a:t>
            </a:r>
            <a:r>
              <a:rPr lang="en-IN" b="1" dirty="0">
                <a:solidFill>
                  <a:srgbClr val="00B050"/>
                </a:solidFill>
              </a:rPr>
              <a:t>population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Step </a:t>
            </a:r>
            <a:r>
              <a:rPr lang="en-US" b="1" dirty="0" smtClean="0">
                <a:solidFill>
                  <a:srgbClr val="00B050"/>
                </a:solidFill>
              </a:rPr>
              <a:t>4: </a:t>
            </a:r>
            <a:r>
              <a:rPr lang="en-US" dirty="0">
                <a:solidFill>
                  <a:srgbClr val="00B050"/>
                </a:solidFill>
              </a:rPr>
              <a:t>Divide by the (number of data </a:t>
            </a:r>
            <a:r>
              <a:rPr lang="en-US" dirty="0" smtClean="0">
                <a:solidFill>
                  <a:srgbClr val="00B050"/>
                </a:solidFill>
              </a:rPr>
              <a:t>points).</a:t>
            </a:r>
            <a:endParaRPr lang="en-IN" dirty="0">
              <a:solidFill>
                <a:srgbClr val="00B05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/>
              <a:t>deviation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0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6,2,3,1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404664"/>
            <a:ext cx="7003504" cy="8907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example for calculating standard deviation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78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7272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Covariance is a measure of how much two </a:t>
            </a:r>
            <a:r>
              <a:rPr lang="en-US" dirty="0">
                <a:hlinkClick r:id="rId2"/>
              </a:rPr>
              <a:t>random variables</a:t>
            </a:r>
            <a:r>
              <a:rPr lang="en-US" dirty="0"/>
              <a:t> vary together. It’s similar to </a:t>
            </a:r>
            <a:r>
              <a:rPr lang="en-US" dirty="0">
                <a:hlinkClick r:id="rId3"/>
              </a:rPr>
              <a:t>variance</a:t>
            </a:r>
            <a:r>
              <a:rPr lang="en-US" dirty="0"/>
              <a:t>, but where variance tells you how a </a:t>
            </a:r>
            <a:r>
              <a:rPr lang="en-US" i="1" dirty="0"/>
              <a:t>single </a:t>
            </a:r>
            <a:r>
              <a:rPr lang="en-US" dirty="0"/>
              <a:t>variable varies, </a:t>
            </a:r>
            <a:r>
              <a:rPr lang="en-US" b="1" dirty="0"/>
              <a:t>co</a:t>
            </a:r>
            <a:r>
              <a:rPr lang="en-US" dirty="0"/>
              <a:t> variance tells you how </a:t>
            </a:r>
            <a:r>
              <a:rPr lang="en-US" b="1" dirty="0"/>
              <a:t>two </a:t>
            </a:r>
            <a:r>
              <a:rPr lang="en-US" dirty="0"/>
              <a:t>variables vary together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u="none" dirty="0"/>
              <a:t>Covariance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212976"/>
            <a:ext cx="5400600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157192"/>
            <a:ext cx="463034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covariance for the following data set:</a:t>
            </a:r>
            <a:br>
              <a:rPr lang="en-US" dirty="0"/>
            </a:br>
            <a:r>
              <a:rPr lang="en-US" dirty="0"/>
              <a:t>x: 2.1, 2.5, 3.6, 4.0 </a:t>
            </a:r>
            <a:endParaRPr lang="en-US" dirty="0" smtClean="0"/>
          </a:p>
          <a:p>
            <a:r>
              <a:rPr lang="en-US" dirty="0" smtClean="0"/>
              <a:t>   y</a:t>
            </a:r>
            <a:r>
              <a:rPr lang="en-US" dirty="0"/>
              <a:t>: 8, 10, 12, 14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33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511227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/>
              <a:t>Correlation coefficient formulas are used to find how strong a relationship is between data. The formulas return a value between -1 and 1, where: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1 indicates a strong positive relationship.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-1 indicates a strong negative relationship.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A result of zero indicates no relationship at all.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692696"/>
            <a:ext cx="6324600" cy="602704"/>
          </a:xfrm>
        </p:spPr>
        <p:txBody>
          <a:bodyPr/>
          <a:lstStyle/>
          <a:p>
            <a:r>
              <a:rPr lang="en-IN" b="0" u="none" dirty="0"/>
              <a:t>Correlation Coefficient</a:t>
            </a:r>
            <a:endParaRPr lang="en-IN" b="0" dirty="0"/>
          </a:p>
          <a:p>
            <a:endParaRPr lang="en-IN" dirty="0"/>
          </a:p>
        </p:txBody>
      </p:sp>
      <p:pic>
        <p:nvPicPr>
          <p:cNvPr id="4" name="Content Placeholder 3" descr="Figure 8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365104"/>
            <a:ext cx="388843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7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692935"/>
              </p:ext>
            </p:extLst>
          </p:nvPr>
        </p:nvGraphicFramePr>
        <p:xfrm>
          <a:off x="1331640" y="2132856"/>
          <a:ext cx="6105525" cy="2971800"/>
        </p:xfrm>
        <a:graphic>
          <a:graphicData uri="http://schemas.openxmlformats.org/drawingml/2006/table">
            <a:tbl>
              <a:tblPr/>
              <a:tblGrid>
                <a:gridCol w="2035175">
                  <a:extLst>
                    <a:ext uri="{9D8B030D-6E8A-4147-A177-3AD203B41FA5}">
                      <a16:colId xmlns:a16="http://schemas.microsoft.com/office/drawing/2014/main" val="3121118160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334325049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1276613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cap="all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SUBJECT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cap="all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AGE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cap="all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GLUCOSE LEVEL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43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99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194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21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65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9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79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55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42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75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617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57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87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490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  <a:latin typeface="inherit"/>
                        </a:rPr>
                        <a:t>59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  <a:latin typeface="inherit"/>
                        </a:rPr>
                        <a:t>81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950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6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buFont typeface="Arial" pitchFamily="34" charset="0"/>
              <a:buChar char="•"/>
            </a:pPr>
            <a:r>
              <a:rPr lang="en-US" dirty="0" smtClean="0"/>
              <a:t>Visualization is the conversion of data into a visual or tabular format so that the characteristics of the data and the relationships among data items or attributes can be analyzed or reported.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Visualization of data is one of the most powerful and appealing techniques for data exploration.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Humans have a well developed ability to analyze large amounts of information that is presented visually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Can detect general patterns and trends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Can detect outliers and unusual patterns  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149741"/>
          </a:xfrm>
        </p:spPr>
        <p:txBody>
          <a:bodyPr/>
          <a:lstStyle/>
          <a:p>
            <a:pPr>
              <a:spcBef>
                <a:spcPct val="10000"/>
              </a:spcBef>
              <a:buSzPct val="75000"/>
              <a:buFont typeface="Arial" pitchFamily="34" charset="0"/>
              <a:buChar char="•"/>
            </a:pPr>
            <a:r>
              <a:rPr lang="en-US" sz="2800" b="1" dirty="0" smtClean="0"/>
              <a:t>A preliminary exploration of the data to better understand its characteristics.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Key motivations of data exploration include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Helping to select the right tool for preprocessing or analysis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Making use of humans’ abilities to recognize patterns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 People can recognize patterns not captured by data analysis tools</a:t>
            </a:r>
            <a:endParaRPr lang="en-US" sz="2800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428604"/>
            <a:ext cx="7696224" cy="866796"/>
          </a:xfrm>
        </p:spPr>
        <p:txBody>
          <a:bodyPr>
            <a:normAutofit/>
          </a:bodyPr>
          <a:lstStyle/>
          <a:p>
            <a:r>
              <a:rPr lang="en-US" dirty="0" smtClean="0"/>
              <a:t>What is data exploration?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64941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The following shows the Sea Surface Temperature (SST) for July 1982</a:t>
            </a:r>
          </a:p>
          <a:p>
            <a:pPr lvl="1"/>
            <a:r>
              <a:rPr lang="en-US" sz="2000" dirty="0" smtClean="0"/>
              <a:t>Tens of thousands of data points are summarized in a single figure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Sea Surface Temperature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 b="2776"/>
          <a:stretch>
            <a:fillRect/>
          </a:stretch>
        </p:blipFill>
        <p:spPr bwMode="auto">
          <a:xfrm>
            <a:off x="1857356" y="2571744"/>
            <a:ext cx="578647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1257300" algn="l"/>
              </a:tabLst>
            </a:pPr>
            <a:r>
              <a:rPr lang="en-US" sz="2800" dirty="0" smtClean="0"/>
              <a:t>In the mapping of information to a visual format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1257300" algn="l"/>
              </a:tabLst>
            </a:pPr>
            <a:r>
              <a:rPr lang="en-US" sz="2800" dirty="0" smtClean="0"/>
              <a:t>Data objects, their attributes, and the relationships among data objects are translated into graphical elements such as </a:t>
            </a:r>
            <a:r>
              <a:rPr lang="en-US" sz="2800" b="1" dirty="0" smtClean="0">
                <a:solidFill>
                  <a:srgbClr val="FF0000"/>
                </a:solidFill>
              </a:rPr>
              <a:t>points, lines, shapes, and colors</a:t>
            </a:r>
            <a:r>
              <a:rPr lang="en-US" sz="2800" dirty="0" smtClean="0"/>
              <a:t>.</a:t>
            </a:r>
          </a:p>
          <a:p>
            <a:pPr lvl="1">
              <a:lnSpc>
                <a:spcPct val="90000"/>
              </a:lnSpc>
              <a:tabLst>
                <a:tab pos="1257300" algn="l"/>
              </a:tabLst>
            </a:pPr>
            <a:r>
              <a:rPr lang="en-US" sz="2400" dirty="0" smtClean="0"/>
              <a:t>Objects are often represented as points</a:t>
            </a:r>
          </a:p>
          <a:p>
            <a:pPr lvl="1">
              <a:lnSpc>
                <a:spcPct val="90000"/>
              </a:lnSpc>
              <a:tabLst>
                <a:tab pos="1257300" algn="l"/>
              </a:tabLst>
            </a:pPr>
            <a:r>
              <a:rPr lang="en-US" sz="2400" dirty="0" smtClean="0"/>
              <a:t>Their attribute values can be represented as the position of the points or the characteristics of the points, e.g., color, size, and shape</a:t>
            </a:r>
          </a:p>
          <a:p>
            <a:pPr lvl="1">
              <a:lnSpc>
                <a:spcPct val="90000"/>
              </a:lnSpc>
              <a:tabLst>
                <a:tab pos="1257300" algn="l"/>
              </a:tabLst>
            </a:pPr>
            <a:r>
              <a:rPr lang="en-US" sz="2400" dirty="0" smtClean="0"/>
              <a:t>If position is used, then the relationships of points, i.e., whether they form groups or a point is an outlier, is easily perceived.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1257300" algn="l"/>
              </a:tabLst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435097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Arrangement</a:t>
            </a:r>
            <a:r>
              <a:rPr lang="en-US" dirty="0" smtClean="0"/>
              <a:t> Is the placement of visual elements within a display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 make a large difference in how easy it is to understand the data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Arrangement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86124"/>
            <a:ext cx="7858180" cy="30384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506667"/>
          </a:xfrm>
        </p:spPr>
        <p:txBody>
          <a:bodyPr/>
          <a:lstStyle/>
          <a:p>
            <a:r>
              <a:rPr lang="en-US" dirty="0" smtClean="0"/>
              <a:t>Histogram </a:t>
            </a:r>
          </a:p>
          <a:p>
            <a:pPr lvl="1"/>
            <a:r>
              <a:rPr lang="en-US" sz="2000" dirty="0" smtClean="0"/>
              <a:t>Usually shows the distribution of values of a single variable</a:t>
            </a:r>
          </a:p>
          <a:p>
            <a:pPr lvl="1"/>
            <a:r>
              <a:rPr lang="en-US" sz="2000" dirty="0" smtClean="0"/>
              <a:t>Divide the values into bins and show a bar plot of the number of objects in each bin. </a:t>
            </a:r>
          </a:p>
          <a:p>
            <a:pPr lvl="1"/>
            <a:r>
              <a:rPr lang="en-US" sz="2000" dirty="0" smtClean="0"/>
              <a:t>The height of each bar indicates the number of objects</a:t>
            </a:r>
          </a:p>
          <a:p>
            <a:pPr lvl="1"/>
            <a:r>
              <a:rPr lang="en-US" sz="2000" dirty="0" smtClean="0"/>
              <a:t>Shape of histogram depends on the number of bins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Visualization Techniques: Histograms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2278" b="3267"/>
          <a:stretch>
            <a:fillRect/>
          </a:stretch>
        </p:blipFill>
        <p:spPr bwMode="auto">
          <a:xfrm>
            <a:off x="714348" y="3929066"/>
            <a:ext cx="34100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 l="2278" b="3267"/>
          <a:stretch>
            <a:fillRect/>
          </a:stretch>
        </p:blipFill>
        <p:spPr bwMode="auto">
          <a:xfrm>
            <a:off x="4448148" y="3929066"/>
            <a:ext cx="34100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37290"/>
            <a:ext cx="5040559" cy="363905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17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229600" cy="1936921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2" y="3933056"/>
            <a:ext cx="7848872" cy="1708268"/>
          </a:xfrm>
        </p:spPr>
      </p:pic>
    </p:spTree>
    <p:extLst>
      <p:ext uri="{BB962C8B-B14F-4D97-AF65-F5344CB8AC3E}">
        <p14:creationId xmlns:p14="http://schemas.microsoft.com/office/powerpoint/2010/main" val="2658939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Box Plots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Invented by J. </a:t>
            </a:r>
            <a:r>
              <a:rPr lang="en-US" sz="2400" dirty="0" err="1" smtClean="0"/>
              <a:t>Tukey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Another way of displaying the distribution of data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Following figure shows the basic part of a box plot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Visualization Techniques: Box Plots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Content Placeholder 10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60848"/>
            <a:ext cx="7056784" cy="145276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9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Once the pieces of data (numbers) are arranged in order from least to greatest, then the middle number of the set is the median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en-US" dirty="0"/>
              <a:t>[3, 4, 4, 5, </a:t>
            </a:r>
            <a:r>
              <a:rPr lang="en-US" altLang="en-US" dirty="0">
                <a:solidFill>
                  <a:srgbClr val="FF3300"/>
                </a:solidFill>
              </a:rPr>
              <a:t>8</a:t>
            </a:r>
            <a:r>
              <a:rPr lang="en-US" altLang="en-US" dirty="0"/>
              <a:t>, 8, 9, 10,11</a:t>
            </a:r>
            <a:r>
              <a:rPr lang="en-US" altLang="en-US" dirty="0" smtClean="0"/>
              <a:t>]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The median for this set of data = </a:t>
            </a:r>
            <a:r>
              <a:rPr lang="en-US" altLang="en-US" dirty="0">
                <a:solidFill>
                  <a:srgbClr val="FF3300"/>
                </a:solidFill>
              </a:rPr>
              <a:t>8</a:t>
            </a:r>
          </a:p>
          <a:p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The median splits the data set in half.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en-US" sz="2000" dirty="0"/>
              <a:t>[3, 4, 4, 5,] </a:t>
            </a:r>
            <a:r>
              <a:rPr lang="en-US" altLang="en-US" sz="2000" dirty="0">
                <a:solidFill>
                  <a:srgbClr val="FF3300"/>
                </a:solidFill>
              </a:rPr>
              <a:t>8</a:t>
            </a:r>
            <a:r>
              <a:rPr lang="en-US" altLang="en-US" sz="2000" dirty="0"/>
              <a:t>, [8, 9, 10,11]</a:t>
            </a:r>
            <a:endParaRPr lang="en-US" altLang="en-US" dirty="0"/>
          </a:p>
          <a:p>
            <a:pPr algn="ctr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F</a:t>
            </a:r>
            <a:r>
              <a:rPr lang="en-US" altLang="en-US" dirty="0" smtClean="0"/>
              <a:t>ind </a:t>
            </a:r>
            <a:r>
              <a:rPr lang="en-US" altLang="en-US" dirty="0"/>
              <a:t>the upper and lower quartiles as well as the upper and lower extremes.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Finding the Median of </a:t>
            </a:r>
            <a:br>
              <a:rPr lang="en-US" altLang="en-US" dirty="0"/>
            </a:br>
            <a:r>
              <a:rPr lang="en-US" altLang="en-US" dirty="0"/>
              <a:t>Odd Numbered Data 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785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The lower quartile is the median of the bottom half of the data (to the left of the median).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 algn="ctr">
              <a:lnSpc>
                <a:spcPct val="80000"/>
              </a:lnSpc>
            </a:pPr>
            <a:r>
              <a:rPr lang="en-US" altLang="en-US" sz="2000" dirty="0"/>
              <a:t>[3, </a:t>
            </a:r>
            <a:r>
              <a:rPr lang="en-US" altLang="en-US" sz="2000" u="sng" dirty="0"/>
              <a:t>4, 4</a:t>
            </a:r>
            <a:r>
              <a:rPr lang="en-US" altLang="en-US" sz="2000" dirty="0"/>
              <a:t>, 5,] </a:t>
            </a:r>
            <a:r>
              <a:rPr lang="en-US" altLang="en-US" sz="2000" dirty="0">
                <a:solidFill>
                  <a:srgbClr val="FF3300"/>
                </a:solidFill>
              </a:rPr>
              <a:t>8</a:t>
            </a:r>
            <a:r>
              <a:rPr lang="en-US" altLang="en-US" sz="2000" dirty="0"/>
              <a:t>, [8, 9, 10,11]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               4 + 4 = 8            8 divided by 2 = 4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 algn="ctr">
              <a:lnSpc>
                <a:spcPct val="80000"/>
              </a:lnSpc>
            </a:pPr>
            <a:r>
              <a:rPr lang="en-US" altLang="en-US" dirty="0"/>
              <a:t>The lower quartile for this set of data = </a:t>
            </a:r>
            <a:r>
              <a:rPr lang="en-US" altLang="en-US" b="1" u="sng" dirty="0"/>
              <a:t>4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Lower Quartile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95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/>
              <a:t>In Exploratory Data Analysis (EDA), as originally defined by </a:t>
            </a:r>
            <a:r>
              <a:rPr lang="en-US" b="1" dirty="0" err="1" smtClean="0"/>
              <a:t>Tukey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focus was on visualization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Clustering and anomaly detection were viewed as exploratory techniques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 data mining, clustering and anomaly detection are major areas of interest, and not thought of as just exploratory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/>
              <a:t>In our discussion of data exploration, we focus 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Summary statistics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Visualization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Online Analytical Processing (OLAP)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910406" cy="1143000"/>
          </a:xfrm>
        </p:spPr>
        <p:txBody>
          <a:bodyPr/>
          <a:lstStyle/>
          <a:p>
            <a:r>
              <a:rPr lang="en-US" dirty="0" smtClean="0"/>
              <a:t>Techniques Used In Data Exploration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The upper quartile is the median of the top half of the data (to the right of the median).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ctr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[</a:t>
            </a:r>
            <a:r>
              <a:rPr lang="en-US" altLang="en-US" sz="2000" dirty="0"/>
              <a:t>3, 4, 4, 5,] </a:t>
            </a:r>
            <a:r>
              <a:rPr lang="en-US" altLang="en-US" sz="2000" dirty="0">
                <a:solidFill>
                  <a:srgbClr val="FF3300"/>
                </a:solidFill>
              </a:rPr>
              <a:t>8</a:t>
            </a:r>
            <a:r>
              <a:rPr lang="en-US" altLang="en-US" sz="2000" dirty="0"/>
              <a:t>, [8, </a:t>
            </a:r>
            <a:r>
              <a:rPr lang="en-US" altLang="en-US" sz="2000" u="sng" dirty="0"/>
              <a:t>9</a:t>
            </a:r>
            <a:r>
              <a:rPr lang="en-US" altLang="en-US" sz="2000" dirty="0"/>
              <a:t>, </a:t>
            </a:r>
            <a:r>
              <a:rPr lang="en-US" altLang="en-US" sz="2000" u="sng" dirty="0"/>
              <a:t>10</a:t>
            </a:r>
            <a:r>
              <a:rPr lang="en-US" altLang="en-US" sz="2000" dirty="0"/>
              <a:t>,11]</a:t>
            </a:r>
          </a:p>
          <a:p>
            <a:pPr algn="ctr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9 + 10 = 19;  19 divided by 2 = 9.5</a:t>
            </a:r>
          </a:p>
          <a:p>
            <a:pPr algn="ctr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The upper quartile for this data set = </a:t>
            </a:r>
            <a:r>
              <a:rPr lang="en-US" altLang="en-US" b="1" u="sng" dirty="0"/>
              <a:t>9.5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Upper Quartile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926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To find the interquartile range, subtract the lower quartile from the upper quartile.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[3, 4,] </a:t>
            </a:r>
            <a:r>
              <a:rPr lang="en-US" altLang="en-US" sz="2000" b="1" u="sng" dirty="0"/>
              <a:t>4</a:t>
            </a:r>
            <a:r>
              <a:rPr lang="en-US" altLang="en-US" sz="2000" dirty="0"/>
              <a:t> [4, 5,] </a:t>
            </a:r>
            <a:r>
              <a:rPr lang="en-US" altLang="en-US" sz="2000" dirty="0">
                <a:solidFill>
                  <a:srgbClr val="FF3300"/>
                </a:solidFill>
              </a:rPr>
              <a:t>8</a:t>
            </a:r>
            <a:r>
              <a:rPr lang="en-US" altLang="en-US" sz="2000" dirty="0"/>
              <a:t>, [8, 9] </a:t>
            </a:r>
            <a:r>
              <a:rPr lang="en-US" altLang="en-US" sz="2000" b="1" u="sng" dirty="0"/>
              <a:t>9.5</a:t>
            </a:r>
            <a:r>
              <a:rPr lang="en-US" altLang="en-US" sz="2000" dirty="0"/>
              <a:t> [10,11]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Upper Quartile – Lower Quartile = _____</a:t>
            </a:r>
            <a:endParaRPr lang="en-US" altLang="en-US" sz="2000" dirty="0"/>
          </a:p>
          <a:p>
            <a:pPr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9.5 – 4 = 5.5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 </a:t>
            </a:r>
            <a:r>
              <a:rPr lang="en-US" altLang="en-US" dirty="0"/>
              <a:t>The </a:t>
            </a:r>
            <a:r>
              <a:rPr lang="en-US" altLang="en-US" dirty="0" smtClean="0"/>
              <a:t>interquartile </a:t>
            </a:r>
            <a:r>
              <a:rPr lang="en-US" altLang="en-US" dirty="0"/>
              <a:t>range for this data = 5.5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Interquartile Range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868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The lower extreme is the lowest number in the data set.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en-US" sz="2000" dirty="0"/>
              <a:t>[</a:t>
            </a:r>
            <a:r>
              <a:rPr lang="en-US" altLang="en-US" sz="2000" dirty="0">
                <a:solidFill>
                  <a:srgbClr val="14B81C"/>
                </a:solidFill>
              </a:rPr>
              <a:t>3</a:t>
            </a:r>
            <a:r>
              <a:rPr lang="en-US" altLang="en-US" sz="2000" dirty="0"/>
              <a:t>, 4,] </a:t>
            </a:r>
            <a:r>
              <a:rPr lang="en-US" altLang="en-US" sz="2000" b="1" u="sng" dirty="0"/>
              <a:t>4</a:t>
            </a:r>
            <a:r>
              <a:rPr lang="en-US" altLang="en-US" sz="2000" dirty="0"/>
              <a:t> [4, 5,] </a:t>
            </a:r>
            <a:r>
              <a:rPr lang="en-US" altLang="en-US" sz="2000" dirty="0">
                <a:solidFill>
                  <a:srgbClr val="FF3300"/>
                </a:solidFill>
              </a:rPr>
              <a:t>8</a:t>
            </a:r>
            <a:r>
              <a:rPr lang="en-US" altLang="en-US" sz="2000" dirty="0"/>
              <a:t>, [8, 9] </a:t>
            </a:r>
            <a:r>
              <a:rPr lang="en-US" altLang="en-US" sz="2000" b="1" u="sng" dirty="0"/>
              <a:t>9.5</a:t>
            </a:r>
            <a:r>
              <a:rPr lang="en-US" altLang="en-US" sz="2000" dirty="0"/>
              <a:t> [10,11]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The lower extreme for this data set = </a:t>
            </a:r>
            <a:r>
              <a:rPr lang="en-US" altLang="en-US" dirty="0">
                <a:solidFill>
                  <a:srgbClr val="14B81C"/>
                </a:solidFill>
              </a:rPr>
              <a:t>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The upper extreme is the highest number in the data set.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en-US" sz="2000" dirty="0"/>
              <a:t>[3, 4,] </a:t>
            </a:r>
            <a:r>
              <a:rPr lang="en-US" altLang="en-US" sz="2000" b="1" u="sng" dirty="0"/>
              <a:t>4</a:t>
            </a:r>
            <a:r>
              <a:rPr lang="en-US" altLang="en-US" sz="2000" dirty="0"/>
              <a:t> [4, 5,] </a:t>
            </a:r>
            <a:r>
              <a:rPr lang="en-US" altLang="en-US" sz="2000" dirty="0">
                <a:solidFill>
                  <a:srgbClr val="FF3300"/>
                </a:solidFill>
              </a:rPr>
              <a:t>8</a:t>
            </a:r>
            <a:r>
              <a:rPr lang="en-US" altLang="en-US" sz="2000" dirty="0"/>
              <a:t>, [8, 9] </a:t>
            </a:r>
            <a:r>
              <a:rPr lang="en-US" altLang="en-US" sz="2000" b="1" u="sng" dirty="0"/>
              <a:t>9.5</a:t>
            </a:r>
            <a:r>
              <a:rPr lang="en-US" altLang="en-US" sz="2000" dirty="0"/>
              <a:t> [10,</a:t>
            </a:r>
            <a:r>
              <a:rPr lang="en-US" altLang="en-US" sz="2000" dirty="0">
                <a:solidFill>
                  <a:srgbClr val="14B81C"/>
                </a:solidFill>
              </a:rPr>
              <a:t>11</a:t>
            </a:r>
            <a:r>
              <a:rPr lang="en-US" altLang="en-US" sz="2000" dirty="0"/>
              <a:t>]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The upper extreme for this data set = </a:t>
            </a:r>
            <a:r>
              <a:rPr lang="en-US" altLang="en-US" dirty="0">
                <a:solidFill>
                  <a:srgbClr val="14B81C"/>
                </a:solidFill>
              </a:rPr>
              <a:t>11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Lower </a:t>
            </a:r>
            <a:r>
              <a:rPr lang="en-US" altLang="en-US" dirty="0" smtClean="0"/>
              <a:t>Extreme and </a:t>
            </a:r>
            <a:r>
              <a:rPr lang="en-US" altLang="en-US" dirty="0"/>
              <a:t>Upper Extreme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838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en-US" sz="2000" dirty="0"/>
              <a:t>[3, 4, 4, 5, </a:t>
            </a:r>
            <a:r>
              <a:rPr lang="en-US" altLang="en-US" sz="2000" dirty="0">
                <a:solidFill>
                  <a:srgbClr val="0A0AC2"/>
                </a:solidFill>
              </a:rPr>
              <a:t>8</a:t>
            </a:r>
            <a:r>
              <a:rPr lang="en-US" altLang="en-US" sz="2000" dirty="0"/>
              <a:t>, 8, 9, 10,11]</a:t>
            </a:r>
          </a:p>
          <a:p>
            <a:r>
              <a:rPr lang="en-US" altLang="en-US" dirty="0"/>
              <a:t>Median = 8</a:t>
            </a:r>
          </a:p>
          <a:p>
            <a:r>
              <a:rPr lang="en-US" altLang="en-US" dirty="0"/>
              <a:t>Lower Quartile = 4</a:t>
            </a:r>
          </a:p>
          <a:p>
            <a:r>
              <a:rPr lang="en-US" altLang="en-US" dirty="0"/>
              <a:t>Upper Quartile = 9.5</a:t>
            </a:r>
          </a:p>
          <a:p>
            <a:r>
              <a:rPr lang="en-US" altLang="en-US" dirty="0"/>
              <a:t>Lower Extreme = 3</a:t>
            </a:r>
          </a:p>
          <a:p>
            <a:r>
              <a:rPr lang="en-US" altLang="en-US" dirty="0"/>
              <a:t>Upper Extreme = 11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5 Number 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492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The </a:t>
            </a:r>
            <a:r>
              <a:rPr lang="en-US" altLang="en-US" dirty="0"/>
              <a:t>following is criteria to identify outliers in a data set.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The inter-quartile range (IQR) is the value of Q3 – Q1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i="1" dirty="0"/>
              <a:t> x </a:t>
            </a:r>
            <a:r>
              <a:rPr lang="en-US" altLang="en-US" dirty="0"/>
              <a:t>is an outlier if of one the following inequalities is true:</a:t>
            </a:r>
          </a:p>
          <a:p>
            <a:pPr algn="ctr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b="1" i="1" dirty="0" smtClean="0">
                <a:solidFill>
                  <a:srgbClr val="FF0000"/>
                </a:solidFill>
              </a:rPr>
              <a:t>x </a:t>
            </a:r>
            <a:r>
              <a:rPr lang="en-US" altLang="en-US" b="1" i="1" dirty="0">
                <a:solidFill>
                  <a:srgbClr val="FF0000"/>
                </a:solidFill>
              </a:rPr>
              <a:t>&gt; Q</a:t>
            </a:r>
            <a:r>
              <a:rPr lang="en-US" altLang="en-US" b="1" i="1" baseline="-25000" dirty="0">
                <a:solidFill>
                  <a:srgbClr val="FF0000"/>
                </a:solidFill>
              </a:rPr>
              <a:t>3</a:t>
            </a:r>
            <a:r>
              <a:rPr lang="en-US" altLang="en-US" b="1" i="1" dirty="0">
                <a:solidFill>
                  <a:srgbClr val="FF0000"/>
                </a:solidFill>
              </a:rPr>
              <a:t> + 1.5 </a:t>
            </a:r>
            <a:r>
              <a:rPr lang="en-US" altLang="en-US" b="1" dirty="0">
                <a:solidFill>
                  <a:srgbClr val="FF0000"/>
                </a:solidFill>
              </a:rPr>
              <a:t>x IQR</a:t>
            </a:r>
          </a:p>
          <a:p>
            <a:pPr algn="ctr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FF0000"/>
                </a:solidFill>
              </a:rPr>
              <a:t>x &lt;  </a:t>
            </a:r>
            <a:r>
              <a:rPr lang="en-US" altLang="en-US" b="1" i="1" dirty="0">
                <a:solidFill>
                  <a:srgbClr val="FF0000"/>
                </a:solidFill>
              </a:rPr>
              <a:t>Q</a:t>
            </a:r>
            <a:r>
              <a:rPr lang="en-US" altLang="en-US" b="1" i="1" baseline="-25000" dirty="0">
                <a:solidFill>
                  <a:srgbClr val="FF0000"/>
                </a:solidFill>
              </a:rPr>
              <a:t>1</a:t>
            </a:r>
            <a:r>
              <a:rPr lang="en-US" altLang="en-US" b="1" i="1" dirty="0">
                <a:solidFill>
                  <a:srgbClr val="FF0000"/>
                </a:solidFill>
              </a:rPr>
              <a:t> - 1.5 </a:t>
            </a:r>
            <a:r>
              <a:rPr lang="en-US" altLang="en-US" b="1" dirty="0">
                <a:solidFill>
                  <a:srgbClr val="FF0000"/>
                </a:solidFill>
              </a:rPr>
              <a:t>x IQR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Does our data have any outliers?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Criteria for 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043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Scatter plots 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Attributes values determine the position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Two-dimensional scatter plots most common, but can have three-dimensional scatter plots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Often additional attributes can be displayed by using the size, shape, and color of the markers that represent the objects 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It is useful to have arrays of scatter plots can compactly summarize the relationships of several pairs of attributes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Visualization Techniques: Scatter Plots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138" b="2779"/>
          <a:stretch>
            <a:fillRect/>
          </a:stretch>
        </p:blipFill>
        <p:spPr bwMode="auto">
          <a:xfrm>
            <a:off x="714348" y="1493838"/>
            <a:ext cx="7358113" cy="46498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7926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Contour plots 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Useful when a continuous attribute is measured on a spatial grid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They partition the plane into regions of similar values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 contour lines that form the boundaries of these regions connect points with equal values	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 most common example is contour maps of elevation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Can also display temperature, rainfall, air pressure, etc.</a:t>
            </a:r>
          </a:p>
          <a:p>
            <a:pPr marL="1311275" lvl="2" indent="-396875">
              <a:lnSpc>
                <a:spcPct val="90000"/>
              </a:lnSpc>
            </a:pPr>
            <a:r>
              <a:rPr lang="en-US" sz="2800" dirty="0" smtClean="0"/>
              <a:t>An example for Sea Surface Temperature (SST) is provided on  the next slide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Visualization Techniques: Contour Plots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7"/>
          <p:cNvGrpSpPr>
            <a:grpSpLocks noGrp="1"/>
          </p:cNvGrpSpPr>
          <p:nvPr/>
        </p:nvGrpSpPr>
        <p:grpSpPr bwMode="auto">
          <a:xfrm>
            <a:off x="285720" y="1493838"/>
            <a:ext cx="8248680" cy="4525962"/>
            <a:chOff x="336" y="720"/>
            <a:chExt cx="4915" cy="3107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/>
            <a:srcRect t="4268" b="7529"/>
            <a:stretch>
              <a:fillRect/>
            </a:stretch>
          </p:blipFill>
          <p:spPr bwMode="auto">
            <a:xfrm>
              <a:off x="336" y="720"/>
              <a:ext cx="4915" cy="29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359" y="3618"/>
              <a:ext cx="481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Celsius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Matrix plots </a:t>
            </a:r>
          </a:p>
          <a:p>
            <a:pPr lvl="1"/>
            <a:r>
              <a:rPr lang="en-US" altLang="en-US" sz="2400" dirty="0"/>
              <a:t>Can plot the data matrix</a:t>
            </a:r>
          </a:p>
          <a:p>
            <a:pPr lvl="1"/>
            <a:r>
              <a:rPr lang="en-US" altLang="en-US" sz="2400" dirty="0"/>
              <a:t>This can be useful when objects are sorted according to class</a:t>
            </a:r>
          </a:p>
          <a:p>
            <a:pPr lvl="1"/>
            <a:r>
              <a:rPr lang="en-US" altLang="en-US" sz="2400" dirty="0"/>
              <a:t>Typically, the attributes are normalized to prevent one attribute from dominating the plot	</a:t>
            </a:r>
          </a:p>
          <a:p>
            <a:pPr lvl="1"/>
            <a:r>
              <a:rPr lang="en-US" altLang="en-US" sz="2400" dirty="0"/>
              <a:t>Plots of similarity or distance matrices can also be useful for visualizing the relationships between objects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Visualization Techniques: Matrix Plots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Summary statistics  are numbers that summarize properties of the data</a:t>
            </a:r>
          </a:p>
          <a:p>
            <a:pPr lvl="2"/>
            <a:endParaRPr lang="en-US" dirty="0" smtClean="0"/>
          </a:p>
          <a:p>
            <a:pPr lvl="1"/>
            <a:r>
              <a:rPr lang="en-US" sz="2400" dirty="0" smtClean="0"/>
              <a:t>Summarized properties include frequency, location and spread</a:t>
            </a:r>
          </a:p>
          <a:p>
            <a:pPr lvl="2"/>
            <a:r>
              <a:rPr lang="en-US" dirty="0" smtClean="0"/>
              <a:t> Examples: 	location - mean</a:t>
            </a:r>
            <a:br>
              <a:rPr lang="en-US" dirty="0" smtClean="0"/>
            </a:br>
            <a:r>
              <a:rPr lang="en-US" dirty="0" smtClean="0"/>
              <a:t>                   	spread - standard deviation</a:t>
            </a:r>
          </a:p>
          <a:p>
            <a:pPr lvl="2"/>
            <a:endParaRPr lang="en-US" dirty="0" smtClean="0"/>
          </a:p>
          <a:p>
            <a:pPr lvl="1"/>
            <a:r>
              <a:rPr lang="en-US" sz="2400" dirty="0" smtClean="0"/>
              <a:t>Most summary statistics can be calculated in a single pass through the data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/>
          <a:stretch>
            <a:fillRect/>
          </a:stretch>
        </p:blipFill>
        <p:spPr bwMode="auto">
          <a:xfrm>
            <a:off x="683568" y="1412776"/>
            <a:ext cx="748883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290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Star Plots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Similar approach to parallel coordinates, but axes radiate from a central point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The line connecting the values of an object is a polygon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Other Visualization Techniques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717032"/>
            <a:ext cx="3395576" cy="268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56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02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6" t="18285" r="6215" b="17870"/>
          <a:stretch>
            <a:fillRect/>
          </a:stretch>
        </p:blipFill>
        <p:spPr bwMode="auto">
          <a:xfrm>
            <a:off x="1403648" y="2060848"/>
            <a:ext cx="626469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029"/>
          <p:cNvSpPr txBox="1">
            <a:spLocks noChangeArrowheads="1"/>
          </p:cNvSpPr>
          <p:nvPr/>
        </p:nvSpPr>
        <p:spPr>
          <a:xfrm>
            <a:off x="7104756" y="2132856"/>
            <a:ext cx="2057400" cy="3505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b="0" i="0" u="none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mtClean="0"/>
              <a:t>Setosa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mtClean="0"/>
              <a:t>Versicolour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mtClean="0"/>
              <a:t>Virginica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106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400" dirty="0"/>
              <a:t>Approach created by Herman </a:t>
            </a:r>
            <a:r>
              <a:rPr lang="en-US" altLang="en-US" sz="2400" dirty="0" err="1" smtClean="0"/>
              <a:t>Chernoff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This approach associates each attribute with a characteristic of a </a:t>
            </a:r>
            <a:r>
              <a:rPr lang="en-US" altLang="en-US" sz="2400" dirty="0" smtClean="0"/>
              <a:t>face.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values of each attribute determine the appearance of the corresponding facial </a:t>
            </a:r>
            <a:r>
              <a:rPr lang="en-US" altLang="en-US" sz="2400" dirty="0" smtClean="0"/>
              <a:t>characteristic.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Each object becomes a separate </a:t>
            </a:r>
            <a:r>
              <a:rPr lang="en-US" altLang="en-US" sz="2400" dirty="0" smtClean="0"/>
              <a:t>face.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Relies on human’s ability to distinguish </a:t>
            </a:r>
            <a:r>
              <a:rPr lang="en-US" altLang="en-US" sz="2400" dirty="0" smtClean="0"/>
              <a:t>faces.</a:t>
            </a:r>
            <a:endParaRPr lang="en-US" altLang="en-US" sz="2400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692696"/>
            <a:ext cx="6324600" cy="602704"/>
          </a:xfrm>
        </p:spPr>
        <p:txBody>
          <a:bodyPr/>
          <a:lstStyle/>
          <a:p>
            <a:r>
              <a:rPr lang="en-US" altLang="en-US" dirty="0" err="1"/>
              <a:t>Chernoff</a:t>
            </a:r>
            <a:r>
              <a:rPr lang="en-US" altLang="en-US" dirty="0"/>
              <a:t> Faces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149080"/>
            <a:ext cx="2319101" cy="206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62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3" t="24202" r="14157" b="19345"/>
          <a:stretch>
            <a:fillRect/>
          </a:stretch>
        </p:blipFill>
        <p:spPr bwMode="auto">
          <a:xfrm>
            <a:off x="1115616" y="1628800"/>
            <a:ext cx="583264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7107838" y="1628800"/>
            <a:ext cx="2057400" cy="4114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b="0" i="0" u="none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mtClean="0"/>
              <a:t>Setosa</a:t>
            </a:r>
          </a:p>
          <a:p>
            <a:pPr>
              <a:lnSpc>
                <a:spcPct val="80000"/>
              </a:lnSpc>
            </a:pPr>
            <a:endParaRPr lang="en-US" altLang="en-US" smtClean="0"/>
          </a:p>
          <a:p>
            <a:pPr>
              <a:lnSpc>
                <a:spcPct val="80000"/>
              </a:lnSpc>
            </a:pPr>
            <a:endParaRPr lang="en-US" altLang="en-US" smtClean="0"/>
          </a:p>
          <a:p>
            <a:pPr>
              <a:lnSpc>
                <a:spcPct val="80000"/>
              </a:lnSpc>
            </a:pPr>
            <a:endParaRPr lang="en-US" altLang="en-US" smtClean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mtClean="0"/>
              <a:t>Versicolour</a:t>
            </a:r>
          </a:p>
          <a:p>
            <a:pPr>
              <a:lnSpc>
                <a:spcPct val="80000"/>
              </a:lnSpc>
            </a:pPr>
            <a:endParaRPr lang="en-US" altLang="en-US" smtClean="0"/>
          </a:p>
          <a:p>
            <a:pPr>
              <a:lnSpc>
                <a:spcPct val="80000"/>
              </a:lnSpc>
            </a:pPr>
            <a:endParaRPr lang="en-US" altLang="en-US" smtClean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mtClean="0"/>
              <a:t>Virginica</a:t>
            </a:r>
          </a:p>
          <a:p>
            <a:pPr>
              <a:lnSpc>
                <a:spcPct val="80000"/>
              </a:lnSpc>
            </a:pPr>
            <a:endParaRPr lang="en-US" altLang="en-US" smtClean="0"/>
          </a:p>
          <a:p>
            <a:pPr>
              <a:lnSpc>
                <a:spcPct val="80000"/>
              </a:lnSpc>
            </a:pPr>
            <a:endParaRPr lang="en-US" altLang="en-US" smtClean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0465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On-Line Analytical Processing (OLAP) was proposed by E. F. </a:t>
            </a:r>
            <a:r>
              <a:rPr lang="en-US" altLang="en-US" sz="2800" dirty="0" err="1"/>
              <a:t>Codd</a:t>
            </a:r>
            <a:r>
              <a:rPr lang="en-US" altLang="en-US" sz="2800" dirty="0"/>
              <a:t>, the father of the relational database.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Relational databases put data into tables, while OLAP uses a multidimensional </a:t>
            </a:r>
            <a:r>
              <a:rPr lang="en-US" altLang="en-US" sz="2800" dirty="0" smtClean="0"/>
              <a:t>array representation</a:t>
            </a:r>
            <a:r>
              <a:rPr lang="en-US" altLang="en-US" sz="2800" dirty="0"/>
              <a:t>.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There </a:t>
            </a:r>
            <a:r>
              <a:rPr lang="en-US" altLang="en-US" sz="2800" dirty="0"/>
              <a:t>are a number of data analysis and data exploration operations that are easier with such a data representation.  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OLAP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3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The frequency of an attribute value is the percentage of time the value occurs in the  data set 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For example, given the attribute ‘gender’ and a representative population of people, the gender ‘female’ occurs about 50% of the time.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The mode of a an attribute is the most frequent attribute value 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The notions of frequency and mode are typically used with categorical data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Frequency and Mode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1" y="2996952"/>
            <a:ext cx="7803715" cy="1224136"/>
          </a:xfr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7543" y="1469395"/>
            <a:ext cx="622135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rgbClr val="0A0A0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Find the mode of the following set of scores.</a:t>
            </a:r>
            <a:endParaRPr lang="en-US" altLang="en-US" sz="2000" dirty="0"/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dirty="0">
                <a:solidFill>
                  <a:srgbClr val="2A2A5A"/>
                </a:solidFill>
              </a:rPr>
              <a:t>14 11 15 9 11 15 11 7 13 12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9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386398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For continuous data, the notion of a percentile is more useful.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Given an continuous attribute </a:t>
            </a:r>
            <a:r>
              <a:rPr lang="en-US" i="1" dirty="0" smtClean="0"/>
              <a:t>x</a:t>
            </a:r>
            <a:r>
              <a:rPr lang="en-US" dirty="0" smtClean="0"/>
              <a:t> and a number </a:t>
            </a:r>
            <a:r>
              <a:rPr lang="en-US" i="1" dirty="0" smtClean="0"/>
              <a:t>p</a:t>
            </a:r>
            <a:r>
              <a:rPr lang="en-US" dirty="0" smtClean="0"/>
              <a:t> between 0 and 100, the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percentile is a value of x such that </a:t>
            </a:r>
            <a:r>
              <a:rPr lang="en-US" i="1" dirty="0" smtClean="0"/>
              <a:t>p</a:t>
            </a:r>
            <a:r>
              <a:rPr lang="en-US" dirty="0" smtClean="0"/>
              <a:t>% of the observed values of x are less than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 instance, the 50th percentile is the value          such that 50% of all values of x are less than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Percentiles</a:t>
            </a:r>
            <a:endParaRPr lang="en-US" dirty="0"/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6286512" y="3500438"/>
          <a:ext cx="39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6" name="Equation" r:id="rId3" imgW="177800" imgH="203200" progId="Equation.3">
                  <p:embed/>
                </p:oleObj>
              </mc:Choice>
              <mc:Fallback>
                <p:oleObj name="Equation" r:id="rId3" imgW="177800" imgH="20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3500438"/>
                        <a:ext cx="3937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6786578" y="4429132"/>
          <a:ext cx="6175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7" name="Equation" r:id="rId5" imgW="279400" imgH="177800" progId="Equation.3">
                  <p:embed/>
                </p:oleObj>
              </mc:Choice>
              <mc:Fallback>
                <p:oleObj name="Equation" r:id="rId5" imgW="279400" imgH="177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4429132"/>
                        <a:ext cx="6175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6072198" y="4786322"/>
          <a:ext cx="500066" cy="50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8" name="Equation" r:id="rId7" imgW="279400" imgH="177800" progId="Equation.3">
                  <p:embed/>
                </p:oleObj>
              </mc:Choice>
              <mc:Fallback>
                <p:oleObj name="Equation" r:id="rId7" imgW="279400" imgH="177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4786322"/>
                        <a:ext cx="500066" cy="500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371656" cy="45259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Order all the values in the data set from smallest to largest.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Multiply </a:t>
            </a:r>
            <a:r>
              <a:rPr lang="en-US" i="1" dirty="0"/>
              <a:t>k</a:t>
            </a:r>
            <a:r>
              <a:rPr lang="en-US" dirty="0"/>
              <a:t> percent by the total number of values, </a:t>
            </a:r>
            <a:r>
              <a:rPr lang="en-US" i="1" dirty="0" smtClean="0"/>
              <a:t>n</a:t>
            </a:r>
            <a:r>
              <a:rPr lang="en-US" dirty="0" smtClean="0"/>
              <a:t>. This </a:t>
            </a:r>
            <a:r>
              <a:rPr lang="en-US" dirty="0"/>
              <a:t>number is called the index.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index obtained in </a:t>
            </a:r>
            <a:r>
              <a:rPr lang="en-US" dirty="0">
                <a:solidFill>
                  <a:srgbClr val="FF0000"/>
                </a:solidFill>
              </a:rPr>
              <a:t>Step 2</a:t>
            </a:r>
            <a:r>
              <a:rPr lang="en-US" dirty="0"/>
              <a:t> is not a whole number, round it up to the nearest whole number and go to Step 4a. If the index obtained in Step 2 is a whole number, go to Step 4b.</a:t>
            </a:r>
          </a:p>
          <a:p>
            <a:pPr marL="0" indent="0"/>
            <a:r>
              <a:rPr lang="en-US" dirty="0" smtClean="0">
                <a:solidFill>
                  <a:srgbClr val="FF0000"/>
                </a:solidFill>
              </a:rPr>
              <a:t>Step 4a.</a:t>
            </a:r>
            <a:r>
              <a:rPr lang="en-US" dirty="0" smtClean="0"/>
              <a:t>Count </a:t>
            </a:r>
            <a:r>
              <a:rPr lang="en-US" dirty="0"/>
              <a:t>the values in your data set from left to right </a:t>
            </a:r>
            <a:r>
              <a:rPr lang="en-US" dirty="0" smtClean="0"/>
              <a:t>until </a:t>
            </a:r>
            <a:r>
              <a:rPr lang="en-US" dirty="0"/>
              <a:t>you reach the number indicated by Step </a:t>
            </a:r>
            <a:r>
              <a:rPr lang="en-US" dirty="0" smtClean="0"/>
              <a:t>3. The </a:t>
            </a:r>
            <a:r>
              <a:rPr lang="en-US" dirty="0"/>
              <a:t>corresponding value in your data set is the </a:t>
            </a:r>
            <a:r>
              <a:rPr lang="en-US" i="1" dirty="0"/>
              <a:t>k</a:t>
            </a:r>
            <a:r>
              <a:rPr lang="en-US" b="1" baseline="30000" dirty="0"/>
              <a:t>th</a:t>
            </a:r>
            <a:r>
              <a:rPr lang="en-US" dirty="0"/>
              <a:t> percentile.</a:t>
            </a:r>
          </a:p>
          <a:p>
            <a:pPr marL="0" indent="0"/>
            <a:r>
              <a:rPr lang="en-US" dirty="0" smtClean="0">
                <a:solidFill>
                  <a:srgbClr val="FF0000"/>
                </a:solidFill>
              </a:rPr>
              <a:t>Step 4b</a:t>
            </a:r>
            <a:r>
              <a:rPr lang="en-US" dirty="0" smtClean="0"/>
              <a:t>. Count the values in your data set from left to right until you reach the number indicated by Step 2.</a:t>
            </a:r>
          </a:p>
          <a:p>
            <a:pPr marL="0" indent="0"/>
            <a:r>
              <a:rPr lang="en-US" dirty="0" smtClean="0"/>
              <a:t>   The</a:t>
            </a:r>
            <a:r>
              <a:rPr lang="en-US" dirty="0"/>
              <a:t> </a:t>
            </a:r>
            <a:r>
              <a:rPr lang="en-US" i="1" dirty="0"/>
              <a:t>k</a:t>
            </a:r>
            <a:r>
              <a:rPr lang="en-US" baseline="30000" dirty="0"/>
              <a:t>th</a:t>
            </a:r>
            <a:r>
              <a:rPr lang="en-US" dirty="0"/>
              <a:t> percentile is the average of that corresponding value in your data set and the value that directly follows it.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0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43, 54, 56, 61, 62, 66, 68, 69, 69, 70, 71, 72, 77, 78, 79, 85, 87, 88, 89, 93, 95, 96, 98, 99, </a:t>
            </a:r>
            <a:r>
              <a:rPr lang="en-IN" dirty="0" smtClean="0"/>
              <a:t>99</a:t>
            </a:r>
          </a:p>
          <a:p>
            <a:pPr algn="just"/>
            <a:endParaRPr lang="en-IN" dirty="0"/>
          </a:p>
          <a:p>
            <a:pPr algn="just"/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dirty="0" smtClean="0">
                <a:solidFill>
                  <a:srgbClr val="FF0000"/>
                </a:solidFill>
              </a:rPr>
              <a:t>ind </a:t>
            </a:r>
            <a:r>
              <a:rPr lang="en-IN" dirty="0">
                <a:solidFill>
                  <a:srgbClr val="FF0000"/>
                </a:solidFill>
              </a:rPr>
              <a:t>the 90th </a:t>
            </a:r>
            <a:r>
              <a:rPr lang="en-IN" dirty="0" smtClean="0">
                <a:solidFill>
                  <a:srgbClr val="FF0000"/>
                </a:solidFill>
              </a:rPr>
              <a:t>percentile.</a:t>
            </a:r>
          </a:p>
          <a:p>
            <a:pPr algn="just"/>
            <a:r>
              <a:rPr lang="en-IN" dirty="0">
                <a:solidFill>
                  <a:srgbClr val="FF0000"/>
                </a:solidFill>
              </a:rPr>
              <a:t>Find the </a:t>
            </a:r>
            <a:r>
              <a:rPr lang="en-IN" dirty="0" smtClean="0">
                <a:solidFill>
                  <a:srgbClr val="FF0000"/>
                </a:solidFill>
              </a:rPr>
              <a:t>60th </a:t>
            </a:r>
            <a:r>
              <a:rPr lang="en-IN" dirty="0">
                <a:solidFill>
                  <a:srgbClr val="FF0000"/>
                </a:solidFill>
              </a:rPr>
              <a:t>percentile.</a:t>
            </a:r>
          </a:p>
          <a:p>
            <a:pPr algn="just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92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55&quot;&gt;&lt;object type=&quot;3&quot; unique_id=&quot;10056&quot;&gt;&lt;property id=&quot;20148&quot; value=&quot;5&quot;/&gt;&lt;property id=&quot;20300&quot; value=&quot;Slide 1 - &amp;quot; Data Mining: Exploring Data Dr.  Lov Kumar Assistant Professor, BITS Pilani, Hyderabad Campus    &amp;amp;#x09;&amp;amp;#x09;&amp;quot;&quot;/&gt;&lt;property id=&quot;20307&quot; value=&quot;296&quot;/&gt;&lt;/object&gt;&lt;object type=&quot;3&quot; unique_id=&quot;18034&quot;&gt;&lt;property id=&quot;20148&quot; value=&quot;5&quot;/&gt;&lt;property id=&quot;20300&quot; value=&quot;Slide 2&quot;/&gt;&lt;property id=&quot;20307&quot; value=&quot;361&quot;/&gt;&lt;/object&gt;&lt;object type=&quot;3&quot; unique_id=&quot;19093&quot;&gt;&lt;property id=&quot;20148&quot; value=&quot;5&quot;/&gt;&lt;property id=&quot;20300&quot; value=&quot;Slide 3&quot;/&gt;&lt;property id=&quot;20307&quot; value=&quot;362&quot;/&gt;&lt;/object&gt;&lt;object type=&quot;3&quot; unique_id=&quot;19094&quot;&gt;&lt;property id=&quot;20148&quot; value=&quot;5&quot;/&gt;&lt;property id=&quot;20300&quot; value=&quot;Slide 4&quot;/&gt;&lt;property id=&quot;20307&quot; value=&quot;363&quot;/&gt;&lt;/object&gt;&lt;object type=&quot;3&quot; unique_id=&quot;19095&quot;&gt;&lt;property id=&quot;20148&quot; value=&quot;5&quot;/&gt;&lt;property id=&quot;20300&quot; value=&quot;Slide 5&quot;/&gt;&lt;property id=&quot;20307&quot; value=&quot;364&quot;/&gt;&lt;/object&gt;&lt;object type=&quot;3&quot; unique_id=&quot;19096&quot;&gt;&lt;property id=&quot;20148&quot; value=&quot;5&quot;/&gt;&lt;property id=&quot;20300&quot; value=&quot;Slide 6&quot;/&gt;&lt;property id=&quot;20307&quot; value=&quot;365&quot;/&gt;&lt;/object&gt;&lt;object type=&quot;3&quot; unique_id=&quot;19097&quot;&gt;&lt;property id=&quot;20148&quot; value=&quot;5&quot;/&gt;&lt;property id=&quot;20300&quot; value=&quot;Slide 7&quot;/&gt;&lt;property id=&quot;20307&quot; value=&quot;366&quot;/&gt;&lt;/object&gt;&lt;object type=&quot;3&quot; unique_id=&quot;19098&quot;&gt;&lt;property id=&quot;20148&quot; value=&quot;5&quot;/&gt;&lt;property id=&quot;20300&quot; value=&quot;Slide 8&quot;/&gt;&lt;property id=&quot;20307&quot; value=&quot;367&quot;/&gt;&lt;/object&gt;&lt;object type=&quot;3&quot; unique_id=&quot;19181&quot;&gt;&lt;property id=&quot;20148&quot; value=&quot;5&quot;/&gt;&lt;property id=&quot;20300&quot; value=&quot;Slide 9&quot;/&gt;&lt;property id=&quot;20307&quot; value=&quot;368&quot;/&gt;&lt;/object&gt;&lt;object type=&quot;3&quot; unique_id=&quot;19368&quot;&gt;&lt;property id=&quot;20148&quot; value=&quot;5&quot;/&gt;&lt;property id=&quot;20300&quot; value=&quot;Slide 10&quot;/&gt;&lt;property id=&quot;20307&quot; value=&quot;369&quot;/&gt;&lt;/object&gt;&lt;object type=&quot;3&quot; unique_id=&quot;19369&quot;&gt;&lt;property id=&quot;20148&quot; value=&quot;5&quot;/&gt;&lt;property id=&quot;20300&quot; value=&quot;Slide 11&quot;/&gt;&lt;property id=&quot;20307&quot; value=&quot;370&quot;/&gt;&lt;/object&gt;&lt;object type=&quot;3&quot; unique_id=&quot;19370&quot;&gt;&lt;property id=&quot;20148&quot; value=&quot;5&quot;/&gt;&lt;property id=&quot;20300&quot; value=&quot;Slide 12&quot;/&gt;&lt;property id=&quot;20307&quot; value=&quot;371&quot;/&gt;&lt;/object&gt;&lt;object type=&quot;3&quot; unique_id=&quot;19371&quot;&gt;&lt;property id=&quot;20148&quot; value=&quot;5&quot;/&gt;&lt;property id=&quot;20300&quot; value=&quot;Slide 13&quot;/&gt;&lt;property id=&quot;20307&quot; value=&quot;372&quot;/&gt;&lt;/object&gt;&lt;object type=&quot;3&quot; unique_id=&quot;19372&quot;&gt;&lt;property id=&quot;20148&quot; value=&quot;5&quot;/&gt;&lt;property id=&quot;20300&quot; value=&quot;Slide 14&quot;/&gt;&lt;property id=&quot;20307&quot; value=&quot;373&quot;/&gt;&lt;/object&gt;&lt;object type=&quot;3&quot; unique_id=&quot;19373&quot;&gt;&lt;property id=&quot;20148&quot; value=&quot;5&quot;/&gt;&lt;property id=&quot;20300&quot; value=&quot;Slide 15&quot;/&gt;&lt;property id=&quot;20307&quot; value=&quot;374&quot;/&gt;&lt;/object&gt;&lt;object type=&quot;3&quot; unique_id=&quot;19374&quot;&gt;&lt;property id=&quot;20148&quot; value=&quot;5&quot;/&gt;&lt;property id=&quot;20300&quot; value=&quot;Slide 16&quot;/&gt;&lt;property id=&quot;20307&quot; value=&quot;375&quot;/&gt;&lt;/object&gt;&lt;object type=&quot;3&quot; unique_id=&quot;19465&quot;&gt;&lt;property id=&quot;20148&quot; value=&quot;5&quot;/&gt;&lt;property id=&quot;20300&quot; value=&quot;Slide 17&quot;/&gt;&lt;property id=&quot;20307&quot; value=&quot;376&quot;/&gt;&lt;/object&gt;&lt;object type=&quot;3&quot; unique_id=&quot;19466&quot;&gt;&lt;property id=&quot;20148&quot; value=&quot;5&quot;/&gt;&lt;property id=&quot;20300&quot; value=&quot;Slide 18&quot;/&gt;&lt;property id=&quot;20307&quot; value=&quot;377&quot;/&gt;&lt;/object&gt;&lt;object type=&quot;3&quot; unique_id=&quot;19587&quot;&gt;&lt;property id=&quot;20148&quot; value=&quot;5&quot;/&gt;&lt;property id=&quot;20300&quot; value=&quot;Slide 19&quot;/&gt;&lt;property id=&quot;20307&quot; value=&quot;378&quot;/&gt;&lt;/object&gt;&lt;object type=&quot;3&quot; unique_id=&quot;19588&quot;&gt;&lt;property id=&quot;20148&quot; value=&quot;5&quot;/&gt;&lt;property id=&quot;20300&quot; value=&quot;Slide 20&quot;/&gt;&lt;property id=&quot;20307&quot; value=&quot;379&quot;/&gt;&lt;/object&gt;&lt;object type=&quot;3&quot; unique_id=&quot;19589&quot;&gt;&lt;property id=&quot;20148&quot; value=&quot;5&quot;/&gt;&lt;property id=&quot;20300&quot; value=&quot;Slide 21&quot;/&gt;&lt;property id=&quot;20307&quot; value=&quot;380&quot;/&gt;&lt;/object&gt;&lt;object type=&quot;3&quot; unique_id=&quot;19590&quot;&gt;&lt;property id=&quot;20148&quot; value=&quot;5&quot;/&gt;&lt;property id=&quot;20300&quot; value=&quot;Slide 22&quot;/&gt;&lt;property id=&quot;20307&quot; value=&quot;381&quot;/&gt;&lt;/object&gt;&lt;/object&gt;&lt;object type=&quot;8&quot; unique_id=&quot;1012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1709</Words>
  <Application>Microsoft Office PowerPoint</Application>
  <PresentationFormat>On-screen Show (4:3)</PresentationFormat>
  <Paragraphs>249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inherit</vt:lpstr>
      <vt:lpstr>Lucida Sans Unicode</vt:lpstr>
      <vt:lpstr>Monotype Sorts</vt:lpstr>
      <vt:lpstr>Office Theme</vt:lpstr>
      <vt:lpstr>Document</vt:lpstr>
      <vt:lpstr>Equation</vt:lpstr>
      <vt:lpstr> Data Mining: Exploring Data Dr.  Lov Kumar Assistant Professor, BITS Pilani, Hyderabad Campus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Singh</dc:creator>
  <cp:lastModifiedBy>Windows User</cp:lastModifiedBy>
  <cp:revision>143</cp:revision>
  <dcterms:created xsi:type="dcterms:W3CDTF">2006-08-16T00:00:00Z</dcterms:created>
  <dcterms:modified xsi:type="dcterms:W3CDTF">2018-08-18T04:52:55Z</dcterms:modified>
</cp:coreProperties>
</file>