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Lst>
  <p:notesMasterIdLst>
    <p:notesMasterId r:id="rId12"/>
  </p:notesMasterIdLst>
  <p:sldIdLst>
    <p:sldId id="259" r:id="rId2"/>
    <p:sldId id="264" r:id="rId3"/>
    <p:sldId id="261" r:id="rId4"/>
    <p:sldId id="256" r:id="rId5"/>
    <p:sldId id="257" r:id="rId6"/>
    <p:sldId id="258" r:id="rId7"/>
    <p:sldId id="260"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ya Bhardwaj" initials="AB" lastIdx="3" clrIdx="0">
    <p:extLst>
      <p:ext uri="{19B8F6BF-5375-455C-9EA6-DF929625EA0E}">
        <p15:presenceInfo xmlns:p15="http://schemas.microsoft.com/office/powerpoint/2012/main" userId="3908729dc3d2ef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F7D4C-9A23-4E9D-8A56-824FA7486321}" type="datetimeFigureOut">
              <a:rPr lang="en-IN" smtClean="0"/>
              <a:t>14-07-2020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642F5-1763-4284-B01C-8CA10CDB8E39}" type="slidenum">
              <a:rPr lang="en-IN" smtClean="0"/>
              <a:t>‹#›</a:t>
            </a:fld>
            <a:endParaRPr lang="en-IN"/>
          </a:p>
        </p:txBody>
      </p:sp>
    </p:spTree>
    <p:extLst>
      <p:ext uri="{BB962C8B-B14F-4D97-AF65-F5344CB8AC3E}">
        <p14:creationId xmlns:p14="http://schemas.microsoft.com/office/powerpoint/2010/main" val="2887511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3AC8BBF-FED9-45E6-BBF6-21BF615F6474}" type="datetime1">
              <a:rPr lang="en-IN" smtClean="0"/>
              <a:t>14-07-2020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5319778-C2E7-4FF4-A651-B3546144B9CD}" type="slidenum">
              <a:rPr lang="en-IN" smtClean="0"/>
              <a:t>‹#›</a:t>
            </a:fld>
            <a:endParaRPr lang="en-IN"/>
          </a:p>
        </p:txBody>
      </p:sp>
    </p:spTree>
    <p:extLst>
      <p:ext uri="{BB962C8B-B14F-4D97-AF65-F5344CB8AC3E}">
        <p14:creationId xmlns:p14="http://schemas.microsoft.com/office/powerpoint/2010/main" val="3840106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C73DF-56B6-405F-B4E5-A03792711FE7}" type="datetime1">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19778-C2E7-4FF4-A651-B3546144B9CD}" type="slidenum">
              <a:rPr lang="en-IN" smtClean="0"/>
              <a:t>‹#›</a:t>
            </a:fld>
            <a:endParaRPr lang="en-IN"/>
          </a:p>
        </p:txBody>
      </p:sp>
    </p:spTree>
    <p:extLst>
      <p:ext uri="{BB962C8B-B14F-4D97-AF65-F5344CB8AC3E}">
        <p14:creationId xmlns:p14="http://schemas.microsoft.com/office/powerpoint/2010/main" val="3164284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49BC69-41AD-42F7-951D-CDAC8F8E3A39}" type="datetime1">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19778-C2E7-4FF4-A651-B3546144B9CD}" type="slidenum">
              <a:rPr lang="en-IN" smtClean="0"/>
              <a:t>‹#›</a:t>
            </a:fld>
            <a:endParaRPr lang="en-IN"/>
          </a:p>
        </p:txBody>
      </p:sp>
    </p:spTree>
    <p:extLst>
      <p:ext uri="{BB962C8B-B14F-4D97-AF65-F5344CB8AC3E}">
        <p14:creationId xmlns:p14="http://schemas.microsoft.com/office/powerpoint/2010/main" val="2607683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B04716-8738-450C-923A-35710E923C7A}" type="datetime1">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19778-C2E7-4FF4-A651-B3546144B9C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2352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AA565-3B37-4567-972D-10880FF1AC2E}" type="datetime1">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19778-C2E7-4FF4-A651-B3546144B9CD}" type="slidenum">
              <a:rPr lang="en-IN" smtClean="0"/>
              <a:t>‹#›</a:t>
            </a:fld>
            <a:endParaRPr lang="en-IN"/>
          </a:p>
        </p:txBody>
      </p:sp>
    </p:spTree>
    <p:extLst>
      <p:ext uri="{BB962C8B-B14F-4D97-AF65-F5344CB8AC3E}">
        <p14:creationId xmlns:p14="http://schemas.microsoft.com/office/powerpoint/2010/main" val="487441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D34CEA-6AD9-4649-8540-2895F874C8E2}" type="datetime1">
              <a:rPr lang="en-IN" smtClean="0"/>
              <a:t>14-07-2020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319778-C2E7-4FF4-A651-B3546144B9CD}" type="slidenum">
              <a:rPr lang="en-IN" smtClean="0"/>
              <a:t>‹#›</a:t>
            </a:fld>
            <a:endParaRPr lang="en-IN"/>
          </a:p>
        </p:txBody>
      </p:sp>
    </p:spTree>
    <p:extLst>
      <p:ext uri="{BB962C8B-B14F-4D97-AF65-F5344CB8AC3E}">
        <p14:creationId xmlns:p14="http://schemas.microsoft.com/office/powerpoint/2010/main" val="3352538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1495A8-7A5E-4E0B-A630-17B5BDF92FB2}" type="datetime1">
              <a:rPr lang="en-IN" smtClean="0"/>
              <a:t>14-07-2020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319778-C2E7-4FF4-A651-B3546144B9CD}" type="slidenum">
              <a:rPr lang="en-IN" smtClean="0"/>
              <a:t>‹#›</a:t>
            </a:fld>
            <a:endParaRPr lang="en-IN"/>
          </a:p>
        </p:txBody>
      </p:sp>
    </p:spTree>
    <p:extLst>
      <p:ext uri="{BB962C8B-B14F-4D97-AF65-F5344CB8AC3E}">
        <p14:creationId xmlns:p14="http://schemas.microsoft.com/office/powerpoint/2010/main" val="2451357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012BD-855E-465A-9670-25D0524348D6}" type="datetime1">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19778-C2E7-4FF4-A651-B3546144B9CD}" type="slidenum">
              <a:rPr lang="en-IN" smtClean="0"/>
              <a:t>‹#›</a:t>
            </a:fld>
            <a:endParaRPr lang="en-IN"/>
          </a:p>
        </p:txBody>
      </p:sp>
    </p:spTree>
    <p:extLst>
      <p:ext uri="{BB962C8B-B14F-4D97-AF65-F5344CB8AC3E}">
        <p14:creationId xmlns:p14="http://schemas.microsoft.com/office/powerpoint/2010/main" val="4264699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6D1A3B-7BD6-4031-B99B-198205B51587}" type="datetime1">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19778-C2E7-4FF4-A651-B3546144B9CD}" type="slidenum">
              <a:rPr lang="en-IN" smtClean="0"/>
              <a:t>‹#›</a:t>
            </a:fld>
            <a:endParaRPr lang="en-IN"/>
          </a:p>
        </p:txBody>
      </p:sp>
    </p:spTree>
    <p:extLst>
      <p:ext uri="{BB962C8B-B14F-4D97-AF65-F5344CB8AC3E}">
        <p14:creationId xmlns:p14="http://schemas.microsoft.com/office/powerpoint/2010/main" val="423027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51F6D2-8C87-4363-8A6C-47729393F680}" type="datetime1">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19778-C2E7-4FF4-A651-B3546144B9CD}" type="slidenum">
              <a:rPr lang="en-IN" smtClean="0"/>
              <a:t>‹#›</a:t>
            </a:fld>
            <a:endParaRPr lang="en-IN"/>
          </a:p>
        </p:txBody>
      </p:sp>
    </p:spTree>
    <p:extLst>
      <p:ext uri="{BB962C8B-B14F-4D97-AF65-F5344CB8AC3E}">
        <p14:creationId xmlns:p14="http://schemas.microsoft.com/office/powerpoint/2010/main" val="115804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F50CF-C479-42A1-A658-F2D5F1CFC9A9}" type="datetime1">
              <a:rPr lang="en-IN" smtClean="0"/>
              <a:t>14-07-2020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19778-C2E7-4FF4-A651-B3546144B9CD}" type="slidenum">
              <a:rPr lang="en-IN" smtClean="0"/>
              <a:t>‹#›</a:t>
            </a:fld>
            <a:endParaRPr lang="en-IN"/>
          </a:p>
        </p:txBody>
      </p:sp>
    </p:spTree>
    <p:extLst>
      <p:ext uri="{BB962C8B-B14F-4D97-AF65-F5344CB8AC3E}">
        <p14:creationId xmlns:p14="http://schemas.microsoft.com/office/powerpoint/2010/main" val="410821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9042E0-5893-4CF8-9C0D-A87CA8A66A3D}" type="datetime1">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19778-C2E7-4FF4-A651-B3546144B9CD}" type="slidenum">
              <a:rPr lang="en-IN" smtClean="0"/>
              <a:t>‹#›</a:t>
            </a:fld>
            <a:endParaRPr lang="en-IN"/>
          </a:p>
        </p:txBody>
      </p:sp>
    </p:spTree>
    <p:extLst>
      <p:ext uri="{BB962C8B-B14F-4D97-AF65-F5344CB8AC3E}">
        <p14:creationId xmlns:p14="http://schemas.microsoft.com/office/powerpoint/2010/main" val="2694578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B4C292-8155-4016-9983-F1EB62C066CC}" type="datetime1">
              <a:rPr lang="en-IN" smtClean="0"/>
              <a:t>14-07-2020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319778-C2E7-4FF4-A651-B3546144B9CD}" type="slidenum">
              <a:rPr lang="en-IN" smtClean="0"/>
              <a:t>‹#›</a:t>
            </a:fld>
            <a:endParaRPr lang="en-IN"/>
          </a:p>
        </p:txBody>
      </p:sp>
    </p:spTree>
    <p:extLst>
      <p:ext uri="{BB962C8B-B14F-4D97-AF65-F5344CB8AC3E}">
        <p14:creationId xmlns:p14="http://schemas.microsoft.com/office/powerpoint/2010/main" val="102561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6DC25F-F95B-4C9A-803C-A97A9DBBC120}" type="datetime1">
              <a:rPr lang="en-IN" smtClean="0"/>
              <a:t>14-07-2020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319778-C2E7-4FF4-A651-B3546144B9CD}" type="slidenum">
              <a:rPr lang="en-IN" smtClean="0"/>
              <a:t>‹#›</a:t>
            </a:fld>
            <a:endParaRPr lang="en-IN"/>
          </a:p>
        </p:txBody>
      </p:sp>
    </p:spTree>
    <p:extLst>
      <p:ext uri="{BB962C8B-B14F-4D97-AF65-F5344CB8AC3E}">
        <p14:creationId xmlns:p14="http://schemas.microsoft.com/office/powerpoint/2010/main" val="87615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E9FE0-AB39-423D-930B-D33BF65D8B86}" type="datetime1">
              <a:rPr lang="en-IN" smtClean="0"/>
              <a:t>14-07-2020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319778-C2E7-4FF4-A651-B3546144B9CD}" type="slidenum">
              <a:rPr lang="en-IN" smtClean="0"/>
              <a:t>‹#›</a:t>
            </a:fld>
            <a:endParaRPr lang="en-IN"/>
          </a:p>
        </p:txBody>
      </p:sp>
    </p:spTree>
    <p:extLst>
      <p:ext uri="{BB962C8B-B14F-4D97-AF65-F5344CB8AC3E}">
        <p14:creationId xmlns:p14="http://schemas.microsoft.com/office/powerpoint/2010/main" val="2391578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35A730-32C9-4025-AC7C-2D0CF1949DD1}" type="datetime1">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19778-C2E7-4FF4-A651-B3546144B9CD}" type="slidenum">
              <a:rPr lang="en-IN" smtClean="0"/>
              <a:t>‹#›</a:t>
            </a:fld>
            <a:endParaRPr lang="en-IN"/>
          </a:p>
        </p:txBody>
      </p:sp>
    </p:spTree>
    <p:extLst>
      <p:ext uri="{BB962C8B-B14F-4D97-AF65-F5344CB8AC3E}">
        <p14:creationId xmlns:p14="http://schemas.microsoft.com/office/powerpoint/2010/main" val="176610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F5BA92-555B-4ED2-8CBE-1A3EC47C9BDB}" type="datetime1">
              <a:rPr lang="en-IN" smtClean="0"/>
              <a:t>14-07-2020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19778-C2E7-4FF4-A651-B3546144B9CD}" type="slidenum">
              <a:rPr lang="en-IN" smtClean="0"/>
              <a:t>‹#›</a:t>
            </a:fld>
            <a:endParaRPr lang="en-IN"/>
          </a:p>
        </p:txBody>
      </p:sp>
    </p:spTree>
    <p:extLst>
      <p:ext uri="{BB962C8B-B14F-4D97-AF65-F5344CB8AC3E}">
        <p14:creationId xmlns:p14="http://schemas.microsoft.com/office/powerpoint/2010/main" val="381921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947EEB-AD71-4554-89B4-E0EDA20579EC}" type="datetime1">
              <a:rPr lang="en-IN" smtClean="0"/>
              <a:t>14-07-2020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319778-C2E7-4FF4-A651-B3546144B9CD}" type="slidenum">
              <a:rPr lang="en-IN" smtClean="0"/>
              <a:t>‹#›</a:t>
            </a:fld>
            <a:endParaRPr lang="en-IN"/>
          </a:p>
        </p:txBody>
      </p:sp>
    </p:spTree>
    <p:extLst>
      <p:ext uri="{BB962C8B-B14F-4D97-AF65-F5344CB8AC3E}">
        <p14:creationId xmlns:p14="http://schemas.microsoft.com/office/powerpoint/2010/main" val="67437602"/>
      </p:ext>
    </p:extLst>
  </p:cSld>
  <p:clrMap bg1="dk1" tx1="lt1" bg2="dk2" tx2="lt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 id="2147484018"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AP ABAP Programming Classroom Training Courses | ABCIS Learning">
            <a:extLst>
              <a:ext uri="{FF2B5EF4-FFF2-40B4-BE49-F238E27FC236}">
                <a16:creationId xmlns:a16="http://schemas.microsoft.com/office/drawing/2014/main" id="{77841CB8-ADD1-41C3-8C07-5870F64CD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
            <a:ext cx="12192000" cy="42598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3EAD32-F335-4455-A07A-E6442BB7286D}"/>
              </a:ext>
            </a:extLst>
          </p:cNvPr>
          <p:cNvSpPr txBox="1"/>
          <p:nvPr/>
        </p:nvSpPr>
        <p:spPr>
          <a:xfrm>
            <a:off x="352424" y="400050"/>
            <a:ext cx="5076825" cy="400110"/>
          </a:xfrm>
          <a:prstGeom prst="rect">
            <a:avLst/>
          </a:prstGeom>
          <a:noFill/>
        </p:spPr>
        <p:txBody>
          <a:bodyPr wrap="square" rtlCol="0">
            <a:spAutoFit/>
          </a:bodyPr>
          <a:lstStyle/>
          <a:p>
            <a:r>
              <a:rPr lang="en-IN" sz="2000" b="1" dirty="0"/>
              <a:t>EMPLOYEE/LEAVE MANAGEMENT SYSTEM</a:t>
            </a:r>
          </a:p>
        </p:txBody>
      </p:sp>
      <p:sp>
        <p:nvSpPr>
          <p:cNvPr id="7" name="TextBox 6">
            <a:extLst>
              <a:ext uri="{FF2B5EF4-FFF2-40B4-BE49-F238E27FC236}">
                <a16:creationId xmlns:a16="http://schemas.microsoft.com/office/drawing/2014/main" id="{3BD98F26-A5FE-49F3-A204-04AB67F3239F}"/>
              </a:ext>
            </a:extLst>
          </p:cNvPr>
          <p:cNvSpPr txBox="1"/>
          <p:nvPr/>
        </p:nvSpPr>
        <p:spPr>
          <a:xfrm>
            <a:off x="7877175" y="4610100"/>
            <a:ext cx="1933575" cy="369332"/>
          </a:xfrm>
          <a:prstGeom prst="rect">
            <a:avLst/>
          </a:prstGeom>
          <a:noFill/>
        </p:spPr>
        <p:txBody>
          <a:bodyPr wrap="square" rtlCol="0">
            <a:spAutoFit/>
          </a:bodyPr>
          <a:lstStyle/>
          <a:p>
            <a:r>
              <a:rPr lang="en-IN" dirty="0"/>
              <a:t>ADYA BHARDWAJ</a:t>
            </a:r>
          </a:p>
        </p:txBody>
      </p:sp>
      <p:sp>
        <p:nvSpPr>
          <p:cNvPr id="8" name="TextBox 7">
            <a:extLst>
              <a:ext uri="{FF2B5EF4-FFF2-40B4-BE49-F238E27FC236}">
                <a16:creationId xmlns:a16="http://schemas.microsoft.com/office/drawing/2014/main" id="{F7A26BE9-932A-4692-8A00-A7C819B4CAE2}"/>
              </a:ext>
            </a:extLst>
          </p:cNvPr>
          <p:cNvSpPr txBox="1"/>
          <p:nvPr/>
        </p:nvSpPr>
        <p:spPr>
          <a:xfrm>
            <a:off x="7867650" y="5010924"/>
            <a:ext cx="2362200" cy="369332"/>
          </a:xfrm>
          <a:prstGeom prst="rect">
            <a:avLst/>
          </a:prstGeom>
          <a:noFill/>
        </p:spPr>
        <p:txBody>
          <a:bodyPr wrap="square" rtlCol="0">
            <a:spAutoFit/>
          </a:bodyPr>
          <a:lstStyle/>
          <a:p>
            <a:r>
              <a:rPr lang="en-IN" dirty="0"/>
              <a:t>SUPRITHA PRAKASH</a:t>
            </a:r>
          </a:p>
        </p:txBody>
      </p:sp>
      <p:sp>
        <p:nvSpPr>
          <p:cNvPr id="10" name="TextBox 9">
            <a:extLst>
              <a:ext uri="{FF2B5EF4-FFF2-40B4-BE49-F238E27FC236}">
                <a16:creationId xmlns:a16="http://schemas.microsoft.com/office/drawing/2014/main" id="{7A85DADF-7E86-43DF-B59D-400EA1E88DDA}"/>
              </a:ext>
            </a:extLst>
          </p:cNvPr>
          <p:cNvSpPr txBox="1"/>
          <p:nvPr/>
        </p:nvSpPr>
        <p:spPr>
          <a:xfrm>
            <a:off x="7867650" y="5411748"/>
            <a:ext cx="1847849" cy="369332"/>
          </a:xfrm>
          <a:prstGeom prst="rect">
            <a:avLst/>
          </a:prstGeom>
          <a:noFill/>
        </p:spPr>
        <p:txBody>
          <a:bodyPr wrap="square" rtlCol="0">
            <a:spAutoFit/>
          </a:bodyPr>
          <a:lstStyle/>
          <a:p>
            <a:r>
              <a:rPr lang="en-IN" dirty="0"/>
              <a:t>GAUTAM KUMAR</a:t>
            </a:r>
          </a:p>
        </p:txBody>
      </p:sp>
      <p:sp>
        <p:nvSpPr>
          <p:cNvPr id="11" name="TextBox 10">
            <a:extLst>
              <a:ext uri="{FF2B5EF4-FFF2-40B4-BE49-F238E27FC236}">
                <a16:creationId xmlns:a16="http://schemas.microsoft.com/office/drawing/2014/main" id="{1E95335C-D69A-4665-8E76-E2E30527CA60}"/>
              </a:ext>
            </a:extLst>
          </p:cNvPr>
          <p:cNvSpPr txBox="1"/>
          <p:nvPr/>
        </p:nvSpPr>
        <p:spPr>
          <a:xfrm>
            <a:off x="7867650" y="5848350"/>
            <a:ext cx="2695575" cy="369332"/>
          </a:xfrm>
          <a:prstGeom prst="rect">
            <a:avLst/>
          </a:prstGeom>
          <a:noFill/>
        </p:spPr>
        <p:txBody>
          <a:bodyPr wrap="square" rtlCol="0">
            <a:spAutoFit/>
          </a:bodyPr>
          <a:lstStyle/>
          <a:p>
            <a:r>
              <a:rPr lang="en-IN" dirty="0"/>
              <a:t>NANDKISHORE MAHESH</a:t>
            </a:r>
          </a:p>
        </p:txBody>
      </p:sp>
      <p:sp>
        <p:nvSpPr>
          <p:cNvPr id="12" name="TextBox 11">
            <a:extLst>
              <a:ext uri="{FF2B5EF4-FFF2-40B4-BE49-F238E27FC236}">
                <a16:creationId xmlns:a16="http://schemas.microsoft.com/office/drawing/2014/main" id="{048105A9-EF31-4DED-8E3F-FDE0F9700C05}"/>
              </a:ext>
            </a:extLst>
          </p:cNvPr>
          <p:cNvSpPr txBox="1"/>
          <p:nvPr/>
        </p:nvSpPr>
        <p:spPr>
          <a:xfrm>
            <a:off x="7877175" y="6323052"/>
            <a:ext cx="2266950" cy="369332"/>
          </a:xfrm>
          <a:prstGeom prst="rect">
            <a:avLst/>
          </a:prstGeom>
          <a:noFill/>
        </p:spPr>
        <p:txBody>
          <a:bodyPr wrap="square" rtlCol="0">
            <a:spAutoFit/>
          </a:bodyPr>
          <a:lstStyle/>
          <a:p>
            <a:r>
              <a:rPr lang="en-IN" dirty="0"/>
              <a:t>NILESH CHAVADA</a:t>
            </a:r>
          </a:p>
        </p:txBody>
      </p:sp>
      <p:sp>
        <p:nvSpPr>
          <p:cNvPr id="15" name="TextBox 14">
            <a:extLst>
              <a:ext uri="{FF2B5EF4-FFF2-40B4-BE49-F238E27FC236}">
                <a16:creationId xmlns:a16="http://schemas.microsoft.com/office/drawing/2014/main" id="{E07BC13C-7E14-4D96-9E79-D58FE348AD57}"/>
              </a:ext>
            </a:extLst>
          </p:cNvPr>
          <p:cNvSpPr txBox="1"/>
          <p:nvPr/>
        </p:nvSpPr>
        <p:spPr>
          <a:xfrm>
            <a:off x="2143125" y="4425434"/>
            <a:ext cx="2495550" cy="369332"/>
          </a:xfrm>
          <a:prstGeom prst="rect">
            <a:avLst/>
          </a:prstGeom>
          <a:noFill/>
        </p:spPr>
        <p:txBody>
          <a:bodyPr wrap="square" rtlCol="0">
            <a:spAutoFit/>
          </a:bodyPr>
          <a:lstStyle/>
          <a:p>
            <a:r>
              <a:rPr lang="en-IN" dirty="0"/>
              <a:t>UNDER GUIDANCE OF-</a:t>
            </a:r>
          </a:p>
        </p:txBody>
      </p:sp>
      <p:sp>
        <p:nvSpPr>
          <p:cNvPr id="13" name="TextBox 12">
            <a:extLst>
              <a:ext uri="{FF2B5EF4-FFF2-40B4-BE49-F238E27FC236}">
                <a16:creationId xmlns:a16="http://schemas.microsoft.com/office/drawing/2014/main" id="{DF47F65E-F3B3-47B6-B58B-13FC8073D27C}"/>
              </a:ext>
            </a:extLst>
          </p:cNvPr>
          <p:cNvSpPr txBox="1"/>
          <p:nvPr/>
        </p:nvSpPr>
        <p:spPr>
          <a:xfrm>
            <a:off x="2143125" y="4859893"/>
            <a:ext cx="3562350" cy="369332"/>
          </a:xfrm>
          <a:prstGeom prst="rect">
            <a:avLst/>
          </a:prstGeom>
          <a:noFill/>
        </p:spPr>
        <p:txBody>
          <a:bodyPr wrap="square" rtlCol="0">
            <a:spAutoFit/>
          </a:bodyPr>
          <a:lstStyle/>
          <a:p>
            <a:r>
              <a:rPr lang="en-IN" dirty="0"/>
              <a:t>PROF. PRIYANKA SAKUNDARWAR </a:t>
            </a:r>
          </a:p>
        </p:txBody>
      </p:sp>
      <p:sp>
        <p:nvSpPr>
          <p:cNvPr id="17" name="TextBox 16">
            <a:extLst>
              <a:ext uri="{FF2B5EF4-FFF2-40B4-BE49-F238E27FC236}">
                <a16:creationId xmlns:a16="http://schemas.microsoft.com/office/drawing/2014/main" id="{230AF732-0154-4C88-96AB-6D5E0A041822}"/>
              </a:ext>
            </a:extLst>
          </p:cNvPr>
          <p:cNvSpPr txBox="1"/>
          <p:nvPr/>
        </p:nvSpPr>
        <p:spPr>
          <a:xfrm>
            <a:off x="2143125" y="5370731"/>
            <a:ext cx="3562350" cy="369332"/>
          </a:xfrm>
          <a:prstGeom prst="rect">
            <a:avLst/>
          </a:prstGeom>
          <a:noFill/>
        </p:spPr>
        <p:txBody>
          <a:bodyPr wrap="square" rtlCol="0">
            <a:spAutoFit/>
          </a:bodyPr>
          <a:lstStyle/>
          <a:p>
            <a:r>
              <a:rPr lang="en-IN" dirty="0"/>
              <a:t>PROF. AJINKYA PRABHUNE</a:t>
            </a:r>
          </a:p>
        </p:txBody>
      </p:sp>
      <p:sp>
        <p:nvSpPr>
          <p:cNvPr id="18" name="TextBox 17">
            <a:extLst>
              <a:ext uri="{FF2B5EF4-FFF2-40B4-BE49-F238E27FC236}">
                <a16:creationId xmlns:a16="http://schemas.microsoft.com/office/drawing/2014/main" id="{72E405B2-41B0-43A7-8F56-8733DE35DA55}"/>
              </a:ext>
            </a:extLst>
          </p:cNvPr>
          <p:cNvSpPr txBox="1"/>
          <p:nvPr/>
        </p:nvSpPr>
        <p:spPr>
          <a:xfrm>
            <a:off x="2143125" y="5869901"/>
            <a:ext cx="3562350" cy="369332"/>
          </a:xfrm>
          <a:prstGeom prst="rect">
            <a:avLst/>
          </a:prstGeom>
          <a:noFill/>
        </p:spPr>
        <p:txBody>
          <a:bodyPr wrap="square" rtlCol="0">
            <a:spAutoFit/>
          </a:bodyPr>
          <a:lstStyle/>
          <a:p>
            <a:r>
              <a:rPr lang="en-IN" dirty="0"/>
              <a:t>PROF. DR. GERD MOECKEL</a:t>
            </a:r>
          </a:p>
        </p:txBody>
      </p:sp>
      <p:sp>
        <p:nvSpPr>
          <p:cNvPr id="19" name="TextBox 18">
            <a:extLst>
              <a:ext uri="{FF2B5EF4-FFF2-40B4-BE49-F238E27FC236}">
                <a16:creationId xmlns:a16="http://schemas.microsoft.com/office/drawing/2014/main" id="{79164F22-5128-4377-96D9-8805F4B82021}"/>
              </a:ext>
            </a:extLst>
          </p:cNvPr>
          <p:cNvSpPr txBox="1"/>
          <p:nvPr/>
        </p:nvSpPr>
        <p:spPr>
          <a:xfrm>
            <a:off x="7867650" y="4222879"/>
            <a:ext cx="1619250" cy="369332"/>
          </a:xfrm>
          <a:prstGeom prst="rect">
            <a:avLst/>
          </a:prstGeom>
          <a:noFill/>
        </p:spPr>
        <p:txBody>
          <a:bodyPr wrap="square" rtlCol="0">
            <a:spAutoFit/>
          </a:bodyPr>
          <a:lstStyle/>
          <a:p>
            <a:r>
              <a:rPr lang="en-IN" dirty="0"/>
              <a:t>PREPARED BY- </a:t>
            </a:r>
          </a:p>
        </p:txBody>
      </p:sp>
      <p:sp>
        <p:nvSpPr>
          <p:cNvPr id="2" name="Footer Placeholder 1">
            <a:extLst>
              <a:ext uri="{FF2B5EF4-FFF2-40B4-BE49-F238E27FC236}">
                <a16:creationId xmlns:a16="http://schemas.microsoft.com/office/drawing/2014/main" id="{A9526433-6D59-48CA-A9A8-BDE60B83D434}"/>
              </a:ext>
            </a:extLst>
          </p:cNvPr>
          <p:cNvSpPr>
            <a:spLocks noGrp="1"/>
          </p:cNvSpPr>
          <p:nvPr>
            <p:ph type="ftr" sz="quarter" idx="11"/>
          </p:nvPr>
        </p:nvSpPr>
        <p:spPr>
          <a:xfrm>
            <a:off x="0" y="6520417"/>
            <a:ext cx="5124886" cy="365125"/>
          </a:xfrm>
        </p:spPr>
        <p:txBody>
          <a:bodyPr/>
          <a:lstStyle/>
          <a:p>
            <a:r>
              <a:rPr lang="en-IN" dirty="0"/>
              <a:t>Gautam</a:t>
            </a:r>
          </a:p>
        </p:txBody>
      </p:sp>
      <p:sp>
        <p:nvSpPr>
          <p:cNvPr id="3" name="Slide Number Placeholder 2">
            <a:extLst>
              <a:ext uri="{FF2B5EF4-FFF2-40B4-BE49-F238E27FC236}">
                <a16:creationId xmlns:a16="http://schemas.microsoft.com/office/drawing/2014/main" id="{60D87A7C-7F8D-4461-AF97-23B4DC024771}"/>
              </a:ext>
            </a:extLst>
          </p:cNvPr>
          <p:cNvSpPr>
            <a:spLocks noGrp="1"/>
          </p:cNvSpPr>
          <p:nvPr>
            <p:ph type="sldNum" sz="quarter" idx="12"/>
          </p:nvPr>
        </p:nvSpPr>
        <p:spPr>
          <a:xfrm>
            <a:off x="11354236" y="6419849"/>
            <a:ext cx="771089" cy="365125"/>
          </a:xfrm>
        </p:spPr>
        <p:txBody>
          <a:bodyPr/>
          <a:lstStyle/>
          <a:p>
            <a:fld id="{B5319778-C2E7-4FF4-A651-B3546144B9CD}" type="slidenum">
              <a:rPr lang="en-IN" smtClean="0"/>
              <a:t>1</a:t>
            </a:fld>
            <a:endParaRPr lang="en-IN"/>
          </a:p>
        </p:txBody>
      </p:sp>
    </p:spTree>
    <p:extLst>
      <p:ext uri="{BB962C8B-B14F-4D97-AF65-F5344CB8AC3E}">
        <p14:creationId xmlns:p14="http://schemas.microsoft.com/office/powerpoint/2010/main" val="57962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624E18-4430-472B-94DB-B21220BFB155}"/>
              </a:ext>
            </a:extLst>
          </p:cNvPr>
          <p:cNvSpPr txBox="1"/>
          <p:nvPr/>
        </p:nvSpPr>
        <p:spPr>
          <a:xfrm>
            <a:off x="3400147" y="3007791"/>
            <a:ext cx="5717219" cy="646331"/>
          </a:xfrm>
          <a:prstGeom prst="rect">
            <a:avLst/>
          </a:prstGeom>
          <a:noFill/>
        </p:spPr>
        <p:txBody>
          <a:bodyPr wrap="square" rtlCol="0">
            <a:spAutoFit/>
          </a:bodyPr>
          <a:lstStyle/>
          <a:p>
            <a:r>
              <a:rPr lang="en-US" sz="3600" dirty="0"/>
              <a:t>THANK YOU PROFESSOR </a:t>
            </a:r>
            <a:endParaRPr lang="en-IN" sz="3600" dirty="0"/>
          </a:p>
        </p:txBody>
      </p:sp>
    </p:spTree>
    <p:extLst>
      <p:ext uri="{BB962C8B-B14F-4D97-AF65-F5344CB8AC3E}">
        <p14:creationId xmlns:p14="http://schemas.microsoft.com/office/powerpoint/2010/main" val="265602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381B36-14D6-447F-8F54-E53FDDAD4D63}"/>
              </a:ext>
            </a:extLst>
          </p:cNvPr>
          <p:cNvSpPr txBox="1"/>
          <p:nvPr/>
        </p:nvSpPr>
        <p:spPr>
          <a:xfrm>
            <a:off x="1160015" y="230819"/>
            <a:ext cx="9871969" cy="584775"/>
          </a:xfrm>
          <a:prstGeom prst="rect">
            <a:avLst/>
          </a:prstGeom>
          <a:noFill/>
        </p:spPr>
        <p:txBody>
          <a:bodyPr wrap="square" rtlCol="0">
            <a:spAutoFit/>
          </a:bodyPr>
          <a:lstStyle/>
          <a:p>
            <a:r>
              <a:rPr lang="en-US" sz="3200" dirty="0"/>
              <a:t>TABLE OF CONTENTS</a:t>
            </a:r>
            <a:endParaRPr lang="en-IN" sz="3200" dirty="0"/>
          </a:p>
        </p:txBody>
      </p:sp>
      <p:sp>
        <p:nvSpPr>
          <p:cNvPr id="5" name="TextBox 4">
            <a:extLst>
              <a:ext uri="{FF2B5EF4-FFF2-40B4-BE49-F238E27FC236}">
                <a16:creationId xmlns:a16="http://schemas.microsoft.com/office/drawing/2014/main" id="{AFB57BBA-03DD-496E-91C4-5222AC3A71F2}"/>
              </a:ext>
            </a:extLst>
          </p:cNvPr>
          <p:cNvSpPr txBox="1"/>
          <p:nvPr/>
        </p:nvSpPr>
        <p:spPr>
          <a:xfrm>
            <a:off x="1056443" y="1269507"/>
            <a:ext cx="9907479" cy="369332"/>
          </a:xfrm>
          <a:prstGeom prst="rect">
            <a:avLst/>
          </a:prstGeom>
          <a:noFill/>
        </p:spPr>
        <p:txBody>
          <a:bodyPr wrap="square" rtlCol="0">
            <a:spAutoFit/>
          </a:bodyPr>
          <a:lstStyle/>
          <a:p>
            <a:r>
              <a:rPr lang="en-US" dirty="0"/>
              <a:t>1. DESIGN AND THINKING</a:t>
            </a:r>
            <a:endParaRPr lang="en-IN" dirty="0"/>
          </a:p>
        </p:txBody>
      </p:sp>
      <p:sp>
        <p:nvSpPr>
          <p:cNvPr id="6" name="TextBox 5">
            <a:extLst>
              <a:ext uri="{FF2B5EF4-FFF2-40B4-BE49-F238E27FC236}">
                <a16:creationId xmlns:a16="http://schemas.microsoft.com/office/drawing/2014/main" id="{660DDC00-8E83-4DA0-B0F6-47F7A1B617CB}"/>
              </a:ext>
            </a:extLst>
          </p:cNvPr>
          <p:cNvSpPr txBox="1"/>
          <p:nvPr/>
        </p:nvSpPr>
        <p:spPr>
          <a:xfrm>
            <a:off x="1056443" y="2015231"/>
            <a:ext cx="9975541" cy="369332"/>
          </a:xfrm>
          <a:prstGeom prst="rect">
            <a:avLst/>
          </a:prstGeom>
          <a:noFill/>
        </p:spPr>
        <p:txBody>
          <a:bodyPr wrap="square" rtlCol="0">
            <a:spAutoFit/>
          </a:bodyPr>
          <a:lstStyle/>
          <a:p>
            <a:r>
              <a:rPr lang="en-US" dirty="0"/>
              <a:t>2. FLOW DIAGRAM</a:t>
            </a:r>
            <a:endParaRPr lang="en-IN" dirty="0"/>
          </a:p>
        </p:txBody>
      </p:sp>
      <p:sp>
        <p:nvSpPr>
          <p:cNvPr id="7" name="TextBox 6">
            <a:extLst>
              <a:ext uri="{FF2B5EF4-FFF2-40B4-BE49-F238E27FC236}">
                <a16:creationId xmlns:a16="http://schemas.microsoft.com/office/drawing/2014/main" id="{659E8520-173B-4D54-84CD-1BD71608D65B}"/>
              </a:ext>
            </a:extLst>
          </p:cNvPr>
          <p:cNvSpPr txBox="1"/>
          <p:nvPr/>
        </p:nvSpPr>
        <p:spPr>
          <a:xfrm>
            <a:off x="1056443" y="2831977"/>
            <a:ext cx="10173809" cy="369332"/>
          </a:xfrm>
          <a:prstGeom prst="rect">
            <a:avLst/>
          </a:prstGeom>
          <a:noFill/>
        </p:spPr>
        <p:txBody>
          <a:bodyPr wrap="square" rtlCol="0">
            <a:spAutoFit/>
          </a:bodyPr>
          <a:lstStyle/>
          <a:p>
            <a:r>
              <a:rPr lang="en-US" dirty="0"/>
              <a:t>3. FUNCTIONALITY OF LEAVE MANAGEMENT SYSTEM </a:t>
            </a:r>
            <a:endParaRPr lang="en-IN" dirty="0"/>
          </a:p>
        </p:txBody>
      </p:sp>
      <p:sp>
        <p:nvSpPr>
          <p:cNvPr id="8" name="TextBox 7">
            <a:extLst>
              <a:ext uri="{FF2B5EF4-FFF2-40B4-BE49-F238E27FC236}">
                <a16:creationId xmlns:a16="http://schemas.microsoft.com/office/drawing/2014/main" id="{9E45447C-1176-4EF5-9F91-8E2C6F003C91}"/>
              </a:ext>
            </a:extLst>
          </p:cNvPr>
          <p:cNvSpPr txBox="1"/>
          <p:nvPr/>
        </p:nvSpPr>
        <p:spPr>
          <a:xfrm>
            <a:off x="1056443" y="3764132"/>
            <a:ext cx="10173809" cy="646331"/>
          </a:xfrm>
          <a:prstGeom prst="rect">
            <a:avLst/>
          </a:prstGeom>
          <a:noFill/>
        </p:spPr>
        <p:txBody>
          <a:bodyPr wrap="square" rtlCol="0">
            <a:spAutoFit/>
          </a:bodyPr>
          <a:lstStyle/>
          <a:p>
            <a:r>
              <a:rPr lang="en-US" dirty="0"/>
              <a:t>4. SIPOC DIAGRAM</a:t>
            </a:r>
          </a:p>
          <a:p>
            <a:endParaRPr lang="en-IN" dirty="0"/>
          </a:p>
        </p:txBody>
      </p:sp>
      <p:sp>
        <p:nvSpPr>
          <p:cNvPr id="10" name="TextBox 9">
            <a:extLst>
              <a:ext uri="{FF2B5EF4-FFF2-40B4-BE49-F238E27FC236}">
                <a16:creationId xmlns:a16="http://schemas.microsoft.com/office/drawing/2014/main" id="{01C199D4-B0E6-48F0-BB83-A850FA0F7231}"/>
              </a:ext>
            </a:extLst>
          </p:cNvPr>
          <p:cNvSpPr txBox="1"/>
          <p:nvPr/>
        </p:nvSpPr>
        <p:spPr>
          <a:xfrm>
            <a:off x="1056443" y="4580878"/>
            <a:ext cx="7581530" cy="369332"/>
          </a:xfrm>
          <a:prstGeom prst="rect">
            <a:avLst/>
          </a:prstGeom>
          <a:noFill/>
        </p:spPr>
        <p:txBody>
          <a:bodyPr wrap="square" rtlCol="0">
            <a:spAutoFit/>
          </a:bodyPr>
          <a:lstStyle/>
          <a:p>
            <a:r>
              <a:rPr lang="en-US" dirty="0"/>
              <a:t>5. ENTITY RELATIONSHIP DIAGRAM </a:t>
            </a:r>
            <a:endParaRPr lang="en-IN" dirty="0"/>
          </a:p>
        </p:txBody>
      </p:sp>
      <p:sp>
        <p:nvSpPr>
          <p:cNvPr id="11" name="TextBox 10">
            <a:extLst>
              <a:ext uri="{FF2B5EF4-FFF2-40B4-BE49-F238E27FC236}">
                <a16:creationId xmlns:a16="http://schemas.microsoft.com/office/drawing/2014/main" id="{2C6172D8-FB87-4676-8D13-47FCF56F86D3}"/>
              </a:ext>
            </a:extLst>
          </p:cNvPr>
          <p:cNvSpPr txBox="1"/>
          <p:nvPr/>
        </p:nvSpPr>
        <p:spPr>
          <a:xfrm>
            <a:off x="1160015" y="5575177"/>
            <a:ext cx="2888110" cy="369332"/>
          </a:xfrm>
          <a:prstGeom prst="rect">
            <a:avLst/>
          </a:prstGeom>
          <a:noFill/>
        </p:spPr>
        <p:txBody>
          <a:bodyPr wrap="square" rtlCol="0">
            <a:spAutoFit/>
          </a:bodyPr>
          <a:lstStyle/>
          <a:p>
            <a:r>
              <a:rPr lang="en-US" dirty="0"/>
              <a:t>6. DEMO OF APPLICATION </a:t>
            </a:r>
            <a:endParaRPr lang="en-US" sz="1800" kern="1200" dirty="0">
              <a:solidFill>
                <a:schemeClr val="tx1"/>
              </a:solidFill>
              <a:latin typeface="+mn-lt"/>
              <a:ea typeface="+mn-ea"/>
              <a:cs typeface="+mn-cs"/>
            </a:endParaRPr>
          </a:p>
        </p:txBody>
      </p:sp>
      <p:sp>
        <p:nvSpPr>
          <p:cNvPr id="2" name="Footer Placeholder 1">
            <a:extLst>
              <a:ext uri="{FF2B5EF4-FFF2-40B4-BE49-F238E27FC236}">
                <a16:creationId xmlns:a16="http://schemas.microsoft.com/office/drawing/2014/main" id="{BD99C780-65FD-4065-BB95-ED2C6131A328}"/>
              </a:ext>
            </a:extLst>
          </p:cNvPr>
          <p:cNvSpPr>
            <a:spLocks noGrp="1"/>
          </p:cNvSpPr>
          <p:nvPr>
            <p:ph type="ftr" sz="quarter" idx="11"/>
          </p:nvPr>
        </p:nvSpPr>
        <p:spPr>
          <a:xfrm>
            <a:off x="0" y="6531375"/>
            <a:ext cx="6239309" cy="365125"/>
          </a:xfrm>
        </p:spPr>
        <p:txBody>
          <a:bodyPr/>
          <a:lstStyle/>
          <a:p>
            <a:r>
              <a:rPr lang="en-IN" dirty="0"/>
              <a:t>Gautam</a:t>
            </a:r>
          </a:p>
        </p:txBody>
      </p:sp>
      <p:sp>
        <p:nvSpPr>
          <p:cNvPr id="3" name="Slide Number Placeholder 2">
            <a:extLst>
              <a:ext uri="{FF2B5EF4-FFF2-40B4-BE49-F238E27FC236}">
                <a16:creationId xmlns:a16="http://schemas.microsoft.com/office/drawing/2014/main" id="{DCB140A3-96D5-4693-B7D5-D8CCD07D4F98}"/>
              </a:ext>
            </a:extLst>
          </p:cNvPr>
          <p:cNvSpPr>
            <a:spLocks noGrp="1"/>
          </p:cNvSpPr>
          <p:nvPr>
            <p:ph type="sldNum" sz="quarter" idx="12"/>
          </p:nvPr>
        </p:nvSpPr>
        <p:spPr>
          <a:xfrm>
            <a:off x="11051681" y="6492875"/>
            <a:ext cx="771089" cy="365125"/>
          </a:xfrm>
        </p:spPr>
        <p:txBody>
          <a:bodyPr/>
          <a:lstStyle/>
          <a:p>
            <a:fld id="{B5319778-C2E7-4FF4-A651-B3546144B9CD}" type="slidenum">
              <a:rPr lang="en-IN" smtClean="0"/>
              <a:t>2</a:t>
            </a:fld>
            <a:endParaRPr lang="en-IN"/>
          </a:p>
        </p:txBody>
      </p:sp>
    </p:spTree>
    <p:extLst>
      <p:ext uri="{BB962C8B-B14F-4D97-AF65-F5344CB8AC3E}">
        <p14:creationId xmlns:p14="http://schemas.microsoft.com/office/powerpoint/2010/main" val="426874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09E7D6-A318-4C35-9577-9A8044986E99}"/>
              </a:ext>
            </a:extLst>
          </p:cNvPr>
          <p:cNvSpPr txBox="1"/>
          <p:nvPr/>
        </p:nvSpPr>
        <p:spPr>
          <a:xfrm>
            <a:off x="514905" y="248575"/>
            <a:ext cx="10946167" cy="584775"/>
          </a:xfrm>
          <a:prstGeom prst="rect">
            <a:avLst/>
          </a:prstGeom>
          <a:noFill/>
        </p:spPr>
        <p:txBody>
          <a:bodyPr wrap="square" rtlCol="0">
            <a:spAutoFit/>
          </a:bodyPr>
          <a:lstStyle/>
          <a:p>
            <a:r>
              <a:rPr lang="en-US" sz="3200" dirty="0"/>
              <a:t>DESIGN AND THINKING PRINCIPLE</a:t>
            </a:r>
            <a:endParaRPr lang="en-IN" sz="3200" dirty="0"/>
          </a:p>
        </p:txBody>
      </p:sp>
      <p:pic>
        <p:nvPicPr>
          <p:cNvPr id="2" name="Picture 1">
            <a:extLst>
              <a:ext uri="{FF2B5EF4-FFF2-40B4-BE49-F238E27FC236}">
                <a16:creationId xmlns:a16="http://schemas.microsoft.com/office/drawing/2014/main" id="{C7DB59A8-3119-4867-AFC1-5A6664EBD02E}"/>
              </a:ext>
            </a:extLst>
          </p:cNvPr>
          <p:cNvPicPr>
            <a:picLocks noChangeAspect="1"/>
          </p:cNvPicPr>
          <p:nvPr/>
        </p:nvPicPr>
        <p:blipFill>
          <a:blip r:embed="rId2"/>
          <a:stretch>
            <a:fillRect/>
          </a:stretch>
        </p:blipFill>
        <p:spPr>
          <a:xfrm>
            <a:off x="453178" y="719976"/>
            <a:ext cx="11223917" cy="5776075"/>
          </a:xfrm>
          <a:prstGeom prst="rect">
            <a:avLst/>
          </a:prstGeom>
        </p:spPr>
      </p:pic>
      <p:sp>
        <p:nvSpPr>
          <p:cNvPr id="5" name="Footer Placeholder 4">
            <a:extLst>
              <a:ext uri="{FF2B5EF4-FFF2-40B4-BE49-F238E27FC236}">
                <a16:creationId xmlns:a16="http://schemas.microsoft.com/office/drawing/2014/main" id="{E1482FB3-B6BA-4636-8D1F-00A82E3960B5}"/>
              </a:ext>
            </a:extLst>
          </p:cNvPr>
          <p:cNvSpPr>
            <a:spLocks noGrp="1"/>
          </p:cNvSpPr>
          <p:nvPr>
            <p:ph type="ftr" sz="quarter" idx="11"/>
          </p:nvPr>
        </p:nvSpPr>
        <p:spPr>
          <a:xfrm>
            <a:off x="0" y="6496051"/>
            <a:ext cx="6639359" cy="478500"/>
          </a:xfrm>
        </p:spPr>
        <p:txBody>
          <a:bodyPr/>
          <a:lstStyle/>
          <a:p>
            <a:r>
              <a:rPr lang="en-IN" dirty="0"/>
              <a:t>Gautam</a:t>
            </a:r>
          </a:p>
        </p:txBody>
      </p:sp>
      <p:sp>
        <p:nvSpPr>
          <p:cNvPr id="6" name="Slide Number Placeholder 5">
            <a:extLst>
              <a:ext uri="{FF2B5EF4-FFF2-40B4-BE49-F238E27FC236}">
                <a16:creationId xmlns:a16="http://schemas.microsoft.com/office/drawing/2014/main" id="{1A87EF40-04B9-4A74-98FB-1765B9C13C86}"/>
              </a:ext>
            </a:extLst>
          </p:cNvPr>
          <p:cNvSpPr>
            <a:spLocks noGrp="1"/>
          </p:cNvSpPr>
          <p:nvPr>
            <p:ph type="sldNum" sz="quarter" idx="12"/>
          </p:nvPr>
        </p:nvSpPr>
        <p:spPr>
          <a:xfrm>
            <a:off x="11138192" y="6488488"/>
            <a:ext cx="771089" cy="365125"/>
          </a:xfrm>
        </p:spPr>
        <p:txBody>
          <a:bodyPr/>
          <a:lstStyle/>
          <a:p>
            <a:fld id="{B5319778-C2E7-4FF4-A651-B3546144B9CD}" type="slidenum">
              <a:rPr lang="en-IN" smtClean="0"/>
              <a:t>3</a:t>
            </a:fld>
            <a:endParaRPr lang="en-IN"/>
          </a:p>
        </p:txBody>
      </p:sp>
    </p:spTree>
    <p:extLst>
      <p:ext uri="{BB962C8B-B14F-4D97-AF65-F5344CB8AC3E}">
        <p14:creationId xmlns:p14="http://schemas.microsoft.com/office/powerpoint/2010/main" val="365360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85F0F5-E6E1-4629-B6A9-C4A6DC2F42B6}"/>
              </a:ext>
            </a:extLst>
          </p:cNvPr>
          <p:cNvSpPr txBox="1"/>
          <p:nvPr/>
        </p:nvSpPr>
        <p:spPr>
          <a:xfrm>
            <a:off x="2495550" y="285750"/>
            <a:ext cx="4572000" cy="646331"/>
          </a:xfrm>
          <a:prstGeom prst="rect">
            <a:avLst/>
          </a:prstGeom>
          <a:noFill/>
        </p:spPr>
        <p:txBody>
          <a:bodyPr wrap="square" rtlCol="0">
            <a:spAutoFit/>
          </a:bodyPr>
          <a:lstStyle/>
          <a:p>
            <a:r>
              <a:rPr lang="en-IN" sz="3600" b="1" dirty="0">
                <a:solidFill>
                  <a:schemeClr val="bg1"/>
                </a:solidFill>
                <a:latin typeface="Sitka Heading" panose="02000505000000020004" pitchFamily="2" charset="0"/>
              </a:rPr>
              <a:t>FLOW DIAGRAM</a:t>
            </a:r>
          </a:p>
        </p:txBody>
      </p:sp>
      <p:sp>
        <p:nvSpPr>
          <p:cNvPr id="2" name="Footer Placeholder 1">
            <a:extLst>
              <a:ext uri="{FF2B5EF4-FFF2-40B4-BE49-F238E27FC236}">
                <a16:creationId xmlns:a16="http://schemas.microsoft.com/office/drawing/2014/main" id="{D7DCAE8A-F350-4D53-BB5D-6451F3546281}"/>
              </a:ext>
            </a:extLst>
          </p:cNvPr>
          <p:cNvSpPr>
            <a:spLocks noGrp="1"/>
          </p:cNvSpPr>
          <p:nvPr>
            <p:ph type="ftr" sz="quarter" idx="11"/>
          </p:nvPr>
        </p:nvSpPr>
        <p:spPr>
          <a:xfrm>
            <a:off x="-66893" y="6572250"/>
            <a:ext cx="5124886" cy="365125"/>
          </a:xfrm>
        </p:spPr>
        <p:txBody>
          <a:bodyPr/>
          <a:lstStyle/>
          <a:p>
            <a:r>
              <a:rPr lang="en-IN" dirty="0">
                <a:solidFill>
                  <a:schemeClr val="bg1">
                    <a:lumMod val="95000"/>
                    <a:lumOff val="5000"/>
                  </a:schemeClr>
                </a:solidFill>
              </a:rPr>
              <a:t>Nilesh</a:t>
            </a:r>
          </a:p>
        </p:txBody>
      </p:sp>
      <p:sp>
        <p:nvSpPr>
          <p:cNvPr id="4" name="Slide Number Placeholder 3">
            <a:extLst>
              <a:ext uri="{FF2B5EF4-FFF2-40B4-BE49-F238E27FC236}">
                <a16:creationId xmlns:a16="http://schemas.microsoft.com/office/drawing/2014/main" id="{A8B1E6C2-22A4-4BCE-BDCE-A1E7BC4FA316}"/>
              </a:ext>
            </a:extLst>
          </p:cNvPr>
          <p:cNvSpPr>
            <a:spLocks noGrp="1"/>
          </p:cNvSpPr>
          <p:nvPr>
            <p:ph type="sldNum" sz="quarter" idx="12"/>
          </p:nvPr>
        </p:nvSpPr>
        <p:spPr>
          <a:xfrm>
            <a:off x="11068486" y="6389687"/>
            <a:ext cx="771089" cy="365125"/>
          </a:xfrm>
        </p:spPr>
        <p:txBody>
          <a:bodyPr/>
          <a:lstStyle/>
          <a:p>
            <a:fld id="{B5319778-C2E7-4FF4-A651-B3546144B9CD}" type="slidenum">
              <a:rPr lang="en-IN" smtClean="0">
                <a:solidFill>
                  <a:schemeClr val="bg1">
                    <a:lumMod val="95000"/>
                    <a:lumOff val="5000"/>
                  </a:schemeClr>
                </a:solidFill>
              </a:rPr>
              <a:t>4</a:t>
            </a:fld>
            <a:endParaRPr lang="en-IN">
              <a:solidFill>
                <a:schemeClr val="bg1">
                  <a:lumMod val="95000"/>
                  <a:lumOff val="5000"/>
                </a:schemeClr>
              </a:solidFill>
            </a:endParaRPr>
          </a:p>
        </p:txBody>
      </p:sp>
      <p:sp>
        <p:nvSpPr>
          <p:cNvPr id="6" name="TextBox 5">
            <a:extLst>
              <a:ext uri="{FF2B5EF4-FFF2-40B4-BE49-F238E27FC236}">
                <a16:creationId xmlns:a16="http://schemas.microsoft.com/office/drawing/2014/main" id="{6B172033-FA90-4214-87BE-4A8ABD3E4CED}"/>
              </a:ext>
            </a:extLst>
          </p:cNvPr>
          <p:cNvSpPr txBox="1"/>
          <p:nvPr/>
        </p:nvSpPr>
        <p:spPr>
          <a:xfrm>
            <a:off x="2894120" y="6178859"/>
            <a:ext cx="2370338" cy="369332"/>
          </a:xfrm>
          <a:prstGeom prst="rect">
            <a:avLst/>
          </a:prstGeom>
          <a:noFill/>
        </p:spPr>
        <p:txBody>
          <a:bodyPr wrap="square" rtlCol="0">
            <a:spAutoFit/>
          </a:bodyPr>
          <a:lstStyle/>
          <a:p>
            <a:r>
              <a:rPr lang="en-IN" dirty="0"/>
              <a:t> </a:t>
            </a:r>
          </a:p>
        </p:txBody>
      </p:sp>
      <p:pic>
        <p:nvPicPr>
          <p:cNvPr id="10" name="Picture 9">
            <a:extLst>
              <a:ext uri="{FF2B5EF4-FFF2-40B4-BE49-F238E27FC236}">
                <a16:creationId xmlns:a16="http://schemas.microsoft.com/office/drawing/2014/main" id="{5583E160-9AD0-4410-8E15-C523DCFDEB85}"/>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2735215" y="1198484"/>
            <a:ext cx="8266160" cy="519120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7224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B358-86DA-4F44-B257-6DE1D99CDA89}"/>
              </a:ext>
            </a:extLst>
          </p:cNvPr>
          <p:cNvSpPr>
            <a:spLocks noGrp="1"/>
          </p:cNvSpPr>
          <p:nvPr>
            <p:ph type="title"/>
          </p:nvPr>
        </p:nvSpPr>
        <p:spPr>
          <a:xfrm>
            <a:off x="1261872" y="294198"/>
            <a:ext cx="9692640" cy="682346"/>
          </a:xfrm>
        </p:spPr>
        <p:txBody>
          <a:bodyPr>
            <a:normAutofit/>
          </a:bodyPr>
          <a:lstStyle/>
          <a:p>
            <a:pPr algn="ctr"/>
            <a:r>
              <a:rPr lang="en-IN" sz="2800" b="1" dirty="0">
                <a:latin typeface="Arial Rounded MT Bold" panose="020F0704030504030204" pitchFamily="34" charset="0"/>
              </a:rPr>
              <a:t>FUNCTIONALITY OF LEAVE MANAGEMENT SYSTEM </a:t>
            </a:r>
          </a:p>
        </p:txBody>
      </p:sp>
      <p:sp>
        <p:nvSpPr>
          <p:cNvPr id="3" name="Content Placeholder 2">
            <a:extLst>
              <a:ext uri="{FF2B5EF4-FFF2-40B4-BE49-F238E27FC236}">
                <a16:creationId xmlns:a16="http://schemas.microsoft.com/office/drawing/2014/main" id="{A9D383BB-0AF5-4D89-8893-C83B1895AC27}"/>
              </a:ext>
            </a:extLst>
          </p:cNvPr>
          <p:cNvSpPr>
            <a:spLocks noGrp="1"/>
          </p:cNvSpPr>
          <p:nvPr>
            <p:ph idx="1"/>
          </p:nvPr>
        </p:nvSpPr>
        <p:spPr>
          <a:xfrm>
            <a:off x="1261871" y="1333500"/>
            <a:ext cx="10100713" cy="5019675"/>
          </a:xfrm>
        </p:spPr>
        <p:txBody>
          <a:bodyPr>
            <a:normAutofit fontScale="25000" lnSpcReduction="20000"/>
          </a:bodyPr>
          <a:lstStyle/>
          <a:p>
            <a:pPr>
              <a:buFont typeface="Wingdings" panose="05000000000000000000" pitchFamily="2" charset="2"/>
              <a:buChar char="§"/>
            </a:pPr>
            <a:r>
              <a:rPr lang="en-IN" sz="7200" dirty="0">
                <a:latin typeface="Bookman Old Style" panose="02050604050505020204" pitchFamily="18" charset="0"/>
                <a:cs typeface="Times New Roman" panose="02020603050405020304" pitchFamily="18" charset="0"/>
              </a:rPr>
              <a:t>In our project Leave management system the HR Manager will have the privilege to Add, View, Update and Delete the record of employees as well as in addition will also have the rights to View the Leave History of the employees (Earned leaves, Casual leaves, Sick leaves and Special leaves ). </a:t>
            </a:r>
          </a:p>
          <a:p>
            <a:pPr marL="0" indent="0">
              <a:buNone/>
            </a:pPr>
            <a:endParaRPr lang="en-IN" sz="7200" dirty="0">
              <a:latin typeface="Bookman Old Style" panose="02050604050505020204" pitchFamily="18" charset="0"/>
              <a:cs typeface="Times New Roman" panose="02020603050405020304" pitchFamily="18" charset="0"/>
            </a:endParaRPr>
          </a:p>
          <a:p>
            <a:pPr marL="0" indent="0">
              <a:buNone/>
            </a:pPr>
            <a:r>
              <a:rPr lang="en-IN" sz="7200" dirty="0">
                <a:latin typeface="Bookman Old Style" panose="02050604050505020204" pitchFamily="18" charset="0"/>
                <a:cs typeface="Times New Roman" panose="02020603050405020304" pitchFamily="18" charset="0"/>
              </a:rPr>
              <a:t>In this the employees will apply for the leave and the leaves will be deducted  from the leaves details table.</a:t>
            </a:r>
          </a:p>
          <a:p>
            <a:pPr marL="0" indent="0">
              <a:buNone/>
            </a:pPr>
            <a:endParaRPr lang="en-IN" sz="6400" b="1" dirty="0">
              <a:latin typeface="Bookman Old Style" panose="02050604050505020204" pitchFamily="18" charset="0"/>
              <a:cs typeface="Times New Roman" panose="02020603050405020304" pitchFamily="18" charset="0"/>
            </a:endParaRPr>
          </a:p>
          <a:p>
            <a:pPr>
              <a:buFont typeface="Wingdings" panose="05000000000000000000" pitchFamily="2" charset="2"/>
              <a:buChar char="§"/>
            </a:pPr>
            <a:r>
              <a:rPr lang="en-IN" sz="8000" b="1" dirty="0">
                <a:latin typeface="Bookman Old Style" panose="02050604050505020204" pitchFamily="18" charset="0"/>
                <a:cs typeface="Times New Roman" panose="02020603050405020304" pitchFamily="18" charset="0"/>
              </a:rPr>
              <a:t>Category of Leaves</a:t>
            </a:r>
          </a:p>
          <a:p>
            <a:pPr>
              <a:buFont typeface="Wingdings" panose="05000000000000000000" pitchFamily="2" charset="2"/>
              <a:buChar char="ü"/>
            </a:pPr>
            <a:r>
              <a:rPr lang="en-IN" sz="7200" b="1" u="sng" dirty="0">
                <a:latin typeface="Bookman Old Style" panose="02050604050505020204" pitchFamily="18" charset="0"/>
                <a:cs typeface="Times New Roman" panose="02020603050405020304" pitchFamily="18" charset="0"/>
              </a:rPr>
              <a:t>Earned Leaves </a:t>
            </a:r>
            <a:r>
              <a:rPr lang="en-IN" sz="7200" dirty="0">
                <a:latin typeface="Bookman Old Style" panose="02050604050505020204" pitchFamily="18" charset="0"/>
                <a:cs typeface="Times New Roman" panose="02020603050405020304" pitchFamily="18" charset="0"/>
              </a:rPr>
              <a:t>:- There is category called Earned Leaves in our project. Total 10 leaves would be allotted in this category.</a:t>
            </a:r>
          </a:p>
          <a:p>
            <a:pPr marL="0" indent="0">
              <a:buNone/>
            </a:pPr>
            <a:r>
              <a:rPr lang="en-IN" sz="7200" dirty="0">
                <a:latin typeface="Bookman Old Style" panose="02050604050505020204" pitchFamily="18" charset="0"/>
                <a:cs typeface="Times New Roman" panose="02020603050405020304" pitchFamily="18" charset="0"/>
              </a:rPr>
              <a:t>On every new year first day, there is an automated system/program that will check earned leaves if any left with the employees in the previous year then those leaves will carry forward in the next year and corresponding database for that Employee would be updated along with updation of Total leaves as well. </a:t>
            </a:r>
          </a:p>
          <a:p>
            <a:pPr marL="0" indent="0">
              <a:buNone/>
            </a:pPr>
            <a:endParaRPr lang="en-IN" sz="2100" dirty="0"/>
          </a:p>
          <a:p>
            <a:pPr marL="0" indent="0">
              <a:buNone/>
            </a:pPr>
            <a:r>
              <a:rPr lang="en-IN" sz="1800" dirty="0"/>
              <a:t> </a:t>
            </a:r>
          </a:p>
          <a:p>
            <a:pPr marL="0" indent="0">
              <a:buNone/>
            </a:pPr>
            <a:endParaRPr lang="en-IN" sz="1800" dirty="0"/>
          </a:p>
          <a:p>
            <a:pPr marL="0" indent="0">
              <a:buNone/>
            </a:pPr>
            <a:endParaRPr lang="en-IN" sz="1800" dirty="0"/>
          </a:p>
          <a:p>
            <a:pPr marL="0" indent="0">
              <a:buNone/>
            </a:pPr>
            <a:endParaRPr lang="en-IN" sz="1800" dirty="0"/>
          </a:p>
        </p:txBody>
      </p:sp>
      <p:sp>
        <p:nvSpPr>
          <p:cNvPr id="4" name="Footer Placeholder 3">
            <a:extLst>
              <a:ext uri="{FF2B5EF4-FFF2-40B4-BE49-F238E27FC236}">
                <a16:creationId xmlns:a16="http://schemas.microsoft.com/office/drawing/2014/main" id="{E24CD44E-86A1-4476-90FB-02E19BB74ECE}"/>
              </a:ext>
            </a:extLst>
          </p:cNvPr>
          <p:cNvSpPr>
            <a:spLocks noGrp="1"/>
          </p:cNvSpPr>
          <p:nvPr>
            <p:ph type="ftr" sz="quarter" idx="11"/>
          </p:nvPr>
        </p:nvSpPr>
        <p:spPr>
          <a:xfrm>
            <a:off x="0" y="6563802"/>
            <a:ext cx="6239309" cy="365125"/>
          </a:xfrm>
        </p:spPr>
        <p:txBody>
          <a:bodyPr/>
          <a:lstStyle/>
          <a:p>
            <a:r>
              <a:rPr lang="en-IN" dirty="0"/>
              <a:t>ADYA</a:t>
            </a:r>
          </a:p>
        </p:txBody>
      </p:sp>
      <p:sp>
        <p:nvSpPr>
          <p:cNvPr id="5" name="Slide Number Placeholder 4">
            <a:extLst>
              <a:ext uri="{FF2B5EF4-FFF2-40B4-BE49-F238E27FC236}">
                <a16:creationId xmlns:a16="http://schemas.microsoft.com/office/drawing/2014/main" id="{E898A59B-47F8-474F-9769-4F9A4C07DA2A}"/>
              </a:ext>
            </a:extLst>
          </p:cNvPr>
          <p:cNvSpPr>
            <a:spLocks noGrp="1"/>
          </p:cNvSpPr>
          <p:nvPr>
            <p:ph type="sldNum" sz="quarter" idx="12"/>
          </p:nvPr>
        </p:nvSpPr>
        <p:spPr>
          <a:xfrm>
            <a:off x="11076421" y="6492875"/>
            <a:ext cx="771089" cy="365125"/>
          </a:xfrm>
        </p:spPr>
        <p:txBody>
          <a:bodyPr/>
          <a:lstStyle/>
          <a:p>
            <a:fld id="{B5319778-C2E7-4FF4-A651-B3546144B9CD}" type="slidenum">
              <a:rPr lang="en-IN" smtClean="0"/>
              <a:t>5</a:t>
            </a:fld>
            <a:endParaRPr lang="en-IN" dirty="0"/>
          </a:p>
        </p:txBody>
      </p:sp>
    </p:spTree>
    <p:extLst>
      <p:ext uri="{BB962C8B-B14F-4D97-AF65-F5344CB8AC3E}">
        <p14:creationId xmlns:p14="http://schemas.microsoft.com/office/powerpoint/2010/main" val="2479143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AEEF20-C055-4158-975B-6351815F28F1}"/>
              </a:ext>
            </a:extLst>
          </p:cNvPr>
          <p:cNvSpPr/>
          <p:nvPr/>
        </p:nvSpPr>
        <p:spPr>
          <a:xfrm>
            <a:off x="1234440" y="106680"/>
            <a:ext cx="9919335" cy="6186309"/>
          </a:xfrm>
          <a:prstGeom prst="rect">
            <a:avLst/>
          </a:prstGeom>
        </p:spPr>
        <p:txBody>
          <a:bodyPr wrap="square">
            <a:spAutoFit/>
          </a:bodyPr>
          <a:lstStyle/>
          <a:p>
            <a:pPr marL="285750" indent="-285750">
              <a:buFont typeface="Wingdings" panose="05000000000000000000" pitchFamily="2" charset="2"/>
              <a:buChar char="ü"/>
            </a:pPr>
            <a:r>
              <a:rPr lang="en-IN" b="1" u="sng" dirty="0">
                <a:latin typeface="Bookman Old Style" panose="02050604050505020204" pitchFamily="18" charset="0"/>
                <a:cs typeface="Times New Roman" panose="02020603050405020304" pitchFamily="18" charset="0"/>
              </a:rPr>
              <a:t>Casual Leaves</a:t>
            </a:r>
            <a:r>
              <a:rPr lang="en-IN" b="1" dirty="0">
                <a:latin typeface="Bookman Old Style" panose="02050604050505020204" pitchFamily="18" charset="0"/>
                <a:cs typeface="Times New Roman" panose="02020603050405020304" pitchFamily="18" charset="0"/>
              </a:rPr>
              <a:t> </a:t>
            </a:r>
            <a:r>
              <a:rPr lang="en-IN" dirty="0">
                <a:latin typeface="Bookman Old Style" panose="02050604050505020204" pitchFamily="18" charset="0"/>
                <a:cs typeface="Times New Roman" panose="02020603050405020304" pitchFamily="18" charset="0"/>
              </a:rPr>
              <a:t>:-  These leaves are also 10 in number and are granted for certain unforeseen situation and it is taken when we need to take leaves for one or two days, and if the leaves are not taken by the employees till the end of year then it collapsed  and it can’t be carry forward in the next year. </a:t>
            </a:r>
          </a:p>
          <a:p>
            <a:pPr marL="285750" indent="-285750">
              <a:buFont typeface="Wingdings" panose="05000000000000000000" pitchFamily="2" charset="2"/>
              <a:buChar char="ü"/>
            </a:pPr>
            <a:endParaRPr lang="en-IN" dirty="0">
              <a:latin typeface="Bookman Old Style" panose="02050604050505020204" pitchFamily="18" charset="0"/>
              <a:cs typeface="Times New Roman" panose="02020603050405020304" pitchFamily="18" charset="0"/>
            </a:endParaRPr>
          </a:p>
          <a:p>
            <a:pPr marL="285750" indent="-285750">
              <a:buFont typeface="Wingdings" panose="05000000000000000000" pitchFamily="2" charset="2"/>
              <a:buChar char="ü"/>
            </a:pPr>
            <a:r>
              <a:rPr lang="en-IN" b="1" u="sng" dirty="0">
                <a:latin typeface="Bookman Old Style" panose="02050604050505020204" pitchFamily="18" charset="0"/>
                <a:cs typeface="Times New Roman" panose="02020603050405020304" pitchFamily="18" charset="0"/>
              </a:rPr>
              <a:t>Sick Leaves</a:t>
            </a:r>
            <a:r>
              <a:rPr lang="en-IN" b="1" dirty="0">
                <a:latin typeface="Bookman Old Style" panose="02050604050505020204" pitchFamily="18" charset="0"/>
                <a:cs typeface="Times New Roman" panose="02020603050405020304" pitchFamily="18" charset="0"/>
              </a:rPr>
              <a:t> </a:t>
            </a:r>
            <a:r>
              <a:rPr lang="en-IN" dirty="0">
                <a:latin typeface="Bookman Old Style" panose="02050604050505020204" pitchFamily="18" charset="0"/>
                <a:cs typeface="Times New Roman" panose="02020603050405020304" pitchFamily="18" charset="0"/>
              </a:rPr>
              <a:t>:- These leaves are provided to the employees if there are not feeling well. Employee will have total 10 leaves per year and if the leaves are left in the end of year then it will be collapsed.</a:t>
            </a:r>
          </a:p>
          <a:p>
            <a:endParaRPr lang="en-IN" dirty="0">
              <a:latin typeface="Bookman Old Style" panose="02050604050505020204" pitchFamily="18" charset="0"/>
              <a:cs typeface="Times New Roman" panose="02020603050405020304" pitchFamily="18" charset="0"/>
            </a:endParaRPr>
          </a:p>
          <a:p>
            <a:pPr marL="285750" indent="-285750">
              <a:buFont typeface="Wingdings" panose="05000000000000000000" pitchFamily="2" charset="2"/>
              <a:buChar char="ü"/>
            </a:pPr>
            <a:r>
              <a:rPr lang="en-IN" b="1" u="sng" dirty="0">
                <a:latin typeface="Bookman Old Style" panose="02050604050505020204" pitchFamily="18" charset="0"/>
                <a:cs typeface="Times New Roman" panose="02020603050405020304" pitchFamily="18" charset="0"/>
              </a:rPr>
              <a:t>Special Leaves</a:t>
            </a:r>
            <a:r>
              <a:rPr lang="en-IN" b="1" dirty="0">
                <a:latin typeface="Bookman Old Style" panose="02050604050505020204" pitchFamily="18" charset="0"/>
                <a:cs typeface="Times New Roman" panose="02020603050405020304" pitchFamily="18" charset="0"/>
              </a:rPr>
              <a:t> </a:t>
            </a:r>
            <a:r>
              <a:rPr lang="en-IN" dirty="0">
                <a:latin typeface="Bookman Old Style" panose="02050604050505020204" pitchFamily="18" charset="0"/>
                <a:cs typeface="Times New Roman" panose="02020603050405020304" pitchFamily="18" charset="0"/>
              </a:rPr>
              <a:t>:- These leaves are provided to the employees for 14 days per year . Only one time employees can take these leaves. In our project we have a functionality as in where the project manger can view and extract all the employees those who have taken the special leaves as well as the manager will have the privilege to send an email to the employees those who have not taken the  leaves. These leaves are highly recommended to the employees and if not taken the manager can send notification to the employees otherwise these leaves would also be collapsed automatically.  </a:t>
            </a:r>
          </a:p>
          <a:p>
            <a:pPr marL="285750" indent="-285750">
              <a:buFont typeface="Wingdings" panose="05000000000000000000" pitchFamily="2" charset="2"/>
              <a:buChar char="ü"/>
            </a:pPr>
            <a:endParaRPr lang="en-IN" b="1" dirty="0">
              <a:latin typeface="Bookman Old Style" panose="02050604050505020204" pitchFamily="18" charset="0"/>
              <a:cs typeface="Times New Roman" panose="02020603050405020304" pitchFamily="18" charset="0"/>
            </a:endParaRPr>
          </a:p>
          <a:p>
            <a:pPr marL="285750" indent="-285750">
              <a:buFont typeface="Wingdings" panose="05000000000000000000" pitchFamily="2" charset="2"/>
              <a:buChar char="ü"/>
            </a:pPr>
            <a:r>
              <a:rPr lang="en-IN" b="1" u="sng" dirty="0">
                <a:latin typeface="Bookman Old Style" panose="02050604050505020204" pitchFamily="18" charset="0"/>
                <a:cs typeface="Times New Roman" panose="02020603050405020304" pitchFamily="18" charset="0"/>
              </a:rPr>
              <a:t>Holiday Leaves </a:t>
            </a:r>
            <a:r>
              <a:rPr lang="en-IN" b="1" dirty="0">
                <a:latin typeface="Bookman Old Style" panose="02050604050505020204" pitchFamily="18" charset="0"/>
                <a:cs typeface="Times New Roman" panose="02020603050405020304" pitchFamily="18" charset="0"/>
              </a:rPr>
              <a:t>:- </a:t>
            </a:r>
            <a:r>
              <a:rPr lang="en-IN" dirty="0">
                <a:latin typeface="Bookman Old Style" panose="02050604050505020204" pitchFamily="18" charset="0"/>
                <a:cs typeface="Times New Roman" panose="02020603050405020304" pitchFamily="18" charset="0"/>
              </a:rPr>
              <a:t>These leaves are provided to the Employees for National Holidays. When the employee will apply for the leaves on the same day of Holidays leaves then these leaves are not deducted from the Casual Leaves ,Sick Leaves and Earned Leaves.</a:t>
            </a:r>
            <a:endParaRPr lang="en-IN" u="sng"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F859E28-9788-4518-81C2-6FEDA2E05AE9}"/>
              </a:ext>
            </a:extLst>
          </p:cNvPr>
          <p:cNvSpPr>
            <a:spLocks noGrp="1"/>
          </p:cNvSpPr>
          <p:nvPr>
            <p:ph type="ftr" sz="quarter" idx="11"/>
          </p:nvPr>
        </p:nvSpPr>
        <p:spPr>
          <a:xfrm>
            <a:off x="0" y="6492875"/>
            <a:ext cx="6239309" cy="365125"/>
          </a:xfrm>
        </p:spPr>
        <p:txBody>
          <a:bodyPr/>
          <a:lstStyle/>
          <a:p>
            <a:r>
              <a:rPr lang="en-IN" dirty="0"/>
              <a:t>Adya</a:t>
            </a:r>
          </a:p>
        </p:txBody>
      </p:sp>
      <p:sp>
        <p:nvSpPr>
          <p:cNvPr id="3" name="Slide Number Placeholder 2">
            <a:extLst>
              <a:ext uri="{FF2B5EF4-FFF2-40B4-BE49-F238E27FC236}">
                <a16:creationId xmlns:a16="http://schemas.microsoft.com/office/drawing/2014/main" id="{7E9F7600-0E84-493C-811E-35E3FAE70C29}"/>
              </a:ext>
            </a:extLst>
          </p:cNvPr>
          <p:cNvSpPr>
            <a:spLocks noGrp="1"/>
          </p:cNvSpPr>
          <p:nvPr>
            <p:ph type="sldNum" sz="quarter" idx="12"/>
          </p:nvPr>
        </p:nvSpPr>
        <p:spPr>
          <a:xfrm>
            <a:off x="11052810" y="6492875"/>
            <a:ext cx="771089" cy="365125"/>
          </a:xfrm>
        </p:spPr>
        <p:txBody>
          <a:bodyPr/>
          <a:lstStyle/>
          <a:p>
            <a:fld id="{B5319778-C2E7-4FF4-A651-B3546144B9CD}" type="slidenum">
              <a:rPr lang="en-IN" smtClean="0"/>
              <a:t>6</a:t>
            </a:fld>
            <a:endParaRPr lang="en-IN" dirty="0"/>
          </a:p>
        </p:txBody>
      </p:sp>
    </p:spTree>
    <p:extLst>
      <p:ext uri="{BB962C8B-B14F-4D97-AF65-F5344CB8AC3E}">
        <p14:creationId xmlns:p14="http://schemas.microsoft.com/office/powerpoint/2010/main" val="209718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4F700A-D535-4CB6-9804-94E95BC5091F}"/>
              </a:ext>
            </a:extLst>
          </p:cNvPr>
          <p:cNvSpPr txBox="1"/>
          <p:nvPr/>
        </p:nvSpPr>
        <p:spPr>
          <a:xfrm>
            <a:off x="1074198" y="452761"/>
            <a:ext cx="7501631" cy="584775"/>
          </a:xfrm>
          <a:prstGeom prst="rect">
            <a:avLst/>
          </a:prstGeom>
          <a:noFill/>
        </p:spPr>
        <p:txBody>
          <a:bodyPr wrap="square" rtlCol="0">
            <a:spAutoFit/>
          </a:bodyPr>
          <a:lstStyle/>
          <a:p>
            <a:r>
              <a:rPr lang="en-US" sz="3200" dirty="0"/>
              <a:t>SIPOC DIAGRAM</a:t>
            </a:r>
            <a:endParaRPr lang="en-IN" sz="3200" dirty="0"/>
          </a:p>
        </p:txBody>
      </p:sp>
      <p:pic>
        <p:nvPicPr>
          <p:cNvPr id="3" name="Picture 2">
            <a:extLst>
              <a:ext uri="{FF2B5EF4-FFF2-40B4-BE49-F238E27FC236}">
                <a16:creationId xmlns:a16="http://schemas.microsoft.com/office/drawing/2014/main" id="{93B90BA4-6A6A-47EE-BD83-4FE148CBC2F4}"/>
              </a:ext>
            </a:extLst>
          </p:cNvPr>
          <p:cNvPicPr>
            <a:picLocks noChangeAspect="1"/>
          </p:cNvPicPr>
          <p:nvPr/>
        </p:nvPicPr>
        <p:blipFill>
          <a:blip r:embed="rId2"/>
          <a:stretch>
            <a:fillRect/>
          </a:stretch>
        </p:blipFill>
        <p:spPr>
          <a:xfrm>
            <a:off x="5147990" y="2977857"/>
            <a:ext cx="1896020" cy="902286"/>
          </a:xfrm>
          <a:prstGeom prst="rect">
            <a:avLst/>
          </a:prstGeom>
        </p:spPr>
      </p:pic>
      <p:pic>
        <p:nvPicPr>
          <p:cNvPr id="2" name="Picture 1">
            <a:extLst>
              <a:ext uri="{FF2B5EF4-FFF2-40B4-BE49-F238E27FC236}">
                <a16:creationId xmlns:a16="http://schemas.microsoft.com/office/drawing/2014/main" id="{12591276-AF01-4E11-B2BC-73BD00A0EA84}"/>
              </a:ext>
            </a:extLst>
          </p:cNvPr>
          <p:cNvPicPr>
            <a:picLocks noChangeAspect="1"/>
          </p:cNvPicPr>
          <p:nvPr/>
        </p:nvPicPr>
        <p:blipFill>
          <a:blip r:embed="rId3"/>
          <a:stretch>
            <a:fillRect/>
          </a:stretch>
        </p:blipFill>
        <p:spPr>
          <a:xfrm>
            <a:off x="647427" y="1109297"/>
            <a:ext cx="10658475" cy="5374593"/>
          </a:xfrm>
          <a:prstGeom prst="rect">
            <a:avLst/>
          </a:prstGeom>
        </p:spPr>
      </p:pic>
      <p:sp>
        <p:nvSpPr>
          <p:cNvPr id="4" name="Footer Placeholder 3">
            <a:extLst>
              <a:ext uri="{FF2B5EF4-FFF2-40B4-BE49-F238E27FC236}">
                <a16:creationId xmlns:a16="http://schemas.microsoft.com/office/drawing/2014/main" id="{5956BB89-E78E-4847-9B30-5EFEF751F443}"/>
              </a:ext>
            </a:extLst>
          </p:cNvPr>
          <p:cNvSpPr>
            <a:spLocks noGrp="1"/>
          </p:cNvSpPr>
          <p:nvPr>
            <p:ph type="ftr" sz="quarter" idx="11"/>
          </p:nvPr>
        </p:nvSpPr>
        <p:spPr>
          <a:xfrm>
            <a:off x="0" y="6483890"/>
            <a:ext cx="6239309" cy="365125"/>
          </a:xfrm>
        </p:spPr>
        <p:txBody>
          <a:bodyPr/>
          <a:lstStyle/>
          <a:p>
            <a:r>
              <a:rPr lang="en-IN" dirty="0"/>
              <a:t>SUPRITHA</a:t>
            </a:r>
          </a:p>
        </p:txBody>
      </p:sp>
      <p:sp>
        <p:nvSpPr>
          <p:cNvPr id="6" name="Slide Number Placeholder 5">
            <a:extLst>
              <a:ext uri="{FF2B5EF4-FFF2-40B4-BE49-F238E27FC236}">
                <a16:creationId xmlns:a16="http://schemas.microsoft.com/office/drawing/2014/main" id="{1D9037FD-4ED6-4978-B223-F16429594A9A}"/>
              </a:ext>
            </a:extLst>
          </p:cNvPr>
          <p:cNvSpPr>
            <a:spLocks noGrp="1"/>
          </p:cNvSpPr>
          <p:nvPr>
            <p:ph type="sldNum" sz="quarter" idx="12"/>
          </p:nvPr>
        </p:nvSpPr>
        <p:spPr>
          <a:xfrm>
            <a:off x="11076421" y="6492875"/>
            <a:ext cx="771089" cy="365125"/>
          </a:xfrm>
        </p:spPr>
        <p:txBody>
          <a:bodyPr/>
          <a:lstStyle/>
          <a:p>
            <a:fld id="{B5319778-C2E7-4FF4-A651-B3546144B9CD}" type="slidenum">
              <a:rPr lang="en-IN" smtClean="0"/>
              <a:t>7</a:t>
            </a:fld>
            <a:endParaRPr lang="en-IN"/>
          </a:p>
        </p:txBody>
      </p:sp>
    </p:spTree>
    <p:extLst>
      <p:ext uri="{BB962C8B-B14F-4D97-AF65-F5344CB8AC3E}">
        <p14:creationId xmlns:p14="http://schemas.microsoft.com/office/powerpoint/2010/main" val="383279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A7D558-375D-4D08-A887-0924573A373D}"/>
              </a:ext>
            </a:extLst>
          </p:cNvPr>
          <p:cNvSpPr txBox="1"/>
          <p:nvPr/>
        </p:nvSpPr>
        <p:spPr>
          <a:xfrm>
            <a:off x="1180730" y="106532"/>
            <a:ext cx="9987379" cy="584775"/>
          </a:xfrm>
          <a:prstGeom prst="rect">
            <a:avLst/>
          </a:prstGeom>
          <a:noFill/>
        </p:spPr>
        <p:txBody>
          <a:bodyPr wrap="square" rtlCol="0">
            <a:spAutoFit/>
          </a:bodyPr>
          <a:lstStyle/>
          <a:p>
            <a:r>
              <a:rPr lang="en-US" sz="3200" dirty="0"/>
              <a:t>ENTITY AND RELATIONSHIP DIAGRAM</a:t>
            </a:r>
            <a:endParaRPr lang="en-IN" sz="3200" dirty="0"/>
          </a:p>
        </p:txBody>
      </p:sp>
      <p:pic>
        <p:nvPicPr>
          <p:cNvPr id="3" name="Picture 2">
            <a:extLst>
              <a:ext uri="{FF2B5EF4-FFF2-40B4-BE49-F238E27FC236}">
                <a16:creationId xmlns:a16="http://schemas.microsoft.com/office/drawing/2014/main" id="{C2535C86-0B84-46C3-9162-F368FF70F693}"/>
              </a:ext>
            </a:extLst>
          </p:cNvPr>
          <p:cNvPicPr>
            <a:picLocks noChangeAspect="1"/>
          </p:cNvPicPr>
          <p:nvPr/>
        </p:nvPicPr>
        <p:blipFill>
          <a:blip r:embed="rId2"/>
          <a:stretch>
            <a:fillRect/>
          </a:stretch>
        </p:blipFill>
        <p:spPr>
          <a:xfrm>
            <a:off x="1148154" y="611627"/>
            <a:ext cx="9863116" cy="5960928"/>
          </a:xfrm>
          <a:prstGeom prst="rect">
            <a:avLst/>
          </a:prstGeom>
          <a:effectLst>
            <a:softEdge rad="0"/>
          </a:effectLst>
        </p:spPr>
      </p:pic>
      <p:sp>
        <p:nvSpPr>
          <p:cNvPr id="2" name="Footer Placeholder 1">
            <a:extLst>
              <a:ext uri="{FF2B5EF4-FFF2-40B4-BE49-F238E27FC236}">
                <a16:creationId xmlns:a16="http://schemas.microsoft.com/office/drawing/2014/main" id="{14BF4FD4-71C9-4A9F-8D1F-B4D02C0E311A}"/>
              </a:ext>
            </a:extLst>
          </p:cNvPr>
          <p:cNvSpPr>
            <a:spLocks noGrp="1"/>
          </p:cNvSpPr>
          <p:nvPr>
            <p:ph type="ftr" sz="quarter" idx="11"/>
          </p:nvPr>
        </p:nvSpPr>
        <p:spPr>
          <a:xfrm>
            <a:off x="0" y="6492875"/>
            <a:ext cx="6239309" cy="365125"/>
          </a:xfrm>
        </p:spPr>
        <p:txBody>
          <a:bodyPr/>
          <a:lstStyle/>
          <a:p>
            <a:r>
              <a:rPr lang="en-IN" dirty="0"/>
              <a:t>Nandkishore</a:t>
            </a:r>
          </a:p>
        </p:txBody>
      </p:sp>
      <p:sp>
        <p:nvSpPr>
          <p:cNvPr id="4" name="Slide Number Placeholder 3">
            <a:extLst>
              <a:ext uri="{FF2B5EF4-FFF2-40B4-BE49-F238E27FC236}">
                <a16:creationId xmlns:a16="http://schemas.microsoft.com/office/drawing/2014/main" id="{1B323D30-40F2-487D-94EF-A32017761A44}"/>
              </a:ext>
            </a:extLst>
          </p:cNvPr>
          <p:cNvSpPr>
            <a:spLocks noGrp="1"/>
          </p:cNvSpPr>
          <p:nvPr>
            <p:ph type="sldNum" sz="quarter" idx="12"/>
          </p:nvPr>
        </p:nvSpPr>
        <p:spPr>
          <a:xfrm>
            <a:off x="11168109" y="6568905"/>
            <a:ext cx="771089" cy="365125"/>
          </a:xfrm>
        </p:spPr>
        <p:txBody>
          <a:bodyPr/>
          <a:lstStyle/>
          <a:p>
            <a:fld id="{B5319778-C2E7-4FF4-A651-B3546144B9CD}" type="slidenum">
              <a:rPr lang="en-IN" smtClean="0"/>
              <a:t>8</a:t>
            </a:fld>
            <a:endParaRPr lang="en-IN"/>
          </a:p>
        </p:txBody>
      </p:sp>
    </p:spTree>
    <p:extLst>
      <p:ext uri="{BB962C8B-B14F-4D97-AF65-F5344CB8AC3E}">
        <p14:creationId xmlns:p14="http://schemas.microsoft.com/office/powerpoint/2010/main" val="180022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2BF74C-2D9B-4FC7-A45F-BF2E33C9A072}"/>
              </a:ext>
            </a:extLst>
          </p:cNvPr>
          <p:cNvSpPr txBox="1"/>
          <p:nvPr/>
        </p:nvSpPr>
        <p:spPr>
          <a:xfrm>
            <a:off x="2858609" y="2947387"/>
            <a:ext cx="8735627" cy="769441"/>
          </a:xfrm>
          <a:prstGeom prst="rect">
            <a:avLst/>
          </a:prstGeom>
          <a:noFill/>
        </p:spPr>
        <p:txBody>
          <a:bodyPr wrap="square" rtlCol="0">
            <a:spAutoFit/>
          </a:bodyPr>
          <a:lstStyle/>
          <a:p>
            <a:r>
              <a:rPr lang="en-US" sz="4400" dirty="0"/>
              <a:t>LET’S GO TO PRACTICAL PART</a:t>
            </a:r>
            <a:endParaRPr lang="en-IN" sz="4400" dirty="0"/>
          </a:p>
        </p:txBody>
      </p:sp>
    </p:spTree>
    <p:extLst>
      <p:ext uri="{BB962C8B-B14F-4D97-AF65-F5344CB8AC3E}">
        <p14:creationId xmlns:p14="http://schemas.microsoft.com/office/powerpoint/2010/main" val="3403635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1948</TotalTime>
  <Words>525</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Rounded MT Bold</vt:lpstr>
      <vt:lpstr>Bookman Old Style</vt:lpstr>
      <vt:lpstr>Calibri</vt:lpstr>
      <vt:lpstr>Sitka Heading</vt:lpstr>
      <vt:lpstr>Times New Roman</vt:lpstr>
      <vt:lpstr>Tw Cen MT</vt:lpstr>
      <vt:lpstr>Wingdings</vt:lpstr>
      <vt:lpstr>Circuit</vt:lpstr>
      <vt:lpstr>PowerPoint Presentation</vt:lpstr>
      <vt:lpstr>PowerPoint Presentation</vt:lpstr>
      <vt:lpstr>PowerPoint Presentation</vt:lpstr>
      <vt:lpstr>PowerPoint Presentation</vt:lpstr>
      <vt:lpstr>FUNCTIONALITY OF LEAVE MANAGEMENT SYSTEM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Adya Bhardwaj</dc:creator>
  <cp:lastModifiedBy>Adya Bhardwaj</cp:lastModifiedBy>
  <cp:revision>67</cp:revision>
  <dcterms:created xsi:type="dcterms:W3CDTF">2020-07-04T13:25:45Z</dcterms:created>
  <dcterms:modified xsi:type="dcterms:W3CDTF">2020-07-14T10:15:50Z</dcterms:modified>
</cp:coreProperties>
</file>