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/>
  </p:normalViewPr>
  <p:slideViewPr>
    <p:cSldViewPr snapToGrid="0">
      <p:cViewPr>
        <p:scale>
          <a:sx n="75" d="100"/>
          <a:sy n="75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B0A0-C8DE-4E88-9ED9-3E3AB35203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3950-488D-4587-B02A-705E1E8990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7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B0A0-C8DE-4E88-9ED9-3E3AB35203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3950-488D-4587-B02A-705E1E89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8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B0A0-C8DE-4E88-9ED9-3E3AB35203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3950-488D-4587-B02A-705E1E89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B0A0-C8DE-4E88-9ED9-3E3AB35203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3950-488D-4587-B02A-705E1E89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2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B0A0-C8DE-4E88-9ED9-3E3AB35203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3950-488D-4587-B02A-705E1E8990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B0A0-C8DE-4E88-9ED9-3E3AB35203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3950-488D-4587-B02A-705E1E89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B0A0-C8DE-4E88-9ED9-3E3AB35203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3950-488D-4587-B02A-705E1E89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B0A0-C8DE-4E88-9ED9-3E3AB35203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3950-488D-4587-B02A-705E1E89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B0A0-C8DE-4E88-9ED9-3E3AB35203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3950-488D-4587-B02A-705E1E89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29B0A0-C8DE-4E88-9ED9-3E3AB35203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963950-488D-4587-B02A-705E1E89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B0A0-C8DE-4E88-9ED9-3E3AB35203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3950-488D-4587-B02A-705E1E899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1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29B0A0-C8DE-4E88-9ED9-3E3AB35203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963950-488D-4587-B02A-705E1E8990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1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F6B275-863E-C582-0EA4-9B823812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20" y="4245136"/>
            <a:ext cx="3571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">
            <a:extLst>
              <a:ext uri="{FF2B5EF4-FFF2-40B4-BE49-F238E27FC236}">
                <a16:creationId xmlns:a16="http://schemas.microsoft.com/office/drawing/2014/main" id="{B50145A9-CB53-53CC-6CC2-814C7AF41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2" y="675304"/>
            <a:ext cx="5582958" cy="3593712"/>
          </a:xfrm>
          <a:prstGeom prst="rect">
            <a:avLst/>
          </a:prstGeom>
        </p:spPr>
      </p:pic>
      <p:pic>
        <p:nvPicPr>
          <p:cNvPr id="1030" name="Picture 6" descr="goods and services clipart - Clip Art Library">
            <a:extLst>
              <a:ext uri="{FF2B5EF4-FFF2-40B4-BE49-F238E27FC236}">
                <a16:creationId xmlns:a16="http://schemas.microsoft.com/office/drawing/2014/main" id="{ADAC99C9-2773-7177-DD55-16D1BE2A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771315"/>
            <a:ext cx="4214812" cy="311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2C766-1ECD-2A76-26CD-C19DFA5939F1}"/>
              </a:ext>
            </a:extLst>
          </p:cNvPr>
          <p:cNvSpPr txBox="1"/>
          <p:nvPr/>
        </p:nvSpPr>
        <p:spPr>
          <a:xfrm>
            <a:off x="5308600" y="4080036"/>
            <a:ext cx="650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chemeClr val="tx2">
                    <a:lumMod val="60000"/>
                    <a:lumOff val="40000"/>
                  </a:schemeClr>
                </a:solidFill>
                <a:latin typeface="Meiryo UI" panose="020B0400000000000000" pitchFamily="34" charset="-128"/>
                <a:ea typeface="Meiryo UI" panose="020B0400000000000000" pitchFamily="34" charset="-128"/>
              </a:rPr>
              <a:t>Consumer Goods Insights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Meiryo UI" panose="020B0400000000000000" pitchFamily="34" charset="-128"/>
              <a:ea typeface="Meiryo UI" panose="020B04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90D09-A1E8-25DD-3300-87AE7E7CC544}"/>
              </a:ext>
            </a:extLst>
          </p:cNvPr>
          <p:cNvSpPr txBox="1"/>
          <p:nvPr/>
        </p:nvSpPr>
        <p:spPr>
          <a:xfrm>
            <a:off x="9956800" y="5778500"/>
            <a:ext cx="211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By Nilesh Gohil</a:t>
            </a:r>
          </a:p>
        </p:txBody>
      </p:sp>
    </p:spTree>
    <p:extLst>
      <p:ext uri="{BB962C8B-B14F-4D97-AF65-F5344CB8AC3E}">
        <p14:creationId xmlns:p14="http://schemas.microsoft.com/office/powerpoint/2010/main" val="365891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3F067D-AFF7-80BC-AEC1-83DF9044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27229"/>
            <a:ext cx="1057697" cy="38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">
            <a:extLst>
              <a:ext uri="{FF2B5EF4-FFF2-40B4-BE49-F238E27FC236}">
                <a16:creationId xmlns:a16="http://schemas.microsoft.com/office/drawing/2014/main" id="{9F52FAA7-2A72-DF80-30C2-59C27ADB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0" y="114810"/>
            <a:ext cx="733354" cy="4720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5005BF-CFCD-85AE-A236-6D9D900F11AA}"/>
              </a:ext>
            </a:extLst>
          </p:cNvPr>
          <p:cNvSpPr/>
          <p:nvPr/>
        </p:nvSpPr>
        <p:spPr>
          <a:xfrm>
            <a:off x="9207500" y="78865"/>
            <a:ext cx="2895600" cy="6350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91BF7-78C7-C61A-6785-AC68E434B295}"/>
              </a:ext>
            </a:extLst>
          </p:cNvPr>
          <p:cNvSpPr txBox="1"/>
          <p:nvPr/>
        </p:nvSpPr>
        <p:spPr>
          <a:xfrm>
            <a:off x="9601200" y="40765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Request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6037-09D3-C085-2E7C-300D7065A8FB}"/>
              </a:ext>
            </a:extLst>
          </p:cNvPr>
          <p:cNvSpPr txBox="1"/>
          <p:nvPr/>
        </p:nvSpPr>
        <p:spPr>
          <a:xfrm>
            <a:off x="358427" y="671082"/>
            <a:ext cx="12239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Get the complete report of the Gross sales amount for the customer “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Atliq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Exclusive” for each month. This analysis helps to get an idea of low and high-performing months and 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take strategic decisions.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C8840-37D3-130E-F70B-1A419CA40AB8}"/>
              </a:ext>
            </a:extLst>
          </p:cNvPr>
          <p:cNvSpPr txBox="1"/>
          <p:nvPr/>
        </p:nvSpPr>
        <p:spPr>
          <a:xfrm>
            <a:off x="421926" y="1779461"/>
            <a:ext cx="952217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Round(Sum(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sold_quantity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gross_price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),2) as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gross_sales_amt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month(date) as `month`, year(date) as `year`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dim_customer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fact_sales_monthly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dc.customer_code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fs.customer_code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fact_gross_price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fs.product_code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fg.product_code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customer = 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Exclusive'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month(date),year(date)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year(date);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F24FC-6885-5F1F-E810-C1375F9EBF8E}"/>
              </a:ext>
            </a:extLst>
          </p:cNvPr>
          <p:cNvSpPr txBox="1"/>
          <p:nvPr/>
        </p:nvSpPr>
        <p:spPr>
          <a:xfrm>
            <a:off x="421926" y="4978400"/>
            <a:ext cx="11439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Insight-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gross sales amount is continuously fluctuating across all time frames. There is a huge decline in March’ 22, which is due to effect of Covid, then Market goes on pick point on Oct’22, which just after covid wave.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00CCD-99EA-69FF-0AEB-68B00054F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232" y="2045991"/>
            <a:ext cx="6822842" cy="27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1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3F067D-AFF7-80BC-AEC1-83DF9044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27229"/>
            <a:ext cx="1057697" cy="38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">
            <a:extLst>
              <a:ext uri="{FF2B5EF4-FFF2-40B4-BE49-F238E27FC236}">
                <a16:creationId xmlns:a16="http://schemas.microsoft.com/office/drawing/2014/main" id="{9F52FAA7-2A72-DF80-30C2-59C27ADB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0" y="114810"/>
            <a:ext cx="733354" cy="4720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5005BF-CFCD-85AE-A236-6D9D900F11AA}"/>
              </a:ext>
            </a:extLst>
          </p:cNvPr>
          <p:cNvSpPr/>
          <p:nvPr/>
        </p:nvSpPr>
        <p:spPr>
          <a:xfrm>
            <a:off x="9207500" y="78865"/>
            <a:ext cx="2895600" cy="6350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91BF7-78C7-C61A-6785-AC68E434B295}"/>
              </a:ext>
            </a:extLst>
          </p:cNvPr>
          <p:cNvSpPr txBox="1"/>
          <p:nvPr/>
        </p:nvSpPr>
        <p:spPr>
          <a:xfrm>
            <a:off x="9601200" y="40765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Request 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6037-09D3-C085-2E7C-300D7065A8FB}"/>
              </a:ext>
            </a:extLst>
          </p:cNvPr>
          <p:cNvSpPr txBox="1"/>
          <p:nvPr/>
        </p:nvSpPr>
        <p:spPr>
          <a:xfrm>
            <a:off x="358427" y="671082"/>
            <a:ext cx="91411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In which quarter of 2020, got the maximum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total_sold_quantity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? The final output contains these fields sorted by the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total_sold_quantity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, Quarter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total_sold_quantity</a:t>
            </a:r>
            <a:endParaRPr lang="en-US" sz="20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rop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C8840-37D3-130E-F70B-1A419CA40AB8}"/>
              </a:ext>
            </a:extLst>
          </p:cNvPr>
          <p:cNvSpPr txBox="1"/>
          <p:nvPr/>
        </p:nvSpPr>
        <p:spPr>
          <a:xfrm>
            <a:off x="421926" y="1461961"/>
            <a:ext cx="80489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case when month(date) in (9,10,11) then "Q1"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when month(date) in (12,1,2) then "Q2"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when month(date) in (3,4,5) then "Q3"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"Q4"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end as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sold_quantity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total_quantity_sold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fact_sales_monthly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'2020'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quater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total_quantity_sold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F24FC-6885-5F1F-E810-C1375F9EBF8E}"/>
              </a:ext>
            </a:extLst>
          </p:cNvPr>
          <p:cNvSpPr txBox="1"/>
          <p:nvPr/>
        </p:nvSpPr>
        <p:spPr>
          <a:xfrm>
            <a:off x="406398" y="4584700"/>
            <a:ext cx="11239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Insight-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2022, Q1 contributed the most with 7 million (33.7%) of the total quantity sold, followed by Q2 and Q4. where Q3 contributed just 2.1 million (10%), which is the minimum in 2020.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3B11A-7F4F-3575-C179-768355C09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587" y="2781300"/>
            <a:ext cx="2714625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534E48-5BBA-18E7-2D5A-38D312A13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5425" y="1625600"/>
            <a:ext cx="27241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3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3F067D-AFF7-80BC-AEC1-83DF9044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27229"/>
            <a:ext cx="1057697" cy="38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">
            <a:extLst>
              <a:ext uri="{FF2B5EF4-FFF2-40B4-BE49-F238E27FC236}">
                <a16:creationId xmlns:a16="http://schemas.microsoft.com/office/drawing/2014/main" id="{9F52FAA7-2A72-DF80-30C2-59C27ADB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0" y="114810"/>
            <a:ext cx="733354" cy="4720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5005BF-CFCD-85AE-A236-6D9D900F11AA}"/>
              </a:ext>
            </a:extLst>
          </p:cNvPr>
          <p:cNvSpPr/>
          <p:nvPr/>
        </p:nvSpPr>
        <p:spPr>
          <a:xfrm>
            <a:off x="9207500" y="78865"/>
            <a:ext cx="2895600" cy="6350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91BF7-78C7-C61A-6785-AC68E434B295}"/>
              </a:ext>
            </a:extLst>
          </p:cNvPr>
          <p:cNvSpPr txBox="1"/>
          <p:nvPr/>
        </p:nvSpPr>
        <p:spPr>
          <a:xfrm>
            <a:off x="9601200" y="40765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Request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6037-09D3-C085-2E7C-300D7065A8FB}"/>
              </a:ext>
            </a:extLst>
          </p:cNvPr>
          <p:cNvSpPr txBox="1"/>
          <p:nvPr/>
        </p:nvSpPr>
        <p:spPr>
          <a:xfrm>
            <a:off x="358427" y="671082"/>
            <a:ext cx="10211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Which channel helped to bring more gross sales in the fiscal year 2021 and the percentage of contribution? The final output contains these fields, channel &amp;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gross_sales_mln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percentage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C8840-37D3-130E-F70B-1A419CA40AB8}"/>
              </a:ext>
            </a:extLst>
          </p:cNvPr>
          <p:cNvSpPr txBox="1"/>
          <p:nvPr/>
        </p:nvSpPr>
        <p:spPr>
          <a:xfrm>
            <a:off x="421926" y="1461961"/>
            <a:ext cx="804897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(select channel,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round(sum(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fs.sold_quantity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fg.gross_price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)/1000000,2) as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gross_sales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fact_sales_monthly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fs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fact_gross_price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fs.product_code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fg.product_code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fs.fiscal_year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fg.fiscal_year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dim_customer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fs.customer_code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dim_customer.customer_code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fg.fiscal_year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'2021'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channel)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channel,gross_sales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(round((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gross_sales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/(select sum(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gross_sales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)from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))*100,2),'%') as percentage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channel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percentage;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F24FC-6885-5F1F-E810-C1375F9EBF8E}"/>
              </a:ext>
            </a:extLst>
          </p:cNvPr>
          <p:cNvSpPr txBox="1"/>
          <p:nvPr/>
        </p:nvSpPr>
        <p:spPr>
          <a:xfrm>
            <a:off x="406398" y="5168900"/>
            <a:ext cx="11582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Insight-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Retail Channel is the biggest source of gross sales in year 2021, with 73.22 percent (1924 gross sales) of contribution. While just Direct is contributing just 15.48 % &amp; Distributor is contributing 11.31% (297 gross sales) which is lowest amongst these three.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07B87-2AAC-B526-E923-52FFE4AF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9610"/>
            <a:ext cx="2794001" cy="2738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6A6D98-A05C-2D18-96DF-C4FEA060D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053" y="4102100"/>
            <a:ext cx="3967603" cy="12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8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3F067D-AFF7-80BC-AEC1-83DF9044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27229"/>
            <a:ext cx="1057697" cy="38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">
            <a:extLst>
              <a:ext uri="{FF2B5EF4-FFF2-40B4-BE49-F238E27FC236}">
                <a16:creationId xmlns:a16="http://schemas.microsoft.com/office/drawing/2014/main" id="{9F52FAA7-2A72-DF80-30C2-59C27ADB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0" y="114810"/>
            <a:ext cx="733354" cy="4720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5005BF-CFCD-85AE-A236-6D9D900F11AA}"/>
              </a:ext>
            </a:extLst>
          </p:cNvPr>
          <p:cNvSpPr/>
          <p:nvPr/>
        </p:nvSpPr>
        <p:spPr>
          <a:xfrm>
            <a:off x="9207500" y="78865"/>
            <a:ext cx="2895600" cy="6350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91BF7-78C7-C61A-6785-AC68E434B295}"/>
              </a:ext>
            </a:extLst>
          </p:cNvPr>
          <p:cNvSpPr txBox="1"/>
          <p:nvPr/>
        </p:nvSpPr>
        <p:spPr>
          <a:xfrm>
            <a:off x="9601200" y="40765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Request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6037-09D3-C085-2E7C-300D7065A8FB}"/>
              </a:ext>
            </a:extLst>
          </p:cNvPr>
          <p:cNvSpPr txBox="1"/>
          <p:nvPr/>
        </p:nvSpPr>
        <p:spPr>
          <a:xfrm>
            <a:off x="358427" y="671082"/>
            <a:ext cx="10211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Which channel helped to bring more gross sales in the fiscal year 2021 and the percentage of contribution? The final output contains these fields, channel &amp;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gross_sales_mln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percentage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C8840-37D3-130E-F70B-1A419CA40AB8}"/>
              </a:ext>
            </a:extLst>
          </p:cNvPr>
          <p:cNvSpPr txBox="1"/>
          <p:nvPr/>
        </p:nvSpPr>
        <p:spPr>
          <a:xfrm>
            <a:off x="421926" y="1461961"/>
            <a:ext cx="8048974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division,fs.product_code,product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sold_quantity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dense_rank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over(partition by division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sum(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sold_quantity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)desc) as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rank_order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fact_sales_monthly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fs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dim_product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fs.product_code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dp.product_code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='2021'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division,fs.product_code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rank_order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3;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F24FC-6885-5F1F-E810-C1375F9EBF8E}"/>
              </a:ext>
            </a:extLst>
          </p:cNvPr>
          <p:cNvSpPr txBox="1"/>
          <p:nvPr/>
        </p:nvSpPr>
        <p:spPr>
          <a:xfrm>
            <a:off x="406398" y="5168900"/>
            <a:ext cx="11582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Insight-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table is showing top 3 products in each of the division based on Total Quantity Sold in the Fiscal year 2021.AQ Pen Drive 2 IN 1, AQ Gamers Ms. AQ Digit are in top of their respective divisions.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785C3-9306-BEDB-C1D4-BE3FAC7A1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2093551"/>
            <a:ext cx="5683250" cy="256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5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A5F58-8358-6EB5-425C-122929CBC530}"/>
              </a:ext>
            </a:extLst>
          </p:cNvPr>
          <p:cNvSpPr txBox="1"/>
          <p:nvPr/>
        </p:nvSpPr>
        <p:spPr>
          <a:xfrm>
            <a:off x="2673350" y="2501900"/>
            <a:ext cx="6845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THANK YOU</a:t>
            </a:r>
          </a:p>
        </p:txBody>
      </p:sp>
      <p:pic>
        <p:nvPicPr>
          <p:cNvPr id="4" name="Picture 3" descr="Graphical user interface">
            <a:extLst>
              <a:ext uri="{FF2B5EF4-FFF2-40B4-BE49-F238E27FC236}">
                <a16:creationId xmlns:a16="http://schemas.microsoft.com/office/drawing/2014/main" id="{32976B60-E960-0615-97EE-6B8A58C65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8" y="3609896"/>
            <a:ext cx="319624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3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64CA-765F-F6B6-1138-6359871B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2427-7302-5CFE-37C9-E695C231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Atliq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 </a:t>
            </a:r>
            <a:r>
              <a:rPr lang="en-US" b="0" i="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Hardwares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(imaginary company) is one of the leading computer hardware producers in India and well expanded in other countries too.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However, the management noticed that they do not get enough insights to make quick and smart data-informed decisions.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They want to expand their data analytics team by adding several junior data analysts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Providing them proper insights using MySQL queries.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The content of each slides will have following things-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1- Problem Statement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2-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Mysql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Query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3- Visual &amp; Insights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rope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accent2"/>
              </a:solidFill>
              <a:effectLst/>
              <a:latin typeface="manrope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2ED8F9B-B11F-E393-6766-049124A1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27229"/>
            <a:ext cx="1057697" cy="38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">
            <a:extLst>
              <a:ext uri="{FF2B5EF4-FFF2-40B4-BE49-F238E27FC236}">
                <a16:creationId xmlns:a16="http://schemas.microsoft.com/office/drawing/2014/main" id="{B012DBE2-634F-2EBE-AC07-4F9913ADC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0" y="114810"/>
            <a:ext cx="733354" cy="4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A13FDE5-C57E-BB30-55CF-09EE3F694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27229"/>
            <a:ext cx="1057697" cy="38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">
            <a:extLst>
              <a:ext uri="{FF2B5EF4-FFF2-40B4-BE49-F238E27FC236}">
                <a16:creationId xmlns:a16="http://schemas.microsoft.com/office/drawing/2014/main" id="{1C3733D3-06C2-D744-8FFC-26EFA89D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0" y="114810"/>
            <a:ext cx="733354" cy="472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C119D0-A437-F2CF-EDD8-BC588D3F51F5}"/>
              </a:ext>
            </a:extLst>
          </p:cNvPr>
          <p:cNvSpPr txBox="1"/>
          <p:nvPr/>
        </p:nvSpPr>
        <p:spPr>
          <a:xfrm>
            <a:off x="1209568" y="1737360"/>
            <a:ext cx="9677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The dataset of fiscal year 2020 and 2021 is available.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Atliq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Hardwares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fiscal year starts from 1st September and ends on 31st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August.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Atliq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Hardware database (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atliq_hardware_db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) has 6 main tables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1.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dim_customer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: Consists of customer-related data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2.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dim_product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: Consists of product-related data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3.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fact_gross_price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: Consists of gross price information for each product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4.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fact_manufacturing_cost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: Consists of the cost incurred in the production of each product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5.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fact_pre_invoice_deductions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: Consists of pre-invoice deductions information for each product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6.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fact_sales_monthly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: Consists of monthly sales data for each product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0B38F79-5888-6044-85EC-4C3E742B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214032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3F067D-AFF7-80BC-AEC1-83DF9044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27229"/>
            <a:ext cx="1057697" cy="38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">
            <a:extLst>
              <a:ext uri="{FF2B5EF4-FFF2-40B4-BE49-F238E27FC236}">
                <a16:creationId xmlns:a16="http://schemas.microsoft.com/office/drawing/2014/main" id="{9F52FAA7-2A72-DF80-30C2-59C27ADB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0" y="114810"/>
            <a:ext cx="733354" cy="472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24822-AD9A-E99A-05BE-B8797B41A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438" y="1665161"/>
            <a:ext cx="3027362" cy="3005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36F3E-3961-B73A-135C-2D1CE4F03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538" y="1665161"/>
            <a:ext cx="1485900" cy="2971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5005BF-CFCD-85AE-A236-6D9D900F11AA}"/>
              </a:ext>
            </a:extLst>
          </p:cNvPr>
          <p:cNvSpPr/>
          <p:nvPr/>
        </p:nvSpPr>
        <p:spPr>
          <a:xfrm>
            <a:off x="9207500" y="78865"/>
            <a:ext cx="2895600" cy="6350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91BF7-78C7-C61A-6785-AC68E434B295}"/>
              </a:ext>
            </a:extLst>
          </p:cNvPr>
          <p:cNvSpPr txBox="1"/>
          <p:nvPr/>
        </p:nvSpPr>
        <p:spPr>
          <a:xfrm>
            <a:off x="9601200" y="40765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Request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6037-09D3-C085-2E7C-300D7065A8FB}"/>
              </a:ext>
            </a:extLst>
          </p:cNvPr>
          <p:cNvSpPr txBox="1"/>
          <p:nvPr/>
        </p:nvSpPr>
        <p:spPr>
          <a:xfrm>
            <a:off x="358427" y="671082"/>
            <a:ext cx="78330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Provide the list of markets in which customer "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Atliq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Exclusive" operates its business in the APAC region.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C8840-37D3-130E-F70B-1A419CA40AB8}"/>
              </a:ext>
            </a:extLst>
          </p:cNvPr>
          <p:cNvSpPr txBox="1"/>
          <p:nvPr/>
        </p:nvSpPr>
        <p:spPr>
          <a:xfrm>
            <a:off x="421927" y="1665161"/>
            <a:ext cx="61023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distinct(market)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dim_customer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customer = "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exclusive" and region = "APAC";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F24FC-6885-5F1F-E810-C1375F9EBF8E}"/>
              </a:ext>
            </a:extLst>
          </p:cNvPr>
          <p:cNvSpPr txBox="1"/>
          <p:nvPr/>
        </p:nvSpPr>
        <p:spPr>
          <a:xfrm>
            <a:off x="457199" y="3975100"/>
            <a:ext cx="5559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Insight-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Exclusive” Operates in the 8 countries of apac region shown in visuals</a:t>
            </a:r>
          </a:p>
        </p:txBody>
      </p:sp>
    </p:spTree>
    <p:extLst>
      <p:ext uri="{BB962C8B-B14F-4D97-AF65-F5344CB8AC3E}">
        <p14:creationId xmlns:p14="http://schemas.microsoft.com/office/powerpoint/2010/main" val="78575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3F067D-AFF7-80BC-AEC1-83DF9044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27229"/>
            <a:ext cx="1057697" cy="38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">
            <a:extLst>
              <a:ext uri="{FF2B5EF4-FFF2-40B4-BE49-F238E27FC236}">
                <a16:creationId xmlns:a16="http://schemas.microsoft.com/office/drawing/2014/main" id="{9F52FAA7-2A72-DF80-30C2-59C27ADB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0" y="114810"/>
            <a:ext cx="733354" cy="4720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5005BF-CFCD-85AE-A236-6D9D900F11AA}"/>
              </a:ext>
            </a:extLst>
          </p:cNvPr>
          <p:cNvSpPr/>
          <p:nvPr/>
        </p:nvSpPr>
        <p:spPr>
          <a:xfrm>
            <a:off x="9207500" y="78865"/>
            <a:ext cx="2895600" cy="6350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91BF7-78C7-C61A-6785-AC68E434B295}"/>
              </a:ext>
            </a:extLst>
          </p:cNvPr>
          <p:cNvSpPr txBox="1"/>
          <p:nvPr/>
        </p:nvSpPr>
        <p:spPr>
          <a:xfrm>
            <a:off x="9601200" y="40765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Request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6037-09D3-C085-2E7C-300D7065A8FB}"/>
              </a:ext>
            </a:extLst>
          </p:cNvPr>
          <p:cNvSpPr txBox="1"/>
          <p:nvPr/>
        </p:nvSpPr>
        <p:spPr>
          <a:xfrm>
            <a:off x="358427" y="671082"/>
            <a:ext cx="9001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What is the percentage of unique product increase in 2021 vs. 2020? The final output contains these fields, unique_products_2020 unique_products_2021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percentage_chg</a:t>
            </a:r>
            <a:endParaRPr 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rop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C8840-37D3-130E-F70B-1A419CA40AB8}"/>
              </a:ext>
            </a:extLst>
          </p:cNvPr>
          <p:cNvSpPr txBox="1"/>
          <p:nvPr/>
        </p:nvSpPr>
        <p:spPr>
          <a:xfrm>
            <a:off x="421925" y="1855661"/>
            <a:ext cx="1141164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as(select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sum(case when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2020 then 1 else 0 end) as unique_products_2020,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sum(case when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2021 then 1 else 0 end) as unique_products_2021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fact_gross_price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unique_products_2020,unique_products_2021,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round((unique_products_2021-unique_products_2020)/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unique_products_2020*100,2) as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percent_chng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F24FC-6885-5F1F-E810-C1375F9EBF8E}"/>
              </a:ext>
            </a:extLst>
          </p:cNvPr>
          <p:cNvSpPr txBox="1"/>
          <p:nvPr/>
        </p:nvSpPr>
        <p:spPr>
          <a:xfrm>
            <a:off x="421925" y="4503790"/>
            <a:ext cx="5537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Insight-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36.33% increase in unique product count from 2020 to 2021 which indicates growth in unique product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6D3F8-6473-A530-5C45-6AC02C0AE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841" y="1646369"/>
            <a:ext cx="3917229" cy="2366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AE0DE-A8E6-A31F-369D-E7A1113BA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170" y="4146292"/>
            <a:ext cx="64389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7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3F067D-AFF7-80BC-AEC1-83DF9044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27229"/>
            <a:ext cx="1057697" cy="38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">
            <a:extLst>
              <a:ext uri="{FF2B5EF4-FFF2-40B4-BE49-F238E27FC236}">
                <a16:creationId xmlns:a16="http://schemas.microsoft.com/office/drawing/2014/main" id="{9F52FAA7-2A72-DF80-30C2-59C27ADB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0" y="114810"/>
            <a:ext cx="733354" cy="4720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5005BF-CFCD-85AE-A236-6D9D900F11AA}"/>
              </a:ext>
            </a:extLst>
          </p:cNvPr>
          <p:cNvSpPr/>
          <p:nvPr/>
        </p:nvSpPr>
        <p:spPr>
          <a:xfrm>
            <a:off x="9207500" y="78865"/>
            <a:ext cx="2895600" cy="6350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91BF7-78C7-C61A-6785-AC68E434B295}"/>
              </a:ext>
            </a:extLst>
          </p:cNvPr>
          <p:cNvSpPr txBox="1"/>
          <p:nvPr/>
        </p:nvSpPr>
        <p:spPr>
          <a:xfrm>
            <a:off x="9601200" y="40765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Request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6037-09D3-C085-2E7C-300D7065A8FB}"/>
              </a:ext>
            </a:extLst>
          </p:cNvPr>
          <p:cNvSpPr txBox="1"/>
          <p:nvPr/>
        </p:nvSpPr>
        <p:spPr>
          <a:xfrm>
            <a:off x="358427" y="671082"/>
            <a:ext cx="93443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Provide a report with all the unique product counts for each segment and sort them in descending order of product counts. The final output contains 2 fields, segment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product_count</a:t>
            </a:r>
            <a:endParaRPr 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rop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C8840-37D3-130E-F70B-1A419CA40AB8}"/>
              </a:ext>
            </a:extLst>
          </p:cNvPr>
          <p:cNvSpPr txBox="1"/>
          <p:nvPr/>
        </p:nvSpPr>
        <p:spPr>
          <a:xfrm>
            <a:off x="421927" y="1792161"/>
            <a:ext cx="61023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count(distinct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product_count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segment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dim_product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segment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product_count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F24FC-6885-5F1F-E810-C1375F9EBF8E}"/>
              </a:ext>
            </a:extLst>
          </p:cNvPr>
          <p:cNvSpPr txBox="1"/>
          <p:nvPr/>
        </p:nvSpPr>
        <p:spPr>
          <a:xfrm>
            <a:off x="469899" y="3886200"/>
            <a:ext cx="55590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Insight-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 Segment has the max rise in unique product count while networking had minimum, product counts varied from 9 to 129 in six segments.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9A4E7-68BE-FB7F-66AA-FA3D5FEC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975" y="1449387"/>
            <a:ext cx="44386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3F067D-AFF7-80BC-AEC1-83DF9044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27229"/>
            <a:ext cx="1057697" cy="38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">
            <a:extLst>
              <a:ext uri="{FF2B5EF4-FFF2-40B4-BE49-F238E27FC236}">
                <a16:creationId xmlns:a16="http://schemas.microsoft.com/office/drawing/2014/main" id="{9F52FAA7-2A72-DF80-30C2-59C27ADB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0" y="114810"/>
            <a:ext cx="733354" cy="4720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5005BF-CFCD-85AE-A236-6D9D900F11AA}"/>
              </a:ext>
            </a:extLst>
          </p:cNvPr>
          <p:cNvSpPr/>
          <p:nvPr/>
        </p:nvSpPr>
        <p:spPr>
          <a:xfrm>
            <a:off x="9207500" y="78865"/>
            <a:ext cx="2895600" cy="6350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91BF7-78C7-C61A-6785-AC68E434B295}"/>
              </a:ext>
            </a:extLst>
          </p:cNvPr>
          <p:cNvSpPr txBox="1"/>
          <p:nvPr/>
        </p:nvSpPr>
        <p:spPr>
          <a:xfrm>
            <a:off x="9601200" y="40765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Request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6037-09D3-C085-2E7C-300D7065A8FB}"/>
              </a:ext>
            </a:extLst>
          </p:cNvPr>
          <p:cNvSpPr txBox="1"/>
          <p:nvPr/>
        </p:nvSpPr>
        <p:spPr>
          <a:xfrm>
            <a:off x="358427" y="671082"/>
            <a:ext cx="106143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Which segment had the most increase in unique products in 2021 vs 2020? The final output contains these fields, segment product_count_2020 product_count_2021 difference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C8840-37D3-130E-F70B-1A419CA40AB8}"/>
              </a:ext>
            </a:extLst>
          </p:cNvPr>
          <p:cNvSpPr txBox="1"/>
          <p:nvPr/>
        </p:nvSpPr>
        <p:spPr>
          <a:xfrm>
            <a:off x="434626" y="1327983"/>
            <a:ext cx="107667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Unq_Prod_Cd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(select segment,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count(distinct case when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='2020' then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fs.product_code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end) 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product_count_2020,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count(distinct case when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='2021' then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fs.product_code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end) 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product_count_2021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dim_product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fact_sales_monthly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fs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fs.product_code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dp.product_code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segment)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segment, product_count_2020,product_count_2021,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(product_count_2021-product_count_2020)as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diff_uq_prod_count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Unq_Prod_Cd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diff_uq_prod_count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F24FC-6885-5F1F-E810-C1375F9EBF8E}"/>
              </a:ext>
            </a:extLst>
          </p:cNvPr>
          <p:cNvSpPr txBox="1"/>
          <p:nvPr/>
        </p:nvSpPr>
        <p:spPr>
          <a:xfrm>
            <a:off x="460025" y="4960312"/>
            <a:ext cx="79219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Insight-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Accessories segment drove the highest of all by having 34 unique products in 2021 while other segments were in range of 5 to 16 but networking had least of all segments with only 3 unique products in year 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61C2F-11CB-8B74-A358-8F920253F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5960"/>
            <a:ext cx="5308600" cy="358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8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3F067D-AFF7-80BC-AEC1-83DF9044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27229"/>
            <a:ext cx="1057697" cy="38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">
            <a:extLst>
              <a:ext uri="{FF2B5EF4-FFF2-40B4-BE49-F238E27FC236}">
                <a16:creationId xmlns:a16="http://schemas.microsoft.com/office/drawing/2014/main" id="{9F52FAA7-2A72-DF80-30C2-59C27ADB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0" y="114810"/>
            <a:ext cx="733354" cy="4720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5005BF-CFCD-85AE-A236-6D9D900F11AA}"/>
              </a:ext>
            </a:extLst>
          </p:cNvPr>
          <p:cNvSpPr/>
          <p:nvPr/>
        </p:nvSpPr>
        <p:spPr>
          <a:xfrm>
            <a:off x="9207500" y="78865"/>
            <a:ext cx="2895600" cy="6350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91BF7-78C7-C61A-6785-AC68E434B295}"/>
              </a:ext>
            </a:extLst>
          </p:cNvPr>
          <p:cNvSpPr txBox="1"/>
          <p:nvPr/>
        </p:nvSpPr>
        <p:spPr>
          <a:xfrm>
            <a:off x="9601200" y="40765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Request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6037-09D3-C085-2E7C-300D7065A8FB}"/>
              </a:ext>
            </a:extLst>
          </p:cNvPr>
          <p:cNvSpPr txBox="1"/>
          <p:nvPr/>
        </p:nvSpPr>
        <p:spPr>
          <a:xfrm>
            <a:off x="358427" y="671082"/>
            <a:ext cx="11592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Get the products that have the highest and lowest manufacturing costs.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The final output should contain these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fields,product_code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,product &amp;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manufacturing_cost</a:t>
            </a:r>
            <a:endParaRPr 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rop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C8840-37D3-130E-F70B-1A419CA40AB8}"/>
              </a:ext>
            </a:extLst>
          </p:cNvPr>
          <p:cNvSpPr txBox="1"/>
          <p:nvPr/>
        </p:nvSpPr>
        <p:spPr>
          <a:xfrm>
            <a:off x="421926" y="1665161"/>
            <a:ext cx="817597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product,mf.product_code,manufacturing_cost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fact_manufacturing_cost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mf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dim_product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mf.product_code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dp.product_code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manufacturing_cost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(select max(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manufacturing_cost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fact_manufacturing_cost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manufacturing_cost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(select min(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manufacturing_cost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fact_manufacturing_cost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F24FC-6885-5F1F-E810-C1375F9EBF8E}"/>
              </a:ext>
            </a:extLst>
          </p:cNvPr>
          <p:cNvSpPr txBox="1"/>
          <p:nvPr/>
        </p:nvSpPr>
        <p:spPr>
          <a:xfrm>
            <a:off x="457199" y="4610100"/>
            <a:ext cx="7970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Insight-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 Home Allin1 Gen 2 has the highest manufacturing cost while AQ Master wired x1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the lowest manufacturing cost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6E4CC-8EFE-764F-1104-CFB2CF86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037" y="1586296"/>
            <a:ext cx="3133725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0002E1-B741-5D1C-643D-164F7E42D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0" y="4002952"/>
            <a:ext cx="4470400" cy="4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3F067D-AFF7-80BC-AEC1-83DF9044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27229"/>
            <a:ext cx="1057697" cy="38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">
            <a:extLst>
              <a:ext uri="{FF2B5EF4-FFF2-40B4-BE49-F238E27FC236}">
                <a16:creationId xmlns:a16="http://schemas.microsoft.com/office/drawing/2014/main" id="{9F52FAA7-2A72-DF80-30C2-59C27ADB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0" y="114810"/>
            <a:ext cx="733354" cy="4720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5005BF-CFCD-85AE-A236-6D9D900F11AA}"/>
              </a:ext>
            </a:extLst>
          </p:cNvPr>
          <p:cNvSpPr/>
          <p:nvPr/>
        </p:nvSpPr>
        <p:spPr>
          <a:xfrm>
            <a:off x="9207500" y="78865"/>
            <a:ext cx="2895600" cy="6350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91BF7-78C7-C61A-6785-AC68E434B295}"/>
              </a:ext>
            </a:extLst>
          </p:cNvPr>
          <p:cNvSpPr txBox="1"/>
          <p:nvPr/>
        </p:nvSpPr>
        <p:spPr>
          <a:xfrm>
            <a:off x="9601200" y="40765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Request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6037-09D3-C085-2E7C-300D7065A8FB}"/>
              </a:ext>
            </a:extLst>
          </p:cNvPr>
          <p:cNvSpPr txBox="1"/>
          <p:nvPr/>
        </p:nvSpPr>
        <p:spPr>
          <a:xfrm>
            <a:off x="358427" y="671082"/>
            <a:ext cx="109318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Generate a report which contains the top 5 customers who received an average high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pre_invoice_discount_pct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for the fiscal year 2021 and in the Indian market. The final output contains these fields,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customer_code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customer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average_discount_percentage</a:t>
            </a:r>
            <a:endParaRPr lang="en-US" sz="20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rop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C8840-37D3-130E-F70B-1A419CA40AB8}"/>
              </a:ext>
            </a:extLst>
          </p:cNvPr>
          <p:cNvSpPr txBox="1"/>
          <p:nvPr/>
        </p:nvSpPr>
        <p:spPr>
          <a:xfrm>
            <a:off x="421926" y="1639761"/>
            <a:ext cx="74012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customer_code,customer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( avg (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pre_invoice_discount_pct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*100, 2 ) as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average_discount_percentage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fact_pre_invoice_deductions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dim_customer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using(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customer_code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2021  and market = '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customer_code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average_discount_percentage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 limit 5 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F24FC-6885-5F1F-E810-C1375F9EBF8E}"/>
              </a:ext>
            </a:extLst>
          </p:cNvPr>
          <p:cNvSpPr txBox="1"/>
          <p:nvPr/>
        </p:nvSpPr>
        <p:spPr>
          <a:xfrm>
            <a:off x="406398" y="4635500"/>
            <a:ext cx="11239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Insight-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Flipkart is on top of the list with a 30.83% average discount percentage, which is the highest, followed by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Viveks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 30.38% average discount percentage,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Ezone, Croma, and Amazon.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DEA8D-C167-1B3C-F3D2-5B6EF51EB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350" y="1461961"/>
            <a:ext cx="3638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296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1809</Words>
  <Application>Microsoft Office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Meiryo UI</vt:lpstr>
      <vt:lpstr>Aharoni</vt:lpstr>
      <vt:lpstr>Arial</vt:lpstr>
      <vt:lpstr>Calibri</vt:lpstr>
      <vt:lpstr>Calibri Light</vt:lpstr>
      <vt:lpstr>Georgia</vt:lpstr>
      <vt:lpstr>manrope</vt:lpstr>
      <vt:lpstr>Times New Roman</vt:lpstr>
      <vt:lpstr>Wingdings</vt:lpstr>
      <vt:lpstr>Retrospect</vt:lpstr>
      <vt:lpstr>PowerPoint Presentation</vt:lpstr>
      <vt:lpstr>Introduction</vt:lpstr>
      <vt:lpstr>Data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Gohil</dc:creator>
  <cp:lastModifiedBy>Nilesh Gohil</cp:lastModifiedBy>
  <cp:revision>2</cp:revision>
  <dcterms:created xsi:type="dcterms:W3CDTF">2023-03-05T11:06:33Z</dcterms:created>
  <dcterms:modified xsi:type="dcterms:W3CDTF">2023-03-05T18:13:12Z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2023-03-05T14:24:05Z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6e77f698-2f3b-4556-987c-db1bafeddcac</vt:lpwstr>
  </property>
  <property fmtid="{D5CDD505-2E9C-101B-9397-08002B2CF9AE}" pid="7" name="MSIP_Label_defa4170-0d19-0005-0004-bc88714345d2_ActionId">
    <vt:lpwstr>4063c81d-bf82-4390-a90d-8cd91316d634</vt:lpwstr>
  </property>
  <property fmtid="{D5CDD505-2E9C-101B-9397-08002B2CF9AE}" pid="8" name="MSIP_Label_defa4170-0d19-0005-0004-bc88714345d2_ContentBits">
    <vt:lpwstr>0</vt:lpwstr>
  </property>
</Properties>
</file>