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83" r:id="rId9"/>
    <p:sldId id="264" r:id="rId10"/>
    <p:sldId id="265" r:id="rId11"/>
    <p:sldId id="266" r:id="rId12"/>
    <p:sldId id="267" r:id="rId13"/>
    <p:sldId id="268" r:id="rId14"/>
    <p:sldId id="269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70" r:id="rId24"/>
    <p:sldId id="274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277F8F-6A81-40FA-9EFA-A4CC89A10A16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ABE650-8E6C-49D6-BB69-99B71764FC6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277F8F-6A81-40FA-9EFA-A4CC89A10A16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ABE650-8E6C-49D6-BB69-99B71764FC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277F8F-6A81-40FA-9EFA-A4CC89A10A16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ABE650-8E6C-49D6-BB69-99B71764FC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277F8F-6A81-40FA-9EFA-A4CC89A10A16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ABE650-8E6C-49D6-BB69-99B71764FC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277F8F-6A81-40FA-9EFA-A4CC89A10A16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ABE650-8E6C-49D6-BB69-99B71764FC6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277F8F-6A81-40FA-9EFA-A4CC89A10A16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ABE650-8E6C-49D6-BB69-99B71764FC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277F8F-6A81-40FA-9EFA-A4CC89A10A16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ABE650-8E6C-49D6-BB69-99B71764FC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277F8F-6A81-40FA-9EFA-A4CC89A10A16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ABE650-8E6C-49D6-BB69-99B71764FC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277F8F-6A81-40FA-9EFA-A4CC89A10A16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ABE650-8E6C-49D6-BB69-99B71764FC6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277F8F-6A81-40FA-9EFA-A4CC89A10A16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ABE650-8E6C-49D6-BB69-99B71764FC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277F8F-6A81-40FA-9EFA-A4CC89A10A16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ABE650-8E6C-49D6-BB69-99B71764FC6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5277F8F-6A81-40FA-9EFA-A4CC89A10A16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9ABE650-8E6C-49D6-BB69-99B71764FC6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2239962"/>
          </a:xfrm>
        </p:spPr>
        <p:txBody>
          <a:bodyPr>
            <a:noAutofit/>
          </a:bodyPr>
          <a:lstStyle/>
          <a:p>
            <a:r>
              <a:rPr lang="en-US" sz="6600" dirty="0" smtClean="0"/>
              <a:t>Library Management System	</a:t>
            </a:r>
            <a:endParaRPr lang="en-US" sz="6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35608" y="4572000"/>
            <a:ext cx="7498080" cy="1676400"/>
          </a:xfrm>
        </p:spPr>
        <p:txBody>
          <a:bodyPr/>
          <a:lstStyle/>
          <a:p>
            <a:pPr>
              <a:buNone/>
            </a:pPr>
            <a:r>
              <a:rPr lang="en-US" sz="4800" dirty="0" smtClean="0"/>
              <a:t>By </a:t>
            </a:r>
            <a:r>
              <a:rPr lang="en-US" sz="4800" dirty="0" err="1" smtClean="0"/>
              <a:t>Satyajit</a:t>
            </a:r>
            <a:r>
              <a:rPr lang="en-US" sz="4800" dirty="0" smtClean="0"/>
              <a:t> </a:t>
            </a:r>
            <a:r>
              <a:rPr lang="en-US" sz="4800" dirty="0" err="1" smtClean="0"/>
              <a:t>Nath</a:t>
            </a:r>
            <a:r>
              <a:rPr lang="en-US" sz="4800" dirty="0" smtClean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1588008" y="4724400"/>
            <a:ext cx="7498080" cy="1676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Modules 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953000"/>
          </a:xfrm>
        </p:spPr>
        <p:txBody>
          <a:bodyPr>
            <a:normAutofit fontScale="55000" lnSpcReduction="20000"/>
          </a:bodyPr>
          <a:lstStyle/>
          <a:p>
            <a:r>
              <a:rPr lang="en-US" sz="5100" b="1" dirty="0" smtClean="0"/>
              <a:t>Login component</a:t>
            </a:r>
            <a:endParaRPr lang="en-US" sz="5100" dirty="0" smtClean="0"/>
          </a:p>
          <a:p>
            <a:pPr lvl="1"/>
            <a:r>
              <a:rPr lang="en-US" sz="3600" dirty="0" smtClean="0"/>
              <a:t>Administrator (Head office manager)</a:t>
            </a:r>
          </a:p>
          <a:p>
            <a:pPr lvl="1"/>
            <a:r>
              <a:rPr lang="en-US" sz="3600" dirty="0" smtClean="0"/>
              <a:t>Librarian</a:t>
            </a:r>
          </a:p>
          <a:p>
            <a:pPr lvl="1"/>
            <a:r>
              <a:rPr lang="en-US" sz="3600" dirty="0" smtClean="0"/>
              <a:t>User</a:t>
            </a:r>
          </a:p>
          <a:p>
            <a:endParaRPr lang="en-US" dirty="0" smtClean="0"/>
          </a:p>
          <a:p>
            <a:r>
              <a:rPr lang="en-US" sz="5100" b="1" dirty="0" smtClean="0"/>
              <a:t>Administrator Component</a:t>
            </a:r>
          </a:p>
          <a:p>
            <a:pPr lvl="1"/>
            <a:r>
              <a:rPr lang="en-US" sz="3600" dirty="0" smtClean="0"/>
              <a:t>Administrator</a:t>
            </a:r>
          </a:p>
          <a:p>
            <a:endParaRPr lang="en-US" dirty="0" smtClean="0"/>
          </a:p>
          <a:p>
            <a:r>
              <a:rPr lang="en-US" sz="5100" b="1" dirty="0" smtClean="0"/>
              <a:t>Librarian Manager Component</a:t>
            </a:r>
          </a:p>
          <a:p>
            <a:pPr lvl="1"/>
            <a:r>
              <a:rPr lang="en-US" sz="3600" dirty="0" smtClean="0"/>
              <a:t>Librarian Manager</a:t>
            </a:r>
          </a:p>
          <a:p>
            <a:endParaRPr lang="en-US" dirty="0" smtClean="0"/>
          </a:p>
          <a:p>
            <a:r>
              <a:rPr lang="en-US" sz="5100" b="1" dirty="0" smtClean="0"/>
              <a:t>Student Component</a:t>
            </a:r>
          </a:p>
          <a:p>
            <a:pPr lvl="1"/>
            <a:r>
              <a:rPr lang="en-US" sz="3600" dirty="0" smtClean="0"/>
              <a:t>Books Details</a:t>
            </a:r>
          </a:p>
          <a:p>
            <a:pPr lvl="1"/>
            <a:r>
              <a:rPr lang="en-US" sz="3600" dirty="0" smtClean="0"/>
              <a:t>Issue Details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System development 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100" dirty="0" smtClean="0"/>
              <a:t>Front-end: </a:t>
            </a:r>
          </a:p>
          <a:p>
            <a:pPr algn="just">
              <a:buNone/>
            </a:pPr>
            <a:r>
              <a:rPr lang="en-US" sz="2800" dirty="0" smtClean="0"/>
              <a:t>	Microsoft Visual Studio will be used as front-end development tool. C# is used as programming language for the system. </a:t>
            </a:r>
          </a:p>
          <a:p>
            <a:pPr algn="just">
              <a:buNone/>
            </a:pPr>
            <a:endParaRPr lang="en-US" sz="2800" dirty="0" smtClean="0"/>
          </a:p>
          <a:p>
            <a:r>
              <a:rPr lang="en-US" sz="4100" dirty="0" smtClean="0"/>
              <a:t>Back-end: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800" dirty="0" smtClean="0"/>
              <a:t>Microsoft SQL Server 2008 will be used as database backend for LMS.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 </a:t>
            </a:r>
            <a:endParaRPr lang="en-US" dirty="0"/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169" name="Object 1"/>
          <p:cNvGraphicFramePr>
            <a:graphicFrameLocks noChangeAspect="1"/>
          </p:cNvGraphicFramePr>
          <p:nvPr/>
        </p:nvGraphicFramePr>
        <p:xfrm>
          <a:off x="1524000" y="1752600"/>
          <a:ext cx="7162800" cy="4581525"/>
        </p:xfrm>
        <a:graphic>
          <a:graphicData uri="http://schemas.openxmlformats.org/presentationml/2006/ole">
            <p:oleObj spid="_x0000_s7169" r:id="rId3" imgW="4007556" imgH="6107289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 </a:t>
            </a:r>
            <a:endParaRPr lang="en-US" dirty="0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145" name="Object 1"/>
          <p:cNvGraphicFramePr>
            <a:graphicFrameLocks noChangeAspect="1"/>
          </p:cNvGraphicFramePr>
          <p:nvPr/>
        </p:nvGraphicFramePr>
        <p:xfrm>
          <a:off x="1600200" y="1752600"/>
          <a:ext cx="7086600" cy="4495800"/>
        </p:xfrm>
        <a:graphic>
          <a:graphicData uri="http://schemas.openxmlformats.org/presentationml/2006/ole">
            <p:oleObj spid="_x0000_s6145" r:id="rId3" imgW="6175022" imgH="3849511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7498080" cy="762000"/>
          </a:xfrm>
        </p:spPr>
        <p:txBody>
          <a:bodyPr>
            <a:normAutofit fontScale="90000"/>
          </a:bodyPr>
          <a:lstStyle/>
          <a:p>
            <a:r>
              <a:rPr lang="en-US" sz="5400" dirty="0" smtClean="0"/>
              <a:t>LMS Snapshots </a:t>
            </a:r>
            <a:endParaRPr lang="en-US" sz="5400" dirty="0"/>
          </a:p>
        </p:txBody>
      </p:sp>
      <p:pic>
        <p:nvPicPr>
          <p:cNvPr id="5121" name="Picture 37"/>
          <p:cNvPicPr>
            <a:picLocks noChangeAspect="1" noChangeArrowheads="1"/>
          </p:cNvPicPr>
          <p:nvPr/>
        </p:nvPicPr>
        <p:blipFill>
          <a:blip r:embed="rId2"/>
          <a:srcRect r="26923"/>
          <a:stretch>
            <a:fillRect/>
          </a:stretch>
        </p:blipFill>
        <p:spPr bwMode="auto">
          <a:xfrm>
            <a:off x="1066800" y="1828800"/>
            <a:ext cx="8077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114800" y="1219200"/>
            <a:ext cx="2743200" cy="563562"/>
          </a:xfrm>
          <a:prstGeom prst="rect">
            <a:avLst/>
          </a:prstGeom>
        </p:spPr>
        <p:txBody>
          <a:bodyPr anchor="ctr">
            <a:normAutofit fontScale="8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Home page of LMS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00" y="228600"/>
            <a:ext cx="1840992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Log in </a:t>
            </a:r>
            <a:endParaRPr lang="en-US" dirty="0"/>
          </a:p>
        </p:txBody>
      </p:sp>
      <p:pic>
        <p:nvPicPr>
          <p:cNvPr id="30722" name="Picture 43"/>
          <p:cNvPicPr>
            <a:picLocks noChangeAspect="1" noChangeArrowheads="1"/>
          </p:cNvPicPr>
          <p:nvPr/>
        </p:nvPicPr>
        <p:blipFill>
          <a:blip r:embed="rId2"/>
          <a:srcRect r="26923"/>
          <a:stretch>
            <a:fillRect/>
          </a:stretch>
        </p:blipFill>
        <p:spPr bwMode="auto">
          <a:xfrm>
            <a:off x="990600" y="1066800"/>
            <a:ext cx="81534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55"/>
          <p:cNvPicPr>
            <a:picLocks noChangeAspect="1" noChangeArrowheads="1"/>
          </p:cNvPicPr>
          <p:nvPr/>
        </p:nvPicPr>
        <p:blipFill>
          <a:blip r:embed="rId2"/>
          <a:srcRect r="27072"/>
          <a:stretch>
            <a:fillRect/>
          </a:stretch>
        </p:blipFill>
        <p:spPr bwMode="auto">
          <a:xfrm>
            <a:off x="990600" y="1219200"/>
            <a:ext cx="81534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962400" y="228600"/>
            <a:ext cx="29718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Search Book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40"/>
          <p:cNvPicPr>
            <a:picLocks noChangeAspect="1" noChangeArrowheads="1"/>
          </p:cNvPicPr>
          <p:nvPr/>
        </p:nvPicPr>
        <p:blipFill>
          <a:blip r:embed="rId2"/>
          <a:srcRect r="26923"/>
          <a:stretch>
            <a:fillRect/>
          </a:stretch>
        </p:blipFill>
        <p:spPr bwMode="auto">
          <a:xfrm>
            <a:off x="990600" y="1447800"/>
            <a:ext cx="81534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114800" y="274638"/>
            <a:ext cx="2514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Issue Book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52"/>
          <p:cNvPicPr>
            <a:picLocks noChangeAspect="1" noChangeArrowheads="1"/>
          </p:cNvPicPr>
          <p:nvPr/>
        </p:nvPicPr>
        <p:blipFill>
          <a:blip r:embed="rId2"/>
          <a:srcRect r="27072"/>
          <a:stretch>
            <a:fillRect/>
          </a:stretch>
        </p:blipFill>
        <p:spPr bwMode="auto">
          <a:xfrm>
            <a:off x="990600" y="1371600"/>
            <a:ext cx="8153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962400" y="228600"/>
            <a:ext cx="29718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Return Book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19"/>
          <p:cNvPicPr>
            <a:picLocks noChangeAspect="1" noChangeArrowheads="1"/>
          </p:cNvPicPr>
          <p:nvPr/>
        </p:nvPicPr>
        <p:blipFill>
          <a:blip r:embed="rId2"/>
          <a:srcRect r="26923"/>
          <a:stretch>
            <a:fillRect/>
          </a:stretch>
        </p:blipFill>
        <p:spPr bwMode="auto">
          <a:xfrm>
            <a:off x="990600" y="1447800"/>
            <a:ext cx="81534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114800" y="274638"/>
            <a:ext cx="2362200" cy="7159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CheckedIn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944562"/>
          </a:xfrm>
        </p:spPr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219200"/>
            <a:ext cx="7498080" cy="5410200"/>
          </a:xfrm>
        </p:spPr>
        <p:txBody>
          <a:bodyPr>
            <a:noAutofit/>
          </a:bodyPr>
          <a:lstStyle/>
          <a:p>
            <a:pPr algn="just">
              <a:buNone/>
            </a:pPr>
            <a:endParaRPr lang="en-US" sz="1600" dirty="0" smtClean="0"/>
          </a:p>
          <a:p>
            <a:pPr algn="just"/>
            <a:r>
              <a:rPr lang="en-US" sz="2800" dirty="0" smtClean="0"/>
              <a:t>Library management system is aimed to provide a system for the Librarian staff that can handle their daily transactions and manage the activities of library in an efficient &amp; reliable way. It is to bring down the work load of library staff with the increased efficiency and to speed up the activities. </a:t>
            </a:r>
          </a:p>
          <a:p>
            <a:pPr algn="just">
              <a:buNone/>
            </a:pPr>
            <a:endParaRPr lang="en-US" sz="1600" dirty="0" smtClean="0"/>
          </a:p>
          <a:p>
            <a:pPr algn="just"/>
            <a:r>
              <a:rPr lang="en-US" sz="2800" dirty="0" smtClean="0"/>
              <a:t>It keep all records of library i.e.  storing details, details of availability of books, books issue details, borrowers details etc. </a:t>
            </a:r>
          </a:p>
          <a:p>
            <a:pPr algn="just"/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1"/>
          <p:cNvPicPr>
            <a:picLocks noChangeAspect="1" noChangeArrowheads="1"/>
          </p:cNvPicPr>
          <p:nvPr/>
        </p:nvPicPr>
        <p:blipFill>
          <a:blip r:embed="rId2"/>
          <a:srcRect r="27072" b="9483"/>
          <a:stretch>
            <a:fillRect/>
          </a:stretch>
        </p:blipFill>
        <p:spPr bwMode="auto">
          <a:xfrm>
            <a:off x="990600" y="1447800"/>
            <a:ext cx="81534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114800" y="274638"/>
            <a:ext cx="23622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Add Book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"/>
          <p:cNvPicPr>
            <a:picLocks noChangeAspect="1" noChangeArrowheads="1"/>
          </p:cNvPicPr>
          <p:nvPr/>
        </p:nvPicPr>
        <p:blipFill>
          <a:blip r:embed="rId2"/>
          <a:srcRect r="27072"/>
          <a:stretch>
            <a:fillRect/>
          </a:stretch>
        </p:blipFill>
        <p:spPr bwMode="auto">
          <a:xfrm>
            <a:off x="990600" y="1295400"/>
            <a:ext cx="81534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114800" y="274638"/>
            <a:ext cx="23622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Edit Book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46"/>
          <p:cNvPicPr>
            <a:picLocks noChangeAspect="1" noChangeArrowheads="1"/>
          </p:cNvPicPr>
          <p:nvPr/>
        </p:nvPicPr>
        <p:blipFill>
          <a:blip r:embed="rId2"/>
          <a:srcRect r="26923"/>
          <a:stretch>
            <a:fillRect/>
          </a:stretch>
        </p:blipFill>
        <p:spPr bwMode="auto">
          <a:xfrm>
            <a:off x="990600" y="1219200"/>
            <a:ext cx="81534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114800" y="274638"/>
            <a:ext cx="23622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Log Out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So, this library management system will develop a system that can replace the manual work. The work load of the administrator is reduced to a great extent by computerized transactions and instant information about the books in the library. It will also provide a common platform for Administrators, Librarians and Students to communicate globally.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1447800"/>
            <a:ext cx="7498080" cy="3048000"/>
          </a:xfrm>
        </p:spPr>
        <p:txBody>
          <a:bodyPr/>
          <a:lstStyle/>
          <a:p>
            <a:r>
              <a:rPr lang="en-US" sz="7200" dirty="0" smtClean="0"/>
              <a:t>Thank You 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57800"/>
          </a:xfrm>
        </p:spPr>
        <p:txBody>
          <a:bodyPr>
            <a:normAutofit fontScale="25000" lnSpcReduction="20000"/>
          </a:bodyPr>
          <a:lstStyle/>
          <a:p>
            <a:pPr algn="just"/>
            <a:endParaRPr lang="en-US" sz="3400" dirty="0" smtClean="0"/>
          </a:p>
          <a:p>
            <a:pPr algn="just"/>
            <a:r>
              <a:rPr lang="en-US" sz="11200" dirty="0" smtClean="0"/>
              <a:t>Manual record keeping is not a reliable method as people tend to forget things. </a:t>
            </a:r>
          </a:p>
          <a:p>
            <a:pPr algn="just"/>
            <a:r>
              <a:rPr lang="en-US" sz="11200" dirty="0" smtClean="0"/>
              <a:t>For manually record keeping system a group of people have to involved in the process of managing the library and it may cost a lot &amp; it will not be efficient for a library. </a:t>
            </a:r>
          </a:p>
          <a:p>
            <a:pPr algn="just"/>
            <a:r>
              <a:rPr lang="en-US" sz="11200" dirty="0" smtClean="0"/>
              <a:t>On the borrower’s point of view, in manual system borrower can’t find a book exactly at once as they are not ordered well. </a:t>
            </a:r>
          </a:p>
          <a:p>
            <a:pPr algn="just"/>
            <a:r>
              <a:rPr lang="en-US" sz="11200" dirty="0" smtClean="0"/>
              <a:t>Sometimes user might be searching for a book that is not available in the library in such situations people get annoyed or depressed.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572000"/>
          </a:xfrm>
        </p:spPr>
        <p:txBody>
          <a:bodyPr>
            <a:normAutofit lnSpcReduction="10000"/>
          </a:bodyPr>
          <a:lstStyle/>
          <a:p>
            <a:pPr lvl="0" algn="just"/>
            <a:r>
              <a:rPr lang="en-US" sz="2800" dirty="0" smtClean="0"/>
              <a:t>Develop a system that can replace the manual library managing system.</a:t>
            </a:r>
          </a:p>
          <a:p>
            <a:pPr lvl="0" algn="just">
              <a:buNone/>
            </a:pPr>
            <a:endParaRPr lang="en-US" sz="2800" dirty="0" smtClean="0"/>
          </a:p>
          <a:p>
            <a:pPr lvl="0" algn="just"/>
            <a:r>
              <a:rPr lang="en-US" sz="2800" dirty="0" smtClean="0"/>
              <a:t>Develop a database which stores user details &amp; book details.</a:t>
            </a:r>
          </a:p>
          <a:p>
            <a:pPr lvl="0" algn="just">
              <a:buNone/>
            </a:pPr>
            <a:endParaRPr lang="en-US" sz="2800" dirty="0" smtClean="0"/>
          </a:p>
          <a:p>
            <a:pPr lvl="0" algn="just"/>
            <a:r>
              <a:rPr lang="en-US" sz="2800" dirty="0" smtClean="0"/>
              <a:t>Give reliable search facility for the users.</a:t>
            </a:r>
          </a:p>
          <a:p>
            <a:pPr lvl="0" algn="just">
              <a:buNone/>
            </a:pPr>
            <a:endParaRPr lang="en-US" sz="2800" dirty="0" smtClean="0"/>
          </a:p>
          <a:p>
            <a:pPr lvl="0" algn="just"/>
            <a:r>
              <a:rPr lang="en-US" sz="2800" dirty="0" smtClean="0"/>
              <a:t>Administrator, librarian &amp; users should have separate logins.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/>
              <a:t>The Library Management System is an online application for assisting a librarian in managing a book library in a university. </a:t>
            </a:r>
          </a:p>
          <a:p>
            <a:pPr algn="just">
              <a:buNone/>
            </a:pPr>
            <a:endParaRPr lang="en-US" sz="2800" dirty="0" smtClean="0"/>
          </a:p>
          <a:p>
            <a:pPr algn="just"/>
            <a:r>
              <a:rPr lang="en-US" sz="2800" dirty="0" smtClean="0"/>
              <a:t>It  provides the members with online blocking of books. </a:t>
            </a:r>
          </a:p>
          <a:p>
            <a:pPr algn="just">
              <a:buNone/>
            </a:pPr>
            <a:r>
              <a:rPr lang="en-US" sz="2800" dirty="0" smtClean="0"/>
              <a:t> </a:t>
            </a:r>
          </a:p>
          <a:p>
            <a:pPr algn="just"/>
            <a:r>
              <a:rPr lang="en-US" sz="2800" dirty="0" smtClean="0"/>
              <a:t>It  provides logon facility to the users. 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Study of Existing System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 algn="just"/>
            <a:r>
              <a:rPr lang="en-US" dirty="0" smtClean="0"/>
              <a:t>If one is not very careful then there is a possibility of issuing more than one book to a user. </a:t>
            </a:r>
          </a:p>
          <a:p>
            <a:pPr lvl="1" algn="just"/>
            <a:r>
              <a:rPr lang="en-US" dirty="0" smtClean="0"/>
              <a:t>There is a possibility of issuing a book to a user, whose membership is not there.</a:t>
            </a:r>
          </a:p>
          <a:p>
            <a:pPr lvl="1" algn="just"/>
            <a:r>
              <a:rPr lang="en-US" dirty="0" smtClean="0"/>
              <a:t>When a user requests for the a book, one has to physically check for the presence of a book in the library. </a:t>
            </a:r>
          </a:p>
          <a:p>
            <a:pPr lvl="1" algn="just"/>
            <a:r>
              <a:rPr lang="en-US" dirty="0" smtClean="0"/>
              <a:t>Answering management query is a time consuming process.</a:t>
            </a:r>
          </a:p>
          <a:p>
            <a:pPr lvl="1" algn="just"/>
            <a:r>
              <a:rPr lang="en-US" dirty="0" smtClean="0"/>
              <a:t>Daily keeping a manual record of changes taking place in the library such as book being issued, book being returned etc can become cumbersome.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System planning 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905000"/>
            <a:ext cx="7498080" cy="4343400"/>
          </a:xfrm>
        </p:spPr>
        <p:txBody>
          <a:bodyPr/>
          <a:lstStyle/>
          <a:p>
            <a:r>
              <a:rPr lang="en-US" dirty="0" smtClean="0"/>
              <a:t>GANTT CHART 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 l="1442" t="25381" r="12981" b="26900"/>
          <a:stretch>
            <a:fillRect/>
          </a:stretch>
        </p:blipFill>
        <p:spPr bwMode="auto">
          <a:xfrm>
            <a:off x="1676400" y="2578032"/>
            <a:ext cx="6934199" cy="3536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Specification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smtClean="0"/>
              <a:t> </a:t>
            </a:r>
            <a:endParaRPr lang="en-US" sz="2400" dirty="0" smtClean="0"/>
          </a:p>
          <a:p>
            <a:r>
              <a:rPr lang="en-US" b="1" dirty="0" smtClean="0"/>
              <a:t>Hardware Requirements: </a:t>
            </a:r>
            <a:r>
              <a:rPr lang="en-US" dirty="0" smtClean="0"/>
              <a:t>	</a:t>
            </a:r>
          </a:p>
          <a:p>
            <a:pPr>
              <a:buNone/>
            </a:pPr>
            <a:endParaRPr lang="en-US" dirty="0" smtClean="0"/>
          </a:p>
          <a:p>
            <a:pPr lvl="1"/>
            <a:r>
              <a:rPr lang="en-US" dirty="0" smtClean="0"/>
              <a:t>CPU-Pentium 4 (Processor) and above, or any other equivalent. </a:t>
            </a:r>
          </a:p>
          <a:p>
            <a:pPr lvl="1"/>
            <a:r>
              <a:rPr lang="en-US" dirty="0" smtClean="0"/>
              <a:t>RAM-512 MB and above </a:t>
            </a:r>
          </a:p>
          <a:p>
            <a:pPr lvl="1"/>
            <a:r>
              <a:rPr lang="en-US" dirty="0" smtClean="0"/>
              <a:t>Cache Memory-512 KB</a:t>
            </a:r>
          </a:p>
          <a:p>
            <a:pPr lvl="1"/>
            <a:r>
              <a:rPr lang="en-US" dirty="0" smtClean="0"/>
              <a:t>Hard Disk- 20 GB and above </a:t>
            </a:r>
          </a:p>
          <a:p>
            <a:pPr lvl="1"/>
            <a:r>
              <a:rPr lang="en-US" dirty="0" smtClean="0"/>
              <a:t>Mouse/Keyboard/Printer</a:t>
            </a:r>
          </a:p>
          <a:p>
            <a:pPr lvl="1"/>
            <a:r>
              <a:rPr lang="en-US" dirty="0" smtClean="0"/>
              <a:t>15.1” Screen Personal Laptop</a:t>
            </a:r>
          </a:p>
          <a:p>
            <a:pPr>
              <a:buNone/>
            </a:pPr>
            <a:endParaRPr lang="en-US" sz="5400" dirty="0" smtClean="0"/>
          </a:p>
          <a:p>
            <a:r>
              <a:rPr lang="en-US" b="1" dirty="0" smtClean="0"/>
              <a:t>Software Requirements :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/>
            <a:r>
              <a:rPr lang="en-US" dirty="0" smtClean="0"/>
              <a:t>Operating System – Windows 95/98/XP/7 with MS-office  </a:t>
            </a:r>
          </a:p>
          <a:p>
            <a:pPr lvl="1"/>
            <a:r>
              <a:rPr lang="en-US" dirty="0" smtClean="0"/>
              <a:t>Programming language- .NET2.0, Visual Studio 2005, 2008 or 2010  </a:t>
            </a:r>
          </a:p>
          <a:p>
            <a:pPr lvl="1"/>
            <a:r>
              <a:rPr lang="en-US" dirty="0" smtClean="0"/>
              <a:t>Web- Technology – ASP.NET </a:t>
            </a:r>
          </a:p>
          <a:p>
            <a:pPr lvl="1"/>
            <a:r>
              <a:rPr lang="en-US" dirty="0" smtClean="0"/>
              <a:t>Back-End- SQL Server 2005 or above.</a:t>
            </a:r>
          </a:p>
          <a:p>
            <a:pPr lvl="1"/>
            <a:r>
              <a:rPr lang="en-US" dirty="0" smtClean="0"/>
              <a:t>Web Server – Internet Information System (IIS)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Testing method 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During the development or coding phase of the system, testing was being continued and system is made error free as far as possible. </a:t>
            </a:r>
          </a:p>
          <a:p>
            <a:endParaRPr lang="en-US" dirty="0" smtClean="0"/>
          </a:p>
          <a:p>
            <a:r>
              <a:rPr lang="en-US" dirty="0" smtClean="0"/>
              <a:t>For testing purpose, </a:t>
            </a:r>
            <a:r>
              <a:rPr lang="en-US" b="1" dirty="0" smtClean="0"/>
              <a:t>Unit Testing </a:t>
            </a:r>
            <a:r>
              <a:rPr lang="en-US" dirty="0" smtClean="0"/>
              <a:t>will be used.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286</TotalTime>
  <Words>488</Words>
  <Application>Microsoft Office PowerPoint</Application>
  <PresentationFormat>On-screen Show (4:3)</PresentationFormat>
  <Paragraphs>95</Paragraphs>
  <Slides>24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Solstice</vt:lpstr>
      <vt:lpstr>Library Management System </vt:lpstr>
      <vt:lpstr>Introduction </vt:lpstr>
      <vt:lpstr>Problem Definition </vt:lpstr>
      <vt:lpstr>Objectives </vt:lpstr>
      <vt:lpstr>Scope </vt:lpstr>
      <vt:lpstr>Methodology </vt:lpstr>
      <vt:lpstr>System planning </vt:lpstr>
      <vt:lpstr>System Specification </vt:lpstr>
      <vt:lpstr>Testing method </vt:lpstr>
      <vt:lpstr>Modules </vt:lpstr>
      <vt:lpstr>System development </vt:lpstr>
      <vt:lpstr>Use case diagram </vt:lpstr>
      <vt:lpstr>Sequence diagram </vt:lpstr>
      <vt:lpstr>LMS Snapshots </vt:lpstr>
      <vt:lpstr>Log in </vt:lpstr>
      <vt:lpstr>Search Book</vt:lpstr>
      <vt:lpstr>Issue Book</vt:lpstr>
      <vt:lpstr>Return Book</vt:lpstr>
      <vt:lpstr>CheckedIn</vt:lpstr>
      <vt:lpstr>Add Book</vt:lpstr>
      <vt:lpstr>Edit Book</vt:lpstr>
      <vt:lpstr>Log Out</vt:lpstr>
      <vt:lpstr>Conclusion </vt:lpstr>
      <vt:lpstr>Thank You 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nath</dc:creator>
  <cp:lastModifiedBy>CHIRAG</cp:lastModifiedBy>
  <cp:revision>38</cp:revision>
  <dcterms:created xsi:type="dcterms:W3CDTF">2012-09-21T14:47:25Z</dcterms:created>
  <dcterms:modified xsi:type="dcterms:W3CDTF">2012-09-26T10:19:56Z</dcterms:modified>
</cp:coreProperties>
</file>