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25964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39938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073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435250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582262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3758352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329260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85967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22549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318865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309832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399717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81891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12164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1A3AB-197B-4FC9-9AC6-2F46999E8331}" type="datetimeFigureOut">
              <a:rPr lang="en-IN" smtClean="0"/>
              <a:pPr/>
              <a:t>20-10-2020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134471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024EF-0B13-47B6-BD0B-26F2BA0F66E2}" type="slidenum">
              <a:rPr lang="en-IN" smtClean="0"/>
              <a:pPr/>
              <a:t>‹#›</a:t>
            </a:fld>
            <a:endParaRPr lang="en-IN"/>
          </a:p>
        </p:txBody>
      </p:sp>
      <p:sp>
        <p:nvSpPr>
          <p:cNvPr id="5" name="Date Placeholder 4"/>
          <p:cNvSpPr>
            <a:spLocks noGrp="1"/>
          </p:cNvSpPr>
          <p:nvPr>
            <p:ph type="dt" sz="half" idx="10"/>
          </p:nvPr>
        </p:nvSpPr>
        <p:spPr/>
        <p:txBody>
          <a:bodyPr/>
          <a:lstStyle/>
          <a:p>
            <a:fld id="{8681A3AB-197B-4FC9-9AC6-2F46999E8331}" type="datetimeFigureOut">
              <a:rPr lang="en-IN" smtClean="0"/>
              <a:pPr/>
              <a:t>20-10-2020</a:t>
            </a:fld>
            <a:endParaRPr lang="en-IN"/>
          </a:p>
        </p:txBody>
      </p:sp>
    </p:spTree>
    <p:extLst>
      <p:ext uri="{BB962C8B-B14F-4D97-AF65-F5344CB8AC3E}">
        <p14:creationId xmlns="" xmlns:p14="http://schemas.microsoft.com/office/powerpoint/2010/main" val="130289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81A3AB-197B-4FC9-9AC6-2F46999E8331}" type="datetimeFigureOut">
              <a:rPr lang="en-IN" smtClean="0"/>
              <a:pPr/>
              <a:t>20-10-2020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F024EF-0B13-47B6-BD0B-26F2BA0F66E2}" type="slidenum">
              <a:rPr lang="en-IN" smtClean="0"/>
              <a:pPr/>
              <a:t>‹#›</a:t>
            </a:fld>
            <a:endParaRPr lang="en-IN"/>
          </a:p>
        </p:txBody>
      </p:sp>
    </p:spTree>
    <p:extLst>
      <p:ext uri="{BB962C8B-B14F-4D97-AF65-F5344CB8AC3E}">
        <p14:creationId xmlns="" xmlns:p14="http://schemas.microsoft.com/office/powerpoint/2010/main" val="5226474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73AB55-D74A-48D1-9A29-DABB25CF126A}"/>
              </a:ext>
            </a:extLst>
          </p:cNvPr>
          <p:cNvSpPr>
            <a:spLocks noGrp="1"/>
          </p:cNvSpPr>
          <p:nvPr>
            <p:ph type="ctrTitle"/>
          </p:nvPr>
        </p:nvSpPr>
        <p:spPr>
          <a:xfrm>
            <a:off x="1828800" y="135467"/>
            <a:ext cx="6683022" cy="1574801"/>
          </a:xfrm>
        </p:spPr>
        <p:txBody>
          <a:bodyPr/>
          <a:lstStyle/>
          <a:p>
            <a:pPr algn="ctr"/>
            <a:r>
              <a:rPr lang="en-US" sz="3600" u="sng" dirty="0"/>
              <a:t>Welcome</a:t>
            </a:r>
            <a:r>
              <a:rPr lang="en-US" sz="3600" dirty="0"/>
              <a:t> </a:t>
            </a:r>
            <a:br>
              <a:rPr lang="en-US" sz="3600" dirty="0"/>
            </a:br>
            <a:r>
              <a:rPr lang="en-US" sz="3600" dirty="0"/>
              <a:t>ITR Presentation</a:t>
            </a:r>
            <a:br>
              <a:rPr lang="en-US" sz="3600" dirty="0"/>
            </a:br>
            <a:endParaRPr lang="en-IN" sz="3600" dirty="0"/>
          </a:p>
        </p:txBody>
      </p:sp>
      <p:sp>
        <p:nvSpPr>
          <p:cNvPr id="3" name="Subtitle 2">
            <a:extLst>
              <a:ext uri="{FF2B5EF4-FFF2-40B4-BE49-F238E27FC236}">
                <a16:creationId xmlns="" xmlns:a16="http://schemas.microsoft.com/office/drawing/2014/main" id="{792C84D1-6419-4928-ABF0-A72DEBD390D3}"/>
              </a:ext>
            </a:extLst>
          </p:cNvPr>
          <p:cNvSpPr>
            <a:spLocks noGrp="1"/>
          </p:cNvSpPr>
          <p:nvPr>
            <p:ph type="subTitle" idx="1"/>
          </p:nvPr>
        </p:nvSpPr>
        <p:spPr>
          <a:xfrm>
            <a:off x="1507067" y="1710268"/>
            <a:ext cx="7766936" cy="4306709"/>
          </a:xfrm>
        </p:spPr>
        <p:txBody>
          <a:bodyPr/>
          <a:lstStyle/>
          <a:p>
            <a:pPr algn="l"/>
            <a:r>
              <a:rPr lang="en-US" sz="2400" b="1" u="sng" dirty="0">
                <a:solidFill>
                  <a:schemeClr val="tx1">
                    <a:lumMod val="85000"/>
                    <a:lumOff val="15000"/>
                  </a:schemeClr>
                </a:solidFill>
              </a:rPr>
              <a:t>Topic</a:t>
            </a:r>
            <a:r>
              <a:rPr lang="en-US" sz="3200" dirty="0">
                <a:solidFill>
                  <a:schemeClr val="tx1">
                    <a:lumMod val="85000"/>
                    <a:lumOff val="15000"/>
                  </a:schemeClr>
                </a:solidFill>
              </a:rPr>
              <a:t>:</a:t>
            </a:r>
            <a:r>
              <a:rPr lang="en-US" sz="2400" dirty="0">
                <a:solidFill>
                  <a:schemeClr val="tx1">
                    <a:lumMod val="85000"/>
                    <a:lumOff val="15000"/>
                  </a:schemeClr>
                </a:solidFill>
              </a:rPr>
              <a:t> Website on Travel Agency</a:t>
            </a:r>
          </a:p>
          <a:p>
            <a:pPr algn="l"/>
            <a:endParaRPr lang="en-US" sz="2800" dirty="0">
              <a:solidFill>
                <a:schemeClr val="tx1">
                  <a:lumMod val="85000"/>
                  <a:lumOff val="15000"/>
                </a:schemeClr>
              </a:solidFill>
            </a:endParaRPr>
          </a:p>
          <a:p>
            <a:pPr algn="l"/>
            <a:r>
              <a:rPr lang="en-US" b="1" u="sng" dirty="0">
                <a:solidFill>
                  <a:schemeClr val="tx1">
                    <a:lumMod val="85000"/>
                    <a:lumOff val="15000"/>
                  </a:schemeClr>
                </a:solidFill>
              </a:rPr>
              <a:t>Group Members:</a:t>
            </a:r>
          </a:p>
          <a:p>
            <a:pPr algn="l"/>
            <a:r>
              <a:rPr lang="en-US" dirty="0">
                <a:solidFill>
                  <a:schemeClr val="tx1">
                    <a:lumMod val="85000"/>
                    <a:lumOff val="15000"/>
                  </a:schemeClr>
                </a:solidFill>
              </a:rPr>
              <a:t>1.Palak Nilesh Agrawal.</a:t>
            </a:r>
          </a:p>
          <a:p>
            <a:pPr algn="l"/>
            <a:r>
              <a:rPr lang="en-US" dirty="0">
                <a:solidFill>
                  <a:schemeClr val="tx1">
                    <a:lumMod val="85000"/>
                    <a:lumOff val="15000"/>
                  </a:schemeClr>
                </a:solidFill>
              </a:rPr>
              <a:t>2.Nilesh Dattu Khandekar.</a:t>
            </a:r>
          </a:p>
          <a:p>
            <a:pPr algn="l"/>
            <a:r>
              <a:rPr lang="en-US" dirty="0">
                <a:solidFill>
                  <a:schemeClr val="tx1">
                    <a:lumMod val="85000"/>
                    <a:lumOff val="15000"/>
                  </a:schemeClr>
                </a:solidFill>
              </a:rPr>
              <a:t>3.Karishma Rahul Pakale.</a:t>
            </a:r>
          </a:p>
          <a:p>
            <a:pPr algn="l"/>
            <a:r>
              <a:rPr lang="en-US" dirty="0">
                <a:solidFill>
                  <a:schemeClr val="tx1">
                    <a:lumMod val="85000"/>
                    <a:lumOff val="15000"/>
                  </a:schemeClr>
                </a:solidFill>
              </a:rPr>
              <a:t>4.</a:t>
            </a:r>
            <a:r>
              <a:rPr lang="en-IN" dirty="0">
                <a:solidFill>
                  <a:schemeClr val="tx1">
                    <a:lumMod val="85000"/>
                    <a:lumOff val="15000"/>
                  </a:schemeClr>
                </a:solidFill>
              </a:rPr>
              <a:t>Akshay Sudhir Sonawane.</a:t>
            </a:r>
          </a:p>
          <a:p>
            <a:pPr algn="l"/>
            <a:r>
              <a:rPr lang="en-IN" dirty="0">
                <a:solidFill>
                  <a:schemeClr val="tx1">
                    <a:lumMod val="85000"/>
                    <a:lumOff val="15000"/>
                  </a:schemeClr>
                </a:solidFill>
              </a:rPr>
              <a:t>5.Sejal Dinesh Yadav.</a:t>
            </a:r>
          </a:p>
          <a:p>
            <a:pPr algn="l"/>
            <a:r>
              <a:rPr lang="en-IN" dirty="0">
                <a:solidFill>
                  <a:schemeClr val="tx1">
                    <a:lumMod val="85000"/>
                    <a:lumOff val="15000"/>
                  </a:schemeClr>
                </a:solidFill>
              </a:rPr>
              <a:t>Under the guidance of :- </a:t>
            </a:r>
            <a:r>
              <a:rPr lang="en-IN" b="1" dirty="0">
                <a:solidFill>
                  <a:schemeClr val="tx1">
                    <a:lumMod val="85000"/>
                    <a:lumOff val="15000"/>
                  </a:schemeClr>
                </a:solidFill>
              </a:rPr>
              <a:t>Sir Atul Chaudhari</a:t>
            </a:r>
            <a:endParaRPr lang="en-US" b="1" dirty="0">
              <a:solidFill>
                <a:schemeClr val="tx1">
                  <a:lumMod val="85000"/>
                  <a:lumOff val="15000"/>
                </a:schemeClr>
              </a:solidFill>
            </a:endParaRPr>
          </a:p>
          <a:p>
            <a:endParaRPr lang="en-IN" dirty="0"/>
          </a:p>
        </p:txBody>
      </p:sp>
    </p:spTree>
    <p:extLst>
      <p:ext uri="{BB962C8B-B14F-4D97-AF65-F5344CB8AC3E}">
        <p14:creationId xmlns="" xmlns:p14="http://schemas.microsoft.com/office/powerpoint/2010/main" val="2274223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98908EA5-26CA-4810-87A0-3E87B569C5B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24763" y="688621"/>
            <a:ext cx="7049991" cy="5825067"/>
          </a:xfrm>
          <a:prstGeom prst="rect">
            <a:avLst/>
          </a:prstGeom>
        </p:spPr>
      </p:pic>
      <p:sp>
        <p:nvSpPr>
          <p:cNvPr id="4" name="TextBox 3">
            <a:extLst>
              <a:ext uri="{FF2B5EF4-FFF2-40B4-BE49-F238E27FC236}">
                <a16:creationId xmlns="" xmlns:a16="http://schemas.microsoft.com/office/drawing/2014/main" id="{700F7CDD-D54D-4010-BBF4-497CFA0EDE1C}"/>
              </a:ext>
            </a:extLst>
          </p:cNvPr>
          <p:cNvSpPr txBox="1"/>
          <p:nvPr/>
        </p:nvSpPr>
        <p:spPr>
          <a:xfrm>
            <a:off x="4109156" y="90311"/>
            <a:ext cx="1171539" cy="400110"/>
          </a:xfrm>
          <a:prstGeom prst="rect">
            <a:avLst/>
          </a:prstGeom>
          <a:noFill/>
        </p:spPr>
        <p:txBody>
          <a:bodyPr wrap="none" rtlCol="0">
            <a:spAutoFit/>
          </a:bodyPr>
          <a:lstStyle/>
          <a:p>
            <a:r>
              <a:rPr lang="en-US" sz="2000" dirty="0">
                <a:solidFill>
                  <a:schemeClr val="accent1">
                    <a:lumMod val="75000"/>
                  </a:schemeClr>
                </a:solidFill>
              </a:rPr>
              <a:t>3</a:t>
            </a:r>
            <a:r>
              <a:rPr lang="en-US" sz="2000" baseline="30000" dirty="0">
                <a:solidFill>
                  <a:schemeClr val="accent1">
                    <a:lumMod val="75000"/>
                  </a:schemeClr>
                </a:solidFill>
              </a:rPr>
              <a:t>rd</a:t>
            </a:r>
            <a:r>
              <a:rPr lang="en-US" sz="2000" dirty="0">
                <a:solidFill>
                  <a:schemeClr val="accent1">
                    <a:lumMod val="75000"/>
                  </a:schemeClr>
                </a:solidFill>
              </a:rPr>
              <a:t> Week</a:t>
            </a:r>
            <a:endParaRPr lang="en-IN" sz="2000" dirty="0">
              <a:solidFill>
                <a:schemeClr val="accent1">
                  <a:lumMod val="75000"/>
                </a:schemeClr>
              </a:solidFill>
            </a:endParaRPr>
          </a:p>
        </p:txBody>
      </p:sp>
    </p:spTree>
    <p:extLst>
      <p:ext uri="{BB962C8B-B14F-4D97-AF65-F5344CB8AC3E}">
        <p14:creationId xmlns="" xmlns:p14="http://schemas.microsoft.com/office/powerpoint/2010/main" val="875187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8242357-2AD9-4215-9BF1-B6D670F8CBF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65221" y="1027289"/>
            <a:ext cx="7290155" cy="5587999"/>
          </a:xfrm>
          <a:prstGeom prst="rect">
            <a:avLst/>
          </a:prstGeom>
        </p:spPr>
      </p:pic>
      <p:sp>
        <p:nvSpPr>
          <p:cNvPr id="4" name="TextBox 3">
            <a:extLst>
              <a:ext uri="{FF2B5EF4-FFF2-40B4-BE49-F238E27FC236}">
                <a16:creationId xmlns="" xmlns:a16="http://schemas.microsoft.com/office/drawing/2014/main" id="{FFA29153-F981-4F76-A536-167D46F04DB9}"/>
              </a:ext>
            </a:extLst>
          </p:cNvPr>
          <p:cNvSpPr txBox="1"/>
          <p:nvPr/>
        </p:nvSpPr>
        <p:spPr>
          <a:xfrm>
            <a:off x="3657600" y="451556"/>
            <a:ext cx="1735983" cy="400110"/>
          </a:xfrm>
          <a:prstGeom prst="rect">
            <a:avLst/>
          </a:prstGeom>
          <a:noFill/>
        </p:spPr>
        <p:txBody>
          <a:bodyPr wrap="square" rtlCol="0">
            <a:spAutoFit/>
          </a:bodyPr>
          <a:lstStyle/>
          <a:p>
            <a:r>
              <a:rPr lang="en-US" sz="2000" dirty="0">
                <a:solidFill>
                  <a:schemeClr val="accent1">
                    <a:lumMod val="75000"/>
                  </a:schemeClr>
                </a:solidFill>
              </a:rPr>
              <a:t>4</a:t>
            </a:r>
            <a:r>
              <a:rPr lang="en-US" sz="2000" baseline="30000" dirty="0">
                <a:solidFill>
                  <a:schemeClr val="accent1">
                    <a:lumMod val="75000"/>
                  </a:schemeClr>
                </a:solidFill>
              </a:rPr>
              <a:t>th</a:t>
            </a:r>
            <a:r>
              <a:rPr lang="en-US" sz="2000" dirty="0">
                <a:solidFill>
                  <a:schemeClr val="accent1">
                    <a:lumMod val="75000"/>
                  </a:schemeClr>
                </a:solidFill>
              </a:rPr>
              <a:t> Week</a:t>
            </a:r>
            <a:endParaRPr lang="en-IN" sz="2000" dirty="0">
              <a:solidFill>
                <a:schemeClr val="accent1">
                  <a:lumMod val="75000"/>
                </a:schemeClr>
              </a:solidFill>
            </a:endParaRPr>
          </a:p>
        </p:txBody>
      </p:sp>
    </p:spTree>
    <p:extLst>
      <p:ext uri="{BB962C8B-B14F-4D97-AF65-F5344CB8AC3E}">
        <p14:creationId xmlns="" xmlns:p14="http://schemas.microsoft.com/office/powerpoint/2010/main" val="3393415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40CFD44-434F-4C69-ADD9-8836219DBA06}"/>
              </a:ext>
            </a:extLst>
          </p:cNvPr>
          <p:cNvSpPr txBox="1"/>
          <p:nvPr/>
        </p:nvSpPr>
        <p:spPr>
          <a:xfrm>
            <a:off x="293510" y="316089"/>
            <a:ext cx="7349068"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During the period of 4 weeks of Industrial Training we have completed following assignments:</a:t>
            </a:r>
            <a:endParaRPr lang="en-IN" dirty="0"/>
          </a:p>
        </p:txBody>
      </p:sp>
      <p:sp>
        <p:nvSpPr>
          <p:cNvPr id="5" name="TextBox 4">
            <a:extLst>
              <a:ext uri="{FF2B5EF4-FFF2-40B4-BE49-F238E27FC236}">
                <a16:creationId xmlns="" xmlns:a16="http://schemas.microsoft.com/office/drawing/2014/main" id="{5C69B258-C79A-4CB0-BB8C-612051138AD3}"/>
              </a:ext>
            </a:extLst>
          </p:cNvPr>
          <p:cNvSpPr txBox="1"/>
          <p:nvPr/>
        </p:nvSpPr>
        <p:spPr>
          <a:xfrm>
            <a:off x="1614311" y="5520267"/>
            <a:ext cx="7394224" cy="369332"/>
          </a:xfrm>
          <a:prstGeom prst="rect">
            <a:avLst/>
          </a:prstGeom>
          <a:noFill/>
        </p:spPr>
        <p:txBody>
          <a:bodyPr wrap="square" rtlCol="0">
            <a:spAutoFit/>
          </a:bodyPr>
          <a:lstStyle/>
          <a:p>
            <a:r>
              <a:rPr lang="en-US" b="1" dirty="0"/>
              <a:t>Timetable of your collage using tags of HTML.</a:t>
            </a:r>
            <a:endParaRPr lang="en-IN" dirty="0"/>
          </a:p>
        </p:txBody>
      </p:sp>
      <p:pic>
        <p:nvPicPr>
          <p:cNvPr id="6" name="Picture 5">
            <a:extLst>
              <a:ext uri="{FF2B5EF4-FFF2-40B4-BE49-F238E27FC236}">
                <a16:creationId xmlns="" xmlns:a16="http://schemas.microsoft.com/office/drawing/2014/main" id="{C7069C6F-B735-484C-8512-D3C2A368E6B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13803" y="1086598"/>
            <a:ext cx="8099621" cy="4309491"/>
          </a:xfrm>
          <a:prstGeom prst="rect">
            <a:avLst/>
          </a:prstGeom>
        </p:spPr>
      </p:pic>
    </p:spTree>
    <p:extLst>
      <p:ext uri="{BB962C8B-B14F-4D97-AF65-F5344CB8AC3E}">
        <p14:creationId xmlns="" xmlns:p14="http://schemas.microsoft.com/office/powerpoint/2010/main" val="18577654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9DD9EDE-F44B-4D60-A90F-1C3D22AABF54}"/>
              </a:ext>
            </a:extLst>
          </p:cNvPr>
          <p:cNvSpPr txBox="1"/>
          <p:nvPr/>
        </p:nvSpPr>
        <p:spPr>
          <a:xfrm>
            <a:off x="417688" y="316089"/>
            <a:ext cx="8879577" cy="646331"/>
          </a:xfrm>
          <a:prstGeom prst="rect">
            <a:avLst/>
          </a:prstGeom>
          <a:noFill/>
        </p:spPr>
        <p:txBody>
          <a:bodyPr wrap="square" rtlCol="0">
            <a:spAutoFit/>
          </a:bodyPr>
          <a:lstStyle/>
          <a:p>
            <a:pPr marL="285750" indent="-285750">
              <a:buFont typeface="Wingdings" panose="05000000000000000000" pitchFamily="2" charset="2"/>
              <a:buChar char="ü"/>
            </a:pPr>
            <a:r>
              <a:rPr lang="en-US" b="1" dirty="0"/>
              <a:t>An admission Form using tags of </a:t>
            </a:r>
            <a:r>
              <a:rPr lang="en-US" b="1" dirty="0" smtClean="0"/>
              <a:t>HMTL.</a:t>
            </a:r>
            <a:endParaRPr lang="en-IN" dirty="0"/>
          </a:p>
          <a:p>
            <a:endParaRPr lang="en-IN" dirty="0"/>
          </a:p>
        </p:txBody>
      </p:sp>
      <p:pic>
        <p:nvPicPr>
          <p:cNvPr id="4" name="Picture 3">
            <a:extLst>
              <a:ext uri="{FF2B5EF4-FFF2-40B4-BE49-F238E27FC236}">
                <a16:creationId xmlns="" xmlns:a16="http://schemas.microsoft.com/office/drawing/2014/main" id="{DE1B0D91-7B28-4FC9-B4AC-EF076B7ED0C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6044" y="826953"/>
            <a:ext cx="7710312" cy="4828780"/>
          </a:xfrm>
          <a:prstGeom prst="rect">
            <a:avLst/>
          </a:prstGeom>
        </p:spPr>
      </p:pic>
      <p:sp>
        <p:nvSpPr>
          <p:cNvPr id="5" name="TextBox 4">
            <a:extLst>
              <a:ext uri="{FF2B5EF4-FFF2-40B4-BE49-F238E27FC236}">
                <a16:creationId xmlns="" xmlns:a16="http://schemas.microsoft.com/office/drawing/2014/main" id="{4F9805D8-6A96-4E00-8DB7-A97C709F51A4}"/>
              </a:ext>
            </a:extLst>
          </p:cNvPr>
          <p:cNvSpPr txBox="1"/>
          <p:nvPr/>
        </p:nvSpPr>
        <p:spPr>
          <a:xfrm>
            <a:off x="1106310" y="5847644"/>
            <a:ext cx="6818489" cy="584775"/>
          </a:xfrm>
          <a:prstGeom prst="rect">
            <a:avLst/>
          </a:prstGeom>
          <a:noFill/>
        </p:spPr>
        <p:txBody>
          <a:bodyPr wrap="square" rtlCol="0">
            <a:spAutoFit/>
          </a:bodyPr>
          <a:lstStyle/>
          <a:p>
            <a:r>
              <a:rPr lang="en-US" sz="1400" dirty="0"/>
              <a:t>We have developed a basic college admission form using HTML tags.</a:t>
            </a:r>
            <a:endParaRPr lang="en-IN" sz="1400" dirty="0"/>
          </a:p>
          <a:p>
            <a:endParaRPr lang="en-IN" dirty="0"/>
          </a:p>
        </p:txBody>
      </p:sp>
    </p:spTree>
    <p:extLst>
      <p:ext uri="{BB962C8B-B14F-4D97-AF65-F5344CB8AC3E}">
        <p14:creationId xmlns="" xmlns:p14="http://schemas.microsoft.com/office/powerpoint/2010/main" val="464989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6F945-7863-4B11-88A1-483B8F0F935C}"/>
              </a:ext>
            </a:extLst>
          </p:cNvPr>
          <p:cNvSpPr>
            <a:spLocks noGrp="1"/>
          </p:cNvSpPr>
          <p:nvPr>
            <p:ph type="ctrTitle"/>
          </p:nvPr>
        </p:nvSpPr>
        <p:spPr>
          <a:xfrm>
            <a:off x="1027289" y="146756"/>
            <a:ext cx="6050844" cy="496711"/>
          </a:xfrm>
        </p:spPr>
        <p:txBody>
          <a:bodyPr/>
          <a:lstStyle/>
          <a:p>
            <a:pPr algn="l"/>
            <a:r>
              <a:rPr lang="en-US" sz="2800" b="1" dirty="0"/>
              <a:t>Introduction to our Mini Project:</a:t>
            </a:r>
            <a:endParaRPr lang="en-IN" sz="2800" b="1" dirty="0"/>
          </a:p>
        </p:txBody>
      </p:sp>
      <p:sp>
        <p:nvSpPr>
          <p:cNvPr id="3" name="Subtitle 2">
            <a:extLst>
              <a:ext uri="{FF2B5EF4-FFF2-40B4-BE49-F238E27FC236}">
                <a16:creationId xmlns="" xmlns:a16="http://schemas.microsoft.com/office/drawing/2014/main" id="{F043C21A-6FC1-4B53-9B75-A1FF815371E1}"/>
              </a:ext>
            </a:extLst>
          </p:cNvPr>
          <p:cNvSpPr>
            <a:spLocks noGrp="1"/>
          </p:cNvSpPr>
          <p:nvPr>
            <p:ph type="subTitle" idx="1"/>
          </p:nvPr>
        </p:nvSpPr>
        <p:spPr>
          <a:xfrm>
            <a:off x="1027289" y="722489"/>
            <a:ext cx="8246714" cy="4425243"/>
          </a:xfrm>
        </p:spPr>
        <p:txBody>
          <a:bodyPr/>
          <a:lstStyle/>
          <a:p>
            <a:pPr algn="l"/>
            <a:r>
              <a:rPr lang="en-US" sz="1600" b="1" dirty="0">
                <a:solidFill>
                  <a:schemeClr val="tx1">
                    <a:lumMod val="85000"/>
                    <a:lumOff val="15000"/>
                  </a:schemeClr>
                </a:solidFill>
              </a:rPr>
              <a:t>    Topic</a:t>
            </a:r>
            <a:r>
              <a:rPr lang="en-US" sz="2000" dirty="0">
                <a:solidFill>
                  <a:schemeClr val="tx1">
                    <a:lumMod val="85000"/>
                    <a:lumOff val="15000"/>
                  </a:schemeClr>
                </a:solidFill>
              </a:rPr>
              <a:t>:</a:t>
            </a:r>
            <a:r>
              <a:rPr lang="en-US" sz="1600" dirty="0">
                <a:solidFill>
                  <a:schemeClr val="tx1">
                    <a:lumMod val="85000"/>
                    <a:lumOff val="15000"/>
                  </a:schemeClr>
                </a:solidFill>
              </a:rPr>
              <a:t> Website on Travel Agency</a:t>
            </a:r>
          </a:p>
          <a:p>
            <a:pPr marL="285750" indent="-285750" algn="l">
              <a:buFont typeface="Arial" panose="020B0604020202020204" pitchFamily="34" charset="0"/>
              <a:buChar char="•"/>
            </a:pPr>
            <a:r>
              <a:rPr lang="en-US" sz="1600" dirty="0">
                <a:solidFill>
                  <a:schemeClr val="tx1">
                    <a:lumMod val="85000"/>
                    <a:lumOff val="15000"/>
                  </a:schemeClr>
                </a:solidFill>
              </a:rPr>
              <a:t>We have developed a mini-project having topic website on Travel Agency. We have used all the skill that we have learned in industrial training . We have developed this mini-project by using HTML, CSS, Bootstrap, etc. </a:t>
            </a:r>
          </a:p>
          <a:p>
            <a:pPr marL="285750" indent="-285750" algn="l">
              <a:buFont typeface="Arial" panose="020B0604020202020204" pitchFamily="34" charset="0"/>
              <a:buChar char="•"/>
            </a:pPr>
            <a:r>
              <a:rPr lang="en-US" dirty="0">
                <a:solidFill>
                  <a:schemeClr val="tx1">
                    <a:lumMod val="85000"/>
                    <a:lumOff val="15000"/>
                  </a:schemeClr>
                </a:solidFill>
              </a:rPr>
              <a:t>On the home page we have displayed the images of different busses to make it look better. We have created a Menu bar containing various menus. By clicking on these menus the user will be directed to another page. </a:t>
            </a:r>
          </a:p>
          <a:p>
            <a:pPr marL="285750" indent="-285750" algn="l">
              <a:buFont typeface="Arial" panose="020B0604020202020204" pitchFamily="34" charset="0"/>
              <a:buChar char="•"/>
            </a:pPr>
            <a:endParaRPr lang="en-US" dirty="0">
              <a:solidFill>
                <a:schemeClr val="tx1">
                  <a:lumMod val="85000"/>
                  <a:lumOff val="15000"/>
                </a:schemeClr>
              </a:solidFill>
            </a:endParaRPr>
          </a:p>
          <a:p>
            <a:pPr marL="285750" indent="-285750" algn="l">
              <a:buFont typeface="Arial" panose="020B0604020202020204" pitchFamily="34" charset="0"/>
              <a:buChar char="•"/>
            </a:pPr>
            <a:endParaRPr lang="en-IN" sz="1600" dirty="0">
              <a:solidFill>
                <a:schemeClr val="tx1">
                  <a:lumMod val="85000"/>
                  <a:lumOff val="15000"/>
                </a:schemeClr>
              </a:solidFill>
            </a:endParaRPr>
          </a:p>
          <a:p>
            <a:endParaRPr lang="en-IN" dirty="0"/>
          </a:p>
        </p:txBody>
      </p:sp>
      <p:pic>
        <p:nvPicPr>
          <p:cNvPr id="7" name="Picture 6">
            <a:extLst>
              <a:ext uri="{FF2B5EF4-FFF2-40B4-BE49-F238E27FC236}">
                <a16:creationId xmlns="" xmlns:a16="http://schemas.microsoft.com/office/drawing/2014/main" id="{43145E3F-AE32-4993-8F7F-C3FB1E7C08A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09510" y="3025421"/>
            <a:ext cx="7518401" cy="3364088"/>
          </a:xfrm>
          <a:prstGeom prst="rect">
            <a:avLst/>
          </a:prstGeom>
        </p:spPr>
      </p:pic>
    </p:spTree>
    <p:extLst>
      <p:ext uri="{BB962C8B-B14F-4D97-AF65-F5344CB8AC3E}">
        <p14:creationId xmlns="" xmlns:p14="http://schemas.microsoft.com/office/powerpoint/2010/main" val="3865077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3DC530E-5163-4099-B00D-7EF21D182F77}"/>
              </a:ext>
            </a:extLst>
          </p:cNvPr>
          <p:cNvSpPr txBox="1"/>
          <p:nvPr/>
        </p:nvSpPr>
        <p:spPr>
          <a:xfrm>
            <a:off x="0" y="180622"/>
            <a:ext cx="18368595" cy="86177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home page also contains some attractive quotes and thoughts. It also displays the services </a:t>
            </a:r>
          </a:p>
          <a:p>
            <a:r>
              <a:rPr lang="en-US" sz="1600" dirty="0"/>
              <a:t>     using icons that travel agency provides.</a:t>
            </a:r>
            <a:endParaRPr lang="en-IN" sz="1600" dirty="0"/>
          </a:p>
          <a:p>
            <a:endParaRPr lang="en-IN" dirty="0"/>
          </a:p>
        </p:txBody>
      </p:sp>
      <p:pic>
        <p:nvPicPr>
          <p:cNvPr id="4" name="Picture 3">
            <a:extLst>
              <a:ext uri="{FF2B5EF4-FFF2-40B4-BE49-F238E27FC236}">
                <a16:creationId xmlns="" xmlns:a16="http://schemas.microsoft.com/office/drawing/2014/main" id="{35B0E2DC-4CEC-4779-AA9F-8697AFA132F8}"/>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b="23609"/>
          <a:stretch/>
        </p:blipFill>
        <p:spPr>
          <a:xfrm>
            <a:off x="462844" y="835380"/>
            <a:ext cx="5283199" cy="2593620"/>
          </a:xfrm>
          <a:prstGeom prst="rect">
            <a:avLst/>
          </a:prstGeom>
        </p:spPr>
      </p:pic>
      <p:pic>
        <p:nvPicPr>
          <p:cNvPr id="6" name="Picture 5">
            <a:extLst>
              <a:ext uri="{FF2B5EF4-FFF2-40B4-BE49-F238E27FC236}">
                <a16:creationId xmlns="" xmlns:a16="http://schemas.microsoft.com/office/drawing/2014/main" id="{0C746645-0B53-46D3-81D8-918DBBE3CD70}"/>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23911" y="3429000"/>
            <a:ext cx="5915378" cy="2894858"/>
          </a:xfrm>
          <a:prstGeom prst="rect">
            <a:avLst/>
          </a:prstGeom>
        </p:spPr>
      </p:pic>
    </p:spTree>
    <p:extLst>
      <p:ext uri="{BB962C8B-B14F-4D97-AF65-F5344CB8AC3E}">
        <p14:creationId xmlns="" xmlns:p14="http://schemas.microsoft.com/office/powerpoint/2010/main" val="252855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7AE3990-2DC0-4F60-9A61-506A06A193BC}"/>
              </a:ext>
            </a:extLst>
          </p:cNvPr>
          <p:cNvSpPr txBox="1"/>
          <p:nvPr/>
        </p:nvSpPr>
        <p:spPr>
          <a:xfrm>
            <a:off x="112889" y="90311"/>
            <a:ext cx="1880610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page displays the images of various buses and cars with their short description </a:t>
            </a:r>
          </a:p>
          <a:p>
            <a:r>
              <a:rPr lang="en-US" dirty="0"/>
              <a:t>     such as model, color that are available for booking .</a:t>
            </a:r>
            <a:endParaRPr lang="en-IN" dirty="0"/>
          </a:p>
          <a:p>
            <a:endParaRPr lang="en-IN" dirty="0"/>
          </a:p>
        </p:txBody>
      </p:sp>
      <p:pic>
        <p:nvPicPr>
          <p:cNvPr id="4" name="Picture 3">
            <a:extLst>
              <a:ext uri="{FF2B5EF4-FFF2-40B4-BE49-F238E27FC236}">
                <a16:creationId xmlns="" xmlns:a16="http://schemas.microsoft.com/office/drawing/2014/main" id="{86A6A8D3-1E2B-4D8C-BBCE-937B5F5F5B5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9997" y="1013641"/>
            <a:ext cx="9154937" cy="4429125"/>
          </a:xfrm>
          <a:prstGeom prst="rect">
            <a:avLst/>
          </a:prstGeom>
        </p:spPr>
      </p:pic>
    </p:spTree>
    <p:extLst>
      <p:ext uri="{BB962C8B-B14F-4D97-AF65-F5344CB8AC3E}">
        <p14:creationId xmlns="" xmlns:p14="http://schemas.microsoft.com/office/powerpoint/2010/main" val="1580272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8CE412E-F375-443A-A6A9-7E0D20FFD348}"/>
              </a:ext>
            </a:extLst>
          </p:cNvPr>
          <p:cNvSpPr txBox="1"/>
          <p:nvPr/>
        </p:nvSpPr>
        <p:spPr>
          <a:xfrm>
            <a:off x="235532" y="283976"/>
            <a:ext cx="1362790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page displays the source and destination that are available for booking with</a:t>
            </a:r>
          </a:p>
          <a:p>
            <a:r>
              <a:rPr lang="en-US" dirty="0"/>
              <a:t>    their price</a:t>
            </a:r>
            <a:r>
              <a:rPr lang="en-US" dirty="0" smtClean="0"/>
              <a:t>.</a:t>
            </a:r>
            <a:endParaRPr lang="en-IN" dirty="0"/>
          </a:p>
        </p:txBody>
      </p:sp>
      <p:pic>
        <p:nvPicPr>
          <p:cNvPr id="4" name="Picture 3">
            <a:extLst>
              <a:ext uri="{FF2B5EF4-FFF2-40B4-BE49-F238E27FC236}">
                <a16:creationId xmlns="" xmlns:a16="http://schemas.microsoft.com/office/drawing/2014/main" id="{91C78796-54C1-4AE7-9529-B8F9756B925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69333" y="1105296"/>
            <a:ext cx="7416799" cy="5091289"/>
          </a:xfrm>
          <a:prstGeom prst="rect">
            <a:avLst/>
          </a:prstGeom>
        </p:spPr>
      </p:pic>
    </p:spTree>
    <p:extLst>
      <p:ext uri="{BB962C8B-B14F-4D97-AF65-F5344CB8AC3E}">
        <p14:creationId xmlns="" xmlns:p14="http://schemas.microsoft.com/office/powerpoint/2010/main" val="4099580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2106E36-A0E2-4BB1-A2A9-C455109803DF}"/>
              </a:ext>
            </a:extLst>
          </p:cNvPr>
          <p:cNvSpPr txBox="1"/>
          <p:nvPr/>
        </p:nvSpPr>
        <p:spPr>
          <a:xfrm>
            <a:off x="372533" y="146756"/>
            <a:ext cx="85005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Clicking ‘Book Now’ option it will be directed to following page.</a:t>
            </a:r>
            <a:endParaRPr lang="en-IN" dirty="0"/>
          </a:p>
        </p:txBody>
      </p:sp>
      <p:sp>
        <p:nvSpPr>
          <p:cNvPr id="3" name="TextBox 2">
            <a:extLst>
              <a:ext uri="{FF2B5EF4-FFF2-40B4-BE49-F238E27FC236}">
                <a16:creationId xmlns="" xmlns:a16="http://schemas.microsoft.com/office/drawing/2014/main" id="{86560C60-45B2-48BF-9934-42D4CB537354}"/>
              </a:ext>
            </a:extLst>
          </p:cNvPr>
          <p:cNvSpPr txBox="1"/>
          <p:nvPr/>
        </p:nvSpPr>
        <p:spPr>
          <a:xfrm>
            <a:off x="372534" y="3429000"/>
            <a:ext cx="1202374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After Clicking on ‘submit’ button following information will be displayed.</a:t>
            </a:r>
            <a:endParaRPr lang="en-IN" dirty="0"/>
          </a:p>
        </p:txBody>
      </p:sp>
      <p:pic>
        <p:nvPicPr>
          <p:cNvPr id="6" name="Picture 5">
            <a:extLst>
              <a:ext uri="{FF2B5EF4-FFF2-40B4-BE49-F238E27FC236}">
                <a16:creationId xmlns="" xmlns:a16="http://schemas.microsoft.com/office/drawing/2014/main" id="{0977D1D6-F7E1-4AD3-9FE3-602626096E2C}"/>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428" t="-23065" r="45140" b="23065"/>
          <a:stretch/>
        </p:blipFill>
        <p:spPr>
          <a:xfrm>
            <a:off x="796572" y="3064933"/>
            <a:ext cx="2917472" cy="3646311"/>
          </a:xfrm>
          <a:prstGeom prst="rect">
            <a:avLst/>
          </a:prstGeom>
        </p:spPr>
      </p:pic>
      <p:pic>
        <p:nvPicPr>
          <p:cNvPr id="7" name="Picture 6">
            <a:extLst>
              <a:ext uri="{FF2B5EF4-FFF2-40B4-BE49-F238E27FC236}">
                <a16:creationId xmlns="" xmlns:a16="http://schemas.microsoft.com/office/drawing/2014/main" id="{018CCC0A-7F18-4BD1-9426-F596E78C1E19}"/>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54757" y="516088"/>
            <a:ext cx="8218309" cy="2912912"/>
          </a:xfrm>
          <a:prstGeom prst="rect">
            <a:avLst/>
          </a:prstGeom>
        </p:spPr>
      </p:pic>
    </p:spTree>
    <p:extLst>
      <p:ext uri="{BB962C8B-B14F-4D97-AF65-F5344CB8AC3E}">
        <p14:creationId xmlns="" xmlns:p14="http://schemas.microsoft.com/office/powerpoint/2010/main" val="1978829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7903352-A8D0-4CE7-85DD-EB4ACD5CE681}"/>
              </a:ext>
            </a:extLst>
          </p:cNvPr>
          <p:cNvSpPr txBox="1"/>
          <p:nvPr/>
        </p:nvSpPr>
        <p:spPr>
          <a:xfrm>
            <a:off x="334611" y="417251"/>
            <a:ext cx="14053733" cy="923330"/>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smtClean="0"/>
              <a:t>This </a:t>
            </a:r>
            <a:r>
              <a:rPr lang="en-US" dirty="0"/>
              <a:t>webpage displays the details such as address, email, contact number of </a:t>
            </a:r>
          </a:p>
          <a:p>
            <a:r>
              <a:rPr lang="en-US" dirty="0"/>
              <a:t>      the travel agency.</a:t>
            </a:r>
            <a:endParaRPr lang="en-IN" dirty="0"/>
          </a:p>
          <a:p>
            <a:endParaRPr lang="en-IN" dirty="0"/>
          </a:p>
        </p:txBody>
      </p:sp>
      <p:pic>
        <p:nvPicPr>
          <p:cNvPr id="4" name="Picture 3">
            <a:extLst>
              <a:ext uri="{FF2B5EF4-FFF2-40B4-BE49-F238E27FC236}">
                <a16:creationId xmlns="" xmlns:a16="http://schemas.microsoft.com/office/drawing/2014/main" id="{0D3BFA7B-9805-4BA1-8729-F63802FFE7E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89675" y="1447170"/>
            <a:ext cx="7969955" cy="4809067"/>
          </a:xfrm>
          <a:prstGeom prst="rect">
            <a:avLst/>
          </a:prstGeom>
        </p:spPr>
      </p:pic>
    </p:spTree>
    <p:extLst>
      <p:ext uri="{BB962C8B-B14F-4D97-AF65-F5344CB8AC3E}">
        <p14:creationId xmlns="" xmlns:p14="http://schemas.microsoft.com/office/powerpoint/2010/main" val="93183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1CB6D-1990-4AF8-8E65-07998AD9213B}"/>
              </a:ext>
            </a:extLst>
          </p:cNvPr>
          <p:cNvSpPr>
            <a:spLocks noGrp="1"/>
          </p:cNvSpPr>
          <p:nvPr>
            <p:ph type="ctrTitle"/>
          </p:nvPr>
        </p:nvSpPr>
        <p:spPr>
          <a:xfrm>
            <a:off x="1507067" y="428978"/>
            <a:ext cx="7766936" cy="1151466"/>
          </a:xfrm>
        </p:spPr>
        <p:txBody>
          <a:bodyPr/>
          <a:lstStyle/>
          <a:p>
            <a:pPr algn="l"/>
            <a:r>
              <a:rPr lang="en-US" sz="2800" b="1" dirty="0"/>
              <a:t>Introduction of Industrial Training:</a:t>
            </a:r>
            <a:r>
              <a:rPr lang="en-IN" sz="3200" dirty="0"/>
              <a:t/>
            </a:r>
            <a:br>
              <a:rPr lang="en-IN" sz="3200" dirty="0"/>
            </a:br>
            <a:endParaRPr lang="en-IN" sz="3200" dirty="0"/>
          </a:p>
        </p:txBody>
      </p:sp>
      <p:sp>
        <p:nvSpPr>
          <p:cNvPr id="3" name="Subtitle 2">
            <a:extLst>
              <a:ext uri="{FF2B5EF4-FFF2-40B4-BE49-F238E27FC236}">
                <a16:creationId xmlns="" xmlns:a16="http://schemas.microsoft.com/office/drawing/2014/main" id="{B710EAF7-16DA-4DE6-A3F5-507FAA740F23}"/>
              </a:ext>
            </a:extLst>
          </p:cNvPr>
          <p:cNvSpPr>
            <a:spLocks noGrp="1"/>
          </p:cNvSpPr>
          <p:nvPr>
            <p:ph type="subTitle" idx="1"/>
          </p:nvPr>
        </p:nvSpPr>
        <p:spPr>
          <a:xfrm>
            <a:off x="1507067" y="1128889"/>
            <a:ext cx="7766936" cy="3036711"/>
          </a:xfrm>
        </p:spPr>
        <p:txBody>
          <a:bodyPr/>
          <a:lstStyle/>
          <a:p>
            <a:pPr marL="285750" indent="-285750" algn="l">
              <a:buFont typeface="Arial" panose="020B0604020202020204" pitchFamily="34" charset="0"/>
              <a:buChar char="•"/>
            </a:pPr>
            <a:r>
              <a:rPr lang="en-US" sz="1600" dirty="0">
                <a:solidFill>
                  <a:schemeClr val="tx1">
                    <a:lumMod val="85000"/>
                    <a:lumOff val="15000"/>
                  </a:schemeClr>
                </a:solidFill>
              </a:rPr>
              <a:t>Industrial training is a short duration training course provided in any company or industry to help students to get Industry knowledge.</a:t>
            </a:r>
          </a:p>
          <a:p>
            <a:pPr marL="285750" indent="-285750" algn="l">
              <a:buFont typeface="Arial" panose="020B0604020202020204" pitchFamily="34" charset="0"/>
              <a:buChar char="•"/>
            </a:pPr>
            <a:r>
              <a:rPr lang="en-US" sz="1600" dirty="0">
                <a:solidFill>
                  <a:schemeClr val="tx1">
                    <a:lumMod val="85000"/>
                    <a:lumOff val="15000"/>
                  </a:schemeClr>
                </a:solidFill>
              </a:rPr>
              <a:t>Industrial training is most important for students. </a:t>
            </a:r>
          </a:p>
          <a:p>
            <a:pPr marL="285750" indent="-285750" algn="l">
              <a:buFont typeface="Arial" panose="020B0604020202020204" pitchFamily="34" charset="0"/>
              <a:buChar char="•"/>
            </a:pPr>
            <a:r>
              <a:rPr lang="en-US" sz="1600" dirty="0">
                <a:solidFill>
                  <a:schemeClr val="tx1">
                    <a:lumMod val="85000"/>
                    <a:lumOff val="15000"/>
                  </a:schemeClr>
                </a:solidFill>
              </a:rPr>
              <a:t>It provides practical knowledge to the students and explains how the industry works.</a:t>
            </a:r>
          </a:p>
          <a:p>
            <a:pPr marL="285750" indent="-285750" algn="l">
              <a:buFont typeface="Arial" panose="020B0604020202020204" pitchFamily="34" charset="0"/>
              <a:buChar char="•"/>
            </a:pPr>
            <a:r>
              <a:rPr lang="en-US" sz="1600" dirty="0">
                <a:solidFill>
                  <a:schemeClr val="tx1">
                    <a:lumMod val="85000"/>
                    <a:lumOff val="15000"/>
                  </a:schemeClr>
                </a:solidFill>
              </a:rPr>
              <a:t> It exposes the students to actual working environment and enhances their knowledge and skill from what they have learned in the college.</a:t>
            </a:r>
            <a:endParaRPr lang="en-IN" sz="1600" dirty="0">
              <a:solidFill>
                <a:schemeClr val="tx1">
                  <a:lumMod val="85000"/>
                  <a:lumOff val="15000"/>
                </a:schemeClr>
              </a:solidFill>
            </a:endParaRPr>
          </a:p>
          <a:p>
            <a:pPr algn="l"/>
            <a:endParaRPr lang="en-IN" dirty="0">
              <a:solidFill>
                <a:schemeClr val="tx1">
                  <a:lumMod val="85000"/>
                  <a:lumOff val="15000"/>
                </a:schemeClr>
              </a:solidFill>
            </a:endParaRPr>
          </a:p>
        </p:txBody>
      </p:sp>
    </p:spTree>
    <p:extLst>
      <p:ext uri="{BB962C8B-B14F-4D97-AF65-F5344CB8AC3E}">
        <p14:creationId xmlns="" xmlns:p14="http://schemas.microsoft.com/office/powerpoint/2010/main" val="1151003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29E19-9606-4C1B-8A30-060A899C81E4}"/>
              </a:ext>
            </a:extLst>
          </p:cNvPr>
          <p:cNvSpPr>
            <a:spLocks noGrp="1"/>
          </p:cNvSpPr>
          <p:nvPr>
            <p:ph type="ctrTitle"/>
          </p:nvPr>
        </p:nvSpPr>
        <p:spPr>
          <a:xfrm>
            <a:off x="1155413" y="714928"/>
            <a:ext cx="8020936" cy="462844"/>
          </a:xfrm>
        </p:spPr>
        <p:txBody>
          <a:bodyPr/>
          <a:lstStyle/>
          <a:p>
            <a:pPr marL="285750" indent="-285750" algn="l">
              <a:buFont typeface="Arial" panose="020B0604020202020204" pitchFamily="34" charset="0"/>
              <a:buChar char="•"/>
            </a:pPr>
            <a:r>
              <a:rPr lang="en-US" sz="1800" b="1" dirty="0">
                <a:solidFill>
                  <a:schemeClr val="accent1">
                    <a:lumMod val="75000"/>
                  </a:schemeClr>
                </a:solidFill>
              </a:rPr>
              <a:t>Findings</a:t>
            </a:r>
            <a:r>
              <a:rPr lang="en-US" sz="1800" dirty="0">
                <a:solidFill>
                  <a:schemeClr val="accent1">
                    <a:lumMod val="75000"/>
                  </a:schemeClr>
                </a:solidFill>
              </a:rPr>
              <a:t>:</a:t>
            </a:r>
            <a:r>
              <a:rPr lang="en-IN" sz="1600" dirty="0"/>
              <a:t/>
            </a:r>
            <a:br>
              <a:rPr lang="en-IN" sz="1600" dirty="0"/>
            </a:br>
            <a:endParaRPr lang="en-IN" sz="1600" dirty="0"/>
          </a:p>
        </p:txBody>
      </p:sp>
      <p:sp>
        <p:nvSpPr>
          <p:cNvPr id="3" name="Subtitle 2">
            <a:extLst>
              <a:ext uri="{FF2B5EF4-FFF2-40B4-BE49-F238E27FC236}">
                <a16:creationId xmlns="" xmlns:a16="http://schemas.microsoft.com/office/drawing/2014/main" id="{44F8126A-AF22-4F28-8AB4-6D9C641A0CE9}"/>
              </a:ext>
            </a:extLst>
          </p:cNvPr>
          <p:cNvSpPr>
            <a:spLocks noGrp="1"/>
          </p:cNvSpPr>
          <p:nvPr>
            <p:ph type="subTitle" idx="1"/>
          </p:nvPr>
        </p:nvSpPr>
        <p:spPr>
          <a:xfrm>
            <a:off x="1222982" y="975448"/>
            <a:ext cx="7766936" cy="1354666"/>
          </a:xfrm>
        </p:spPr>
        <p:txBody>
          <a:bodyPr/>
          <a:lstStyle/>
          <a:p>
            <a:pPr algn="l"/>
            <a:r>
              <a:rPr lang="en-US" dirty="0">
                <a:solidFill>
                  <a:schemeClr val="tx1">
                    <a:lumMod val="85000"/>
                    <a:lumOff val="15000"/>
                  </a:schemeClr>
                </a:solidFill>
              </a:rPr>
              <a:t>During the training period, We were exposed to an environment that is professional in identifying the tasks of employee. From there, we can see how a programmer may play his/her role in a company.</a:t>
            </a:r>
            <a:endParaRPr lang="en-IN" dirty="0">
              <a:solidFill>
                <a:schemeClr val="tx1">
                  <a:lumMod val="85000"/>
                  <a:lumOff val="15000"/>
                </a:schemeClr>
              </a:solidFill>
            </a:endParaRPr>
          </a:p>
        </p:txBody>
      </p:sp>
      <p:sp>
        <p:nvSpPr>
          <p:cNvPr id="5" name="TextBox 4">
            <a:extLst>
              <a:ext uri="{FF2B5EF4-FFF2-40B4-BE49-F238E27FC236}">
                <a16:creationId xmlns="" xmlns:a16="http://schemas.microsoft.com/office/drawing/2014/main" id="{54580AFD-378F-441D-8ECF-82A42C00D94A}"/>
              </a:ext>
            </a:extLst>
          </p:cNvPr>
          <p:cNvSpPr txBox="1"/>
          <p:nvPr/>
        </p:nvSpPr>
        <p:spPr>
          <a:xfrm>
            <a:off x="1214104" y="2871139"/>
            <a:ext cx="29829779" cy="1477328"/>
          </a:xfrm>
          <a:prstGeom prst="rect">
            <a:avLst/>
          </a:prstGeom>
          <a:noFill/>
        </p:spPr>
        <p:txBody>
          <a:bodyPr wrap="square" rtlCol="0">
            <a:spAutoFit/>
          </a:bodyPr>
          <a:lstStyle/>
          <a:p>
            <a:r>
              <a:rPr lang="en-US" dirty="0"/>
              <a:t>The company should avoid giving different directions to students. This is</a:t>
            </a:r>
          </a:p>
          <a:p>
            <a:r>
              <a:rPr lang="en-US" dirty="0"/>
              <a:t> because students will feel confused when getting different instructions </a:t>
            </a:r>
          </a:p>
          <a:p>
            <a:r>
              <a:rPr lang="en-US" dirty="0"/>
              <a:t>from different staff. The mistakes in the assignment can be avoided if the </a:t>
            </a:r>
          </a:p>
          <a:p>
            <a:r>
              <a:rPr lang="en-US" dirty="0"/>
              <a:t>company provides correct and accurate instructions.</a:t>
            </a:r>
            <a:endParaRPr lang="en-IN" dirty="0"/>
          </a:p>
          <a:p>
            <a:endParaRPr lang="en-IN" dirty="0"/>
          </a:p>
        </p:txBody>
      </p:sp>
      <p:sp>
        <p:nvSpPr>
          <p:cNvPr id="6" name="TextBox 5">
            <a:extLst>
              <a:ext uri="{FF2B5EF4-FFF2-40B4-BE49-F238E27FC236}">
                <a16:creationId xmlns="" xmlns:a16="http://schemas.microsoft.com/office/drawing/2014/main" id="{5B3BE7C1-1D99-4062-B0A9-DD890304C0C4}"/>
              </a:ext>
            </a:extLst>
          </p:cNvPr>
          <p:cNvSpPr txBox="1"/>
          <p:nvPr/>
        </p:nvSpPr>
        <p:spPr>
          <a:xfrm>
            <a:off x="1235312" y="2383353"/>
            <a:ext cx="205542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1">
                    <a:lumMod val="75000"/>
                  </a:schemeClr>
                </a:solidFill>
              </a:rPr>
              <a:t>Suggestions</a:t>
            </a:r>
            <a:endParaRPr lang="en-IN" dirty="0">
              <a:solidFill>
                <a:schemeClr val="accent1">
                  <a:lumMod val="75000"/>
                </a:schemeClr>
              </a:solidFill>
            </a:endParaRPr>
          </a:p>
          <a:p>
            <a:pPr marL="285750" indent="-285750">
              <a:buFont typeface="Arial" panose="020B0604020202020204" pitchFamily="34" charset="0"/>
              <a:buChar char="•"/>
            </a:pPr>
            <a:endParaRPr lang="en-IN" dirty="0"/>
          </a:p>
        </p:txBody>
      </p:sp>
    </p:spTree>
    <p:extLst>
      <p:ext uri="{BB962C8B-B14F-4D97-AF65-F5344CB8AC3E}">
        <p14:creationId xmlns="" xmlns:p14="http://schemas.microsoft.com/office/powerpoint/2010/main" val="1209348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98307-FEC0-4CC9-82E3-1A5C2A0838F2}"/>
              </a:ext>
            </a:extLst>
          </p:cNvPr>
          <p:cNvSpPr>
            <a:spLocks noGrp="1"/>
          </p:cNvSpPr>
          <p:nvPr>
            <p:ph type="ctrTitle"/>
          </p:nvPr>
        </p:nvSpPr>
        <p:spPr>
          <a:xfrm>
            <a:off x="1507067" y="146756"/>
            <a:ext cx="7766936" cy="587022"/>
          </a:xfrm>
        </p:spPr>
        <p:txBody>
          <a:bodyPr/>
          <a:lstStyle/>
          <a:p>
            <a:pPr lvl="0" algn="l"/>
            <a:r>
              <a:rPr lang="en-US" sz="2400" b="1" dirty="0"/>
              <a:t>Conclusion:</a:t>
            </a:r>
            <a:endParaRPr lang="en-IN" sz="2400" dirty="0"/>
          </a:p>
        </p:txBody>
      </p:sp>
      <p:sp>
        <p:nvSpPr>
          <p:cNvPr id="3" name="Subtitle 2">
            <a:extLst>
              <a:ext uri="{FF2B5EF4-FFF2-40B4-BE49-F238E27FC236}">
                <a16:creationId xmlns="" xmlns:a16="http://schemas.microsoft.com/office/drawing/2014/main" id="{FEA91DD6-9846-4B09-8A80-E17787F316B2}"/>
              </a:ext>
            </a:extLst>
          </p:cNvPr>
          <p:cNvSpPr>
            <a:spLocks noGrp="1"/>
          </p:cNvSpPr>
          <p:nvPr>
            <p:ph type="subTitle" idx="1"/>
          </p:nvPr>
        </p:nvSpPr>
        <p:spPr>
          <a:xfrm>
            <a:off x="1507067" y="733779"/>
            <a:ext cx="7766936" cy="4413954"/>
          </a:xfrm>
        </p:spPr>
        <p:txBody>
          <a:bodyPr>
            <a:normAutofit/>
          </a:bodyPr>
          <a:lstStyle/>
          <a:p>
            <a:pPr algn="l"/>
            <a:r>
              <a:rPr lang="en-US" sz="1600" dirty="0">
                <a:solidFill>
                  <a:schemeClr val="tx1">
                    <a:lumMod val="85000"/>
                    <a:lumOff val="15000"/>
                  </a:schemeClr>
                </a:solidFill>
              </a:rPr>
              <a:t>After undergoing a 4 weeks of industrial training at Sumago InfoTech pvt.ltd. There is a lot of new knowledge that can be learned and we get to understand altogether on how this firm plays an important role in industrial field, especially in Quantity Surveying. Exposure that have been given to us by Sumago InfoTech pvt.ltd staff about the working and technical aspect is a very meaningful knowledge to us in order to prepare ourselves before stepping into the real work environment on the upcoming days.</a:t>
            </a:r>
            <a:endParaRPr lang="en-IN" sz="1600" dirty="0">
              <a:solidFill>
                <a:schemeClr val="tx1">
                  <a:lumMod val="85000"/>
                  <a:lumOff val="15000"/>
                </a:schemeClr>
              </a:solidFill>
            </a:endParaRPr>
          </a:p>
        </p:txBody>
      </p:sp>
    </p:spTree>
    <p:extLst>
      <p:ext uri="{BB962C8B-B14F-4D97-AF65-F5344CB8AC3E}">
        <p14:creationId xmlns="" xmlns:p14="http://schemas.microsoft.com/office/powerpoint/2010/main" val="2634229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554" y="1782792"/>
            <a:ext cx="8596668" cy="1320800"/>
          </a:xfrm>
        </p:spPr>
        <p:txBody>
          <a:bodyPr>
            <a:noAutofit/>
          </a:bodyPr>
          <a:lstStyle/>
          <a:p>
            <a:r>
              <a:rPr lang="en-US" sz="5400" dirty="0" smtClean="0"/>
              <a:t>					</a:t>
            </a:r>
            <a:br>
              <a:rPr lang="en-US" sz="5400" dirty="0" smtClean="0"/>
            </a:br>
            <a:r>
              <a:rPr lang="en-US" sz="5400" dirty="0" smtClean="0"/>
              <a:t>						</a:t>
            </a:r>
            <a:r>
              <a:rPr lang="en-US" sz="8800" dirty="0" smtClean="0">
                <a:solidFill>
                  <a:schemeClr val="tx1"/>
                </a:solidFill>
              </a:rPr>
              <a:t>Thank You!</a:t>
            </a:r>
            <a:endParaRPr lang="en-US" sz="8800" dirty="0">
              <a:solidFill>
                <a:schemeClr val="tx1"/>
              </a:solidFill>
            </a:endParaRPr>
          </a:p>
        </p:txBody>
      </p:sp>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E4AC2B-FC38-41A3-B094-232FC777D0C5}"/>
              </a:ext>
            </a:extLst>
          </p:cNvPr>
          <p:cNvSpPr>
            <a:spLocks noGrp="1"/>
          </p:cNvSpPr>
          <p:nvPr>
            <p:ph type="ctrTitle"/>
          </p:nvPr>
        </p:nvSpPr>
        <p:spPr>
          <a:xfrm>
            <a:off x="1507067" y="124179"/>
            <a:ext cx="7766936" cy="1241778"/>
          </a:xfrm>
        </p:spPr>
        <p:txBody>
          <a:bodyPr/>
          <a:lstStyle/>
          <a:p>
            <a:pPr algn="l"/>
            <a:r>
              <a:rPr lang="en-US" sz="2800" b="1" dirty="0"/>
              <a:t>Objectives of Industrial Training:</a:t>
            </a:r>
            <a:r>
              <a:rPr lang="en-IN" sz="2800" dirty="0"/>
              <a:t/>
            </a:r>
            <a:br>
              <a:rPr lang="en-IN" sz="2800" dirty="0"/>
            </a:br>
            <a:endParaRPr lang="en-IN" sz="2800" dirty="0"/>
          </a:p>
        </p:txBody>
      </p:sp>
      <p:sp>
        <p:nvSpPr>
          <p:cNvPr id="3" name="Subtitle 2">
            <a:extLst>
              <a:ext uri="{FF2B5EF4-FFF2-40B4-BE49-F238E27FC236}">
                <a16:creationId xmlns="" xmlns:a16="http://schemas.microsoft.com/office/drawing/2014/main" id="{B5571077-EC82-4268-BDA0-C8A32CAB4360}"/>
              </a:ext>
            </a:extLst>
          </p:cNvPr>
          <p:cNvSpPr>
            <a:spLocks noGrp="1"/>
          </p:cNvSpPr>
          <p:nvPr>
            <p:ph type="subTitle" idx="1"/>
          </p:nvPr>
        </p:nvSpPr>
        <p:spPr>
          <a:xfrm>
            <a:off x="1507067" y="1083733"/>
            <a:ext cx="7766936" cy="4063999"/>
          </a:xfrm>
        </p:spPr>
        <p:txBody>
          <a:bodyPr>
            <a:normAutofit/>
          </a:bodyPr>
          <a:lstStyle/>
          <a:p>
            <a:pPr marL="285750" lvl="0" indent="-285750" algn="l">
              <a:buFont typeface="Arial" panose="020B0604020202020204" pitchFamily="34" charset="0"/>
              <a:buChar char="•"/>
            </a:pPr>
            <a:r>
              <a:rPr lang="en-US" sz="1600" dirty="0">
                <a:solidFill>
                  <a:schemeClr val="tx1">
                    <a:lumMod val="85000"/>
                    <a:lumOff val="15000"/>
                  </a:schemeClr>
                </a:solidFill>
              </a:rPr>
              <a:t>Students will be able to understand the psychology of the </a:t>
            </a:r>
            <a:r>
              <a:rPr lang="en-US" sz="1600" dirty="0" smtClean="0">
                <a:solidFill>
                  <a:schemeClr val="tx1">
                    <a:lumMod val="85000"/>
                    <a:lumOff val="15000"/>
                  </a:schemeClr>
                </a:solidFill>
              </a:rPr>
              <a:t>employees.</a:t>
            </a:r>
            <a:endParaRPr lang="en-IN" sz="1600" dirty="0">
              <a:solidFill>
                <a:schemeClr val="tx1">
                  <a:lumMod val="85000"/>
                  <a:lumOff val="15000"/>
                </a:schemeClr>
              </a:solidFill>
            </a:endParaRPr>
          </a:p>
          <a:p>
            <a:pPr marL="285750" lvl="0" indent="-285750" algn="l">
              <a:buFont typeface="Arial" panose="020B0604020202020204" pitchFamily="34" charset="0"/>
              <a:buChar char="•"/>
            </a:pPr>
            <a:r>
              <a:rPr lang="en-US" sz="1600" dirty="0">
                <a:solidFill>
                  <a:schemeClr val="tx1">
                    <a:lumMod val="85000"/>
                    <a:lumOff val="15000"/>
                  </a:schemeClr>
                </a:solidFill>
              </a:rPr>
              <a:t>Students realize the size and scale of industry.</a:t>
            </a:r>
            <a:endParaRPr lang="en-IN" sz="1600" dirty="0">
              <a:solidFill>
                <a:schemeClr val="tx1">
                  <a:lumMod val="85000"/>
                  <a:lumOff val="15000"/>
                </a:schemeClr>
              </a:solidFill>
            </a:endParaRPr>
          </a:p>
          <a:p>
            <a:pPr marL="285750" lvl="0" indent="-285750" algn="l">
              <a:buFont typeface="Arial" panose="020B0604020202020204" pitchFamily="34" charset="0"/>
              <a:buChar char="•"/>
            </a:pPr>
            <a:r>
              <a:rPr lang="en-US" sz="1600" dirty="0">
                <a:solidFill>
                  <a:schemeClr val="tx1">
                    <a:lumMod val="85000"/>
                    <a:lumOff val="15000"/>
                  </a:schemeClr>
                </a:solidFill>
              </a:rPr>
              <a:t>Student should get an opportunity to apply their knowledge in problem solving in their project assignment.</a:t>
            </a:r>
            <a:endParaRPr lang="en-IN" sz="1600" dirty="0">
              <a:solidFill>
                <a:schemeClr val="tx1">
                  <a:lumMod val="85000"/>
                  <a:lumOff val="15000"/>
                </a:schemeClr>
              </a:solidFill>
            </a:endParaRPr>
          </a:p>
          <a:p>
            <a:pPr marL="285750" lvl="0" indent="-285750" algn="l">
              <a:buFont typeface="Arial" panose="020B0604020202020204" pitchFamily="34" charset="0"/>
              <a:buChar char="•"/>
            </a:pPr>
            <a:r>
              <a:rPr lang="en-US" sz="1600" dirty="0">
                <a:solidFill>
                  <a:schemeClr val="tx1">
                    <a:lumMod val="85000"/>
                    <a:lumOff val="15000"/>
                  </a:schemeClr>
                </a:solidFill>
              </a:rPr>
              <a:t>Students understand the scope, function and the job responsibilities in various departments of an organization.</a:t>
            </a:r>
            <a:endParaRPr lang="en-IN" sz="1600" dirty="0">
              <a:solidFill>
                <a:schemeClr val="tx1">
                  <a:lumMod val="85000"/>
                  <a:lumOff val="15000"/>
                </a:schemeClr>
              </a:solidFill>
            </a:endParaRPr>
          </a:p>
        </p:txBody>
      </p:sp>
    </p:spTree>
    <p:extLst>
      <p:ext uri="{BB962C8B-B14F-4D97-AF65-F5344CB8AC3E}">
        <p14:creationId xmlns="" xmlns:p14="http://schemas.microsoft.com/office/powerpoint/2010/main" val="1760947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E3302-04F2-4802-A31F-88622D4C30C1}"/>
              </a:ext>
            </a:extLst>
          </p:cNvPr>
          <p:cNvSpPr>
            <a:spLocks noGrp="1"/>
          </p:cNvSpPr>
          <p:nvPr>
            <p:ph type="ctrTitle"/>
          </p:nvPr>
        </p:nvSpPr>
        <p:spPr>
          <a:xfrm>
            <a:off x="1507067" y="79022"/>
            <a:ext cx="7766936" cy="1631246"/>
          </a:xfrm>
        </p:spPr>
        <p:txBody>
          <a:bodyPr/>
          <a:lstStyle/>
          <a:p>
            <a:pPr algn="l"/>
            <a:r>
              <a:rPr lang="en-US" sz="2800" b="1" dirty="0"/>
              <a:t>Company’s History:</a:t>
            </a:r>
            <a:r>
              <a:rPr lang="en-IN" dirty="0"/>
              <a:t/>
            </a:r>
            <a:br>
              <a:rPr lang="en-IN" dirty="0"/>
            </a:br>
            <a:endParaRPr lang="en-IN" dirty="0"/>
          </a:p>
        </p:txBody>
      </p:sp>
      <p:sp>
        <p:nvSpPr>
          <p:cNvPr id="3" name="Subtitle 2">
            <a:extLst>
              <a:ext uri="{FF2B5EF4-FFF2-40B4-BE49-F238E27FC236}">
                <a16:creationId xmlns="" xmlns:a16="http://schemas.microsoft.com/office/drawing/2014/main" id="{0AA50C8C-98F4-48F9-B678-AFE3695C07EF}"/>
              </a:ext>
            </a:extLst>
          </p:cNvPr>
          <p:cNvSpPr>
            <a:spLocks noGrp="1"/>
          </p:cNvSpPr>
          <p:nvPr>
            <p:ph type="subTitle" idx="1"/>
          </p:nvPr>
        </p:nvSpPr>
        <p:spPr>
          <a:xfrm>
            <a:off x="1507067" y="1016001"/>
            <a:ext cx="7766936" cy="3217332"/>
          </a:xfrm>
        </p:spPr>
        <p:txBody>
          <a:bodyPr/>
          <a:lstStyle/>
          <a:p>
            <a:pPr marL="285750" indent="-285750" algn="l">
              <a:buFont typeface="Arial" panose="020B0604020202020204" pitchFamily="34" charset="0"/>
              <a:buChar char="•"/>
            </a:pPr>
            <a:r>
              <a:rPr lang="en-US" sz="1600" b="1" dirty="0">
                <a:solidFill>
                  <a:schemeClr val="tx1">
                    <a:lumMod val="85000"/>
                    <a:lumOff val="15000"/>
                  </a:schemeClr>
                </a:solidFill>
              </a:rPr>
              <a:t>Sumago Infotech</a:t>
            </a:r>
            <a:r>
              <a:rPr lang="en-US" sz="1600" dirty="0">
                <a:solidFill>
                  <a:schemeClr val="tx1">
                    <a:lumMod val="85000"/>
                    <a:lumOff val="15000"/>
                  </a:schemeClr>
                </a:solidFill>
              </a:rPr>
              <a:t> is a company established in Oct 2013. </a:t>
            </a:r>
          </a:p>
          <a:p>
            <a:pPr marL="285750" indent="-285750" algn="l">
              <a:buFont typeface="Arial" panose="020B0604020202020204" pitchFamily="34" charset="0"/>
              <a:buChar char="•"/>
            </a:pPr>
            <a:r>
              <a:rPr lang="en-US" sz="1600" dirty="0">
                <a:solidFill>
                  <a:schemeClr val="tx1">
                    <a:lumMod val="85000"/>
                    <a:lumOff val="15000"/>
                  </a:schemeClr>
                </a:solidFill>
              </a:rPr>
              <a:t>It has industry-specific software expertise in technology, healthcare, financial, media, manufacturing and many other sectors. </a:t>
            </a:r>
          </a:p>
          <a:p>
            <a:pPr marL="285750" indent="-285750" algn="l">
              <a:buFont typeface="Arial" panose="020B0604020202020204" pitchFamily="34" charset="0"/>
              <a:buChar char="•"/>
            </a:pPr>
            <a:r>
              <a:rPr lang="en-US" sz="1600" dirty="0">
                <a:solidFill>
                  <a:schemeClr val="tx1">
                    <a:lumMod val="85000"/>
                    <a:lumOff val="15000"/>
                  </a:schemeClr>
                </a:solidFill>
              </a:rPr>
              <a:t>This company specializes in offering Web Designing, Web Application Development, Mobile App Development, Software Development, Digital Marketing, Software Testing, Quality Assurance Services and many more.</a:t>
            </a:r>
            <a:endParaRPr lang="en-IN" sz="1600" dirty="0">
              <a:solidFill>
                <a:schemeClr val="tx1">
                  <a:lumMod val="85000"/>
                  <a:lumOff val="15000"/>
                </a:schemeClr>
              </a:solidFill>
            </a:endParaRPr>
          </a:p>
          <a:p>
            <a:endParaRPr lang="en-IN" dirty="0"/>
          </a:p>
        </p:txBody>
      </p:sp>
      <p:pic>
        <p:nvPicPr>
          <p:cNvPr id="7" name="Picture 6">
            <a:extLst>
              <a:ext uri="{FF2B5EF4-FFF2-40B4-BE49-F238E27FC236}">
                <a16:creationId xmlns="" xmlns:a16="http://schemas.microsoft.com/office/drawing/2014/main" id="{1CF40B63-D240-48F1-BA97-A7A10610A4C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05390" y="2972108"/>
            <a:ext cx="5532913" cy="913784"/>
          </a:xfrm>
          <a:prstGeom prst="rect">
            <a:avLst/>
          </a:prstGeom>
        </p:spPr>
      </p:pic>
    </p:spTree>
    <p:extLst>
      <p:ext uri="{BB962C8B-B14F-4D97-AF65-F5344CB8AC3E}">
        <p14:creationId xmlns="" xmlns:p14="http://schemas.microsoft.com/office/powerpoint/2010/main" val="2926868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AF3FDA-FB56-4E1D-9BFA-DFFC0F6FC687}"/>
              </a:ext>
            </a:extLst>
          </p:cNvPr>
          <p:cNvSpPr>
            <a:spLocks noGrp="1"/>
          </p:cNvSpPr>
          <p:nvPr>
            <p:ph type="ctrTitle"/>
          </p:nvPr>
        </p:nvSpPr>
        <p:spPr>
          <a:xfrm>
            <a:off x="1507067" y="135467"/>
            <a:ext cx="7766936" cy="654755"/>
          </a:xfrm>
        </p:spPr>
        <p:txBody>
          <a:bodyPr/>
          <a:lstStyle/>
          <a:p>
            <a:pPr algn="l"/>
            <a:r>
              <a:rPr lang="en-US" sz="2800" b="1" dirty="0"/>
              <a:t>Organization chart:</a:t>
            </a:r>
            <a:endParaRPr lang="en-IN" sz="2800" dirty="0"/>
          </a:p>
        </p:txBody>
      </p:sp>
      <p:pic>
        <p:nvPicPr>
          <p:cNvPr id="29" name="Picture 28">
            <a:extLst>
              <a:ext uri="{FF2B5EF4-FFF2-40B4-BE49-F238E27FC236}">
                <a16:creationId xmlns="" xmlns:a16="http://schemas.microsoft.com/office/drawing/2014/main" id="{2CDAD3E1-F765-483E-8B00-9614D08D7B0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96533" y="790221"/>
            <a:ext cx="6148711" cy="5932311"/>
          </a:xfrm>
          <a:prstGeom prst="rect">
            <a:avLst/>
          </a:prstGeom>
        </p:spPr>
      </p:pic>
    </p:spTree>
    <p:extLst>
      <p:ext uri="{BB962C8B-B14F-4D97-AF65-F5344CB8AC3E}">
        <p14:creationId xmlns="" xmlns:p14="http://schemas.microsoft.com/office/powerpoint/2010/main" val="287150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B2EF36-5BA3-4718-BAD0-94F389ED0141}"/>
              </a:ext>
            </a:extLst>
          </p:cNvPr>
          <p:cNvSpPr>
            <a:spLocks noGrp="1"/>
          </p:cNvSpPr>
          <p:nvPr>
            <p:ph type="ctrTitle"/>
          </p:nvPr>
        </p:nvSpPr>
        <p:spPr>
          <a:xfrm>
            <a:off x="1507067" y="79023"/>
            <a:ext cx="7766936" cy="654756"/>
          </a:xfrm>
        </p:spPr>
        <p:txBody>
          <a:bodyPr/>
          <a:lstStyle/>
          <a:p>
            <a:pPr algn="l"/>
            <a:r>
              <a:rPr lang="en-US" sz="2800" b="1" dirty="0"/>
              <a:t>Company’s Business Activities:</a:t>
            </a:r>
            <a:endParaRPr lang="en-IN" sz="2800" dirty="0"/>
          </a:p>
        </p:txBody>
      </p:sp>
      <p:sp>
        <p:nvSpPr>
          <p:cNvPr id="3" name="Subtitle 2">
            <a:extLst>
              <a:ext uri="{FF2B5EF4-FFF2-40B4-BE49-F238E27FC236}">
                <a16:creationId xmlns="" xmlns:a16="http://schemas.microsoft.com/office/drawing/2014/main" id="{69EBB4DD-4B2C-4ECA-826A-70EAF4D39143}"/>
              </a:ext>
            </a:extLst>
          </p:cNvPr>
          <p:cNvSpPr>
            <a:spLocks noGrp="1"/>
          </p:cNvSpPr>
          <p:nvPr>
            <p:ph type="subTitle" idx="1"/>
          </p:nvPr>
        </p:nvSpPr>
        <p:spPr>
          <a:xfrm>
            <a:off x="1507067" y="869245"/>
            <a:ext cx="7766936" cy="4278488"/>
          </a:xfrm>
        </p:spPr>
        <p:txBody>
          <a:bodyPr/>
          <a:lstStyle/>
          <a:p>
            <a:pPr marL="285750" lvl="0" indent="-285750" algn="l">
              <a:buFont typeface="Arial" panose="020B0604020202020204" pitchFamily="34" charset="0"/>
              <a:buChar char="•"/>
            </a:pPr>
            <a:r>
              <a:rPr lang="en-US" dirty="0">
                <a:solidFill>
                  <a:schemeClr val="tx1">
                    <a:lumMod val="85000"/>
                    <a:lumOff val="15000"/>
                  </a:schemeClr>
                </a:solidFill>
              </a:rPr>
              <a:t>Online Examination System</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ERP </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Magic Bricks Application </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Food Delivery Application </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Online Service Provider Application</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Home Automation System </a:t>
            </a:r>
            <a:endParaRPr lang="en-IN" dirty="0">
              <a:solidFill>
                <a:schemeClr val="tx1">
                  <a:lumMod val="85000"/>
                  <a:lumOff val="15000"/>
                </a:schemeClr>
              </a:solidFill>
            </a:endParaRPr>
          </a:p>
          <a:p>
            <a:pPr marL="285750" lvl="0" indent="-285750" algn="l">
              <a:buFont typeface="Arial" panose="020B0604020202020204" pitchFamily="34" charset="0"/>
              <a:buChar char="•"/>
            </a:pPr>
            <a:r>
              <a:rPr lang="en-US" dirty="0">
                <a:solidFill>
                  <a:schemeClr val="tx1">
                    <a:lumMod val="85000"/>
                    <a:lumOff val="15000"/>
                  </a:schemeClr>
                </a:solidFill>
              </a:rPr>
              <a:t>E-commerce Application</a:t>
            </a:r>
            <a:endParaRPr lang="en-IN" dirty="0">
              <a:solidFill>
                <a:schemeClr val="tx1">
                  <a:lumMod val="85000"/>
                  <a:lumOff val="15000"/>
                </a:schemeClr>
              </a:solidFill>
            </a:endParaRPr>
          </a:p>
          <a:p>
            <a:r>
              <a:rPr lang="en-US" b="1" dirty="0"/>
              <a:t> </a:t>
            </a:r>
            <a:endParaRPr lang="en-IN" dirty="0"/>
          </a:p>
          <a:p>
            <a:endParaRPr lang="en-IN" dirty="0"/>
          </a:p>
        </p:txBody>
      </p:sp>
    </p:spTree>
    <p:extLst>
      <p:ext uri="{BB962C8B-B14F-4D97-AF65-F5344CB8AC3E}">
        <p14:creationId xmlns="" xmlns:p14="http://schemas.microsoft.com/office/powerpoint/2010/main" val="207713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32FEF5-447A-46BC-B6E7-5587C4D451B5}"/>
              </a:ext>
            </a:extLst>
          </p:cNvPr>
          <p:cNvSpPr>
            <a:spLocks noGrp="1"/>
          </p:cNvSpPr>
          <p:nvPr>
            <p:ph type="ctrTitle"/>
          </p:nvPr>
        </p:nvSpPr>
        <p:spPr>
          <a:xfrm>
            <a:off x="1507067" y="259644"/>
            <a:ext cx="7766936" cy="903112"/>
          </a:xfrm>
        </p:spPr>
        <p:txBody>
          <a:bodyPr/>
          <a:lstStyle/>
          <a:p>
            <a:pPr algn="l"/>
            <a:r>
              <a:rPr lang="en-US" sz="2800" b="1" dirty="0"/>
              <a:t>Organization Profile:</a:t>
            </a:r>
            <a:r>
              <a:rPr lang="en-IN" dirty="0"/>
              <a:t/>
            </a:r>
            <a:br>
              <a:rPr lang="en-IN" dirty="0"/>
            </a:br>
            <a:endParaRPr lang="en-IN" sz="2800" dirty="0"/>
          </a:p>
        </p:txBody>
      </p:sp>
      <p:pic>
        <p:nvPicPr>
          <p:cNvPr id="11" name="Picture 10">
            <a:extLst>
              <a:ext uri="{FF2B5EF4-FFF2-40B4-BE49-F238E27FC236}">
                <a16:creationId xmlns="" xmlns:a16="http://schemas.microsoft.com/office/drawing/2014/main" id="{D64B4B90-CCF5-4196-A9AC-D721A765D40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51467" y="869245"/>
            <a:ext cx="7039257" cy="5587999"/>
          </a:xfrm>
          <a:prstGeom prst="rect">
            <a:avLst/>
          </a:prstGeom>
        </p:spPr>
      </p:pic>
    </p:spTree>
    <p:extLst>
      <p:ext uri="{BB962C8B-B14F-4D97-AF65-F5344CB8AC3E}">
        <p14:creationId xmlns="" xmlns:p14="http://schemas.microsoft.com/office/powerpoint/2010/main" val="2529673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DA2CA-AC18-457C-B610-5BA246E38D6E}"/>
              </a:ext>
            </a:extLst>
          </p:cNvPr>
          <p:cNvSpPr>
            <a:spLocks noGrp="1"/>
          </p:cNvSpPr>
          <p:nvPr>
            <p:ph type="ctrTitle"/>
          </p:nvPr>
        </p:nvSpPr>
        <p:spPr>
          <a:xfrm>
            <a:off x="993423" y="0"/>
            <a:ext cx="3533421" cy="722489"/>
          </a:xfrm>
        </p:spPr>
        <p:txBody>
          <a:bodyPr/>
          <a:lstStyle/>
          <a:p>
            <a:pPr algn="l"/>
            <a:r>
              <a:rPr lang="en-US" sz="2800" dirty="0"/>
              <a:t>Weekly Report:</a:t>
            </a:r>
            <a:endParaRPr lang="en-IN" sz="2800" dirty="0"/>
          </a:p>
        </p:txBody>
      </p:sp>
      <p:pic>
        <p:nvPicPr>
          <p:cNvPr id="9" name="Picture 8">
            <a:extLst>
              <a:ext uri="{FF2B5EF4-FFF2-40B4-BE49-F238E27FC236}">
                <a16:creationId xmlns="" xmlns:a16="http://schemas.microsoft.com/office/drawing/2014/main" id="{A7EFB89A-490D-4236-8716-1E44C14742E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93423" y="925688"/>
            <a:ext cx="8015110" cy="5346353"/>
          </a:xfrm>
          <a:prstGeom prst="rect">
            <a:avLst/>
          </a:prstGeom>
        </p:spPr>
      </p:pic>
    </p:spTree>
    <p:extLst>
      <p:ext uri="{BB962C8B-B14F-4D97-AF65-F5344CB8AC3E}">
        <p14:creationId xmlns="" xmlns:p14="http://schemas.microsoft.com/office/powerpoint/2010/main" val="1501397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234E61-A19A-4439-950B-90D58AA279BF}"/>
              </a:ext>
            </a:extLst>
          </p:cNvPr>
          <p:cNvSpPr>
            <a:spLocks noGrp="1"/>
          </p:cNvSpPr>
          <p:nvPr>
            <p:ph type="title"/>
          </p:nvPr>
        </p:nvSpPr>
        <p:spPr>
          <a:xfrm>
            <a:off x="3973689" y="135467"/>
            <a:ext cx="3781777" cy="598311"/>
          </a:xfrm>
        </p:spPr>
        <p:txBody>
          <a:bodyPr>
            <a:normAutofit/>
          </a:bodyPr>
          <a:lstStyle/>
          <a:p>
            <a:r>
              <a:rPr lang="en-US" sz="2400" dirty="0"/>
              <a:t>2</a:t>
            </a:r>
            <a:r>
              <a:rPr lang="en-US" sz="2400" baseline="30000" dirty="0"/>
              <a:t>nd</a:t>
            </a:r>
            <a:r>
              <a:rPr lang="en-US" sz="2400" dirty="0"/>
              <a:t> Week</a:t>
            </a:r>
            <a:endParaRPr lang="en-IN" sz="2400" dirty="0"/>
          </a:p>
        </p:txBody>
      </p:sp>
      <p:pic>
        <p:nvPicPr>
          <p:cNvPr id="4" name="Picture 3">
            <a:extLst>
              <a:ext uri="{FF2B5EF4-FFF2-40B4-BE49-F238E27FC236}">
                <a16:creationId xmlns="" xmlns:a16="http://schemas.microsoft.com/office/drawing/2014/main" id="{587D2117-5876-4EA2-BB29-882236041F3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25690" y="666044"/>
            <a:ext cx="7371644" cy="5830114"/>
          </a:xfrm>
          <a:prstGeom prst="rect">
            <a:avLst/>
          </a:prstGeom>
        </p:spPr>
      </p:pic>
    </p:spTree>
    <p:extLst>
      <p:ext uri="{BB962C8B-B14F-4D97-AF65-F5344CB8AC3E}">
        <p14:creationId xmlns="" xmlns:p14="http://schemas.microsoft.com/office/powerpoint/2010/main" val="5367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278</TotalTime>
  <Words>705</Words>
  <Application>Microsoft Office PowerPoint</Application>
  <PresentationFormat>Custom</PresentationFormat>
  <Paragraphs>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Welcome  ITR Presentation </vt:lpstr>
      <vt:lpstr>Introduction of Industrial Training: </vt:lpstr>
      <vt:lpstr>Objectives of Industrial Training: </vt:lpstr>
      <vt:lpstr>Company’s History: </vt:lpstr>
      <vt:lpstr>Organization chart:</vt:lpstr>
      <vt:lpstr>Company’s Business Activities:</vt:lpstr>
      <vt:lpstr>Organization Profile: </vt:lpstr>
      <vt:lpstr>Weekly Report:</vt:lpstr>
      <vt:lpstr>2nd Week</vt:lpstr>
      <vt:lpstr>Slide 10</vt:lpstr>
      <vt:lpstr>Slide 11</vt:lpstr>
      <vt:lpstr>Slide 12</vt:lpstr>
      <vt:lpstr>Slide 13</vt:lpstr>
      <vt:lpstr>Introduction to our Mini Project:</vt:lpstr>
      <vt:lpstr>Slide 15</vt:lpstr>
      <vt:lpstr>Slide 16</vt:lpstr>
      <vt:lpstr>Slide 17</vt:lpstr>
      <vt:lpstr>Slide 18</vt:lpstr>
      <vt:lpstr>Slide 19</vt:lpstr>
      <vt:lpstr>Findings: </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Birhade</dc:creator>
  <cp:lastModifiedBy>lenovo</cp:lastModifiedBy>
  <cp:revision>90</cp:revision>
  <dcterms:created xsi:type="dcterms:W3CDTF">2020-10-17T13:08:35Z</dcterms:created>
  <dcterms:modified xsi:type="dcterms:W3CDTF">2020-10-20T07:35:10Z</dcterms:modified>
</cp:coreProperties>
</file>