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98" r:id="rId4"/>
    <p:sldId id="284" r:id="rId5"/>
    <p:sldId id="300" r:id="rId6"/>
    <p:sldId id="299" r:id="rId7"/>
    <p:sldId id="301" r:id="rId8"/>
    <p:sldId id="302" r:id="rId9"/>
    <p:sldId id="283" r:id="rId10"/>
    <p:sldId id="303" r:id="rId11"/>
    <p:sldId id="306" r:id="rId12"/>
    <p:sldId id="305" r:id="rId13"/>
    <p:sldId id="307" r:id="rId14"/>
    <p:sldId id="304" r:id="rId15"/>
    <p:sldId id="309" r:id="rId16"/>
    <p:sldId id="308" r:id="rId17"/>
    <p:sldId id="311" r:id="rId18"/>
    <p:sldId id="315" r:id="rId19"/>
    <p:sldId id="316" r:id="rId20"/>
    <p:sldId id="312" r:id="rId21"/>
    <p:sldId id="313" r:id="rId22"/>
    <p:sldId id="314"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061C-311E-4902-B518-E589FF277B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6C1A7B-3746-4A66-821D-A6F450A88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C0055E-6F5F-42E1-889A-E6801087AB3E}"/>
              </a:ext>
            </a:extLst>
          </p:cNvPr>
          <p:cNvSpPr>
            <a:spLocks noGrp="1"/>
          </p:cNvSpPr>
          <p:nvPr>
            <p:ph type="dt" sz="half" idx="10"/>
          </p:nvPr>
        </p:nvSpPr>
        <p:spPr/>
        <p:txBody>
          <a:bodyPr/>
          <a:lstStyle/>
          <a:p>
            <a:fld id="{BEC4E407-0D51-4EB2-9B61-71AC11541382}" type="datetimeFigureOut">
              <a:rPr lang="en-IN" smtClean="0"/>
              <a:t>23-05-2021</a:t>
            </a:fld>
            <a:endParaRPr lang="en-IN"/>
          </a:p>
        </p:txBody>
      </p:sp>
      <p:sp>
        <p:nvSpPr>
          <p:cNvPr id="5" name="Footer Placeholder 4">
            <a:extLst>
              <a:ext uri="{FF2B5EF4-FFF2-40B4-BE49-F238E27FC236}">
                <a16:creationId xmlns:a16="http://schemas.microsoft.com/office/drawing/2014/main" id="{D24181EC-84C3-4ACD-B93F-466091CA02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7C7789-9947-44F2-B15E-BFB31131F577}"/>
              </a:ext>
            </a:extLst>
          </p:cNvPr>
          <p:cNvSpPr>
            <a:spLocks noGrp="1"/>
          </p:cNvSpPr>
          <p:nvPr>
            <p:ph type="sldNum" sz="quarter" idx="12"/>
          </p:nvPr>
        </p:nvSpPr>
        <p:spPr/>
        <p:txBody>
          <a:bodyPr/>
          <a:lstStyle/>
          <a:p>
            <a:fld id="{2F140A32-C9AC-4822-989B-ADF70F840739}" type="slidenum">
              <a:rPr lang="en-IN" smtClean="0"/>
              <a:t>‹#›</a:t>
            </a:fld>
            <a:endParaRPr lang="en-IN"/>
          </a:p>
        </p:txBody>
      </p:sp>
    </p:spTree>
    <p:extLst>
      <p:ext uri="{BB962C8B-B14F-4D97-AF65-F5344CB8AC3E}">
        <p14:creationId xmlns:p14="http://schemas.microsoft.com/office/powerpoint/2010/main" val="813200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2D4B-4603-4A3C-9518-F29B337B5A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81DD47-8A3A-4590-B74E-71FCF0A27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B52D40-B96B-43B6-BF27-0FB5A1F9F9CB}"/>
              </a:ext>
            </a:extLst>
          </p:cNvPr>
          <p:cNvSpPr>
            <a:spLocks noGrp="1"/>
          </p:cNvSpPr>
          <p:nvPr>
            <p:ph type="dt" sz="half" idx="10"/>
          </p:nvPr>
        </p:nvSpPr>
        <p:spPr/>
        <p:txBody>
          <a:bodyPr/>
          <a:lstStyle/>
          <a:p>
            <a:fld id="{BEC4E407-0D51-4EB2-9B61-71AC11541382}" type="datetimeFigureOut">
              <a:rPr lang="en-IN" smtClean="0"/>
              <a:t>23-05-2021</a:t>
            </a:fld>
            <a:endParaRPr lang="en-IN"/>
          </a:p>
        </p:txBody>
      </p:sp>
      <p:sp>
        <p:nvSpPr>
          <p:cNvPr id="5" name="Footer Placeholder 4">
            <a:extLst>
              <a:ext uri="{FF2B5EF4-FFF2-40B4-BE49-F238E27FC236}">
                <a16:creationId xmlns:a16="http://schemas.microsoft.com/office/drawing/2014/main" id="{6A377C69-A192-4F61-9E22-E6846B3386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89D58A-C768-4612-9704-64FE8EE14149}"/>
              </a:ext>
            </a:extLst>
          </p:cNvPr>
          <p:cNvSpPr>
            <a:spLocks noGrp="1"/>
          </p:cNvSpPr>
          <p:nvPr>
            <p:ph type="sldNum" sz="quarter" idx="12"/>
          </p:nvPr>
        </p:nvSpPr>
        <p:spPr/>
        <p:txBody>
          <a:bodyPr/>
          <a:lstStyle/>
          <a:p>
            <a:fld id="{2F140A32-C9AC-4822-989B-ADF70F840739}" type="slidenum">
              <a:rPr lang="en-IN" smtClean="0"/>
              <a:t>‹#›</a:t>
            </a:fld>
            <a:endParaRPr lang="en-IN"/>
          </a:p>
        </p:txBody>
      </p:sp>
    </p:spTree>
    <p:extLst>
      <p:ext uri="{BB962C8B-B14F-4D97-AF65-F5344CB8AC3E}">
        <p14:creationId xmlns:p14="http://schemas.microsoft.com/office/powerpoint/2010/main" val="23682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49FA2-38C7-4B2D-B6D4-02FA770D25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F93E46-088B-4C5F-AD15-D73102B3ED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DE344D-C043-4875-92A0-F40746B1235A}"/>
              </a:ext>
            </a:extLst>
          </p:cNvPr>
          <p:cNvSpPr>
            <a:spLocks noGrp="1"/>
          </p:cNvSpPr>
          <p:nvPr>
            <p:ph type="dt" sz="half" idx="10"/>
          </p:nvPr>
        </p:nvSpPr>
        <p:spPr/>
        <p:txBody>
          <a:bodyPr/>
          <a:lstStyle/>
          <a:p>
            <a:fld id="{BEC4E407-0D51-4EB2-9B61-71AC11541382}" type="datetimeFigureOut">
              <a:rPr lang="en-IN" smtClean="0"/>
              <a:t>23-05-2021</a:t>
            </a:fld>
            <a:endParaRPr lang="en-IN"/>
          </a:p>
        </p:txBody>
      </p:sp>
      <p:sp>
        <p:nvSpPr>
          <p:cNvPr id="5" name="Footer Placeholder 4">
            <a:extLst>
              <a:ext uri="{FF2B5EF4-FFF2-40B4-BE49-F238E27FC236}">
                <a16:creationId xmlns:a16="http://schemas.microsoft.com/office/drawing/2014/main" id="{D7CBD61D-C57C-4ED9-9DA5-C64E0BFB40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A9B93-951D-437D-97C7-83D05C56FE6B}"/>
              </a:ext>
            </a:extLst>
          </p:cNvPr>
          <p:cNvSpPr>
            <a:spLocks noGrp="1"/>
          </p:cNvSpPr>
          <p:nvPr>
            <p:ph type="sldNum" sz="quarter" idx="12"/>
          </p:nvPr>
        </p:nvSpPr>
        <p:spPr/>
        <p:txBody>
          <a:bodyPr/>
          <a:lstStyle/>
          <a:p>
            <a:fld id="{2F140A32-C9AC-4822-989B-ADF70F840739}" type="slidenum">
              <a:rPr lang="en-IN" smtClean="0"/>
              <a:t>‹#›</a:t>
            </a:fld>
            <a:endParaRPr lang="en-IN"/>
          </a:p>
        </p:txBody>
      </p:sp>
    </p:spTree>
    <p:extLst>
      <p:ext uri="{BB962C8B-B14F-4D97-AF65-F5344CB8AC3E}">
        <p14:creationId xmlns:p14="http://schemas.microsoft.com/office/powerpoint/2010/main" val="60897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0208-232D-46C2-A296-18A9D041E4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8ECBD2-24B8-4A95-909B-8B0ED146B1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1FE2CD-961E-4272-80AD-9ACBE98DCB58}"/>
              </a:ext>
            </a:extLst>
          </p:cNvPr>
          <p:cNvSpPr>
            <a:spLocks noGrp="1"/>
          </p:cNvSpPr>
          <p:nvPr>
            <p:ph type="dt" sz="half" idx="10"/>
          </p:nvPr>
        </p:nvSpPr>
        <p:spPr/>
        <p:txBody>
          <a:bodyPr/>
          <a:lstStyle/>
          <a:p>
            <a:fld id="{BEC4E407-0D51-4EB2-9B61-71AC11541382}" type="datetimeFigureOut">
              <a:rPr lang="en-IN" smtClean="0"/>
              <a:t>23-05-2021</a:t>
            </a:fld>
            <a:endParaRPr lang="en-IN"/>
          </a:p>
        </p:txBody>
      </p:sp>
      <p:sp>
        <p:nvSpPr>
          <p:cNvPr id="5" name="Footer Placeholder 4">
            <a:extLst>
              <a:ext uri="{FF2B5EF4-FFF2-40B4-BE49-F238E27FC236}">
                <a16:creationId xmlns:a16="http://schemas.microsoft.com/office/drawing/2014/main" id="{188057E5-256F-4F4B-B464-6488A5B34C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3BEF2-F614-4EFF-ABE0-CC38BEFA9C1B}"/>
              </a:ext>
            </a:extLst>
          </p:cNvPr>
          <p:cNvSpPr>
            <a:spLocks noGrp="1"/>
          </p:cNvSpPr>
          <p:nvPr>
            <p:ph type="sldNum" sz="quarter" idx="12"/>
          </p:nvPr>
        </p:nvSpPr>
        <p:spPr/>
        <p:txBody>
          <a:bodyPr/>
          <a:lstStyle/>
          <a:p>
            <a:fld id="{2F140A32-C9AC-4822-989B-ADF70F840739}" type="slidenum">
              <a:rPr lang="en-IN" smtClean="0"/>
              <a:t>‹#›</a:t>
            </a:fld>
            <a:endParaRPr lang="en-IN"/>
          </a:p>
        </p:txBody>
      </p:sp>
    </p:spTree>
    <p:extLst>
      <p:ext uri="{BB962C8B-B14F-4D97-AF65-F5344CB8AC3E}">
        <p14:creationId xmlns:p14="http://schemas.microsoft.com/office/powerpoint/2010/main" val="382566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F681-2BB5-4266-BC3E-EE891976D1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A309DB-D568-47D7-985B-D23B2BBD2F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04293A-36F4-4A41-B762-5160572F108B}"/>
              </a:ext>
            </a:extLst>
          </p:cNvPr>
          <p:cNvSpPr>
            <a:spLocks noGrp="1"/>
          </p:cNvSpPr>
          <p:nvPr>
            <p:ph type="dt" sz="half" idx="10"/>
          </p:nvPr>
        </p:nvSpPr>
        <p:spPr/>
        <p:txBody>
          <a:bodyPr/>
          <a:lstStyle/>
          <a:p>
            <a:fld id="{BEC4E407-0D51-4EB2-9B61-71AC11541382}" type="datetimeFigureOut">
              <a:rPr lang="en-IN" smtClean="0"/>
              <a:t>23-05-2021</a:t>
            </a:fld>
            <a:endParaRPr lang="en-IN"/>
          </a:p>
        </p:txBody>
      </p:sp>
      <p:sp>
        <p:nvSpPr>
          <p:cNvPr id="5" name="Footer Placeholder 4">
            <a:extLst>
              <a:ext uri="{FF2B5EF4-FFF2-40B4-BE49-F238E27FC236}">
                <a16:creationId xmlns:a16="http://schemas.microsoft.com/office/drawing/2014/main" id="{F1F1828B-8884-4891-B1FA-A1F0F1174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80663D-8204-472F-A735-E0840F328810}"/>
              </a:ext>
            </a:extLst>
          </p:cNvPr>
          <p:cNvSpPr>
            <a:spLocks noGrp="1"/>
          </p:cNvSpPr>
          <p:nvPr>
            <p:ph type="sldNum" sz="quarter" idx="12"/>
          </p:nvPr>
        </p:nvSpPr>
        <p:spPr/>
        <p:txBody>
          <a:bodyPr/>
          <a:lstStyle/>
          <a:p>
            <a:fld id="{2F140A32-C9AC-4822-989B-ADF70F840739}" type="slidenum">
              <a:rPr lang="en-IN" smtClean="0"/>
              <a:t>‹#›</a:t>
            </a:fld>
            <a:endParaRPr lang="en-IN"/>
          </a:p>
        </p:txBody>
      </p:sp>
    </p:spTree>
    <p:extLst>
      <p:ext uri="{BB962C8B-B14F-4D97-AF65-F5344CB8AC3E}">
        <p14:creationId xmlns:p14="http://schemas.microsoft.com/office/powerpoint/2010/main" val="107869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CEE5-3EB2-4EE7-B4BB-27C01FCBFB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841E80-E671-4CAB-AD5C-86D70EAB09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EC9F68-814E-4161-B849-C4461C2F11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FCF5E5-9B78-48B2-B6AC-994D16BF7C8F}"/>
              </a:ext>
            </a:extLst>
          </p:cNvPr>
          <p:cNvSpPr>
            <a:spLocks noGrp="1"/>
          </p:cNvSpPr>
          <p:nvPr>
            <p:ph type="dt" sz="half" idx="10"/>
          </p:nvPr>
        </p:nvSpPr>
        <p:spPr/>
        <p:txBody>
          <a:bodyPr/>
          <a:lstStyle/>
          <a:p>
            <a:fld id="{BEC4E407-0D51-4EB2-9B61-71AC11541382}" type="datetimeFigureOut">
              <a:rPr lang="en-IN" smtClean="0"/>
              <a:t>23-05-2021</a:t>
            </a:fld>
            <a:endParaRPr lang="en-IN"/>
          </a:p>
        </p:txBody>
      </p:sp>
      <p:sp>
        <p:nvSpPr>
          <p:cNvPr id="6" name="Footer Placeholder 5">
            <a:extLst>
              <a:ext uri="{FF2B5EF4-FFF2-40B4-BE49-F238E27FC236}">
                <a16:creationId xmlns:a16="http://schemas.microsoft.com/office/drawing/2014/main" id="{1FDEC218-AA44-4DE2-B303-66EC00CB10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51E59E-D9B6-4912-8057-F0D8904DDBE0}"/>
              </a:ext>
            </a:extLst>
          </p:cNvPr>
          <p:cNvSpPr>
            <a:spLocks noGrp="1"/>
          </p:cNvSpPr>
          <p:nvPr>
            <p:ph type="sldNum" sz="quarter" idx="12"/>
          </p:nvPr>
        </p:nvSpPr>
        <p:spPr/>
        <p:txBody>
          <a:bodyPr/>
          <a:lstStyle/>
          <a:p>
            <a:fld id="{2F140A32-C9AC-4822-989B-ADF70F840739}" type="slidenum">
              <a:rPr lang="en-IN" smtClean="0"/>
              <a:t>‹#›</a:t>
            </a:fld>
            <a:endParaRPr lang="en-IN"/>
          </a:p>
        </p:txBody>
      </p:sp>
    </p:spTree>
    <p:extLst>
      <p:ext uri="{BB962C8B-B14F-4D97-AF65-F5344CB8AC3E}">
        <p14:creationId xmlns:p14="http://schemas.microsoft.com/office/powerpoint/2010/main" val="46128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A4B0-FD3F-47E9-90A7-4329FFB525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DDC6FC-148C-4724-80E8-C4DAF2C8C8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8F873-1371-4AA3-BE80-769C24783A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3D3C7A-54F4-4BC2-A1DC-CFAABD7A35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F1094-5F41-445F-8526-F12B12C329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5EC37B-1DB9-43FD-A944-434597293730}"/>
              </a:ext>
            </a:extLst>
          </p:cNvPr>
          <p:cNvSpPr>
            <a:spLocks noGrp="1"/>
          </p:cNvSpPr>
          <p:nvPr>
            <p:ph type="dt" sz="half" idx="10"/>
          </p:nvPr>
        </p:nvSpPr>
        <p:spPr/>
        <p:txBody>
          <a:bodyPr/>
          <a:lstStyle/>
          <a:p>
            <a:fld id="{BEC4E407-0D51-4EB2-9B61-71AC11541382}" type="datetimeFigureOut">
              <a:rPr lang="en-IN" smtClean="0"/>
              <a:t>23-05-2021</a:t>
            </a:fld>
            <a:endParaRPr lang="en-IN"/>
          </a:p>
        </p:txBody>
      </p:sp>
      <p:sp>
        <p:nvSpPr>
          <p:cNvPr id="8" name="Footer Placeholder 7">
            <a:extLst>
              <a:ext uri="{FF2B5EF4-FFF2-40B4-BE49-F238E27FC236}">
                <a16:creationId xmlns:a16="http://schemas.microsoft.com/office/drawing/2014/main" id="{835FFD89-A3FE-448B-ABA3-7FEB1E39DE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248193-6ADD-4227-9E45-505B1B04B8A5}"/>
              </a:ext>
            </a:extLst>
          </p:cNvPr>
          <p:cNvSpPr>
            <a:spLocks noGrp="1"/>
          </p:cNvSpPr>
          <p:nvPr>
            <p:ph type="sldNum" sz="quarter" idx="12"/>
          </p:nvPr>
        </p:nvSpPr>
        <p:spPr/>
        <p:txBody>
          <a:bodyPr/>
          <a:lstStyle/>
          <a:p>
            <a:fld id="{2F140A32-C9AC-4822-989B-ADF70F840739}" type="slidenum">
              <a:rPr lang="en-IN" smtClean="0"/>
              <a:t>‹#›</a:t>
            </a:fld>
            <a:endParaRPr lang="en-IN"/>
          </a:p>
        </p:txBody>
      </p:sp>
    </p:spTree>
    <p:extLst>
      <p:ext uri="{BB962C8B-B14F-4D97-AF65-F5344CB8AC3E}">
        <p14:creationId xmlns:p14="http://schemas.microsoft.com/office/powerpoint/2010/main" val="22506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2DF0-B178-4DD0-8F4A-97F6924861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B1D702-AF93-46C8-9048-AFCFAE905117}"/>
              </a:ext>
            </a:extLst>
          </p:cNvPr>
          <p:cNvSpPr>
            <a:spLocks noGrp="1"/>
          </p:cNvSpPr>
          <p:nvPr>
            <p:ph type="dt" sz="half" idx="10"/>
          </p:nvPr>
        </p:nvSpPr>
        <p:spPr/>
        <p:txBody>
          <a:bodyPr/>
          <a:lstStyle/>
          <a:p>
            <a:fld id="{BEC4E407-0D51-4EB2-9B61-71AC11541382}" type="datetimeFigureOut">
              <a:rPr lang="en-IN" smtClean="0"/>
              <a:t>23-05-2021</a:t>
            </a:fld>
            <a:endParaRPr lang="en-IN"/>
          </a:p>
        </p:txBody>
      </p:sp>
      <p:sp>
        <p:nvSpPr>
          <p:cNvPr id="4" name="Footer Placeholder 3">
            <a:extLst>
              <a:ext uri="{FF2B5EF4-FFF2-40B4-BE49-F238E27FC236}">
                <a16:creationId xmlns:a16="http://schemas.microsoft.com/office/drawing/2014/main" id="{DB095FB3-1EE4-4273-8AC1-D617E2F79E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1246BD-46EA-4378-AC46-0AF2B96779F3}"/>
              </a:ext>
            </a:extLst>
          </p:cNvPr>
          <p:cNvSpPr>
            <a:spLocks noGrp="1"/>
          </p:cNvSpPr>
          <p:nvPr>
            <p:ph type="sldNum" sz="quarter" idx="12"/>
          </p:nvPr>
        </p:nvSpPr>
        <p:spPr/>
        <p:txBody>
          <a:bodyPr/>
          <a:lstStyle/>
          <a:p>
            <a:fld id="{2F140A32-C9AC-4822-989B-ADF70F840739}" type="slidenum">
              <a:rPr lang="en-IN" smtClean="0"/>
              <a:t>‹#›</a:t>
            </a:fld>
            <a:endParaRPr lang="en-IN"/>
          </a:p>
        </p:txBody>
      </p:sp>
    </p:spTree>
    <p:extLst>
      <p:ext uri="{BB962C8B-B14F-4D97-AF65-F5344CB8AC3E}">
        <p14:creationId xmlns:p14="http://schemas.microsoft.com/office/powerpoint/2010/main" val="120810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D3575-6DAD-4093-99A6-65D52209EA89}"/>
              </a:ext>
            </a:extLst>
          </p:cNvPr>
          <p:cNvSpPr>
            <a:spLocks noGrp="1"/>
          </p:cNvSpPr>
          <p:nvPr>
            <p:ph type="dt" sz="half" idx="10"/>
          </p:nvPr>
        </p:nvSpPr>
        <p:spPr/>
        <p:txBody>
          <a:bodyPr/>
          <a:lstStyle/>
          <a:p>
            <a:fld id="{BEC4E407-0D51-4EB2-9B61-71AC11541382}" type="datetimeFigureOut">
              <a:rPr lang="en-IN" smtClean="0"/>
              <a:t>23-05-2021</a:t>
            </a:fld>
            <a:endParaRPr lang="en-IN"/>
          </a:p>
        </p:txBody>
      </p:sp>
      <p:sp>
        <p:nvSpPr>
          <p:cNvPr id="3" name="Footer Placeholder 2">
            <a:extLst>
              <a:ext uri="{FF2B5EF4-FFF2-40B4-BE49-F238E27FC236}">
                <a16:creationId xmlns:a16="http://schemas.microsoft.com/office/drawing/2014/main" id="{4A98DF34-2BCD-49F2-ACBC-D0BAC9CA33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7C503B-1E7A-4C74-AF7D-17DEE296D574}"/>
              </a:ext>
            </a:extLst>
          </p:cNvPr>
          <p:cNvSpPr>
            <a:spLocks noGrp="1"/>
          </p:cNvSpPr>
          <p:nvPr>
            <p:ph type="sldNum" sz="quarter" idx="12"/>
          </p:nvPr>
        </p:nvSpPr>
        <p:spPr/>
        <p:txBody>
          <a:bodyPr/>
          <a:lstStyle/>
          <a:p>
            <a:fld id="{2F140A32-C9AC-4822-989B-ADF70F840739}" type="slidenum">
              <a:rPr lang="en-IN" smtClean="0"/>
              <a:t>‹#›</a:t>
            </a:fld>
            <a:endParaRPr lang="en-IN"/>
          </a:p>
        </p:txBody>
      </p:sp>
    </p:spTree>
    <p:extLst>
      <p:ext uri="{BB962C8B-B14F-4D97-AF65-F5344CB8AC3E}">
        <p14:creationId xmlns:p14="http://schemas.microsoft.com/office/powerpoint/2010/main" val="252688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5238-E893-4CC7-8373-9C54D9DCD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0FB1E3-F9FC-440B-B7BD-D1116F28BD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8296B4-1754-4E71-A270-5185CE785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7738A-9E7E-4584-8693-878C97401A22}"/>
              </a:ext>
            </a:extLst>
          </p:cNvPr>
          <p:cNvSpPr>
            <a:spLocks noGrp="1"/>
          </p:cNvSpPr>
          <p:nvPr>
            <p:ph type="dt" sz="half" idx="10"/>
          </p:nvPr>
        </p:nvSpPr>
        <p:spPr/>
        <p:txBody>
          <a:bodyPr/>
          <a:lstStyle/>
          <a:p>
            <a:fld id="{BEC4E407-0D51-4EB2-9B61-71AC11541382}" type="datetimeFigureOut">
              <a:rPr lang="en-IN" smtClean="0"/>
              <a:t>23-05-2021</a:t>
            </a:fld>
            <a:endParaRPr lang="en-IN"/>
          </a:p>
        </p:txBody>
      </p:sp>
      <p:sp>
        <p:nvSpPr>
          <p:cNvPr id="6" name="Footer Placeholder 5">
            <a:extLst>
              <a:ext uri="{FF2B5EF4-FFF2-40B4-BE49-F238E27FC236}">
                <a16:creationId xmlns:a16="http://schemas.microsoft.com/office/drawing/2014/main" id="{A7AD69A7-1242-415A-8EC9-CD9CB12114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FD82CE-12CC-4572-A8D0-C7C15EF6D72B}"/>
              </a:ext>
            </a:extLst>
          </p:cNvPr>
          <p:cNvSpPr>
            <a:spLocks noGrp="1"/>
          </p:cNvSpPr>
          <p:nvPr>
            <p:ph type="sldNum" sz="quarter" idx="12"/>
          </p:nvPr>
        </p:nvSpPr>
        <p:spPr/>
        <p:txBody>
          <a:bodyPr/>
          <a:lstStyle/>
          <a:p>
            <a:fld id="{2F140A32-C9AC-4822-989B-ADF70F840739}" type="slidenum">
              <a:rPr lang="en-IN" smtClean="0"/>
              <a:t>‹#›</a:t>
            </a:fld>
            <a:endParaRPr lang="en-IN"/>
          </a:p>
        </p:txBody>
      </p:sp>
    </p:spTree>
    <p:extLst>
      <p:ext uri="{BB962C8B-B14F-4D97-AF65-F5344CB8AC3E}">
        <p14:creationId xmlns:p14="http://schemas.microsoft.com/office/powerpoint/2010/main" val="3843071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FBBA-ACA2-4C04-8C08-C1D2088AD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7B6DA0-A90D-4870-B4A6-535DC5AAC6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049731-CDC2-454C-A528-52E22903A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CE397-A002-416E-A49D-18DC72BFC684}"/>
              </a:ext>
            </a:extLst>
          </p:cNvPr>
          <p:cNvSpPr>
            <a:spLocks noGrp="1"/>
          </p:cNvSpPr>
          <p:nvPr>
            <p:ph type="dt" sz="half" idx="10"/>
          </p:nvPr>
        </p:nvSpPr>
        <p:spPr/>
        <p:txBody>
          <a:bodyPr/>
          <a:lstStyle/>
          <a:p>
            <a:fld id="{BEC4E407-0D51-4EB2-9B61-71AC11541382}" type="datetimeFigureOut">
              <a:rPr lang="en-IN" smtClean="0"/>
              <a:t>23-05-2021</a:t>
            </a:fld>
            <a:endParaRPr lang="en-IN"/>
          </a:p>
        </p:txBody>
      </p:sp>
      <p:sp>
        <p:nvSpPr>
          <p:cNvPr id="6" name="Footer Placeholder 5">
            <a:extLst>
              <a:ext uri="{FF2B5EF4-FFF2-40B4-BE49-F238E27FC236}">
                <a16:creationId xmlns:a16="http://schemas.microsoft.com/office/drawing/2014/main" id="{BB643078-9AF4-4CE6-A693-A80C369136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25B5FE-7A7B-4164-86E6-459892D05099}"/>
              </a:ext>
            </a:extLst>
          </p:cNvPr>
          <p:cNvSpPr>
            <a:spLocks noGrp="1"/>
          </p:cNvSpPr>
          <p:nvPr>
            <p:ph type="sldNum" sz="quarter" idx="12"/>
          </p:nvPr>
        </p:nvSpPr>
        <p:spPr/>
        <p:txBody>
          <a:bodyPr/>
          <a:lstStyle/>
          <a:p>
            <a:fld id="{2F140A32-C9AC-4822-989B-ADF70F840739}" type="slidenum">
              <a:rPr lang="en-IN" smtClean="0"/>
              <a:t>‹#›</a:t>
            </a:fld>
            <a:endParaRPr lang="en-IN"/>
          </a:p>
        </p:txBody>
      </p:sp>
    </p:spTree>
    <p:extLst>
      <p:ext uri="{BB962C8B-B14F-4D97-AF65-F5344CB8AC3E}">
        <p14:creationId xmlns:p14="http://schemas.microsoft.com/office/powerpoint/2010/main" val="269459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59379B-C47C-43CA-8728-1520A29C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DBB9D2-C51F-48F2-922A-F272633E45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D4AE20-4F4F-4391-AA3B-044780107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4E407-0D51-4EB2-9B61-71AC11541382}" type="datetimeFigureOut">
              <a:rPr lang="en-IN" smtClean="0"/>
              <a:t>23-05-2021</a:t>
            </a:fld>
            <a:endParaRPr lang="en-IN"/>
          </a:p>
        </p:txBody>
      </p:sp>
      <p:sp>
        <p:nvSpPr>
          <p:cNvPr id="5" name="Footer Placeholder 4">
            <a:extLst>
              <a:ext uri="{FF2B5EF4-FFF2-40B4-BE49-F238E27FC236}">
                <a16:creationId xmlns:a16="http://schemas.microsoft.com/office/drawing/2014/main" id="{57618E43-C714-4AAC-BB70-95C601BAE6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4C6C6D-7E16-4578-AC9F-1C849A3D44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40A32-C9AC-4822-989B-ADF70F840739}" type="slidenum">
              <a:rPr lang="en-IN" smtClean="0"/>
              <a:t>‹#›</a:t>
            </a:fld>
            <a:endParaRPr lang="en-IN"/>
          </a:p>
        </p:txBody>
      </p:sp>
    </p:spTree>
    <p:extLst>
      <p:ext uri="{BB962C8B-B14F-4D97-AF65-F5344CB8AC3E}">
        <p14:creationId xmlns:p14="http://schemas.microsoft.com/office/powerpoint/2010/main" val="3340218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ctrTitle"/>
          </p:nvPr>
        </p:nvSpPr>
        <p:spPr>
          <a:xfrm>
            <a:off x="0" y="0"/>
            <a:ext cx="12192000" cy="6858000"/>
          </a:xfrm>
          <a:solidFill>
            <a:schemeClr val="accent2">
              <a:lumMod val="20000"/>
              <a:lumOff val="80000"/>
            </a:schemeClr>
          </a:solidFill>
          <a:ln>
            <a:solidFill>
              <a:srgbClr val="FF0000"/>
            </a:solidFill>
          </a:ln>
        </p:spPr>
        <p:txBody>
          <a:bodyPr>
            <a:normAutofit/>
          </a:bodyPr>
          <a:lstStyle/>
          <a:p>
            <a:r>
              <a:rPr lang="en-US" dirty="0">
                <a:effectLst/>
                <a:latin typeface="Times New Roman" panose="02020603050405020304" pitchFamily="18" charset="0"/>
                <a:ea typeface="Tahoma" panose="020B0604030504040204" pitchFamily="34" charset="0"/>
                <a:cs typeface="Times New Roman" panose="02020603050405020304" pitchFamily="18" charset="0"/>
              </a:rPr>
              <a:t>Expert System for predicting employee attrition rate in Organizations</a:t>
            </a:r>
            <a:br>
              <a:rPr lang="en-US" dirty="0">
                <a:effectLst/>
                <a:latin typeface="Times New Roman" panose="02020603050405020304" pitchFamily="18" charset="0"/>
                <a:ea typeface="Tahoma" panose="020B0604030504040204" pitchFamily="34" charset="0"/>
                <a:cs typeface="Times New Roman" panose="02020603050405020304" pitchFamily="18" charset="0"/>
              </a:rPr>
            </a:br>
            <a:br>
              <a:rPr lang="en-US" dirty="0">
                <a:effectLst/>
                <a:latin typeface="Times New Roman" panose="02020603050405020304" pitchFamily="18" charset="0"/>
                <a:ea typeface="Tahoma" panose="020B0604030504040204" pitchFamily="34" charset="0"/>
                <a:cs typeface="Times New Roman" panose="02020603050405020304" pitchFamily="18" charset="0"/>
              </a:rPr>
            </a:br>
            <a:br>
              <a:rPr lang="en-US" dirty="0">
                <a:effectLst/>
                <a:latin typeface="Times New Roman" panose="02020603050405020304" pitchFamily="18" charset="0"/>
                <a:ea typeface="Tahoma" panose="020B0604030504040204" pitchFamily="34"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Presented By:</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Nilesh Kumar </a:t>
            </a:r>
            <a:r>
              <a:rPr lang="en-US" sz="6000" dirty="0" err="1">
                <a:latin typeface="Times New Roman" panose="02020603050405020304" pitchFamily="18" charset="0"/>
                <a:cs typeface="Times New Roman" panose="02020603050405020304" pitchFamily="18" charset="0"/>
              </a:rPr>
              <a:t>Sahu</a:t>
            </a:r>
            <a:br>
              <a:rPr lang="en-IN" sz="60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EB5E118B-202D-4C13-8A21-4E2914EC7612}"/>
              </a:ext>
            </a:extLst>
          </p:cNvPr>
          <p:cNvSpPr>
            <a:spLocks noGrp="1"/>
          </p:cNvSpPr>
          <p:nvPr>
            <p:ph type="sldNum" sz="quarter" idx="12"/>
          </p:nvPr>
        </p:nvSpPr>
        <p:spPr/>
        <p:txBody>
          <a:bodyPr/>
          <a:lstStyle/>
          <a:p>
            <a:fld id="{F4005355-682B-4213-9439-550418D729A3}" type="slidenum">
              <a:rPr lang="en-IN" smtClean="0"/>
              <a:t>1</a:t>
            </a:fld>
            <a:endParaRPr lang="en-IN"/>
          </a:p>
        </p:txBody>
      </p:sp>
    </p:spTree>
    <p:extLst>
      <p:ext uri="{BB962C8B-B14F-4D97-AF65-F5344CB8AC3E}">
        <p14:creationId xmlns:p14="http://schemas.microsoft.com/office/powerpoint/2010/main" val="88685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Related Work</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p:txBody>
          <a:bodyPr>
            <a:normAutofit/>
          </a:bodyPr>
          <a:lstStyle/>
          <a:p>
            <a:r>
              <a:rPr lang="en-US" dirty="0">
                <a:effectLst/>
                <a:latin typeface="Times New Roman" panose="02020603050405020304" pitchFamily="18" charset="0"/>
                <a:cs typeface="Times New Roman" panose="02020603050405020304" pitchFamily="18" charset="0"/>
              </a:rPr>
              <a:t>Our work presents, in addition, an expert system that tries to predict the employee attrition rate in organizations using Deep Neural Network.</a:t>
            </a:r>
          </a:p>
          <a:p>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Different metrics on the training set can be used to see how a model is progressing in terms of it's training, and it's metrics on the validation set enables us to get a measure of the quality of chosen model as to how well it's able to make new predictions based on data it hasn't seen before.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10</a:t>
            </a:fld>
            <a:endParaRPr lang="en-IN"/>
          </a:p>
        </p:txBody>
      </p:sp>
    </p:spTree>
    <p:extLst>
      <p:ext uri="{BB962C8B-B14F-4D97-AF65-F5344CB8AC3E}">
        <p14:creationId xmlns:p14="http://schemas.microsoft.com/office/powerpoint/2010/main" val="350418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Proposed Methodology</a:t>
            </a:r>
            <a:endParaRPr lang="en-IN" dirty="0"/>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11</a:t>
            </a:fld>
            <a:endParaRPr lang="en-IN"/>
          </a:p>
        </p:txBody>
      </p:sp>
      <p:pic>
        <p:nvPicPr>
          <p:cNvPr id="8" name="Picture 7">
            <a:extLst>
              <a:ext uri="{FF2B5EF4-FFF2-40B4-BE49-F238E27FC236}">
                <a16:creationId xmlns:a16="http://schemas.microsoft.com/office/drawing/2014/main" id="{481B2283-EA5F-40A4-B26F-7A5F62462BAB}"/>
              </a:ext>
            </a:extLst>
          </p:cNvPr>
          <p:cNvPicPr>
            <a:picLocks noChangeAspect="1"/>
          </p:cNvPicPr>
          <p:nvPr/>
        </p:nvPicPr>
        <p:blipFill>
          <a:blip r:embed="rId2"/>
          <a:stretch>
            <a:fillRect/>
          </a:stretch>
        </p:blipFill>
        <p:spPr>
          <a:xfrm>
            <a:off x="1490663" y="1584325"/>
            <a:ext cx="4181475" cy="4772025"/>
          </a:xfrm>
          <a:prstGeom prst="rect">
            <a:avLst/>
          </a:prstGeom>
        </p:spPr>
      </p:pic>
      <p:sp>
        <p:nvSpPr>
          <p:cNvPr id="9" name="Content Placeholder 2">
            <a:extLst>
              <a:ext uri="{FF2B5EF4-FFF2-40B4-BE49-F238E27FC236}">
                <a16:creationId xmlns:a16="http://schemas.microsoft.com/office/drawing/2014/main" id="{3B905A77-23EF-4479-A1B8-CA48AD20CB31}"/>
              </a:ext>
            </a:extLst>
          </p:cNvPr>
          <p:cNvSpPr>
            <a:spLocks noGrp="1"/>
          </p:cNvSpPr>
          <p:nvPr>
            <p:ph idx="1"/>
          </p:nvPr>
        </p:nvSpPr>
        <p:spPr>
          <a:xfrm>
            <a:off x="6519864" y="3429000"/>
            <a:ext cx="4714461" cy="774562"/>
          </a:xfrm>
        </p:spPr>
        <p:txBody>
          <a:bodyPr>
            <a:normAutofit lnSpcReduction="10000"/>
          </a:bodyPr>
          <a:lstStyle/>
          <a:p>
            <a:r>
              <a:rPr lang="en-US" dirty="0">
                <a:effectLst/>
                <a:latin typeface="Times New Roman" panose="02020603050405020304" pitchFamily="18" charset="0"/>
                <a:cs typeface="Times New Roman" panose="02020603050405020304" pitchFamily="18" charset="0"/>
              </a:rPr>
              <a:t>Block diagram of proposed work</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086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A. Dataset Acquisition</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p:txBody>
          <a:bodyPr>
            <a:normAutofit/>
          </a:bodyPr>
          <a:lstStyle/>
          <a:p>
            <a:r>
              <a:rPr lang="en-US" dirty="0">
                <a:effectLst/>
                <a:latin typeface="Times New Roman" panose="02020603050405020304" pitchFamily="18" charset="0"/>
                <a:cs typeface="Times New Roman" panose="02020603050405020304" pitchFamily="18" charset="0"/>
              </a:rPr>
              <a:t>Employee attrition depends upon many factors from growth rate to work life balance of an employee.</a:t>
            </a:r>
          </a:p>
          <a:p>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Here I have considered some of the factors which will be playing an important role in predicting the employee attrition. </a:t>
            </a:r>
          </a:p>
          <a:p>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This can also be discussed with HR team of an organization for better understanding of employee data</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12</a:t>
            </a:fld>
            <a:endParaRPr lang="en-IN"/>
          </a:p>
        </p:txBody>
      </p:sp>
    </p:spTree>
    <p:extLst>
      <p:ext uri="{BB962C8B-B14F-4D97-AF65-F5344CB8AC3E}">
        <p14:creationId xmlns:p14="http://schemas.microsoft.com/office/powerpoint/2010/main" val="94745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A. Dataset Acquisition</a:t>
            </a:r>
            <a:endParaRPr lang="en-IN" dirty="0"/>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13</a:t>
            </a:fld>
            <a:endParaRPr lang="en-IN"/>
          </a:p>
        </p:txBody>
      </p:sp>
      <p:pic>
        <p:nvPicPr>
          <p:cNvPr id="8" name="Picture 7">
            <a:extLst>
              <a:ext uri="{FF2B5EF4-FFF2-40B4-BE49-F238E27FC236}">
                <a16:creationId xmlns:a16="http://schemas.microsoft.com/office/drawing/2014/main" id="{C019530C-C097-4286-85DC-3CB4DDBE176D}"/>
              </a:ext>
            </a:extLst>
          </p:cNvPr>
          <p:cNvPicPr>
            <a:picLocks noChangeAspect="1"/>
          </p:cNvPicPr>
          <p:nvPr/>
        </p:nvPicPr>
        <p:blipFill>
          <a:blip r:embed="rId2"/>
          <a:stretch>
            <a:fillRect/>
          </a:stretch>
        </p:blipFill>
        <p:spPr>
          <a:xfrm>
            <a:off x="954157" y="1495356"/>
            <a:ext cx="4641160" cy="4733166"/>
          </a:xfrm>
          <a:prstGeom prst="rect">
            <a:avLst/>
          </a:prstGeom>
        </p:spPr>
      </p:pic>
      <p:pic>
        <p:nvPicPr>
          <p:cNvPr id="10" name="Picture 9">
            <a:extLst>
              <a:ext uri="{FF2B5EF4-FFF2-40B4-BE49-F238E27FC236}">
                <a16:creationId xmlns:a16="http://schemas.microsoft.com/office/drawing/2014/main" id="{0DBC5D46-45C7-44A2-9E9F-703A481F4C5B}"/>
              </a:ext>
            </a:extLst>
          </p:cNvPr>
          <p:cNvPicPr>
            <a:picLocks noChangeAspect="1"/>
          </p:cNvPicPr>
          <p:nvPr/>
        </p:nvPicPr>
        <p:blipFill>
          <a:blip r:embed="rId3"/>
          <a:stretch>
            <a:fillRect/>
          </a:stretch>
        </p:blipFill>
        <p:spPr>
          <a:xfrm>
            <a:off x="6712640" y="1495356"/>
            <a:ext cx="4641160" cy="3171825"/>
          </a:xfrm>
          <a:prstGeom prst="rect">
            <a:avLst/>
          </a:prstGeom>
        </p:spPr>
      </p:pic>
      <p:sp>
        <p:nvSpPr>
          <p:cNvPr id="11" name="Content Placeholder 2">
            <a:extLst>
              <a:ext uri="{FF2B5EF4-FFF2-40B4-BE49-F238E27FC236}">
                <a16:creationId xmlns:a16="http://schemas.microsoft.com/office/drawing/2014/main" id="{937A2E28-A1E7-45DB-8E66-A1A7052C34B3}"/>
              </a:ext>
            </a:extLst>
          </p:cNvPr>
          <p:cNvSpPr>
            <a:spLocks noGrp="1"/>
          </p:cNvSpPr>
          <p:nvPr>
            <p:ph idx="1"/>
          </p:nvPr>
        </p:nvSpPr>
        <p:spPr>
          <a:xfrm>
            <a:off x="6639339" y="5032788"/>
            <a:ext cx="4714461" cy="1460086"/>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Features considered while solving this problem where anonymized variable were dropped to generalize our model.</a:t>
            </a:r>
            <a:endParaRPr lang="en-US"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55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B. Data Preprocessing</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p:txBody>
          <a:bodyPr>
            <a:normAutofit lnSpcReduction="10000"/>
          </a:bodyPr>
          <a:lstStyle/>
          <a:p>
            <a:r>
              <a:rPr lang="en-US" dirty="0">
                <a:effectLst/>
                <a:latin typeface="Times New Roman" panose="02020603050405020304" pitchFamily="18" charset="0"/>
                <a:cs typeface="Times New Roman" panose="02020603050405020304" pitchFamily="18" charset="0"/>
              </a:rPr>
              <a:t>Missing values requires special attention before applying any learning algorithm[19]. </a:t>
            </a:r>
          </a:p>
          <a:p>
            <a:r>
              <a:rPr lang="en-US" dirty="0">
                <a:effectLst/>
                <a:latin typeface="Times New Roman" panose="02020603050405020304" pitchFamily="18" charset="0"/>
                <a:cs typeface="Times New Roman" panose="02020603050405020304" pitchFamily="18" charset="0"/>
              </a:rPr>
              <a:t>There are many different ways to handle the missing and the most common tool is to drop those data points which consist of missing values but dropping them will lead to loss of information too. So, we have use Median to replace the missing value of a particular column[20]. </a:t>
            </a:r>
          </a:p>
          <a:p>
            <a:r>
              <a:rPr lang="en-US" dirty="0">
                <a:effectLst/>
                <a:latin typeface="Times New Roman" panose="02020603050405020304" pitchFamily="18" charset="0"/>
                <a:cs typeface="Times New Roman" panose="02020603050405020304" pitchFamily="18" charset="0"/>
              </a:rPr>
              <a:t>The point here is to be noted that this Median technique can only be applied with the numerical attribute. Age and Education Level were only such attribute which consist of missing values so we have applied Median to impute the missing values[21-22].</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14</a:t>
            </a:fld>
            <a:endParaRPr lang="en-IN"/>
          </a:p>
        </p:txBody>
      </p:sp>
    </p:spTree>
    <p:extLst>
      <p:ext uri="{BB962C8B-B14F-4D97-AF65-F5344CB8AC3E}">
        <p14:creationId xmlns:p14="http://schemas.microsoft.com/office/powerpoint/2010/main" val="38682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B. Data Preprocessing</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p:txBody>
          <a:bodyPr>
            <a:normAutofit/>
          </a:bodyPr>
          <a:lstStyle/>
          <a:p>
            <a:r>
              <a:rPr lang="en-US" dirty="0">
                <a:effectLst/>
                <a:latin typeface="Times New Roman" panose="02020603050405020304" pitchFamily="18" charset="0"/>
                <a:cs typeface="Times New Roman" panose="02020603050405020304" pitchFamily="18" charset="0"/>
              </a:rPr>
              <a:t>Since Machine Learning is a mathematical tool, we need to encode the non-numerical values. </a:t>
            </a:r>
          </a:p>
          <a:p>
            <a:endParaRPr lang="en-US" dirty="0">
              <a:latin typeface="Times New Roman" panose="02020603050405020304" pitchFamily="18" charset="0"/>
              <a:cs typeface="Times New Roman" panose="02020603050405020304" pitchFamily="18" charset="0"/>
            </a:endParaRPr>
          </a:p>
          <a:p>
            <a:endParaRPr lang="en-US" dirty="0">
              <a:effectLst/>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Binary encoding was used to encode attributes like Gender and Relationship Status as they consist of only two states in the dataset, while dummy encoding was used to encode attributes, Unit, Decision Skill process and compensation and benefits [18]</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15</a:t>
            </a:fld>
            <a:endParaRPr lang="en-IN"/>
          </a:p>
        </p:txBody>
      </p:sp>
    </p:spTree>
    <p:extLst>
      <p:ext uri="{BB962C8B-B14F-4D97-AF65-F5344CB8AC3E}">
        <p14:creationId xmlns:p14="http://schemas.microsoft.com/office/powerpoint/2010/main" val="1134767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C. Deep Learning</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a:xfrm>
            <a:off x="838200" y="4399721"/>
            <a:ext cx="10515600" cy="1777241"/>
          </a:xfrm>
        </p:spPr>
        <p:txBody>
          <a:bodyPr>
            <a:normAutofit/>
          </a:bodyPr>
          <a:lstStyle/>
          <a:p>
            <a:pPr algn="just"/>
            <a:r>
              <a:rPr lang="en-US" dirty="0">
                <a:effectLst/>
                <a:latin typeface="Times New Roman" panose="02020603050405020304" pitchFamily="18" charset="0"/>
                <a:cs typeface="Times New Roman" panose="02020603050405020304" pitchFamily="18" charset="0"/>
              </a:rPr>
              <a:t>Deep Learning is an Artificial Neural Network with multiple numbers of layers with input and output as shown in figure above. Different optimizer and evaluation method like mean squared error can be used to evaluate the model.</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16</a:t>
            </a:fld>
            <a:endParaRPr lang="en-IN"/>
          </a:p>
        </p:txBody>
      </p:sp>
      <p:pic>
        <p:nvPicPr>
          <p:cNvPr id="6" name="Picture 5">
            <a:extLst>
              <a:ext uri="{FF2B5EF4-FFF2-40B4-BE49-F238E27FC236}">
                <a16:creationId xmlns:a16="http://schemas.microsoft.com/office/drawing/2014/main" id="{23A87075-CE7E-4FF5-9675-8CA23882A240}"/>
              </a:ext>
            </a:extLst>
          </p:cNvPr>
          <p:cNvPicPr>
            <a:picLocks noChangeAspect="1"/>
          </p:cNvPicPr>
          <p:nvPr/>
        </p:nvPicPr>
        <p:blipFill>
          <a:blip r:embed="rId2"/>
          <a:stretch>
            <a:fillRect/>
          </a:stretch>
        </p:blipFill>
        <p:spPr>
          <a:xfrm>
            <a:off x="3453848" y="1598129"/>
            <a:ext cx="4038600" cy="2343150"/>
          </a:xfrm>
          <a:prstGeom prst="rect">
            <a:avLst/>
          </a:prstGeom>
        </p:spPr>
      </p:pic>
    </p:spTree>
    <p:extLst>
      <p:ext uri="{BB962C8B-B14F-4D97-AF65-F5344CB8AC3E}">
        <p14:creationId xmlns:p14="http://schemas.microsoft.com/office/powerpoint/2010/main" val="3299148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Results and Conclusion</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a:xfrm>
            <a:off x="838200" y="1378227"/>
            <a:ext cx="10515600" cy="629478"/>
          </a:xfrm>
        </p:spPr>
        <p:txBody>
          <a:bodyPr>
            <a:normAutofit/>
          </a:bodyPr>
          <a:lstStyle/>
          <a:p>
            <a:r>
              <a:rPr lang="sv-SE" dirty="0">
                <a:latin typeface="Times New Roman" panose="02020603050405020304" pitchFamily="18" charset="0"/>
                <a:cs typeface="Times New Roman" panose="02020603050405020304" pitchFamily="18" charset="0"/>
              </a:rPr>
              <a:t>loss: 0.1197 and val_loss: 0.1273, </a:t>
            </a:r>
            <a:r>
              <a:rPr lang="en-US" dirty="0">
                <a:latin typeface="Times New Roman" panose="02020603050405020304" pitchFamily="18" charset="0"/>
                <a:cs typeface="Times New Roman" panose="02020603050405020304" pitchFamily="18" charset="0"/>
              </a:rPr>
              <a:t>Mean Absolute Error plot</a:t>
            </a:r>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17</a:t>
            </a:fld>
            <a:endParaRPr lang="en-IN"/>
          </a:p>
        </p:txBody>
      </p:sp>
      <p:pic>
        <p:nvPicPr>
          <p:cNvPr id="6" name="Picture 5">
            <a:extLst>
              <a:ext uri="{FF2B5EF4-FFF2-40B4-BE49-F238E27FC236}">
                <a16:creationId xmlns:a16="http://schemas.microsoft.com/office/drawing/2014/main" id="{BBFFC1AA-8B9C-450B-9B23-2A68AD81509C}"/>
              </a:ext>
            </a:extLst>
          </p:cNvPr>
          <p:cNvPicPr>
            <a:picLocks noChangeAspect="1"/>
          </p:cNvPicPr>
          <p:nvPr/>
        </p:nvPicPr>
        <p:blipFill>
          <a:blip r:embed="rId2"/>
          <a:stretch>
            <a:fillRect/>
          </a:stretch>
        </p:blipFill>
        <p:spPr>
          <a:xfrm>
            <a:off x="613534" y="1789042"/>
            <a:ext cx="10620375" cy="5068957"/>
          </a:xfrm>
          <a:prstGeom prst="rect">
            <a:avLst/>
          </a:prstGeom>
        </p:spPr>
      </p:pic>
    </p:spTree>
    <p:extLst>
      <p:ext uri="{BB962C8B-B14F-4D97-AF65-F5344CB8AC3E}">
        <p14:creationId xmlns:p14="http://schemas.microsoft.com/office/powerpoint/2010/main" val="1437158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Results and Conclusion (Example)</a:t>
            </a:r>
            <a:endParaRPr lang="en-IN" dirty="0"/>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18</a:t>
            </a:fld>
            <a:endParaRPr lang="en-IN"/>
          </a:p>
        </p:txBody>
      </p:sp>
      <p:pic>
        <p:nvPicPr>
          <p:cNvPr id="8" name="Picture 7">
            <a:extLst>
              <a:ext uri="{FF2B5EF4-FFF2-40B4-BE49-F238E27FC236}">
                <a16:creationId xmlns:a16="http://schemas.microsoft.com/office/drawing/2014/main" id="{EF2B3711-94DD-44D7-AAE7-05FACA8F928F}"/>
              </a:ext>
            </a:extLst>
          </p:cNvPr>
          <p:cNvPicPr>
            <a:picLocks noChangeAspect="1"/>
          </p:cNvPicPr>
          <p:nvPr/>
        </p:nvPicPr>
        <p:blipFill>
          <a:blip r:embed="rId2"/>
          <a:stretch>
            <a:fillRect/>
          </a:stretch>
        </p:blipFill>
        <p:spPr>
          <a:xfrm>
            <a:off x="185530" y="1417983"/>
            <a:ext cx="11807687" cy="4976140"/>
          </a:xfrm>
          <a:prstGeom prst="rect">
            <a:avLst/>
          </a:prstGeom>
        </p:spPr>
      </p:pic>
    </p:spTree>
    <p:extLst>
      <p:ext uri="{BB962C8B-B14F-4D97-AF65-F5344CB8AC3E}">
        <p14:creationId xmlns:p14="http://schemas.microsoft.com/office/powerpoint/2010/main" val="2471364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Results and Conclusion (Example)</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For the above input data our model predicted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90% probability is that the employee is not going to leave the organization.</a:t>
            </a:r>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19</a:t>
            </a:fld>
            <a:endParaRPr lang="en-IN"/>
          </a:p>
        </p:txBody>
      </p:sp>
      <p:pic>
        <p:nvPicPr>
          <p:cNvPr id="6" name="Picture 5">
            <a:extLst>
              <a:ext uri="{FF2B5EF4-FFF2-40B4-BE49-F238E27FC236}">
                <a16:creationId xmlns:a16="http://schemas.microsoft.com/office/drawing/2014/main" id="{FF4EB547-89DF-442F-9A5B-FED3BE889E8E}"/>
              </a:ext>
            </a:extLst>
          </p:cNvPr>
          <p:cNvPicPr>
            <a:picLocks noChangeAspect="1"/>
          </p:cNvPicPr>
          <p:nvPr/>
        </p:nvPicPr>
        <p:blipFill>
          <a:blip r:embed="rId2"/>
          <a:stretch>
            <a:fillRect/>
          </a:stretch>
        </p:blipFill>
        <p:spPr>
          <a:xfrm>
            <a:off x="2956726" y="2506775"/>
            <a:ext cx="7285714" cy="704762"/>
          </a:xfrm>
          <a:prstGeom prst="rect">
            <a:avLst/>
          </a:prstGeom>
        </p:spPr>
      </p:pic>
    </p:spTree>
    <p:extLst>
      <p:ext uri="{BB962C8B-B14F-4D97-AF65-F5344CB8AC3E}">
        <p14:creationId xmlns:p14="http://schemas.microsoft.com/office/powerpoint/2010/main" val="69633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a:xfrm>
            <a:off x="838200" y="1825625"/>
            <a:ext cx="10515600" cy="4508914"/>
          </a:xfrm>
        </p:spPr>
        <p:txBody>
          <a:bodyPr>
            <a:normAutofit/>
          </a:bodyPr>
          <a:lstStyle/>
          <a:p>
            <a:pPr algn="just"/>
            <a:r>
              <a:rPr lang="en-US" dirty="0">
                <a:effectLst/>
                <a:latin typeface="Times New Roman" panose="02020603050405020304" pitchFamily="18" charset="0"/>
                <a:cs typeface="Times New Roman" panose="02020603050405020304" pitchFamily="18" charset="0"/>
              </a:rPr>
              <a:t>Predicting reliability of an employee in an organization is much needed. </a:t>
            </a:r>
          </a:p>
          <a:p>
            <a:pPr algn="just"/>
            <a:endParaRPr lang="en-US" dirty="0">
              <a:effectLst/>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It is useful for various tasks such as conferring hikes, giving benefits and predicting how long an employee is planning to stay in company. </a:t>
            </a:r>
          </a:p>
          <a:p>
            <a:pPr algn="just"/>
            <a:endParaRPr lang="en-US" dirty="0">
              <a:effectLst/>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Currently, it is referred to as Employee attrition and is the major cost affecting an organization largely. </a:t>
            </a:r>
          </a:p>
        </p:txBody>
      </p:sp>
      <p:sp>
        <p:nvSpPr>
          <p:cNvPr id="5" name="Slide Number Placeholder 4">
            <a:extLst>
              <a:ext uri="{FF2B5EF4-FFF2-40B4-BE49-F238E27FC236}">
                <a16:creationId xmlns:a16="http://schemas.microsoft.com/office/drawing/2014/main" id="{2889698C-1062-4199-95F5-E1A017478CD3}"/>
              </a:ext>
            </a:extLst>
          </p:cNvPr>
          <p:cNvSpPr>
            <a:spLocks noGrp="1"/>
          </p:cNvSpPr>
          <p:nvPr>
            <p:ph type="sldNum" sz="quarter" idx="12"/>
          </p:nvPr>
        </p:nvSpPr>
        <p:spPr/>
        <p:txBody>
          <a:bodyPr/>
          <a:lstStyle/>
          <a:p>
            <a:fld id="{F4005355-682B-4213-9439-550418D729A3}" type="slidenum">
              <a:rPr lang="en-IN" smtClean="0"/>
              <a:t>2</a:t>
            </a:fld>
            <a:endParaRPr lang="en-IN"/>
          </a:p>
        </p:txBody>
      </p:sp>
    </p:spTree>
    <p:extLst>
      <p:ext uri="{BB962C8B-B14F-4D97-AF65-F5344CB8AC3E}">
        <p14:creationId xmlns:p14="http://schemas.microsoft.com/office/powerpoint/2010/main" val="2462543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p:txBody>
          <a:bodyPr>
            <a:normAutofit/>
          </a:bodyPr>
          <a:lstStyle/>
          <a:p>
            <a:pPr marL="0" indent="0">
              <a:buNone/>
            </a:pPr>
            <a:r>
              <a:rPr lang="en-IN" sz="1600" dirty="0">
                <a:effectLst/>
                <a:latin typeface="Times New Roman" panose="02020603050405020304" pitchFamily="18" charset="0"/>
                <a:cs typeface="Times New Roman" panose="02020603050405020304" pitchFamily="18" charset="0"/>
              </a:rPr>
              <a:t>[1]</a:t>
            </a:r>
            <a:r>
              <a:rPr lang="en-IN" sz="1600" dirty="0" err="1">
                <a:effectLst/>
                <a:latin typeface="Times New Roman" panose="02020603050405020304" pitchFamily="18" charset="0"/>
                <a:cs typeface="Times New Roman" panose="02020603050405020304" pitchFamily="18" charset="0"/>
              </a:rPr>
              <a:t>Mohbey</a:t>
            </a:r>
            <a:r>
              <a:rPr lang="en-IN" sz="1600" dirty="0">
                <a:effectLst/>
                <a:latin typeface="Times New Roman" panose="02020603050405020304" pitchFamily="18" charset="0"/>
                <a:cs typeface="Times New Roman" panose="02020603050405020304" pitchFamily="18" charset="0"/>
              </a:rPr>
              <a:t>, K. K. (2020). Employee's Attrition Prediction Using Machine Learning Approaches. </a:t>
            </a:r>
            <a:r>
              <a:rPr lang="en-IN" sz="1600" dirty="0" err="1">
                <a:effectLst/>
                <a:latin typeface="Times New Roman" panose="02020603050405020304" pitchFamily="18" charset="0"/>
                <a:cs typeface="Times New Roman" panose="02020603050405020304" pitchFamily="18" charset="0"/>
              </a:rPr>
              <a:t>InMachine</a:t>
            </a:r>
            <a:r>
              <a:rPr lang="en-IN" sz="1600" dirty="0">
                <a:effectLst/>
                <a:latin typeface="Times New Roman" panose="02020603050405020304" pitchFamily="18" charset="0"/>
                <a:cs typeface="Times New Roman" panose="02020603050405020304" pitchFamily="18" charset="0"/>
              </a:rPr>
              <a:t> Learning and Deep Learning in Real-Time Applications(pp. 121-128). IGI Global.</a:t>
            </a:r>
          </a:p>
          <a:p>
            <a:pPr marL="0" indent="0">
              <a:buNone/>
            </a:pPr>
            <a:r>
              <a:rPr lang="en-IN" sz="1600" dirty="0">
                <a:effectLst/>
                <a:latin typeface="Times New Roman" panose="02020603050405020304" pitchFamily="18" charset="0"/>
                <a:cs typeface="Times New Roman" panose="02020603050405020304" pitchFamily="18" charset="0"/>
              </a:rPr>
              <a:t>[2]</a:t>
            </a:r>
            <a:r>
              <a:rPr lang="en-IN" sz="1600" dirty="0" err="1">
                <a:effectLst/>
                <a:latin typeface="Times New Roman" panose="02020603050405020304" pitchFamily="18" charset="0"/>
                <a:cs typeface="Times New Roman" panose="02020603050405020304" pitchFamily="18" charset="0"/>
              </a:rPr>
              <a:t>Ponnuru</a:t>
            </a:r>
            <a:r>
              <a:rPr lang="en-IN" sz="1600" dirty="0">
                <a:effectLst/>
                <a:latin typeface="Times New Roman" panose="02020603050405020304" pitchFamily="18" charset="0"/>
                <a:cs typeface="Times New Roman" panose="02020603050405020304" pitchFamily="18" charset="0"/>
              </a:rPr>
              <a:t>, S. R., </a:t>
            </a:r>
            <a:r>
              <a:rPr lang="en-IN" sz="1600" dirty="0" err="1">
                <a:effectLst/>
                <a:latin typeface="Times New Roman" panose="02020603050405020304" pitchFamily="18" charset="0"/>
                <a:cs typeface="Times New Roman" panose="02020603050405020304" pitchFamily="18" charset="0"/>
              </a:rPr>
              <a:t>Merugumala</a:t>
            </a:r>
            <a:r>
              <a:rPr lang="en-IN" sz="1600" dirty="0">
                <a:effectLst/>
                <a:latin typeface="Times New Roman" panose="02020603050405020304" pitchFamily="18" charset="0"/>
                <a:cs typeface="Times New Roman" panose="02020603050405020304" pitchFamily="18" charset="0"/>
              </a:rPr>
              <a:t>, G. K., </a:t>
            </a:r>
            <a:r>
              <a:rPr lang="en-IN" sz="1600" dirty="0" err="1">
                <a:effectLst/>
                <a:latin typeface="Times New Roman" panose="02020603050405020304" pitchFamily="18" charset="0"/>
                <a:cs typeface="Times New Roman" panose="02020603050405020304" pitchFamily="18" charset="0"/>
              </a:rPr>
              <a:t>Padigala</a:t>
            </a:r>
            <a:r>
              <a:rPr lang="en-IN" sz="1600" dirty="0">
                <a:effectLst/>
                <a:latin typeface="Times New Roman" panose="02020603050405020304" pitchFamily="18" charset="0"/>
                <a:cs typeface="Times New Roman" panose="02020603050405020304" pitchFamily="18" charset="0"/>
              </a:rPr>
              <a:t>, S., Vanga, R., &amp; </a:t>
            </a:r>
            <a:r>
              <a:rPr lang="en-IN" sz="1600" dirty="0" err="1">
                <a:effectLst/>
                <a:latin typeface="Times New Roman" panose="02020603050405020304" pitchFamily="18" charset="0"/>
                <a:cs typeface="Times New Roman" panose="02020603050405020304" pitchFamily="18" charset="0"/>
              </a:rPr>
              <a:t>Kantapalli</a:t>
            </a:r>
            <a:r>
              <a:rPr lang="en-IN" sz="1600" dirty="0">
                <a:effectLst/>
                <a:latin typeface="Times New Roman" panose="02020603050405020304" pitchFamily="18" charset="0"/>
                <a:cs typeface="Times New Roman" panose="02020603050405020304" pitchFamily="18" charset="0"/>
              </a:rPr>
              <a:t>, B. Employee Attrition Prediction using Logistic Regression.</a:t>
            </a:r>
          </a:p>
          <a:p>
            <a:pPr marL="0" indent="0">
              <a:buNone/>
            </a:pPr>
            <a:r>
              <a:rPr lang="en-IN" sz="1600" dirty="0">
                <a:effectLst/>
                <a:latin typeface="Times New Roman" panose="02020603050405020304" pitchFamily="18" charset="0"/>
                <a:cs typeface="Times New Roman" panose="02020603050405020304" pitchFamily="18" charset="0"/>
              </a:rPr>
              <a:t>[3]</a:t>
            </a:r>
            <a:r>
              <a:rPr lang="en-IN" sz="1600" dirty="0" err="1">
                <a:effectLst/>
                <a:latin typeface="Times New Roman" panose="02020603050405020304" pitchFamily="18" charset="0"/>
                <a:cs typeface="Times New Roman" panose="02020603050405020304" pitchFamily="18" charset="0"/>
              </a:rPr>
              <a:t>Ballal</a:t>
            </a:r>
            <a:r>
              <a:rPr lang="en-IN" sz="1600" dirty="0">
                <a:effectLst/>
                <a:latin typeface="Times New Roman" panose="02020603050405020304" pitchFamily="18" charset="0"/>
                <a:cs typeface="Times New Roman" panose="02020603050405020304" pitchFamily="18" charset="0"/>
              </a:rPr>
              <a:t>, I., </a:t>
            </a:r>
            <a:r>
              <a:rPr lang="en-IN" sz="1600" dirty="0" err="1">
                <a:effectLst/>
                <a:latin typeface="Times New Roman" panose="02020603050405020304" pitchFamily="18" charset="0"/>
                <a:cs typeface="Times New Roman" panose="02020603050405020304" pitchFamily="18" charset="0"/>
              </a:rPr>
              <a:t>Kavathekar</a:t>
            </a:r>
            <a:r>
              <a:rPr lang="en-IN" sz="1600" dirty="0">
                <a:effectLst/>
                <a:latin typeface="Times New Roman" panose="02020603050405020304" pitchFamily="18" charset="0"/>
                <a:cs typeface="Times New Roman" panose="02020603050405020304" pitchFamily="18" charset="0"/>
              </a:rPr>
              <a:t>, S., </a:t>
            </a:r>
            <a:r>
              <a:rPr lang="en-IN" sz="1600" dirty="0" err="1">
                <a:effectLst/>
                <a:latin typeface="Times New Roman" panose="02020603050405020304" pitchFamily="18" charset="0"/>
                <a:cs typeface="Times New Roman" panose="02020603050405020304" pitchFamily="18" charset="0"/>
              </a:rPr>
              <a:t>Janwe</a:t>
            </a:r>
            <a:r>
              <a:rPr lang="en-IN" sz="1600" dirty="0">
                <a:effectLst/>
                <a:latin typeface="Times New Roman" panose="02020603050405020304" pitchFamily="18" charset="0"/>
                <a:cs typeface="Times New Roman" panose="02020603050405020304" pitchFamily="18" charset="0"/>
              </a:rPr>
              <a:t>, S., </a:t>
            </a:r>
            <a:r>
              <a:rPr lang="en-IN" sz="1600" dirty="0" err="1">
                <a:effectLst/>
                <a:latin typeface="Times New Roman" panose="02020603050405020304" pitchFamily="18" charset="0"/>
                <a:cs typeface="Times New Roman" panose="02020603050405020304" pitchFamily="18" charset="0"/>
              </a:rPr>
              <a:t>Shete</a:t>
            </a:r>
            <a:r>
              <a:rPr lang="en-IN" sz="1600" dirty="0">
                <a:effectLst/>
                <a:latin typeface="Times New Roman" panose="02020603050405020304" pitchFamily="18" charset="0"/>
                <a:cs typeface="Times New Roman" panose="02020603050405020304" pitchFamily="18" charset="0"/>
              </a:rPr>
              <a:t>, P., &amp; </a:t>
            </a:r>
            <a:r>
              <a:rPr lang="en-IN" sz="1600" dirty="0" err="1">
                <a:effectLst/>
                <a:latin typeface="Times New Roman" panose="02020603050405020304" pitchFamily="18" charset="0"/>
                <a:cs typeface="Times New Roman" panose="02020603050405020304" pitchFamily="18" charset="0"/>
              </a:rPr>
              <a:t>Bhirud</a:t>
            </a:r>
            <a:r>
              <a:rPr lang="en-IN" sz="1600" dirty="0">
                <a:effectLst/>
                <a:latin typeface="Times New Roman" panose="02020603050405020304" pitchFamily="18" charset="0"/>
                <a:cs typeface="Times New Roman" panose="02020603050405020304" pitchFamily="18" charset="0"/>
              </a:rPr>
              <a:t>, N. (2020). People Leaving the Job–An Approach for Prediction Using Machine </a:t>
            </a:r>
            <a:r>
              <a:rPr lang="en-IN" sz="1600" dirty="0" err="1">
                <a:effectLst/>
                <a:latin typeface="Times New Roman" panose="02020603050405020304" pitchFamily="18" charset="0"/>
                <a:cs typeface="Times New Roman" panose="02020603050405020304" pitchFamily="18" charset="0"/>
              </a:rPr>
              <a:t>Learning.IJRAR</a:t>
            </a:r>
            <a:r>
              <a:rPr lang="en-IN" sz="1600" dirty="0">
                <a:effectLst/>
                <a:latin typeface="Times New Roman" panose="02020603050405020304" pitchFamily="18" charset="0"/>
                <a:cs typeface="Times New Roman" panose="02020603050405020304" pitchFamily="18" charset="0"/>
              </a:rPr>
              <a:t>-International Journal of Research and Analytical Reviews (IJRAR),7(1), 891-893.</a:t>
            </a:r>
          </a:p>
          <a:p>
            <a:pPr marL="0" indent="0">
              <a:buNone/>
            </a:pPr>
            <a:r>
              <a:rPr lang="en-IN" sz="1600" dirty="0">
                <a:effectLst/>
                <a:latin typeface="Times New Roman" panose="02020603050405020304" pitchFamily="18" charset="0"/>
                <a:cs typeface="Times New Roman" panose="02020603050405020304" pitchFamily="18" charset="0"/>
              </a:rPr>
              <a:t>[4]</a:t>
            </a:r>
            <a:r>
              <a:rPr lang="en-IN" sz="1600" dirty="0" err="1">
                <a:effectLst/>
                <a:latin typeface="Times New Roman" panose="02020603050405020304" pitchFamily="18" charset="0"/>
                <a:cs typeface="Times New Roman" panose="02020603050405020304" pitchFamily="18" charset="0"/>
              </a:rPr>
              <a:t>Alao</a:t>
            </a:r>
            <a:r>
              <a:rPr lang="en-IN" sz="1600" dirty="0">
                <a:effectLst/>
                <a:latin typeface="Times New Roman" panose="02020603050405020304" pitchFamily="18" charset="0"/>
                <a:cs typeface="Times New Roman" panose="02020603050405020304" pitchFamily="18" charset="0"/>
              </a:rPr>
              <a:t>, D. A. B. A., &amp; Adeyemo, A. B. (2013). </a:t>
            </a:r>
            <a:r>
              <a:rPr lang="en-IN" sz="1600" dirty="0" err="1">
                <a:effectLst/>
                <a:latin typeface="Times New Roman" panose="02020603050405020304" pitchFamily="18" charset="0"/>
                <a:cs typeface="Times New Roman" panose="02020603050405020304" pitchFamily="18" charset="0"/>
              </a:rPr>
              <a:t>Analyzing</a:t>
            </a:r>
            <a:r>
              <a:rPr lang="en-IN" sz="1600" dirty="0">
                <a:effectLst/>
                <a:latin typeface="Times New Roman" panose="02020603050405020304" pitchFamily="18" charset="0"/>
                <a:cs typeface="Times New Roman" panose="02020603050405020304" pitchFamily="18" charset="0"/>
              </a:rPr>
              <a:t> employee attrition using decision tree </a:t>
            </a:r>
            <a:r>
              <a:rPr lang="en-IN" sz="1600" dirty="0" err="1">
                <a:effectLst/>
                <a:latin typeface="Times New Roman" panose="02020603050405020304" pitchFamily="18" charset="0"/>
                <a:cs typeface="Times New Roman" panose="02020603050405020304" pitchFamily="18" charset="0"/>
              </a:rPr>
              <a:t>algorithms.Computing</a:t>
            </a:r>
            <a:r>
              <a:rPr lang="en-IN" sz="1600" dirty="0">
                <a:effectLst/>
                <a:latin typeface="Times New Roman" panose="02020603050405020304" pitchFamily="18" charset="0"/>
                <a:cs typeface="Times New Roman" panose="02020603050405020304" pitchFamily="18" charset="0"/>
              </a:rPr>
              <a:t>, Information Systems, Development Informatics and Allied Research Journal,4(1), 17-28.</a:t>
            </a:r>
          </a:p>
          <a:p>
            <a:pPr marL="0" indent="0">
              <a:buNone/>
            </a:pPr>
            <a:r>
              <a:rPr lang="en-IN" sz="1600" dirty="0">
                <a:effectLst/>
                <a:latin typeface="Times New Roman" panose="02020603050405020304" pitchFamily="18" charset="0"/>
                <a:cs typeface="Times New Roman" panose="02020603050405020304" pitchFamily="18" charset="0"/>
              </a:rPr>
              <a:t>[5]</a:t>
            </a:r>
            <a:r>
              <a:rPr lang="en-IN" sz="1600" dirty="0" err="1">
                <a:effectLst/>
                <a:latin typeface="Times New Roman" panose="02020603050405020304" pitchFamily="18" charset="0"/>
                <a:cs typeface="Times New Roman" panose="02020603050405020304" pitchFamily="18" charset="0"/>
              </a:rPr>
              <a:t>Aswale</a:t>
            </a:r>
            <a:r>
              <a:rPr lang="en-IN" sz="1600" dirty="0">
                <a:effectLst/>
                <a:latin typeface="Times New Roman" panose="02020603050405020304" pitchFamily="18" charset="0"/>
                <a:cs typeface="Times New Roman" panose="02020603050405020304" pitchFamily="18" charset="0"/>
              </a:rPr>
              <a:t>, N., &amp; Mukul, K. (2020). Role of Data Analytics in Human Resource Management for Prediction of Attrition Using Job Satisfaction. </a:t>
            </a:r>
            <a:r>
              <a:rPr lang="en-IN" sz="1600" dirty="0" err="1">
                <a:effectLst/>
                <a:latin typeface="Times New Roman" panose="02020603050405020304" pitchFamily="18" charset="0"/>
                <a:cs typeface="Times New Roman" panose="02020603050405020304" pitchFamily="18" charset="0"/>
              </a:rPr>
              <a:t>InData</a:t>
            </a:r>
            <a:r>
              <a:rPr lang="en-IN" sz="1600" dirty="0">
                <a:effectLst/>
                <a:latin typeface="Times New Roman" panose="02020603050405020304" pitchFamily="18" charset="0"/>
                <a:cs typeface="Times New Roman" panose="02020603050405020304" pitchFamily="18" charset="0"/>
              </a:rPr>
              <a:t> Management, Analytics and Innovation(pp. 57-67). Springer, Singapore.</a:t>
            </a:r>
          </a:p>
          <a:p>
            <a:pPr marL="0" indent="0">
              <a:buNone/>
            </a:pPr>
            <a:r>
              <a:rPr lang="en-IN" sz="1600" dirty="0">
                <a:effectLst/>
                <a:latin typeface="Times New Roman" panose="02020603050405020304" pitchFamily="18" charset="0"/>
                <a:cs typeface="Times New Roman" panose="02020603050405020304" pitchFamily="18" charset="0"/>
              </a:rPr>
              <a:t>[6]</a:t>
            </a:r>
            <a:r>
              <a:rPr lang="en-IN" sz="1600" dirty="0" err="1">
                <a:effectLst/>
                <a:latin typeface="Times New Roman" panose="02020603050405020304" pitchFamily="18" charset="0"/>
                <a:cs typeface="Times New Roman" panose="02020603050405020304" pitchFamily="18" charset="0"/>
              </a:rPr>
              <a:t>Ramalakshmi</a:t>
            </a:r>
            <a:r>
              <a:rPr lang="en-IN" sz="1600" dirty="0">
                <a:effectLst/>
                <a:latin typeface="Times New Roman" panose="02020603050405020304" pitchFamily="18" charset="0"/>
                <a:cs typeface="Times New Roman" panose="02020603050405020304" pitchFamily="18" charset="0"/>
              </a:rPr>
              <a:t>, E., &amp; </a:t>
            </a:r>
            <a:r>
              <a:rPr lang="en-IN" sz="1600" dirty="0" err="1">
                <a:effectLst/>
                <a:latin typeface="Times New Roman" panose="02020603050405020304" pitchFamily="18" charset="0"/>
                <a:cs typeface="Times New Roman" panose="02020603050405020304" pitchFamily="18" charset="0"/>
              </a:rPr>
              <a:t>Kamidi</a:t>
            </a:r>
            <a:r>
              <a:rPr lang="en-IN" sz="1600" dirty="0">
                <a:effectLst/>
                <a:latin typeface="Times New Roman" panose="02020603050405020304" pitchFamily="18" charset="0"/>
                <a:cs typeface="Times New Roman" panose="02020603050405020304" pitchFamily="18" charset="0"/>
              </a:rPr>
              <a:t>, S. R. (2019, January). Prediction of Employee Attrition and </a:t>
            </a:r>
            <a:r>
              <a:rPr lang="en-IN" sz="1600" dirty="0" err="1">
                <a:effectLst/>
                <a:latin typeface="Times New Roman" panose="02020603050405020304" pitchFamily="18" charset="0"/>
                <a:cs typeface="Times New Roman" panose="02020603050405020304" pitchFamily="18" charset="0"/>
              </a:rPr>
              <a:t>Analyzing</a:t>
            </a:r>
            <a:r>
              <a:rPr lang="en-IN" sz="1600" dirty="0">
                <a:effectLst/>
                <a:latin typeface="Times New Roman" panose="02020603050405020304" pitchFamily="18" charset="0"/>
                <a:cs typeface="Times New Roman" panose="02020603050405020304" pitchFamily="18" charset="0"/>
              </a:rPr>
              <a:t> Reasons: Using Multi-layer Perceptron in Spark. </a:t>
            </a:r>
            <a:r>
              <a:rPr lang="en-IN" sz="1600" dirty="0" err="1">
                <a:effectLst/>
                <a:latin typeface="Times New Roman" panose="02020603050405020304" pitchFamily="18" charset="0"/>
                <a:cs typeface="Times New Roman" panose="02020603050405020304" pitchFamily="18" charset="0"/>
              </a:rPr>
              <a:t>InInternational</a:t>
            </a:r>
            <a:r>
              <a:rPr lang="en-IN" sz="1600" dirty="0">
                <a:effectLst/>
                <a:latin typeface="Times New Roman" panose="02020603050405020304" pitchFamily="18" charset="0"/>
                <a:cs typeface="Times New Roman" panose="02020603050405020304" pitchFamily="18" charset="0"/>
              </a:rPr>
              <a:t> Conference on Intelligent Computing and Communication Technologies(pp. 183-192). Springer, Singapore.</a:t>
            </a:r>
          </a:p>
          <a:p>
            <a:pPr marL="0" indent="0">
              <a:buNone/>
            </a:pPr>
            <a:r>
              <a:rPr lang="en-IN" sz="1600" dirty="0">
                <a:effectLst/>
                <a:latin typeface="Times New Roman" panose="02020603050405020304" pitchFamily="18" charset="0"/>
                <a:cs typeface="Times New Roman" panose="02020603050405020304" pitchFamily="18" charset="0"/>
              </a:rPr>
              <a:t>[7]</a:t>
            </a:r>
            <a:r>
              <a:rPr lang="en-IN" sz="1600" dirty="0" err="1">
                <a:effectLst/>
                <a:latin typeface="Times New Roman" panose="02020603050405020304" pitchFamily="18" charset="0"/>
                <a:cs typeface="Times New Roman" panose="02020603050405020304" pitchFamily="18" charset="0"/>
              </a:rPr>
              <a:t>Karande</a:t>
            </a:r>
            <a:r>
              <a:rPr lang="en-IN" sz="1600" dirty="0">
                <a:effectLst/>
                <a:latin typeface="Times New Roman" panose="02020603050405020304" pitchFamily="18" charset="0"/>
                <a:cs typeface="Times New Roman" panose="02020603050405020304" pitchFamily="18" charset="0"/>
              </a:rPr>
              <a:t>, S., &amp; Shyamala, L. (2019). Prediction of Employee Turnover Using Ensemble Learning. </a:t>
            </a:r>
            <a:r>
              <a:rPr lang="en-IN" sz="1600" dirty="0" err="1">
                <a:effectLst/>
                <a:latin typeface="Times New Roman" panose="02020603050405020304" pitchFamily="18" charset="0"/>
                <a:cs typeface="Times New Roman" panose="02020603050405020304" pitchFamily="18" charset="0"/>
              </a:rPr>
              <a:t>InAmbient</a:t>
            </a:r>
            <a:r>
              <a:rPr lang="en-IN" sz="1600" dirty="0">
                <a:effectLst/>
                <a:latin typeface="Times New Roman" panose="02020603050405020304" pitchFamily="18" charset="0"/>
                <a:cs typeface="Times New Roman" panose="02020603050405020304" pitchFamily="18" charset="0"/>
              </a:rPr>
              <a:t> Communications and Computer Systems(pp. 319-327). Springer, Singapore.</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20</a:t>
            </a:fld>
            <a:endParaRPr lang="en-IN"/>
          </a:p>
        </p:txBody>
      </p:sp>
    </p:spTree>
    <p:extLst>
      <p:ext uri="{BB962C8B-B14F-4D97-AF65-F5344CB8AC3E}">
        <p14:creationId xmlns:p14="http://schemas.microsoft.com/office/powerpoint/2010/main" val="2577448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p:txBody>
          <a:bodyPr>
            <a:noAutofit/>
          </a:bodyPr>
          <a:lstStyle/>
          <a:p>
            <a:pPr marL="0" indent="0">
              <a:buNone/>
            </a:pPr>
            <a:r>
              <a:rPr lang="en-IN" sz="1600" dirty="0">
                <a:effectLst/>
                <a:latin typeface="Times New Roman" panose="02020603050405020304" pitchFamily="18" charset="0"/>
                <a:cs typeface="Times New Roman" panose="02020603050405020304" pitchFamily="18" charset="0"/>
              </a:rPr>
              <a:t>[8]</a:t>
            </a:r>
            <a:r>
              <a:rPr lang="en-IN" sz="1600" dirty="0" err="1">
                <a:effectLst/>
                <a:latin typeface="Times New Roman" panose="02020603050405020304" pitchFamily="18" charset="0"/>
                <a:cs typeface="Times New Roman" panose="02020603050405020304" pitchFamily="18" charset="0"/>
              </a:rPr>
              <a:t>Alduayj</a:t>
            </a:r>
            <a:r>
              <a:rPr lang="en-IN" sz="1600" dirty="0">
                <a:effectLst/>
                <a:latin typeface="Times New Roman" panose="02020603050405020304" pitchFamily="18" charset="0"/>
                <a:cs typeface="Times New Roman" panose="02020603050405020304" pitchFamily="18" charset="0"/>
              </a:rPr>
              <a:t>, S. S., &amp; Rajpoot, K. (2018, November). Predicting employee attrition using machine learning. In2018 International Conference on Innovations in Information Technology (IIT)(pp. 93-98). IEEE.</a:t>
            </a:r>
          </a:p>
          <a:p>
            <a:pPr marL="0" indent="0">
              <a:buNone/>
            </a:pPr>
            <a:r>
              <a:rPr lang="en-IN" sz="1600" dirty="0">
                <a:effectLst/>
                <a:latin typeface="Times New Roman" panose="02020603050405020304" pitchFamily="18" charset="0"/>
                <a:cs typeface="Times New Roman" panose="02020603050405020304" pitchFamily="18" charset="0"/>
              </a:rPr>
              <a:t>[9]Yadav, S., Jain, A., &amp; Singh, D. (2018, December). Early Prediction of Employee Attrition using Data Mining Techniques. In2018 IEEE 8th International Advance Computing Conference (IACC)(pp. 349-354). IEEE.</a:t>
            </a:r>
          </a:p>
          <a:p>
            <a:pPr marL="0" indent="0">
              <a:buNone/>
            </a:pPr>
            <a:r>
              <a:rPr lang="en-IN" sz="1600" dirty="0">
                <a:effectLst/>
                <a:latin typeface="Times New Roman" panose="02020603050405020304" pitchFamily="18" charset="0"/>
                <a:cs typeface="Times New Roman" panose="02020603050405020304" pitchFamily="18" charset="0"/>
              </a:rPr>
              <a:t>[10]</a:t>
            </a:r>
            <a:r>
              <a:rPr lang="en-IN" sz="1600" dirty="0" err="1">
                <a:effectLst/>
                <a:latin typeface="Times New Roman" panose="02020603050405020304" pitchFamily="18" charset="0"/>
                <a:cs typeface="Times New Roman" panose="02020603050405020304" pitchFamily="18" charset="0"/>
              </a:rPr>
              <a:t>Yedida</a:t>
            </a:r>
            <a:r>
              <a:rPr lang="en-IN" sz="1600" dirty="0">
                <a:effectLst/>
                <a:latin typeface="Times New Roman" panose="02020603050405020304" pitchFamily="18" charset="0"/>
                <a:cs typeface="Times New Roman" panose="02020603050405020304" pitchFamily="18" charset="0"/>
              </a:rPr>
              <a:t>, R., Reddy, R., </a:t>
            </a:r>
            <a:r>
              <a:rPr lang="en-IN" sz="1600" dirty="0" err="1">
                <a:effectLst/>
                <a:latin typeface="Times New Roman" panose="02020603050405020304" pitchFamily="18" charset="0"/>
                <a:cs typeface="Times New Roman" panose="02020603050405020304" pitchFamily="18" charset="0"/>
              </a:rPr>
              <a:t>Vahi</a:t>
            </a:r>
            <a:r>
              <a:rPr lang="en-IN" sz="1600" dirty="0">
                <a:effectLst/>
                <a:latin typeface="Times New Roman" panose="02020603050405020304" pitchFamily="18" charset="0"/>
                <a:cs typeface="Times New Roman" panose="02020603050405020304" pitchFamily="18" charset="0"/>
              </a:rPr>
              <a:t>, R., Jana, R., GV, A., &amp; Kulkarni, D. (2018). Employee Attrition </a:t>
            </a:r>
            <a:r>
              <a:rPr lang="en-IN" sz="1600" dirty="0" err="1">
                <a:effectLst/>
                <a:latin typeface="Times New Roman" panose="02020603050405020304" pitchFamily="18" charset="0"/>
                <a:cs typeface="Times New Roman" panose="02020603050405020304" pitchFamily="18" charset="0"/>
              </a:rPr>
              <a:t>Prediction.arXiv</a:t>
            </a:r>
            <a:r>
              <a:rPr lang="en-IN" sz="1600" dirty="0">
                <a:effectLst/>
                <a:latin typeface="Times New Roman" panose="02020603050405020304" pitchFamily="18" charset="0"/>
                <a:cs typeface="Times New Roman" panose="02020603050405020304" pitchFamily="18" charset="0"/>
              </a:rPr>
              <a:t> preprint arXiv:1806.10480.</a:t>
            </a:r>
          </a:p>
          <a:p>
            <a:pPr marL="0" indent="0">
              <a:buNone/>
            </a:pPr>
            <a:r>
              <a:rPr lang="en-IN" sz="1600" dirty="0">
                <a:effectLst/>
                <a:latin typeface="Times New Roman" panose="02020603050405020304" pitchFamily="18" charset="0"/>
                <a:cs typeface="Times New Roman" panose="02020603050405020304" pitchFamily="18" charset="0"/>
              </a:rPr>
              <a:t>[11]Shankar, R. S., </a:t>
            </a:r>
            <a:r>
              <a:rPr lang="en-IN" sz="1600" dirty="0" err="1">
                <a:effectLst/>
                <a:latin typeface="Times New Roman" panose="02020603050405020304" pitchFamily="18" charset="0"/>
                <a:cs typeface="Times New Roman" panose="02020603050405020304" pitchFamily="18" charset="0"/>
              </a:rPr>
              <a:t>Rajanikanth</a:t>
            </a:r>
            <a:r>
              <a:rPr lang="en-IN" sz="1600" dirty="0">
                <a:effectLst/>
                <a:latin typeface="Times New Roman" panose="02020603050405020304" pitchFamily="18" charset="0"/>
                <a:cs typeface="Times New Roman" panose="02020603050405020304" pitchFamily="18" charset="0"/>
              </a:rPr>
              <a:t>, J., </a:t>
            </a:r>
            <a:r>
              <a:rPr lang="en-IN" sz="1600" dirty="0" err="1">
                <a:effectLst/>
                <a:latin typeface="Times New Roman" panose="02020603050405020304" pitchFamily="18" charset="0"/>
                <a:cs typeface="Times New Roman" panose="02020603050405020304" pitchFamily="18" charset="0"/>
              </a:rPr>
              <a:t>Sivaramaraju</a:t>
            </a:r>
            <a:r>
              <a:rPr lang="en-IN" sz="1600" dirty="0">
                <a:effectLst/>
                <a:latin typeface="Times New Roman" panose="02020603050405020304" pitchFamily="18" charset="0"/>
                <a:cs typeface="Times New Roman" panose="02020603050405020304" pitchFamily="18" charset="0"/>
              </a:rPr>
              <a:t>, V. V., &amp; Murthy, K. V. (2018, July). Prediction of Employee Attrition Using Datamining. In2018 IEEE International Conference on System, Computation, Automation and Networking (ICSCA)(pp. 1-8). IEEE.M. Young, The Technical Writer’s Handbook. Mill Valley, CA: University Science, 1989.</a:t>
            </a:r>
          </a:p>
          <a:p>
            <a:pPr marL="0" indent="0">
              <a:buNone/>
            </a:pPr>
            <a:r>
              <a:rPr lang="en-IN" sz="1600" dirty="0">
                <a:effectLst/>
                <a:latin typeface="Times New Roman" panose="02020603050405020304" pitchFamily="18" charset="0"/>
                <a:cs typeface="Times New Roman" panose="02020603050405020304" pitchFamily="18" charset="0"/>
              </a:rPr>
              <a:t>[12]Sisodia, D. S., Vishwakarma, S., &amp; </a:t>
            </a:r>
            <a:r>
              <a:rPr lang="en-IN" sz="1600" dirty="0" err="1">
                <a:effectLst/>
                <a:latin typeface="Times New Roman" panose="02020603050405020304" pitchFamily="18" charset="0"/>
                <a:cs typeface="Times New Roman" panose="02020603050405020304" pitchFamily="18" charset="0"/>
              </a:rPr>
              <a:t>Pujahari</a:t>
            </a:r>
            <a:r>
              <a:rPr lang="en-IN" sz="1600" dirty="0">
                <a:effectLst/>
                <a:latin typeface="Times New Roman" panose="02020603050405020304" pitchFamily="18" charset="0"/>
                <a:cs typeface="Times New Roman" panose="02020603050405020304" pitchFamily="18" charset="0"/>
              </a:rPr>
              <a:t>, A. (2017, November). Evaluation of machine learning models for employee churn prediction. In2017 International Conference on Inventive Computing and Informatics (ICICI)(pp. 1016-1020). IEEE.</a:t>
            </a:r>
          </a:p>
          <a:p>
            <a:pPr marL="0" indent="0">
              <a:buNone/>
            </a:pPr>
            <a:r>
              <a:rPr lang="en-IN" sz="1600" dirty="0">
                <a:effectLst/>
                <a:latin typeface="Times New Roman" panose="02020603050405020304" pitchFamily="18" charset="0"/>
                <a:cs typeface="Times New Roman" panose="02020603050405020304" pitchFamily="18" charset="0"/>
              </a:rPr>
              <a:t>[13]</a:t>
            </a:r>
            <a:r>
              <a:rPr lang="en-IN" sz="1600" dirty="0" err="1">
                <a:effectLst/>
                <a:latin typeface="Times New Roman" panose="02020603050405020304" pitchFamily="18" charset="0"/>
                <a:cs typeface="Times New Roman" panose="02020603050405020304" pitchFamily="18" charset="0"/>
              </a:rPr>
              <a:t>Valluru</a:t>
            </a:r>
            <a:r>
              <a:rPr lang="en-IN" sz="1600" dirty="0">
                <a:effectLst/>
                <a:latin typeface="Times New Roman" panose="02020603050405020304" pitchFamily="18" charset="0"/>
                <a:cs typeface="Times New Roman" panose="02020603050405020304" pitchFamily="18" charset="0"/>
              </a:rPr>
              <a:t>, S. (2018). Turnover Analytics &amp; Forecasting Hiring Demand: HR </a:t>
            </a:r>
            <a:r>
              <a:rPr lang="en-IN" sz="1600" dirty="0" err="1">
                <a:effectLst/>
                <a:latin typeface="Times New Roman" panose="02020603050405020304" pitchFamily="18" charset="0"/>
                <a:cs typeface="Times New Roman" panose="02020603050405020304" pitchFamily="18" charset="0"/>
              </a:rPr>
              <a:t>Domain.International</a:t>
            </a:r>
            <a:r>
              <a:rPr lang="en-IN" sz="1600" dirty="0">
                <a:effectLst/>
                <a:latin typeface="Times New Roman" panose="02020603050405020304" pitchFamily="18" charset="0"/>
                <a:cs typeface="Times New Roman" panose="02020603050405020304" pitchFamily="18" charset="0"/>
              </a:rPr>
              <a:t> Journal of Business Insights and Transformation,12(1), 3-5.</a:t>
            </a:r>
          </a:p>
          <a:p>
            <a:pPr marL="0" indent="0">
              <a:buNone/>
            </a:pPr>
            <a:r>
              <a:rPr lang="en-IN" sz="1600" dirty="0">
                <a:effectLst/>
                <a:latin typeface="Times New Roman" panose="02020603050405020304" pitchFamily="18" charset="0"/>
                <a:cs typeface="Times New Roman" panose="02020603050405020304" pitchFamily="18" charset="0"/>
              </a:rPr>
              <a:t>[14]</a:t>
            </a:r>
            <a:r>
              <a:rPr lang="en-IN" sz="1600" dirty="0" err="1">
                <a:effectLst/>
                <a:latin typeface="Times New Roman" panose="02020603050405020304" pitchFamily="18" charset="0"/>
                <a:cs typeface="Times New Roman" panose="02020603050405020304" pitchFamily="18" charset="0"/>
              </a:rPr>
              <a:t>Ajit</a:t>
            </a:r>
            <a:r>
              <a:rPr lang="en-IN" sz="1600" dirty="0">
                <a:effectLst/>
                <a:latin typeface="Times New Roman" panose="02020603050405020304" pitchFamily="18" charset="0"/>
                <a:cs typeface="Times New Roman" panose="02020603050405020304" pitchFamily="18" charset="0"/>
              </a:rPr>
              <a:t>, P. (2016). Prediction of employee turnover in organizations using machine learning algorithms.algorithms,4(5), C5.</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21</a:t>
            </a:fld>
            <a:endParaRPr lang="en-IN"/>
          </a:p>
        </p:txBody>
      </p:sp>
    </p:spTree>
    <p:extLst>
      <p:ext uri="{BB962C8B-B14F-4D97-AF65-F5344CB8AC3E}">
        <p14:creationId xmlns:p14="http://schemas.microsoft.com/office/powerpoint/2010/main" val="3987922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a:xfrm>
            <a:off x="838200" y="1825624"/>
            <a:ext cx="10515600" cy="4667249"/>
          </a:xfrm>
        </p:spPr>
        <p:txBody>
          <a:bodyPr>
            <a:noAutofit/>
          </a:bodyPr>
          <a:lstStyle/>
          <a:p>
            <a:pPr marL="0" indent="0">
              <a:buNone/>
            </a:pPr>
            <a:r>
              <a:rPr lang="en-IN" sz="1600" dirty="0">
                <a:effectLst/>
                <a:latin typeface="Times New Roman" panose="02020603050405020304" pitchFamily="18" charset="0"/>
                <a:cs typeface="Times New Roman" panose="02020603050405020304" pitchFamily="18" charset="0"/>
              </a:rPr>
              <a:t>[15]</a:t>
            </a:r>
            <a:r>
              <a:rPr lang="en-IN" sz="1600" dirty="0" err="1">
                <a:effectLst/>
                <a:latin typeface="Times New Roman" panose="02020603050405020304" pitchFamily="18" charset="0"/>
                <a:cs typeface="Times New Roman" panose="02020603050405020304" pitchFamily="18" charset="0"/>
              </a:rPr>
              <a:t>Barvey</a:t>
            </a:r>
            <a:r>
              <a:rPr lang="en-IN" sz="1600" dirty="0">
                <a:effectLst/>
                <a:latin typeface="Times New Roman" panose="02020603050405020304" pitchFamily="18" charset="0"/>
                <a:cs typeface="Times New Roman" panose="02020603050405020304" pitchFamily="18" charset="0"/>
              </a:rPr>
              <a:t>, A., Kapila, J., &amp; Pathak, K. (2018). Proactive intervention to downtrend employee attrition using artificial intelligence </a:t>
            </a:r>
            <a:r>
              <a:rPr lang="en-IN" sz="1600" dirty="0" err="1">
                <a:effectLst/>
                <a:latin typeface="Times New Roman" panose="02020603050405020304" pitchFamily="18" charset="0"/>
                <a:cs typeface="Times New Roman" panose="02020603050405020304" pitchFamily="18" charset="0"/>
              </a:rPr>
              <a:t>techniques.arXiv</a:t>
            </a:r>
            <a:r>
              <a:rPr lang="en-IN" sz="1600" dirty="0">
                <a:effectLst/>
                <a:latin typeface="Times New Roman" panose="02020603050405020304" pitchFamily="18" charset="0"/>
                <a:cs typeface="Times New Roman" panose="02020603050405020304" pitchFamily="18" charset="0"/>
              </a:rPr>
              <a:t> preprint arXiv:1807.04081.</a:t>
            </a:r>
          </a:p>
          <a:p>
            <a:pPr marL="0" indent="0">
              <a:buNone/>
            </a:pPr>
            <a:r>
              <a:rPr lang="en-IN" sz="1600" dirty="0">
                <a:effectLst/>
                <a:latin typeface="Times New Roman" panose="02020603050405020304" pitchFamily="18" charset="0"/>
                <a:cs typeface="Times New Roman" panose="02020603050405020304" pitchFamily="18" charset="0"/>
              </a:rPr>
              <a:t>[16]Prediction of Employee Turnover in Organizations using Machine Learning Algorithms A case for Extreme Gradient Boosting Rohit </a:t>
            </a:r>
            <a:r>
              <a:rPr lang="en-IN" sz="1600" dirty="0" err="1">
                <a:effectLst/>
                <a:latin typeface="Times New Roman" panose="02020603050405020304" pitchFamily="18" charset="0"/>
                <a:cs typeface="Times New Roman" panose="02020603050405020304" pitchFamily="18" charset="0"/>
              </a:rPr>
              <a:t>Punnoose</a:t>
            </a:r>
            <a:r>
              <a:rPr lang="en-IN" sz="1600" dirty="0">
                <a:effectLst/>
                <a:latin typeface="Times New Roman" panose="02020603050405020304" pitchFamily="18" charset="0"/>
                <a:cs typeface="Times New Roman" panose="02020603050405020304" pitchFamily="18" charset="0"/>
              </a:rPr>
              <a:t>, Pankaj </a:t>
            </a:r>
            <a:r>
              <a:rPr lang="en-IN" sz="1600" dirty="0" err="1">
                <a:effectLst/>
                <a:latin typeface="Times New Roman" panose="02020603050405020304" pitchFamily="18" charset="0"/>
                <a:cs typeface="Times New Roman" panose="02020603050405020304" pitchFamily="18" charset="0"/>
              </a:rPr>
              <a:t>Ajit</a:t>
            </a:r>
            <a:r>
              <a:rPr lang="en-IN" sz="1600" dirty="0">
                <a:effectLst/>
                <a:latin typeface="Times New Roman" panose="02020603050405020304" pitchFamily="18" charset="0"/>
                <a:cs typeface="Times New Roman" panose="02020603050405020304" pitchFamily="18" charset="0"/>
              </a:rPr>
              <a:t>, (IJARAI) International Journal of Advanced Research in Artificial Intelligence, Vol. 5, No. 9, 2016.</a:t>
            </a:r>
          </a:p>
          <a:p>
            <a:pPr marL="0" indent="0">
              <a:buNone/>
            </a:pPr>
            <a:r>
              <a:rPr lang="en-IN" sz="1600" dirty="0">
                <a:effectLst/>
                <a:latin typeface="Times New Roman" panose="02020603050405020304" pitchFamily="18" charset="0"/>
                <a:cs typeface="Times New Roman" panose="02020603050405020304" pitchFamily="18" charset="0"/>
              </a:rPr>
              <a:t>[17]Dutta, S., &amp; Bandyopadhyay, S. K. Employee attrition prediction using neural network cross validation method., International Journal of Commerce and Management Research, Volume 6; Issue 3; 2020; Page No. 80-85</a:t>
            </a:r>
          </a:p>
          <a:p>
            <a:pPr marL="0" indent="0">
              <a:buNone/>
            </a:pPr>
            <a:r>
              <a:rPr lang="en-IN" sz="1600" dirty="0">
                <a:effectLst/>
                <a:latin typeface="Times New Roman" panose="02020603050405020304" pitchFamily="18" charset="0"/>
                <a:cs typeface="Times New Roman" panose="02020603050405020304" pitchFamily="18" charset="0"/>
              </a:rPr>
              <a:t>[18]</a:t>
            </a:r>
            <a:r>
              <a:rPr lang="en-IN" sz="1600" dirty="0" err="1">
                <a:effectLst/>
                <a:latin typeface="Times New Roman" panose="02020603050405020304" pitchFamily="18" charset="0"/>
                <a:cs typeface="Times New Roman" panose="02020603050405020304" pitchFamily="18" charset="0"/>
              </a:rPr>
              <a:t>Latha</a:t>
            </a:r>
            <a:r>
              <a:rPr lang="en-IN" sz="1600" dirty="0">
                <a:effectLst/>
                <a:latin typeface="Times New Roman" panose="02020603050405020304" pitchFamily="18" charset="0"/>
                <a:cs typeface="Times New Roman" panose="02020603050405020304" pitchFamily="18" charset="0"/>
              </a:rPr>
              <a:t>, K. L. (2013). A study on employee attrition and retention in manufacturing </a:t>
            </a:r>
            <a:r>
              <a:rPr lang="en-IN" sz="1600" dirty="0" err="1">
                <a:effectLst/>
                <a:latin typeface="Times New Roman" panose="02020603050405020304" pitchFamily="18" charset="0"/>
                <a:cs typeface="Times New Roman" panose="02020603050405020304" pitchFamily="18" charset="0"/>
              </a:rPr>
              <a:t>industries.BVIMSR’s</a:t>
            </a:r>
            <a:r>
              <a:rPr lang="en-IN" sz="1600" dirty="0">
                <a:effectLst/>
                <a:latin typeface="Times New Roman" panose="02020603050405020304" pitchFamily="18" charset="0"/>
                <a:cs typeface="Times New Roman" panose="02020603050405020304" pitchFamily="18" charset="0"/>
              </a:rPr>
              <a:t> Journal of Management Research (BJMR),5(1), 1-23.</a:t>
            </a:r>
          </a:p>
          <a:p>
            <a:pPr marL="0" indent="0">
              <a:buNone/>
            </a:pPr>
            <a:r>
              <a:rPr lang="en-IN" sz="1600" dirty="0">
                <a:effectLst/>
                <a:latin typeface="Times New Roman" panose="02020603050405020304" pitchFamily="18" charset="0"/>
                <a:cs typeface="Times New Roman" panose="02020603050405020304" pitchFamily="18" charset="0"/>
              </a:rPr>
              <a:t>[19]Srivastava, D. K., &amp; Nair, P. (2017, March). Employee attrition analysis using predictive techniques. </a:t>
            </a:r>
            <a:r>
              <a:rPr lang="en-IN" sz="1600" dirty="0" err="1">
                <a:effectLst/>
                <a:latin typeface="Times New Roman" panose="02020603050405020304" pitchFamily="18" charset="0"/>
                <a:cs typeface="Times New Roman" panose="02020603050405020304" pitchFamily="18" charset="0"/>
              </a:rPr>
              <a:t>InInternational</a:t>
            </a:r>
            <a:r>
              <a:rPr lang="en-IN" sz="1600" dirty="0">
                <a:effectLst/>
                <a:latin typeface="Times New Roman" panose="02020603050405020304" pitchFamily="18" charset="0"/>
                <a:cs typeface="Times New Roman" panose="02020603050405020304" pitchFamily="18" charset="0"/>
              </a:rPr>
              <a:t> Conference on Information and Communication Technology for Intelligent Systems(pp. 293-300). Springer, Cham.</a:t>
            </a:r>
          </a:p>
          <a:p>
            <a:pPr marL="0" indent="0">
              <a:buNone/>
            </a:pPr>
            <a:r>
              <a:rPr lang="en-IN" sz="1600" dirty="0">
                <a:effectLst/>
                <a:latin typeface="Times New Roman" panose="02020603050405020304" pitchFamily="18" charset="0"/>
                <a:cs typeface="Times New Roman" panose="02020603050405020304" pitchFamily="18" charset="0"/>
              </a:rPr>
              <a:t>[20]Raman, R., Bhattacharya, S., &amp; Pramod, D. (2019). Predict employee attrition by using predictive </a:t>
            </a:r>
            <a:r>
              <a:rPr lang="en-IN" sz="1600" dirty="0" err="1">
                <a:effectLst/>
                <a:latin typeface="Times New Roman" panose="02020603050405020304" pitchFamily="18" charset="0"/>
                <a:cs typeface="Times New Roman" panose="02020603050405020304" pitchFamily="18" charset="0"/>
              </a:rPr>
              <a:t>analytics.Benchmarking</a:t>
            </a:r>
            <a:r>
              <a:rPr lang="en-IN" sz="1600" dirty="0">
                <a:effectLst/>
                <a:latin typeface="Times New Roman" panose="02020603050405020304" pitchFamily="18" charset="0"/>
                <a:cs typeface="Times New Roman" panose="02020603050405020304" pitchFamily="18" charset="0"/>
              </a:rPr>
              <a:t>: An International Journal.</a:t>
            </a:r>
          </a:p>
          <a:p>
            <a:pPr marL="0" indent="0">
              <a:buNone/>
            </a:pPr>
            <a:r>
              <a:rPr lang="en-IN" sz="1600" dirty="0">
                <a:effectLst/>
                <a:latin typeface="Times New Roman" panose="02020603050405020304" pitchFamily="18" charset="0"/>
                <a:cs typeface="Times New Roman" panose="02020603050405020304" pitchFamily="18" charset="0"/>
              </a:rPr>
              <a:t>[21]Setiawan, I., </a:t>
            </a:r>
            <a:r>
              <a:rPr lang="en-IN" sz="1600" dirty="0" err="1">
                <a:effectLst/>
                <a:latin typeface="Times New Roman" panose="02020603050405020304" pitchFamily="18" charset="0"/>
                <a:cs typeface="Times New Roman" panose="02020603050405020304" pitchFamily="18" charset="0"/>
              </a:rPr>
              <a:t>Suprihanto</a:t>
            </a:r>
            <a:r>
              <a:rPr lang="en-IN" sz="1600" dirty="0">
                <a:effectLst/>
                <a:latin typeface="Times New Roman" panose="02020603050405020304" pitchFamily="18" charset="0"/>
                <a:cs typeface="Times New Roman" panose="02020603050405020304" pitchFamily="18" charset="0"/>
              </a:rPr>
              <a:t>, S., </a:t>
            </a:r>
            <a:r>
              <a:rPr lang="en-IN" sz="1600" dirty="0" err="1">
                <a:effectLst/>
                <a:latin typeface="Times New Roman" panose="02020603050405020304" pitchFamily="18" charset="0"/>
                <a:cs typeface="Times New Roman" panose="02020603050405020304" pitchFamily="18" charset="0"/>
              </a:rPr>
              <a:t>Nugraha</a:t>
            </a:r>
            <a:r>
              <a:rPr lang="en-IN" sz="1600" dirty="0">
                <a:effectLst/>
                <a:latin typeface="Times New Roman" panose="02020603050405020304" pitchFamily="18" charset="0"/>
                <a:cs typeface="Times New Roman" panose="02020603050405020304" pitchFamily="18" charset="0"/>
              </a:rPr>
              <a:t>, A. C., &amp; </a:t>
            </a:r>
            <a:r>
              <a:rPr lang="en-IN" sz="1600" dirty="0" err="1">
                <a:effectLst/>
                <a:latin typeface="Times New Roman" panose="02020603050405020304" pitchFamily="18" charset="0"/>
                <a:cs typeface="Times New Roman" panose="02020603050405020304" pitchFamily="18" charset="0"/>
              </a:rPr>
              <a:t>Hutahaean</a:t>
            </a:r>
            <a:r>
              <a:rPr lang="en-IN" sz="1600" dirty="0">
                <a:effectLst/>
                <a:latin typeface="Times New Roman" panose="02020603050405020304" pitchFamily="18" charset="0"/>
                <a:cs typeface="Times New Roman" panose="02020603050405020304" pitchFamily="18" charset="0"/>
              </a:rPr>
              <a:t>, J. HR analytics: Employee attrition analysis using logistic regression</a:t>
            </a:r>
          </a:p>
          <a:p>
            <a:pPr marL="0" indent="0">
              <a:buNone/>
            </a:pPr>
            <a:r>
              <a:rPr lang="en-IN" sz="1600" dirty="0">
                <a:effectLst/>
                <a:latin typeface="Times New Roman" panose="02020603050405020304" pitchFamily="18" charset="0"/>
                <a:cs typeface="Times New Roman" panose="02020603050405020304" pitchFamily="18" charset="0"/>
              </a:rPr>
              <a:t>[22]</a:t>
            </a:r>
            <a:r>
              <a:rPr lang="en-IN" sz="1600" dirty="0" err="1">
                <a:effectLst/>
                <a:latin typeface="Times New Roman" panose="02020603050405020304" pitchFamily="18" charset="0"/>
                <a:cs typeface="Times New Roman" panose="02020603050405020304" pitchFamily="18" charset="0"/>
              </a:rPr>
              <a:t>Alaskar</a:t>
            </a:r>
            <a:r>
              <a:rPr lang="en-IN" sz="1600" dirty="0">
                <a:effectLst/>
                <a:latin typeface="Times New Roman" panose="02020603050405020304" pitchFamily="18" charset="0"/>
                <a:cs typeface="Times New Roman" panose="02020603050405020304" pitchFamily="18" charset="0"/>
              </a:rPr>
              <a:t>, L., Crane, M., &amp; </a:t>
            </a:r>
            <a:r>
              <a:rPr lang="en-IN" sz="1600" dirty="0" err="1">
                <a:effectLst/>
                <a:latin typeface="Times New Roman" panose="02020603050405020304" pitchFamily="18" charset="0"/>
                <a:cs typeface="Times New Roman" panose="02020603050405020304" pitchFamily="18" charset="0"/>
              </a:rPr>
              <a:t>Alduailij</a:t>
            </a:r>
            <a:r>
              <a:rPr lang="en-IN" sz="1600" dirty="0">
                <a:effectLst/>
                <a:latin typeface="Times New Roman" panose="02020603050405020304" pitchFamily="18" charset="0"/>
                <a:cs typeface="Times New Roman" panose="02020603050405020304" pitchFamily="18" charset="0"/>
              </a:rPr>
              <a:t>, M. (2019, December). Employee Turnover Prediction Using Machine Learning. </a:t>
            </a:r>
            <a:r>
              <a:rPr lang="en-IN" sz="1600" dirty="0" err="1">
                <a:effectLst/>
                <a:latin typeface="Times New Roman" panose="02020603050405020304" pitchFamily="18" charset="0"/>
                <a:cs typeface="Times New Roman" panose="02020603050405020304" pitchFamily="18" charset="0"/>
              </a:rPr>
              <a:t>InInternational</a:t>
            </a:r>
            <a:r>
              <a:rPr lang="en-IN" sz="1600" dirty="0">
                <a:effectLst/>
                <a:latin typeface="Times New Roman" panose="02020603050405020304" pitchFamily="18" charset="0"/>
                <a:cs typeface="Times New Roman" panose="02020603050405020304" pitchFamily="18" charset="0"/>
              </a:rPr>
              <a:t> Conference on Computing(pp. 301-316). Springer, Cham.</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22</a:t>
            </a:fld>
            <a:endParaRPr lang="en-IN"/>
          </a:p>
        </p:txBody>
      </p:sp>
    </p:spTree>
    <p:extLst>
      <p:ext uri="{BB962C8B-B14F-4D97-AF65-F5344CB8AC3E}">
        <p14:creationId xmlns:p14="http://schemas.microsoft.com/office/powerpoint/2010/main" val="4224109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3190875" y="2575718"/>
            <a:ext cx="6619875" cy="1325563"/>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ThankYou</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E9CFEF0-9BAF-46B2-A40B-8F0DF62F0B4C}"/>
              </a:ext>
            </a:extLst>
          </p:cNvPr>
          <p:cNvSpPr>
            <a:spLocks noGrp="1"/>
          </p:cNvSpPr>
          <p:nvPr>
            <p:ph type="sldNum" sz="quarter" idx="12"/>
          </p:nvPr>
        </p:nvSpPr>
        <p:spPr/>
        <p:txBody>
          <a:bodyPr/>
          <a:lstStyle/>
          <a:p>
            <a:fld id="{F4005355-682B-4213-9439-550418D729A3}" type="slidenum">
              <a:rPr lang="en-IN" smtClean="0"/>
              <a:t>23</a:t>
            </a:fld>
            <a:endParaRPr lang="en-IN"/>
          </a:p>
        </p:txBody>
      </p:sp>
    </p:spTree>
    <p:extLst>
      <p:ext uri="{BB962C8B-B14F-4D97-AF65-F5344CB8AC3E}">
        <p14:creationId xmlns:p14="http://schemas.microsoft.com/office/powerpoint/2010/main" val="1532894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a:xfrm>
            <a:off x="838200" y="1364974"/>
            <a:ext cx="10515600" cy="5127900"/>
          </a:xfrm>
        </p:spPr>
        <p:txBody>
          <a:bodyPr>
            <a:noAutofit/>
          </a:bodyPr>
          <a:lstStyle/>
          <a:p>
            <a:pPr algn="just"/>
            <a:r>
              <a:rPr lang="en-US" dirty="0">
                <a:effectLst/>
                <a:latin typeface="Times New Roman" panose="02020603050405020304" pitchFamily="18" charset="0"/>
                <a:cs typeface="Times New Roman" panose="02020603050405020304" pitchFamily="18" charset="0"/>
              </a:rPr>
              <a:t>Till date, the work done in this field include different approaches like Logistic Regression, classification whether ‘Yes’ or ‘No’. </a:t>
            </a:r>
          </a:p>
          <a:p>
            <a:pPr algn="just"/>
            <a:endParaRPr lang="en-US"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Our work focus on an expert system that tries to predict the employee attrition rate in organizations using Deep Neural Network. </a:t>
            </a:r>
          </a:p>
          <a:p>
            <a:pPr algn="just"/>
            <a:endParaRPr lang="en-US"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We put forth a methodology of how to predict reliability of an employee in an organization. </a:t>
            </a:r>
          </a:p>
          <a:p>
            <a:pPr algn="just"/>
            <a:endParaRPr lang="en-US"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This expert system can help the organization to minimize their loss and could have good understanding of workforce supply and demand</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889698C-1062-4199-95F5-E1A017478CD3}"/>
              </a:ext>
            </a:extLst>
          </p:cNvPr>
          <p:cNvSpPr>
            <a:spLocks noGrp="1"/>
          </p:cNvSpPr>
          <p:nvPr>
            <p:ph type="sldNum" sz="quarter" idx="12"/>
          </p:nvPr>
        </p:nvSpPr>
        <p:spPr/>
        <p:txBody>
          <a:bodyPr/>
          <a:lstStyle/>
          <a:p>
            <a:fld id="{F4005355-682B-4213-9439-550418D729A3}" type="slidenum">
              <a:rPr lang="en-IN" smtClean="0"/>
              <a:t>3</a:t>
            </a:fld>
            <a:endParaRPr lang="en-IN"/>
          </a:p>
        </p:txBody>
      </p:sp>
    </p:spTree>
    <p:extLst>
      <p:ext uri="{BB962C8B-B14F-4D97-AF65-F5344CB8AC3E}">
        <p14:creationId xmlns:p14="http://schemas.microsoft.com/office/powerpoint/2010/main" val="91089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a:xfrm>
            <a:off x="838200" y="1825625"/>
            <a:ext cx="10515600" cy="4508914"/>
          </a:xfrm>
        </p:spPr>
        <p:txBody>
          <a:bodyPr>
            <a:normAutofit lnSpcReduction="10000"/>
          </a:bodyPr>
          <a:lstStyle/>
          <a:p>
            <a:pPr algn="just"/>
            <a:r>
              <a:rPr lang="en-US" sz="2600" dirty="0">
                <a:effectLst/>
                <a:latin typeface="Times New Roman" panose="02020603050405020304" pitchFamily="18" charset="0"/>
                <a:cs typeface="Times New Roman" panose="02020603050405020304" pitchFamily="18" charset="0"/>
              </a:rPr>
              <a:t>Today, attrition is one of the important issues in an organization. Employees' liking for an organization depends on several factors[1,2,3]. </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effectLst/>
                <a:latin typeface="Times New Roman" panose="02020603050405020304" pitchFamily="18" charset="0"/>
                <a:cs typeface="Times New Roman" panose="02020603050405020304" pitchFamily="18" charset="0"/>
              </a:rPr>
              <a:t>The Barron’s Business dictionary defined attrition as the normal and uncontrollable reduction of a work force because of retirement, death, sickness, and relocation [4]. </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effectLst/>
                <a:latin typeface="Times New Roman" panose="02020603050405020304" pitchFamily="18" charset="0"/>
                <a:cs typeface="Times New Roman" panose="02020603050405020304" pitchFamily="18" charset="0"/>
              </a:rPr>
              <a:t>Attrition depends on varied factors such as inadequate wage levels, poor morale, low levels of motivation within the group, better opportunities elsewhere; current organization is inadequate, and lack of personal development. </a:t>
            </a:r>
            <a:endParaRPr lang="en-US" sz="2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A087DE-631C-4232-A220-14EC15DFA75F}"/>
              </a:ext>
            </a:extLst>
          </p:cNvPr>
          <p:cNvSpPr>
            <a:spLocks noGrp="1"/>
          </p:cNvSpPr>
          <p:nvPr>
            <p:ph type="sldNum" sz="quarter" idx="12"/>
          </p:nvPr>
        </p:nvSpPr>
        <p:spPr/>
        <p:txBody>
          <a:bodyPr/>
          <a:lstStyle/>
          <a:p>
            <a:fld id="{F4005355-682B-4213-9439-550418D729A3}" type="slidenum">
              <a:rPr lang="en-IN" smtClean="0"/>
              <a:t>4</a:t>
            </a:fld>
            <a:endParaRPr lang="en-IN"/>
          </a:p>
        </p:txBody>
      </p:sp>
    </p:spTree>
    <p:extLst>
      <p:ext uri="{BB962C8B-B14F-4D97-AF65-F5344CB8AC3E}">
        <p14:creationId xmlns:p14="http://schemas.microsoft.com/office/powerpoint/2010/main" val="1304481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a:xfrm>
            <a:off x="838200" y="1417984"/>
            <a:ext cx="10515600" cy="5074890"/>
          </a:xfrm>
        </p:spPr>
        <p:txBody>
          <a:bodyPr>
            <a:normAutofit lnSpcReduction="10000"/>
          </a:bodyPr>
          <a:lstStyle/>
          <a:p>
            <a:pPr algn="just"/>
            <a:r>
              <a:rPr lang="en-US" dirty="0">
                <a:effectLst/>
                <a:latin typeface="Times New Roman" panose="02020603050405020304" pitchFamily="18" charset="0"/>
                <a:cs typeface="Times New Roman" panose="02020603050405020304" pitchFamily="18" charset="0"/>
              </a:rPr>
              <a:t>The exodus of employees impacts the organizations as they carry with them invaluable unstated knowledge which becomes an advantage for the competitors. </a:t>
            </a:r>
          </a:p>
          <a:p>
            <a:pPr algn="just"/>
            <a:endParaRPr lang="en-US" dirty="0">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Specifically, this is categorized as either voluntarily or involuntarily in an organization's employees voluntarily leaving may be attributed to the work environment, dissatisfaction in job scope, compensation personal growth, challenges and are an important metric to predict the attrition. </a:t>
            </a:r>
          </a:p>
          <a:p>
            <a:pPr algn="just"/>
            <a:endParaRPr lang="en-US" dirty="0">
              <a:effectLst/>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Involuntary, on the other hand, depends more on poor performance, restructuring of organization and certain uncontrollable factors like retirement, dismissal or death.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A087DE-631C-4232-A220-14EC15DFA75F}"/>
              </a:ext>
            </a:extLst>
          </p:cNvPr>
          <p:cNvSpPr>
            <a:spLocks noGrp="1"/>
          </p:cNvSpPr>
          <p:nvPr>
            <p:ph type="sldNum" sz="quarter" idx="12"/>
          </p:nvPr>
        </p:nvSpPr>
        <p:spPr/>
        <p:txBody>
          <a:bodyPr/>
          <a:lstStyle/>
          <a:p>
            <a:fld id="{F4005355-682B-4213-9439-550418D729A3}" type="slidenum">
              <a:rPr lang="en-IN" smtClean="0"/>
              <a:t>5</a:t>
            </a:fld>
            <a:endParaRPr lang="en-IN"/>
          </a:p>
        </p:txBody>
      </p:sp>
    </p:spTree>
    <p:extLst>
      <p:ext uri="{BB962C8B-B14F-4D97-AF65-F5344CB8AC3E}">
        <p14:creationId xmlns:p14="http://schemas.microsoft.com/office/powerpoint/2010/main" val="306351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a:xfrm>
            <a:off x="838200" y="1825625"/>
            <a:ext cx="10515600" cy="4508914"/>
          </a:xfrm>
        </p:spPr>
        <p:txBody>
          <a:bodyPr>
            <a:normAutofit/>
          </a:bodyPr>
          <a:lstStyle/>
          <a:p>
            <a:pPr algn="just"/>
            <a:r>
              <a:rPr lang="en-US" dirty="0">
                <a:effectLst/>
                <a:latin typeface="Times New Roman" panose="02020603050405020304" pitchFamily="18" charset="0"/>
                <a:cs typeface="Times New Roman" panose="02020603050405020304" pitchFamily="18" charset="0"/>
              </a:rPr>
              <a:t>But in some cases, an organization fires the employee for committing mistakes or slackness in job or may be due to other circumstances. </a:t>
            </a:r>
          </a:p>
          <a:p>
            <a:pPr algn="just"/>
            <a:r>
              <a:rPr lang="en-US" dirty="0">
                <a:effectLst/>
                <a:latin typeface="Times New Roman" panose="02020603050405020304" pitchFamily="18" charset="0"/>
                <a:cs typeface="Times New Roman" panose="02020603050405020304" pitchFamily="18" charset="0"/>
              </a:rPr>
              <a:t>Several other features, such as working conditions[4-5], job satisfaction, and growth potential also contributed to voluntary attrition[5-6]. </a:t>
            </a:r>
          </a:p>
          <a:p>
            <a:pPr algn="just"/>
            <a:r>
              <a:rPr lang="en-US" dirty="0">
                <a:effectLst/>
                <a:latin typeface="Times New Roman" panose="02020603050405020304" pitchFamily="18" charset="0"/>
                <a:cs typeface="Times New Roman" panose="02020603050405020304" pitchFamily="18" charset="0"/>
              </a:rPr>
              <a:t>Predicting the turnover also depends on this factor and has become one the major need of Human Resources (HR) in most organizations.</a:t>
            </a:r>
          </a:p>
          <a:p>
            <a:pPr algn="just"/>
            <a:r>
              <a:rPr lang="en-US" dirty="0">
                <a:effectLst/>
                <a:latin typeface="Times New Roman" panose="02020603050405020304" pitchFamily="18" charset="0"/>
                <a:cs typeface="Times New Roman" panose="02020603050405020304" pitchFamily="18" charset="0"/>
              </a:rPr>
              <a:t>We use evaluation of employee performance, average monthly hours at work and number of years spent in the company, among others, as our features[6-7]</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A087DE-631C-4232-A220-14EC15DFA75F}"/>
              </a:ext>
            </a:extLst>
          </p:cNvPr>
          <p:cNvSpPr>
            <a:spLocks noGrp="1"/>
          </p:cNvSpPr>
          <p:nvPr>
            <p:ph type="sldNum" sz="quarter" idx="12"/>
          </p:nvPr>
        </p:nvSpPr>
        <p:spPr/>
        <p:txBody>
          <a:bodyPr/>
          <a:lstStyle/>
          <a:p>
            <a:fld id="{F4005355-682B-4213-9439-550418D729A3}" type="slidenum">
              <a:rPr lang="en-IN" smtClean="0"/>
              <a:t>6</a:t>
            </a:fld>
            <a:endParaRPr lang="en-IN"/>
          </a:p>
        </p:txBody>
      </p:sp>
    </p:spTree>
    <p:extLst>
      <p:ext uri="{BB962C8B-B14F-4D97-AF65-F5344CB8AC3E}">
        <p14:creationId xmlns:p14="http://schemas.microsoft.com/office/powerpoint/2010/main" val="43579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a:xfrm>
            <a:off x="838200" y="1825625"/>
            <a:ext cx="10515600" cy="4508914"/>
          </a:xfrm>
        </p:spPr>
        <p:txBody>
          <a:bodyPr>
            <a:normAutofit lnSpcReduction="10000"/>
          </a:bodyPr>
          <a:lstStyle/>
          <a:p>
            <a:pPr algn="just"/>
            <a:r>
              <a:rPr lang="en-US" dirty="0">
                <a:effectLst/>
                <a:latin typeface="Times New Roman" panose="02020603050405020304" pitchFamily="18" charset="0"/>
                <a:cs typeface="Times New Roman" panose="02020603050405020304" pitchFamily="18" charset="0"/>
              </a:rPr>
              <a:t>Within a company, much data is available to help develop an effective retention management plan[8]. </a:t>
            </a:r>
          </a:p>
          <a:p>
            <a:pPr algn="just"/>
            <a:endParaRPr lang="en-US" dirty="0">
              <a:effectLst/>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To create a sound plan, there is a need to determine the extent to which turnover is a problem in the firm, diagnose turnover drivers, and formulate retention strategies[9]. </a:t>
            </a:r>
          </a:p>
          <a:p>
            <a:pPr algn="just"/>
            <a:endParaRPr lang="en-US" dirty="0">
              <a:effectLst/>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Additionally, the Human Resource (HR) management systems have records of all job status changes, including voluntary terminations, employee’s job-action history, the length of time in a position, and salary history[10].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A087DE-631C-4232-A220-14EC15DFA75F}"/>
              </a:ext>
            </a:extLst>
          </p:cNvPr>
          <p:cNvSpPr>
            <a:spLocks noGrp="1"/>
          </p:cNvSpPr>
          <p:nvPr>
            <p:ph type="sldNum" sz="quarter" idx="12"/>
          </p:nvPr>
        </p:nvSpPr>
        <p:spPr/>
        <p:txBody>
          <a:bodyPr/>
          <a:lstStyle/>
          <a:p>
            <a:fld id="{F4005355-682B-4213-9439-550418D729A3}" type="slidenum">
              <a:rPr lang="en-IN" smtClean="0"/>
              <a:t>7</a:t>
            </a:fld>
            <a:endParaRPr lang="en-IN"/>
          </a:p>
        </p:txBody>
      </p:sp>
    </p:spTree>
    <p:extLst>
      <p:ext uri="{BB962C8B-B14F-4D97-AF65-F5344CB8AC3E}">
        <p14:creationId xmlns:p14="http://schemas.microsoft.com/office/powerpoint/2010/main" val="181379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a:xfrm>
            <a:off x="838200" y="1470991"/>
            <a:ext cx="10515600" cy="4863548"/>
          </a:xfrm>
        </p:spPr>
        <p:txBody>
          <a:bodyPr>
            <a:normAutofit fontScale="92500" lnSpcReduction="10000"/>
          </a:bodyPr>
          <a:lstStyle/>
          <a:p>
            <a:pPr algn="just"/>
            <a:r>
              <a:rPr lang="en-US" dirty="0">
                <a:effectLst/>
                <a:latin typeface="Times New Roman" panose="02020603050405020304" pitchFamily="18" charset="0"/>
                <a:cs typeface="Times New Roman" panose="02020603050405020304" pitchFamily="18" charset="0"/>
              </a:rPr>
              <a:t>This large collection of employee data within an organization, especially that possessed by the Human Resource (HR) division of the organization can be analyzed for the effective prediction of employee attrition. </a:t>
            </a:r>
          </a:p>
          <a:p>
            <a:pPr algn="just"/>
            <a:endParaRPr lang="en-US" dirty="0">
              <a:effectLst/>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Data mining[11]can be helpful to human resources departments in identifying the characteristics of their most successful employees, most especially aid in figuring out employee with high attrition (turnover) potentials. Information obtained,[12]such as universities attended by highly successful employees, can help Human Resource (HR) departments[13]focus recruiting efforts accordingly. </a:t>
            </a:r>
          </a:p>
          <a:p>
            <a:pPr algn="just"/>
            <a:endParaRPr lang="en-US" dirty="0">
              <a:effectLst/>
              <a:latin typeface="Times New Roman" panose="02020603050405020304" pitchFamily="18" charset="0"/>
              <a:cs typeface="Times New Roman" panose="02020603050405020304" pitchFamily="18" charset="0"/>
            </a:endParaRPr>
          </a:p>
          <a:p>
            <a:pPr algn="just"/>
            <a:r>
              <a:rPr lang="en-US" dirty="0">
                <a:effectLst/>
                <a:latin typeface="Times New Roman" panose="02020603050405020304" pitchFamily="18" charset="0"/>
                <a:cs typeface="Times New Roman" panose="02020603050405020304" pitchFamily="18" charset="0"/>
              </a:rPr>
              <a:t>Our expert system is also trying to predict the employee attrition rate on the basis of given different parameters using Deep Neural Networks.</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A087DE-631C-4232-A220-14EC15DFA75F}"/>
              </a:ext>
            </a:extLst>
          </p:cNvPr>
          <p:cNvSpPr>
            <a:spLocks noGrp="1"/>
          </p:cNvSpPr>
          <p:nvPr>
            <p:ph type="sldNum" sz="quarter" idx="12"/>
          </p:nvPr>
        </p:nvSpPr>
        <p:spPr/>
        <p:txBody>
          <a:bodyPr/>
          <a:lstStyle/>
          <a:p>
            <a:fld id="{F4005355-682B-4213-9439-550418D729A3}" type="slidenum">
              <a:rPr lang="en-IN" smtClean="0"/>
              <a:t>8</a:t>
            </a:fld>
            <a:endParaRPr lang="en-IN"/>
          </a:p>
        </p:txBody>
      </p:sp>
    </p:spTree>
    <p:extLst>
      <p:ext uri="{BB962C8B-B14F-4D97-AF65-F5344CB8AC3E}">
        <p14:creationId xmlns:p14="http://schemas.microsoft.com/office/powerpoint/2010/main" val="186508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D05-66E5-4954-95A8-8DADD870CF3D}"/>
              </a:ext>
            </a:extLst>
          </p:cNvPr>
          <p:cNvSpPr>
            <a:spLocks noGrp="1"/>
          </p:cNvSpPr>
          <p:nvPr>
            <p:ph type="title"/>
          </p:nvPr>
        </p:nvSpPr>
        <p:spPr>
          <a:xfrm>
            <a:off x="838200" y="365126"/>
            <a:ext cx="10515600" cy="774562"/>
          </a:xfrm>
          <a:solidFill>
            <a:schemeClr val="accent2">
              <a:lumMod val="20000"/>
              <a:lumOff val="80000"/>
            </a:schemeClr>
          </a:solidFill>
          <a:ln>
            <a:solidFill>
              <a:srgbClr val="FF0000"/>
            </a:solidFill>
          </a:ln>
          <a:effectLst>
            <a:innerShdw blurRad="114300">
              <a:prstClr val="black"/>
            </a:innerShdw>
          </a:effectLst>
        </p:spPr>
        <p:txBody>
          <a:bodyPr/>
          <a:lstStyle/>
          <a:p>
            <a:r>
              <a:rPr lang="en-US" dirty="0"/>
              <a:t>Related Work</a:t>
            </a:r>
            <a:endParaRPr lang="en-IN" dirty="0"/>
          </a:p>
        </p:txBody>
      </p:sp>
      <p:sp>
        <p:nvSpPr>
          <p:cNvPr id="3" name="Content Placeholder 2">
            <a:extLst>
              <a:ext uri="{FF2B5EF4-FFF2-40B4-BE49-F238E27FC236}">
                <a16:creationId xmlns:a16="http://schemas.microsoft.com/office/drawing/2014/main" id="{D41F3E4B-9509-4486-8AC2-F47F17CA0004}"/>
              </a:ext>
            </a:extLst>
          </p:cNvPr>
          <p:cNvSpPr>
            <a:spLocks noGrp="1"/>
          </p:cNvSpPr>
          <p:nvPr>
            <p:ph idx="1"/>
          </p:nvPr>
        </p:nvSpPr>
        <p:spPr/>
        <p:txBody>
          <a:bodyPr>
            <a:normAutofit fontScale="92500" lnSpcReduction="10000"/>
          </a:bodyPr>
          <a:lstStyle/>
          <a:p>
            <a:r>
              <a:rPr lang="en-US" dirty="0">
                <a:effectLst/>
                <a:latin typeface="Times New Roman" panose="02020603050405020304" pitchFamily="18" charset="0"/>
                <a:cs typeface="Times New Roman" panose="02020603050405020304" pitchFamily="18" charset="0"/>
              </a:rPr>
              <a:t>Literary works show the adoption of decision tree models and rule sets for predicting employee attrition[1]. </a:t>
            </a:r>
          </a:p>
          <a:p>
            <a:endParaRPr lang="en-US" dirty="0">
              <a:effectLst/>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Machine learning can play an important role in predicting employee attrition and taking managerial decisions proactively.</a:t>
            </a:r>
          </a:p>
          <a:p>
            <a:endParaRPr lang="en-US" dirty="0">
              <a:effectLst/>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Their results confirm that the replacement of a skilled employee is both time consuming and challenging. </a:t>
            </a:r>
          </a:p>
          <a:p>
            <a:endParaRPr lang="en-US"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t>
            </a:r>
            <a:r>
              <a:rPr lang="en-US" dirty="0">
                <a:effectLst/>
                <a:latin typeface="Times New Roman" panose="02020603050405020304" pitchFamily="18" charset="0"/>
                <a:cs typeface="Times New Roman" panose="02020603050405020304" pitchFamily="18" charset="0"/>
              </a:rPr>
              <a:t>ost literary work done in this field include different approaches like Logistic Regression , classification whether ‘Yes’ or ‘No</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05D2498-EE62-455B-AAEE-52A0AABA9B92}"/>
              </a:ext>
            </a:extLst>
          </p:cNvPr>
          <p:cNvSpPr>
            <a:spLocks noGrp="1"/>
          </p:cNvSpPr>
          <p:nvPr>
            <p:ph type="sldNum" sz="quarter" idx="12"/>
          </p:nvPr>
        </p:nvSpPr>
        <p:spPr/>
        <p:txBody>
          <a:bodyPr/>
          <a:lstStyle/>
          <a:p>
            <a:fld id="{F4005355-682B-4213-9439-550418D729A3}" type="slidenum">
              <a:rPr lang="en-IN" smtClean="0"/>
              <a:t>9</a:t>
            </a:fld>
            <a:endParaRPr lang="en-IN" dirty="0"/>
          </a:p>
        </p:txBody>
      </p:sp>
    </p:spTree>
    <p:extLst>
      <p:ext uri="{BB962C8B-B14F-4D97-AF65-F5344CB8AC3E}">
        <p14:creationId xmlns:p14="http://schemas.microsoft.com/office/powerpoint/2010/main" val="1089828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2171</Words>
  <Application>Microsoft Office PowerPoint</Application>
  <PresentationFormat>Widescreen</PresentationFormat>
  <Paragraphs>134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Expert System for predicting employee attrition rate in Organizations   Presented By: Nilesh Kumar Sahu </vt:lpstr>
      <vt:lpstr>Abstract</vt:lpstr>
      <vt:lpstr>Abstract</vt:lpstr>
      <vt:lpstr>Introduction</vt:lpstr>
      <vt:lpstr>Introduction</vt:lpstr>
      <vt:lpstr>Introduction</vt:lpstr>
      <vt:lpstr>Introduction</vt:lpstr>
      <vt:lpstr>Introduction</vt:lpstr>
      <vt:lpstr>Related Work</vt:lpstr>
      <vt:lpstr>Related Work</vt:lpstr>
      <vt:lpstr>Proposed Methodology</vt:lpstr>
      <vt:lpstr>A. Dataset Acquisition</vt:lpstr>
      <vt:lpstr>A. Dataset Acquisition</vt:lpstr>
      <vt:lpstr>B. Data Preprocessing</vt:lpstr>
      <vt:lpstr>B. Data Preprocessing</vt:lpstr>
      <vt:lpstr>C. Deep Learning</vt:lpstr>
      <vt:lpstr>Results and Conclusion</vt:lpstr>
      <vt:lpstr>Results and Conclusion (Example)</vt:lpstr>
      <vt:lpstr>Results and Conclusion (Example)</vt:lpstr>
      <vt:lpstr>References</vt:lpstr>
      <vt:lpstr>References</vt:lpstr>
      <vt:lpstr>References</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 for predicting employee attrition rate in Organizations   Presented By: Nilesh Kumar Sahu</dc:title>
  <dc:creator>Naman</dc:creator>
  <cp:lastModifiedBy>Naman</cp:lastModifiedBy>
  <cp:revision>7</cp:revision>
  <dcterms:created xsi:type="dcterms:W3CDTF">2021-05-23T15:52:01Z</dcterms:created>
  <dcterms:modified xsi:type="dcterms:W3CDTF">2021-05-23T18:12:41Z</dcterms:modified>
</cp:coreProperties>
</file>