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48"/>
  </p:notesMasterIdLst>
  <p:sldIdLst>
    <p:sldId id="256" r:id="rId2"/>
    <p:sldId id="259" r:id="rId3"/>
    <p:sldId id="344" r:id="rId4"/>
    <p:sldId id="258" r:id="rId5"/>
    <p:sldId id="308" r:id="rId6"/>
    <p:sldId id="264" r:id="rId7"/>
    <p:sldId id="287" r:id="rId8"/>
    <p:sldId id="288" r:id="rId9"/>
    <p:sldId id="324" r:id="rId10"/>
    <p:sldId id="260" r:id="rId11"/>
    <p:sldId id="326" r:id="rId12"/>
    <p:sldId id="289" r:id="rId13"/>
    <p:sldId id="301" r:id="rId14"/>
    <p:sldId id="290" r:id="rId15"/>
    <p:sldId id="291" r:id="rId16"/>
    <p:sldId id="295" r:id="rId17"/>
    <p:sldId id="292" r:id="rId18"/>
    <p:sldId id="293" r:id="rId19"/>
    <p:sldId id="327" r:id="rId20"/>
    <p:sldId id="322" r:id="rId21"/>
    <p:sldId id="313" r:id="rId22"/>
    <p:sldId id="314" r:id="rId23"/>
    <p:sldId id="315" r:id="rId24"/>
    <p:sldId id="316" r:id="rId25"/>
    <p:sldId id="317" r:id="rId26"/>
    <p:sldId id="318" r:id="rId27"/>
    <p:sldId id="319" r:id="rId28"/>
    <p:sldId id="320" r:id="rId29"/>
    <p:sldId id="321" r:id="rId30"/>
    <p:sldId id="328" r:id="rId31"/>
    <p:sldId id="329" r:id="rId32"/>
    <p:sldId id="330" r:id="rId33"/>
    <p:sldId id="331" r:id="rId34"/>
    <p:sldId id="332" r:id="rId35"/>
    <p:sldId id="333" r:id="rId36"/>
    <p:sldId id="334" r:id="rId37"/>
    <p:sldId id="335" r:id="rId38"/>
    <p:sldId id="336" r:id="rId39"/>
    <p:sldId id="337" r:id="rId40"/>
    <p:sldId id="338" r:id="rId41"/>
    <p:sldId id="339" r:id="rId42"/>
    <p:sldId id="345" r:id="rId43"/>
    <p:sldId id="346" r:id="rId44"/>
    <p:sldId id="340" r:id="rId45"/>
    <p:sldId id="341" r:id="rId46"/>
    <p:sldId id="342"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7206" autoAdjust="0"/>
    <p:restoredTop sz="94718" autoAdjust="0"/>
  </p:normalViewPr>
  <p:slideViewPr>
    <p:cSldViewPr>
      <p:cViewPr>
        <p:scale>
          <a:sx n="91" d="100"/>
          <a:sy n="91" d="100"/>
        </p:scale>
        <p:origin x="-1128" y="234"/>
      </p:cViewPr>
      <p:guideLst>
        <p:guide orient="horz" pos="2160"/>
        <p:guide pos="2880"/>
      </p:guideLst>
    </p:cSldViewPr>
  </p:slideViewPr>
  <p:outlineViewPr>
    <p:cViewPr>
      <p:scale>
        <a:sx n="33" d="100"/>
        <a:sy n="33" d="100"/>
      </p:scale>
      <p:origin x="48" y="16098"/>
    </p:cViewPr>
  </p:outlin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44E60D-2BC1-41CC-95BD-8DDD9DDA02A9}" type="doc">
      <dgm:prSet loTypeId="urn:microsoft.com/office/officeart/2005/8/layout/hProcess3" loCatId="process" qsTypeId="urn:microsoft.com/office/officeart/2005/8/quickstyle/simple1" qsCatId="simple" csTypeId="urn:microsoft.com/office/officeart/2005/8/colors/accent1_2" csCatId="accent1" phldr="0"/>
      <dgm:spPr/>
    </dgm:pt>
    <dgm:pt modelId="{6A7AB55B-C8C8-495E-AEF2-3EC280C16938}">
      <dgm:prSet phldrT="[Text]" phldr="1"/>
      <dgm:spPr/>
      <dgm:t>
        <a:bodyPr/>
        <a:lstStyle/>
        <a:p>
          <a:endParaRPr lang="en-US" dirty="0"/>
        </a:p>
      </dgm:t>
    </dgm:pt>
    <dgm:pt modelId="{7DAFB49D-9723-435A-BEDB-D42577F8FB83}" type="parTrans" cxnId="{96BFC55F-84B9-401F-BD80-9B6D484DA65E}">
      <dgm:prSet/>
      <dgm:spPr/>
      <dgm:t>
        <a:bodyPr/>
        <a:lstStyle/>
        <a:p>
          <a:endParaRPr lang="en-US"/>
        </a:p>
      </dgm:t>
    </dgm:pt>
    <dgm:pt modelId="{5A1F3687-A7FD-4404-A719-4D8B07AF4650}" type="sibTrans" cxnId="{96BFC55F-84B9-401F-BD80-9B6D484DA65E}">
      <dgm:prSet/>
      <dgm:spPr/>
      <dgm:t>
        <a:bodyPr/>
        <a:lstStyle/>
        <a:p>
          <a:endParaRPr lang="en-US"/>
        </a:p>
      </dgm:t>
    </dgm:pt>
    <dgm:pt modelId="{4DA39E56-86CF-40EA-BC00-22D113ED03D6}">
      <dgm:prSet phldrT="[Text]" phldr="1"/>
      <dgm:spPr/>
      <dgm:t>
        <a:bodyPr/>
        <a:lstStyle/>
        <a:p>
          <a:endParaRPr lang="en-US" dirty="0"/>
        </a:p>
      </dgm:t>
    </dgm:pt>
    <dgm:pt modelId="{301CAE56-28DF-41E4-A3EB-AEA6DBB376F4}" type="parTrans" cxnId="{0755FD2F-59D7-44C9-B390-81F77E92096C}">
      <dgm:prSet/>
      <dgm:spPr/>
      <dgm:t>
        <a:bodyPr/>
        <a:lstStyle/>
        <a:p>
          <a:endParaRPr lang="en-US"/>
        </a:p>
      </dgm:t>
    </dgm:pt>
    <dgm:pt modelId="{670D6573-2341-4BE2-A581-A492EA612E50}" type="sibTrans" cxnId="{0755FD2F-59D7-44C9-B390-81F77E92096C}">
      <dgm:prSet/>
      <dgm:spPr/>
      <dgm:t>
        <a:bodyPr/>
        <a:lstStyle/>
        <a:p>
          <a:endParaRPr lang="en-US"/>
        </a:p>
      </dgm:t>
    </dgm:pt>
    <dgm:pt modelId="{039F7907-0032-4A64-9B64-10BFF56C4F86}">
      <dgm:prSet phldrT="[Text]" phldr="1"/>
      <dgm:spPr/>
      <dgm:t>
        <a:bodyPr/>
        <a:lstStyle/>
        <a:p>
          <a:endParaRPr lang="en-US" dirty="0"/>
        </a:p>
      </dgm:t>
    </dgm:pt>
    <dgm:pt modelId="{DC759A27-82E3-4161-AF8B-4A21607FF0EC}" type="parTrans" cxnId="{D2C7A5DC-2208-4A3D-87D8-64DF2E5499DC}">
      <dgm:prSet/>
      <dgm:spPr/>
      <dgm:t>
        <a:bodyPr/>
        <a:lstStyle/>
        <a:p>
          <a:endParaRPr lang="en-US"/>
        </a:p>
      </dgm:t>
    </dgm:pt>
    <dgm:pt modelId="{BB7C5135-3389-49F9-A643-901013D5E26E}" type="sibTrans" cxnId="{D2C7A5DC-2208-4A3D-87D8-64DF2E5499DC}">
      <dgm:prSet/>
      <dgm:spPr/>
      <dgm:t>
        <a:bodyPr/>
        <a:lstStyle/>
        <a:p>
          <a:endParaRPr lang="en-US"/>
        </a:p>
      </dgm:t>
    </dgm:pt>
    <dgm:pt modelId="{5ACE4D7F-AB2B-4A49-91ED-4D7C5AF16FDB}" type="pres">
      <dgm:prSet presAssocID="{CA44E60D-2BC1-41CC-95BD-8DDD9DDA02A9}" presName="Name0" presStyleCnt="0">
        <dgm:presLayoutVars>
          <dgm:dir/>
          <dgm:animLvl val="lvl"/>
          <dgm:resizeHandles val="exact"/>
        </dgm:presLayoutVars>
      </dgm:prSet>
      <dgm:spPr/>
    </dgm:pt>
    <dgm:pt modelId="{D7336BF0-592A-4C47-83E4-5384A6F477B6}" type="pres">
      <dgm:prSet presAssocID="{CA44E60D-2BC1-41CC-95BD-8DDD9DDA02A9}" presName="dummy" presStyleCnt="0"/>
      <dgm:spPr/>
    </dgm:pt>
    <dgm:pt modelId="{D6FBBFC1-FA7F-4F39-A1A4-B4014C413690}" type="pres">
      <dgm:prSet presAssocID="{CA44E60D-2BC1-41CC-95BD-8DDD9DDA02A9}" presName="linH" presStyleCnt="0"/>
      <dgm:spPr/>
    </dgm:pt>
    <dgm:pt modelId="{C8C3BEB5-EB7D-4C1F-8923-0A319123CD24}" type="pres">
      <dgm:prSet presAssocID="{CA44E60D-2BC1-41CC-95BD-8DDD9DDA02A9}" presName="padding1" presStyleCnt="0"/>
      <dgm:spPr/>
    </dgm:pt>
    <dgm:pt modelId="{849FF8E1-1D12-439D-8334-2CC8EC71A534}" type="pres">
      <dgm:prSet presAssocID="{6A7AB55B-C8C8-495E-AEF2-3EC280C16938}" presName="linV" presStyleCnt="0"/>
      <dgm:spPr/>
    </dgm:pt>
    <dgm:pt modelId="{46D75CFC-ACF6-4C3E-B129-7AD28720E426}" type="pres">
      <dgm:prSet presAssocID="{6A7AB55B-C8C8-495E-AEF2-3EC280C16938}" presName="spVertical1" presStyleCnt="0"/>
      <dgm:spPr/>
    </dgm:pt>
    <dgm:pt modelId="{9EE77899-FF2E-40EB-9D5E-AA7A592D0DA8}" type="pres">
      <dgm:prSet presAssocID="{6A7AB55B-C8C8-495E-AEF2-3EC280C16938}" presName="parTx" presStyleLbl="revTx" presStyleIdx="0" presStyleCnt="3">
        <dgm:presLayoutVars>
          <dgm:chMax val="0"/>
          <dgm:chPref val="0"/>
          <dgm:bulletEnabled val="1"/>
        </dgm:presLayoutVars>
      </dgm:prSet>
      <dgm:spPr/>
      <dgm:t>
        <a:bodyPr/>
        <a:lstStyle/>
        <a:p>
          <a:endParaRPr lang="en-US"/>
        </a:p>
      </dgm:t>
    </dgm:pt>
    <dgm:pt modelId="{6511BF87-03BB-4639-99E6-FD18C62F861E}" type="pres">
      <dgm:prSet presAssocID="{6A7AB55B-C8C8-495E-AEF2-3EC280C16938}" presName="spVertical2" presStyleCnt="0"/>
      <dgm:spPr/>
    </dgm:pt>
    <dgm:pt modelId="{3EC47568-54C1-41AA-A879-6A778CE6D003}" type="pres">
      <dgm:prSet presAssocID="{6A7AB55B-C8C8-495E-AEF2-3EC280C16938}" presName="spVertical3" presStyleCnt="0"/>
      <dgm:spPr/>
    </dgm:pt>
    <dgm:pt modelId="{0F0BF3A5-42DF-4BCA-8944-689F5CE80656}" type="pres">
      <dgm:prSet presAssocID="{5A1F3687-A7FD-4404-A719-4D8B07AF4650}" presName="space" presStyleCnt="0"/>
      <dgm:spPr/>
    </dgm:pt>
    <dgm:pt modelId="{28C6A5DB-AE5C-4436-B34F-99395C3B3546}" type="pres">
      <dgm:prSet presAssocID="{4DA39E56-86CF-40EA-BC00-22D113ED03D6}" presName="linV" presStyleCnt="0"/>
      <dgm:spPr/>
    </dgm:pt>
    <dgm:pt modelId="{FB9B7B7F-0583-40B0-8F49-EDB309CB6F9E}" type="pres">
      <dgm:prSet presAssocID="{4DA39E56-86CF-40EA-BC00-22D113ED03D6}" presName="spVertical1" presStyleCnt="0"/>
      <dgm:spPr/>
    </dgm:pt>
    <dgm:pt modelId="{820F814D-A9FB-4B6E-B1EC-ACE0B48AFA97}" type="pres">
      <dgm:prSet presAssocID="{4DA39E56-86CF-40EA-BC00-22D113ED03D6}" presName="parTx" presStyleLbl="revTx" presStyleIdx="1" presStyleCnt="3" custLinFactNeighborX="16275" custLinFactNeighborY="-3120">
        <dgm:presLayoutVars>
          <dgm:chMax val="0"/>
          <dgm:chPref val="0"/>
          <dgm:bulletEnabled val="1"/>
        </dgm:presLayoutVars>
      </dgm:prSet>
      <dgm:spPr/>
      <dgm:t>
        <a:bodyPr/>
        <a:lstStyle/>
        <a:p>
          <a:endParaRPr lang="en-US"/>
        </a:p>
      </dgm:t>
    </dgm:pt>
    <dgm:pt modelId="{1389636D-9B99-472D-BB42-192557CDAD17}" type="pres">
      <dgm:prSet presAssocID="{4DA39E56-86CF-40EA-BC00-22D113ED03D6}" presName="spVertical2" presStyleCnt="0"/>
      <dgm:spPr/>
    </dgm:pt>
    <dgm:pt modelId="{36D2846C-3A13-4E82-B167-0B1FB029322B}" type="pres">
      <dgm:prSet presAssocID="{4DA39E56-86CF-40EA-BC00-22D113ED03D6}" presName="spVertical3" presStyleCnt="0"/>
      <dgm:spPr/>
    </dgm:pt>
    <dgm:pt modelId="{594BE53E-3035-4C09-9E89-5662DC00C97E}" type="pres">
      <dgm:prSet presAssocID="{670D6573-2341-4BE2-A581-A492EA612E50}" presName="space" presStyleCnt="0"/>
      <dgm:spPr/>
    </dgm:pt>
    <dgm:pt modelId="{C4A9BEE7-95DA-49D6-B689-AE481441B982}" type="pres">
      <dgm:prSet presAssocID="{039F7907-0032-4A64-9B64-10BFF56C4F86}" presName="linV" presStyleCnt="0"/>
      <dgm:spPr/>
    </dgm:pt>
    <dgm:pt modelId="{28019910-78E5-4A6E-8966-D3A039341890}" type="pres">
      <dgm:prSet presAssocID="{039F7907-0032-4A64-9B64-10BFF56C4F86}" presName="spVertical1" presStyleCnt="0"/>
      <dgm:spPr/>
    </dgm:pt>
    <dgm:pt modelId="{58A9955C-F238-4B3B-A247-2B4780E870E9}" type="pres">
      <dgm:prSet presAssocID="{039F7907-0032-4A64-9B64-10BFF56C4F86}" presName="parTx" presStyleLbl="revTx" presStyleIdx="2" presStyleCnt="3">
        <dgm:presLayoutVars>
          <dgm:chMax val="0"/>
          <dgm:chPref val="0"/>
          <dgm:bulletEnabled val="1"/>
        </dgm:presLayoutVars>
      </dgm:prSet>
      <dgm:spPr/>
      <dgm:t>
        <a:bodyPr/>
        <a:lstStyle/>
        <a:p>
          <a:endParaRPr lang="en-US"/>
        </a:p>
      </dgm:t>
    </dgm:pt>
    <dgm:pt modelId="{5A9DD65A-4DAC-4076-AB72-ED2D47C94693}" type="pres">
      <dgm:prSet presAssocID="{039F7907-0032-4A64-9B64-10BFF56C4F86}" presName="spVertical2" presStyleCnt="0"/>
      <dgm:spPr/>
    </dgm:pt>
    <dgm:pt modelId="{97C6CE51-F420-475A-89ED-F15BDB9E44F2}" type="pres">
      <dgm:prSet presAssocID="{039F7907-0032-4A64-9B64-10BFF56C4F86}" presName="spVertical3" presStyleCnt="0"/>
      <dgm:spPr/>
    </dgm:pt>
    <dgm:pt modelId="{59A41F13-A9EE-4637-B118-42D3E4482727}" type="pres">
      <dgm:prSet presAssocID="{CA44E60D-2BC1-41CC-95BD-8DDD9DDA02A9}" presName="padding2" presStyleCnt="0"/>
      <dgm:spPr/>
    </dgm:pt>
    <dgm:pt modelId="{09F397DB-7B4C-4C6E-AC14-42208587442F}" type="pres">
      <dgm:prSet presAssocID="{CA44E60D-2BC1-41CC-95BD-8DDD9DDA02A9}" presName="negArrow" presStyleCnt="0"/>
      <dgm:spPr/>
    </dgm:pt>
    <dgm:pt modelId="{D39A2DFF-548B-483F-A6B0-F352BCA2008E}" type="pres">
      <dgm:prSet presAssocID="{CA44E60D-2BC1-41CC-95BD-8DDD9DDA02A9}" presName="backgroundArrow" presStyleLbl="node1" presStyleIdx="0" presStyleCnt="1"/>
      <dgm:spPr/>
    </dgm:pt>
  </dgm:ptLst>
  <dgm:cxnLst>
    <dgm:cxn modelId="{6DD19BD5-0DCF-42A9-8578-1CE4B10E4796}" type="presOf" srcId="{CA44E60D-2BC1-41CC-95BD-8DDD9DDA02A9}" destId="{5ACE4D7F-AB2B-4A49-91ED-4D7C5AF16FDB}" srcOrd="0" destOrd="0" presId="urn:microsoft.com/office/officeart/2005/8/layout/hProcess3"/>
    <dgm:cxn modelId="{587085BF-7988-4310-BF33-A79FD6304619}" type="presOf" srcId="{4DA39E56-86CF-40EA-BC00-22D113ED03D6}" destId="{820F814D-A9FB-4B6E-B1EC-ACE0B48AFA97}" srcOrd="0" destOrd="0" presId="urn:microsoft.com/office/officeart/2005/8/layout/hProcess3"/>
    <dgm:cxn modelId="{AB47C7FF-341F-4FE0-87DE-F844D196DFEA}" type="presOf" srcId="{6A7AB55B-C8C8-495E-AEF2-3EC280C16938}" destId="{9EE77899-FF2E-40EB-9D5E-AA7A592D0DA8}" srcOrd="0" destOrd="0" presId="urn:microsoft.com/office/officeart/2005/8/layout/hProcess3"/>
    <dgm:cxn modelId="{96BFC55F-84B9-401F-BD80-9B6D484DA65E}" srcId="{CA44E60D-2BC1-41CC-95BD-8DDD9DDA02A9}" destId="{6A7AB55B-C8C8-495E-AEF2-3EC280C16938}" srcOrd="0" destOrd="0" parTransId="{7DAFB49D-9723-435A-BEDB-D42577F8FB83}" sibTransId="{5A1F3687-A7FD-4404-A719-4D8B07AF4650}"/>
    <dgm:cxn modelId="{0755FD2F-59D7-44C9-B390-81F77E92096C}" srcId="{CA44E60D-2BC1-41CC-95BD-8DDD9DDA02A9}" destId="{4DA39E56-86CF-40EA-BC00-22D113ED03D6}" srcOrd="1" destOrd="0" parTransId="{301CAE56-28DF-41E4-A3EB-AEA6DBB376F4}" sibTransId="{670D6573-2341-4BE2-A581-A492EA612E50}"/>
    <dgm:cxn modelId="{723D08E9-96F2-4DCC-93DA-779B0F8F5600}" type="presOf" srcId="{039F7907-0032-4A64-9B64-10BFF56C4F86}" destId="{58A9955C-F238-4B3B-A247-2B4780E870E9}" srcOrd="0" destOrd="0" presId="urn:microsoft.com/office/officeart/2005/8/layout/hProcess3"/>
    <dgm:cxn modelId="{D2C7A5DC-2208-4A3D-87D8-64DF2E5499DC}" srcId="{CA44E60D-2BC1-41CC-95BD-8DDD9DDA02A9}" destId="{039F7907-0032-4A64-9B64-10BFF56C4F86}" srcOrd="2" destOrd="0" parTransId="{DC759A27-82E3-4161-AF8B-4A21607FF0EC}" sibTransId="{BB7C5135-3389-49F9-A643-901013D5E26E}"/>
    <dgm:cxn modelId="{33629A03-B0C7-4ED4-92D6-478C68310701}" type="presParOf" srcId="{5ACE4D7F-AB2B-4A49-91ED-4D7C5AF16FDB}" destId="{D7336BF0-592A-4C47-83E4-5384A6F477B6}" srcOrd="0" destOrd="0" presId="urn:microsoft.com/office/officeart/2005/8/layout/hProcess3"/>
    <dgm:cxn modelId="{EA7A51DA-534E-495C-971D-6F5E023F283F}" type="presParOf" srcId="{5ACE4D7F-AB2B-4A49-91ED-4D7C5AF16FDB}" destId="{D6FBBFC1-FA7F-4F39-A1A4-B4014C413690}" srcOrd="1" destOrd="0" presId="urn:microsoft.com/office/officeart/2005/8/layout/hProcess3"/>
    <dgm:cxn modelId="{C690C92E-34EA-48FA-B4B4-1243D71B040A}" type="presParOf" srcId="{D6FBBFC1-FA7F-4F39-A1A4-B4014C413690}" destId="{C8C3BEB5-EB7D-4C1F-8923-0A319123CD24}" srcOrd="0" destOrd="0" presId="urn:microsoft.com/office/officeart/2005/8/layout/hProcess3"/>
    <dgm:cxn modelId="{BBA68936-A792-4605-BAD4-802FC787B1AE}" type="presParOf" srcId="{D6FBBFC1-FA7F-4F39-A1A4-B4014C413690}" destId="{849FF8E1-1D12-439D-8334-2CC8EC71A534}" srcOrd="1" destOrd="0" presId="urn:microsoft.com/office/officeart/2005/8/layout/hProcess3"/>
    <dgm:cxn modelId="{05D6C10F-2ADA-4F1A-9FE3-329E47336C85}" type="presParOf" srcId="{849FF8E1-1D12-439D-8334-2CC8EC71A534}" destId="{46D75CFC-ACF6-4C3E-B129-7AD28720E426}" srcOrd="0" destOrd="0" presId="urn:microsoft.com/office/officeart/2005/8/layout/hProcess3"/>
    <dgm:cxn modelId="{4CBDECA4-6454-4DE8-981A-FFD1518DEEDC}" type="presParOf" srcId="{849FF8E1-1D12-439D-8334-2CC8EC71A534}" destId="{9EE77899-FF2E-40EB-9D5E-AA7A592D0DA8}" srcOrd="1" destOrd="0" presId="urn:microsoft.com/office/officeart/2005/8/layout/hProcess3"/>
    <dgm:cxn modelId="{8B744168-E564-41AB-A074-50EA8A654A37}" type="presParOf" srcId="{849FF8E1-1D12-439D-8334-2CC8EC71A534}" destId="{6511BF87-03BB-4639-99E6-FD18C62F861E}" srcOrd="2" destOrd="0" presId="urn:microsoft.com/office/officeart/2005/8/layout/hProcess3"/>
    <dgm:cxn modelId="{A077C631-FA23-4A0B-85EA-FD78CDE72FA2}" type="presParOf" srcId="{849FF8E1-1D12-439D-8334-2CC8EC71A534}" destId="{3EC47568-54C1-41AA-A879-6A778CE6D003}" srcOrd="3" destOrd="0" presId="urn:microsoft.com/office/officeart/2005/8/layout/hProcess3"/>
    <dgm:cxn modelId="{14595542-6735-4DB9-AEC5-0A0C83950FAC}" type="presParOf" srcId="{D6FBBFC1-FA7F-4F39-A1A4-B4014C413690}" destId="{0F0BF3A5-42DF-4BCA-8944-689F5CE80656}" srcOrd="2" destOrd="0" presId="urn:microsoft.com/office/officeart/2005/8/layout/hProcess3"/>
    <dgm:cxn modelId="{90E679ED-AB86-4168-A44B-30387D485311}" type="presParOf" srcId="{D6FBBFC1-FA7F-4F39-A1A4-B4014C413690}" destId="{28C6A5DB-AE5C-4436-B34F-99395C3B3546}" srcOrd="3" destOrd="0" presId="urn:microsoft.com/office/officeart/2005/8/layout/hProcess3"/>
    <dgm:cxn modelId="{18F3B250-8CAE-4FFD-8F12-6183FAF288BA}" type="presParOf" srcId="{28C6A5DB-AE5C-4436-B34F-99395C3B3546}" destId="{FB9B7B7F-0583-40B0-8F49-EDB309CB6F9E}" srcOrd="0" destOrd="0" presId="urn:microsoft.com/office/officeart/2005/8/layout/hProcess3"/>
    <dgm:cxn modelId="{08D5DF01-A73F-4455-B76D-29988F00C436}" type="presParOf" srcId="{28C6A5DB-AE5C-4436-B34F-99395C3B3546}" destId="{820F814D-A9FB-4B6E-B1EC-ACE0B48AFA97}" srcOrd="1" destOrd="0" presId="urn:microsoft.com/office/officeart/2005/8/layout/hProcess3"/>
    <dgm:cxn modelId="{3F1BDEB0-CB14-4D23-B8AB-D9432FB51259}" type="presParOf" srcId="{28C6A5DB-AE5C-4436-B34F-99395C3B3546}" destId="{1389636D-9B99-472D-BB42-192557CDAD17}" srcOrd="2" destOrd="0" presId="urn:microsoft.com/office/officeart/2005/8/layout/hProcess3"/>
    <dgm:cxn modelId="{C32932C5-9471-4495-809B-F108AC98840F}" type="presParOf" srcId="{28C6A5DB-AE5C-4436-B34F-99395C3B3546}" destId="{36D2846C-3A13-4E82-B167-0B1FB029322B}" srcOrd="3" destOrd="0" presId="urn:microsoft.com/office/officeart/2005/8/layout/hProcess3"/>
    <dgm:cxn modelId="{2A68114D-E01B-40A0-A8FC-91CF84CF7475}" type="presParOf" srcId="{D6FBBFC1-FA7F-4F39-A1A4-B4014C413690}" destId="{594BE53E-3035-4C09-9E89-5662DC00C97E}" srcOrd="4" destOrd="0" presId="urn:microsoft.com/office/officeart/2005/8/layout/hProcess3"/>
    <dgm:cxn modelId="{EC0C1910-8B62-4CE4-A4DC-A58E5707981C}" type="presParOf" srcId="{D6FBBFC1-FA7F-4F39-A1A4-B4014C413690}" destId="{C4A9BEE7-95DA-49D6-B689-AE481441B982}" srcOrd="5" destOrd="0" presId="urn:microsoft.com/office/officeart/2005/8/layout/hProcess3"/>
    <dgm:cxn modelId="{A2E7DD75-5E5E-444D-92CF-1024303D5252}" type="presParOf" srcId="{C4A9BEE7-95DA-49D6-B689-AE481441B982}" destId="{28019910-78E5-4A6E-8966-D3A039341890}" srcOrd="0" destOrd="0" presId="urn:microsoft.com/office/officeart/2005/8/layout/hProcess3"/>
    <dgm:cxn modelId="{B1BC6025-1029-4FDC-9BC1-0F20F1538A8A}" type="presParOf" srcId="{C4A9BEE7-95DA-49D6-B689-AE481441B982}" destId="{58A9955C-F238-4B3B-A247-2B4780E870E9}" srcOrd="1" destOrd="0" presId="urn:microsoft.com/office/officeart/2005/8/layout/hProcess3"/>
    <dgm:cxn modelId="{2517B30E-A51B-46A7-B9B6-938A8BAF2005}" type="presParOf" srcId="{C4A9BEE7-95DA-49D6-B689-AE481441B982}" destId="{5A9DD65A-4DAC-4076-AB72-ED2D47C94693}" srcOrd="2" destOrd="0" presId="urn:microsoft.com/office/officeart/2005/8/layout/hProcess3"/>
    <dgm:cxn modelId="{9870D9D4-A559-4095-A87D-C3C3FE966AB3}" type="presParOf" srcId="{C4A9BEE7-95DA-49D6-B689-AE481441B982}" destId="{97C6CE51-F420-475A-89ED-F15BDB9E44F2}" srcOrd="3" destOrd="0" presId="urn:microsoft.com/office/officeart/2005/8/layout/hProcess3"/>
    <dgm:cxn modelId="{850F7915-8C92-410A-A59D-D468A24BB947}" type="presParOf" srcId="{D6FBBFC1-FA7F-4F39-A1A4-B4014C413690}" destId="{59A41F13-A9EE-4637-B118-42D3E4482727}" srcOrd="6" destOrd="0" presId="urn:microsoft.com/office/officeart/2005/8/layout/hProcess3"/>
    <dgm:cxn modelId="{64C3C0EF-E24D-40F8-AA8D-EC2B4E493CA3}" type="presParOf" srcId="{D6FBBFC1-FA7F-4F39-A1A4-B4014C413690}" destId="{09F397DB-7B4C-4C6E-AC14-42208587442F}" srcOrd="7" destOrd="0" presId="urn:microsoft.com/office/officeart/2005/8/layout/hProcess3"/>
    <dgm:cxn modelId="{38E4956C-90F6-4339-89C2-C4806C5B0CC1}" type="presParOf" srcId="{D6FBBFC1-FA7F-4F39-A1A4-B4014C413690}" destId="{D39A2DFF-548B-483F-A6B0-F352BCA2008E}" srcOrd="8" destOrd="0" presId="urn:microsoft.com/office/officeart/2005/8/layout/hProcess3"/>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9A2DFF-548B-483F-A6B0-F352BCA2008E}">
      <dsp:nvSpPr>
        <dsp:cNvPr id="0" name=""/>
        <dsp:cNvSpPr/>
      </dsp:nvSpPr>
      <dsp:spPr>
        <a:xfrm>
          <a:off x="0" y="1899"/>
          <a:ext cx="1676400" cy="936000"/>
        </a:xfrm>
        <a:prstGeom prst="right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A9955C-F238-4B3B-A247-2B4780E870E9}">
      <dsp:nvSpPr>
        <dsp:cNvPr id="0" name=""/>
        <dsp:cNvSpPr/>
      </dsp:nvSpPr>
      <dsp:spPr>
        <a:xfrm>
          <a:off x="1104803" y="235900"/>
          <a:ext cx="403956" cy="46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endParaRPr lang="en-US" sz="1300" kern="1200" dirty="0"/>
        </a:p>
      </dsp:txBody>
      <dsp:txXfrm>
        <a:off x="1104803" y="235900"/>
        <a:ext cx="403956" cy="468000"/>
      </dsp:txXfrm>
    </dsp:sp>
    <dsp:sp modelId="{820F814D-A9FB-4B6E-B1EC-ACE0B48AFA97}">
      <dsp:nvSpPr>
        <dsp:cNvPr id="0" name=""/>
        <dsp:cNvSpPr/>
      </dsp:nvSpPr>
      <dsp:spPr>
        <a:xfrm>
          <a:off x="685799" y="228599"/>
          <a:ext cx="403956" cy="46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endParaRPr lang="en-US" sz="1300" kern="1200" dirty="0"/>
        </a:p>
      </dsp:txBody>
      <dsp:txXfrm>
        <a:off x="685799" y="228599"/>
        <a:ext cx="403956" cy="468000"/>
      </dsp:txXfrm>
    </dsp:sp>
    <dsp:sp modelId="{9EE77899-FF2E-40EB-9D5E-AA7A592D0DA8}">
      <dsp:nvSpPr>
        <dsp:cNvPr id="0" name=""/>
        <dsp:cNvSpPr/>
      </dsp:nvSpPr>
      <dsp:spPr>
        <a:xfrm>
          <a:off x="135307" y="235900"/>
          <a:ext cx="403956" cy="46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endParaRPr lang="en-US" sz="1300" kern="1200" dirty="0"/>
        </a:p>
      </dsp:txBody>
      <dsp:txXfrm>
        <a:off x="135307" y="235900"/>
        <a:ext cx="403956" cy="46800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717945-0CFA-48FC-9441-2683E7BEA700}" type="datetimeFigureOut">
              <a:rPr lang="en-US" smtClean="0"/>
              <a:pPr/>
              <a:t>4/19/2012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492089-F858-413B-94B5-86AC0D70E4B4}" type="slidenum">
              <a:rPr lang="en-US" smtClean="0"/>
              <a:pPr/>
              <a:t>‹#›</a:t>
            </a:fld>
            <a:endParaRPr lang="en-US"/>
          </a:p>
        </p:txBody>
      </p:sp>
    </p:spTree>
    <p:extLst>
      <p:ext uri="{BB962C8B-B14F-4D97-AF65-F5344CB8AC3E}">
        <p14:creationId xmlns:p14="http://schemas.microsoft.com/office/powerpoint/2010/main" xmlns="" val="913237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492089-F858-413B-94B5-86AC0D70E4B4}" type="slidenum">
              <a:rPr lang="en-US" smtClean="0"/>
              <a:pPr/>
              <a:t>1</a:t>
            </a:fld>
            <a:endParaRPr lang="en-US"/>
          </a:p>
        </p:txBody>
      </p:sp>
    </p:spTree>
    <p:extLst>
      <p:ext uri="{BB962C8B-B14F-4D97-AF65-F5344CB8AC3E}">
        <p14:creationId xmlns:p14="http://schemas.microsoft.com/office/powerpoint/2010/main" xmlns="" val="1504664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DC03BD8-5FA8-4C87-BC08-A381674D9D81}" type="datetimeFigureOut">
              <a:rPr lang="en-US" smtClean="0"/>
              <a:pPr/>
              <a:t>4/19/2012</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4DB1583-6AB7-4108-9AB6-8D1C1C4994FB}"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C03BD8-5FA8-4C87-BC08-A381674D9D81}" type="datetimeFigureOut">
              <a:rPr lang="en-US" smtClean="0"/>
              <a:pPr/>
              <a:t>4/19/2012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DB1583-6AB7-4108-9AB6-8D1C1C4994F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C03BD8-5FA8-4C87-BC08-A381674D9D81}" type="datetimeFigureOut">
              <a:rPr lang="en-US" smtClean="0"/>
              <a:pPr/>
              <a:t>4/19/2012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DB1583-6AB7-4108-9AB6-8D1C1C4994F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DC03BD8-5FA8-4C87-BC08-A381674D9D81}" type="datetimeFigureOut">
              <a:rPr lang="en-US" smtClean="0"/>
              <a:pPr/>
              <a:t>4/19/2012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DB1583-6AB7-4108-9AB6-8D1C1C4994FB}"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C03BD8-5FA8-4C87-BC08-A381674D9D81}" type="datetimeFigureOut">
              <a:rPr lang="en-US" smtClean="0"/>
              <a:pPr/>
              <a:t>4/19/2012</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D4DB1583-6AB7-4108-9AB6-8D1C1C4994F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DC03BD8-5FA8-4C87-BC08-A381674D9D81}" type="datetimeFigureOut">
              <a:rPr lang="en-US" smtClean="0"/>
              <a:pPr/>
              <a:t>4/19/2012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4DB1583-6AB7-4108-9AB6-8D1C1C4994FB}"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DC03BD8-5FA8-4C87-BC08-A381674D9D81}" type="datetimeFigureOut">
              <a:rPr lang="en-US" smtClean="0"/>
              <a:pPr/>
              <a:t>4/19/2012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4DB1583-6AB7-4108-9AB6-8D1C1C4994FB}"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C03BD8-5FA8-4C87-BC08-A381674D9D81}" type="datetimeFigureOut">
              <a:rPr lang="en-US" smtClean="0"/>
              <a:pPr/>
              <a:t>4/19/2012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4DB1583-6AB7-4108-9AB6-8D1C1C4994F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C03BD8-5FA8-4C87-BC08-A381674D9D81}" type="datetimeFigureOut">
              <a:rPr lang="en-US" smtClean="0"/>
              <a:pPr/>
              <a:t>4/19/2012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4DB1583-6AB7-4108-9AB6-8D1C1C4994F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C03BD8-5FA8-4C87-BC08-A381674D9D81}" type="datetimeFigureOut">
              <a:rPr lang="en-US" smtClean="0"/>
              <a:pPr/>
              <a:t>4/19/2012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4DB1583-6AB7-4108-9AB6-8D1C1C4994FB}"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C03BD8-5FA8-4C87-BC08-A381674D9D81}" type="datetimeFigureOut">
              <a:rPr lang="en-US" smtClean="0"/>
              <a:pPr/>
              <a:t>4/19/2012</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D4DB1583-6AB7-4108-9AB6-8D1C1C4994FB}"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3DC03BD8-5FA8-4C87-BC08-A381674D9D81}" type="datetimeFigureOut">
              <a:rPr lang="en-US" smtClean="0"/>
              <a:pPr/>
              <a:t>4/19/2012</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304800" y="58674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4DB1583-6AB7-4108-9AB6-8D1C1C4994F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www.lalena.com/AI/Tsp/" TargetMode="External"/><Relationship Id="rId2" Type="http://schemas.openxmlformats.org/officeDocument/2006/relationships/hyperlink" Target="http://comopt.ifi.uni-heidelberg.de/software/TSPLIB95/" TargetMode="External"/><Relationship Id="rId1" Type="http://schemas.openxmlformats.org/officeDocument/2006/relationships/slideLayout" Target="../slideLayouts/slideLayout2.xml"/><Relationship Id="rId5" Type="http://schemas.openxmlformats.org/officeDocument/2006/relationships/hyperlink" Target="http://en.wikipedia.org/wiki/Travelling_salesman_problem" TargetMode="External"/><Relationship Id="rId4" Type="http://schemas.openxmlformats.org/officeDocument/2006/relationships/hyperlink" Target="http://blogs.mathworks.com/pick/2011/10/14/traveling-salesman-problem-genetic-algorith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200400"/>
            <a:ext cx="6400800" cy="2362200"/>
          </a:xfrm>
        </p:spPr>
        <p:txBody>
          <a:bodyPr>
            <a:normAutofit/>
          </a:bodyPr>
          <a:lstStyle/>
          <a:p>
            <a:r>
              <a:rPr lang="en-US" dirty="0" err="1" smtClean="0"/>
              <a:t>Aayush</a:t>
            </a:r>
            <a:r>
              <a:rPr lang="en-US" dirty="0" smtClean="0"/>
              <a:t> </a:t>
            </a:r>
            <a:r>
              <a:rPr lang="en-US" dirty="0" err="1" smtClean="0"/>
              <a:t>Singhal</a:t>
            </a:r>
            <a:r>
              <a:rPr lang="en-US" dirty="0" smtClean="0"/>
              <a:t> (09005041)</a:t>
            </a:r>
          </a:p>
          <a:p>
            <a:r>
              <a:rPr lang="en-US" dirty="0" err="1" smtClean="0"/>
              <a:t>Gaurav</a:t>
            </a:r>
            <a:r>
              <a:rPr lang="en-US" dirty="0"/>
              <a:t> </a:t>
            </a:r>
            <a:r>
              <a:rPr lang="en-US" dirty="0" err="1" smtClean="0"/>
              <a:t>Torka</a:t>
            </a:r>
            <a:r>
              <a:rPr lang="en-US" dirty="0"/>
              <a:t> </a:t>
            </a:r>
            <a:r>
              <a:rPr lang="en-US" dirty="0" smtClean="0"/>
              <a:t>(09005051)</a:t>
            </a:r>
          </a:p>
          <a:p>
            <a:r>
              <a:rPr lang="en-US" dirty="0" err="1" smtClean="0"/>
              <a:t>Sai</a:t>
            </a:r>
            <a:r>
              <a:rPr lang="en-US" dirty="0" smtClean="0"/>
              <a:t> </a:t>
            </a:r>
            <a:r>
              <a:rPr lang="en-US" dirty="0" err="1" smtClean="0"/>
              <a:t>Teja</a:t>
            </a:r>
            <a:r>
              <a:rPr lang="en-US" dirty="0" smtClean="0"/>
              <a:t> </a:t>
            </a:r>
            <a:r>
              <a:rPr lang="en-US" dirty="0" err="1" smtClean="0"/>
              <a:t>Pratap</a:t>
            </a:r>
            <a:r>
              <a:rPr lang="en-US" dirty="0" smtClean="0"/>
              <a:t> (09005057)</a:t>
            </a:r>
          </a:p>
          <a:p>
            <a:r>
              <a:rPr lang="en-US" dirty="0" smtClean="0"/>
              <a:t>Guide: Prof </a:t>
            </a:r>
            <a:r>
              <a:rPr lang="en-US" dirty="0" err="1" smtClean="0"/>
              <a:t>Pushpak</a:t>
            </a:r>
            <a:r>
              <a:rPr lang="en-US" dirty="0" smtClean="0"/>
              <a:t> Bhattacharyya</a:t>
            </a:r>
          </a:p>
          <a:p>
            <a:endParaRPr lang="en-US" dirty="0" smtClean="0"/>
          </a:p>
        </p:txBody>
      </p:sp>
      <p:sp>
        <p:nvSpPr>
          <p:cNvPr id="2" name="Title 1"/>
          <p:cNvSpPr>
            <a:spLocks noGrp="1"/>
          </p:cNvSpPr>
          <p:nvPr>
            <p:ph type="ctrTitle"/>
          </p:nvPr>
        </p:nvSpPr>
        <p:spPr/>
        <p:txBody>
          <a:bodyPr>
            <a:normAutofit/>
          </a:bodyPr>
          <a:lstStyle/>
          <a:p>
            <a:r>
              <a:rPr lang="en-US" dirty="0" smtClean="0"/>
              <a:t>Travelling Salesman Problem (TSP)</a:t>
            </a:r>
            <a:endParaRPr lang="en-US" dirty="0"/>
          </a:p>
        </p:txBody>
      </p:sp>
    </p:spTree>
    <p:extLst>
      <p:ext uri="{BB962C8B-B14F-4D97-AF65-F5344CB8AC3E}">
        <p14:creationId xmlns:p14="http://schemas.microsoft.com/office/powerpoint/2010/main" xmlns="" val="2343745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4800" dirty="0" smtClean="0"/>
              <a:t>Exact Solution</a:t>
            </a:r>
            <a:endParaRPr lang="en-US" sz="4800" dirty="0"/>
          </a:p>
        </p:txBody>
      </p:sp>
      <p:sp>
        <p:nvSpPr>
          <p:cNvPr id="2" name="Content Placeholder 1"/>
          <p:cNvSpPr>
            <a:spLocks noGrp="1"/>
          </p:cNvSpPr>
          <p:nvPr>
            <p:ph sz="quarter" idx="1"/>
          </p:nvPr>
        </p:nvSpPr>
        <p:spPr/>
        <p:txBody>
          <a:bodyPr>
            <a:normAutofit fontScale="92500" lnSpcReduction="20000"/>
          </a:bodyPr>
          <a:lstStyle/>
          <a:p>
            <a:pPr>
              <a:buFont typeface="Arial" pitchFamily="34" charset="0"/>
              <a:buChar char="•"/>
            </a:pPr>
            <a:endParaRPr lang="en-US" sz="2400" dirty="0" smtClean="0"/>
          </a:p>
          <a:p>
            <a:pPr>
              <a:buFont typeface="Arial" pitchFamily="34" charset="0"/>
              <a:buChar char="•"/>
            </a:pPr>
            <a:r>
              <a:rPr lang="en-US" sz="2400" dirty="0" smtClean="0"/>
              <a:t>A direct solution is to try out all the permutations and find out the shortest of all these permutations.</a:t>
            </a:r>
          </a:p>
          <a:p>
            <a:pPr>
              <a:buFont typeface="Arial" pitchFamily="34" charset="0"/>
              <a:buChar char="•"/>
            </a:pPr>
            <a:r>
              <a:rPr lang="en-US" sz="2400" dirty="0" smtClean="0"/>
              <a:t>This would be O(n!) time complexity, which implies 10^64 for 50 cities. This is practically useless.</a:t>
            </a:r>
          </a:p>
          <a:p>
            <a:pPr>
              <a:buFont typeface="Arial" pitchFamily="34" charset="0"/>
              <a:buChar char="•"/>
            </a:pPr>
            <a:r>
              <a:rPr lang="en-US" sz="2400" dirty="0" smtClean="0"/>
              <a:t>Other approaches attempted at solving the problem include Dynamic Programming, branch and bound, linear programming.</a:t>
            </a:r>
          </a:p>
          <a:p>
            <a:pPr>
              <a:buFont typeface="Arial" pitchFamily="34" charset="0"/>
              <a:buChar char="•"/>
            </a:pPr>
            <a:r>
              <a:rPr lang="en-US" sz="2400" dirty="0" smtClean="0"/>
              <a:t>None of them were feasible for number of cities over 500. It has not been determined whether an exact algorithm for TSP that runs in O(1.9999^n) time  exists.</a:t>
            </a:r>
          </a:p>
          <a:p>
            <a:pPr>
              <a:buFont typeface="Arial" pitchFamily="34" charset="0"/>
              <a:buChar char="•"/>
            </a:pPr>
            <a:r>
              <a:rPr lang="en-US" sz="2400" dirty="0" smtClean="0"/>
              <a:t>So attempts have are made to solve TSP approximately which give sub optimal solutions.</a:t>
            </a:r>
          </a:p>
          <a:p>
            <a:pPr>
              <a:buFont typeface="Arial" pitchFamily="34" charset="0"/>
              <a:buChar char="•"/>
            </a:pPr>
            <a:r>
              <a:rPr lang="en-US" sz="2400" dirty="0" smtClean="0"/>
              <a:t>Here we present a few intelligent approaches to solve TSP approximately.</a:t>
            </a:r>
            <a:endParaRPr lang="en-US" sz="2400" dirty="0" smtClean="0"/>
          </a:p>
        </p:txBody>
      </p:sp>
    </p:spTree>
    <p:extLst>
      <p:ext uri="{BB962C8B-B14F-4D97-AF65-F5344CB8AC3E}">
        <p14:creationId xmlns:p14="http://schemas.microsoft.com/office/powerpoint/2010/main" xmlns="" val="20854930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Text Placeholder 4"/>
          <p:cNvSpPr>
            <a:spLocks noGrp="1"/>
          </p:cNvSpPr>
          <p:nvPr>
            <p:ph type="body" idx="1"/>
          </p:nvPr>
        </p:nvSpPr>
        <p:spPr/>
        <p:txBody>
          <a:bodyPr>
            <a:noAutofit/>
          </a:bodyPr>
          <a:lstStyle/>
          <a:p>
            <a:pPr algn="ctr"/>
            <a:r>
              <a:rPr lang="en-US" sz="6000" dirty="0" smtClean="0">
                <a:solidFill>
                  <a:schemeClr val="accent2"/>
                </a:solidFill>
              </a:rPr>
              <a:t>An Attempt to solve TSP using A-Star</a:t>
            </a:r>
          </a:p>
        </p:txBody>
      </p:sp>
    </p:spTree>
    <p:extLst>
      <p:ext uri="{BB962C8B-B14F-4D97-AF65-F5344CB8AC3E}">
        <p14:creationId xmlns:p14="http://schemas.microsoft.com/office/powerpoint/2010/main" xmlns="" val="41708003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Solving TSP using A-star</a:t>
            </a:r>
            <a:endParaRPr lang="en-US" dirty="0"/>
          </a:p>
        </p:txBody>
      </p:sp>
      <p:sp>
        <p:nvSpPr>
          <p:cNvPr id="2" name="Content Placeholder 1"/>
          <p:cNvSpPr>
            <a:spLocks noGrp="1"/>
          </p:cNvSpPr>
          <p:nvPr>
            <p:ph sz="quarter" idx="1"/>
          </p:nvPr>
        </p:nvSpPr>
        <p:spPr/>
        <p:txBody>
          <a:bodyPr>
            <a:normAutofit fontScale="92500" lnSpcReduction="10000"/>
          </a:bodyPr>
          <a:lstStyle/>
          <a:p>
            <a:r>
              <a:rPr lang="en-US" dirty="0" smtClean="0"/>
              <a:t>As A-star is </a:t>
            </a:r>
            <a:r>
              <a:rPr lang="en-US" b="1" dirty="0" smtClean="0"/>
              <a:t>general graph </a:t>
            </a:r>
            <a:r>
              <a:rPr lang="en-US" b="1" dirty="0" smtClean="0"/>
              <a:t>search</a:t>
            </a:r>
            <a:r>
              <a:rPr lang="en-US" dirty="0" smtClean="0"/>
              <a:t> algorithm it can be used for solving TSP.</a:t>
            </a:r>
          </a:p>
          <a:p>
            <a:r>
              <a:rPr lang="en-US" dirty="0" smtClean="0"/>
              <a:t>As the length of the tour for the best solution is not known the first challenge is to determine the </a:t>
            </a:r>
            <a:r>
              <a:rPr lang="en-US" i="1" dirty="0" smtClean="0"/>
              <a:t>goal</a:t>
            </a:r>
            <a:r>
              <a:rPr lang="en-US" dirty="0" smtClean="0"/>
              <a:t> of the A-Star search.</a:t>
            </a:r>
          </a:p>
          <a:p>
            <a:r>
              <a:rPr lang="en-US" dirty="0" smtClean="0"/>
              <a:t>With the given configuration  one can find the upper and lower bounds for the best solution.</a:t>
            </a:r>
          </a:p>
          <a:p>
            <a:r>
              <a:rPr lang="en-US" dirty="0" smtClean="0"/>
              <a:t>Then </a:t>
            </a:r>
            <a:r>
              <a:rPr lang="en-US" dirty="0" smtClean="0"/>
              <a:t>do </a:t>
            </a:r>
            <a:r>
              <a:rPr lang="en-US" dirty="0" smtClean="0"/>
              <a:t>a binary search running  A-star each time to check  if the given goal length is </a:t>
            </a:r>
            <a:r>
              <a:rPr lang="en-US" b="1" dirty="0" smtClean="0"/>
              <a:t>feasible</a:t>
            </a:r>
            <a:r>
              <a:rPr lang="en-US" dirty="0" smtClean="0"/>
              <a:t>.</a:t>
            </a:r>
          </a:p>
          <a:p>
            <a:r>
              <a:rPr lang="en-US" dirty="0" smtClean="0"/>
              <a:t>Alternatively one can have </a:t>
            </a:r>
            <a:r>
              <a:rPr lang="en-US" b="1" dirty="0" smtClean="0"/>
              <a:t>terminating condition</a:t>
            </a:r>
            <a:r>
              <a:rPr lang="en-US" dirty="0" smtClean="0"/>
              <a:t> instead of a goal and run the A-star search until the condition is met.</a:t>
            </a:r>
            <a:endParaRPr lang="en-US" dirty="0"/>
          </a:p>
        </p:txBody>
      </p:sp>
    </p:spTree>
    <p:extLst>
      <p:ext uri="{BB962C8B-B14F-4D97-AF65-F5344CB8AC3E}">
        <p14:creationId xmlns:p14="http://schemas.microsoft.com/office/powerpoint/2010/main" xmlns="" val="4832669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chemeClr val="tx1"/>
                </a:solidFill>
                <a:latin typeface="+mn-lt"/>
              </a:rPr>
              <a:t>A state is a path in the graph, that visits any node at most once.</a:t>
            </a:r>
            <a:endParaRPr lang="en-US" sz="2400" dirty="0">
              <a:solidFill>
                <a:schemeClr val="tx1"/>
              </a:solidFill>
              <a:latin typeface="+mn-lt"/>
            </a:endParaRPr>
          </a:p>
        </p:txBody>
      </p:sp>
      <p:sp>
        <p:nvSpPr>
          <p:cNvPr id="3" name="Content Placeholder 2"/>
          <p:cNvSpPr>
            <a:spLocks noGrp="1"/>
          </p:cNvSpPr>
          <p:nvPr>
            <p:ph sz="quarter" idx="1"/>
          </p:nvPr>
        </p:nvSpPr>
        <p:spPr/>
        <p:txBody>
          <a:bodyPr/>
          <a:lstStyle/>
          <a:p>
            <a:pPr>
              <a:buNone/>
            </a:pPr>
            <a:endParaRPr lang="en-US" sz="2800" dirty="0" smtClean="0"/>
          </a:p>
          <a:p>
            <a:endParaRPr lang="en-US" dirty="0"/>
          </a:p>
        </p:txBody>
      </p:sp>
      <p:pic>
        <p:nvPicPr>
          <p:cNvPr id="4" name="Picture 3" descr="astar.jpeg"/>
          <p:cNvPicPr>
            <a:picLocks noChangeAspect="1"/>
          </p:cNvPicPr>
          <p:nvPr/>
        </p:nvPicPr>
        <p:blipFill>
          <a:blip r:embed="rId2"/>
          <a:stretch>
            <a:fillRect/>
          </a:stretch>
        </p:blipFill>
        <p:spPr>
          <a:xfrm>
            <a:off x="685800" y="1447800"/>
            <a:ext cx="7696200" cy="4727233"/>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Heuristic and State Space</a:t>
            </a:r>
            <a:endParaRPr lang="en-US" dirty="0"/>
          </a:p>
        </p:txBody>
      </p:sp>
      <p:sp>
        <p:nvSpPr>
          <p:cNvPr id="3" name="Content Placeholder 2"/>
          <p:cNvSpPr>
            <a:spLocks noGrp="1"/>
          </p:cNvSpPr>
          <p:nvPr>
            <p:ph sz="quarter" idx="1"/>
          </p:nvPr>
        </p:nvSpPr>
        <p:spPr>
          <a:xfrm>
            <a:off x="990600" y="1524000"/>
            <a:ext cx="7772400" cy="4572000"/>
          </a:xfrm>
        </p:spPr>
        <p:txBody>
          <a:bodyPr>
            <a:noAutofit/>
          </a:bodyPr>
          <a:lstStyle/>
          <a:p>
            <a:r>
              <a:rPr lang="en-US" sz="2400" dirty="0" smtClean="0"/>
              <a:t>At any point during the execution we have a path formed up till that point  of time and a set of vertices which have to be added to the path to complete the tour .This  forms the state space .</a:t>
            </a:r>
          </a:p>
          <a:p>
            <a:r>
              <a:rPr lang="en-US" sz="2400" dirty="0" smtClean="0"/>
              <a:t>We represent a state as S(i</a:t>
            </a:r>
            <a:r>
              <a:rPr lang="en-US" sz="2400" baseline="-25000" dirty="0" smtClean="0"/>
              <a:t>1</a:t>
            </a:r>
            <a:r>
              <a:rPr lang="en-US" sz="2400" dirty="0" smtClean="0"/>
              <a:t> ,i</a:t>
            </a:r>
            <a:r>
              <a:rPr lang="en-US" sz="2400" baseline="-25000" dirty="0" smtClean="0"/>
              <a:t>2</a:t>
            </a:r>
            <a:r>
              <a:rPr lang="en-US" sz="2400" dirty="0" smtClean="0"/>
              <a:t>..</a:t>
            </a:r>
            <a:r>
              <a:rPr lang="en-US" sz="2400" dirty="0" err="1" smtClean="0"/>
              <a:t>i</a:t>
            </a:r>
            <a:r>
              <a:rPr lang="en-US" sz="2400" baseline="-25000" dirty="0" err="1" smtClean="0"/>
              <a:t>k</a:t>
            </a:r>
            <a:r>
              <a:rPr lang="en-US" sz="2400" dirty="0" smtClean="0"/>
              <a:t>) which means the path formed so far is i</a:t>
            </a:r>
            <a:r>
              <a:rPr lang="en-US" sz="2400" baseline="-25000" dirty="0" smtClean="0"/>
              <a:t>1</a:t>
            </a:r>
            <a:r>
              <a:rPr lang="en-US" sz="2400" dirty="0" smtClean="0"/>
              <a:t> ,i</a:t>
            </a:r>
            <a:r>
              <a:rPr lang="en-US" sz="2400" baseline="-25000" dirty="0" smtClean="0"/>
              <a:t>2</a:t>
            </a:r>
            <a:r>
              <a:rPr lang="en-US" sz="2400" dirty="0" smtClean="0"/>
              <a:t>..</a:t>
            </a:r>
            <a:r>
              <a:rPr lang="en-US" sz="2400" dirty="0" err="1" smtClean="0"/>
              <a:t>i</a:t>
            </a:r>
            <a:r>
              <a:rPr lang="en-US" sz="2400" baseline="-25000" dirty="0" err="1" smtClean="0"/>
              <a:t>k</a:t>
            </a:r>
            <a:r>
              <a:rPr lang="en-US" sz="2400" dirty="0" smtClean="0"/>
              <a:t>   and the remaining vertices are to be added to the tour.</a:t>
            </a:r>
          </a:p>
          <a:p>
            <a:r>
              <a:rPr lang="en-US" sz="2400" dirty="0" smtClean="0"/>
              <a:t>A heuristic can be the weight of MST of the remaining vertices.</a:t>
            </a:r>
          </a:p>
          <a:p>
            <a:pPr>
              <a:buNone/>
            </a:pPr>
            <a:endParaRPr lang="en-US" sz="2400" dirty="0" smtClean="0"/>
          </a:p>
          <a:p>
            <a:pPr>
              <a:buNone/>
            </a:pPr>
            <a:endParaRPr lang="en-US" sz="2400" dirty="0" smtClean="0"/>
          </a:p>
          <a:p>
            <a:pPr>
              <a:buNone/>
            </a:pPr>
            <a:endParaRPr lang="en-US" sz="2400" dirty="0" smtClean="0"/>
          </a:p>
          <a:p>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How good is this State Space?</a:t>
            </a:r>
            <a:endParaRPr lang="en-US" dirty="0"/>
          </a:p>
        </p:txBody>
      </p:sp>
      <p:sp>
        <p:nvSpPr>
          <p:cNvPr id="3" name="Content Placeholder 2"/>
          <p:cNvSpPr>
            <a:spLocks noGrp="1"/>
          </p:cNvSpPr>
          <p:nvPr>
            <p:ph sz="quarter" idx="1"/>
          </p:nvPr>
        </p:nvSpPr>
        <p:spPr>
          <a:xfrm>
            <a:off x="914400" y="1524000"/>
            <a:ext cx="7772400" cy="4572000"/>
          </a:xfrm>
        </p:spPr>
        <p:txBody>
          <a:bodyPr>
            <a:normAutofit lnSpcReduction="10000"/>
          </a:bodyPr>
          <a:lstStyle/>
          <a:p>
            <a:r>
              <a:rPr lang="en-US" dirty="0" smtClean="0"/>
              <a:t>Let S(k) denote the set of all states which have a formed  a path  for k vertices.</a:t>
            </a:r>
          </a:p>
          <a:p>
            <a:r>
              <a:rPr lang="en-US" dirty="0" smtClean="0"/>
              <a:t>Number of elements in S(k) is P(</a:t>
            </a:r>
            <a:r>
              <a:rPr lang="en-US" dirty="0" err="1" smtClean="0"/>
              <a:t>n,k</a:t>
            </a:r>
            <a:r>
              <a:rPr lang="en-US" dirty="0" smtClean="0"/>
              <a:t>) = (n!/(n-k)!)  </a:t>
            </a:r>
          </a:p>
          <a:p>
            <a:r>
              <a:rPr lang="en-US" dirty="0" smtClean="0"/>
              <a:t>So total number of states would be</a:t>
            </a:r>
          </a:p>
          <a:p>
            <a:pPr>
              <a:buNone/>
            </a:pPr>
            <a:r>
              <a:rPr lang="en-US" dirty="0" smtClean="0"/>
              <a:t>               S = P(n,0) + P(n,1) + P(n,2) …… P(n,n-1) + P(</a:t>
            </a:r>
            <a:r>
              <a:rPr lang="en-US" dirty="0" err="1" smtClean="0"/>
              <a:t>n,n</a:t>
            </a:r>
            <a:r>
              <a:rPr lang="en-US" dirty="0" smtClean="0"/>
              <a:t>)                               </a:t>
            </a:r>
          </a:p>
          <a:p>
            <a:pPr>
              <a:buNone/>
            </a:pPr>
            <a:r>
              <a:rPr lang="en-US" dirty="0" smtClean="0"/>
              <a:t>	    	   S &lt;   n!     +    n!     +     n!    …….      n!      + n!                 </a:t>
            </a:r>
          </a:p>
          <a:p>
            <a:pPr>
              <a:buNone/>
            </a:pPr>
            <a:r>
              <a:rPr lang="en-US" dirty="0" smtClean="0"/>
              <a:t>               S &lt;  (n+1)n!</a:t>
            </a:r>
          </a:p>
          <a:p>
            <a:pPr>
              <a:buNone/>
            </a:pPr>
            <a:r>
              <a:rPr lang="en-US" dirty="0" smtClean="0"/>
              <a:t>               S &lt;  (n+1)!</a:t>
            </a:r>
          </a:p>
          <a:p>
            <a:r>
              <a:rPr lang="en-US" dirty="0" smtClean="0"/>
              <a:t>The number of states is of the order of factorial of n But we don’t need to store the state space.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Defining the Edges</a:t>
            </a:r>
            <a:endParaRPr lang="en-US" dirty="0"/>
          </a:p>
        </p:txBody>
      </p:sp>
      <p:sp>
        <p:nvSpPr>
          <p:cNvPr id="3" name="Content Placeholder 2"/>
          <p:cNvSpPr>
            <a:spLocks noGrp="1"/>
          </p:cNvSpPr>
          <p:nvPr>
            <p:ph sz="quarter" idx="1"/>
          </p:nvPr>
        </p:nvSpPr>
        <p:spPr/>
        <p:txBody>
          <a:bodyPr>
            <a:normAutofit fontScale="85000" lnSpcReduction="20000"/>
          </a:bodyPr>
          <a:lstStyle/>
          <a:p>
            <a:r>
              <a:rPr lang="en-US" sz="2800" dirty="0" smtClean="0"/>
              <a:t>The edge weight between two  states  is given as follows</a:t>
            </a:r>
          </a:p>
          <a:p>
            <a:pPr>
              <a:buNone/>
            </a:pPr>
            <a:r>
              <a:rPr lang="en-US" sz="2800" dirty="0" smtClean="0"/>
              <a:t>	      X   =S(i</a:t>
            </a:r>
            <a:r>
              <a:rPr lang="en-US" sz="2800" baseline="-25000" dirty="0" smtClean="0"/>
              <a:t>1</a:t>
            </a:r>
            <a:r>
              <a:rPr lang="en-US" sz="2800" dirty="0" smtClean="0"/>
              <a:t> ,i</a:t>
            </a:r>
            <a:r>
              <a:rPr lang="en-US" sz="2800" baseline="-25000" dirty="0" smtClean="0"/>
              <a:t>2</a:t>
            </a:r>
            <a:r>
              <a:rPr lang="en-US" sz="2800" dirty="0" smtClean="0"/>
              <a:t>..</a:t>
            </a:r>
            <a:r>
              <a:rPr lang="en-US" sz="2800" dirty="0" err="1" smtClean="0"/>
              <a:t>i</a:t>
            </a:r>
            <a:r>
              <a:rPr lang="en-US" sz="2800" baseline="-25000" dirty="0" err="1" smtClean="0"/>
              <a:t>k</a:t>
            </a:r>
            <a:r>
              <a:rPr lang="en-US" sz="2800" dirty="0" smtClean="0"/>
              <a:t>)           </a:t>
            </a:r>
          </a:p>
          <a:p>
            <a:pPr>
              <a:buNone/>
            </a:pPr>
            <a:r>
              <a:rPr lang="en-US" sz="2800" dirty="0" smtClean="0"/>
              <a:t>           Y1 =S(i</a:t>
            </a:r>
            <a:r>
              <a:rPr lang="en-US" sz="2800" baseline="-25000" dirty="0" smtClean="0"/>
              <a:t>0</a:t>
            </a:r>
            <a:r>
              <a:rPr lang="en-US" sz="2800" dirty="0" smtClean="0"/>
              <a:t> ,i</a:t>
            </a:r>
            <a:r>
              <a:rPr lang="en-US" sz="2800" baseline="-25000" dirty="0" smtClean="0"/>
              <a:t>1</a:t>
            </a:r>
            <a:r>
              <a:rPr lang="en-US" sz="2800" dirty="0" smtClean="0"/>
              <a:t>, i</a:t>
            </a:r>
            <a:r>
              <a:rPr lang="en-US" sz="2800" baseline="-25000" dirty="0" smtClean="0"/>
              <a:t>2</a:t>
            </a:r>
            <a:r>
              <a:rPr lang="en-US" sz="2800" dirty="0" smtClean="0"/>
              <a:t>,..</a:t>
            </a:r>
            <a:r>
              <a:rPr lang="en-US" sz="2800" dirty="0" err="1" smtClean="0"/>
              <a:t>i</a:t>
            </a:r>
            <a:r>
              <a:rPr lang="en-US" sz="2800" baseline="-25000" dirty="0" err="1" smtClean="0"/>
              <a:t>k</a:t>
            </a:r>
            <a:r>
              <a:rPr lang="en-US" sz="2800" dirty="0" smtClean="0"/>
              <a:t>)                    Wt(X,Y1)  = wt(i</a:t>
            </a:r>
            <a:r>
              <a:rPr lang="en-US" sz="2800" baseline="-25000" dirty="0" smtClean="0"/>
              <a:t>1</a:t>
            </a:r>
            <a:r>
              <a:rPr lang="en-US" sz="2800" dirty="0" smtClean="0"/>
              <a:t>, i</a:t>
            </a:r>
            <a:r>
              <a:rPr lang="en-US" sz="2800" baseline="-25000" dirty="0" smtClean="0"/>
              <a:t>0</a:t>
            </a:r>
            <a:r>
              <a:rPr lang="en-US" sz="2800" dirty="0" smtClean="0"/>
              <a:t>)</a:t>
            </a:r>
          </a:p>
          <a:p>
            <a:pPr>
              <a:buNone/>
            </a:pPr>
            <a:r>
              <a:rPr lang="en-US" sz="2800" dirty="0" smtClean="0"/>
              <a:t>           Y2 =S(i</a:t>
            </a:r>
            <a:r>
              <a:rPr lang="en-US" sz="2800" baseline="-25000" dirty="0" smtClean="0"/>
              <a:t>1</a:t>
            </a:r>
            <a:r>
              <a:rPr lang="en-US" sz="2800" dirty="0" smtClean="0"/>
              <a:t> ,i</a:t>
            </a:r>
            <a:r>
              <a:rPr lang="en-US" sz="2800" baseline="-25000" dirty="0" smtClean="0"/>
              <a:t>2</a:t>
            </a:r>
            <a:r>
              <a:rPr lang="en-US" sz="2800" dirty="0" smtClean="0"/>
              <a:t>..i</a:t>
            </a:r>
            <a:r>
              <a:rPr lang="en-US" sz="2800" baseline="-25000" dirty="0" smtClean="0"/>
              <a:t>k+1</a:t>
            </a:r>
            <a:r>
              <a:rPr lang="en-US" sz="2800" dirty="0" smtClean="0"/>
              <a:t>)                       Wt(X,Y2)  = wt(i</a:t>
            </a:r>
            <a:r>
              <a:rPr lang="en-US" sz="2800" baseline="-25000" dirty="0" smtClean="0"/>
              <a:t>k+1</a:t>
            </a:r>
            <a:r>
              <a:rPr lang="en-US" sz="2800" dirty="0" smtClean="0"/>
              <a:t>, </a:t>
            </a:r>
            <a:r>
              <a:rPr lang="en-US" sz="2800" dirty="0" err="1" smtClean="0"/>
              <a:t>i</a:t>
            </a:r>
            <a:r>
              <a:rPr lang="en-US" sz="2800" baseline="-25000" dirty="0" err="1" smtClean="0"/>
              <a:t>k</a:t>
            </a:r>
            <a:r>
              <a:rPr lang="en-US" sz="2800" dirty="0" smtClean="0"/>
              <a:t>)</a:t>
            </a:r>
          </a:p>
          <a:p>
            <a:r>
              <a:rPr lang="en-US" sz="2800" dirty="0" smtClean="0"/>
              <a:t>Wt(A,B) is the weight of the edge A-B in the A-star state space and wt(</a:t>
            </a:r>
            <a:r>
              <a:rPr lang="en-US" sz="2800" dirty="0" err="1" smtClean="0"/>
              <a:t>a,b</a:t>
            </a:r>
            <a:r>
              <a:rPr lang="en-US" sz="2800" dirty="0" smtClean="0"/>
              <a:t>) is the weight of the edge a-b in the given graph.</a:t>
            </a:r>
          </a:p>
          <a:p>
            <a:r>
              <a:rPr lang="en-US" sz="2800" dirty="0" err="1" smtClean="0"/>
              <a:t>i</a:t>
            </a:r>
            <a:r>
              <a:rPr lang="en-US" sz="2800" baseline="-25000" dirty="0" err="1" smtClean="0"/>
              <a:t>k</a:t>
            </a:r>
            <a:r>
              <a:rPr lang="en-US" sz="2800" baseline="-25000" dirty="0" smtClean="0"/>
              <a:t>    </a:t>
            </a:r>
            <a:r>
              <a:rPr lang="en-US" sz="2800" dirty="0" smtClean="0"/>
              <a:t>and i</a:t>
            </a:r>
            <a:r>
              <a:rPr lang="en-US" sz="2800" baseline="-25000" dirty="0" smtClean="0"/>
              <a:t>0  </a:t>
            </a:r>
            <a:r>
              <a:rPr lang="en-US" sz="2800" dirty="0" smtClean="0"/>
              <a:t> should not belong the set {i</a:t>
            </a:r>
            <a:r>
              <a:rPr lang="en-US" sz="2800" baseline="-25000" dirty="0" smtClean="0"/>
              <a:t>1 </a:t>
            </a:r>
            <a:r>
              <a:rPr lang="en-US" sz="2800" dirty="0" smtClean="0"/>
              <a:t>i</a:t>
            </a:r>
            <a:r>
              <a:rPr lang="en-US" sz="2800" baseline="-25000" dirty="0" smtClean="0"/>
              <a:t>2 </a:t>
            </a:r>
            <a:r>
              <a:rPr lang="en-US" sz="2800" dirty="0" smtClean="0"/>
              <a:t> ……….</a:t>
            </a:r>
            <a:r>
              <a:rPr lang="en-US" sz="2800" dirty="0" err="1" smtClean="0"/>
              <a:t>i</a:t>
            </a:r>
            <a:r>
              <a:rPr lang="en-US" sz="2800" baseline="-25000" dirty="0" err="1" smtClean="0"/>
              <a:t>k</a:t>
            </a:r>
            <a:r>
              <a:rPr lang="en-US" sz="2800" dirty="0" smtClean="0"/>
              <a:t>}</a:t>
            </a:r>
          </a:p>
          <a:p>
            <a:r>
              <a:rPr lang="en-US" sz="2800" dirty="0" smtClean="0"/>
              <a:t>No other edges exist</a:t>
            </a:r>
          </a:p>
          <a:p>
            <a:r>
              <a:rPr lang="en-US" sz="2800" dirty="0" smtClean="0"/>
              <a:t>Thus for a given state one can find all its neighbors by adding each of the unvisited nodes to the path.</a:t>
            </a:r>
          </a:p>
          <a:p>
            <a:r>
              <a:rPr lang="en-US" sz="2800" dirty="0" smtClean="0"/>
              <a:t>So for each element in S(k) there are 2(n-k) </a:t>
            </a:r>
            <a:r>
              <a:rPr lang="en-US" sz="2800" dirty="0" err="1" smtClean="0"/>
              <a:t>neighbours</a:t>
            </a:r>
            <a:r>
              <a:rPr lang="en-US" sz="2800" dirty="0" smtClean="0"/>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Feasibility</a:t>
            </a:r>
            <a:endParaRPr lang="en-US" dirty="0"/>
          </a:p>
        </p:txBody>
      </p:sp>
      <p:sp>
        <p:nvSpPr>
          <p:cNvPr id="3" name="Content Placeholder 2"/>
          <p:cNvSpPr>
            <a:spLocks noGrp="1"/>
          </p:cNvSpPr>
          <p:nvPr>
            <p:ph sz="quarter" idx="1"/>
          </p:nvPr>
        </p:nvSpPr>
        <p:spPr>
          <a:xfrm>
            <a:off x="609600" y="1447800"/>
            <a:ext cx="7772400" cy="4800600"/>
          </a:xfrm>
        </p:spPr>
        <p:txBody>
          <a:bodyPr>
            <a:normAutofit/>
          </a:bodyPr>
          <a:lstStyle/>
          <a:p>
            <a:r>
              <a:rPr lang="en-US" sz="2000" dirty="0" smtClean="0"/>
              <a:t>If a goal length is given we can check the feasibility of the goal in the following way.</a:t>
            </a:r>
          </a:p>
          <a:p>
            <a:r>
              <a:rPr lang="en-US" sz="2000" dirty="0" smtClean="0"/>
              <a:t>If there is one element of set S(n) in the open list, then the search is  performed for a fixed number of iterations (call it </a:t>
            </a:r>
            <a:r>
              <a:rPr lang="en-US" sz="2000" dirty="0" err="1" smtClean="0"/>
              <a:t>maxIter</a:t>
            </a:r>
            <a:r>
              <a:rPr lang="en-US" sz="2000" dirty="0" smtClean="0"/>
              <a:t>) from that point of execution.</a:t>
            </a:r>
          </a:p>
          <a:p>
            <a:r>
              <a:rPr lang="en-US" sz="2000" dirty="0" smtClean="0"/>
              <a:t>In each iteration search in the open list for the solution of desired length.</a:t>
            </a:r>
          </a:p>
          <a:p>
            <a:r>
              <a:rPr lang="en-US" sz="2000" dirty="0" smtClean="0"/>
              <a:t>If one such solution is found, then declare that the given length is feasible and terminate the algorithm.</a:t>
            </a:r>
          </a:p>
          <a:p>
            <a:r>
              <a:rPr lang="en-US" sz="2000" dirty="0" smtClean="0"/>
              <a:t>If no such solution is found within the </a:t>
            </a:r>
            <a:r>
              <a:rPr lang="en-US" sz="2000" dirty="0" err="1" smtClean="0"/>
              <a:t>maxIter</a:t>
            </a:r>
            <a:r>
              <a:rPr lang="en-US" sz="2000" dirty="0" smtClean="0"/>
              <a:t>  number of iterations then the given length is  declared as not feasible.</a:t>
            </a:r>
          </a:p>
          <a:p>
            <a:r>
              <a:rPr lang="en-US" sz="2000" dirty="0" smtClean="0"/>
              <a:t>This means that one may miss the exact solution depending upon the value of max iterations.</a:t>
            </a:r>
            <a:endParaRPr lang="en-US"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Terminating condition</a:t>
            </a:r>
            <a:endParaRPr lang="en-US" dirty="0"/>
          </a:p>
        </p:txBody>
      </p:sp>
      <p:sp>
        <p:nvSpPr>
          <p:cNvPr id="3" name="Content Placeholder 2"/>
          <p:cNvSpPr>
            <a:spLocks noGrp="1"/>
          </p:cNvSpPr>
          <p:nvPr>
            <p:ph sz="quarter" idx="1"/>
          </p:nvPr>
        </p:nvSpPr>
        <p:spPr>
          <a:xfrm>
            <a:off x="914400" y="1905000"/>
            <a:ext cx="7772400" cy="4572000"/>
          </a:xfrm>
        </p:spPr>
        <p:txBody>
          <a:bodyPr>
            <a:normAutofit/>
          </a:bodyPr>
          <a:lstStyle/>
          <a:p>
            <a:r>
              <a:rPr lang="en-US" sz="2400" dirty="0" smtClean="0"/>
              <a:t>If there is no fixed goal length given, then the algorithm’s terminating condition will be as follows.</a:t>
            </a:r>
          </a:p>
          <a:p>
            <a:r>
              <a:rPr lang="en-US" sz="2400" dirty="0" smtClean="0"/>
              <a:t>There are n! elements in the set of solutions S(n) (not necessarily the best) </a:t>
            </a:r>
          </a:p>
          <a:p>
            <a:r>
              <a:rPr lang="en-US" sz="2400" dirty="0" smtClean="0"/>
              <a:t>The approach  can be running the search until K elements of the set S(n) are in the open list .</a:t>
            </a:r>
          </a:p>
          <a:p>
            <a:r>
              <a:rPr lang="en-US" sz="2400" dirty="0" smtClean="0"/>
              <a:t>Once this condition is met give the best among these K elements  is  declared as the solution and the algorithm is terminated.</a:t>
            </a:r>
            <a:endParaRPr 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Text Placeholder 4"/>
          <p:cNvSpPr>
            <a:spLocks noGrp="1"/>
          </p:cNvSpPr>
          <p:nvPr>
            <p:ph type="body" idx="1"/>
          </p:nvPr>
        </p:nvSpPr>
        <p:spPr/>
        <p:txBody>
          <a:bodyPr>
            <a:noAutofit/>
          </a:bodyPr>
          <a:lstStyle/>
          <a:p>
            <a:pPr algn="ctr"/>
            <a:r>
              <a:rPr lang="en-US" sz="7200" dirty="0" smtClean="0">
                <a:solidFill>
                  <a:schemeClr val="accent2"/>
                </a:solidFill>
              </a:rPr>
              <a:t>Genetic Algorithms</a:t>
            </a:r>
          </a:p>
        </p:txBody>
      </p:sp>
    </p:spTree>
    <p:extLst>
      <p:ext uri="{BB962C8B-B14F-4D97-AF65-F5344CB8AC3E}">
        <p14:creationId xmlns:p14="http://schemas.microsoft.com/office/powerpoint/2010/main" xmlns="" val="33798793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dirty="0" smtClean="0"/>
              <a:t>Introduction</a:t>
            </a:r>
            <a:endParaRPr lang="en-US" dirty="0"/>
          </a:p>
        </p:txBody>
      </p:sp>
      <p:sp>
        <p:nvSpPr>
          <p:cNvPr id="2" name="Content Placeholder 1"/>
          <p:cNvSpPr>
            <a:spLocks noGrp="1"/>
          </p:cNvSpPr>
          <p:nvPr>
            <p:ph sz="quarter" idx="1"/>
          </p:nvPr>
        </p:nvSpPr>
        <p:spPr/>
        <p:txBody>
          <a:bodyPr>
            <a:noAutofit/>
          </a:bodyPr>
          <a:lstStyle/>
          <a:p>
            <a:pPr marL="457200" indent="-457200">
              <a:buNone/>
            </a:pPr>
            <a:r>
              <a:rPr lang="en-US" sz="2800" dirty="0" smtClean="0">
                <a:cs typeface="Times New Roman" pitchFamily="18" charset="0"/>
              </a:rPr>
              <a:t>      </a:t>
            </a:r>
          </a:p>
          <a:p>
            <a:pPr marL="457200" indent="-457200">
              <a:buNone/>
            </a:pPr>
            <a:r>
              <a:rPr lang="en-US" sz="3600" b="1" dirty="0" smtClean="0">
                <a:cs typeface="Times New Roman" pitchFamily="18" charset="0"/>
              </a:rPr>
              <a:t>     </a:t>
            </a:r>
            <a:r>
              <a:rPr lang="en-US" sz="2800" b="1" dirty="0" smtClean="0">
                <a:cs typeface="Times New Roman" pitchFamily="18" charset="0"/>
              </a:rPr>
              <a:t>Definition:</a:t>
            </a:r>
            <a:endParaRPr lang="en-US" sz="2800" dirty="0" smtClean="0">
              <a:cs typeface="Times New Roman" pitchFamily="18" charset="0"/>
            </a:endParaRPr>
          </a:p>
          <a:p>
            <a:pPr marL="457200" indent="-457200">
              <a:buNone/>
            </a:pPr>
            <a:r>
              <a:rPr lang="en-US" sz="2800" dirty="0" smtClean="0">
                <a:cs typeface="Times New Roman" pitchFamily="18" charset="0"/>
              </a:rPr>
              <a:t>	</a:t>
            </a:r>
            <a:r>
              <a:rPr lang="en-US" sz="2800" i="1" dirty="0" smtClean="0">
                <a:cs typeface="Times New Roman" pitchFamily="18" charset="0"/>
              </a:rPr>
              <a:t>Given </a:t>
            </a:r>
            <a:r>
              <a:rPr lang="en-US" sz="2800" i="1" dirty="0">
                <a:cs typeface="Times New Roman" pitchFamily="18" charset="0"/>
              </a:rPr>
              <a:t>a set of cities and the </a:t>
            </a:r>
            <a:r>
              <a:rPr lang="en-US" sz="2800" i="1" dirty="0" smtClean="0">
                <a:cs typeface="Times New Roman" pitchFamily="18" charset="0"/>
              </a:rPr>
              <a:t>distance between </a:t>
            </a:r>
            <a:r>
              <a:rPr lang="en-US" sz="2800" i="1" dirty="0">
                <a:cs typeface="Times New Roman" pitchFamily="18" charset="0"/>
              </a:rPr>
              <a:t>each possible </a:t>
            </a:r>
            <a:r>
              <a:rPr lang="en-US" sz="2800" i="1" dirty="0" smtClean="0">
                <a:cs typeface="Times New Roman" pitchFamily="18" charset="0"/>
              </a:rPr>
              <a:t>pair, </a:t>
            </a:r>
            <a:r>
              <a:rPr lang="en-US" sz="2800" i="1" dirty="0">
                <a:cs typeface="Times New Roman" pitchFamily="18" charset="0"/>
              </a:rPr>
              <a:t>the </a:t>
            </a:r>
            <a:r>
              <a:rPr lang="en-US" sz="2800" b="1" i="1" dirty="0" smtClean="0">
                <a:cs typeface="Times New Roman" pitchFamily="18" charset="0"/>
              </a:rPr>
              <a:t>Travelling Salesman Problem</a:t>
            </a:r>
            <a:r>
              <a:rPr lang="en-US" sz="2800" i="1" dirty="0" smtClean="0">
                <a:cs typeface="Times New Roman" pitchFamily="18" charset="0"/>
              </a:rPr>
              <a:t> is </a:t>
            </a:r>
            <a:r>
              <a:rPr lang="en-US" sz="2800" i="1" dirty="0">
                <a:cs typeface="Times New Roman" pitchFamily="18" charset="0"/>
              </a:rPr>
              <a:t>to find the best possible way of </a:t>
            </a:r>
            <a:r>
              <a:rPr lang="en-US" sz="2800" i="1" dirty="0" smtClean="0">
                <a:cs typeface="Times New Roman" pitchFamily="18" charset="0"/>
              </a:rPr>
              <a:t>‘visiting </a:t>
            </a:r>
            <a:r>
              <a:rPr lang="en-US" sz="2800" i="1" dirty="0">
                <a:cs typeface="Times New Roman" pitchFamily="18" charset="0"/>
              </a:rPr>
              <a:t>all the </a:t>
            </a:r>
            <a:r>
              <a:rPr lang="en-US" sz="2800" i="1" dirty="0" smtClean="0">
                <a:cs typeface="Times New Roman" pitchFamily="18" charset="0"/>
              </a:rPr>
              <a:t>cities exactly once  and returning </a:t>
            </a:r>
            <a:r>
              <a:rPr lang="en-US" sz="2800" i="1" dirty="0">
                <a:cs typeface="Times New Roman" pitchFamily="18" charset="0"/>
              </a:rPr>
              <a:t>to the starting </a:t>
            </a:r>
            <a:r>
              <a:rPr lang="en-US" sz="2800" i="1" dirty="0" smtClean="0">
                <a:cs typeface="Times New Roman" pitchFamily="18" charset="0"/>
              </a:rPr>
              <a:t>point’ </a:t>
            </a:r>
          </a:p>
        </p:txBody>
      </p:sp>
    </p:spTree>
    <p:extLst>
      <p:ext uri="{BB962C8B-B14F-4D97-AF65-F5344CB8AC3E}">
        <p14:creationId xmlns:p14="http://schemas.microsoft.com/office/powerpoint/2010/main" xmlns="" val="32227698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Genetic Algorithms for TSP</a:t>
            </a:r>
            <a:endParaRPr lang="en-US" dirty="0"/>
          </a:p>
        </p:txBody>
      </p:sp>
      <p:sp>
        <p:nvSpPr>
          <p:cNvPr id="3" name="Content Placeholder 2"/>
          <p:cNvSpPr>
            <a:spLocks noGrp="1"/>
          </p:cNvSpPr>
          <p:nvPr>
            <p:ph sz="quarter" idx="1"/>
          </p:nvPr>
        </p:nvSpPr>
        <p:spPr/>
        <p:txBody>
          <a:bodyPr/>
          <a:lstStyle/>
          <a:p>
            <a:r>
              <a:rPr lang="en-US" dirty="0" smtClean="0"/>
              <a:t>Genetic </a:t>
            </a:r>
            <a:r>
              <a:rPr lang="en-US" dirty="0" smtClean="0"/>
              <a:t>algorithms are a whole new class of Algorithms which </a:t>
            </a:r>
            <a:r>
              <a:rPr lang="en-US" dirty="0" smtClean="0"/>
              <a:t>mimic nature and evolution.</a:t>
            </a:r>
          </a:p>
          <a:p>
            <a:r>
              <a:rPr lang="en-US" dirty="0" smtClean="0"/>
              <a:t>They follow Darwin's theory of survival of the fittest.</a:t>
            </a:r>
          </a:p>
          <a:p>
            <a:r>
              <a:rPr lang="en-US" dirty="0" smtClean="0"/>
              <a:t>They </a:t>
            </a:r>
            <a:r>
              <a:rPr lang="en-US" dirty="0" smtClean="0"/>
              <a:t> are randomized algorithms </a:t>
            </a:r>
            <a:r>
              <a:rPr lang="en-US" dirty="0" smtClean="0"/>
              <a:t>and may not find best solution.</a:t>
            </a:r>
          </a:p>
          <a:p>
            <a:r>
              <a:rPr lang="en-US" dirty="0" smtClean="0"/>
              <a:t>Using Genetic algorithms we can easily solve problems of size less than 100.</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Genetic Algorithms for TSP</a:t>
            </a:r>
            <a:endParaRPr lang="en-US" dirty="0"/>
          </a:p>
        </p:txBody>
      </p:sp>
      <p:sp>
        <p:nvSpPr>
          <p:cNvPr id="3" name="Content Placeholder 2"/>
          <p:cNvSpPr>
            <a:spLocks noGrp="1"/>
          </p:cNvSpPr>
          <p:nvPr>
            <p:ph sz="quarter" idx="1"/>
          </p:nvPr>
        </p:nvSpPr>
        <p:spPr/>
        <p:txBody>
          <a:bodyPr/>
          <a:lstStyle/>
          <a:p>
            <a:r>
              <a:rPr lang="en-US" dirty="0" smtClean="0"/>
              <a:t>Genetic algorithm starts with a random population, and generates modern and new population</a:t>
            </a:r>
          </a:p>
          <a:p>
            <a:r>
              <a:rPr lang="en-US" dirty="0" smtClean="0"/>
              <a:t>It replaces the weak candidates by newly formed strong and useful candidates</a:t>
            </a:r>
          </a:p>
          <a:p>
            <a:r>
              <a:rPr lang="en-US" dirty="0" smtClean="0"/>
              <a:t>In TSP, a permutation is a candidate for population of Genetic Algorithms (GA)</a:t>
            </a:r>
          </a:p>
          <a:p>
            <a:r>
              <a:rPr lang="en-US" dirty="0" smtClean="0"/>
              <a:t>Graph can trivially be converted to a completely connected graph, by inserting edges having infinite weight.</a:t>
            </a:r>
            <a:br>
              <a:rPr lang="en-US" dirty="0" smtClean="0"/>
            </a:b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Genetic Algorithms for TSP</a:t>
            </a:r>
            <a:endParaRPr lang="en-US" dirty="0"/>
          </a:p>
        </p:txBody>
      </p:sp>
      <p:sp>
        <p:nvSpPr>
          <p:cNvPr id="3" name="Content Placeholder 2"/>
          <p:cNvSpPr>
            <a:spLocks noGrp="1"/>
          </p:cNvSpPr>
          <p:nvPr>
            <p:ph sz="quarter" idx="1"/>
          </p:nvPr>
        </p:nvSpPr>
        <p:spPr/>
        <p:txBody>
          <a:bodyPr/>
          <a:lstStyle/>
          <a:p>
            <a:pPr>
              <a:buNone/>
            </a:pPr>
            <a:r>
              <a:rPr lang="en-US" dirty="0" smtClean="0"/>
              <a:t>Genetic algorithm has many steps in it</a:t>
            </a:r>
          </a:p>
          <a:p>
            <a:pPr lvl="1">
              <a:buFont typeface="Wingdings" pitchFamily="2" charset="2"/>
              <a:buChar char="Ø"/>
            </a:pPr>
            <a:r>
              <a:rPr lang="en-US" dirty="0" smtClean="0"/>
              <a:t>Evolution</a:t>
            </a:r>
          </a:p>
          <a:p>
            <a:pPr lvl="2"/>
            <a:r>
              <a:rPr lang="en-US" dirty="0" smtClean="0"/>
              <a:t>finding out good members from the population</a:t>
            </a:r>
          </a:p>
          <a:p>
            <a:pPr lvl="1">
              <a:buFont typeface="Wingdings" pitchFamily="2" charset="2"/>
              <a:buChar char="Ø"/>
            </a:pPr>
            <a:r>
              <a:rPr lang="en-US" dirty="0" smtClean="0"/>
              <a:t>Cross Over</a:t>
            </a:r>
          </a:p>
          <a:p>
            <a:pPr lvl="2"/>
            <a:r>
              <a:rPr lang="en-US" dirty="0" smtClean="0"/>
              <a:t>combining two parent members to form two new different members(children) with similar characteristics as parents.</a:t>
            </a:r>
          </a:p>
          <a:p>
            <a:pPr lvl="1">
              <a:buFont typeface="Wingdings" pitchFamily="2" charset="2"/>
              <a:buChar char="Ø"/>
            </a:pPr>
            <a:r>
              <a:rPr lang="en-US" dirty="0" smtClean="0"/>
              <a:t>Mutation</a:t>
            </a:r>
          </a:p>
          <a:p>
            <a:pPr lvl="2"/>
            <a:r>
              <a:rPr lang="en-US" dirty="0" smtClean="0"/>
              <a:t>Some of newly formed members are altered randomly</a:t>
            </a:r>
          </a:p>
          <a:p>
            <a:pPr lvl="2"/>
            <a:r>
              <a:rPr lang="en-US" dirty="0" smtClean="0"/>
              <a:t>Keeps them from becoming identical and converging to a local minima</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838200"/>
            <a:ext cx="7772400" cy="4572000"/>
          </a:xfrm>
        </p:spPr>
        <p:txBody>
          <a:bodyPr/>
          <a:lstStyle/>
          <a:p>
            <a:r>
              <a:rPr lang="en-US" dirty="0" smtClean="0"/>
              <a:t>Completing the graph</a:t>
            </a:r>
          </a:p>
          <a:p>
            <a:pPr lvl="1"/>
            <a:r>
              <a:rPr lang="en-US" dirty="0" smtClean="0"/>
              <a:t>Missing edges are inserted with a weight of Infinity (INF)</a:t>
            </a:r>
          </a:p>
          <a:p>
            <a:endParaRPr lang="en-US" dirty="0"/>
          </a:p>
        </p:txBody>
      </p:sp>
      <p:pic>
        <p:nvPicPr>
          <p:cNvPr id="6" name="Picture 5" descr="Diagram1.png"/>
          <p:cNvPicPr>
            <a:picLocks noChangeAspect="1"/>
          </p:cNvPicPr>
          <p:nvPr/>
        </p:nvPicPr>
        <p:blipFill>
          <a:blip r:embed="rId2"/>
          <a:stretch>
            <a:fillRect/>
          </a:stretch>
        </p:blipFill>
        <p:spPr>
          <a:xfrm>
            <a:off x="1524000" y="2971800"/>
            <a:ext cx="1876425" cy="1847850"/>
          </a:xfrm>
          <a:prstGeom prst="rect">
            <a:avLst/>
          </a:prstGeom>
        </p:spPr>
      </p:pic>
      <p:pic>
        <p:nvPicPr>
          <p:cNvPr id="7" name="Picture 6" descr="Diagram2.png"/>
          <p:cNvPicPr>
            <a:picLocks noChangeAspect="1"/>
          </p:cNvPicPr>
          <p:nvPr/>
        </p:nvPicPr>
        <p:blipFill>
          <a:blip r:embed="rId3"/>
          <a:stretch>
            <a:fillRect/>
          </a:stretch>
        </p:blipFill>
        <p:spPr>
          <a:xfrm>
            <a:off x="5715000" y="2895600"/>
            <a:ext cx="1990725" cy="1838325"/>
          </a:xfrm>
          <a:prstGeom prst="rect">
            <a:avLst/>
          </a:prstGeom>
        </p:spPr>
      </p:pic>
      <p:graphicFrame>
        <p:nvGraphicFramePr>
          <p:cNvPr id="8" name="Diagram 7"/>
          <p:cNvGraphicFramePr/>
          <p:nvPr/>
        </p:nvGraphicFramePr>
        <p:xfrm>
          <a:off x="3810000" y="3505200"/>
          <a:ext cx="1676400" cy="939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Genetic Algorithms for TSP</a:t>
            </a:r>
            <a:endParaRPr lang="en-US" dirty="0"/>
          </a:p>
        </p:txBody>
      </p:sp>
      <p:sp>
        <p:nvSpPr>
          <p:cNvPr id="3" name="Content Placeholder 2"/>
          <p:cNvSpPr>
            <a:spLocks noGrp="1"/>
          </p:cNvSpPr>
          <p:nvPr>
            <p:ph sz="quarter" idx="1"/>
          </p:nvPr>
        </p:nvSpPr>
        <p:spPr>
          <a:xfrm>
            <a:off x="914400" y="1447800"/>
            <a:ext cx="7772400" cy="4572000"/>
          </a:xfrm>
        </p:spPr>
        <p:txBody>
          <a:bodyPr>
            <a:normAutofit fontScale="92500" lnSpcReduction="20000"/>
          </a:bodyPr>
          <a:lstStyle/>
          <a:p>
            <a:r>
              <a:rPr lang="en-US" dirty="0" smtClean="0"/>
              <a:t>Select some random permutations of cities as initial population</a:t>
            </a:r>
          </a:p>
          <a:p>
            <a:r>
              <a:rPr lang="en-US" dirty="0" smtClean="0"/>
              <a:t>Pick some permutations randomly &amp; reproduce in that subset</a:t>
            </a:r>
          </a:p>
          <a:p>
            <a:r>
              <a:rPr lang="en-US" dirty="0" smtClean="0"/>
              <a:t>In a selected subset, replace worst 2 permutations with 2 new generated permutations</a:t>
            </a:r>
          </a:p>
          <a:p>
            <a:r>
              <a:rPr lang="en-US" dirty="0" smtClean="0"/>
              <a:t>Best 2 permutations in subset are made to be parents</a:t>
            </a:r>
          </a:p>
          <a:p>
            <a:r>
              <a:rPr lang="en-US" dirty="0" smtClean="0"/>
              <a:t>Goodness of permutation is inversely related to path length of that permutation</a:t>
            </a:r>
          </a:p>
          <a:p>
            <a:r>
              <a:rPr lang="en-US" dirty="0" smtClean="0"/>
              <a:t>Smaller path length implies better permutation</a:t>
            </a:r>
          </a:p>
          <a:p>
            <a:r>
              <a:rPr lang="en-US" dirty="0" smtClean="0"/>
              <a:t>Process of generating new permutation from 2 old permutations is called cross over</a:t>
            </a:r>
            <a:br>
              <a:rPr lang="en-US" dirty="0" smtClean="0"/>
            </a:b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Cross Over</a:t>
            </a:r>
            <a:endParaRPr lang="en-US" dirty="0"/>
          </a:p>
        </p:txBody>
      </p:sp>
      <p:sp>
        <p:nvSpPr>
          <p:cNvPr id="3" name="Content Placeholder 2"/>
          <p:cNvSpPr>
            <a:spLocks noGrp="1"/>
          </p:cNvSpPr>
          <p:nvPr>
            <p:ph sz="quarter" idx="1"/>
          </p:nvPr>
        </p:nvSpPr>
        <p:spPr>
          <a:xfrm>
            <a:off x="914400" y="1447800"/>
            <a:ext cx="7772400" cy="4572000"/>
          </a:xfrm>
        </p:spPr>
        <p:txBody>
          <a:bodyPr/>
          <a:lstStyle/>
          <a:p>
            <a:pPr>
              <a:buNone/>
            </a:pPr>
            <a:r>
              <a:rPr lang="en-US" dirty="0" smtClean="0"/>
              <a:t>	Parent 1  - </a:t>
            </a:r>
            <a:r>
              <a:rPr lang="en-US" b="1" dirty="0" smtClean="0"/>
              <a:t>FAB | ECGD </a:t>
            </a:r>
            <a:r>
              <a:rPr lang="en-US" dirty="0" smtClean="0"/>
              <a:t/>
            </a:r>
            <a:br>
              <a:rPr lang="en-US" dirty="0" smtClean="0"/>
            </a:br>
            <a:r>
              <a:rPr lang="en-US" dirty="0" smtClean="0"/>
              <a:t>Parent 2 -  </a:t>
            </a:r>
            <a:r>
              <a:rPr lang="en-US" b="1" dirty="0" smtClean="0"/>
              <a:t>DEA | CGBF</a:t>
            </a:r>
            <a:r>
              <a:rPr lang="en-US" dirty="0" smtClean="0"/>
              <a:t/>
            </a:r>
            <a:br>
              <a:rPr lang="en-US" dirty="0" smtClean="0"/>
            </a:br>
            <a:r>
              <a:rPr lang="en-US" dirty="0" smtClean="0"/>
              <a:t>Combining first part of parent 1 with 2</a:t>
            </a:r>
            <a:r>
              <a:rPr lang="en-US" baseline="30000" dirty="0" smtClean="0"/>
              <a:t>nd</a:t>
            </a:r>
            <a:r>
              <a:rPr lang="en-US" dirty="0" smtClean="0"/>
              <a:t> part of parent 2 and vice versa</a:t>
            </a:r>
          </a:p>
          <a:p>
            <a:endParaRPr lang="en-US" dirty="0" smtClean="0"/>
          </a:p>
          <a:p>
            <a:pPr lvl="1">
              <a:buNone/>
            </a:pPr>
            <a:r>
              <a:rPr lang="en-US" dirty="0" smtClean="0"/>
              <a:t>Child1 – </a:t>
            </a:r>
            <a:r>
              <a:rPr lang="en-US" b="1" dirty="0" smtClean="0"/>
              <a:t>FAB CGBF</a:t>
            </a:r>
          </a:p>
          <a:p>
            <a:pPr lvl="1">
              <a:buNone/>
            </a:pPr>
            <a:r>
              <a:rPr lang="en-US" dirty="0" smtClean="0"/>
              <a:t>Child2 – </a:t>
            </a:r>
            <a:r>
              <a:rPr lang="en-US" b="1" dirty="0" smtClean="0"/>
              <a:t>DEA ECGD</a:t>
            </a:r>
          </a:p>
          <a:p>
            <a:endParaRPr lang="en-US" dirty="0" smtClean="0"/>
          </a:p>
          <a:p>
            <a:r>
              <a:rPr lang="en-US" dirty="0" smtClean="0"/>
              <a:t>Children permutations are not valid permutations, Need different crossover algorithm</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Cross Over</a:t>
            </a:r>
            <a:endParaRPr lang="en-US" dirty="0"/>
          </a:p>
        </p:txBody>
      </p:sp>
      <p:sp>
        <p:nvSpPr>
          <p:cNvPr id="3" name="Content Placeholder 2"/>
          <p:cNvSpPr>
            <a:spLocks noGrp="1"/>
          </p:cNvSpPr>
          <p:nvPr>
            <p:ph sz="quarter" idx="1"/>
          </p:nvPr>
        </p:nvSpPr>
        <p:spPr/>
        <p:txBody>
          <a:bodyPr/>
          <a:lstStyle/>
          <a:p>
            <a:r>
              <a:rPr lang="en-US" dirty="0" smtClean="0"/>
              <a:t>Instead of considering the permutation, we can only consider the neighbors of each city in permutation</a:t>
            </a:r>
          </a:p>
          <a:p>
            <a:r>
              <a:rPr lang="en-US" dirty="0" smtClean="0"/>
              <a:t>e.g., in FABCEGD, neighbors of A are F and B.</a:t>
            </a:r>
          </a:p>
          <a:p>
            <a:r>
              <a:rPr lang="en-US" dirty="0" smtClean="0"/>
              <a:t>For cities have same pair of neighbors in both parent, will have same pair of neighbors in both children also</a:t>
            </a:r>
          </a:p>
          <a:p>
            <a:r>
              <a:rPr lang="en-US" dirty="0" smtClean="0"/>
              <a:t>Otherwise neighbors of a city will come as first neighbor of that city in one parent and second in other parent and vice versa for other children.</a:t>
            </a:r>
          </a:p>
          <a:p>
            <a:r>
              <a:rPr lang="en-US" dirty="0" smtClean="0"/>
              <a:t>E.g., if neighbors of A are F, B in parent 1 and C, D in parent 2. Then new neighbors of A are F,D and C,B</a:t>
            </a:r>
          </a:p>
          <a:p>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dia1.jpeg"/>
          <p:cNvPicPr>
            <a:picLocks noGrp="1" noChangeAspect="1"/>
          </p:cNvPicPr>
          <p:nvPr>
            <p:ph sz="quarter" idx="1"/>
          </p:nvPr>
        </p:nvPicPr>
        <p:blipFill>
          <a:blip r:embed="rId2"/>
          <a:stretch>
            <a:fillRect/>
          </a:stretch>
        </p:blipFill>
        <p:spPr>
          <a:xfrm>
            <a:off x="914400" y="2381651"/>
            <a:ext cx="7772400" cy="2704298"/>
          </a:xfr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Diagram2.jpeg"/>
          <p:cNvPicPr>
            <a:picLocks noGrp="1" noChangeAspect="1"/>
          </p:cNvPicPr>
          <p:nvPr>
            <p:ph sz="quarter" idx="1"/>
          </p:nvPr>
        </p:nvPicPr>
        <p:blipFill>
          <a:blip r:embed="rId2"/>
          <a:stretch>
            <a:fillRect/>
          </a:stretch>
        </p:blipFill>
        <p:spPr>
          <a:xfrm>
            <a:off x="2696488" y="1447800"/>
            <a:ext cx="4208224" cy="4572000"/>
          </a:xfr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Mutation</a:t>
            </a:r>
          </a:p>
          <a:p>
            <a:pPr lvl="1"/>
            <a:r>
              <a:rPr lang="en-US" dirty="0" smtClean="0"/>
              <a:t>To avoid generating similar kind of children, some permutations are selected randomly, and they are changed little bit.</a:t>
            </a:r>
          </a:p>
          <a:p>
            <a:pPr lvl="1"/>
            <a:r>
              <a:rPr lang="en-US" dirty="0" smtClean="0"/>
              <a:t>E.g., In a permutation, we can swap any two cities.</a:t>
            </a:r>
          </a:p>
          <a:p>
            <a:endParaRPr lang="en-US" dirty="0" smtClean="0"/>
          </a:p>
          <a:p>
            <a:r>
              <a:rPr lang="en-US" dirty="0" smtClean="0"/>
              <a:t>Do we ever stop?</a:t>
            </a:r>
          </a:p>
          <a:p>
            <a:pPr lvl="1"/>
            <a:r>
              <a:rPr lang="en-US" dirty="0" smtClean="0"/>
              <a:t>After finite number of generations or</a:t>
            </a:r>
          </a:p>
          <a:p>
            <a:pPr lvl="1"/>
            <a:r>
              <a:rPr lang="en-US" dirty="0" smtClean="0"/>
              <a:t>When permutations start becoming very similar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raveling_salesman.png"/>
          <p:cNvPicPr>
            <a:picLocks noGrp="1" noChangeAspect="1"/>
          </p:cNvPicPr>
          <p:nvPr>
            <p:ph sz="quarter" idx="1"/>
          </p:nvPr>
        </p:nvPicPr>
        <p:blipFill>
          <a:blip r:embed="rId2"/>
          <a:stretch>
            <a:fillRect/>
          </a:stretch>
        </p:blipFill>
        <p:spPr>
          <a:xfrm>
            <a:off x="1743457" y="1605228"/>
            <a:ext cx="6114286" cy="4257143"/>
          </a:xfr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Text Placeholder 4"/>
          <p:cNvSpPr>
            <a:spLocks noGrp="1"/>
          </p:cNvSpPr>
          <p:nvPr>
            <p:ph type="body" idx="1"/>
          </p:nvPr>
        </p:nvSpPr>
        <p:spPr/>
        <p:txBody>
          <a:bodyPr>
            <a:noAutofit/>
          </a:bodyPr>
          <a:lstStyle/>
          <a:p>
            <a:pPr algn="ctr"/>
            <a:r>
              <a:rPr lang="en-US" sz="6600" dirty="0" smtClean="0">
                <a:solidFill>
                  <a:schemeClr val="accent2"/>
                </a:solidFill>
              </a:rPr>
              <a:t>Ant Colony Algorithm</a:t>
            </a:r>
          </a:p>
        </p:txBody>
      </p:sp>
    </p:spTree>
    <p:extLst>
      <p:ext uri="{BB962C8B-B14F-4D97-AF65-F5344CB8AC3E}">
        <p14:creationId xmlns:p14="http://schemas.microsoft.com/office/powerpoint/2010/main" xmlns="" val="33798793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         Ant Colony Algorithm (ACA)</a:t>
            </a:r>
            <a:endParaRPr lang="en-US" dirty="0"/>
          </a:p>
        </p:txBody>
      </p:sp>
      <p:sp>
        <p:nvSpPr>
          <p:cNvPr id="2" name="Content Placeholder 1"/>
          <p:cNvSpPr>
            <a:spLocks noGrp="1"/>
          </p:cNvSpPr>
          <p:nvPr>
            <p:ph sz="quarter" idx="1"/>
          </p:nvPr>
        </p:nvSpPr>
        <p:spPr>
          <a:xfrm>
            <a:off x="762000" y="1905000"/>
            <a:ext cx="7680960" cy="4724400"/>
          </a:xfrm>
        </p:spPr>
        <p:txBody>
          <a:bodyPr>
            <a:normAutofit/>
          </a:bodyPr>
          <a:lstStyle/>
          <a:p>
            <a:pPr>
              <a:buFont typeface="Arial" pitchFamily="34" charset="0"/>
              <a:buChar char="•"/>
            </a:pPr>
            <a:r>
              <a:rPr lang="en-US" sz="2400" dirty="0" smtClean="0"/>
              <a:t>This Algorithm is inspired by the social life of ants</a:t>
            </a:r>
          </a:p>
          <a:p>
            <a:pPr>
              <a:buFont typeface="Arial" pitchFamily="34" charset="0"/>
              <a:buChar char="•"/>
            </a:pPr>
            <a:r>
              <a:rPr lang="en-US" sz="2400" dirty="0" smtClean="0"/>
              <a:t>Individual ants are un-intelligent and they are practically blind </a:t>
            </a:r>
          </a:p>
          <a:p>
            <a:pPr>
              <a:buFont typeface="Arial" pitchFamily="34" charset="0"/>
              <a:buChar char="•"/>
            </a:pPr>
            <a:r>
              <a:rPr lang="en-US" sz="2400" dirty="0" smtClean="0"/>
              <a:t>But with their social structure ants complete the complex task of finding the shortest path without knowing problem’s existence. </a:t>
            </a:r>
          </a:p>
          <a:p>
            <a:pPr>
              <a:buFont typeface="Arial" pitchFamily="34" charset="0"/>
              <a:buChar char="•"/>
            </a:pPr>
            <a:r>
              <a:rPr lang="en-US" sz="2400" dirty="0" smtClean="0"/>
              <a:t>How do they achieve this? (Next Page)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dirty="0" smtClean="0"/>
              <a:t>ACA - Background</a:t>
            </a:r>
            <a:endParaRPr lang="en-US" dirty="0"/>
          </a:p>
        </p:txBody>
      </p:sp>
      <p:sp>
        <p:nvSpPr>
          <p:cNvPr id="2" name="Content Placeholder 1"/>
          <p:cNvSpPr>
            <a:spLocks noGrp="1"/>
          </p:cNvSpPr>
          <p:nvPr>
            <p:ph sz="quarter" idx="1"/>
          </p:nvPr>
        </p:nvSpPr>
        <p:spPr/>
        <p:txBody>
          <a:bodyPr>
            <a:normAutofit/>
          </a:bodyPr>
          <a:lstStyle/>
          <a:p>
            <a:pPr>
              <a:buFont typeface="Arial" pitchFamily="34" charset="0"/>
              <a:buChar char="•"/>
            </a:pPr>
            <a:r>
              <a:rPr lang="en-US" sz="2400" dirty="0" smtClean="0"/>
              <a:t> The ants have a place where they store their food (lets call it a nest). </a:t>
            </a:r>
          </a:p>
          <a:p>
            <a:pPr>
              <a:buFont typeface="Arial" pitchFamily="34" charset="0"/>
              <a:buChar char="•"/>
            </a:pPr>
            <a:r>
              <a:rPr lang="en-US" sz="2400" dirty="0" smtClean="0"/>
              <a:t>When they sense some food nearby their task is  to carry the food to the nest (preferably in the shortest path)</a:t>
            </a:r>
          </a:p>
          <a:p>
            <a:pPr>
              <a:buFont typeface="Arial" pitchFamily="34" charset="0"/>
              <a:buChar char="•"/>
            </a:pPr>
            <a:r>
              <a:rPr lang="en-US" sz="2400" dirty="0" smtClean="0"/>
              <a:t>Ants  leave behind a chemical substance called pheromone which lets the other ants identify that an ant has been there before.</a:t>
            </a:r>
          </a:p>
          <a:p>
            <a:pPr>
              <a:buFont typeface="Arial" pitchFamily="34" charset="0"/>
              <a:buChar char="•"/>
            </a:pPr>
            <a:r>
              <a:rPr lang="en-US" sz="2400" dirty="0" smtClean="0"/>
              <a:t>The amount of pheromone that an ant deposits is inversely proportional  to the distance it has travelled.</a:t>
            </a:r>
          </a:p>
          <a:p>
            <a:pPr>
              <a:buFont typeface="Arial" pitchFamily="34" charset="0"/>
              <a:buChar char="•"/>
            </a:pPr>
            <a:r>
              <a:rPr lang="en-US" sz="2400" dirty="0" smtClean="0"/>
              <a:t>So the ants that  move along smaller paths secrete more amount of pheromone per unit length.</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dirty="0" smtClean="0"/>
              <a:t>ACA – The Ant’s way</a:t>
            </a:r>
            <a:endParaRPr lang="en-US" dirty="0"/>
          </a:p>
        </p:txBody>
      </p:sp>
      <p:sp>
        <p:nvSpPr>
          <p:cNvPr id="2" name="Content Placeholder 1"/>
          <p:cNvSpPr>
            <a:spLocks noGrp="1"/>
          </p:cNvSpPr>
          <p:nvPr>
            <p:ph sz="quarter" idx="1"/>
          </p:nvPr>
        </p:nvSpPr>
        <p:spPr/>
        <p:txBody>
          <a:bodyPr>
            <a:normAutofit/>
          </a:bodyPr>
          <a:lstStyle/>
          <a:p>
            <a:pPr>
              <a:buFont typeface="Arial" pitchFamily="34" charset="0"/>
              <a:buChar char="•"/>
            </a:pPr>
            <a:r>
              <a:rPr lang="en-US" sz="2400" dirty="0" smtClean="0"/>
              <a:t>In the colony ,an ant (called blitz)  moves randomly around the colony</a:t>
            </a:r>
          </a:p>
          <a:p>
            <a:pPr>
              <a:buFont typeface="Arial" pitchFamily="34" charset="0"/>
              <a:buChar char="•"/>
            </a:pPr>
            <a:r>
              <a:rPr lang="en-US" sz="2400" dirty="0" smtClean="0"/>
              <a:t>If it discovers a food source, it returns directly to the nest, leaving in its path a trail of pheromone</a:t>
            </a:r>
          </a:p>
          <a:p>
            <a:pPr>
              <a:buFont typeface="Arial" pitchFamily="34" charset="0"/>
              <a:buChar char="•"/>
            </a:pPr>
            <a:r>
              <a:rPr lang="en-US" sz="2400" dirty="0" smtClean="0"/>
              <a:t>These pheromones  attract nearby ants which will be inclined to follow the track</a:t>
            </a:r>
          </a:p>
          <a:p>
            <a:pPr>
              <a:buFont typeface="Arial" pitchFamily="34" charset="0"/>
              <a:buChar char="•"/>
            </a:pPr>
            <a:r>
              <a:rPr lang="en-US" sz="2400" dirty="0" smtClean="0"/>
              <a:t>Returning to the colony, these ants will strengthen the route they follow.</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dirty="0" smtClean="0"/>
              <a:t>ACA – The Ant’s way</a:t>
            </a:r>
            <a:endParaRPr lang="en-US" dirty="0"/>
          </a:p>
        </p:txBody>
      </p:sp>
      <p:pic>
        <p:nvPicPr>
          <p:cNvPr id="5" name="Content Placeholder 4" descr="1.png"/>
          <p:cNvPicPr>
            <a:picLocks noGrp="1" noChangeAspect="1"/>
          </p:cNvPicPr>
          <p:nvPr>
            <p:ph sz="quarter" idx="1"/>
          </p:nvPr>
        </p:nvPicPr>
        <p:blipFill>
          <a:blip r:embed="rId2"/>
          <a:stretch>
            <a:fillRect/>
          </a:stretch>
        </p:blipFill>
        <p:spPr>
          <a:xfrm>
            <a:off x="1600200" y="1524000"/>
            <a:ext cx="6400800" cy="4800600"/>
          </a:xfr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dirty="0" smtClean="0"/>
              <a:t>ACA – The Ant’s way</a:t>
            </a:r>
            <a:endParaRPr lang="en-US" dirty="0"/>
          </a:p>
        </p:txBody>
      </p:sp>
      <p:sp>
        <p:nvSpPr>
          <p:cNvPr id="2" name="Content Placeholder 1"/>
          <p:cNvSpPr>
            <a:spLocks noGrp="1"/>
          </p:cNvSpPr>
          <p:nvPr>
            <p:ph sz="quarter" idx="1"/>
          </p:nvPr>
        </p:nvSpPr>
        <p:spPr/>
        <p:txBody>
          <a:bodyPr>
            <a:normAutofit/>
          </a:bodyPr>
          <a:lstStyle/>
          <a:p>
            <a:pPr>
              <a:buFont typeface="Arial" pitchFamily="34" charset="0"/>
              <a:buChar char="•"/>
            </a:pPr>
            <a:r>
              <a:rPr lang="en-US" sz="2400" dirty="0" smtClean="0"/>
              <a:t>If there are two routes to reach the same food source then the shorter one will be traveled by more ants than the long route as the pheromone density is high along them</a:t>
            </a:r>
          </a:p>
          <a:p>
            <a:pPr>
              <a:buFont typeface="Arial" pitchFamily="34" charset="0"/>
              <a:buChar char="•"/>
            </a:pPr>
            <a:r>
              <a:rPr lang="en-US" sz="2400" dirty="0" smtClean="0"/>
              <a:t>The short route will be increasingly enhanced, and therefore become more attractive;</a:t>
            </a:r>
          </a:p>
          <a:p>
            <a:pPr>
              <a:buFont typeface="Arial" pitchFamily="34" charset="0"/>
              <a:buChar char="•"/>
            </a:pPr>
            <a:r>
              <a:rPr lang="en-US" sz="2400" dirty="0" smtClean="0"/>
              <a:t>The long route will eventually disappear as pheromones are volatile</a:t>
            </a:r>
          </a:p>
          <a:p>
            <a:pPr>
              <a:buFont typeface="Arial" pitchFamily="34" charset="0"/>
              <a:buChar char="•"/>
            </a:pPr>
            <a:r>
              <a:rPr lang="en-US" sz="2400" dirty="0" smtClean="0"/>
              <a:t>Eventually, all the ants take shortest route.</a:t>
            </a:r>
            <a:endParaRPr lang="en-US" sz="28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ACA  into TSP</a:t>
            </a:r>
            <a:endParaRPr lang="en-US" dirty="0"/>
          </a:p>
        </p:txBody>
      </p:sp>
      <p:sp>
        <p:nvSpPr>
          <p:cNvPr id="2" name="Content Placeholder 1"/>
          <p:cNvSpPr>
            <a:spLocks noGrp="1"/>
          </p:cNvSpPr>
          <p:nvPr>
            <p:ph sz="quarter" idx="1"/>
          </p:nvPr>
        </p:nvSpPr>
        <p:spPr/>
        <p:txBody>
          <a:bodyPr>
            <a:normAutofit/>
          </a:bodyPr>
          <a:lstStyle/>
          <a:p>
            <a:pPr>
              <a:buFont typeface="Arial" pitchFamily="34" charset="0"/>
              <a:buChar char="•"/>
            </a:pPr>
            <a:r>
              <a:rPr lang="en-US" sz="2400" dirty="0" smtClean="0"/>
              <a:t>Ants are simple agents which travel from </a:t>
            </a:r>
            <a:r>
              <a:rPr lang="en-US" sz="2400" dirty="0" smtClean="0"/>
              <a:t>one city </a:t>
            </a:r>
            <a:r>
              <a:rPr lang="en-US" sz="2400" dirty="0" smtClean="0"/>
              <a:t>to </a:t>
            </a:r>
            <a:r>
              <a:rPr lang="en-US" sz="2400" dirty="0" smtClean="0"/>
              <a:t>another city</a:t>
            </a:r>
            <a:r>
              <a:rPr lang="en-US" sz="2400" dirty="0" smtClean="0"/>
              <a:t>.</a:t>
            </a:r>
          </a:p>
          <a:p>
            <a:pPr>
              <a:buFont typeface="Arial" pitchFamily="34" charset="0"/>
              <a:buChar char="•"/>
            </a:pPr>
            <a:r>
              <a:rPr lang="en-US" sz="2400" dirty="0" smtClean="0"/>
              <a:t>Each edge has some pheromone quantity associated with it </a:t>
            </a:r>
          </a:p>
          <a:p>
            <a:pPr>
              <a:buFont typeface="Arial" pitchFamily="34" charset="0"/>
              <a:buChar char="•"/>
            </a:pPr>
            <a:r>
              <a:rPr lang="en-US" sz="2400" dirty="0" smtClean="0"/>
              <a:t>The pheromone quantities change dynamically with  the </a:t>
            </a:r>
            <a:r>
              <a:rPr lang="en-US" sz="2400" dirty="0" smtClean="0"/>
              <a:t>ants’ motion in </a:t>
            </a:r>
            <a:r>
              <a:rPr lang="en-US" sz="2400" dirty="0" smtClean="0"/>
              <a:t>the graph</a:t>
            </a:r>
          </a:p>
          <a:p>
            <a:pPr>
              <a:buFont typeface="Arial" pitchFamily="34" charset="0"/>
              <a:buChar char="•"/>
            </a:pPr>
            <a:r>
              <a:rPr lang="en-US" sz="2400" dirty="0" smtClean="0"/>
              <a:t>An ant decides to take an edge depending  upon the edge length and the pheromone quantity</a:t>
            </a:r>
          </a:p>
          <a:p>
            <a:pPr>
              <a:buFont typeface="Arial" pitchFamily="34" charset="0"/>
              <a:buChar char="•"/>
            </a:pPr>
            <a:r>
              <a:rPr lang="en-US" sz="2400" dirty="0" smtClean="0"/>
              <a:t>The pheromone in each edge is decreased by a constant factor with time.</a:t>
            </a:r>
            <a:endParaRPr lang="en-US" sz="2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304800"/>
            <a:ext cx="7772400" cy="1143000"/>
          </a:xfrm>
        </p:spPr>
        <p:txBody>
          <a:bodyPr/>
          <a:lstStyle/>
          <a:p>
            <a:pPr algn="ctr"/>
            <a:r>
              <a:rPr lang="en-US" dirty="0" smtClean="0"/>
              <a:t>Pseudo Code</a:t>
            </a:r>
            <a:endParaRPr lang="en-US" dirty="0"/>
          </a:p>
        </p:txBody>
      </p:sp>
      <p:sp>
        <p:nvSpPr>
          <p:cNvPr id="2" name="Content Placeholder 1"/>
          <p:cNvSpPr>
            <a:spLocks noGrp="1"/>
          </p:cNvSpPr>
          <p:nvPr>
            <p:ph sz="quarter" idx="1"/>
          </p:nvPr>
        </p:nvSpPr>
        <p:spPr>
          <a:xfrm>
            <a:off x="838200" y="1600200"/>
            <a:ext cx="7572374" cy="3185160"/>
          </a:xfrm>
          <a:solidFill>
            <a:schemeClr val="bg1">
              <a:lumMod val="85000"/>
            </a:schemeClr>
          </a:solidFill>
        </p:spPr>
        <p:txBody>
          <a:bodyPr>
            <a:normAutofit/>
          </a:bodyPr>
          <a:lstStyle/>
          <a:p>
            <a:pPr>
              <a:spcBef>
                <a:spcPts val="600"/>
              </a:spcBef>
              <a:buNone/>
            </a:pPr>
            <a:r>
              <a:rPr lang="en-US" sz="2000" dirty="0" smtClean="0">
                <a:solidFill>
                  <a:schemeClr val="tx2">
                    <a:lumMod val="50000"/>
                  </a:schemeClr>
                </a:solidFill>
                <a:latin typeface="Consolas" pitchFamily="49" charset="0"/>
                <a:cs typeface="Consolas" pitchFamily="49" charset="0"/>
              </a:rPr>
              <a:t>procedure ACO algorithm for TSPs</a:t>
            </a:r>
          </a:p>
          <a:p>
            <a:pPr>
              <a:spcBef>
                <a:spcPts val="600"/>
              </a:spcBef>
              <a:buNone/>
            </a:pPr>
            <a:r>
              <a:rPr lang="en-US" sz="2000" dirty="0" smtClean="0">
                <a:solidFill>
                  <a:schemeClr val="tx2">
                    <a:lumMod val="50000"/>
                  </a:schemeClr>
                </a:solidFill>
                <a:latin typeface="Consolas" pitchFamily="49" charset="0"/>
                <a:cs typeface="Consolas" pitchFamily="49" charset="0"/>
              </a:rPr>
              <a:t>	Set parameters, initialize pheromone trails</a:t>
            </a:r>
          </a:p>
          <a:p>
            <a:pPr>
              <a:spcBef>
                <a:spcPts val="600"/>
              </a:spcBef>
              <a:buNone/>
            </a:pPr>
            <a:r>
              <a:rPr lang="en-US" sz="2000" dirty="0" smtClean="0">
                <a:solidFill>
                  <a:schemeClr val="tx2">
                    <a:lumMod val="50000"/>
                  </a:schemeClr>
                </a:solidFill>
                <a:latin typeface="Consolas" pitchFamily="49" charset="0"/>
                <a:cs typeface="Consolas" pitchFamily="49" charset="0"/>
              </a:rPr>
              <a:t>	while (termination condition not met) do</a:t>
            </a:r>
          </a:p>
          <a:p>
            <a:pPr>
              <a:spcBef>
                <a:spcPts val="600"/>
              </a:spcBef>
              <a:buNone/>
            </a:pPr>
            <a:r>
              <a:rPr lang="en-US" sz="2000" dirty="0" smtClean="0">
                <a:solidFill>
                  <a:schemeClr val="tx2">
                    <a:lumMod val="50000"/>
                  </a:schemeClr>
                </a:solidFill>
                <a:latin typeface="Consolas" pitchFamily="49" charset="0"/>
                <a:cs typeface="Consolas" pitchFamily="49" charset="0"/>
              </a:rPr>
              <a:t>		ConstructSolutions</a:t>
            </a:r>
          </a:p>
          <a:p>
            <a:pPr>
              <a:spcBef>
                <a:spcPts val="600"/>
              </a:spcBef>
              <a:buNone/>
            </a:pPr>
            <a:r>
              <a:rPr lang="en-US" sz="2000" dirty="0" smtClean="0">
                <a:solidFill>
                  <a:schemeClr val="tx2">
                    <a:lumMod val="50000"/>
                  </a:schemeClr>
                </a:solidFill>
                <a:latin typeface="Consolas" pitchFamily="49" charset="0"/>
                <a:cs typeface="Consolas" pitchFamily="49" charset="0"/>
              </a:rPr>
              <a:t>		</a:t>
            </a:r>
            <a:r>
              <a:rPr lang="en-US" sz="2000" dirty="0" err="1" smtClean="0">
                <a:solidFill>
                  <a:schemeClr val="tx2">
                    <a:lumMod val="50000"/>
                  </a:schemeClr>
                </a:solidFill>
                <a:latin typeface="Consolas" pitchFamily="49" charset="0"/>
                <a:cs typeface="Consolas" pitchFamily="49" charset="0"/>
              </a:rPr>
              <a:t>UpdateTrails</a:t>
            </a:r>
            <a:endParaRPr lang="en-US" sz="2000" dirty="0" smtClean="0">
              <a:solidFill>
                <a:schemeClr val="tx2">
                  <a:lumMod val="50000"/>
                </a:schemeClr>
              </a:solidFill>
              <a:latin typeface="Consolas" pitchFamily="49" charset="0"/>
              <a:cs typeface="Consolas" pitchFamily="49" charset="0"/>
            </a:endParaRPr>
          </a:p>
          <a:p>
            <a:pPr>
              <a:spcBef>
                <a:spcPts val="600"/>
              </a:spcBef>
              <a:buNone/>
            </a:pPr>
            <a:r>
              <a:rPr lang="en-US" sz="2000" dirty="0" smtClean="0">
                <a:solidFill>
                  <a:schemeClr val="tx2">
                    <a:lumMod val="50000"/>
                  </a:schemeClr>
                </a:solidFill>
                <a:latin typeface="Consolas" pitchFamily="49" charset="0"/>
                <a:cs typeface="Consolas" pitchFamily="49" charset="0"/>
              </a:rPr>
              <a:t>	end</a:t>
            </a:r>
          </a:p>
          <a:p>
            <a:pPr>
              <a:spcBef>
                <a:spcPts val="600"/>
              </a:spcBef>
              <a:buNone/>
            </a:pPr>
            <a:r>
              <a:rPr lang="en-US" sz="2000" dirty="0" smtClean="0">
                <a:solidFill>
                  <a:schemeClr val="tx2">
                    <a:lumMod val="50000"/>
                  </a:schemeClr>
                </a:solidFill>
                <a:latin typeface="Consolas" pitchFamily="49" charset="0"/>
                <a:cs typeface="Consolas" pitchFamily="49" charset="0"/>
              </a:rPr>
              <a:t>end ACO algorithm for TSPs</a:t>
            </a:r>
            <a:endParaRPr lang="en-US" sz="2000" dirty="0">
              <a:solidFill>
                <a:schemeClr val="tx2">
                  <a:lumMod val="50000"/>
                </a:schemeClr>
              </a:solidFill>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ACA into TSP - details</a:t>
            </a:r>
            <a:endParaRPr lang="en-US" dirty="0"/>
          </a:p>
        </p:txBody>
      </p:sp>
      <p:sp>
        <p:nvSpPr>
          <p:cNvPr id="2" name="Content Placeholder 1"/>
          <p:cNvSpPr>
            <a:spLocks noGrp="1"/>
          </p:cNvSpPr>
          <p:nvPr>
            <p:ph sz="quarter" idx="1"/>
          </p:nvPr>
        </p:nvSpPr>
        <p:spPr>
          <a:xfrm>
            <a:off x="609600" y="1752600"/>
            <a:ext cx="7680960" cy="4724400"/>
          </a:xfrm>
        </p:spPr>
        <p:txBody>
          <a:bodyPr>
            <a:normAutofit/>
          </a:bodyPr>
          <a:lstStyle/>
          <a:p>
            <a:pPr>
              <a:buFont typeface="Arial" pitchFamily="34" charset="0"/>
              <a:buChar char="•"/>
            </a:pPr>
            <a:r>
              <a:rPr lang="en-US" sz="2400" dirty="0" smtClean="0"/>
              <a:t>Initially, all the ants are placed at randomly chosen cities.</a:t>
            </a:r>
          </a:p>
          <a:p>
            <a:pPr>
              <a:buFont typeface="Arial" pitchFamily="34" charset="0"/>
              <a:buChar char="•"/>
            </a:pPr>
            <a:r>
              <a:rPr lang="en-US" sz="2400" dirty="0" smtClean="0"/>
              <a:t>At each city, the ant probabilistically  chooses a city  not yet visited , based on pheromone trail strength on the arc and the distance between them .</a:t>
            </a:r>
          </a:p>
          <a:p>
            <a:pPr>
              <a:buFont typeface="Arial" pitchFamily="34" charset="0"/>
              <a:buChar char="•"/>
            </a:pPr>
            <a:r>
              <a:rPr lang="en-US" sz="2400" dirty="0" smtClean="0"/>
              <a:t>Each ant has a limited form of memory, called a Tabu list  in which the current partial tour is stored.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ACA into TSP - details</a:t>
            </a:r>
            <a:endParaRPr lang="en-US" dirty="0"/>
          </a:p>
        </p:txBody>
      </p:sp>
      <p:sp>
        <p:nvSpPr>
          <p:cNvPr id="2" name="Content Placeholder 1"/>
          <p:cNvSpPr>
            <a:spLocks noGrp="1"/>
          </p:cNvSpPr>
          <p:nvPr>
            <p:ph sz="quarter" idx="1"/>
          </p:nvPr>
        </p:nvSpPr>
        <p:spPr/>
        <p:txBody>
          <a:bodyPr>
            <a:normAutofit lnSpcReduction="10000"/>
          </a:bodyPr>
          <a:lstStyle/>
          <a:p>
            <a:pPr>
              <a:buFont typeface="Arial" pitchFamily="34" charset="0"/>
              <a:buChar char="•"/>
            </a:pPr>
            <a:r>
              <a:rPr lang="en-US" sz="2400" dirty="0" smtClean="0"/>
              <a:t>The probability                   that an ant k moves to city-j when at city-</a:t>
            </a:r>
            <a:r>
              <a:rPr lang="en-US" sz="2400" dirty="0" err="1" smtClean="0"/>
              <a:t>i</a:t>
            </a:r>
            <a:r>
              <a:rPr lang="en-US" sz="2400" dirty="0" smtClean="0"/>
              <a:t> in iteration number t is given by the following relation.</a:t>
            </a:r>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r>
              <a:rPr lang="en-US" sz="2400" dirty="0" smtClean="0"/>
              <a:t>               gives the list of feasible neighbors of city-</a:t>
            </a:r>
            <a:r>
              <a:rPr lang="en-US" sz="2400" dirty="0" err="1" smtClean="0"/>
              <a:t>i</a:t>
            </a:r>
            <a:r>
              <a:rPr lang="en-US" sz="2400" dirty="0" smtClean="0"/>
              <a:t> for the  ant k .</a:t>
            </a:r>
          </a:p>
          <a:p>
            <a:pPr>
              <a:buFont typeface="Arial" pitchFamily="34" charset="0"/>
              <a:buChar char="•"/>
            </a:pPr>
            <a:r>
              <a:rPr lang="en-US" sz="2400" dirty="0" smtClean="0"/>
              <a:t>The symbol               gives the pheromone quantity for a given edge </a:t>
            </a:r>
            <a:r>
              <a:rPr lang="en-US" sz="2400" dirty="0" err="1" smtClean="0"/>
              <a:t>ij</a:t>
            </a:r>
            <a:r>
              <a:rPr lang="en-US" sz="2400" dirty="0" smtClean="0"/>
              <a:t>   in iteration number t.</a:t>
            </a:r>
          </a:p>
          <a:p>
            <a:pPr>
              <a:buFont typeface="Arial" pitchFamily="34" charset="0"/>
              <a:buChar char="•"/>
            </a:pPr>
            <a:r>
              <a:rPr lang="en-US" sz="2400" dirty="0" smtClean="0"/>
              <a:t>The symbol         gives the inverse of the edge weight for the edge between city-</a:t>
            </a:r>
            <a:r>
              <a:rPr lang="en-US" sz="2400" dirty="0" err="1" smtClean="0"/>
              <a:t>i</a:t>
            </a:r>
            <a:r>
              <a:rPr lang="en-US" sz="2400" dirty="0" smtClean="0"/>
              <a:t> and city-j.</a:t>
            </a:r>
            <a:endParaRPr lang="en-US" sz="2400" i="1" dirty="0"/>
          </a:p>
        </p:txBody>
      </p:sp>
      <p:pic>
        <p:nvPicPr>
          <p:cNvPr id="6" name="Picture 5" descr="CodeCogsEqn_001.png"/>
          <p:cNvPicPr>
            <a:picLocks noChangeAspect="1"/>
          </p:cNvPicPr>
          <p:nvPr/>
        </p:nvPicPr>
        <p:blipFill>
          <a:blip r:embed="rId2"/>
          <a:stretch>
            <a:fillRect/>
          </a:stretch>
        </p:blipFill>
        <p:spPr>
          <a:xfrm>
            <a:off x="838200" y="2590800"/>
            <a:ext cx="6858000" cy="914400"/>
          </a:xfrm>
          <a:prstGeom prst="rect">
            <a:avLst/>
          </a:prstGeom>
        </p:spPr>
      </p:pic>
      <p:pic>
        <p:nvPicPr>
          <p:cNvPr id="7" name="Picture 6" descr="tau.png"/>
          <p:cNvPicPr>
            <a:picLocks noChangeAspect="1"/>
          </p:cNvPicPr>
          <p:nvPr/>
        </p:nvPicPr>
        <p:blipFill>
          <a:blip r:embed="rId3"/>
          <a:stretch>
            <a:fillRect/>
          </a:stretch>
        </p:blipFill>
        <p:spPr>
          <a:xfrm>
            <a:off x="2819400" y="4495800"/>
            <a:ext cx="752381" cy="323810"/>
          </a:xfrm>
          <a:prstGeom prst="rect">
            <a:avLst/>
          </a:prstGeom>
        </p:spPr>
      </p:pic>
      <p:pic>
        <p:nvPicPr>
          <p:cNvPr id="8" name="Picture 7" descr="eta.png"/>
          <p:cNvPicPr>
            <a:picLocks noChangeAspect="1"/>
          </p:cNvPicPr>
          <p:nvPr/>
        </p:nvPicPr>
        <p:blipFill>
          <a:blip r:embed="rId4"/>
          <a:stretch>
            <a:fillRect/>
          </a:stretch>
        </p:blipFill>
        <p:spPr>
          <a:xfrm>
            <a:off x="2819400" y="5257800"/>
            <a:ext cx="390476" cy="342857"/>
          </a:xfrm>
          <a:prstGeom prst="rect">
            <a:avLst/>
          </a:prstGeom>
        </p:spPr>
      </p:pic>
      <p:pic>
        <p:nvPicPr>
          <p:cNvPr id="9" name="Picture 8" descr="prob.png"/>
          <p:cNvPicPr>
            <a:picLocks noChangeAspect="1"/>
          </p:cNvPicPr>
          <p:nvPr/>
        </p:nvPicPr>
        <p:blipFill>
          <a:blip r:embed="rId5"/>
          <a:stretch>
            <a:fillRect/>
          </a:stretch>
        </p:blipFill>
        <p:spPr>
          <a:xfrm>
            <a:off x="3276600" y="1371600"/>
            <a:ext cx="1066800" cy="457200"/>
          </a:xfrm>
          <a:prstGeom prst="rect">
            <a:avLst/>
          </a:prstGeom>
        </p:spPr>
      </p:pic>
      <p:pic>
        <p:nvPicPr>
          <p:cNvPr id="10" name="Picture 9" descr="tabu.png"/>
          <p:cNvPicPr>
            <a:picLocks noChangeAspect="1"/>
          </p:cNvPicPr>
          <p:nvPr/>
        </p:nvPicPr>
        <p:blipFill>
          <a:blip r:embed="rId6"/>
          <a:stretch>
            <a:fillRect/>
          </a:stretch>
        </p:blipFill>
        <p:spPr>
          <a:xfrm>
            <a:off x="1295400" y="3581400"/>
            <a:ext cx="914399" cy="5334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dirty="0" smtClean="0"/>
              <a:t>A Brief History</a:t>
            </a:r>
            <a:endParaRPr lang="en-US" dirty="0"/>
          </a:p>
        </p:txBody>
      </p:sp>
      <p:sp>
        <p:nvSpPr>
          <p:cNvPr id="2" name="Content Placeholder 1"/>
          <p:cNvSpPr>
            <a:spLocks noGrp="1"/>
          </p:cNvSpPr>
          <p:nvPr>
            <p:ph sz="quarter" idx="1"/>
          </p:nvPr>
        </p:nvSpPr>
        <p:spPr/>
        <p:txBody>
          <a:bodyPr>
            <a:normAutofit fontScale="92500" lnSpcReduction="10000"/>
          </a:bodyPr>
          <a:lstStyle/>
          <a:p>
            <a:pPr marL="342900" indent="-342900"/>
            <a:r>
              <a:rPr lang="en-US" sz="2400" dirty="0" smtClean="0"/>
              <a:t>The problem was first defined in the 1800s by the Irish mathematician </a:t>
            </a:r>
            <a:r>
              <a:rPr lang="en-US" sz="2400" b="1" dirty="0" smtClean="0"/>
              <a:t>W.R. Hamilton</a:t>
            </a:r>
            <a:r>
              <a:rPr lang="en-US" sz="2400" dirty="0" smtClean="0"/>
              <a:t> and the British mathematician </a:t>
            </a:r>
            <a:r>
              <a:rPr lang="en-US" sz="2400" b="1" dirty="0" smtClean="0"/>
              <a:t>Thomas </a:t>
            </a:r>
            <a:r>
              <a:rPr lang="en-US" sz="2400" b="1" dirty="0" err="1" smtClean="0"/>
              <a:t>Kirkman</a:t>
            </a:r>
            <a:r>
              <a:rPr lang="en-US" sz="2400" dirty="0" smtClean="0"/>
              <a:t>.</a:t>
            </a:r>
          </a:p>
          <a:p>
            <a:pPr marL="342900" indent="-342900"/>
            <a:r>
              <a:rPr lang="en-US" sz="2400" dirty="0" smtClean="0"/>
              <a:t>It was, however, first formulated as a mathematical problem only in 1930 by </a:t>
            </a:r>
            <a:r>
              <a:rPr lang="en-US" sz="2400" b="1" dirty="0" smtClean="0"/>
              <a:t>Karl </a:t>
            </a:r>
            <a:r>
              <a:rPr lang="en-US" sz="2400" b="1" dirty="0" err="1" smtClean="0"/>
              <a:t>Menger</a:t>
            </a:r>
            <a:r>
              <a:rPr lang="en-US" sz="2400" dirty="0" smtClean="0"/>
              <a:t>.</a:t>
            </a:r>
          </a:p>
          <a:p>
            <a:pPr marL="342900" indent="-342900"/>
            <a:r>
              <a:rPr lang="en-US" sz="2400" dirty="0" smtClean="0"/>
              <a:t>The name </a:t>
            </a:r>
            <a:r>
              <a:rPr lang="en-US" sz="2400" i="1" dirty="0" smtClean="0"/>
              <a:t>Travelling Salesman Problem</a:t>
            </a:r>
            <a:r>
              <a:rPr lang="en-US" sz="2400" dirty="0" smtClean="0"/>
              <a:t> was introduced by American </a:t>
            </a:r>
            <a:r>
              <a:rPr lang="en-US" sz="2400" b="1" dirty="0" err="1" smtClean="0"/>
              <a:t>Hassler</a:t>
            </a:r>
            <a:r>
              <a:rPr lang="en-US" sz="2400" b="1" dirty="0" smtClean="0"/>
              <a:t> </a:t>
            </a:r>
            <a:r>
              <a:rPr lang="en-US" sz="2400" b="1" dirty="0" err="1" smtClean="0"/>
              <a:t>Whiteney</a:t>
            </a:r>
            <a:r>
              <a:rPr lang="en-US" sz="2400" dirty="0" smtClean="0"/>
              <a:t>.</a:t>
            </a:r>
          </a:p>
          <a:p>
            <a:pPr marL="342900" indent="-342900"/>
            <a:r>
              <a:rPr lang="en-US" sz="2400" dirty="0" smtClean="0"/>
              <a:t>The origin of TSP lies with Hamilton's </a:t>
            </a:r>
            <a:r>
              <a:rPr lang="en-US" sz="2400" b="1" dirty="0" err="1" smtClean="0"/>
              <a:t>Icosian</a:t>
            </a:r>
            <a:r>
              <a:rPr lang="en-US" sz="2400" b="1" dirty="0" smtClean="0"/>
              <a:t> Game</a:t>
            </a:r>
            <a:r>
              <a:rPr lang="en-US" sz="2400" dirty="0" smtClean="0"/>
              <a:t>, which was a recreational puzzle based on finding a </a:t>
            </a:r>
            <a:r>
              <a:rPr lang="en-US" sz="2400" b="1" dirty="0" smtClean="0"/>
              <a:t>Hamiltonian cycle</a:t>
            </a:r>
            <a:r>
              <a:rPr lang="en-US" sz="2400" dirty="0" smtClean="0"/>
              <a:t>.</a:t>
            </a:r>
          </a:p>
          <a:p>
            <a:pPr marL="342900" indent="-342900"/>
            <a:r>
              <a:rPr lang="en-US" sz="2400" b="1" dirty="0" smtClean="0"/>
              <a:t>Richard M. Karp</a:t>
            </a:r>
            <a:r>
              <a:rPr lang="en-US" sz="2400" dirty="0" smtClean="0"/>
              <a:t> showed in 1972 that the Hamiltonian cycle problem was NP-complete, which implies the NP-hardness of TSP. This supplied a mathematical explanation for the apparent computational difficulty of finding optimal tours.</a:t>
            </a:r>
          </a:p>
        </p:txBody>
      </p:sp>
    </p:spTree>
    <p:extLst>
      <p:ext uri="{BB962C8B-B14F-4D97-AF65-F5344CB8AC3E}">
        <p14:creationId xmlns:p14="http://schemas.microsoft.com/office/powerpoint/2010/main" xmlns="" val="160510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dirty="0" smtClean="0"/>
              <a:t>Pheromone Update</a:t>
            </a:r>
            <a:endParaRPr lang="en-US" dirty="0"/>
          </a:p>
        </p:txBody>
      </p:sp>
      <p:sp>
        <p:nvSpPr>
          <p:cNvPr id="2" name="Content Placeholder 1"/>
          <p:cNvSpPr>
            <a:spLocks noGrp="1"/>
          </p:cNvSpPr>
          <p:nvPr>
            <p:ph sz="quarter" idx="1"/>
          </p:nvPr>
        </p:nvSpPr>
        <p:spPr/>
        <p:txBody>
          <a:bodyPr>
            <a:noAutofit/>
          </a:bodyPr>
          <a:lstStyle/>
          <a:p>
            <a:pPr>
              <a:buFont typeface="Arial" pitchFamily="34" charset="0"/>
              <a:buChar char="•"/>
            </a:pPr>
            <a:r>
              <a:rPr lang="en-US" sz="2400" dirty="0" smtClean="0"/>
              <a:t>When all the ants have completed a solution, the trail update is done as per the below equations</a:t>
            </a:r>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None/>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r>
              <a:rPr lang="en-US" sz="2400" dirty="0" smtClean="0"/>
              <a:t>L  gives the tour length of a given ant</a:t>
            </a:r>
          </a:p>
          <a:p>
            <a:pPr>
              <a:buFont typeface="Arial" pitchFamily="34" charset="0"/>
              <a:buChar char="•"/>
            </a:pPr>
            <a:r>
              <a:rPr lang="en-US" sz="2400" dirty="0" smtClean="0"/>
              <a:t>One can interpret this as probabilistic version of A-star where there is no coming back if one finds a bad path.</a:t>
            </a:r>
          </a:p>
          <a:p>
            <a:pPr>
              <a:buNone/>
            </a:pPr>
            <a:r>
              <a:rPr lang="en-US" sz="2400" dirty="0" smtClean="0"/>
              <a:t/>
            </a:r>
            <a:br>
              <a:rPr lang="en-US" sz="2400" dirty="0" smtClean="0"/>
            </a:br>
            <a:endParaRPr lang="en-US" sz="2400" dirty="0"/>
          </a:p>
        </p:txBody>
      </p:sp>
      <p:pic>
        <p:nvPicPr>
          <p:cNvPr id="4" name="Picture 3" descr="5c7298fea827de6a853ce2a46a2ecbee.png"/>
          <p:cNvPicPr>
            <a:picLocks noChangeAspect="1"/>
          </p:cNvPicPr>
          <p:nvPr/>
        </p:nvPicPr>
        <p:blipFill>
          <a:blip r:embed="rId2"/>
          <a:stretch>
            <a:fillRect/>
          </a:stretch>
        </p:blipFill>
        <p:spPr>
          <a:xfrm>
            <a:off x="1676400" y="2743200"/>
            <a:ext cx="4612105" cy="762000"/>
          </a:xfrm>
          <a:prstGeom prst="rect">
            <a:avLst/>
          </a:prstGeom>
        </p:spPr>
      </p:pic>
      <p:pic>
        <p:nvPicPr>
          <p:cNvPr id="5" name="Picture 4" descr="6db065218c956a4a7af6da99aaeca5d1.png"/>
          <p:cNvPicPr>
            <a:picLocks noChangeAspect="1"/>
          </p:cNvPicPr>
          <p:nvPr/>
        </p:nvPicPr>
        <p:blipFill>
          <a:blip r:embed="rId3"/>
          <a:stretch>
            <a:fillRect/>
          </a:stretch>
        </p:blipFill>
        <p:spPr>
          <a:xfrm>
            <a:off x="914400" y="3657600"/>
            <a:ext cx="7066280" cy="990600"/>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Performance</a:t>
            </a:r>
            <a:endParaRPr lang="en-US" dirty="0"/>
          </a:p>
        </p:txBody>
      </p:sp>
      <p:sp>
        <p:nvSpPr>
          <p:cNvPr id="3" name="Content Placeholder 2"/>
          <p:cNvSpPr>
            <a:spLocks noGrp="1"/>
          </p:cNvSpPr>
          <p:nvPr>
            <p:ph sz="quarter" idx="1"/>
          </p:nvPr>
        </p:nvSpPr>
        <p:spPr/>
        <p:txBody>
          <a:bodyPr>
            <a:normAutofit fontScale="92500"/>
          </a:bodyPr>
          <a:lstStyle/>
          <a:p>
            <a:r>
              <a:rPr lang="en-US" dirty="0" smtClean="0"/>
              <a:t>ACA with some optimizations can give solutions which are very close to the actual solution (less than 1.1 times the actual best solution). </a:t>
            </a:r>
          </a:p>
          <a:p>
            <a:r>
              <a:rPr lang="en-US" dirty="0" smtClean="0"/>
              <a:t>The number of iterations should be 5 to 10 times the number of cities.</a:t>
            </a:r>
          </a:p>
          <a:p>
            <a:r>
              <a:rPr lang="en-US" dirty="0" smtClean="0"/>
              <a:t>The number of ants should be of the order of number of cities.</a:t>
            </a:r>
          </a:p>
          <a:p>
            <a:r>
              <a:rPr lang="en-US" dirty="0" smtClean="0"/>
              <a:t>For number of cities set to 500 the algorithm gives very good results in 4-5  minutes (around 3000 iterations).</a:t>
            </a:r>
          </a:p>
          <a:p>
            <a:r>
              <a:rPr lang="en-US" dirty="0" smtClean="0"/>
              <a:t>As the algorithm is probabilistic  one cannot always  expect the same performance.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err="1" smtClean="0"/>
              <a:t>Comparision</a:t>
            </a:r>
            <a:r>
              <a:rPr lang="en-US" dirty="0" smtClean="0"/>
              <a:t> of ACA and Genetic Algorithmic Approach</a:t>
            </a:r>
            <a:endParaRPr lang="en-US" dirty="0"/>
          </a:p>
        </p:txBody>
      </p:sp>
      <p:sp>
        <p:nvSpPr>
          <p:cNvPr id="3" name="Content Placeholder 2"/>
          <p:cNvSpPr>
            <a:spLocks noGrp="1"/>
          </p:cNvSpPr>
          <p:nvPr>
            <p:ph sz="quarter" idx="1"/>
          </p:nvPr>
        </p:nvSpPr>
        <p:spPr/>
        <p:txBody>
          <a:bodyPr>
            <a:normAutofit/>
          </a:bodyPr>
          <a:lstStyle/>
          <a:p>
            <a:pPr>
              <a:buNone/>
            </a:pPr>
            <a:r>
              <a:rPr lang="en-US" sz="1800" dirty="0" smtClean="0"/>
              <a:t>     Oliver30,att48,Eil51  are instances of TSP taken from  </a:t>
            </a:r>
            <a:r>
              <a:rPr lang="en-US" sz="1800" dirty="0" smtClean="0"/>
              <a:t>TSPLIB </a:t>
            </a:r>
            <a:r>
              <a:rPr lang="en-US" sz="1800" dirty="0" smtClean="0"/>
              <a:t>which is </a:t>
            </a:r>
            <a:r>
              <a:rPr lang="en-US" sz="1800" dirty="0" smtClean="0"/>
              <a:t>a </a:t>
            </a:r>
            <a:r>
              <a:rPr lang="en-US" sz="1800" dirty="0" smtClean="0"/>
              <a:t>library of </a:t>
            </a:r>
            <a:r>
              <a:rPr lang="en-US" sz="1800" dirty="0" smtClean="0"/>
              <a:t>sample instances for the </a:t>
            </a:r>
            <a:r>
              <a:rPr lang="en-US" sz="1800" dirty="0" smtClean="0"/>
              <a:t>TSP. The last column is the best solution available in TSPLIB</a:t>
            </a:r>
          </a:p>
          <a:p>
            <a:pPr>
              <a:buNone/>
            </a:pPr>
            <a:r>
              <a:rPr lang="en-US" sz="1800" dirty="0" smtClean="0"/>
              <a:t> </a:t>
            </a:r>
            <a:r>
              <a:rPr lang="en-US" sz="1800" dirty="0" smtClean="0"/>
              <a:t>    ACS: Ant Colony System’s solution, GA: Basic  Genetic Algorithm’s solution</a:t>
            </a:r>
          </a:p>
        </p:txBody>
      </p:sp>
      <p:pic>
        <p:nvPicPr>
          <p:cNvPr id="6" name="Picture 5" descr="compare.JPG"/>
          <p:cNvPicPr>
            <a:picLocks noChangeAspect="1"/>
          </p:cNvPicPr>
          <p:nvPr/>
        </p:nvPicPr>
        <p:blipFill>
          <a:blip r:embed="rId2"/>
          <a:stretch>
            <a:fillRect/>
          </a:stretch>
        </p:blipFill>
        <p:spPr>
          <a:xfrm>
            <a:off x="1219200" y="2743200"/>
            <a:ext cx="7296150" cy="2867025"/>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r>
              <a:rPr lang="en-US" dirty="0" smtClean="0"/>
              <a:t>Ant colony algorithm </a:t>
            </a:r>
            <a:r>
              <a:rPr lang="en-US" dirty="0" smtClean="0"/>
              <a:t>gives good solutions very close optimal path but </a:t>
            </a:r>
            <a:r>
              <a:rPr lang="en-US" dirty="0" smtClean="0"/>
              <a:t>the lack of pheromone in </a:t>
            </a:r>
            <a:r>
              <a:rPr lang="en-US" dirty="0" smtClean="0"/>
              <a:t>initial stages </a:t>
            </a:r>
            <a:r>
              <a:rPr lang="en-US" dirty="0" smtClean="0"/>
              <a:t>leads to slower speed of convergence.</a:t>
            </a:r>
          </a:p>
          <a:p>
            <a:r>
              <a:rPr lang="en-US" dirty="0" smtClean="0"/>
              <a:t>Genetic Algorithms have rapid global </a:t>
            </a:r>
            <a:r>
              <a:rPr lang="en-US" dirty="0" smtClean="0"/>
              <a:t>searching capability</a:t>
            </a:r>
            <a:r>
              <a:rPr lang="en-US" dirty="0" smtClean="0"/>
              <a:t>, but the feedback of information in </a:t>
            </a:r>
            <a:r>
              <a:rPr lang="en-US" dirty="0" smtClean="0"/>
              <a:t>the system is not  utilized to its fullest extent</a:t>
            </a:r>
          </a:p>
          <a:p>
            <a:r>
              <a:rPr lang="en-US" dirty="0" smtClean="0"/>
              <a:t>This may lead to redundant iterations </a:t>
            </a:r>
            <a:r>
              <a:rPr lang="en-US" dirty="0" smtClean="0"/>
              <a:t>and </a:t>
            </a:r>
            <a:r>
              <a:rPr lang="en-US" dirty="0" smtClean="0"/>
              <a:t>inefficient solution.</a:t>
            </a:r>
          </a:p>
          <a:p>
            <a:r>
              <a:rPr lang="en-US" dirty="0" smtClean="0"/>
              <a:t>As the  number of cities increase ACA becomes slow GA might not give the optimal paths.</a:t>
            </a:r>
          </a:p>
          <a:p>
            <a:r>
              <a:rPr lang="en-US" dirty="0" smtClean="0"/>
              <a:t>So mixed approach is applied is being tested. Research is going on about  how to mix both approaches and make it faster and give optimal paths.</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lumMod val="50000"/>
                  </a:schemeClr>
                </a:solidFill>
              </a:rPr>
              <a:t>Conclusion</a:t>
            </a:r>
            <a:endParaRPr lang="en-US" dirty="0">
              <a:solidFill>
                <a:schemeClr val="bg1">
                  <a:lumMod val="50000"/>
                </a:schemeClr>
              </a:solidFill>
            </a:endParaRPr>
          </a:p>
        </p:txBody>
      </p:sp>
      <p:sp>
        <p:nvSpPr>
          <p:cNvPr id="3" name="Content Placeholder 2"/>
          <p:cNvSpPr>
            <a:spLocks noGrp="1"/>
          </p:cNvSpPr>
          <p:nvPr>
            <p:ph sz="quarter" idx="1"/>
          </p:nvPr>
        </p:nvSpPr>
        <p:spPr/>
        <p:txBody>
          <a:bodyPr>
            <a:normAutofit/>
          </a:bodyPr>
          <a:lstStyle/>
          <a:p>
            <a:r>
              <a:rPr lang="en-US" dirty="0" smtClean="0"/>
              <a:t>Evolutionary algorithms like ACA, Genetic Algorithms   </a:t>
            </a:r>
            <a:r>
              <a:rPr lang="en-US" dirty="0" smtClean="0"/>
              <a:t>are </a:t>
            </a:r>
            <a:r>
              <a:rPr lang="en-US" dirty="0" smtClean="0"/>
              <a:t>very successful in solving the TSP. </a:t>
            </a:r>
          </a:p>
          <a:p>
            <a:r>
              <a:rPr lang="en-US" dirty="0" smtClean="0"/>
              <a:t>These techniques with some variation  can be applied </a:t>
            </a:r>
            <a:r>
              <a:rPr lang="en-US" dirty="0" smtClean="0"/>
              <a:t>to most of </a:t>
            </a:r>
            <a:r>
              <a:rPr lang="en-US" dirty="0" smtClean="0"/>
              <a:t>the NP-hard </a:t>
            </a:r>
            <a:r>
              <a:rPr lang="en-US" dirty="0" smtClean="0"/>
              <a:t> problems in general NP-hard problems can </a:t>
            </a:r>
            <a:r>
              <a:rPr lang="en-US" dirty="0" smtClean="0"/>
              <a:t>be modeled as graph problems.</a:t>
            </a:r>
          </a:p>
          <a:p>
            <a:r>
              <a:rPr lang="en-US" dirty="0" smtClean="0"/>
              <a:t>As we have seen in  the case of ACA and Genetic Algorithms naturally occurring phenomena can be effectively used to model computer algorithms.</a:t>
            </a:r>
          </a:p>
          <a:p>
            <a:r>
              <a:rPr lang="en-US" dirty="0" smtClean="0"/>
              <a:t>So observe nature. Nature has solution to everything!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solidFill>
                  <a:schemeClr val="bg1">
                    <a:lumMod val="50000"/>
                  </a:schemeClr>
                </a:solidFill>
              </a:rPr>
              <a:t>References</a:t>
            </a:r>
            <a:endParaRPr lang="en-US" dirty="0">
              <a:solidFill>
                <a:schemeClr val="bg1">
                  <a:lumMod val="50000"/>
                </a:schemeClr>
              </a:solidFill>
            </a:endParaRPr>
          </a:p>
        </p:txBody>
      </p:sp>
      <p:sp>
        <p:nvSpPr>
          <p:cNvPr id="2" name="Content Placeholder 1"/>
          <p:cNvSpPr>
            <a:spLocks noGrp="1"/>
          </p:cNvSpPr>
          <p:nvPr>
            <p:ph sz="quarter" idx="1"/>
          </p:nvPr>
        </p:nvSpPr>
        <p:spPr>
          <a:xfrm>
            <a:off x="914400" y="1447800"/>
            <a:ext cx="7772400" cy="4572000"/>
          </a:xfrm>
        </p:spPr>
        <p:txBody>
          <a:bodyPr>
            <a:normAutofit lnSpcReduction="10000"/>
          </a:bodyPr>
          <a:lstStyle/>
          <a:p>
            <a:r>
              <a:rPr lang="en-US" sz="2400" dirty="0" err="1" smtClean="0"/>
              <a:t>Russel</a:t>
            </a:r>
            <a:r>
              <a:rPr lang="en-US" sz="2400" dirty="0" smtClean="0"/>
              <a:t> S. and </a:t>
            </a:r>
            <a:r>
              <a:rPr lang="en-US" sz="2400" dirty="0" err="1" smtClean="0"/>
              <a:t>Norvig</a:t>
            </a:r>
            <a:r>
              <a:rPr lang="en-US" sz="2400" dirty="0" smtClean="0"/>
              <a:t> P., "Artificial Intelligence: a Modern Approach", Prentice Hall, </a:t>
            </a:r>
            <a:r>
              <a:rPr lang="en-US" sz="2400" dirty="0" smtClean="0"/>
              <a:t>(1998) </a:t>
            </a:r>
            <a:endParaRPr lang="en-US" sz="2400" dirty="0" smtClean="0"/>
          </a:p>
          <a:p>
            <a:r>
              <a:rPr lang="en-US" sz="2400" dirty="0" smtClean="0"/>
              <a:t>Adaptive Ant Colony Optimization for the Traveling Salesman Problem, Michael </a:t>
            </a:r>
            <a:r>
              <a:rPr lang="en-US" sz="2400" dirty="0" err="1" smtClean="0"/>
              <a:t>Maur</a:t>
            </a:r>
            <a:r>
              <a:rPr lang="en-US" sz="2400" dirty="0" smtClean="0"/>
              <a:t> </a:t>
            </a:r>
            <a:r>
              <a:rPr lang="en-US" sz="2400" dirty="0" smtClean="0"/>
              <a:t>(</a:t>
            </a:r>
            <a:r>
              <a:rPr lang="en-US" sz="2400" dirty="0" smtClean="0"/>
              <a:t>2009 )</a:t>
            </a:r>
            <a:endParaRPr lang="en-US" sz="2400" dirty="0" smtClean="0"/>
          </a:p>
          <a:p>
            <a:r>
              <a:rPr lang="en-US" sz="2400" dirty="0" smtClean="0"/>
              <a:t>An Ant Colony Optimization Algorithm  for the Stable Roommates Problem Glen Upton(2002) </a:t>
            </a:r>
          </a:p>
          <a:p>
            <a:r>
              <a:rPr lang="en-US" sz="2400" dirty="0" smtClean="0"/>
              <a:t>The </a:t>
            </a:r>
            <a:r>
              <a:rPr lang="en-US" sz="2400" dirty="0" smtClean="0"/>
              <a:t>Advantage of Intelligent Algorithms for TSP, Traveling Salesman Problem, Theory and Applications, Prof. Donald </a:t>
            </a:r>
            <a:r>
              <a:rPr lang="en-US" sz="2400" dirty="0" err="1" smtClean="0"/>
              <a:t>Davendra</a:t>
            </a:r>
            <a:r>
              <a:rPr lang="en-US" sz="2400" dirty="0" smtClean="0"/>
              <a:t> </a:t>
            </a:r>
            <a:r>
              <a:rPr lang="en-US" sz="2400" dirty="0" smtClean="0"/>
              <a:t>and Yuan-bin </a:t>
            </a:r>
            <a:r>
              <a:rPr lang="en-US" sz="2400" dirty="0" smtClean="0"/>
              <a:t>Mo</a:t>
            </a:r>
            <a:r>
              <a:rPr lang="en-US" sz="2400" dirty="0" smtClean="0"/>
              <a:t> (2010). </a:t>
            </a:r>
            <a:endParaRPr lang="en-US" sz="2400" dirty="0" smtClean="0"/>
          </a:p>
          <a:p>
            <a:r>
              <a:rPr lang="en-US" sz="2400" dirty="0" smtClean="0"/>
              <a:t>Comparative Analysis of Genetic Algorithm and Ant </a:t>
            </a:r>
            <a:r>
              <a:rPr lang="en-US" sz="2400" dirty="0" smtClean="0"/>
              <a:t>Colony Algorithm </a:t>
            </a:r>
            <a:r>
              <a:rPr lang="en-US" sz="2400" dirty="0" smtClean="0"/>
              <a:t>on Solving Traveling Salesman </a:t>
            </a:r>
            <a:r>
              <a:rPr lang="en-US" sz="2400" dirty="0" smtClean="0"/>
              <a:t>Problem, </a:t>
            </a:r>
            <a:r>
              <a:rPr lang="en-US" sz="2400" dirty="0" err="1" smtClean="0"/>
              <a:t>Kangshun</a:t>
            </a:r>
            <a:r>
              <a:rPr lang="en-US" sz="2400" dirty="0" smtClean="0"/>
              <a:t> Li, </a:t>
            </a:r>
            <a:r>
              <a:rPr lang="en-US" sz="2400" dirty="0" err="1" smtClean="0"/>
              <a:t>Lanlan</a:t>
            </a:r>
            <a:r>
              <a:rPr lang="en-US" sz="2400" dirty="0" smtClean="0"/>
              <a:t> </a:t>
            </a:r>
            <a:r>
              <a:rPr lang="en-US" sz="2400" dirty="0" smtClean="0"/>
              <a:t>Kang, </a:t>
            </a:r>
            <a:r>
              <a:rPr lang="en-US" sz="2400" dirty="0" err="1" smtClean="0"/>
              <a:t>Wensheng</a:t>
            </a:r>
            <a:r>
              <a:rPr lang="en-US" sz="2400" dirty="0" smtClean="0"/>
              <a:t> </a:t>
            </a:r>
            <a:r>
              <a:rPr lang="en-US" sz="2400" dirty="0" smtClean="0"/>
              <a:t>Zhang, </a:t>
            </a:r>
            <a:r>
              <a:rPr lang="en-US" sz="2400" dirty="0" smtClean="0"/>
              <a:t>Bing </a:t>
            </a:r>
            <a:r>
              <a:rPr lang="en-US" sz="2400" dirty="0" smtClean="0"/>
              <a:t>Li(2007)</a:t>
            </a:r>
            <a:endParaRPr lang="en-US" sz="2400" dirty="0" smtClean="0"/>
          </a:p>
          <a:p>
            <a:endParaRPr lang="en-US" sz="2400" dirty="0" smtClean="0"/>
          </a:p>
          <a:p>
            <a:endParaRPr lang="en-US" sz="2400" dirty="0" smtClean="0"/>
          </a:p>
        </p:txBody>
      </p:sp>
    </p:spTree>
    <p:extLst>
      <p:ext uri="{BB962C8B-B14F-4D97-AF65-F5344CB8AC3E}">
        <p14:creationId xmlns="" xmlns:p14="http://schemas.microsoft.com/office/powerpoint/2010/main" val="7714143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sp>
        <p:nvSpPr>
          <p:cNvPr id="3" name="Content Placeholder 2"/>
          <p:cNvSpPr>
            <a:spLocks noGrp="1"/>
          </p:cNvSpPr>
          <p:nvPr>
            <p:ph sz="quarter" idx="1"/>
          </p:nvPr>
        </p:nvSpPr>
        <p:spPr/>
        <p:txBody>
          <a:bodyPr>
            <a:normAutofit/>
          </a:bodyPr>
          <a:lstStyle/>
          <a:p>
            <a:r>
              <a:rPr lang="en-US" sz="2400" dirty="0" smtClean="0">
                <a:hlinkClick r:id="rId2"/>
              </a:rPr>
              <a:t>http://comopt.ifi.uni-heidelberg.de/software/TSPLIB95/</a:t>
            </a:r>
            <a:endParaRPr lang="en-US" sz="2400" dirty="0" smtClean="0">
              <a:hlinkClick r:id="rId3"/>
            </a:endParaRPr>
          </a:p>
          <a:p>
            <a:r>
              <a:rPr lang="en-US" sz="2400" dirty="0" smtClean="0">
                <a:hlinkClick r:id="rId3"/>
              </a:rPr>
              <a:t>http</a:t>
            </a:r>
            <a:r>
              <a:rPr lang="en-US" sz="2400" dirty="0" smtClean="0">
                <a:hlinkClick r:id="rId3"/>
              </a:rPr>
              <a:t>://www.lalena.com/AI/Tsp/</a:t>
            </a:r>
            <a:endParaRPr lang="en-US" sz="2400" dirty="0" smtClean="0"/>
          </a:p>
          <a:p>
            <a:r>
              <a:rPr lang="en-US" sz="2400" dirty="0" smtClean="0">
                <a:hlinkClick r:id="rId4"/>
              </a:rPr>
              <a:t>http://blogs.mathworks.com/pick/2011/10/14/traveling-salesman-problem-genetic-algorithm/</a:t>
            </a:r>
            <a:r>
              <a:rPr lang="en-US" sz="2400" dirty="0" smtClean="0"/>
              <a:t>   </a:t>
            </a:r>
          </a:p>
          <a:p>
            <a:r>
              <a:rPr lang="en-US" sz="2400" dirty="0" smtClean="0">
                <a:hlinkClick r:id="rId5"/>
              </a:rPr>
              <a:t>http://en.wikipedia.org/wiki/Travelling_salesman_problem</a:t>
            </a:r>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TSP : An NP-</a:t>
            </a:r>
            <a:r>
              <a:rPr lang="en-US" b="1" dirty="0" smtClean="0"/>
              <a:t>HARD</a:t>
            </a:r>
            <a:r>
              <a:rPr lang="en-US" dirty="0" smtClean="0"/>
              <a:t> Problem!</a:t>
            </a:r>
            <a:endParaRPr lang="en-US" dirty="0"/>
          </a:p>
        </p:txBody>
      </p:sp>
      <p:sp>
        <p:nvSpPr>
          <p:cNvPr id="3" name="Content Placeholder 2"/>
          <p:cNvSpPr>
            <a:spLocks noGrp="1"/>
          </p:cNvSpPr>
          <p:nvPr>
            <p:ph sz="quarter" idx="1"/>
          </p:nvPr>
        </p:nvSpPr>
        <p:spPr/>
        <p:txBody>
          <a:bodyPr>
            <a:noAutofit/>
          </a:bodyPr>
          <a:lstStyle/>
          <a:p>
            <a:r>
              <a:rPr lang="en-US" sz="2400" dirty="0" smtClean="0"/>
              <a:t>TSP is an </a:t>
            </a:r>
            <a:r>
              <a:rPr lang="en-US" sz="2400" b="1" dirty="0" smtClean="0"/>
              <a:t>NP-hard</a:t>
            </a:r>
            <a:r>
              <a:rPr lang="en-US" sz="2400" dirty="0" smtClean="0"/>
              <a:t> problem in combinatorial optimization studied in theoretical computer science.</a:t>
            </a:r>
          </a:p>
          <a:p>
            <a:r>
              <a:rPr lang="en-US" sz="2400" dirty="0"/>
              <a:t>In many applications, additional constraints such as limited resources or time windows make the problem considerably </a:t>
            </a:r>
            <a:r>
              <a:rPr lang="en-US" sz="2400" dirty="0" smtClean="0"/>
              <a:t>harder.</a:t>
            </a:r>
            <a:endParaRPr lang="en-US" sz="2400" dirty="0"/>
          </a:p>
          <a:p>
            <a:r>
              <a:rPr lang="en-US" sz="2400" dirty="0" smtClean="0"/>
              <a:t>Removing </a:t>
            </a:r>
            <a:r>
              <a:rPr lang="en-US" sz="2400" dirty="0"/>
              <a:t>the constraint of visiting each city exactly one time also doesn't reduce complexity of the problem.</a:t>
            </a:r>
          </a:p>
          <a:p>
            <a:r>
              <a:rPr lang="en-US" sz="2400" dirty="0" smtClean="0"/>
              <a:t>In spite of the computational difficulty of the problem, a large number of heuristics and exact methods are known, which can solve  instances with </a:t>
            </a:r>
            <a:r>
              <a:rPr lang="en-US" sz="2400" dirty="0" smtClean="0"/>
              <a:t>thousands </a:t>
            </a:r>
            <a:r>
              <a:rPr lang="en-US" sz="2400" dirty="0" smtClean="0"/>
              <a:t>of cities.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Applications of TSP</a:t>
            </a:r>
            <a:endParaRPr lang="en-US" dirty="0"/>
          </a:p>
        </p:txBody>
      </p:sp>
      <p:sp>
        <p:nvSpPr>
          <p:cNvPr id="2" name="Content Placeholder 1"/>
          <p:cNvSpPr>
            <a:spLocks noGrp="1"/>
          </p:cNvSpPr>
          <p:nvPr>
            <p:ph sz="quarter" idx="1"/>
          </p:nvPr>
        </p:nvSpPr>
        <p:spPr/>
        <p:txBody>
          <a:bodyPr>
            <a:noAutofit/>
          </a:bodyPr>
          <a:lstStyle/>
          <a:p>
            <a:pPr marL="285750" indent="-285750">
              <a:buFont typeface="Arial" pitchFamily="34" charset="0"/>
              <a:buChar char="•"/>
            </a:pPr>
            <a:r>
              <a:rPr lang="en-US" sz="2400" dirty="0" smtClean="0"/>
              <a:t>Even </a:t>
            </a:r>
            <a:r>
              <a:rPr lang="en-US" sz="2400" dirty="0" smtClean="0"/>
              <a:t>in its purest </a:t>
            </a:r>
            <a:r>
              <a:rPr lang="en-US" sz="2400" dirty="0" smtClean="0"/>
              <a:t>form t</a:t>
            </a:r>
            <a:r>
              <a:rPr lang="en-US" sz="2400" dirty="0" smtClean="0"/>
              <a:t>he TSP, </a:t>
            </a:r>
            <a:r>
              <a:rPr lang="en-US" sz="2400" dirty="0"/>
              <a:t>has several applications such as </a:t>
            </a:r>
            <a:r>
              <a:rPr lang="en-US" sz="2400" b="1" dirty="0"/>
              <a:t>planning</a:t>
            </a:r>
            <a:r>
              <a:rPr lang="en-US" sz="2400" dirty="0"/>
              <a:t>, </a:t>
            </a:r>
            <a:r>
              <a:rPr lang="en-US" sz="2400" b="1" dirty="0"/>
              <a:t>logistics</a:t>
            </a:r>
            <a:r>
              <a:rPr lang="en-US" sz="2400" dirty="0"/>
              <a:t>, and the </a:t>
            </a:r>
            <a:r>
              <a:rPr lang="en-US" sz="2400" b="1" dirty="0"/>
              <a:t>manufacture of </a:t>
            </a:r>
            <a:r>
              <a:rPr lang="en-US" sz="2400" b="1" dirty="0" smtClean="0"/>
              <a:t>microchips</a:t>
            </a:r>
            <a:r>
              <a:rPr lang="en-US" sz="2400" dirty="0" smtClean="0"/>
              <a:t>.</a:t>
            </a:r>
          </a:p>
          <a:p>
            <a:pPr marL="285750" indent="-285750">
              <a:buFont typeface="Arial" pitchFamily="34" charset="0"/>
              <a:buChar char="•"/>
            </a:pPr>
            <a:r>
              <a:rPr lang="en-US" sz="2400" dirty="0" smtClean="0"/>
              <a:t>Slightly </a:t>
            </a:r>
            <a:r>
              <a:rPr lang="en-US" sz="2400" dirty="0"/>
              <a:t>modified, it appears as a sub-problem in many areas, such as </a:t>
            </a:r>
            <a:r>
              <a:rPr lang="en-US" sz="2400" b="1" dirty="0"/>
              <a:t>DNA </a:t>
            </a:r>
            <a:r>
              <a:rPr lang="en-US" sz="2400" b="1" dirty="0" smtClean="0"/>
              <a:t>sequencing</a:t>
            </a:r>
            <a:r>
              <a:rPr lang="en-US" sz="2400" dirty="0" smtClean="0"/>
              <a:t>.</a:t>
            </a:r>
            <a:endParaRPr lang="en-US" sz="2400" dirty="0"/>
          </a:p>
          <a:p>
            <a:pPr marL="285750" indent="-285750">
              <a:buFont typeface="Arial" pitchFamily="34" charset="0"/>
              <a:buChar char="•"/>
            </a:pPr>
            <a:r>
              <a:rPr lang="en-US" sz="2400" dirty="0" smtClean="0"/>
              <a:t>In </a:t>
            </a:r>
            <a:r>
              <a:rPr lang="en-US" sz="2400" dirty="0"/>
              <a:t>these applications, the concept </a:t>
            </a:r>
            <a:r>
              <a:rPr lang="en-US" sz="2400" i="1" dirty="0"/>
              <a:t>city</a:t>
            </a:r>
            <a:r>
              <a:rPr lang="en-US" sz="2400" dirty="0"/>
              <a:t> represents, for example, customers, soldering points, or DNA </a:t>
            </a:r>
            <a:r>
              <a:rPr lang="en-US" sz="2400" dirty="0" smtClean="0"/>
              <a:t>fragments </a:t>
            </a:r>
          </a:p>
          <a:p>
            <a:pPr marL="285750" indent="-285750">
              <a:buFont typeface="Arial" pitchFamily="34" charset="0"/>
              <a:buChar char="•"/>
            </a:pPr>
            <a:r>
              <a:rPr lang="en-US" sz="2400" dirty="0" smtClean="0"/>
              <a:t>The </a:t>
            </a:r>
            <a:r>
              <a:rPr lang="en-US" sz="2400" dirty="0"/>
              <a:t>concept </a:t>
            </a:r>
            <a:r>
              <a:rPr lang="en-US" sz="2400" i="1" dirty="0"/>
              <a:t>distance</a:t>
            </a:r>
            <a:r>
              <a:rPr lang="en-US" sz="2400" dirty="0"/>
              <a:t> represents travelling times or cost, or a similarity measure between DNA </a:t>
            </a:r>
            <a:r>
              <a:rPr lang="en-US" sz="2400" dirty="0" smtClean="0"/>
              <a:t>fragments.</a:t>
            </a:r>
          </a:p>
          <a:p>
            <a:pPr marL="285750" indent="-285750">
              <a:buFont typeface="Arial" pitchFamily="34" charset="0"/>
              <a:buChar char="•"/>
            </a:pPr>
            <a:r>
              <a:rPr lang="en-US" sz="2400" dirty="0"/>
              <a:t>As TSP is a NP hard problem it is often used as a benchmark for </a:t>
            </a:r>
            <a:r>
              <a:rPr lang="en-US" sz="2400" b="1" dirty="0"/>
              <a:t>optimization techniques</a:t>
            </a:r>
            <a:r>
              <a:rPr lang="en-US" sz="2400" dirty="0" smtClean="0"/>
              <a:t>.</a:t>
            </a:r>
            <a:endParaRPr lang="en-US" sz="2400" dirty="0"/>
          </a:p>
        </p:txBody>
      </p:sp>
    </p:spTree>
    <p:extLst>
      <p:ext uri="{BB962C8B-B14F-4D97-AF65-F5344CB8AC3E}">
        <p14:creationId xmlns:p14="http://schemas.microsoft.com/office/powerpoint/2010/main" xmlns="" val="37388259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Applications of TSP</a:t>
            </a:r>
            <a:endParaRPr lang="en-US" dirty="0"/>
          </a:p>
        </p:txBody>
      </p:sp>
      <p:sp>
        <p:nvSpPr>
          <p:cNvPr id="3" name="Content Placeholder 2"/>
          <p:cNvSpPr>
            <a:spLocks noGrp="1"/>
          </p:cNvSpPr>
          <p:nvPr>
            <p:ph sz="quarter" idx="1"/>
          </p:nvPr>
        </p:nvSpPr>
        <p:spPr/>
        <p:txBody>
          <a:bodyPr>
            <a:noAutofit/>
          </a:bodyPr>
          <a:lstStyle/>
          <a:p>
            <a:pPr marL="285750" indent="-285750">
              <a:buNone/>
            </a:pPr>
            <a:r>
              <a:rPr lang="en-US" sz="2000" b="1" dirty="0" smtClean="0"/>
              <a:t>Mechanical arm</a:t>
            </a:r>
            <a:endParaRPr lang="en-US" sz="2000" dirty="0" smtClean="0"/>
          </a:p>
          <a:p>
            <a:pPr marL="285750" indent="-285750"/>
            <a:r>
              <a:rPr lang="en-US" sz="2000" dirty="0" smtClean="0"/>
              <a:t>When a mechanical arm  is used to fasten the nuts for assembling parts, it moves through each nut in proper order and returns to the initial position. </a:t>
            </a:r>
          </a:p>
          <a:p>
            <a:pPr marL="285750" indent="-285750"/>
            <a:r>
              <a:rPr lang="en-US" sz="2000" dirty="0" smtClean="0"/>
              <a:t>The most economical travelling route will enable the mechanical arm to finish its work within the shortest time.</a:t>
            </a:r>
          </a:p>
          <a:p>
            <a:pPr>
              <a:buNone/>
            </a:pPr>
            <a:r>
              <a:rPr lang="en-US" sz="2000" b="1" dirty="0"/>
              <a:t>Integrated circuit</a:t>
            </a:r>
            <a:r>
              <a:rPr lang="en-US" sz="2000" dirty="0"/>
              <a:t> </a:t>
            </a:r>
          </a:p>
          <a:p>
            <a:r>
              <a:rPr lang="en-US" sz="2000" dirty="0"/>
              <a:t>Inserting electrical elements in the manufacturing of integrated circuits consumes certain energy when moving from one electrical element to the other during manufacturing.</a:t>
            </a:r>
          </a:p>
          <a:p>
            <a:r>
              <a:rPr lang="en-US" sz="2000" dirty="0"/>
              <a:t>We need to arrange the manufacturing order to minimize the energy consumption</a:t>
            </a:r>
            <a:r>
              <a:rPr lang="en-US" sz="2000" dirty="0" smtClean="0"/>
              <a:t>.</a:t>
            </a:r>
          </a:p>
          <a:p>
            <a:pPr>
              <a:buNone/>
            </a:pPr>
            <a:r>
              <a:rPr lang="en-US" sz="2000" dirty="0" smtClean="0"/>
              <a:t>In both these cases, TSP is required to be solved as a sub-problem.</a:t>
            </a: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Useful Variations of TSP</a:t>
            </a:r>
            <a:endParaRPr lang="en-US" dirty="0"/>
          </a:p>
        </p:txBody>
      </p:sp>
      <p:sp>
        <p:nvSpPr>
          <p:cNvPr id="3" name="Content Placeholder 2"/>
          <p:cNvSpPr>
            <a:spLocks noGrp="1"/>
          </p:cNvSpPr>
          <p:nvPr>
            <p:ph sz="quarter" idx="1"/>
          </p:nvPr>
        </p:nvSpPr>
        <p:spPr/>
        <p:txBody>
          <a:bodyPr>
            <a:noAutofit/>
          </a:bodyPr>
          <a:lstStyle/>
          <a:p>
            <a:pPr marL="0" indent="0">
              <a:buNone/>
            </a:pPr>
            <a:r>
              <a:rPr lang="en-US" sz="2200" dirty="0" smtClean="0"/>
              <a:t>Variations of TSP might be desired in certain real-life scenarios</a:t>
            </a:r>
          </a:p>
          <a:p>
            <a:pPr>
              <a:spcBef>
                <a:spcPts val="1200"/>
              </a:spcBef>
            </a:pPr>
            <a:r>
              <a:rPr lang="en-US" sz="2200" dirty="0" smtClean="0"/>
              <a:t>In transportation-based </a:t>
            </a:r>
            <a:r>
              <a:rPr lang="en-US" sz="2200" dirty="0"/>
              <a:t>graphs, </a:t>
            </a:r>
            <a:r>
              <a:rPr lang="en-US" sz="2200" dirty="0" smtClean="0"/>
              <a:t>the edge </a:t>
            </a:r>
            <a:r>
              <a:rPr lang="en-US" sz="2200" dirty="0"/>
              <a:t>weights can change constantly </a:t>
            </a:r>
            <a:r>
              <a:rPr lang="en-US" sz="2200" dirty="0" smtClean="0"/>
              <a:t>when they are based on the time to traverse the roadway they represent.</a:t>
            </a:r>
          </a:p>
          <a:p>
            <a:r>
              <a:rPr lang="en-US" sz="2200" dirty="0" smtClean="0"/>
              <a:t>It might not be necessary to visit every node in a route, so a route that visits only a predefined subset of nodes needs to be determined.</a:t>
            </a:r>
          </a:p>
          <a:p>
            <a:r>
              <a:rPr lang="en-US" sz="2200" dirty="0" smtClean="0"/>
              <a:t>A node can be visited more than once if that provides a faster route.</a:t>
            </a:r>
          </a:p>
          <a:p>
            <a:r>
              <a:rPr lang="en-US" sz="2200" dirty="0" smtClean="0"/>
              <a:t>Visiting a certain unwanted node might be useful in obtaining a faster route.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Text Placeholder 4"/>
          <p:cNvSpPr>
            <a:spLocks noGrp="1"/>
          </p:cNvSpPr>
          <p:nvPr>
            <p:ph type="body" idx="1"/>
          </p:nvPr>
        </p:nvSpPr>
        <p:spPr/>
        <p:txBody>
          <a:bodyPr>
            <a:noAutofit/>
          </a:bodyPr>
          <a:lstStyle/>
          <a:p>
            <a:pPr algn="ctr"/>
            <a:r>
              <a:rPr lang="en-US" sz="7200" dirty="0" smtClean="0">
                <a:solidFill>
                  <a:schemeClr val="accent2"/>
                </a:solidFill>
              </a:rPr>
              <a:t>Solving the Problem</a:t>
            </a:r>
          </a:p>
        </p:txBody>
      </p:sp>
    </p:spTree>
    <p:extLst>
      <p:ext uri="{BB962C8B-B14F-4D97-AF65-F5344CB8AC3E}">
        <p14:creationId xmlns:p14="http://schemas.microsoft.com/office/powerpoint/2010/main" xmlns="" val="38891680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2599</TotalTime>
  <Words>2400</Words>
  <Application>Microsoft Office PowerPoint</Application>
  <PresentationFormat>On-screen Show (4:3)</PresentationFormat>
  <Paragraphs>236</Paragraphs>
  <Slides>46</Slides>
  <Notes>1</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Equity</vt:lpstr>
      <vt:lpstr>Travelling Salesman Problem (TSP)</vt:lpstr>
      <vt:lpstr>Introduction</vt:lpstr>
      <vt:lpstr>Slide 3</vt:lpstr>
      <vt:lpstr>A Brief History</vt:lpstr>
      <vt:lpstr>                                 TSP : An NP-HARD Problem!</vt:lpstr>
      <vt:lpstr>Applications of TSP</vt:lpstr>
      <vt:lpstr>Applications of TSP</vt:lpstr>
      <vt:lpstr>Useful Variations of TSP</vt:lpstr>
      <vt:lpstr>Slide 9</vt:lpstr>
      <vt:lpstr>Exact Solution</vt:lpstr>
      <vt:lpstr>Slide 11</vt:lpstr>
      <vt:lpstr>Solving TSP using A-star</vt:lpstr>
      <vt:lpstr>A state is a path in the graph, that visits any node at most once.</vt:lpstr>
      <vt:lpstr>         Heuristic and State Space</vt:lpstr>
      <vt:lpstr>      How good is this State Space?</vt:lpstr>
      <vt:lpstr>Defining the Edges</vt:lpstr>
      <vt:lpstr>Feasibility</vt:lpstr>
      <vt:lpstr>           Terminating condition</vt:lpstr>
      <vt:lpstr>Slide 19</vt:lpstr>
      <vt:lpstr>Genetic Algorithms for TSP</vt:lpstr>
      <vt:lpstr>Genetic Algorithms for TSP</vt:lpstr>
      <vt:lpstr>Genetic Algorithms for TSP</vt:lpstr>
      <vt:lpstr>Slide 23</vt:lpstr>
      <vt:lpstr>Genetic Algorithms for TSP</vt:lpstr>
      <vt:lpstr>Cross Over</vt:lpstr>
      <vt:lpstr>Cross Over</vt:lpstr>
      <vt:lpstr>Slide 27</vt:lpstr>
      <vt:lpstr>Slide 28</vt:lpstr>
      <vt:lpstr>Slide 29</vt:lpstr>
      <vt:lpstr>Slide 30</vt:lpstr>
      <vt:lpstr>         Ant Colony Algorithm (ACA)</vt:lpstr>
      <vt:lpstr>ACA - Background</vt:lpstr>
      <vt:lpstr>ACA – The Ant’s way</vt:lpstr>
      <vt:lpstr>ACA – The Ant’s way</vt:lpstr>
      <vt:lpstr>ACA – The Ant’s way</vt:lpstr>
      <vt:lpstr>ACA  into TSP</vt:lpstr>
      <vt:lpstr>Pseudo Code</vt:lpstr>
      <vt:lpstr>ACA into TSP - details</vt:lpstr>
      <vt:lpstr>ACA into TSP - details</vt:lpstr>
      <vt:lpstr>Pheromone Update</vt:lpstr>
      <vt:lpstr>Performance</vt:lpstr>
      <vt:lpstr>Comparision of ACA and Genetic Algorithmic Approach</vt:lpstr>
      <vt:lpstr>Slide 43</vt:lpstr>
      <vt:lpstr>Conclusion</vt:lpstr>
      <vt:lpstr>References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Travelling Salesman Problem (TSP)</dc:title>
  <dc:creator>Gaurav Torka</dc:creator>
  <cp:lastModifiedBy>pratap</cp:lastModifiedBy>
  <cp:revision>267</cp:revision>
  <dcterms:created xsi:type="dcterms:W3CDTF">2012-04-06T20:49:26Z</dcterms:created>
  <dcterms:modified xsi:type="dcterms:W3CDTF">2012-04-19T05:48:14Z</dcterms:modified>
</cp:coreProperties>
</file>