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sldIdLst>
    <p:sldId id="280" r:id="rId2"/>
    <p:sldId id="282" r:id="rId3"/>
    <p:sldId id="281" r:id="rId4"/>
    <p:sldId id="279" r:id="rId5"/>
    <p:sldId id="326" r:id="rId6"/>
    <p:sldId id="286" r:id="rId7"/>
    <p:sldId id="292" r:id="rId8"/>
    <p:sldId id="284" r:id="rId9"/>
    <p:sldId id="296" r:id="rId10"/>
    <p:sldId id="298" r:id="rId11"/>
    <p:sldId id="297" r:id="rId12"/>
    <p:sldId id="299" r:id="rId13"/>
    <p:sldId id="300" r:id="rId14"/>
    <p:sldId id="301"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7" r:id="rId35"/>
    <p:sldId id="328" r:id="rId36"/>
    <p:sldId id="329" r:id="rId37"/>
    <p:sldId id="330" r:id="rId38"/>
    <p:sldId id="331" r:id="rId39"/>
    <p:sldId id="332" r:id="rId40"/>
    <p:sldId id="323" r:id="rId41"/>
    <p:sldId id="32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7" autoAdjust="0"/>
    <p:restoredTop sz="92874" autoAdjust="0"/>
  </p:normalViewPr>
  <p:slideViewPr>
    <p:cSldViewPr>
      <p:cViewPr>
        <p:scale>
          <a:sx n="78" d="100"/>
          <a:sy n="78" d="100"/>
        </p:scale>
        <p:origin x="-1603" y="-1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C769E-C0F8-4AE4-9692-B8B395704D2F}" type="datetimeFigureOut">
              <a:rPr lang="en-IN" smtClean="0"/>
              <a:pPr/>
              <a:t>02-04-2012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6E3C98-72C5-4DF4-9EC6-BC3B5C66636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6E3C98-72C5-4DF4-9EC6-BC3B5C666362}"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We often reject</a:t>
            </a:r>
            <a:r>
              <a:rPr lang="en-IN" baseline="0" dirty="0" smtClean="0"/>
              <a:t> </a:t>
            </a:r>
            <a:r>
              <a:rPr lang="en-IN" dirty="0" smtClean="0"/>
              <a:t>old conclusions based on new evidence, even when those old conclusions were</a:t>
            </a:r>
          </a:p>
          <a:p>
            <a:r>
              <a:rPr lang="en-IN" dirty="0" err="1" smtClean="0"/>
              <a:t>justiﬁed</a:t>
            </a:r>
            <a:r>
              <a:rPr lang="en-IN" dirty="0" smtClean="0"/>
              <a:t> by the evidence we had at the time we arrived at them. </a:t>
            </a:r>
          </a:p>
          <a:p>
            <a:r>
              <a:rPr lang="en-IN" dirty="0" smtClean="0"/>
              <a:t>Why should human reasoning be </a:t>
            </a:r>
            <a:r>
              <a:rPr lang="en-IN" dirty="0" err="1" smtClean="0"/>
              <a:t>nonmonotonic</a:t>
            </a:r>
            <a:r>
              <a:rPr lang="en-IN" dirty="0" smtClean="0"/>
              <a:t>? Because monotonic reasoning is too restrictive. Monotonic reasoning in general and truth preserving </a:t>
            </a:r>
          </a:p>
          <a:p>
            <a:r>
              <a:rPr lang="en-IN" dirty="0" smtClean="0"/>
              <a:t>reasoning in particular work primarily to prevent us from reaching false conclusions. </a:t>
            </a:r>
          </a:p>
          <a:p>
            <a:r>
              <a:rPr lang="en-IN" dirty="0" smtClean="0"/>
              <a:t>It only allows us to reach conclusions that we could not possibly doubt so</a:t>
            </a:r>
          </a:p>
          <a:p>
            <a:r>
              <a:rPr lang="en-IN" dirty="0" smtClean="0"/>
              <a:t>long as our original reasons remain intact. </a:t>
            </a:r>
          </a:p>
          <a:p>
            <a:r>
              <a:rPr lang="en-IN" dirty="0" smtClean="0"/>
              <a:t>It can be dangerous to believe things that are false, but it can be just as dangerous not to believe things that are true. </a:t>
            </a:r>
          </a:p>
          <a:p>
            <a:r>
              <a:rPr lang="en-IN" dirty="0" smtClean="0"/>
              <a:t>We need a reasoning system that lets us draw likely conclusions with less</a:t>
            </a:r>
          </a:p>
          <a:p>
            <a:r>
              <a:rPr lang="en-IN" dirty="0" smtClean="0"/>
              <a:t>than conclusive evidence. And we need a mechanism for correcting this kind of</a:t>
            </a:r>
            <a:r>
              <a:rPr lang="en-IN" baseline="0" dirty="0" smtClean="0"/>
              <a:t> </a:t>
            </a:r>
            <a:r>
              <a:rPr lang="en-IN" dirty="0" smtClean="0"/>
              <a:t>reasoning in light of further evidence.</a:t>
            </a:r>
          </a:p>
          <a:p>
            <a:r>
              <a:rPr lang="en-IN" dirty="0" smtClean="0"/>
              <a:t>The absence of information can sometimes be a positive reason for believing</a:t>
            </a:r>
            <a:r>
              <a:rPr lang="en-IN" baseline="0" dirty="0" smtClean="0"/>
              <a:t> </a:t>
            </a:r>
            <a:r>
              <a:rPr lang="en-IN" dirty="0" smtClean="0"/>
              <a:t>something. Is there any milk in the refrigerator? We look and we do not see any</a:t>
            </a:r>
          </a:p>
          <a:p>
            <a:r>
              <a:rPr lang="en-IN" dirty="0" smtClean="0"/>
              <a:t>milk. The failure to </a:t>
            </a:r>
            <a:r>
              <a:rPr lang="en-IN" dirty="0" err="1" smtClean="0"/>
              <a:t>ﬁnd</a:t>
            </a:r>
            <a:r>
              <a:rPr lang="en-IN" dirty="0" smtClean="0"/>
              <a:t> evidence of milk in this case is a good reason to believe</a:t>
            </a:r>
            <a:r>
              <a:rPr lang="en-IN" baseline="0" dirty="0" smtClean="0"/>
              <a:t> </a:t>
            </a:r>
            <a:r>
              <a:rPr lang="en-IN" dirty="0" smtClean="0"/>
              <a:t>that there is no milk in the refrigerator. For another example, I believe that there</a:t>
            </a:r>
            <a:r>
              <a:rPr lang="en-IN" baseline="0" dirty="0" smtClean="0"/>
              <a:t> </a:t>
            </a:r>
            <a:r>
              <a:rPr lang="en-IN" dirty="0" smtClean="0"/>
              <a:t>is a cat in front of me. I believe this because there appears to be a cat in front</a:t>
            </a:r>
            <a:r>
              <a:rPr lang="en-IN" baseline="0" dirty="0" smtClean="0"/>
              <a:t> </a:t>
            </a:r>
            <a:r>
              <a:rPr lang="en-IN" dirty="0" smtClean="0"/>
              <a:t>of me. That seems to be ample evidence</a:t>
            </a:r>
          </a:p>
          <a:p>
            <a:endParaRPr lang="en-IN" dirty="0"/>
          </a:p>
        </p:txBody>
      </p:sp>
      <p:sp>
        <p:nvSpPr>
          <p:cNvPr id="4" name="Slide Number Placeholder 3"/>
          <p:cNvSpPr>
            <a:spLocks noGrp="1"/>
          </p:cNvSpPr>
          <p:nvPr>
            <p:ph type="sldNum" sz="quarter" idx="10"/>
          </p:nvPr>
        </p:nvSpPr>
        <p:spPr/>
        <p:txBody>
          <a:bodyPr/>
          <a:lstStyle/>
          <a:p>
            <a:fld id="{DF6E3C98-72C5-4DF4-9EC6-BC3B5C666362}" type="slidenum">
              <a:rPr lang="en-IN" smtClean="0"/>
              <a:pPr/>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SHYSTER attempts to model the way in which lawyers argue with cases, it does not attempt to model the way in which lawyers decide which cases to use in those arguments.</a:t>
            </a:r>
            <a:endParaRPr lang="en-US" dirty="0"/>
          </a:p>
        </p:txBody>
      </p:sp>
      <p:sp>
        <p:nvSpPr>
          <p:cNvPr id="4" name="Slide Number Placeholder 3"/>
          <p:cNvSpPr>
            <a:spLocks noGrp="1"/>
          </p:cNvSpPr>
          <p:nvPr>
            <p:ph type="sldNum" sz="quarter" idx="10"/>
          </p:nvPr>
        </p:nvSpPr>
        <p:spPr/>
        <p:txBody>
          <a:bodyPr/>
          <a:lstStyle/>
          <a:p>
            <a:fld id="{AAB924F9-7C08-46DB-BD2E-1A7562CB1195}" type="slidenum">
              <a:rPr lang="en-US" smtClean="0"/>
              <a:pPr/>
              <a:t>34</a:t>
            </a:fld>
            <a:endParaRPr lang="en-US"/>
          </a:p>
        </p:txBody>
      </p:sp>
    </p:spTree>
    <p:extLst>
      <p:ext uri="{BB962C8B-B14F-4D97-AF65-F5344CB8AC3E}">
        <p14:creationId xmlns:p14="http://schemas.microsoft.com/office/powerpoint/2010/main" xmlns="" val="14368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fact that many lawyers have mastered the process of legal reasoning, without having been immersed in jurisprudence, suggests that it may indeed be possible to develop legal expert systems of good quality without jurisprudential insight</a:t>
            </a:r>
            <a:endParaRPr lang="en-US" dirty="0"/>
          </a:p>
        </p:txBody>
      </p:sp>
      <p:sp>
        <p:nvSpPr>
          <p:cNvPr id="4" name="Slide Number Placeholder 3"/>
          <p:cNvSpPr>
            <a:spLocks noGrp="1"/>
          </p:cNvSpPr>
          <p:nvPr>
            <p:ph type="sldNum" sz="quarter" idx="10"/>
          </p:nvPr>
        </p:nvSpPr>
        <p:spPr/>
        <p:txBody>
          <a:bodyPr/>
          <a:lstStyle/>
          <a:p>
            <a:fld id="{AAB924F9-7C08-46DB-BD2E-1A7562CB1195}" type="slidenum">
              <a:rPr lang="en-US" smtClean="0"/>
              <a:pPr/>
              <a:t>35</a:t>
            </a:fld>
            <a:endParaRPr lang="en-US"/>
          </a:p>
        </p:txBody>
      </p:sp>
    </p:spTree>
    <p:extLst>
      <p:ext uri="{BB962C8B-B14F-4D97-AF65-F5344CB8AC3E}">
        <p14:creationId xmlns:p14="http://schemas.microsoft.com/office/powerpoint/2010/main" xmlns="" val="19718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Weights are given by asking lawyers if the attribute</a:t>
            </a:r>
            <a:r>
              <a:rPr lang="en-US" baseline="0" dirty="0" smtClean="0"/>
              <a:t> is important.(1 for yes, 0 for no)</a:t>
            </a:r>
          </a:p>
          <a:p>
            <a:r>
              <a:rPr lang="en-US" baseline="0" dirty="0" smtClean="0"/>
              <a:t>Then the weight is redefined to the inverse of the variance of the current weight and weight of that attribute for all other cases.</a:t>
            </a:r>
          </a:p>
          <a:p>
            <a:r>
              <a:rPr lang="en-US" baseline="0" dirty="0" smtClean="0"/>
              <a:t>Two types: 1) Decided the importance of an dependency by checking the </a:t>
            </a:r>
            <a:r>
              <a:rPr lang="en-US" i="0" baseline="0" dirty="0" smtClean="0"/>
              <a:t>pair in other cases. 2) if else one</a:t>
            </a:r>
            <a:endParaRPr lang="en-US" baseline="0" dirty="0" smtClean="0"/>
          </a:p>
        </p:txBody>
      </p:sp>
      <p:sp>
        <p:nvSpPr>
          <p:cNvPr id="4" name="Slide Number Placeholder 3"/>
          <p:cNvSpPr>
            <a:spLocks noGrp="1"/>
          </p:cNvSpPr>
          <p:nvPr>
            <p:ph type="sldNum" sz="quarter" idx="10"/>
          </p:nvPr>
        </p:nvSpPr>
        <p:spPr/>
        <p:txBody>
          <a:bodyPr/>
          <a:lstStyle/>
          <a:p>
            <a:fld id="{AAB924F9-7C08-46DB-BD2E-1A7562CB1195}" type="slidenum">
              <a:rPr lang="en-US" smtClean="0"/>
              <a:pPr/>
              <a:t>36</a:t>
            </a:fld>
            <a:endParaRPr lang="en-US"/>
          </a:p>
        </p:txBody>
      </p:sp>
    </p:spTree>
    <p:extLst>
      <p:ext uri="{BB962C8B-B14F-4D97-AF65-F5344CB8AC3E}">
        <p14:creationId xmlns:p14="http://schemas.microsoft.com/office/powerpoint/2010/main" xmlns="" val="48506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Nearest Cases are chosen based on the distances</a:t>
            </a:r>
          </a:p>
          <a:p>
            <a:r>
              <a:rPr lang="en-US" sz="1200" b="0" i="0" kern="1200" dirty="0" smtClean="0">
                <a:solidFill>
                  <a:schemeClr val="tx1"/>
                </a:solidFill>
                <a:effectLst/>
                <a:latin typeface="+mn-lt"/>
                <a:ea typeface="+mn-ea"/>
                <a:cs typeface="+mn-cs"/>
              </a:rPr>
              <a:t>Nearest cases are chosen for argument based on similarities</a:t>
            </a:r>
            <a:r>
              <a:rPr lang="en-US" sz="1200" b="0" i="0" kern="1200" baseline="0" dirty="0" smtClean="0">
                <a:solidFill>
                  <a:schemeClr val="tx1"/>
                </a:solidFill>
                <a:effectLst/>
                <a:latin typeface="+mn-lt"/>
                <a:ea typeface="+mn-ea"/>
                <a:cs typeface="+mn-cs"/>
              </a:rPr>
              <a:t> and differences.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Shyster assumes that the instant case will be decided the same way as was the nearest case</a:t>
            </a:r>
            <a:endParaRPr lang="en-US" dirty="0"/>
          </a:p>
        </p:txBody>
      </p:sp>
      <p:sp>
        <p:nvSpPr>
          <p:cNvPr id="4" name="Slide Number Placeholder 3"/>
          <p:cNvSpPr>
            <a:spLocks noGrp="1"/>
          </p:cNvSpPr>
          <p:nvPr>
            <p:ph type="sldNum" sz="quarter" idx="10"/>
          </p:nvPr>
        </p:nvSpPr>
        <p:spPr/>
        <p:txBody>
          <a:bodyPr/>
          <a:lstStyle/>
          <a:p>
            <a:fld id="{AAB924F9-7C08-46DB-BD2E-1A7562CB1195}" type="slidenum">
              <a:rPr lang="en-US" smtClean="0"/>
              <a:pPr/>
              <a:t>37</a:t>
            </a:fld>
            <a:endParaRPr lang="en-US"/>
          </a:p>
        </p:txBody>
      </p:sp>
    </p:spTree>
    <p:extLst>
      <p:ext uri="{BB962C8B-B14F-4D97-AF65-F5344CB8AC3E}">
        <p14:creationId xmlns:p14="http://schemas.microsoft.com/office/powerpoint/2010/main" xmlns="" val="7946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Despite its simple knowledge case structure, it has shown itself capable of producing good advice, and its simple structure has facilitated the specification of different areas of law.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suffers from intractable theoretical obstacles: without some further theory it cannot be predicted what features of a case will turn out to be relevant. Users of SHYSTER therefore require some legal expertise.</a:t>
            </a:r>
          </a:p>
          <a:p>
            <a:endParaRPr lang="en-US" dirty="0"/>
          </a:p>
        </p:txBody>
      </p:sp>
      <p:sp>
        <p:nvSpPr>
          <p:cNvPr id="4" name="Slide Number Placeholder 3"/>
          <p:cNvSpPr>
            <a:spLocks noGrp="1"/>
          </p:cNvSpPr>
          <p:nvPr>
            <p:ph type="sldNum" sz="quarter" idx="10"/>
          </p:nvPr>
        </p:nvSpPr>
        <p:spPr/>
        <p:txBody>
          <a:bodyPr/>
          <a:lstStyle/>
          <a:p>
            <a:fld id="{AAB924F9-7C08-46DB-BD2E-1A7562CB1195}" type="slidenum">
              <a:rPr lang="en-US" smtClean="0"/>
              <a:pPr/>
              <a:t>38</a:t>
            </a:fld>
            <a:endParaRPr lang="en-US"/>
          </a:p>
        </p:txBody>
      </p:sp>
    </p:spTree>
    <p:extLst>
      <p:ext uri="{BB962C8B-B14F-4D97-AF65-F5344CB8AC3E}">
        <p14:creationId xmlns:p14="http://schemas.microsoft.com/office/powerpoint/2010/main" xmlns="" val="286654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D59C229-FFEB-492A-840C-55AC68F3CC43}" type="datetimeFigureOut">
              <a:rPr lang="en-US" smtClean="0"/>
              <a:pPr/>
              <a:t>4/2/2012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3AAC748-11E0-45AD-9D17-288E238EAD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9C229-FFEB-492A-840C-55AC68F3CC43}" type="datetimeFigureOut">
              <a:rPr lang="en-US" smtClean="0"/>
              <a:pPr/>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C748-11E0-45AD-9D17-288E238EAD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9C229-FFEB-492A-840C-55AC68F3CC43}" type="datetimeFigureOut">
              <a:rPr lang="en-US" smtClean="0"/>
              <a:pPr/>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AC748-11E0-45AD-9D17-288E238EAD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D59C229-FFEB-492A-840C-55AC68F3CC43}" type="datetimeFigureOut">
              <a:rPr lang="en-US" smtClean="0"/>
              <a:pPr/>
              <a:t>4/2/2012</a:t>
            </a:fld>
            <a:endParaRPr lang="en-US"/>
          </a:p>
        </p:txBody>
      </p:sp>
      <p:sp>
        <p:nvSpPr>
          <p:cNvPr id="9" name="Slide Number Placeholder 8"/>
          <p:cNvSpPr>
            <a:spLocks noGrp="1"/>
          </p:cNvSpPr>
          <p:nvPr>
            <p:ph type="sldNum" sz="quarter" idx="15"/>
          </p:nvPr>
        </p:nvSpPr>
        <p:spPr/>
        <p:txBody>
          <a:bodyPr rtlCol="0"/>
          <a:lstStyle/>
          <a:p>
            <a:fld id="{43AAC748-11E0-45AD-9D17-288E238EADA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D59C229-FFEB-492A-840C-55AC68F3CC43}" type="datetimeFigureOut">
              <a:rPr lang="en-US" smtClean="0"/>
              <a:pPr/>
              <a:t>4/2/2012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3AAC748-11E0-45AD-9D17-288E238EAD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59C229-FFEB-492A-840C-55AC68F3CC43}" type="datetimeFigureOut">
              <a:rPr lang="en-US" smtClean="0"/>
              <a:pPr/>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AC748-11E0-45AD-9D17-288E238EADA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D59C229-FFEB-492A-840C-55AC68F3CC43}" type="datetimeFigureOut">
              <a:rPr lang="en-US" smtClean="0"/>
              <a:pPr/>
              <a:t>4/2/2012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AC748-11E0-45AD-9D17-288E238EADA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D59C229-FFEB-492A-840C-55AC68F3CC43}" type="datetimeFigureOut">
              <a:rPr lang="en-US" smtClean="0"/>
              <a:pPr/>
              <a:t>4/2/2012</a:t>
            </a:fld>
            <a:endParaRPr lang="en-US"/>
          </a:p>
        </p:txBody>
      </p:sp>
      <p:sp>
        <p:nvSpPr>
          <p:cNvPr id="7" name="Slide Number Placeholder 6"/>
          <p:cNvSpPr>
            <a:spLocks noGrp="1"/>
          </p:cNvSpPr>
          <p:nvPr>
            <p:ph type="sldNum" sz="quarter" idx="11"/>
          </p:nvPr>
        </p:nvSpPr>
        <p:spPr/>
        <p:txBody>
          <a:bodyPr rtlCol="0"/>
          <a:lstStyle/>
          <a:p>
            <a:fld id="{43AAC748-11E0-45AD-9D17-288E238EADA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9C229-FFEB-492A-840C-55AC68F3CC43}" type="datetimeFigureOut">
              <a:rPr lang="en-US" smtClean="0"/>
              <a:pPr/>
              <a:t>4/2/2012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AC748-11E0-45AD-9D17-288E238EAD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D59C229-FFEB-492A-840C-55AC68F3CC43}" type="datetimeFigureOut">
              <a:rPr lang="en-US" smtClean="0"/>
              <a:pPr/>
              <a:t>4/2/2012</a:t>
            </a:fld>
            <a:endParaRPr lang="en-US"/>
          </a:p>
        </p:txBody>
      </p:sp>
      <p:sp>
        <p:nvSpPr>
          <p:cNvPr id="22" name="Slide Number Placeholder 21"/>
          <p:cNvSpPr>
            <a:spLocks noGrp="1"/>
          </p:cNvSpPr>
          <p:nvPr>
            <p:ph type="sldNum" sz="quarter" idx="15"/>
          </p:nvPr>
        </p:nvSpPr>
        <p:spPr/>
        <p:txBody>
          <a:bodyPr rtlCol="0"/>
          <a:lstStyle/>
          <a:p>
            <a:fld id="{43AAC748-11E0-45AD-9D17-288E238EADA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D59C229-FFEB-492A-840C-55AC68F3CC43}" type="datetimeFigureOut">
              <a:rPr lang="en-US" smtClean="0"/>
              <a:pPr/>
              <a:t>4/2/2012</a:t>
            </a:fld>
            <a:endParaRPr lang="en-US"/>
          </a:p>
        </p:txBody>
      </p:sp>
      <p:sp>
        <p:nvSpPr>
          <p:cNvPr id="18" name="Slide Number Placeholder 17"/>
          <p:cNvSpPr>
            <a:spLocks noGrp="1"/>
          </p:cNvSpPr>
          <p:nvPr>
            <p:ph type="sldNum" sz="quarter" idx="11"/>
          </p:nvPr>
        </p:nvSpPr>
        <p:spPr/>
        <p:txBody>
          <a:bodyPr rtlCol="0"/>
          <a:lstStyle/>
          <a:p>
            <a:fld id="{43AAC748-11E0-45AD-9D17-288E238EADA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59C229-FFEB-492A-840C-55AC68F3CC43}" type="datetimeFigureOut">
              <a:rPr lang="en-US" smtClean="0"/>
              <a:pPr/>
              <a:t>4/2/2012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3AAC748-11E0-45AD-9D17-288E238EAD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icsd.aegean.gr/lecturers/konsterg/teaching/KE/Rules.ppt" TargetMode="External"/><Relationship Id="rId3" Type="http://schemas.openxmlformats.org/officeDocument/2006/relationships/hyperlink" Target="http://cs.anu.edu.au/~James.Popple/publications/books/shyster.pdf" TargetMode="External"/><Relationship Id="rId7" Type="http://schemas.openxmlformats.org/officeDocument/2006/relationships/hyperlink" Target="http://www.cs.uky.edu/~lewis/papers/inf-engine.pdf"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6" Type="http://schemas.openxmlformats.org/officeDocument/2006/relationships/hyperlink" Target="http://www2.austlii.edu.au/cal/papers/robots89/" TargetMode="External"/><Relationship Id="rId5" Type="http://schemas.openxmlformats.org/officeDocument/2006/relationships/hyperlink" Target="http://austlii.edu.au/~alan/ai.htm" TargetMode="External"/><Relationship Id="rId4" Type="http://schemas.openxmlformats.org/officeDocument/2006/relationships/hyperlink" Target="http://www.iaail.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 in Law</a:t>
            </a:r>
            <a:endParaRPr lang="en-IN" dirty="0"/>
          </a:p>
        </p:txBody>
      </p:sp>
      <p:sp>
        <p:nvSpPr>
          <p:cNvPr id="3" name="Subtitle 2"/>
          <p:cNvSpPr>
            <a:spLocks noGrp="1"/>
          </p:cNvSpPr>
          <p:nvPr>
            <p:ph type="subTitle" idx="1"/>
          </p:nvPr>
        </p:nvSpPr>
        <p:spPr/>
        <p:txBody>
          <a:bodyPr>
            <a:normAutofit/>
          </a:bodyPr>
          <a:lstStyle/>
          <a:p>
            <a:r>
              <a:rPr lang="en-US" dirty="0" err="1" smtClean="0"/>
              <a:t>Rahil</a:t>
            </a:r>
            <a:r>
              <a:rPr lang="en-US" dirty="0" smtClean="0"/>
              <a:t> Shah 09005011</a:t>
            </a:r>
          </a:p>
          <a:p>
            <a:r>
              <a:rPr lang="en-US" dirty="0" err="1" smtClean="0"/>
              <a:t>Namit</a:t>
            </a:r>
            <a:r>
              <a:rPr lang="en-US" dirty="0" smtClean="0"/>
              <a:t> </a:t>
            </a:r>
            <a:r>
              <a:rPr lang="en-US" dirty="0" err="1" smtClean="0"/>
              <a:t>Rawal</a:t>
            </a:r>
            <a:r>
              <a:rPr lang="en-US" dirty="0" smtClean="0"/>
              <a:t> 09005014</a:t>
            </a:r>
          </a:p>
          <a:p>
            <a:r>
              <a:rPr lang="en-US" dirty="0" err="1" smtClean="0"/>
              <a:t>Aditya</a:t>
            </a:r>
            <a:r>
              <a:rPr lang="en-US" dirty="0" smtClean="0"/>
              <a:t> Gupta 09005017</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Defeasibility: importance in AI </a:t>
            </a:r>
            <a:endParaRPr lang="en-IN" b="1" dirty="0"/>
          </a:p>
        </p:txBody>
      </p:sp>
      <p:sp>
        <p:nvSpPr>
          <p:cNvPr id="3" name="Content Placeholder 2"/>
          <p:cNvSpPr>
            <a:spLocks noGrp="1"/>
          </p:cNvSpPr>
          <p:nvPr>
            <p:ph sz="quarter" idx="1"/>
          </p:nvPr>
        </p:nvSpPr>
        <p:spPr/>
        <p:txBody>
          <a:bodyPr>
            <a:normAutofit/>
          </a:bodyPr>
          <a:lstStyle/>
          <a:p>
            <a:r>
              <a:rPr lang="en-US" dirty="0" smtClean="0"/>
              <a:t>Defeasibility is non-monotonic.</a:t>
            </a:r>
          </a:p>
          <a:p>
            <a:r>
              <a:rPr lang="en-US" dirty="0" smtClean="0"/>
              <a:t>Human Reasoning </a:t>
            </a:r>
            <a:r>
              <a:rPr lang="en-US" b="1" dirty="0" smtClean="0"/>
              <a:t>is</a:t>
            </a:r>
            <a:r>
              <a:rPr lang="en-US" dirty="0" smtClean="0"/>
              <a:t> and </a:t>
            </a:r>
            <a:r>
              <a:rPr lang="en-US" b="1" dirty="0" smtClean="0"/>
              <a:t>should</a:t>
            </a:r>
            <a:r>
              <a:rPr lang="en-US" dirty="0" smtClean="0"/>
              <a:t> be non-</a:t>
            </a:r>
            <a:r>
              <a:rPr lang="en-US" dirty="0" err="1" smtClean="0"/>
              <a:t>monotic</a:t>
            </a:r>
            <a:endParaRPr lang="en-US" dirty="0" smtClean="0"/>
          </a:p>
          <a:p>
            <a:r>
              <a:rPr lang="en-US" dirty="0" smtClean="0"/>
              <a:t>Monotonic Reasoning is too restrictive</a:t>
            </a:r>
          </a:p>
          <a:p>
            <a:r>
              <a:rPr lang="en-IN" dirty="0" smtClean="0"/>
              <a:t>It can be dangerous to believe things that are false, but it can be just as dangerous not to believe things that are true. </a:t>
            </a:r>
          </a:p>
          <a:p>
            <a:r>
              <a:rPr lang="en-US" dirty="0" smtClean="0"/>
              <a:t>E.g. Milk in a fridge.</a:t>
            </a:r>
            <a:endParaRPr lang="en-IN"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b="1" dirty="0" smtClean="0"/>
              <a:t>Formalization of Defeasible Reasoning</a:t>
            </a:r>
            <a:endParaRPr lang="en-IN" b="1" dirty="0"/>
          </a:p>
        </p:txBody>
      </p:sp>
      <p:sp>
        <p:nvSpPr>
          <p:cNvPr id="3" name="Content Placeholder 2"/>
          <p:cNvSpPr>
            <a:spLocks noGrp="1"/>
          </p:cNvSpPr>
          <p:nvPr>
            <p:ph sz="quarter" idx="1"/>
          </p:nvPr>
        </p:nvSpPr>
        <p:spPr/>
        <p:txBody>
          <a:bodyPr>
            <a:normAutofit fontScale="92500" lnSpcReduction="20000"/>
          </a:bodyPr>
          <a:lstStyle/>
          <a:p>
            <a:r>
              <a:rPr lang="en-IN" dirty="0" smtClean="0"/>
              <a:t>Proposed by </a:t>
            </a:r>
            <a:r>
              <a:rPr lang="en-IN" b="1" dirty="0" smtClean="0"/>
              <a:t>Donald Nute</a:t>
            </a:r>
            <a:r>
              <a:rPr lang="en-IN" dirty="0" smtClean="0"/>
              <a:t> </a:t>
            </a:r>
          </a:p>
          <a:p>
            <a:r>
              <a:rPr lang="en-IN" dirty="0" smtClean="0"/>
              <a:t>In </a:t>
            </a:r>
            <a:r>
              <a:rPr lang="en-IN" dirty="0" err="1" smtClean="0"/>
              <a:t>defeasible</a:t>
            </a:r>
            <a:r>
              <a:rPr lang="en-IN" dirty="0" smtClean="0"/>
              <a:t> logic, there are three different types of propositions:</a:t>
            </a:r>
          </a:p>
          <a:p>
            <a:r>
              <a:rPr lang="en-IN" b="1" dirty="0" smtClean="0"/>
              <a:t>Strict Rules:</a:t>
            </a:r>
            <a:r>
              <a:rPr lang="en-IN" dirty="0" smtClean="0"/>
              <a:t> Specify that a fact is always a consequence of another;</a:t>
            </a:r>
          </a:p>
          <a:p>
            <a:r>
              <a:rPr lang="en-IN" b="1" dirty="0" smtClean="0"/>
              <a:t>Defeasible Rules:</a:t>
            </a:r>
            <a:r>
              <a:rPr lang="en-IN" dirty="0" smtClean="0"/>
              <a:t> Specify that a fact is typically a consequence of another;</a:t>
            </a:r>
          </a:p>
          <a:p>
            <a:r>
              <a:rPr lang="en-IN" b="1" dirty="0" smtClean="0"/>
              <a:t>Undercutting Defeaters:</a:t>
            </a:r>
            <a:r>
              <a:rPr lang="en-IN" dirty="0" smtClean="0"/>
              <a:t> Specify exceptions to </a:t>
            </a:r>
            <a:r>
              <a:rPr lang="en-IN" dirty="0" err="1" smtClean="0"/>
              <a:t>defeasible</a:t>
            </a:r>
            <a:r>
              <a:rPr lang="en-IN" dirty="0" smtClean="0"/>
              <a:t> rules.</a:t>
            </a:r>
          </a:p>
          <a:p>
            <a:r>
              <a:rPr lang="en-IN" dirty="0" smtClean="0"/>
              <a:t>A priority ordering over the </a:t>
            </a:r>
            <a:r>
              <a:rPr lang="en-IN" dirty="0" err="1" smtClean="0"/>
              <a:t>defeasible</a:t>
            </a:r>
            <a:r>
              <a:rPr lang="en-IN" dirty="0" smtClean="0"/>
              <a:t> rules and the defeaters can be given. </a:t>
            </a:r>
          </a:p>
          <a:p>
            <a:r>
              <a:rPr lang="en-IN" dirty="0" smtClean="0"/>
              <a:t>During the process of deduction, the strict rules are always applied, while a </a:t>
            </a:r>
            <a:r>
              <a:rPr lang="en-IN" dirty="0" err="1" smtClean="0"/>
              <a:t>defeasible</a:t>
            </a:r>
            <a:r>
              <a:rPr lang="en-IN" dirty="0" smtClean="0"/>
              <a:t> rule can be applied only if no defeater of a higher priority specifies that it should not.</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Is Normative </a:t>
            </a:r>
            <a:endParaRPr lang="en-IN" b="1" dirty="0"/>
          </a:p>
        </p:txBody>
      </p:sp>
      <p:sp>
        <p:nvSpPr>
          <p:cNvPr id="3" name="Content Placeholder 2"/>
          <p:cNvSpPr>
            <a:spLocks noGrp="1"/>
          </p:cNvSpPr>
          <p:nvPr>
            <p:ph sz="quarter" idx="1"/>
          </p:nvPr>
        </p:nvSpPr>
        <p:spPr>
          <a:xfrm>
            <a:off x="457200" y="1600200"/>
            <a:ext cx="7848600" cy="4873752"/>
          </a:xfrm>
        </p:spPr>
        <p:txBody>
          <a:bodyPr>
            <a:normAutofit/>
          </a:bodyPr>
          <a:lstStyle/>
          <a:p>
            <a:r>
              <a:rPr lang="en-IN" dirty="0" smtClean="0"/>
              <a:t>Normative: Something ought to be done according to a value/moral position .  </a:t>
            </a:r>
          </a:p>
          <a:p>
            <a:r>
              <a:rPr lang="en-IN" dirty="0" smtClean="0"/>
              <a:t>It is not always the rule that matters but the goal or purpose of law.</a:t>
            </a:r>
          </a:p>
          <a:p>
            <a:r>
              <a:rPr lang="en-IN" dirty="0" smtClean="0"/>
              <a:t>Legal philosophy is deeply concerned with normative, or "evaluative" theories of law </a:t>
            </a:r>
          </a:p>
          <a:p>
            <a:r>
              <a:rPr lang="en-IN" dirty="0" smtClean="0"/>
              <a:t>Normative arguments can be conflicting, to the extent that different values can be inconsistent with one another</a:t>
            </a:r>
          </a:p>
          <a:p>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Law Is Normative</a:t>
            </a:r>
            <a:endParaRPr lang="en-IN" b="1" dirty="0"/>
          </a:p>
        </p:txBody>
      </p:sp>
      <p:sp>
        <p:nvSpPr>
          <p:cNvPr id="3" name="Content Placeholder 2"/>
          <p:cNvSpPr>
            <a:spLocks noGrp="1"/>
          </p:cNvSpPr>
          <p:nvPr>
            <p:ph sz="quarter" idx="1"/>
          </p:nvPr>
        </p:nvSpPr>
        <p:spPr/>
        <p:txBody>
          <a:bodyPr/>
          <a:lstStyle/>
          <a:p>
            <a:r>
              <a:rPr lang="en-US" dirty="0" smtClean="0"/>
              <a:t>The case of Cannibalism, Boston Legal</a:t>
            </a:r>
          </a:p>
          <a:p>
            <a:r>
              <a:rPr lang="en-US" dirty="0" smtClean="0"/>
              <a:t>Case of Over speeding</a:t>
            </a:r>
          </a:p>
          <a:p>
            <a:r>
              <a:rPr lang="en-US" dirty="0" smtClean="0"/>
              <a:t>The </a:t>
            </a:r>
            <a:r>
              <a:rPr lang="en-US" dirty="0" err="1" smtClean="0"/>
              <a:t>Ayodhya</a:t>
            </a:r>
            <a:r>
              <a:rPr lang="en-US" dirty="0" smtClean="0"/>
              <a:t> Case</a:t>
            </a:r>
          </a:p>
          <a:p>
            <a:r>
              <a:rPr lang="en-US" dirty="0" smtClean="0"/>
              <a:t>Insubordination for the greater good.</a:t>
            </a:r>
          </a:p>
          <a:p>
            <a:pPr>
              <a:buNone/>
            </a:pPr>
            <a:endParaRPr lang="en-US" b="1" dirty="0" smtClean="0"/>
          </a:p>
          <a:p>
            <a:pPr>
              <a:buNone/>
            </a:pPr>
            <a:r>
              <a:rPr lang="en-US" b="1" smtClean="0"/>
              <a:t>Bottom-line</a:t>
            </a:r>
            <a:r>
              <a:rPr lang="en-US" dirty="0" smtClean="0"/>
              <a:t>: Laws are not  and should not be rigid</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to AI: </a:t>
            </a:r>
            <a:r>
              <a:rPr lang="en-US" b="1" dirty="0" err="1" smtClean="0"/>
              <a:t>Deontic</a:t>
            </a:r>
            <a:r>
              <a:rPr lang="en-US" b="1" dirty="0" smtClean="0"/>
              <a:t> Logic</a:t>
            </a:r>
            <a:endParaRPr lang="en-IN" b="1" dirty="0"/>
          </a:p>
        </p:txBody>
      </p:sp>
      <p:sp>
        <p:nvSpPr>
          <p:cNvPr id="3" name="Content Placeholder 2"/>
          <p:cNvSpPr>
            <a:spLocks noGrp="1"/>
          </p:cNvSpPr>
          <p:nvPr>
            <p:ph sz="quarter" idx="1"/>
          </p:nvPr>
        </p:nvSpPr>
        <p:spPr/>
        <p:txBody>
          <a:bodyPr/>
          <a:lstStyle/>
          <a:p>
            <a:r>
              <a:rPr lang="en-IN" dirty="0" smtClean="0"/>
              <a:t>Branch of symbolic logic </a:t>
            </a:r>
          </a:p>
          <a:p>
            <a:r>
              <a:rPr lang="en-IN" dirty="0" smtClean="0"/>
              <a:t>Studies formal properties of normative concepts.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3" name="Subtitle 2"/>
          <p:cNvSpPr>
            <a:spLocks noGrp="1"/>
          </p:cNvSpPr>
          <p:nvPr>
            <p:ph type="body" idx="1"/>
          </p:nvPr>
        </p:nvSpPr>
        <p:spPr/>
        <p:txBody>
          <a:bodyPr/>
          <a:lstStyle/>
          <a:p>
            <a:r>
              <a:rPr lang="en-US" dirty="0" smtClean="0"/>
              <a:t>-Artificial Intelligence</a:t>
            </a:r>
            <a:endParaRPr lang="en-US" dirty="0"/>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sz="quarter" idx="1"/>
          </p:nvPr>
        </p:nvSpPr>
        <p:spPr/>
        <p:txBody>
          <a:bodyPr>
            <a:normAutofit/>
          </a:bodyPr>
          <a:lstStyle/>
          <a:p>
            <a:r>
              <a:rPr lang="en-US" dirty="0" smtClean="0"/>
              <a:t>In artificial intelligence, an expert system is a computer system that emulates the decision-making ability of a human expert.</a:t>
            </a:r>
          </a:p>
          <a:p>
            <a:pPr>
              <a:buNone/>
            </a:pPr>
            <a:endParaRPr lang="en-US" dirty="0" smtClean="0"/>
          </a:p>
          <a:p>
            <a:r>
              <a:rPr lang="en-US" dirty="0" smtClean="0"/>
              <a:t>Expert systems are designed to solve complex problems by reasoning about knowledge, like an expert. </a:t>
            </a:r>
          </a:p>
          <a:p>
            <a:pPr>
              <a:buNone/>
            </a:pPr>
            <a:endParaRPr lang="en-US" dirty="0" smtClean="0"/>
          </a:p>
          <a:p>
            <a:r>
              <a:rPr lang="en-US" dirty="0" smtClean="0"/>
              <a:t>Expert Systems do not follow the procedure of a developer as is the case in conventional programming.</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Look Behind</a:t>
            </a:r>
            <a:endParaRPr lang="en-US" b="1" dirty="0"/>
          </a:p>
        </p:txBody>
      </p:sp>
      <p:sp>
        <p:nvSpPr>
          <p:cNvPr id="3" name="Content Placeholder 2"/>
          <p:cNvSpPr>
            <a:spLocks noGrp="1"/>
          </p:cNvSpPr>
          <p:nvPr>
            <p:ph sz="quarter" idx="1"/>
          </p:nvPr>
        </p:nvSpPr>
        <p:spPr/>
        <p:txBody>
          <a:bodyPr>
            <a:normAutofit/>
          </a:bodyPr>
          <a:lstStyle/>
          <a:p>
            <a:r>
              <a:rPr lang="en-US" dirty="0" smtClean="0"/>
              <a:t>Expert systems were </a:t>
            </a:r>
            <a:r>
              <a:rPr lang="en-US" dirty="0"/>
              <a:t>i</a:t>
            </a:r>
            <a:r>
              <a:rPr lang="en-US" dirty="0" smtClean="0"/>
              <a:t>ntroduced by researchers in the Stanford Heuristic Programming Project </a:t>
            </a:r>
          </a:p>
          <a:p>
            <a:pPr lvl="0"/>
            <a:r>
              <a:rPr lang="en-US" dirty="0" smtClean="0"/>
              <a:t>Edward </a:t>
            </a:r>
            <a:r>
              <a:rPr lang="en-US" dirty="0" err="1" smtClean="0"/>
              <a:t>Feigenbaum</a:t>
            </a:r>
            <a:r>
              <a:rPr lang="en-US" dirty="0" smtClean="0"/>
              <a:t> is considered as the </a:t>
            </a:r>
            <a:r>
              <a:rPr lang="en-US" dirty="0"/>
              <a:t>father of expert </a:t>
            </a:r>
            <a:r>
              <a:rPr lang="en-US" dirty="0" smtClean="0"/>
              <a:t>systems.</a:t>
            </a:r>
          </a:p>
          <a:p>
            <a:pPr lvl="0"/>
            <a:r>
              <a:rPr lang="en-US" dirty="0"/>
              <a:t>Expert systems were among the first truly successful forms of AI </a:t>
            </a:r>
            <a:r>
              <a:rPr lang="en-US" dirty="0" smtClean="0"/>
              <a:t>software</a:t>
            </a:r>
          </a:p>
          <a:p>
            <a:r>
              <a:rPr lang="en-US" dirty="0" smtClean="0"/>
              <a:t>Development of expert systems was aided by the development of the symbolic processing languages Lisp and Prolog.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t>
            </a:r>
            <a:r>
              <a:rPr lang="en-US" b="1" dirty="0" smtClean="0"/>
              <a:t>Architecture</a:t>
            </a:r>
            <a:endParaRPr lang="en-US" b="1" dirty="0"/>
          </a:p>
        </p:txBody>
      </p:sp>
      <p:sp>
        <p:nvSpPr>
          <p:cNvPr id="3" name="Content Placeholder 2"/>
          <p:cNvSpPr>
            <a:spLocks noGrp="1"/>
          </p:cNvSpPr>
          <p:nvPr>
            <p:ph sz="quarter" idx="1"/>
          </p:nvPr>
        </p:nvSpPr>
        <p:spPr/>
        <p:txBody>
          <a:bodyPr/>
          <a:lstStyle/>
          <a:p>
            <a:r>
              <a:rPr lang="en-US" dirty="0"/>
              <a:t>The </a:t>
            </a:r>
            <a:r>
              <a:rPr lang="en-US" dirty="0" smtClean="0"/>
              <a:t>Rule Base </a:t>
            </a:r>
            <a:r>
              <a:rPr lang="en-US" dirty="0"/>
              <a:t>or </a:t>
            </a:r>
            <a:r>
              <a:rPr lang="en-US" dirty="0" smtClean="0"/>
              <a:t>Knowledge Base </a:t>
            </a:r>
            <a:r>
              <a:rPr lang="en-US" dirty="0"/>
              <a:t> </a:t>
            </a:r>
          </a:p>
          <a:p>
            <a:r>
              <a:rPr lang="en-US" dirty="0" smtClean="0"/>
              <a:t>The Working Memory</a:t>
            </a:r>
          </a:p>
          <a:p>
            <a:r>
              <a:rPr lang="en-US" dirty="0" smtClean="0"/>
              <a:t>The Inference Engine</a:t>
            </a:r>
          </a:p>
          <a:p>
            <a:pPr>
              <a:buNone/>
            </a:pPr>
            <a:endParaRPr lang="en-US" dirty="0" smtClean="0"/>
          </a:p>
          <a:p>
            <a:pPr>
              <a:buNone/>
            </a:pPr>
            <a:endParaRPr lang="en-US" dirty="0"/>
          </a:p>
        </p:txBody>
      </p:sp>
      <p:pic>
        <p:nvPicPr>
          <p:cNvPr id="12" name="Picture 11" descr="expertsystem.PNG"/>
          <p:cNvPicPr>
            <a:picLocks noChangeAspect="1"/>
          </p:cNvPicPr>
          <p:nvPr/>
        </p:nvPicPr>
        <p:blipFill>
          <a:blip r:embed="rId2" cstate="print"/>
          <a:stretch>
            <a:fillRect/>
          </a:stretch>
        </p:blipFill>
        <p:spPr>
          <a:xfrm>
            <a:off x="1143000" y="3048000"/>
            <a:ext cx="6019800" cy="336342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Architecture (cont.)</a:t>
            </a:r>
            <a:endParaRPr lang="en-US" b="1" dirty="0"/>
          </a:p>
        </p:txBody>
      </p:sp>
      <p:sp>
        <p:nvSpPr>
          <p:cNvPr id="3" name="Content Placeholder 2"/>
          <p:cNvSpPr>
            <a:spLocks noGrp="1"/>
          </p:cNvSpPr>
          <p:nvPr>
            <p:ph sz="quarter" idx="1"/>
          </p:nvPr>
        </p:nvSpPr>
        <p:spPr/>
        <p:txBody>
          <a:bodyPr>
            <a:noAutofit/>
          </a:bodyPr>
          <a:lstStyle/>
          <a:p>
            <a:r>
              <a:rPr lang="en-GB" dirty="0" smtClean="0"/>
              <a:t>The inference engine and knowledge base are </a:t>
            </a:r>
            <a:r>
              <a:rPr lang="en-GB" b="1" dirty="0" smtClean="0"/>
              <a:t>separated</a:t>
            </a:r>
            <a:r>
              <a:rPr lang="en-GB" dirty="0" smtClean="0"/>
              <a:t> because:</a:t>
            </a:r>
          </a:p>
          <a:p>
            <a:pPr lvl="1"/>
            <a:r>
              <a:rPr lang="en-GB" sz="2400" dirty="0" smtClean="0"/>
              <a:t>the </a:t>
            </a:r>
            <a:r>
              <a:rPr lang="en-GB" sz="2400" b="1" dirty="0" smtClean="0"/>
              <a:t>reasoning mechanism</a:t>
            </a:r>
            <a:r>
              <a:rPr lang="en-GB" sz="2400" dirty="0" smtClean="0"/>
              <a:t> needs to be as stable as possible;</a:t>
            </a:r>
          </a:p>
          <a:p>
            <a:pPr lvl="1"/>
            <a:r>
              <a:rPr lang="en-GB" sz="2400" dirty="0" smtClean="0"/>
              <a:t>the knowledge base must be able to grow and change, as knowledge is added;</a:t>
            </a:r>
          </a:p>
          <a:p>
            <a:pPr lvl="1"/>
            <a:r>
              <a:rPr lang="en-GB" sz="2400" dirty="0" smtClean="0"/>
              <a:t>this arrangement enables the system to be built from, or converted to, a shell.</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3550920" y="3002280"/>
            <a:ext cx="6309360" cy="914400"/>
          </a:xfrm>
        </p:spPr>
        <p:txBody>
          <a:bodyPr>
            <a:noAutofit/>
          </a:bodyPr>
          <a:lstStyle/>
          <a:p>
            <a:r>
              <a:rPr lang="en-US" sz="4800" dirty="0" smtClean="0"/>
              <a:t>Contents</a:t>
            </a:r>
            <a:endParaRPr lang="en-IN" sz="4800" dirty="0"/>
          </a:p>
        </p:txBody>
      </p:sp>
      <p:sp>
        <p:nvSpPr>
          <p:cNvPr id="4" name="Content Placeholder 3"/>
          <p:cNvSpPr>
            <a:spLocks noGrp="1"/>
          </p:cNvSpPr>
          <p:nvPr>
            <p:ph sz="quarter" idx="1"/>
          </p:nvPr>
        </p:nvSpPr>
        <p:spPr/>
        <p:txBody>
          <a:bodyPr/>
          <a:lstStyle/>
          <a:p>
            <a:r>
              <a:rPr lang="en-US" dirty="0" smtClean="0"/>
              <a:t>Introduction</a:t>
            </a:r>
          </a:p>
          <a:p>
            <a:r>
              <a:rPr lang="en-US" dirty="0" smtClean="0"/>
              <a:t>A Brief History</a:t>
            </a:r>
          </a:p>
          <a:p>
            <a:r>
              <a:rPr lang="en-US" dirty="0" smtClean="0"/>
              <a:t>Why do we need AI in law?</a:t>
            </a:r>
          </a:p>
          <a:p>
            <a:r>
              <a:rPr lang="en-US" dirty="0" smtClean="0"/>
              <a:t>What are the major challenges?</a:t>
            </a:r>
          </a:p>
          <a:p>
            <a:r>
              <a:rPr lang="en-US" dirty="0" smtClean="0"/>
              <a:t>Some Related Concepts and their meanings</a:t>
            </a:r>
          </a:p>
          <a:p>
            <a:r>
              <a:rPr lang="en-US" dirty="0" smtClean="0"/>
              <a:t>Expert Systems</a:t>
            </a:r>
          </a:p>
          <a:p>
            <a:r>
              <a:rPr lang="en-US" dirty="0" smtClean="0"/>
              <a:t>Legal Expert Systems</a:t>
            </a:r>
          </a:p>
          <a:p>
            <a:r>
              <a:rPr lang="en-US" dirty="0" smtClean="0"/>
              <a:t>Shyster</a:t>
            </a:r>
          </a:p>
          <a:p>
            <a:r>
              <a:rPr lang="en-US" dirty="0" smtClean="0"/>
              <a:t>Advantages/Disadvantages</a:t>
            </a:r>
          </a:p>
          <a:p>
            <a:r>
              <a:rPr lang="en-US" dirty="0" smtClean="0"/>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of an Expert System</a:t>
            </a:r>
            <a:endParaRPr lang="en-US" b="1" dirty="0"/>
          </a:p>
        </p:txBody>
      </p:sp>
      <p:sp>
        <p:nvSpPr>
          <p:cNvPr id="3" name="Content Placeholder 2"/>
          <p:cNvSpPr>
            <a:spLocks noGrp="1"/>
          </p:cNvSpPr>
          <p:nvPr>
            <p:ph sz="quarter" idx="1"/>
          </p:nvPr>
        </p:nvSpPr>
        <p:spPr/>
        <p:txBody>
          <a:bodyPr>
            <a:normAutofit/>
          </a:bodyPr>
          <a:lstStyle/>
          <a:p>
            <a:pPr marL="342900" lvl="1" indent="-342900">
              <a:buFont typeface="Arial" pitchFamily="34" charset="0"/>
              <a:buChar char="•"/>
            </a:pPr>
            <a:r>
              <a:rPr lang="en-GB" sz="2400" dirty="0" smtClean="0"/>
              <a:t>The system holds a collection of </a:t>
            </a:r>
            <a:r>
              <a:rPr lang="en-GB" sz="2400" b="1" dirty="0" smtClean="0"/>
              <a:t>general principles</a:t>
            </a:r>
            <a:r>
              <a:rPr lang="en-GB" sz="2400" dirty="0" smtClean="0"/>
              <a:t> which can potentially be applied to any problem - these are stored in the knowledge base.</a:t>
            </a:r>
          </a:p>
          <a:p>
            <a:pPr marL="342900" lvl="1" indent="-342900">
              <a:buFont typeface="Arial" pitchFamily="34" charset="0"/>
              <a:buChar char="•"/>
            </a:pPr>
            <a:r>
              <a:rPr lang="en-US" sz="2400" dirty="0" smtClean="0"/>
              <a:t>Working memory contains the </a:t>
            </a:r>
            <a:r>
              <a:rPr lang="en-US" sz="2400" b="1" dirty="0" smtClean="0"/>
              <a:t>data</a:t>
            </a:r>
            <a:r>
              <a:rPr lang="en-US" sz="2400" dirty="0" smtClean="0"/>
              <a:t> that is received from the user during the expert system session.</a:t>
            </a:r>
            <a:endParaRPr lang="en-GB" sz="2400" dirty="0" smtClean="0"/>
          </a:p>
          <a:p>
            <a:pPr marL="342900" lvl="1" indent="-342900">
              <a:buFont typeface="Arial" pitchFamily="34" charset="0"/>
              <a:buChar char="•"/>
            </a:pPr>
            <a:r>
              <a:rPr lang="en-GB" sz="2400" b="1" dirty="0" err="1" smtClean="0"/>
              <a:t>Informations</a:t>
            </a:r>
            <a:r>
              <a:rPr lang="en-GB" sz="2400" dirty="0" smtClean="0"/>
              <a:t> are processed by the inference engine</a:t>
            </a:r>
            <a:r>
              <a:rPr lang="en-US" sz="24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Rule-Based Reasoning</a:t>
            </a:r>
          </a:p>
        </p:txBody>
      </p:sp>
      <p:sp>
        <p:nvSpPr>
          <p:cNvPr id="3" name="Content Placeholder 2"/>
          <p:cNvSpPr>
            <a:spLocks noGrp="1"/>
          </p:cNvSpPr>
          <p:nvPr>
            <p:ph sz="quarter" idx="1"/>
          </p:nvPr>
        </p:nvSpPr>
        <p:spPr/>
        <p:txBody>
          <a:bodyPr>
            <a:normAutofit/>
          </a:bodyPr>
          <a:lstStyle/>
          <a:p>
            <a:r>
              <a:rPr lang="en-US" dirty="0" smtClean="0"/>
              <a:t>Knowledge </a:t>
            </a:r>
            <a:r>
              <a:rPr lang="en-US" dirty="0"/>
              <a:t>is stored as rules in the rule-base</a:t>
            </a:r>
            <a:endParaRPr lang="en-US" dirty="0" smtClean="0"/>
          </a:p>
          <a:p>
            <a:r>
              <a:rPr lang="en-US" dirty="0"/>
              <a:t> Rules are of the </a:t>
            </a:r>
            <a:r>
              <a:rPr lang="en-US" dirty="0" smtClean="0"/>
              <a:t>form:</a:t>
            </a:r>
          </a:p>
          <a:p>
            <a:pPr lvl="1"/>
            <a:r>
              <a:rPr lang="en-US" dirty="0" smtClean="0"/>
              <a:t> </a:t>
            </a:r>
            <a:r>
              <a:rPr lang="en-US" b="1" dirty="0" smtClean="0"/>
              <a:t>IF some condition THEN some action</a:t>
            </a:r>
          </a:p>
          <a:p>
            <a:r>
              <a:rPr lang="en-GB" dirty="0" smtClean="0"/>
              <a:t>Examples:</a:t>
            </a:r>
          </a:p>
          <a:p>
            <a:pPr lvl="1">
              <a:buFont typeface="Monotype Sorts" pitchFamily="2" charset="2"/>
              <a:buNone/>
            </a:pPr>
            <a:r>
              <a:rPr lang="en-GB" dirty="0" smtClean="0"/>
              <a:t>if - the customer closes the account</a:t>
            </a:r>
          </a:p>
          <a:p>
            <a:pPr lvl="1">
              <a:buFont typeface="Monotype Sorts" pitchFamily="2" charset="2"/>
              <a:buNone/>
            </a:pPr>
            <a:r>
              <a:rPr lang="en-GB" dirty="0" smtClean="0"/>
              <a:t>then - delete the customer from the database</a:t>
            </a:r>
          </a:p>
          <a:p>
            <a:r>
              <a:rPr lang="en-GB" dirty="0" smtClean="0"/>
              <a:t>The essence of a rule-based reasoning system is that it goes through a series of cycles. </a:t>
            </a:r>
          </a:p>
          <a:p>
            <a:pPr lvl="1">
              <a:buNone/>
            </a:pPr>
            <a:r>
              <a:rPr lang="en-GB" dirty="0" smtClean="0"/>
              <a:t>	</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Rule-Based Reasoning (cont.)</a:t>
            </a:r>
            <a:endParaRPr lang="en-GB" dirty="0" smtClean="0"/>
          </a:p>
        </p:txBody>
      </p:sp>
      <p:sp>
        <p:nvSpPr>
          <p:cNvPr id="3" name="Content Placeholder 2"/>
          <p:cNvSpPr>
            <a:spLocks noGrp="1"/>
          </p:cNvSpPr>
          <p:nvPr>
            <p:ph sz="quarter" idx="1"/>
          </p:nvPr>
        </p:nvSpPr>
        <p:spPr>
          <a:ln>
            <a:solidFill>
              <a:schemeClr val="bg1"/>
            </a:solidFill>
          </a:ln>
        </p:spPr>
        <p:txBody>
          <a:bodyPr/>
          <a:lstStyle/>
          <a:p>
            <a:r>
              <a:rPr lang="en-GB" dirty="0" smtClean="0"/>
              <a:t>In each cycle, it attempts to pick an appropriate rule from its collection of rules, depending on the present circumstances, and to use it as described above.</a:t>
            </a:r>
          </a:p>
          <a:p>
            <a:pPr lvl="1">
              <a:buNone/>
            </a:pPr>
            <a:endParaRPr lang="en-GB" dirty="0" smtClean="0"/>
          </a:p>
          <a:p>
            <a:endParaRPr lang="en-US" dirty="0"/>
          </a:p>
        </p:txBody>
      </p:sp>
      <p:pic>
        <p:nvPicPr>
          <p:cNvPr id="4" name="Picture 3" descr="Capture11.PNG"/>
          <p:cNvPicPr>
            <a:picLocks noChangeAspect="1"/>
          </p:cNvPicPr>
          <p:nvPr/>
        </p:nvPicPr>
        <p:blipFill>
          <a:blip r:embed="rId2" cstate="print"/>
          <a:stretch>
            <a:fillRect/>
          </a:stretch>
        </p:blipFill>
        <p:spPr>
          <a:xfrm>
            <a:off x="1295400" y="3048000"/>
            <a:ext cx="5943600" cy="27438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Memory</a:t>
            </a:r>
            <a:endParaRPr lang="en-US" b="1" cap="all" dirty="0" smtClean="0"/>
          </a:p>
        </p:txBody>
      </p:sp>
      <p:sp>
        <p:nvSpPr>
          <p:cNvPr id="3" name="Content Placeholder 2"/>
          <p:cNvSpPr>
            <a:spLocks noGrp="1"/>
          </p:cNvSpPr>
          <p:nvPr>
            <p:ph sz="quarter" idx="1"/>
          </p:nvPr>
        </p:nvSpPr>
        <p:spPr/>
        <p:txBody>
          <a:bodyPr/>
          <a:lstStyle/>
          <a:p>
            <a:r>
              <a:rPr lang="en-US" dirty="0" smtClean="0"/>
              <a:t>Working memory refers to task-specific data for a problem.</a:t>
            </a:r>
          </a:p>
          <a:p>
            <a:r>
              <a:rPr lang="en-US" dirty="0" smtClean="0"/>
              <a:t>This is a database used to store collection of facts which will later be used by the rules. </a:t>
            </a:r>
          </a:p>
          <a:p>
            <a:r>
              <a:rPr lang="en-US" dirty="0" smtClean="0"/>
              <a:t>Working memory is used by the inference engine to get facts and match them against the rules. The facts may be added to the working memory by applying some rules.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Inference Engine</a:t>
            </a:r>
            <a:endParaRPr lang="en-US" dirty="0"/>
          </a:p>
        </p:txBody>
      </p:sp>
      <p:sp>
        <p:nvSpPr>
          <p:cNvPr id="3" name="Content Placeholder 2"/>
          <p:cNvSpPr>
            <a:spLocks noGrp="1"/>
          </p:cNvSpPr>
          <p:nvPr>
            <p:ph sz="quarter" idx="1"/>
          </p:nvPr>
        </p:nvSpPr>
        <p:spPr/>
        <p:txBody>
          <a:bodyPr/>
          <a:lstStyle/>
          <a:p>
            <a:r>
              <a:rPr lang="en-US" dirty="0" smtClean="0"/>
              <a:t>The </a:t>
            </a:r>
            <a:r>
              <a:rPr lang="en-US" dirty="0"/>
              <a:t>inference engine is a computer program designed to produce a reasoning on rules. </a:t>
            </a:r>
            <a:endParaRPr lang="en-US" dirty="0" smtClean="0"/>
          </a:p>
          <a:p>
            <a:r>
              <a:rPr lang="en-US" dirty="0" smtClean="0"/>
              <a:t>it is the "brain" that expert systems use to reason about the information in the knowledge base for the ultimate purpose of formulating new conclusions. </a:t>
            </a:r>
          </a:p>
          <a:p>
            <a:r>
              <a:rPr lang="en-US" dirty="0" smtClean="0"/>
              <a:t>Inference engines are considered to be a special case of reasoning engines, which can use more general methods of reasoning.</a:t>
            </a:r>
          </a:p>
          <a:p>
            <a:pPr lvl="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Inference Engine (cont.)</a:t>
            </a:r>
            <a:endParaRPr lang="en-US" dirty="0"/>
          </a:p>
        </p:txBody>
      </p:sp>
      <p:sp>
        <p:nvSpPr>
          <p:cNvPr id="3" name="Content Placeholder 2"/>
          <p:cNvSpPr>
            <a:spLocks noGrp="1"/>
          </p:cNvSpPr>
          <p:nvPr>
            <p:ph sz="quarter" idx="1"/>
          </p:nvPr>
        </p:nvSpPr>
        <p:spPr/>
        <p:txBody>
          <a:bodyPr/>
          <a:lstStyle/>
          <a:p>
            <a:r>
              <a:rPr lang="en-US" dirty="0" smtClean="0"/>
              <a:t>In order to produce a reasoning, it is based on logic.</a:t>
            </a:r>
          </a:p>
          <a:p>
            <a:r>
              <a:rPr lang="en-US" dirty="0" smtClean="0"/>
              <a:t>There </a:t>
            </a:r>
            <a:r>
              <a:rPr lang="en-US" dirty="0"/>
              <a:t>are several kinds of logic: propositional logic, predicates of order 1 or more, epistemic logic, modal logic, temporal logic, fuzzy logic, </a:t>
            </a:r>
            <a:r>
              <a:rPr lang="en-US" dirty="0" smtClean="0"/>
              <a:t>etc.</a:t>
            </a:r>
          </a:p>
          <a:p>
            <a:r>
              <a:rPr lang="en-US" dirty="0"/>
              <a:t> Propositional logic is the basic human logic, that is expressed </a:t>
            </a:r>
            <a:r>
              <a:rPr lang="en-US" dirty="0" smtClean="0"/>
              <a:t>in syllogisms.</a:t>
            </a:r>
          </a:p>
          <a:p>
            <a:r>
              <a:rPr lang="en-US" dirty="0"/>
              <a:t>The expert system that uses </a:t>
            </a:r>
            <a:r>
              <a:rPr lang="en-US" dirty="0" smtClean="0"/>
              <a:t>propositional logic </a:t>
            </a:r>
            <a:r>
              <a:rPr lang="en-US" dirty="0"/>
              <a:t>is also called a zeroth-order expert system.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Inference Engine (cont.)</a:t>
            </a:r>
            <a:endParaRPr lang="en-US" dirty="0"/>
          </a:p>
        </p:txBody>
      </p:sp>
      <p:sp>
        <p:nvSpPr>
          <p:cNvPr id="3" name="Content Placeholder 2"/>
          <p:cNvSpPr>
            <a:spLocks noGrp="1"/>
          </p:cNvSpPr>
          <p:nvPr>
            <p:ph sz="quarter" idx="1"/>
          </p:nvPr>
        </p:nvSpPr>
        <p:spPr/>
        <p:txBody>
          <a:bodyPr/>
          <a:lstStyle/>
          <a:p>
            <a:r>
              <a:rPr lang="en-US" dirty="0" smtClean="0"/>
              <a:t>The </a:t>
            </a:r>
            <a:r>
              <a:rPr lang="en-US" dirty="0"/>
              <a:t>inference engine can be described as a form of finite state machine with a cycle consisting of three action states: </a:t>
            </a:r>
            <a:r>
              <a:rPr lang="en-US" b="1" i="1" dirty="0"/>
              <a:t>match rules</a:t>
            </a:r>
            <a:r>
              <a:rPr lang="en-US" b="1" dirty="0"/>
              <a:t>, </a:t>
            </a:r>
            <a:r>
              <a:rPr lang="en-US" b="1" i="1" dirty="0"/>
              <a:t>select rules</a:t>
            </a:r>
            <a:r>
              <a:rPr lang="en-US" b="1" dirty="0"/>
              <a:t>, </a:t>
            </a:r>
            <a:r>
              <a:rPr lang="en-US" dirty="0"/>
              <a:t>and</a:t>
            </a:r>
            <a:r>
              <a:rPr lang="en-US" b="1" dirty="0"/>
              <a:t> </a:t>
            </a:r>
            <a:r>
              <a:rPr lang="en-US" b="1" i="1" dirty="0"/>
              <a:t>execute rules</a:t>
            </a:r>
            <a:r>
              <a:rPr lang="en-US" b="1" dirty="0"/>
              <a:t>. </a:t>
            </a:r>
            <a:endParaRPr lang="en-US" b="1" dirty="0" smtClean="0"/>
          </a:p>
          <a:p>
            <a:r>
              <a:rPr lang="en-US" dirty="0" smtClean="0"/>
              <a:t>The  Forward chaining and Backward chaining are two techniques  often used  by Inference engine for  drawing  inferences  from  the  knowledge base.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Inference Engine (cont.)</a:t>
            </a:r>
            <a:endParaRPr lang="en-US" dirty="0"/>
          </a:p>
        </p:txBody>
      </p:sp>
      <p:sp>
        <p:nvSpPr>
          <p:cNvPr id="3" name="Content Placeholder 2"/>
          <p:cNvSpPr>
            <a:spLocks noGrp="1"/>
          </p:cNvSpPr>
          <p:nvPr>
            <p:ph sz="quarter" idx="1"/>
          </p:nvPr>
        </p:nvSpPr>
        <p:spPr/>
        <p:txBody>
          <a:bodyPr/>
          <a:lstStyle/>
          <a:p>
            <a:r>
              <a:rPr lang="en-US" b="1" dirty="0" smtClean="0"/>
              <a:t>Forward Chaining</a:t>
            </a:r>
          </a:p>
          <a:p>
            <a:pPr lvl="1"/>
            <a:r>
              <a:rPr lang="en-US" dirty="0" smtClean="0"/>
              <a:t>It is reasoning from facts to the conclusion which lead to actions being executed.</a:t>
            </a:r>
          </a:p>
          <a:p>
            <a:pPr lvl="1"/>
            <a:r>
              <a:rPr lang="en-US" dirty="0" smtClean="0"/>
              <a:t>Forward chaining is a top-down method.</a:t>
            </a:r>
            <a:endParaRPr lang="en-US" b="1" dirty="0" smtClean="0"/>
          </a:p>
          <a:p>
            <a:r>
              <a:rPr lang="en-US" b="1" dirty="0" smtClean="0"/>
              <a:t>Backward chaining</a:t>
            </a:r>
          </a:p>
          <a:p>
            <a:pPr lvl="1"/>
            <a:r>
              <a:rPr lang="en-US" dirty="0" smtClean="0"/>
              <a:t>It starts with  goals  (or actions) and queries the user about information which may satisfy the conditions contained in the rules.</a:t>
            </a:r>
          </a:p>
          <a:p>
            <a:pPr lvl="1"/>
            <a:r>
              <a:rPr lang="en-US" dirty="0" smtClean="0"/>
              <a:t>It is a bottom-up procedure.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Expert System	</a:t>
            </a:r>
            <a:endParaRPr lang="en-US" dirty="0"/>
          </a:p>
        </p:txBody>
      </p:sp>
      <p:sp>
        <p:nvSpPr>
          <p:cNvPr id="3" name="Text Placeholder 2"/>
          <p:cNvSpPr>
            <a:spLocks noGrp="1"/>
          </p:cNvSpPr>
          <p:nvPr>
            <p:ph type="body" idx="1"/>
          </p:nvPr>
        </p:nvSpPr>
        <p:spPr>
          <a:xfrm>
            <a:off x="2057400" y="5105400"/>
            <a:ext cx="7239000" cy="1371600"/>
          </a:xfrm>
        </p:spPr>
        <p:txBody>
          <a:bodyPr/>
          <a:lstStyle/>
          <a:p>
            <a:r>
              <a:rPr lang="en-US" dirty="0" smtClean="0"/>
              <a:t>The Robotic Lawyer</a:t>
            </a:r>
            <a:endParaRPr lang="en-US" dirty="0"/>
          </a:p>
        </p:txBody>
      </p:sp>
    </p:spTree>
    <p:extLst>
      <p:ext uri="{BB962C8B-B14F-4D97-AF65-F5344CB8AC3E}">
        <p14:creationId xmlns="" xmlns:p14="http://schemas.microsoft.com/office/powerpoint/2010/main" val="343843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sz="quarter" idx="1"/>
          </p:nvPr>
        </p:nvSpPr>
        <p:spPr/>
        <p:txBody>
          <a:bodyPr>
            <a:normAutofit/>
          </a:bodyPr>
          <a:lstStyle/>
          <a:p>
            <a:r>
              <a:rPr lang="en-US" dirty="0" smtClean="0"/>
              <a:t>A legal expert system, as </a:t>
            </a:r>
            <a:r>
              <a:rPr lang="en-US" dirty="0" err="1" smtClean="0"/>
              <a:t>Popple</a:t>
            </a:r>
            <a:r>
              <a:rPr lang="en-US" dirty="0" smtClean="0"/>
              <a:t> uses the term, is a system capable of performing at a level expected of a lawyer: “</a:t>
            </a:r>
          </a:p>
          <a:p>
            <a:r>
              <a:rPr lang="en-US" dirty="0" smtClean="0"/>
              <a:t>AI systems which merely assist a lawyer in coming to legal conclusions or preparing legal arguments are not here considered to be legal expert systems; </a:t>
            </a:r>
          </a:p>
          <a:p>
            <a:r>
              <a:rPr lang="en-US" dirty="0" smtClean="0"/>
              <a:t>A legal expert system must exhibit some legal expertise itself. </a:t>
            </a:r>
          </a:p>
          <a:p>
            <a:r>
              <a:rPr lang="en-US" dirty="0" smtClean="0"/>
              <a:t>Also called ‘computerized legal advisory 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Text Placeholder 2"/>
          <p:cNvSpPr>
            <a:spLocks noGrp="1"/>
          </p:cNvSpPr>
          <p:nvPr>
            <p:ph type="body" idx="1"/>
          </p:nvPr>
        </p:nvSpPr>
        <p:spPr/>
        <p:txBody>
          <a:bodyPr/>
          <a:lstStyle/>
          <a:p>
            <a:r>
              <a:rPr lang="en-US" dirty="0" smtClean="0"/>
              <a:t>What is Artificial Intelligence and Law?</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Skills of a Good Lawyer</a:t>
            </a:r>
            <a:endParaRPr lang="en-US" b="1" dirty="0"/>
          </a:p>
        </p:txBody>
      </p:sp>
      <p:sp>
        <p:nvSpPr>
          <p:cNvPr id="3" name="Content Placeholder 2"/>
          <p:cNvSpPr>
            <a:spLocks noGrp="1"/>
          </p:cNvSpPr>
          <p:nvPr>
            <p:ph sz="quarter" idx="1"/>
          </p:nvPr>
        </p:nvSpPr>
        <p:spPr/>
        <p:txBody>
          <a:bodyPr/>
          <a:lstStyle/>
          <a:p>
            <a:r>
              <a:rPr lang="en-US" b="1" dirty="0" smtClean="0"/>
              <a:t>General domain knowledge</a:t>
            </a:r>
          </a:p>
          <a:p>
            <a:r>
              <a:rPr lang="en-US" b="1" dirty="0" smtClean="0"/>
              <a:t>Formal knowledge</a:t>
            </a:r>
          </a:p>
          <a:p>
            <a:r>
              <a:rPr lang="en-US" b="1" dirty="0" smtClean="0"/>
              <a:t>Logical reasoning</a:t>
            </a:r>
          </a:p>
          <a:p>
            <a:r>
              <a:rPr lang="en-US" b="1" dirty="0" smtClean="0"/>
              <a:t>Interpretative skills</a:t>
            </a:r>
            <a:endParaRPr lang="en-US" dirty="0" smtClean="0"/>
          </a:p>
          <a:p>
            <a:r>
              <a:rPr lang="en-US" b="1" dirty="0" smtClean="0"/>
              <a:t>Research skills</a:t>
            </a:r>
          </a:p>
          <a:p>
            <a:r>
              <a:rPr lang="en-US" b="1" dirty="0" smtClean="0"/>
              <a:t>Organizational skills</a:t>
            </a:r>
          </a:p>
          <a:p>
            <a:r>
              <a:rPr lang="en-US" b="1" dirty="0" smtClean="0"/>
              <a:t>Strategic skills</a:t>
            </a:r>
          </a:p>
          <a:p>
            <a:r>
              <a:rPr lang="en-US" b="1" dirty="0" smtClean="0"/>
              <a:t>Communication skills</a:t>
            </a:r>
          </a:p>
          <a:p>
            <a:r>
              <a:rPr lang="en-US" b="1" dirty="0" smtClean="0"/>
              <a:t>‘Real world knowledge'</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Legal expert Systems</a:t>
            </a:r>
            <a:endParaRPr lang="en-US" b="1" dirty="0"/>
          </a:p>
        </p:txBody>
      </p:sp>
      <p:sp>
        <p:nvSpPr>
          <p:cNvPr id="3" name="Content Placeholder 2"/>
          <p:cNvSpPr>
            <a:spLocks noGrp="1"/>
          </p:cNvSpPr>
          <p:nvPr>
            <p:ph sz="quarter" idx="1"/>
          </p:nvPr>
        </p:nvSpPr>
        <p:spPr/>
        <p:txBody>
          <a:bodyPr/>
          <a:lstStyle/>
          <a:p>
            <a:r>
              <a:rPr lang="en-US" b="1" dirty="0" smtClean="0"/>
              <a:t>Formal advisory systems</a:t>
            </a:r>
          </a:p>
          <a:p>
            <a:pPr lvl="1"/>
            <a:r>
              <a:rPr lang="en-US" dirty="0" smtClean="0"/>
              <a:t>These systems simulate formal legal reasoning. </a:t>
            </a:r>
          </a:p>
          <a:p>
            <a:pPr lvl="1"/>
            <a:r>
              <a:rPr lang="en-US" dirty="0" smtClean="0"/>
              <a:t>The aim of the system is to produce advice on a question of law, supported by arguments which would be accepted in a Court.</a:t>
            </a:r>
          </a:p>
          <a:p>
            <a:r>
              <a:rPr lang="en-US" b="1" dirty="0" smtClean="0"/>
              <a:t>Strategic' advisory systems</a:t>
            </a:r>
          </a:p>
          <a:p>
            <a:pPr lvl="1"/>
            <a:r>
              <a:rPr lang="en-US" dirty="0" smtClean="0"/>
              <a:t>These systems attempt to simulate the weighing of formal and non-formal factors considered by a lawyer in, say, giving advice to a client on what was a suitable amount for which to settle a damages claim.</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Legal expert Systems</a:t>
            </a:r>
            <a:endParaRPr lang="en-US" b="1" dirty="0"/>
          </a:p>
        </p:txBody>
      </p:sp>
      <p:sp>
        <p:nvSpPr>
          <p:cNvPr id="3" name="Content Placeholder 2"/>
          <p:cNvSpPr>
            <a:spLocks noGrp="1"/>
          </p:cNvSpPr>
          <p:nvPr>
            <p:ph sz="quarter" idx="1"/>
          </p:nvPr>
        </p:nvSpPr>
        <p:spPr/>
        <p:txBody>
          <a:bodyPr/>
          <a:lstStyle/>
          <a:p>
            <a:pPr marL="274320" lvl="1">
              <a:spcBef>
                <a:spcPts val="600"/>
              </a:spcBef>
              <a:buSzPct val="70000"/>
              <a:buFont typeface="Wingdings"/>
              <a:buChar char=""/>
            </a:pPr>
            <a:r>
              <a:rPr lang="en-US" sz="2400" b="1" dirty="0" smtClean="0"/>
              <a:t>Automatic document generators</a:t>
            </a:r>
          </a:p>
          <a:p>
            <a:pPr lvl="1"/>
            <a:r>
              <a:rPr lang="en-US" dirty="0" smtClean="0"/>
              <a:t>The purpose of such programs is to capture the expertise that experienced practitioners have in drafting particular legal documents, in the form of a `template' of a that type of document. </a:t>
            </a:r>
          </a:p>
          <a:p>
            <a:r>
              <a:rPr lang="en-US" b="1" dirty="0" smtClean="0"/>
              <a:t>`Intelligent' litigation</a:t>
            </a:r>
          </a:p>
          <a:p>
            <a:pPr lvl="1"/>
            <a:r>
              <a:rPr lang="en-US" dirty="0" smtClean="0"/>
              <a:t>A step beyond automated drafting are programs which assist in all stages of the management of a specific piece of litigation or a transaction such as a conveyance.</a:t>
            </a:r>
            <a:endParaRPr lang="en-US" b="1" dirty="0" smtClean="0"/>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Shyster</a:t>
            </a:r>
            <a:endParaRPr lang="en-US" dirty="0"/>
          </a:p>
        </p:txBody>
      </p:sp>
      <p:sp>
        <p:nvSpPr>
          <p:cNvPr id="3" name="Text Placeholder 2"/>
          <p:cNvSpPr>
            <a:spLocks noGrp="1"/>
          </p:cNvSpPr>
          <p:nvPr>
            <p:ph type="body" idx="1"/>
          </p:nvPr>
        </p:nvSpPr>
        <p:spPr>
          <a:xfrm>
            <a:off x="2057400" y="5105400"/>
            <a:ext cx="7239000" cy="1371600"/>
          </a:xfrm>
        </p:spPr>
        <p:txBody>
          <a:bodyPr/>
          <a:lstStyle/>
          <a:p>
            <a:r>
              <a:rPr lang="en-US" dirty="0" smtClean="0"/>
              <a:t>An example of legal expert system developed in Australia. </a:t>
            </a:r>
            <a:endParaRPr lang="en-US" dirty="0"/>
          </a:p>
        </p:txBody>
      </p:sp>
    </p:spTree>
    <p:extLst>
      <p:ext uri="{BB962C8B-B14F-4D97-AF65-F5344CB8AC3E}">
        <p14:creationId xmlns="" xmlns:p14="http://schemas.microsoft.com/office/powerpoint/2010/main" val="343843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a:t>T</a:t>
            </a:r>
            <a:r>
              <a:rPr lang="en-US" dirty="0" smtClean="0"/>
              <a:t>he </a:t>
            </a:r>
            <a:r>
              <a:rPr lang="en-US" dirty="0"/>
              <a:t>doctoral </a:t>
            </a:r>
            <a:r>
              <a:rPr lang="en-US" dirty="0" smtClean="0"/>
              <a:t>dissertation</a:t>
            </a:r>
            <a:r>
              <a:rPr lang="en-US" dirty="0"/>
              <a:t> of James </a:t>
            </a:r>
            <a:r>
              <a:rPr lang="en-US" dirty="0" smtClean="0"/>
              <a:t>Popple.</a:t>
            </a:r>
          </a:p>
          <a:p>
            <a:r>
              <a:rPr lang="en-US" dirty="0" smtClean="0"/>
              <a:t>Shyster</a:t>
            </a:r>
            <a:r>
              <a:rPr lang="en-US" dirty="0"/>
              <a:t> is a </a:t>
            </a:r>
            <a:r>
              <a:rPr lang="en-US" b="1" i="1" dirty="0"/>
              <a:t>legal expert </a:t>
            </a:r>
            <a:r>
              <a:rPr lang="en-US" b="1" i="1" dirty="0" smtClean="0"/>
              <a:t>system</a:t>
            </a:r>
            <a:r>
              <a:rPr lang="en-US" dirty="0"/>
              <a:t> developed at the Australian National </a:t>
            </a:r>
            <a:r>
              <a:rPr lang="en-US" dirty="0" smtClean="0"/>
              <a:t>University</a:t>
            </a:r>
            <a:r>
              <a:rPr lang="en-US" dirty="0"/>
              <a:t> in </a:t>
            </a:r>
            <a:r>
              <a:rPr lang="en-US" dirty="0" smtClean="0"/>
              <a:t>Canberra.</a:t>
            </a:r>
          </a:p>
          <a:p>
            <a:r>
              <a:rPr lang="en-US" dirty="0" smtClean="0"/>
              <a:t>Shyster </a:t>
            </a:r>
            <a:r>
              <a:rPr lang="en-US" dirty="0"/>
              <a:t>attempts to model the way in which lawyers argue with cases</a:t>
            </a:r>
            <a:endParaRPr lang="en-US" dirty="0" smtClean="0"/>
          </a:p>
          <a:p>
            <a:r>
              <a:rPr lang="en-US" dirty="0"/>
              <a:t>A case-based system</a:t>
            </a:r>
            <a:r>
              <a:rPr lang="en-US" dirty="0" smtClean="0"/>
              <a:t>.</a:t>
            </a:r>
          </a:p>
          <a:p>
            <a:r>
              <a:rPr lang="en-US" dirty="0" smtClean="0"/>
              <a:t>Proposes </a:t>
            </a:r>
            <a:r>
              <a:rPr lang="en-US" dirty="0"/>
              <a:t>that a legal expert system need not be based upon a complex model of legal reasoning in order to produce useful </a:t>
            </a:r>
            <a:r>
              <a:rPr lang="en-US" dirty="0" smtClean="0"/>
              <a:t>advice.</a:t>
            </a:r>
          </a:p>
        </p:txBody>
      </p:sp>
    </p:spTree>
    <p:extLst>
      <p:ext uri="{BB962C8B-B14F-4D97-AF65-F5344CB8AC3E}">
        <p14:creationId xmlns:p14="http://schemas.microsoft.com/office/powerpoint/2010/main" xmlns="" val="1945612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towards legal systems</a:t>
            </a:r>
            <a:endParaRPr lang="en-US" dirty="0"/>
          </a:p>
        </p:txBody>
      </p:sp>
      <p:sp>
        <p:nvSpPr>
          <p:cNvPr id="3" name="Content Placeholder 2"/>
          <p:cNvSpPr>
            <a:spLocks noGrp="1"/>
          </p:cNvSpPr>
          <p:nvPr>
            <p:ph sz="quarter" idx="1"/>
          </p:nvPr>
        </p:nvSpPr>
        <p:spPr/>
        <p:txBody>
          <a:bodyPr/>
          <a:lstStyle/>
          <a:p>
            <a:r>
              <a:rPr lang="en-US" dirty="0" smtClean="0"/>
              <a:t>2 Approaches:</a:t>
            </a:r>
          </a:p>
          <a:p>
            <a:pPr lvl="1"/>
            <a:r>
              <a:rPr lang="en-US" dirty="0" smtClean="0"/>
              <a:t>Jurisprudence must supply the models of law and legal reasoning to build expert systems in law.</a:t>
            </a:r>
          </a:p>
          <a:p>
            <a:pPr lvl="1"/>
            <a:r>
              <a:rPr lang="en-US" dirty="0"/>
              <a:t>J</a:t>
            </a:r>
            <a:r>
              <a:rPr lang="en-US" dirty="0" smtClean="0"/>
              <a:t>urisprudence</a:t>
            </a:r>
            <a:r>
              <a:rPr lang="en-US" dirty="0"/>
              <a:t> is of limited value to developers of legal expert </a:t>
            </a:r>
            <a:r>
              <a:rPr lang="en-US" dirty="0" smtClean="0"/>
              <a:t>systems</a:t>
            </a:r>
          </a:p>
          <a:p>
            <a:endParaRPr lang="en-US" dirty="0"/>
          </a:p>
          <a:p>
            <a:r>
              <a:rPr lang="en-US" dirty="0" smtClean="0"/>
              <a:t>Shyster is developed on basis of the latter.</a:t>
            </a:r>
          </a:p>
          <a:p>
            <a:endParaRPr lang="en-US" dirty="0"/>
          </a:p>
        </p:txBody>
      </p:sp>
    </p:spTree>
    <p:extLst>
      <p:ext uri="{BB962C8B-B14F-4D97-AF65-F5344CB8AC3E}">
        <p14:creationId xmlns:p14="http://schemas.microsoft.com/office/powerpoint/2010/main" xmlns="" val="507286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sz="quarter" idx="1"/>
          </p:nvPr>
        </p:nvSpPr>
        <p:spPr/>
        <p:txBody>
          <a:bodyPr/>
          <a:lstStyle/>
          <a:p>
            <a:r>
              <a:rPr lang="en-US" b="1" dirty="0"/>
              <a:t>Knowledge base:</a:t>
            </a:r>
            <a:r>
              <a:rPr lang="en-US" dirty="0"/>
              <a:t> </a:t>
            </a:r>
            <a:endParaRPr lang="en-US" dirty="0" smtClean="0"/>
          </a:p>
          <a:p>
            <a:pPr lvl="1"/>
            <a:r>
              <a:rPr lang="en-US" dirty="0" smtClean="0"/>
              <a:t>Very simple knowledge base structure.</a:t>
            </a:r>
          </a:p>
          <a:p>
            <a:pPr lvl="1"/>
            <a:r>
              <a:rPr lang="en-US" dirty="0" smtClean="0"/>
              <a:t>Its </a:t>
            </a:r>
            <a:r>
              <a:rPr lang="en-US" dirty="0"/>
              <a:t>knowledge of the law is acquired, and represented, as information </a:t>
            </a:r>
            <a:r>
              <a:rPr lang="en-US" dirty="0" smtClean="0"/>
              <a:t>about various cases from the past.</a:t>
            </a:r>
          </a:p>
          <a:p>
            <a:pPr lvl="1"/>
            <a:r>
              <a:rPr lang="en-US" dirty="0" smtClean="0"/>
              <a:t>The various attributes </a:t>
            </a:r>
            <a:r>
              <a:rPr lang="en-US" dirty="0"/>
              <a:t>of </a:t>
            </a:r>
            <a:r>
              <a:rPr lang="en-US" dirty="0" smtClean="0"/>
              <a:t>in the cases are given different weight according to their importance.</a:t>
            </a:r>
          </a:p>
          <a:p>
            <a:pPr lvl="1"/>
            <a:r>
              <a:rPr lang="en-US" dirty="0" smtClean="0"/>
              <a:t>Dependencies between attributes is also stored. </a:t>
            </a:r>
          </a:p>
          <a:p>
            <a:pPr lvl="1"/>
            <a:endParaRPr lang="en-US" dirty="0" smtClean="0"/>
          </a:p>
          <a:p>
            <a:endParaRPr lang="en-US" dirty="0"/>
          </a:p>
          <a:p>
            <a:endParaRPr lang="en-US" dirty="0"/>
          </a:p>
        </p:txBody>
      </p:sp>
    </p:spTree>
    <p:extLst>
      <p:ext uri="{BB962C8B-B14F-4D97-AF65-F5344CB8AC3E}">
        <p14:creationId xmlns:p14="http://schemas.microsoft.com/office/powerpoint/2010/main" xmlns="" val="3263939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Working(contd..)</a:t>
            </a:r>
            <a:endParaRPr lang="en-US" dirty="0"/>
          </a:p>
        </p:txBody>
      </p:sp>
      <p:sp>
        <p:nvSpPr>
          <p:cNvPr id="3" name="Content Placeholder 2"/>
          <p:cNvSpPr>
            <a:spLocks noGrp="1"/>
          </p:cNvSpPr>
          <p:nvPr>
            <p:ph sz="quarter" idx="1"/>
          </p:nvPr>
        </p:nvSpPr>
        <p:spPr/>
        <p:txBody>
          <a:bodyPr/>
          <a:lstStyle/>
          <a:p>
            <a:r>
              <a:rPr lang="en-US" b="1" dirty="0"/>
              <a:t>Inference Rule:</a:t>
            </a:r>
            <a:r>
              <a:rPr lang="en-US" dirty="0"/>
              <a:t> </a:t>
            </a:r>
            <a:endParaRPr lang="en-US" dirty="0" smtClean="0"/>
          </a:p>
          <a:p>
            <a:pPr lvl="1"/>
            <a:r>
              <a:rPr lang="en-US" dirty="0" smtClean="0"/>
              <a:t>It </a:t>
            </a:r>
            <a:r>
              <a:rPr lang="en-US" dirty="0"/>
              <a:t>produces its advice by examining, and arguing about, the similarities and differences between </a:t>
            </a:r>
            <a:r>
              <a:rPr lang="en-US" dirty="0" smtClean="0"/>
              <a:t>cases.</a:t>
            </a:r>
          </a:p>
          <a:p>
            <a:pPr lvl="1"/>
            <a:r>
              <a:rPr lang="en-US" dirty="0"/>
              <a:t>Need to choose cases on which it can construct its opinion. </a:t>
            </a:r>
          </a:p>
          <a:p>
            <a:pPr lvl="1"/>
            <a:r>
              <a:rPr lang="en-US" dirty="0" smtClean="0"/>
              <a:t>Shyster </a:t>
            </a:r>
            <a:r>
              <a:rPr lang="en-US" dirty="0"/>
              <a:t>calculates distances between cases by weighing </a:t>
            </a:r>
            <a:r>
              <a:rPr lang="en-US" dirty="0" smtClean="0"/>
              <a:t>the attributes and checking dependencies.</a:t>
            </a:r>
          </a:p>
          <a:p>
            <a:pPr lvl="1"/>
            <a:r>
              <a:rPr lang="en-US" dirty="0"/>
              <a:t>N</a:t>
            </a:r>
            <a:r>
              <a:rPr lang="en-US" dirty="0" smtClean="0"/>
              <a:t>earest cases </a:t>
            </a:r>
            <a:r>
              <a:rPr lang="en-US" dirty="0"/>
              <a:t>are used to produce an </a:t>
            </a:r>
            <a:r>
              <a:rPr lang="en-US" dirty="0" smtClean="0"/>
              <a:t>argument</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xmlns="" val="285750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lstStyle/>
          <a:p>
            <a:r>
              <a:rPr lang="en-US" dirty="0" smtClean="0"/>
              <a:t>Shyster </a:t>
            </a:r>
            <a:r>
              <a:rPr lang="en-US" dirty="0"/>
              <a:t>was evaluated under </a:t>
            </a:r>
            <a:r>
              <a:rPr lang="en-US" dirty="0" smtClean="0"/>
              <a:t>the following</a:t>
            </a:r>
          </a:p>
          <a:p>
            <a:pPr lvl="1"/>
            <a:r>
              <a:rPr lang="en-US" dirty="0" smtClean="0"/>
              <a:t>Usefulness</a:t>
            </a:r>
          </a:p>
          <a:p>
            <a:pPr lvl="1"/>
            <a:r>
              <a:rPr lang="en-US" dirty="0" smtClean="0"/>
              <a:t>Generality</a:t>
            </a:r>
          </a:p>
          <a:p>
            <a:pPr lvl="1"/>
            <a:r>
              <a:rPr lang="en-US" dirty="0" smtClean="0"/>
              <a:t>Quality </a:t>
            </a:r>
            <a:r>
              <a:rPr lang="en-US" dirty="0"/>
              <a:t>of its </a:t>
            </a:r>
            <a:r>
              <a:rPr lang="en-US" dirty="0" smtClean="0"/>
              <a:t>advice</a:t>
            </a:r>
          </a:p>
          <a:p>
            <a:pPr lvl="1"/>
            <a:r>
              <a:rPr lang="en-US" dirty="0" smtClean="0"/>
              <a:t>Limitations</a:t>
            </a:r>
          </a:p>
          <a:p>
            <a:r>
              <a:rPr lang="en-US" dirty="0" smtClean="0"/>
              <a:t>Shyster has shown itself to be capable of good advise.</a:t>
            </a:r>
          </a:p>
          <a:p>
            <a:r>
              <a:rPr lang="en-US" b="1" dirty="0" smtClean="0"/>
              <a:t>Disadvantage: </a:t>
            </a:r>
            <a:r>
              <a:rPr lang="en-US" dirty="0" smtClean="0"/>
              <a:t>Need further theory to predict useful features of past cases.</a:t>
            </a:r>
          </a:p>
        </p:txBody>
      </p:sp>
    </p:spTree>
    <p:extLst>
      <p:ext uri="{BB962C8B-B14F-4D97-AF65-F5344CB8AC3E}">
        <p14:creationId xmlns:p14="http://schemas.microsoft.com/office/powerpoint/2010/main" xmlns="" val="2703599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sz="quarter" idx="1"/>
          </p:nvPr>
        </p:nvSpPr>
        <p:spPr/>
        <p:txBody>
          <a:bodyPr/>
          <a:lstStyle/>
          <a:p>
            <a:r>
              <a:rPr lang="en-US" dirty="0" smtClean="0"/>
              <a:t>What is Artificial Intelligence in Law?</a:t>
            </a:r>
          </a:p>
          <a:p>
            <a:pPr lvl="1"/>
            <a:r>
              <a:rPr lang="en-US" dirty="0" smtClean="0"/>
              <a:t>According to Wikipedia: </a:t>
            </a:r>
          </a:p>
          <a:p>
            <a:pPr lvl="1">
              <a:buNone/>
            </a:pPr>
            <a:r>
              <a:rPr lang="en-IN" b="1" dirty="0" smtClean="0"/>
              <a:t>   Artificial intelligence and Law</a:t>
            </a:r>
            <a:r>
              <a:rPr lang="en-IN" dirty="0" smtClean="0"/>
              <a:t> (AI and Law) is a subfield of artificial intelligence (AI) mainly concerned with applications of AI to </a:t>
            </a:r>
            <a:r>
              <a:rPr lang="en-IN" b="1" dirty="0" smtClean="0"/>
              <a:t>legal informatics problems</a:t>
            </a:r>
            <a:r>
              <a:rPr lang="en-IN" dirty="0" smtClean="0"/>
              <a:t> and original research on those problems</a:t>
            </a:r>
          </a:p>
          <a:p>
            <a:pPr lvl="1">
              <a:buNone/>
            </a:pPr>
            <a:endParaRPr lang="en-US" dirty="0" smtClean="0"/>
          </a:p>
          <a:p>
            <a:r>
              <a:rPr lang="en-US" dirty="0" smtClean="0"/>
              <a:t>What are Legal Informatics Problems?</a:t>
            </a:r>
          </a:p>
          <a:p>
            <a:pPr lvl="1">
              <a:buNone/>
            </a:pPr>
            <a:r>
              <a:rPr lang="en-IN" dirty="0" smtClean="0"/>
              <a:t>.</a:t>
            </a:r>
          </a:p>
          <a:p>
            <a:pPr lvl="1">
              <a:buNone/>
            </a:pPr>
            <a:endParaRPr lang="en-US" dirty="0" smtClean="0"/>
          </a:p>
          <a:p>
            <a:pPr lvl="1">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sz="quarter" idx="1"/>
          </p:nvPr>
        </p:nvSpPr>
        <p:spPr/>
        <p:txBody>
          <a:bodyPr/>
          <a:lstStyle/>
          <a:p>
            <a:pPr lvl="1"/>
            <a:r>
              <a:rPr lang="en-US" dirty="0" smtClean="0">
                <a:hlinkClick r:id="rId2"/>
              </a:rPr>
              <a:t>http://www.wikipedia.org/</a:t>
            </a:r>
            <a:endParaRPr lang="en-US" dirty="0" smtClean="0"/>
          </a:p>
          <a:p>
            <a:pPr lvl="1"/>
            <a:r>
              <a:rPr lang="en-US" dirty="0" smtClean="0">
                <a:hlinkClick r:id="rId3"/>
              </a:rPr>
              <a:t>http://cs.anu.edu.au/~James.Popple/publications/books/shyster.pdf</a:t>
            </a:r>
            <a:endParaRPr lang="en-US" dirty="0" smtClean="0"/>
          </a:p>
          <a:p>
            <a:pPr lvl="1"/>
            <a:r>
              <a:rPr lang="en-US" dirty="0" smtClean="0">
                <a:hlinkClick r:id="rId4"/>
              </a:rPr>
              <a:t>http://www.iaail.org/</a:t>
            </a:r>
            <a:endParaRPr lang="en-US" dirty="0" smtClean="0"/>
          </a:p>
          <a:p>
            <a:pPr lvl="1"/>
            <a:r>
              <a:rPr lang="en-US" dirty="0" smtClean="0">
                <a:hlinkClick r:id="rId5"/>
              </a:rPr>
              <a:t>http://austlii.edu.au/~alan/ai.htm</a:t>
            </a:r>
            <a:endParaRPr lang="en-US" dirty="0" smtClean="0"/>
          </a:p>
          <a:p>
            <a:pPr lvl="1"/>
            <a:r>
              <a:rPr lang="en-US" dirty="0" smtClean="0">
                <a:hlinkClick r:id="rId6"/>
              </a:rPr>
              <a:t>http://www2.austlii.edu.au/cal/papers/robots89/</a:t>
            </a:r>
            <a:endParaRPr lang="en-US" dirty="0" smtClean="0">
              <a:hlinkClick r:id="rId7"/>
            </a:endParaRPr>
          </a:p>
          <a:p>
            <a:pPr lvl="1"/>
            <a:r>
              <a:rPr lang="en-US" dirty="0" smtClean="0">
                <a:hlinkClick r:id="rId7"/>
              </a:rPr>
              <a:t>http://www.cs.uky.edu/~lewis/papers/inf-engine.pdf</a:t>
            </a:r>
            <a:endParaRPr lang="en-US" dirty="0" smtClean="0"/>
          </a:p>
          <a:p>
            <a:pPr lvl="1"/>
            <a:r>
              <a:rPr lang="en-US" dirty="0" smtClean="0">
                <a:hlinkClick r:id="rId6"/>
              </a:rPr>
              <a:t>http://www2.austlii.edu.au/cal/papers/robots89/</a:t>
            </a:r>
            <a:endParaRPr lang="en-US" dirty="0" smtClean="0"/>
          </a:p>
          <a:p>
            <a:pPr lvl="1"/>
            <a:r>
              <a:rPr lang="en-US" smtClean="0">
                <a:hlinkClick r:id="rId8"/>
              </a:rPr>
              <a:t>www.icsd.aegean.gr/lecturers/konsterg/teaching/KE/Rules.ppt</a:t>
            </a:r>
            <a:endParaRPr lang="en-US" smtClean="0"/>
          </a:p>
          <a:p>
            <a:pPr lvl="1"/>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Questions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Legal Informatics Problem:</a:t>
            </a:r>
            <a:endParaRPr lang="en-US" dirty="0"/>
          </a:p>
        </p:txBody>
      </p:sp>
      <p:sp>
        <p:nvSpPr>
          <p:cNvPr id="3" name="Content Placeholder 2"/>
          <p:cNvSpPr>
            <a:spLocks noGrp="1"/>
          </p:cNvSpPr>
          <p:nvPr>
            <p:ph sz="quarter" idx="1"/>
          </p:nvPr>
        </p:nvSpPr>
        <p:spPr/>
        <p:txBody>
          <a:bodyPr/>
          <a:lstStyle/>
          <a:p>
            <a:r>
              <a:rPr lang="en-IN" dirty="0" smtClean="0"/>
              <a:t>Information retrieval related to law (both manual and automated systems)</a:t>
            </a:r>
          </a:p>
          <a:p>
            <a:r>
              <a:rPr lang="en-IN" dirty="0" smtClean="0"/>
              <a:t>Information access issues (such as making legal and government information more accessible to the public, both physically and intellectually) </a:t>
            </a:r>
          </a:p>
          <a:p>
            <a:r>
              <a:rPr lang="en-IN" dirty="0" smtClean="0"/>
              <a:t>Practice issues (applications which help lawyers in their day-to-day operations).</a:t>
            </a:r>
          </a:p>
          <a:p>
            <a:r>
              <a:rPr lang="en-IN" dirty="0" smtClean="0"/>
              <a:t>Law and policy (issues such as privacy, copyright, security, the rule of law, making judgements, proving criminal intent)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AI in Law an Interesting Research topic?</a:t>
            </a:r>
            <a:endParaRPr lang="en-IN" dirty="0"/>
          </a:p>
        </p:txBody>
      </p:sp>
      <p:sp>
        <p:nvSpPr>
          <p:cNvPr id="3" name="Text Placeholder 2"/>
          <p:cNvSpPr>
            <a:spLocks noGrp="1"/>
          </p:cNvSpPr>
          <p:nvPr>
            <p:ph type="body" idx="1"/>
          </p:nvPr>
        </p:nvSpPr>
        <p:spPr/>
        <p:txBody>
          <a:bodyPr/>
          <a:lstStyle/>
          <a:p>
            <a:r>
              <a:rPr lang="en-US" dirty="0" smtClean="0"/>
              <a:t>Theoretical Research Interests?</a:t>
            </a:r>
          </a:p>
          <a:p>
            <a:r>
              <a:rPr lang="en-US" dirty="0" smtClean="0"/>
              <a:t>Practical Research Issues?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Defeasibility</a:t>
            </a:r>
            <a:endParaRPr lang="en-US" b="1" dirty="0"/>
          </a:p>
        </p:txBody>
      </p:sp>
      <p:sp>
        <p:nvSpPr>
          <p:cNvPr id="3" name="Content Placeholder 2"/>
          <p:cNvSpPr>
            <a:spLocks noGrp="1"/>
          </p:cNvSpPr>
          <p:nvPr>
            <p:ph sz="quarter" idx="1"/>
          </p:nvPr>
        </p:nvSpPr>
        <p:spPr/>
        <p:txBody>
          <a:bodyPr>
            <a:normAutofit/>
          </a:bodyPr>
          <a:lstStyle/>
          <a:p>
            <a:r>
              <a:rPr lang="en-US" dirty="0"/>
              <a:t>Reasoning is </a:t>
            </a:r>
            <a:r>
              <a:rPr lang="en-US" i="1" dirty="0" err="1"/>
              <a:t>defeasible</a:t>
            </a:r>
            <a:r>
              <a:rPr lang="en-US" dirty="0"/>
              <a:t> when the corresponding argument is rationally compelling but not deductively </a:t>
            </a:r>
            <a:r>
              <a:rPr lang="en-US" dirty="0" smtClean="0"/>
              <a:t>valid.</a:t>
            </a:r>
          </a:p>
          <a:p>
            <a:endParaRPr lang="en-US" dirty="0" smtClean="0"/>
          </a:p>
          <a:p>
            <a:r>
              <a:rPr lang="en-IN" dirty="0" smtClean="0"/>
              <a:t>Non-Demonstrative reasoning</a:t>
            </a:r>
          </a:p>
          <a:p>
            <a:endParaRPr lang="en-IN" dirty="0" smtClean="0"/>
          </a:p>
          <a:p>
            <a:r>
              <a:rPr lang="en-IN" dirty="0" smtClean="0"/>
              <a:t>Reasoning does not produce a full or complete demonstration of a claim</a:t>
            </a:r>
            <a:endParaRPr lang="en-US" dirty="0" smtClean="0"/>
          </a:p>
          <a:p>
            <a:endParaRPr lang="en-US" dirty="0" smtClean="0"/>
          </a:p>
        </p:txBody>
      </p:sp>
    </p:spTree>
    <p:extLst>
      <p:ext uri="{BB962C8B-B14F-4D97-AF65-F5344CB8AC3E}">
        <p14:creationId xmlns:p14="http://schemas.microsoft.com/office/powerpoint/2010/main" xmlns="" val="835842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Defeasibility: An Example</a:t>
            </a:r>
            <a:endParaRPr lang="en-IN" b="1" dirty="0"/>
          </a:p>
        </p:txBody>
      </p:sp>
      <p:sp>
        <p:nvSpPr>
          <p:cNvPr id="3" name="Content Placeholder 2"/>
          <p:cNvSpPr>
            <a:spLocks noGrp="1"/>
          </p:cNvSpPr>
          <p:nvPr>
            <p:ph sz="quarter" idx="1"/>
          </p:nvPr>
        </p:nvSpPr>
        <p:spPr/>
        <p:txBody>
          <a:bodyPr>
            <a:normAutofit/>
          </a:bodyPr>
          <a:lstStyle/>
          <a:p>
            <a:r>
              <a:rPr lang="en-US" dirty="0" smtClean="0"/>
              <a:t>Example Claim: </a:t>
            </a:r>
            <a:r>
              <a:rPr lang="en-US" b="1" dirty="0" smtClean="0"/>
              <a:t>I don’t have a sister</a:t>
            </a:r>
          </a:p>
          <a:p>
            <a:r>
              <a:rPr lang="en-US" b="1" dirty="0" smtClean="0"/>
              <a:t>Reasoning:</a:t>
            </a:r>
            <a:r>
              <a:rPr lang="en-US" dirty="0" smtClean="0"/>
              <a:t> </a:t>
            </a:r>
          </a:p>
          <a:p>
            <a:pPr lvl="1"/>
            <a:r>
              <a:rPr lang="en-US" dirty="0" smtClean="0"/>
              <a:t>If I had a sister, I would certainly have known about it (Assumption)</a:t>
            </a:r>
          </a:p>
          <a:p>
            <a:pPr lvl="1"/>
            <a:r>
              <a:rPr lang="en-US" dirty="0" smtClean="0"/>
              <a:t>Since I don’t know whether I have a sister, I don’t have one.</a:t>
            </a:r>
          </a:p>
          <a:p>
            <a:r>
              <a:rPr lang="en-US" dirty="0" smtClean="0"/>
              <a:t>This statement is </a:t>
            </a:r>
            <a:r>
              <a:rPr lang="en-US" dirty="0" err="1" smtClean="0"/>
              <a:t>defeasible</a:t>
            </a:r>
            <a:endParaRPr lang="en-US" dirty="0" smtClean="0"/>
          </a:p>
          <a:p>
            <a:r>
              <a:rPr lang="en-US" b="1" dirty="0" smtClean="0"/>
              <a:t>Reason</a:t>
            </a:r>
            <a:r>
              <a:rPr lang="en-US" dirty="0" smtClean="0"/>
              <a:t>: The argument nullifies, if I realize I have a sister in the future</a:t>
            </a:r>
          </a:p>
          <a:p>
            <a:endParaRPr lang="en-IN" dirty="0" smtClean="0"/>
          </a:p>
          <a:p>
            <a:pPr lvl="2"/>
            <a:endParaRPr lang="en-IN" sz="2100" dirty="0"/>
          </a:p>
          <a:p>
            <a:endParaRPr lang="en-IN" dirty="0" smtClean="0"/>
          </a:p>
          <a:p>
            <a:pPr marL="365760" lvl="1" indent="0">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Defeasibility to Law</a:t>
            </a:r>
            <a:endParaRPr lang="en-IN" b="1" dirty="0"/>
          </a:p>
        </p:txBody>
      </p:sp>
      <p:sp>
        <p:nvSpPr>
          <p:cNvPr id="3" name="Content Placeholder 2"/>
          <p:cNvSpPr>
            <a:spLocks noGrp="1"/>
          </p:cNvSpPr>
          <p:nvPr>
            <p:ph sz="quarter" idx="1"/>
          </p:nvPr>
        </p:nvSpPr>
        <p:spPr/>
        <p:txBody>
          <a:bodyPr/>
          <a:lstStyle/>
          <a:p>
            <a:r>
              <a:rPr lang="en-IN" sz="2600" dirty="0" smtClean="0"/>
              <a:t>No vehicles in a park:</a:t>
            </a:r>
          </a:p>
          <a:p>
            <a:pPr lvl="1"/>
            <a:r>
              <a:rPr lang="en-IN" sz="2400" dirty="0" smtClean="0"/>
              <a:t>What if the government places a fully functional war vehicle as a memorial in the park?</a:t>
            </a:r>
          </a:p>
          <a:p>
            <a:pPr lvl="1"/>
            <a:r>
              <a:rPr lang="en-IN" sz="2400" dirty="0" smtClean="0"/>
              <a:t>Are roller blades allowed?</a:t>
            </a:r>
          </a:p>
          <a:p>
            <a:pPr>
              <a:buNone/>
            </a:pPr>
            <a:endParaRPr lang="en-IN" sz="2700" dirty="0" smtClean="0"/>
          </a:p>
          <a:p>
            <a:endParaRPr lang="en-IN" sz="2700"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1741</TotalTime>
  <Words>1889</Words>
  <Application>Microsoft Office PowerPoint</Application>
  <PresentationFormat>On-screen Show (4:3)</PresentationFormat>
  <Paragraphs>247</Paragraphs>
  <Slides>41</Slides>
  <Notes>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Artificial Intelligence in Law</vt:lpstr>
      <vt:lpstr>Contents</vt:lpstr>
      <vt:lpstr>Introduction</vt:lpstr>
      <vt:lpstr>Introduction</vt:lpstr>
      <vt:lpstr>A Legal Informatics Problem:</vt:lpstr>
      <vt:lpstr>Why Is AI in Law an Interesting Research topic?</vt:lpstr>
      <vt:lpstr>Defeasibility</vt:lpstr>
      <vt:lpstr>Defeasibility: An Example</vt:lpstr>
      <vt:lpstr>Applications of Defeasibility to Law</vt:lpstr>
      <vt:lpstr>Defeasibility: importance in AI </vt:lpstr>
      <vt:lpstr>Formalization of Defeasible Reasoning</vt:lpstr>
      <vt:lpstr>Law Is Normative </vt:lpstr>
      <vt:lpstr>Examples: Law Is Normative</vt:lpstr>
      <vt:lpstr>Importance to AI: Deontic Logic</vt:lpstr>
      <vt:lpstr>Expert System</vt:lpstr>
      <vt:lpstr>Definition</vt:lpstr>
      <vt:lpstr>Look Behind</vt:lpstr>
      <vt:lpstr>Software Architecture</vt:lpstr>
      <vt:lpstr>Software Architecture (cont.)</vt:lpstr>
      <vt:lpstr>Working of an Expert System</vt:lpstr>
      <vt:lpstr>Rule-Based Reasoning</vt:lpstr>
      <vt:lpstr>Rule-Based Reasoning (cont.)</vt:lpstr>
      <vt:lpstr>Working Memory</vt:lpstr>
      <vt:lpstr>The Inference Engine</vt:lpstr>
      <vt:lpstr>The Inference Engine (cont.)</vt:lpstr>
      <vt:lpstr>The Inference Engine (cont.)</vt:lpstr>
      <vt:lpstr>The Inference Engine (cont.)</vt:lpstr>
      <vt:lpstr>Legal Expert System </vt:lpstr>
      <vt:lpstr>Definition</vt:lpstr>
      <vt:lpstr>Skills of a Good Lawyer</vt:lpstr>
      <vt:lpstr>Types of Legal expert Systems</vt:lpstr>
      <vt:lpstr>Types of Legal expert Systems</vt:lpstr>
      <vt:lpstr>Shyster</vt:lpstr>
      <vt:lpstr>Introduction</vt:lpstr>
      <vt:lpstr>Approach towards legal systems</vt:lpstr>
      <vt:lpstr>Working</vt:lpstr>
      <vt:lpstr>Working(contd..)</vt:lpstr>
      <vt:lpstr>Evaluation</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dc:creator>
  <cp:lastModifiedBy>Aditya</cp:lastModifiedBy>
  <cp:revision>163</cp:revision>
  <dcterms:created xsi:type="dcterms:W3CDTF">2012-03-24T17:33:13Z</dcterms:created>
  <dcterms:modified xsi:type="dcterms:W3CDTF">2012-04-02T14:47:14Z</dcterms:modified>
</cp:coreProperties>
</file>