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2" r:id="rId4"/>
    <p:sldId id="269" r:id="rId5"/>
    <p:sldId id="270" r:id="rId6"/>
    <p:sldId id="258" r:id="rId7"/>
    <p:sldId id="259" r:id="rId8"/>
    <p:sldId id="273" r:id="rId9"/>
    <p:sldId id="260" r:id="rId10"/>
    <p:sldId id="261"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352212" y="6246907"/>
            <a:ext cx="840105" cy="201295"/>
          </a:xfrm>
          <a:custGeom>
            <a:avLst/>
            <a:gdLst/>
            <a:ahLst/>
            <a:cxnLst/>
            <a:rect l="l" t="t" r="r" b="b"/>
            <a:pathLst>
              <a:path w="840104" h="201295">
                <a:moveTo>
                  <a:pt x="839787" y="0"/>
                </a:moveTo>
                <a:lnTo>
                  <a:pt x="0" y="0"/>
                </a:lnTo>
                <a:lnTo>
                  <a:pt x="0" y="201168"/>
                </a:lnTo>
                <a:lnTo>
                  <a:pt x="839787" y="201168"/>
                </a:lnTo>
                <a:lnTo>
                  <a:pt x="839787" y="0"/>
                </a:lnTo>
                <a:close/>
              </a:path>
            </a:pathLst>
          </a:custGeom>
          <a:solidFill>
            <a:srgbClr val="DED8A4"/>
          </a:solidFill>
        </p:spPr>
        <p:txBody>
          <a:bodyPr wrap="square" lIns="0" tIns="0" rIns="0" bIns="0" rtlCol="0"/>
          <a:lstStyle/>
          <a:p>
            <a:endParaRPr/>
          </a:p>
        </p:txBody>
      </p:sp>
      <p:sp>
        <p:nvSpPr>
          <p:cNvPr id="17" name="bg object 17"/>
          <p:cNvSpPr/>
          <p:nvPr/>
        </p:nvSpPr>
        <p:spPr>
          <a:xfrm>
            <a:off x="6102070" y="3654640"/>
            <a:ext cx="3264535" cy="201295"/>
          </a:xfrm>
          <a:custGeom>
            <a:avLst/>
            <a:gdLst/>
            <a:ahLst/>
            <a:cxnLst/>
            <a:rect l="l" t="t" r="r" b="b"/>
            <a:pathLst>
              <a:path w="3264534" h="201295">
                <a:moveTo>
                  <a:pt x="3264408" y="0"/>
                </a:moveTo>
                <a:lnTo>
                  <a:pt x="0" y="0"/>
                </a:lnTo>
                <a:lnTo>
                  <a:pt x="0" y="201168"/>
                </a:lnTo>
                <a:lnTo>
                  <a:pt x="3264408" y="201168"/>
                </a:lnTo>
                <a:lnTo>
                  <a:pt x="3264408" y="0"/>
                </a:lnTo>
                <a:close/>
              </a:path>
            </a:pathLst>
          </a:custGeom>
          <a:solidFill>
            <a:srgbClr val="DED8A4"/>
          </a:solidFill>
        </p:spPr>
        <p:txBody>
          <a:bodyPr wrap="square" lIns="0" tIns="0" rIns="0" bIns="0" rtlCol="0"/>
          <a:lstStyle/>
          <a:p>
            <a:endParaRPr/>
          </a:p>
        </p:txBody>
      </p:sp>
      <p:sp>
        <p:nvSpPr>
          <p:cNvPr id="18" name="bg object 18"/>
          <p:cNvSpPr/>
          <p:nvPr/>
        </p:nvSpPr>
        <p:spPr>
          <a:xfrm>
            <a:off x="0" y="1028700"/>
            <a:ext cx="6103086" cy="480060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2861550" y="2949955"/>
            <a:ext cx="6468898" cy="574039"/>
          </a:xfrm>
          <a:prstGeom prst="rect">
            <a:avLst/>
          </a:prstGeom>
        </p:spPr>
        <p:txBody>
          <a:bodyPr wrap="square" lIns="0" tIns="0" rIns="0" bIns="0">
            <a:spAutoFit/>
          </a:bodyPr>
          <a:lstStyle>
            <a:lvl1pPr>
              <a:defRPr sz="3600" b="1" i="0">
                <a:solidFill>
                  <a:srgbClr val="006F83"/>
                </a:solidFill>
                <a:latin typeface="Tahoma"/>
                <a:cs typeface="Tahom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4/18/2023</a:t>
            </a:fld>
            <a:endParaRPr lang="en-US"/>
          </a:p>
        </p:txBody>
      </p:sp>
      <p:sp>
        <p:nvSpPr>
          <p:cNvPr id="6" name="Holder 6"/>
          <p:cNvSpPr>
            <a:spLocks noGrp="1"/>
          </p:cNvSpPr>
          <p:nvPr>
            <p:ph type="sldNum" sz="quarter" idx="7"/>
          </p:nvPr>
        </p:nvSpPr>
        <p:spPr/>
        <p:txBody>
          <a:bodyPr lIns="0" tIns="0" rIns="0" bIns="0"/>
          <a:lstStyle>
            <a:lvl1pPr>
              <a:defRPr sz="1000" b="1" i="0">
                <a:solidFill>
                  <a:srgbClr val="006F83"/>
                </a:solidFill>
                <a:latin typeface="Times New Roman"/>
                <a:cs typeface="Times New Roman"/>
              </a:defRPr>
            </a:lvl1pPr>
          </a:lstStyle>
          <a:p>
            <a:pPr marL="38100">
              <a:lnSpc>
                <a:spcPts val="119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6F83"/>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4/18/2023</a:t>
            </a:fld>
            <a:endParaRPr lang="en-US"/>
          </a:p>
        </p:txBody>
      </p:sp>
      <p:sp>
        <p:nvSpPr>
          <p:cNvPr id="6" name="Holder 6"/>
          <p:cNvSpPr>
            <a:spLocks noGrp="1"/>
          </p:cNvSpPr>
          <p:nvPr>
            <p:ph type="sldNum" sz="quarter" idx="7"/>
          </p:nvPr>
        </p:nvSpPr>
        <p:spPr/>
        <p:txBody>
          <a:bodyPr lIns="0" tIns="0" rIns="0" bIns="0"/>
          <a:lstStyle>
            <a:lvl1pPr>
              <a:defRPr sz="1000" b="1" i="0">
                <a:solidFill>
                  <a:srgbClr val="006F83"/>
                </a:solidFill>
                <a:latin typeface="Times New Roman"/>
                <a:cs typeface="Times New Roman"/>
              </a:defRPr>
            </a:lvl1pPr>
          </a:lstStyle>
          <a:p>
            <a:pPr marL="38100">
              <a:lnSpc>
                <a:spcPts val="119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6F83"/>
                </a:solidFill>
                <a:latin typeface="Tahoma"/>
                <a:cs typeface="Tahom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4/18/2023</a:t>
            </a:fld>
            <a:endParaRPr lang="en-US"/>
          </a:p>
        </p:txBody>
      </p:sp>
      <p:sp>
        <p:nvSpPr>
          <p:cNvPr id="7" name="Holder 7"/>
          <p:cNvSpPr>
            <a:spLocks noGrp="1"/>
          </p:cNvSpPr>
          <p:nvPr>
            <p:ph type="sldNum" sz="quarter" idx="7"/>
          </p:nvPr>
        </p:nvSpPr>
        <p:spPr/>
        <p:txBody>
          <a:bodyPr lIns="0" tIns="0" rIns="0" bIns="0"/>
          <a:lstStyle>
            <a:lvl1pPr>
              <a:defRPr sz="1000" b="1" i="0">
                <a:solidFill>
                  <a:srgbClr val="006F83"/>
                </a:solidFill>
                <a:latin typeface="Times New Roman"/>
                <a:cs typeface="Times New Roman"/>
              </a:defRPr>
            </a:lvl1pPr>
          </a:lstStyle>
          <a:p>
            <a:pPr marL="38100">
              <a:lnSpc>
                <a:spcPts val="119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352212" y="6246907"/>
            <a:ext cx="840105" cy="201295"/>
          </a:xfrm>
          <a:custGeom>
            <a:avLst/>
            <a:gdLst/>
            <a:ahLst/>
            <a:cxnLst/>
            <a:rect l="l" t="t" r="r" b="b"/>
            <a:pathLst>
              <a:path w="840104" h="201295">
                <a:moveTo>
                  <a:pt x="839787" y="0"/>
                </a:moveTo>
                <a:lnTo>
                  <a:pt x="0" y="0"/>
                </a:lnTo>
                <a:lnTo>
                  <a:pt x="0" y="201168"/>
                </a:lnTo>
                <a:lnTo>
                  <a:pt x="839787" y="201168"/>
                </a:lnTo>
                <a:lnTo>
                  <a:pt x="839787" y="0"/>
                </a:lnTo>
                <a:close/>
              </a:path>
            </a:pathLst>
          </a:custGeom>
          <a:solidFill>
            <a:srgbClr val="DED8A4"/>
          </a:solidFill>
        </p:spPr>
        <p:txBody>
          <a:bodyPr wrap="square" lIns="0" tIns="0" rIns="0" bIns="0" rtlCol="0"/>
          <a:lstStyle/>
          <a:p>
            <a:endParaRPr/>
          </a:p>
        </p:txBody>
      </p:sp>
      <p:sp>
        <p:nvSpPr>
          <p:cNvPr id="17" name="bg object 17"/>
          <p:cNvSpPr/>
          <p:nvPr/>
        </p:nvSpPr>
        <p:spPr>
          <a:xfrm>
            <a:off x="-1" y="3341014"/>
            <a:ext cx="4246245" cy="201295"/>
          </a:xfrm>
          <a:custGeom>
            <a:avLst/>
            <a:gdLst/>
            <a:ahLst/>
            <a:cxnLst/>
            <a:rect l="l" t="t" r="r" b="b"/>
            <a:pathLst>
              <a:path w="4246245" h="201295">
                <a:moveTo>
                  <a:pt x="4246119" y="0"/>
                </a:moveTo>
                <a:lnTo>
                  <a:pt x="0" y="0"/>
                </a:lnTo>
                <a:lnTo>
                  <a:pt x="0" y="201167"/>
                </a:lnTo>
                <a:lnTo>
                  <a:pt x="4246119" y="201167"/>
                </a:lnTo>
                <a:lnTo>
                  <a:pt x="4246119" y="0"/>
                </a:lnTo>
                <a:close/>
              </a:path>
            </a:pathLst>
          </a:custGeom>
          <a:solidFill>
            <a:srgbClr val="DED8A4"/>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a:solidFill>
                  <a:srgbClr val="006F83"/>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4/18/2023</a:t>
            </a:fld>
            <a:endParaRPr lang="en-US"/>
          </a:p>
        </p:txBody>
      </p:sp>
      <p:sp>
        <p:nvSpPr>
          <p:cNvPr id="5" name="Holder 5"/>
          <p:cNvSpPr>
            <a:spLocks noGrp="1"/>
          </p:cNvSpPr>
          <p:nvPr>
            <p:ph type="sldNum" sz="quarter" idx="7"/>
          </p:nvPr>
        </p:nvSpPr>
        <p:spPr/>
        <p:txBody>
          <a:bodyPr lIns="0" tIns="0" rIns="0" bIns="0"/>
          <a:lstStyle>
            <a:lvl1pPr>
              <a:defRPr sz="1000" b="1" i="0">
                <a:solidFill>
                  <a:srgbClr val="006F83"/>
                </a:solidFill>
                <a:latin typeface="Times New Roman"/>
                <a:cs typeface="Times New Roman"/>
              </a:defRPr>
            </a:lvl1pPr>
          </a:lstStyle>
          <a:p>
            <a:pPr marL="38100">
              <a:lnSpc>
                <a:spcPts val="119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956799" y="3011792"/>
            <a:ext cx="2286000" cy="2453640"/>
          </a:xfrm>
          <a:custGeom>
            <a:avLst/>
            <a:gdLst/>
            <a:ahLst/>
            <a:cxnLst/>
            <a:rect l="l" t="t" r="r" b="b"/>
            <a:pathLst>
              <a:path w="2286000" h="2453640">
                <a:moveTo>
                  <a:pt x="2286000" y="0"/>
                </a:moveTo>
                <a:lnTo>
                  <a:pt x="0" y="0"/>
                </a:lnTo>
                <a:lnTo>
                  <a:pt x="0" y="2453474"/>
                </a:lnTo>
                <a:lnTo>
                  <a:pt x="2286000" y="2453474"/>
                </a:lnTo>
                <a:lnTo>
                  <a:pt x="2286000" y="0"/>
                </a:lnTo>
                <a:close/>
              </a:path>
            </a:pathLst>
          </a:custGeom>
          <a:solidFill>
            <a:srgbClr val="DED8A4">
              <a:alpha val="50199"/>
            </a:srgbClr>
          </a:solidFill>
        </p:spPr>
        <p:txBody>
          <a:bodyPr wrap="square" lIns="0" tIns="0" rIns="0" bIns="0" rtlCol="0"/>
          <a:lstStyle/>
          <a:p>
            <a:endParaRPr/>
          </a:p>
        </p:txBody>
      </p:sp>
      <p:sp>
        <p:nvSpPr>
          <p:cNvPr id="17" name="bg object 17"/>
          <p:cNvSpPr/>
          <p:nvPr/>
        </p:nvSpPr>
        <p:spPr>
          <a:xfrm>
            <a:off x="9066212" y="3027641"/>
            <a:ext cx="2286000" cy="2453640"/>
          </a:xfrm>
          <a:custGeom>
            <a:avLst/>
            <a:gdLst/>
            <a:ahLst/>
            <a:cxnLst/>
            <a:rect l="l" t="t" r="r" b="b"/>
            <a:pathLst>
              <a:path w="2286000" h="2453640">
                <a:moveTo>
                  <a:pt x="2286000" y="0"/>
                </a:moveTo>
                <a:lnTo>
                  <a:pt x="0" y="0"/>
                </a:lnTo>
                <a:lnTo>
                  <a:pt x="0" y="2453474"/>
                </a:lnTo>
                <a:lnTo>
                  <a:pt x="2286000" y="2453474"/>
                </a:lnTo>
                <a:lnTo>
                  <a:pt x="2286000" y="0"/>
                </a:lnTo>
                <a:close/>
              </a:path>
            </a:pathLst>
          </a:custGeom>
          <a:solidFill>
            <a:srgbClr val="DED8A4">
              <a:alpha val="50199"/>
            </a:srgbClr>
          </a:solidFill>
        </p:spPr>
        <p:txBody>
          <a:bodyPr wrap="square" lIns="0" tIns="0" rIns="0" bIns="0" rtlCol="0"/>
          <a:lstStyle/>
          <a:p>
            <a:endParaRPr/>
          </a:p>
        </p:txBody>
      </p:sp>
      <p:sp>
        <p:nvSpPr>
          <p:cNvPr id="18" name="bg object 18"/>
          <p:cNvSpPr/>
          <p:nvPr/>
        </p:nvSpPr>
        <p:spPr>
          <a:xfrm>
            <a:off x="6511505" y="3027641"/>
            <a:ext cx="2286000" cy="2453640"/>
          </a:xfrm>
          <a:custGeom>
            <a:avLst/>
            <a:gdLst/>
            <a:ahLst/>
            <a:cxnLst/>
            <a:rect l="l" t="t" r="r" b="b"/>
            <a:pathLst>
              <a:path w="2286000" h="2453640">
                <a:moveTo>
                  <a:pt x="2286000" y="0"/>
                </a:moveTo>
                <a:lnTo>
                  <a:pt x="0" y="0"/>
                </a:lnTo>
                <a:lnTo>
                  <a:pt x="0" y="2453474"/>
                </a:lnTo>
                <a:lnTo>
                  <a:pt x="2286000" y="2453474"/>
                </a:lnTo>
                <a:lnTo>
                  <a:pt x="2286000" y="0"/>
                </a:lnTo>
                <a:close/>
              </a:path>
            </a:pathLst>
          </a:custGeom>
          <a:solidFill>
            <a:srgbClr val="DED8A4">
              <a:alpha val="50199"/>
            </a:srgbClr>
          </a:solidFill>
        </p:spPr>
        <p:txBody>
          <a:bodyPr wrap="square" lIns="0" tIns="0" rIns="0" bIns="0" rtlCol="0"/>
          <a:lstStyle/>
          <a:p>
            <a:endParaRPr/>
          </a:p>
        </p:txBody>
      </p:sp>
      <p:sp>
        <p:nvSpPr>
          <p:cNvPr id="19" name="bg object 19"/>
          <p:cNvSpPr/>
          <p:nvPr/>
        </p:nvSpPr>
        <p:spPr>
          <a:xfrm>
            <a:off x="11352212" y="6246907"/>
            <a:ext cx="840105" cy="201295"/>
          </a:xfrm>
          <a:custGeom>
            <a:avLst/>
            <a:gdLst/>
            <a:ahLst/>
            <a:cxnLst/>
            <a:rect l="l" t="t" r="r" b="b"/>
            <a:pathLst>
              <a:path w="840104" h="201295">
                <a:moveTo>
                  <a:pt x="839787" y="0"/>
                </a:moveTo>
                <a:lnTo>
                  <a:pt x="0" y="0"/>
                </a:lnTo>
                <a:lnTo>
                  <a:pt x="0" y="201168"/>
                </a:lnTo>
                <a:lnTo>
                  <a:pt x="839787" y="201168"/>
                </a:lnTo>
                <a:lnTo>
                  <a:pt x="839787" y="0"/>
                </a:lnTo>
                <a:close/>
              </a:path>
            </a:pathLst>
          </a:custGeom>
          <a:solidFill>
            <a:srgbClr val="DED8A4"/>
          </a:solidFill>
        </p:spPr>
        <p:txBody>
          <a:bodyPr wrap="square" lIns="0" tIns="0" rIns="0" bIns="0" rtlCol="0"/>
          <a:lstStyle/>
          <a:p>
            <a:endParaRPr/>
          </a:p>
        </p:txBody>
      </p:sp>
      <p:sp>
        <p:nvSpPr>
          <p:cNvPr id="20" name="bg object 20"/>
          <p:cNvSpPr/>
          <p:nvPr/>
        </p:nvSpPr>
        <p:spPr>
          <a:xfrm>
            <a:off x="0" y="4461205"/>
            <a:ext cx="2092960" cy="201295"/>
          </a:xfrm>
          <a:custGeom>
            <a:avLst/>
            <a:gdLst/>
            <a:ahLst/>
            <a:cxnLst/>
            <a:rect l="l" t="t" r="r" b="b"/>
            <a:pathLst>
              <a:path w="2092960" h="201295">
                <a:moveTo>
                  <a:pt x="2092413" y="0"/>
                </a:moveTo>
                <a:lnTo>
                  <a:pt x="0" y="0"/>
                </a:lnTo>
                <a:lnTo>
                  <a:pt x="0" y="201168"/>
                </a:lnTo>
                <a:lnTo>
                  <a:pt x="2092413" y="201168"/>
                </a:lnTo>
                <a:lnTo>
                  <a:pt x="2092413" y="0"/>
                </a:lnTo>
                <a:close/>
              </a:path>
            </a:pathLst>
          </a:custGeom>
          <a:solidFill>
            <a:srgbClr val="DED8A4"/>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4/18/2023</a:t>
            </a:fld>
            <a:endParaRPr lang="en-US"/>
          </a:p>
        </p:txBody>
      </p:sp>
      <p:sp>
        <p:nvSpPr>
          <p:cNvPr id="4" name="Holder 4"/>
          <p:cNvSpPr>
            <a:spLocks noGrp="1"/>
          </p:cNvSpPr>
          <p:nvPr>
            <p:ph type="sldNum" sz="quarter" idx="7"/>
          </p:nvPr>
        </p:nvSpPr>
        <p:spPr/>
        <p:txBody>
          <a:bodyPr lIns="0" tIns="0" rIns="0" bIns="0"/>
          <a:lstStyle>
            <a:lvl1pPr>
              <a:defRPr sz="1000" b="1" i="0">
                <a:solidFill>
                  <a:srgbClr val="006F83"/>
                </a:solidFill>
                <a:latin typeface="Times New Roman"/>
                <a:cs typeface="Times New Roman"/>
              </a:defRPr>
            </a:lvl1pPr>
          </a:lstStyle>
          <a:p>
            <a:pPr marL="38100">
              <a:lnSpc>
                <a:spcPts val="119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352212" y="6246907"/>
            <a:ext cx="840105" cy="201295"/>
          </a:xfrm>
          <a:custGeom>
            <a:avLst/>
            <a:gdLst/>
            <a:ahLst/>
            <a:cxnLst/>
            <a:rect l="l" t="t" r="r" b="b"/>
            <a:pathLst>
              <a:path w="840104" h="201295">
                <a:moveTo>
                  <a:pt x="839787" y="0"/>
                </a:moveTo>
                <a:lnTo>
                  <a:pt x="0" y="0"/>
                </a:lnTo>
                <a:lnTo>
                  <a:pt x="0" y="201168"/>
                </a:lnTo>
                <a:lnTo>
                  <a:pt x="839787" y="201168"/>
                </a:lnTo>
                <a:lnTo>
                  <a:pt x="839787" y="0"/>
                </a:lnTo>
                <a:close/>
              </a:path>
            </a:pathLst>
          </a:custGeom>
          <a:solidFill>
            <a:srgbClr val="DED8A4"/>
          </a:solidFill>
        </p:spPr>
        <p:txBody>
          <a:bodyPr wrap="square" lIns="0" tIns="0" rIns="0" bIns="0" rtlCol="0"/>
          <a:lstStyle/>
          <a:p>
            <a:endParaRPr/>
          </a:p>
        </p:txBody>
      </p:sp>
      <p:sp>
        <p:nvSpPr>
          <p:cNvPr id="2" name="Holder 2"/>
          <p:cNvSpPr>
            <a:spLocks noGrp="1"/>
          </p:cNvSpPr>
          <p:nvPr>
            <p:ph type="title"/>
          </p:nvPr>
        </p:nvSpPr>
        <p:spPr>
          <a:xfrm>
            <a:off x="1868804" y="865123"/>
            <a:ext cx="8454390" cy="574040"/>
          </a:xfrm>
          <a:prstGeom prst="rect">
            <a:avLst/>
          </a:prstGeom>
        </p:spPr>
        <p:txBody>
          <a:bodyPr wrap="square" lIns="0" tIns="0" rIns="0" bIns="0">
            <a:spAutoFit/>
          </a:bodyPr>
          <a:lstStyle>
            <a:lvl1pPr>
              <a:defRPr sz="3600" b="1" i="0">
                <a:solidFill>
                  <a:srgbClr val="006F83"/>
                </a:solidFill>
                <a:latin typeface="Tahoma"/>
                <a:cs typeface="Tahoma"/>
              </a:defRPr>
            </a:lvl1pPr>
          </a:lstStyle>
          <a:p>
            <a:endParaRPr/>
          </a:p>
        </p:txBody>
      </p:sp>
      <p:sp>
        <p:nvSpPr>
          <p:cNvPr id="3" name="Holder 3"/>
          <p:cNvSpPr>
            <a:spLocks noGrp="1"/>
          </p:cNvSpPr>
          <p:nvPr>
            <p:ph type="body" idx="1"/>
          </p:nvPr>
        </p:nvSpPr>
        <p:spPr>
          <a:xfrm>
            <a:off x="849312" y="1513332"/>
            <a:ext cx="10493375" cy="16484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4/18/2023</a:t>
            </a:fld>
            <a:endParaRPr lang="en-US"/>
          </a:p>
        </p:txBody>
      </p:sp>
      <p:sp>
        <p:nvSpPr>
          <p:cNvPr id="6" name="Holder 6"/>
          <p:cNvSpPr>
            <a:spLocks noGrp="1"/>
          </p:cNvSpPr>
          <p:nvPr>
            <p:ph type="sldNum" sz="quarter" idx="7"/>
          </p:nvPr>
        </p:nvSpPr>
        <p:spPr>
          <a:xfrm>
            <a:off x="11150600" y="6262736"/>
            <a:ext cx="139700" cy="166370"/>
          </a:xfrm>
          <a:prstGeom prst="rect">
            <a:avLst/>
          </a:prstGeom>
        </p:spPr>
        <p:txBody>
          <a:bodyPr wrap="square" lIns="0" tIns="0" rIns="0" bIns="0">
            <a:spAutoFit/>
          </a:bodyPr>
          <a:lstStyle>
            <a:lvl1pPr>
              <a:defRPr sz="1000" b="1" i="0">
                <a:solidFill>
                  <a:srgbClr val="006F83"/>
                </a:solidFill>
                <a:latin typeface="Times New Roman"/>
                <a:cs typeface="Times New Roman"/>
              </a:defRPr>
            </a:lvl1pPr>
          </a:lstStyle>
          <a:p>
            <a:pPr marL="38100">
              <a:lnSpc>
                <a:spcPts val="119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5.xml"/><Relationship Id="rId5" Type="http://schemas.openxmlformats.org/officeDocument/2006/relationships/image" Target="../media/image10.jpeg"/><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9787" y="0"/>
            <a:ext cx="11352530" cy="6858000"/>
            <a:chOff x="839787" y="0"/>
            <a:chExt cx="11352530" cy="6858000"/>
          </a:xfrm>
        </p:grpSpPr>
        <p:sp>
          <p:nvSpPr>
            <p:cNvPr id="3" name="object 3"/>
            <p:cNvSpPr/>
            <p:nvPr/>
          </p:nvSpPr>
          <p:spPr>
            <a:xfrm>
              <a:off x="4117847" y="0"/>
              <a:ext cx="8074152" cy="68579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5999" y="4956848"/>
              <a:ext cx="10926445" cy="201295"/>
            </a:xfrm>
            <a:custGeom>
              <a:avLst/>
              <a:gdLst/>
              <a:ahLst/>
              <a:cxnLst/>
              <a:rect l="l" t="t" r="r" b="b"/>
              <a:pathLst>
                <a:path w="10926445" h="201295">
                  <a:moveTo>
                    <a:pt x="10926000" y="0"/>
                  </a:moveTo>
                  <a:lnTo>
                    <a:pt x="0" y="0"/>
                  </a:lnTo>
                  <a:lnTo>
                    <a:pt x="0" y="201168"/>
                  </a:lnTo>
                  <a:lnTo>
                    <a:pt x="10926000" y="201168"/>
                  </a:lnTo>
                  <a:lnTo>
                    <a:pt x="10926000" y="0"/>
                  </a:lnTo>
                  <a:close/>
                </a:path>
              </a:pathLst>
            </a:custGeom>
            <a:solidFill>
              <a:srgbClr val="DED8A4"/>
            </a:solidFill>
          </p:spPr>
          <p:txBody>
            <a:bodyPr wrap="square" lIns="0" tIns="0" rIns="0" bIns="0" rtlCol="0"/>
            <a:lstStyle/>
            <a:p>
              <a:endParaRPr/>
            </a:p>
          </p:txBody>
        </p:sp>
        <p:sp>
          <p:nvSpPr>
            <p:cNvPr id="5" name="object 5"/>
            <p:cNvSpPr/>
            <p:nvPr/>
          </p:nvSpPr>
          <p:spPr>
            <a:xfrm>
              <a:off x="839787" y="2839694"/>
              <a:ext cx="5880100" cy="2322195"/>
            </a:xfrm>
            <a:custGeom>
              <a:avLst/>
              <a:gdLst/>
              <a:ahLst/>
              <a:cxnLst/>
              <a:rect l="l" t="t" r="r" b="b"/>
              <a:pathLst>
                <a:path w="5880100" h="2322195">
                  <a:moveTo>
                    <a:pt x="5879592" y="0"/>
                  </a:moveTo>
                  <a:lnTo>
                    <a:pt x="0" y="0"/>
                  </a:lnTo>
                  <a:lnTo>
                    <a:pt x="0" y="2113381"/>
                  </a:lnTo>
                  <a:lnTo>
                    <a:pt x="0" y="2322093"/>
                  </a:lnTo>
                  <a:lnTo>
                    <a:pt x="426212" y="2322093"/>
                  </a:lnTo>
                  <a:lnTo>
                    <a:pt x="426212" y="2113381"/>
                  </a:lnTo>
                  <a:lnTo>
                    <a:pt x="5879592" y="2113381"/>
                  </a:lnTo>
                  <a:lnTo>
                    <a:pt x="5879592" y="0"/>
                  </a:lnTo>
                  <a:close/>
                </a:path>
              </a:pathLst>
            </a:custGeom>
            <a:solidFill>
              <a:srgbClr val="006F83"/>
            </a:solidFill>
          </p:spPr>
          <p:txBody>
            <a:bodyPr wrap="square" lIns="0" tIns="0" rIns="0" bIns="0" rtlCol="0"/>
            <a:lstStyle/>
            <a:p>
              <a:endParaRPr/>
            </a:p>
          </p:txBody>
        </p:sp>
      </p:grpSp>
      <p:sp>
        <p:nvSpPr>
          <p:cNvPr id="6" name="object 6"/>
          <p:cNvSpPr txBox="1"/>
          <p:nvPr/>
        </p:nvSpPr>
        <p:spPr>
          <a:xfrm>
            <a:off x="839787" y="2839694"/>
            <a:ext cx="5880100" cy="2117725"/>
          </a:xfrm>
          <a:prstGeom prst="rect">
            <a:avLst/>
          </a:prstGeom>
        </p:spPr>
        <p:txBody>
          <a:bodyPr vert="horz" wrap="square" lIns="0" tIns="5080" rIns="0" bIns="0" rtlCol="0">
            <a:spAutoFit/>
          </a:bodyPr>
          <a:lstStyle/>
          <a:p>
            <a:pPr>
              <a:lnSpc>
                <a:spcPct val="100000"/>
              </a:lnSpc>
              <a:spcBef>
                <a:spcPts val="40"/>
              </a:spcBef>
            </a:pPr>
            <a:endParaRPr sz="6350">
              <a:latin typeface="Times New Roman"/>
              <a:cs typeface="Times New Roman"/>
            </a:endParaRPr>
          </a:p>
          <a:p>
            <a:pPr marL="431800" marR="1089660">
              <a:lnSpc>
                <a:spcPts val="4390"/>
              </a:lnSpc>
            </a:pPr>
            <a:r>
              <a:rPr sz="4000" spc="-5" dirty="0">
                <a:solidFill>
                  <a:srgbClr val="202124"/>
                </a:solidFill>
                <a:latin typeface="Arial"/>
                <a:cs typeface="Arial"/>
              </a:rPr>
              <a:t>Speech recognition  </a:t>
            </a:r>
            <a:r>
              <a:rPr sz="4000" dirty="0">
                <a:solidFill>
                  <a:srgbClr val="202124"/>
                </a:solidFill>
                <a:latin typeface="Arial"/>
                <a:cs typeface="Arial"/>
              </a:rPr>
              <a:t>system</a:t>
            </a:r>
            <a:endParaRPr sz="4000">
              <a:latin typeface="Arial"/>
              <a:cs typeface="Arial"/>
            </a:endParaRPr>
          </a:p>
        </p:txBody>
      </p:sp>
      <p:sp>
        <p:nvSpPr>
          <p:cNvPr id="7" name="object 7"/>
          <p:cNvSpPr/>
          <p:nvPr/>
        </p:nvSpPr>
        <p:spPr>
          <a:xfrm>
            <a:off x="839787" y="5158016"/>
            <a:ext cx="5880100" cy="900430"/>
          </a:xfrm>
          <a:custGeom>
            <a:avLst/>
            <a:gdLst/>
            <a:ahLst/>
            <a:cxnLst/>
            <a:rect l="l" t="t" r="r" b="b"/>
            <a:pathLst>
              <a:path w="5880100" h="900429">
                <a:moveTo>
                  <a:pt x="5879592" y="0"/>
                </a:moveTo>
                <a:lnTo>
                  <a:pt x="0" y="0"/>
                </a:lnTo>
                <a:lnTo>
                  <a:pt x="0" y="899885"/>
                </a:lnTo>
                <a:lnTo>
                  <a:pt x="5879592" y="899885"/>
                </a:lnTo>
                <a:lnTo>
                  <a:pt x="5879592" y="0"/>
                </a:lnTo>
                <a:close/>
              </a:path>
            </a:pathLst>
          </a:custGeom>
          <a:solidFill>
            <a:srgbClr val="006F83"/>
          </a:solidFill>
        </p:spPr>
        <p:txBody>
          <a:bodyPr wrap="square" lIns="0" tIns="0" rIns="0" bIns="0" rtlCol="0"/>
          <a:lstStyle/>
          <a:p>
            <a:endParaRPr/>
          </a:p>
        </p:txBody>
      </p:sp>
      <p:sp>
        <p:nvSpPr>
          <p:cNvPr id="8" name="object 8"/>
          <p:cNvSpPr txBox="1"/>
          <p:nvPr/>
        </p:nvSpPr>
        <p:spPr>
          <a:xfrm>
            <a:off x="839787" y="5158016"/>
            <a:ext cx="5880100" cy="900430"/>
          </a:xfrm>
          <a:prstGeom prst="rect">
            <a:avLst/>
          </a:prstGeom>
        </p:spPr>
        <p:txBody>
          <a:bodyPr vert="horz" wrap="square" lIns="0" tIns="153670" rIns="0" bIns="0" rtlCol="0">
            <a:spAutoFit/>
          </a:bodyPr>
          <a:lstStyle/>
          <a:p>
            <a:pPr marL="431800" marR="1669414">
              <a:lnSpc>
                <a:spcPct val="73800"/>
              </a:lnSpc>
              <a:spcBef>
                <a:spcPts val="1210"/>
              </a:spcBef>
            </a:pPr>
            <a:r>
              <a:rPr sz="2600" dirty="0">
                <a:solidFill>
                  <a:srgbClr val="FFFFFF"/>
                </a:solidFill>
                <a:latin typeface="Arial"/>
                <a:cs typeface="Arial"/>
              </a:rPr>
              <a:t>Don’t let your thoughts</a:t>
            </a:r>
            <a:r>
              <a:rPr sz="2600" spc="-100" dirty="0">
                <a:solidFill>
                  <a:srgbClr val="FFFFFF"/>
                </a:solidFill>
                <a:latin typeface="Arial"/>
                <a:cs typeface="Arial"/>
              </a:rPr>
              <a:t> </a:t>
            </a:r>
            <a:r>
              <a:rPr sz="2600" dirty="0">
                <a:solidFill>
                  <a:srgbClr val="FFFFFF"/>
                </a:solidFill>
                <a:latin typeface="Arial"/>
                <a:cs typeface="Arial"/>
              </a:rPr>
              <a:t>go  </a:t>
            </a:r>
            <a:r>
              <a:rPr sz="2600" spc="-5" dirty="0">
                <a:solidFill>
                  <a:srgbClr val="FFFFFF"/>
                </a:solidFill>
                <a:latin typeface="Arial"/>
                <a:cs typeface="Arial"/>
              </a:rPr>
              <a:t>Unspoken!</a:t>
            </a:r>
            <a:endParaRPr sz="2600">
              <a:latin typeface="Arial"/>
              <a:cs typeface="Arial"/>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90"/>
              </a:lnSpc>
            </a:pPr>
            <a:fld id="{81D60167-4931-47E6-BA6A-407CBD079E47}" type="slidenum">
              <a:rPr dirty="0"/>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667000"/>
            <a:ext cx="3438525" cy="575157"/>
          </a:xfrm>
          <a:prstGeom prst="rect">
            <a:avLst/>
          </a:prstGeom>
        </p:spPr>
        <p:txBody>
          <a:bodyPr vert="horz" wrap="square" lIns="0" tIns="74295" rIns="0" bIns="0" rtlCol="0">
            <a:spAutoFit/>
          </a:bodyPr>
          <a:lstStyle/>
          <a:p>
            <a:pPr marL="12700" marR="5080">
              <a:lnSpc>
                <a:spcPts val="3890"/>
              </a:lnSpc>
              <a:spcBef>
                <a:spcPts val="585"/>
              </a:spcBef>
            </a:pPr>
            <a:r>
              <a:rPr lang="en-US" spc="-5" dirty="0"/>
              <a:t>CONCLUSION</a:t>
            </a:r>
            <a:endParaRPr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90"/>
              </a:lnSpc>
            </a:pPr>
            <a:fld id="{81D60167-4931-47E6-BA6A-407CBD079E47}" type="slidenum">
              <a:rPr dirty="0"/>
              <a:t>10</a:t>
            </a:fld>
            <a:endParaRPr dirty="0"/>
          </a:p>
        </p:txBody>
      </p:sp>
      <p:sp>
        <p:nvSpPr>
          <p:cNvPr id="3" name="object 3"/>
          <p:cNvSpPr txBox="1"/>
          <p:nvPr/>
        </p:nvSpPr>
        <p:spPr>
          <a:xfrm>
            <a:off x="4800600" y="948665"/>
            <a:ext cx="6172200" cy="5280292"/>
          </a:xfrm>
          <a:prstGeom prst="rect">
            <a:avLst/>
          </a:prstGeom>
        </p:spPr>
        <p:txBody>
          <a:bodyPr vert="horz" wrap="square" lIns="0" tIns="12065" rIns="0" bIns="0" rtlCol="0">
            <a:spAutoFit/>
          </a:bodyPr>
          <a:lstStyle/>
          <a:p>
            <a:pPr marL="285750" indent="-285750" algn="just">
              <a:lnSpc>
                <a:spcPct val="110000"/>
              </a:lnSpc>
              <a:spcBef>
                <a:spcPts val="600"/>
              </a:spcBef>
              <a:spcAft>
                <a:spcPts val="1000"/>
              </a:spcAft>
              <a:buFont typeface="Arial" panose="020B0604020202020204" pitchFamily="34" charset="0"/>
              <a:buChar char="•"/>
            </a:pPr>
            <a:r>
              <a:rPr lang="en-US" sz="1800" dirty="0">
                <a:solidFill>
                  <a:srgbClr val="595959"/>
                </a:solidFill>
                <a:effectLst/>
                <a:latin typeface="Arial" panose="020B0604020202020204" pitchFamily="34" charset="0"/>
                <a:ea typeface="Constantia" panose="02030602050306030303" pitchFamily="18" charset="0"/>
                <a:cs typeface="Arial" panose="020B0604020202020204" pitchFamily="34" charset="0"/>
              </a:rPr>
              <a:t>Through this project, we showed  underlying emotion from speech audio data and some insights on the human expression of emotion through voice.</a:t>
            </a:r>
          </a:p>
          <a:p>
            <a:pPr marL="285750" indent="-285750" algn="just">
              <a:lnSpc>
                <a:spcPct val="110000"/>
              </a:lnSpc>
              <a:spcBef>
                <a:spcPts val="600"/>
              </a:spcBef>
              <a:spcAft>
                <a:spcPts val="1000"/>
              </a:spcAft>
              <a:buFont typeface="Arial" panose="020B0604020202020204" pitchFamily="34" charset="0"/>
              <a:buChar char="•"/>
            </a:pPr>
            <a:r>
              <a:rPr lang="en-US" sz="1800" dirty="0">
                <a:solidFill>
                  <a:srgbClr val="595959"/>
                </a:solidFill>
                <a:effectLst/>
                <a:latin typeface="Arial" panose="020B0604020202020204" pitchFamily="34" charset="0"/>
                <a:ea typeface="Constantia" panose="02030602050306030303" pitchFamily="18" charset="0"/>
                <a:cs typeface="Arial" panose="020B0604020202020204" pitchFamily="34" charset="0"/>
              </a:rPr>
              <a:t>This system can be employed in a variety of setups like Call Centre for complaints or marketing, in voice-based virtual assistants or chatbots, in linguistic research, etc.</a:t>
            </a:r>
          </a:p>
          <a:p>
            <a:pPr marL="285750" indent="-285750" algn="just">
              <a:lnSpc>
                <a:spcPct val="110000"/>
              </a:lnSpc>
              <a:spcBef>
                <a:spcPts val="600"/>
              </a:spcBef>
              <a:spcAft>
                <a:spcPts val="1000"/>
              </a:spcAft>
              <a:buFont typeface="Arial" panose="020B0604020202020204" pitchFamily="34" charset="0"/>
              <a:buChar char="•"/>
            </a:pPr>
            <a:r>
              <a:rPr lang="en-US" sz="1800" dirty="0">
                <a:solidFill>
                  <a:srgbClr val="595959"/>
                </a:solidFill>
                <a:effectLst/>
                <a:latin typeface="Arial" panose="020B0604020202020204" pitchFamily="34" charset="0"/>
                <a:ea typeface="Constantia" panose="02030602050306030303" pitchFamily="18" charset="0"/>
                <a:cs typeface="Arial" panose="020B0604020202020204" pitchFamily="34" charset="0"/>
              </a:rPr>
              <a:t>A few possible steps that can be implemented to make the models more robust and accurate are the following</a:t>
            </a:r>
            <a:endParaRPr lang="en-IN" dirty="0">
              <a:solidFill>
                <a:srgbClr val="595959"/>
              </a:solidFill>
              <a:latin typeface="Arial" panose="020B0604020202020204" pitchFamily="34" charset="0"/>
              <a:ea typeface="Constantia" panose="02030602050306030303" pitchFamily="18" charset="0"/>
              <a:cs typeface="Arial" panose="020B0604020202020204" pitchFamily="34" charset="0"/>
            </a:endParaRPr>
          </a:p>
          <a:p>
            <a:pPr marL="285750" indent="-285750" algn="just">
              <a:lnSpc>
                <a:spcPct val="110000"/>
              </a:lnSpc>
              <a:spcBef>
                <a:spcPts val="600"/>
              </a:spcBef>
              <a:spcAft>
                <a:spcPts val="1000"/>
              </a:spcAft>
              <a:buFont typeface="Arial" panose="020B0604020202020204" pitchFamily="34" charset="0"/>
              <a:buChar char="•"/>
            </a:pPr>
            <a:r>
              <a:rPr lang="en-US" sz="1800" dirty="0">
                <a:solidFill>
                  <a:srgbClr val="595959"/>
                </a:solidFill>
                <a:effectLst/>
                <a:latin typeface="Arial" panose="020B0604020202020204" pitchFamily="34" charset="0"/>
                <a:ea typeface="Constantia" panose="02030602050306030303" pitchFamily="18" charset="0"/>
                <a:cs typeface="Arial" panose="020B0604020202020204" pitchFamily="34" charset="0"/>
              </a:rPr>
              <a:t>An accurate implementation of the pace of the speaking can be explored to check if it can resolve some of the deficiencies of the model.</a:t>
            </a:r>
            <a:endParaRPr lang="en-IN" dirty="0">
              <a:solidFill>
                <a:srgbClr val="595959"/>
              </a:solidFill>
              <a:latin typeface="Arial" panose="020B0604020202020204" pitchFamily="34" charset="0"/>
              <a:ea typeface="Constantia" panose="02030602050306030303" pitchFamily="18" charset="0"/>
              <a:cs typeface="Arial" panose="020B0604020202020204" pitchFamily="34" charset="0"/>
            </a:endParaRPr>
          </a:p>
          <a:p>
            <a:pPr marL="285750" indent="-285750" algn="just">
              <a:lnSpc>
                <a:spcPct val="110000"/>
              </a:lnSpc>
              <a:spcBef>
                <a:spcPts val="600"/>
              </a:spcBef>
              <a:spcAft>
                <a:spcPts val="1000"/>
              </a:spcAft>
              <a:buFont typeface="Arial" panose="020B0604020202020204" pitchFamily="34" charset="0"/>
              <a:buChar char="•"/>
            </a:pPr>
            <a:r>
              <a:rPr lang="en-US" sz="1800" dirty="0">
                <a:solidFill>
                  <a:srgbClr val="595959"/>
                </a:solidFill>
                <a:effectLst/>
                <a:latin typeface="Arial" panose="020B0604020202020204" pitchFamily="34" charset="0"/>
                <a:ea typeface="Constantia" panose="02030602050306030303" pitchFamily="18" charset="0"/>
                <a:cs typeface="Arial" panose="020B0604020202020204" pitchFamily="34" charset="0"/>
              </a:rPr>
              <a:t>Figuring out a way to clear random silence from the audio clip.</a:t>
            </a:r>
            <a:endParaRPr lang="en-IN" sz="1800" dirty="0">
              <a:solidFill>
                <a:srgbClr val="595959"/>
              </a:solidFill>
              <a:effectLst/>
              <a:latin typeface="Arial" panose="020B0604020202020204" pitchFamily="34" charset="0"/>
              <a:ea typeface="Constantia" panose="02030602050306030303" pitchFamily="18" charset="0"/>
              <a:cs typeface="Arial" panose="020B0604020202020204" pitchFamily="34" charset="0"/>
            </a:endParaRPr>
          </a:p>
          <a:p>
            <a:pPr algn="just">
              <a:lnSpc>
                <a:spcPct val="110000"/>
              </a:lnSpc>
              <a:spcBef>
                <a:spcPts val="600"/>
              </a:spcBef>
              <a:spcAft>
                <a:spcPts val="1000"/>
              </a:spcAft>
            </a:pPr>
            <a:r>
              <a:rPr lang="en-US" sz="1800" dirty="0">
                <a:solidFill>
                  <a:srgbClr val="595959"/>
                </a:solidFill>
                <a:effectLst/>
                <a:latin typeface="Arial" panose="020B0604020202020204" pitchFamily="34" charset="0"/>
                <a:ea typeface="Constantia" panose="02030602050306030303" pitchFamily="18" charset="0"/>
                <a:cs typeface="Arial" panose="020B0604020202020204" pitchFamily="34" charset="0"/>
              </a:rPr>
              <a:t>.</a:t>
            </a:r>
            <a:endParaRPr lang="en-IN" sz="1800" dirty="0">
              <a:solidFill>
                <a:srgbClr val="595959"/>
              </a:solidFill>
              <a:effectLst/>
              <a:latin typeface="Arial" panose="020B0604020202020204" pitchFamily="34" charset="0"/>
              <a:ea typeface="Constantia" panose="02030602050306030303" pitchFamily="18"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5501" y="3288283"/>
            <a:ext cx="1307465" cy="1071245"/>
          </a:xfrm>
          <a:prstGeom prst="rect">
            <a:avLst/>
          </a:prstGeom>
        </p:spPr>
        <p:txBody>
          <a:bodyPr vert="horz" wrap="square" lIns="0" tIns="72390" rIns="0" bIns="0" rtlCol="0">
            <a:spAutoFit/>
          </a:bodyPr>
          <a:lstStyle/>
          <a:p>
            <a:pPr marL="12700" marR="5080">
              <a:lnSpc>
                <a:spcPts val="3910"/>
              </a:lnSpc>
              <a:spcBef>
                <a:spcPts val="570"/>
              </a:spcBef>
            </a:pPr>
            <a:r>
              <a:rPr sz="3600" b="1" dirty="0">
                <a:solidFill>
                  <a:srgbClr val="006F83"/>
                </a:solidFill>
                <a:latin typeface="Tahoma"/>
                <a:cs typeface="Tahoma"/>
              </a:rPr>
              <a:t>OUR  </a:t>
            </a:r>
            <a:r>
              <a:rPr sz="3600" b="1" spc="-5" dirty="0">
                <a:solidFill>
                  <a:srgbClr val="006F83"/>
                </a:solidFill>
                <a:latin typeface="Tahoma"/>
                <a:cs typeface="Tahoma"/>
              </a:rPr>
              <a:t>TEAM</a:t>
            </a:r>
            <a:endParaRPr sz="3600">
              <a:latin typeface="Tahoma"/>
              <a:cs typeface="Tahoma"/>
            </a:endParaRPr>
          </a:p>
        </p:txBody>
      </p:sp>
      <p:sp>
        <p:nvSpPr>
          <p:cNvPr id="3" name="object 3"/>
          <p:cNvSpPr txBox="1"/>
          <p:nvPr/>
        </p:nvSpPr>
        <p:spPr>
          <a:xfrm>
            <a:off x="4080979" y="3204972"/>
            <a:ext cx="2012950" cy="604781"/>
          </a:xfrm>
          <a:prstGeom prst="rect">
            <a:avLst/>
          </a:prstGeom>
        </p:spPr>
        <p:txBody>
          <a:bodyPr vert="horz" wrap="square" lIns="0" tIns="38100" rIns="0" bIns="0" rtlCol="0">
            <a:spAutoFit/>
          </a:bodyPr>
          <a:lstStyle/>
          <a:p>
            <a:pPr marL="12700" marR="5080" indent="-1270" algn="ctr">
              <a:lnSpc>
                <a:spcPct val="91500"/>
              </a:lnSpc>
              <a:spcBef>
                <a:spcPts val="300"/>
              </a:spcBef>
            </a:pPr>
            <a:r>
              <a:rPr lang="en-IN" sz="2000" b="1" spc="-5" dirty="0">
                <a:solidFill>
                  <a:srgbClr val="006F83"/>
                </a:solidFill>
                <a:latin typeface="Tahoma"/>
                <a:cs typeface="Tahoma"/>
              </a:rPr>
              <a:t>Aditya </a:t>
            </a:r>
            <a:r>
              <a:rPr lang="en-IN" sz="2000" b="1" spc="-5" dirty="0" err="1">
                <a:solidFill>
                  <a:srgbClr val="006F83"/>
                </a:solidFill>
                <a:latin typeface="Tahoma"/>
                <a:cs typeface="Tahoma"/>
              </a:rPr>
              <a:t>Raunak</a:t>
            </a:r>
            <a:r>
              <a:rPr lang="en-IN" sz="2000" b="1" spc="-5" dirty="0">
                <a:solidFill>
                  <a:srgbClr val="006F83"/>
                </a:solidFill>
                <a:latin typeface="Tahoma"/>
                <a:cs typeface="Tahoma"/>
              </a:rPr>
              <a:t> Raj</a:t>
            </a:r>
            <a:endParaRPr sz="2000" dirty="0">
              <a:latin typeface="Tahoma"/>
              <a:cs typeface="Tahoma"/>
            </a:endParaRPr>
          </a:p>
        </p:txBody>
      </p:sp>
      <p:sp>
        <p:nvSpPr>
          <p:cNvPr id="4" name="object 4"/>
          <p:cNvSpPr txBox="1"/>
          <p:nvPr/>
        </p:nvSpPr>
        <p:spPr>
          <a:xfrm>
            <a:off x="4388726" y="3973067"/>
            <a:ext cx="1422400" cy="622935"/>
          </a:xfrm>
          <a:prstGeom prst="rect">
            <a:avLst/>
          </a:prstGeom>
        </p:spPr>
        <p:txBody>
          <a:bodyPr vert="horz" wrap="square" lIns="0" tIns="97790" rIns="0" bIns="0" rtlCol="0">
            <a:spAutoFit/>
          </a:bodyPr>
          <a:lstStyle/>
          <a:p>
            <a:pPr algn="ctr">
              <a:lnSpc>
                <a:spcPct val="100000"/>
              </a:lnSpc>
              <a:spcBef>
                <a:spcPts val="770"/>
              </a:spcBef>
            </a:pPr>
            <a:r>
              <a:rPr sz="1400" i="1" spc="-35" dirty="0">
                <a:solidFill>
                  <a:srgbClr val="006F83"/>
                </a:solidFill>
                <a:latin typeface="Times New Roman"/>
                <a:cs typeface="Times New Roman"/>
              </a:rPr>
              <a:t>Team</a:t>
            </a:r>
            <a:r>
              <a:rPr sz="1400" i="1" spc="-15" dirty="0">
                <a:solidFill>
                  <a:srgbClr val="006F83"/>
                </a:solidFill>
                <a:latin typeface="Times New Roman"/>
                <a:cs typeface="Times New Roman"/>
              </a:rPr>
              <a:t> </a:t>
            </a:r>
            <a:r>
              <a:rPr sz="1400" i="1" spc="-5" dirty="0">
                <a:solidFill>
                  <a:srgbClr val="006F83"/>
                </a:solidFill>
                <a:latin typeface="Times New Roman"/>
                <a:cs typeface="Times New Roman"/>
              </a:rPr>
              <a:t>Member</a:t>
            </a:r>
            <a:endParaRPr sz="1400" dirty="0">
              <a:latin typeface="Times New Roman"/>
              <a:cs typeface="Times New Roman"/>
            </a:endParaRPr>
          </a:p>
          <a:p>
            <a:pPr algn="ctr">
              <a:lnSpc>
                <a:spcPct val="100000"/>
              </a:lnSpc>
              <a:spcBef>
                <a:spcPts val="675"/>
              </a:spcBef>
            </a:pPr>
            <a:r>
              <a:rPr sz="1400" dirty="0">
                <a:solidFill>
                  <a:srgbClr val="4D4D4D"/>
                </a:solidFill>
                <a:latin typeface="Times New Roman"/>
                <a:cs typeface="Times New Roman"/>
              </a:rPr>
              <a:t>RA20</a:t>
            </a:r>
            <a:r>
              <a:rPr sz="1400" spc="-55" dirty="0">
                <a:solidFill>
                  <a:srgbClr val="4D4D4D"/>
                </a:solidFill>
                <a:latin typeface="Times New Roman"/>
                <a:cs typeface="Times New Roman"/>
              </a:rPr>
              <a:t>1</a:t>
            </a:r>
            <a:r>
              <a:rPr sz="1400" dirty="0">
                <a:solidFill>
                  <a:srgbClr val="4D4D4D"/>
                </a:solidFill>
                <a:latin typeface="Times New Roman"/>
                <a:cs typeface="Times New Roman"/>
              </a:rPr>
              <a:t>1003010</a:t>
            </a:r>
            <a:r>
              <a:rPr lang="en-IN" sz="1400" dirty="0">
                <a:solidFill>
                  <a:srgbClr val="4D4D4D"/>
                </a:solidFill>
                <a:latin typeface="Times New Roman"/>
                <a:cs typeface="Times New Roman"/>
              </a:rPr>
              <a:t>575</a:t>
            </a:r>
            <a:endParaRPr sz="1400" dirty="0">
              <a:latin typeface="Times New Roman"/>
              <a:cs typeface="Times New Roman"/>
            </a:endParaRPr>
          </a:p>
        </p:txBody>
      </p:sp>
      <p:sp>
        <p:nvSpPr>
          <p:cNvPr id="5" name="object 5"/>
          <p:cNvSpPr txBox="1"/>
          <p:nvPr/>
        </p:nvSpPr>
        <p:spPr>
          <a:xfrm>
            <a:off x="6787730" y="3424428"/>
            <a:ext cx="1734185" cy="330200"/>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006F83"/>
                </a:solidFill>
                <a:latin typeface="Tahoma"/>
                <a:cs typeface="Tahoma"/>
              </a:rPr>
              <a:t>Nilesh</a:t>
            </a:r>
            <a:r>
              <a:rPr sz="2000" b="1" spc="-80" dirty="0">
                <a:solidFill>
                  <a:srgbClr val="006F83"/>
                </a:solidFill>
                <a:latin typeface="Tahoma"/>
                <a:cs typeface="Tahoma"/>
              </a:rPr>
              <a:t> </a:t>
            </a:r>
            <a:r>
              <a:rPr sz="2000" b="1" spc="-5" dirty="0">
                <a:solidFill>
                  <a:srgbClr val="006F83"/>
                </a:solidFill>
                <a:latin typeface="Tahoma"/>
                <a:cs typeface="Tahoma"/>
              </a:rPr>
              <a:t>Kumar</a:t>
            </a:r>
            <a:endParaRPr sz="2000">
              <a:latin typeface="Tahoma"/>
              <a:cs typeface="Tahoma"/>
            </a:endParaRPr>
          </a:p>
        </p:txBody>
      </p:sp>
      <p:sp>
        <p:nvSpPr>
          <p:cNvPr id="6" name="object 6"/>
          <p:cNvSpPr txBox="1"/>
          <p:nvPr/>
        </p:nvSpPr>
        <p:spPr>
          <a:xfrm>
            <a:off x="6987882" y="3973067"/>
            <a:ext cx="1422400" cy="619400"/>
          </a:xfrm>
          <a:prstGeom prst="rect">
            <a:avLst/>
          </a:prstGeom>
        </p:spPr>
        <p:txBody>
          <a:bodyPr vert="horz" wrap="square" lIns="0" tIns="97790" rIns="0" bIns="0" rtlCol="0">
            <a:spAutoFit/>
          </a:bodyPr>
          <a:lstStyle/>
          <a:p>
            <a:pPr algn="ctr">
              <a:lnSpc>
                <a:spcPct val="100000"/>
              </a:lnSpc>
              <a:spcBef>
                <a:spcPts val="770"/>
              </a:spcBef>
            </a:pPr>
            <a:r>
              <a:rPr sz="1400" i="1" spc="-35" dirty="0">
                <a:solidFill>
                  <a:srgbClr val="006F83"/>
                </a:solidFill>
                <a:latin typeface="Times New Roman"/>
                <a:cs typeface="Times New Roman"/>
              </a:rPr>
              <a:t>Team</a:t>
            </a:r>
            <a:r>
              <a:rPr sz="1400" i="1" spc="-20" dirty="0">
                <a:solidFill>
                  <a:srgbClr val="006F83"/>
                </a:solidFill>
                <a:latin typeface="Times New Roman"/>
                <a:cs typeface="Times New Roman"/>
              </a:rPr>
              <a:t> </a:t>
            </a:r>
            <a:r>
              <a:rPr sz="1400" i="1" spc="-5" dirty="0">
                <a:solidFill>
                  <a:srgbClr val="006F83"/>
                </a:solidFill>
                <a:latin typeface="Times New Roman"/>
                <a:cs typeface="Times New Roman"/>
              </a:rPr>
              <a:t>Member</a:t>
            </a:r>
            <a:endParaRPr sz="1400" dirty="0">
              <a:latin typeface="Times New Roman"/>
              <a:cs typeface="Times New Roman"/>
            </a:endParaRPr>
          </a:p>
          <a:p>
            <a:pPr algn="ctr">
              <a:lnSpc>
                <a:spcPct val="100000"/>
              </a:lnSpc>
              <a:spcBef>
                <a:spcPts val="675"/>
              </a:spcBef>
            </a:pPr>
            <a:r>
              <a:rPr sz="1400" dirty="0">
                <a:solidFill>
                  <a:srgbClr val="4D4D4D"/>
                </a:solidFill>
                <a:latin typeface="Times New Roman"/>
                <a:cs typeface="Times New Roman"/>
              </a:rPr>
              <a:t>RA20</a:t>
            </a:r>
            <a:r>
              <a:rPr sz="1400" spc="-55" dirty="0">
                <a:solidFill>
                  <a:srgbClr val="4D4D4D"/>
                </a:solidFill>
                <a:latin typeface="Times New Roman"/>
                <a:cs typeface="Times New Roman"/>
              </a:rPr>
              <a:t>1</a:t>
            </a:r>
            <a:r>
              <a:rPr sz="1400" dirty="0">
                <a:solidFill>
                  <a:srgbClr val="4D4D4D"/>
                </a:solidFill>
                <a:latin typeface="Times New Roman"/>
                <a:cs typeface="Times New Roman"/>
              </a:rPr>
              <a:t>1003010</a:t>
            </a:r>
            <a:r>
              <a:rPr lang="en-IN" sz="1400" dirty="0">
                <a:solidFill>
                  <a:srgbClr val="4D4D4D"/>
                </a:solidFill>
                <a:latin typeface="Times New Roman"/>
                <a:cs typeface="Times New Roman"/>
              </a:rPr>
              <a:t>5</a:t>
            </a:r>
            <a:r>
              <a:rPr sz="1400" dirty="0">
                <a:solidFill>
                  <a:srgbClr val="4D4D4D"/>
                </a:solidFill>
                <a:latin typeface="Times New Roman"/>
                <a:cs typeface="Times New Roman"/>
              </a:rPr>
              <a:t>76</a:t>
            </a:r>
            <a:endParaRPr sz="1400" dirty="0">
              <a:latin typeface="Times New Roman"/>
              <a:cs typeface="Times New Roman"/>
            </a:endParaRPr>
          </a:p>
        </p:txBody>
      </p:sp>
      <p:sp>
        <p:nvSpPr>
          <p:cNvPr id="7" name="object 7"/>
          <p:cNvSpPr txBox="1"/>
          <p:nvPr/>
        </p:nvSpPr>
        <p:spPr>
          <a:xfrm>
            <a:off x="9398000" y="3424428"/>
            <a:ext cx="1623060" cy="330200"/>
          </a:xfrm>
          <a:prstGeom prst="rect">
            <a:avLst/>
          </a:prstGeom>
        </p:spPr>
        <p:txBody>
          <a:bodyPr vert="horz" wrap="square" lIns="0" tIns="12700" rIns="0" bIns="0" rtlCol="0">
            <a:spAutoFit/>
          </a:bodyPr>
          <a:lstStyle/>
          <a:p>
            <a:pPr marL="12700" algn="ctr">
              <a:lnSpc>
                <a:spcPct val="100000"/>
              </a:lnSpc>
              <a:spcBef>
                <a:spcPts val="100"/>
              </a:spcBef>
            </a:pPr>
            <a:r>
              <a:rPr lang="en-IN" sz="2000" b="1" spc="-5" dirty="0" err="1">
                <a:solidFill>
                  <a:srgbClr val="006F83"/>
                </a:solidFill>
                <a:latin typeface="Tahoma"/>
                <a:cs typeface="Tahoma"/>
              </a:rPr>
              <a:t>Satwik</a:t>
            </a:r>
            <a:endParaRPr sz="2000" dirty="0">
              <a:latin typeface="Tahoma"/>
              <a:cs typeface="Tahoma"/>
            </a:endParaRPr>
          </a:p>
        </p:txBody>
      </p:sp>
      <p:sp>
        <p:nvSpPr>
          <p:cNvPr id="8" name="object 8"/>
          <p:cNvSpPr txBox="1"/>
          <p:nvPr/>
        </p:nvSpPr>
        <p:spPr>
          <a:xfrm>
            <a:off x="9498139" y="3973067"/>
            <a:ext cx="1422400" cy="622935"/>
          </a:xfrm>
          <a:prstGeom prst="rect">
            <a:avLst/>
          </a:prstGeom>
        </p:spPr>
        <p:txBody>
          <a:bodyPr vert="horz" wrap="square" lIns="0" tIns="97790" rIns="0" bIns="0" rtlCol="0">
            <a:spAutoFit/>
          </a:bodyPr>
          <a:lstStyle/>
          <a:p>
            <a:pPr algn="ctr">
              <a:lnSpc>
                <a:spcPct val="100000"/>
              </a:lnSpc>
              <a:spcBef>
                <a:spcPts val="770"/>
              </a:spcBef>
            </a:pPr>
            <a:r>
              <a:rPr sz="1400" i="1" spc="-35" dirty="0">
                <a:solidFill>
                  <a:srgbClr val="006F83"/>
                </a:solidFill>
                <a:latin typeface="Times New Roman"/>
                <a:cs typeface="Times New Roman"/>
              </a:rPr>
              <a:t>Team</a:t>
            </a:r>
            <a:r>
              <a:rPr sz="1400" i="1" spc="-15" dirty="0">
                <a:solidFill>
                  <a:srgbClr val="006F83"/>
                </a:solidFill>
                <a:latin typeface="Times New Roman"/>
                <a:cs typeface="Times New Roman"/>
              </a:rPr>
              <a:t> </a:t>
            </a:r>
            <a:r>
              <a:rPr sz="1400" i="1" spc="-5" dirty="0">
                <a:solidFill>
                  <a:srgbClr val="006F83"/>
                </a:solidFill>
                <a:latin typeface="Times New Roman"/>
                <a:cs typeface="Times New Roman"/>
              </a:rPr>
              <a:t>Member</a:t>
            </a:r>
            <a:endParaRPr sz="1400" dirty="0">
              <a:latin typeface="Times New Roman"/>
              <a:cs typeface="Times New Roman"/>
            </a:endParaRPr>
          </a:p>
          <a:p>
            <a:pPr algn="ctr">
              <a:lnSpc>
                <a:spcPct val="100000"/>
              </a:lnSpc>
              <a:spcBef>
                <a:spcPts val="675"/>
              </a:spcBef>
            </a:pPr>
            <a:r>
              <a:rPr sz="1400" dirty="0">
                <a:solidFill>
                  <a:srgbClr val="4D4D4D"/>
                </a:solidFill>
                <a:latin typeface="Times New Roman"/>
                <a:cs typeface="Times New Roman"/>
              </a:rPr>
              <a:t>RA20</a:t>
            </a:r>
            <a:r>
              <a:rPr sz="1400" spc="-55" dirty="0">
                <a:solidFill>
                  <a:srgbClr val="4D4D4D"/>
                </a:solidFill>
                <a:latin typeface="Times New Roman"/>
                <a:cs typeface="Times New Roman"/>
              </a:rPr>
              <a:t>1</a:t>
            </a:r>
            <a:r>
              <a:rPr sz="1400" dirty="0">
                <a:solidFill>
                  <a:srgbClr val="4D4D4D"/>
                </a:solidFill>
                <a:latin typeface="Times New Roman"/>
                <a:cs typeface="Times New Roman"/>
              </a:rPr>
              <a:t>1003010</a:t>
            </a:r>
            <a:r>
              <a:rPr lang="en-IN" sz="1400" dirty="0">
                <a:solidFill>
                  <a:srgbClr val="4D4D4D"/>
                </a:solidFill>
                <a:latin typeface="Times New Roman"/>
                <a:cs typeface="Times New Roman"/>
              </a:rPr>
              <a:t>580</a:t>
            </a:r>
            <a:endParaRPr sz="1400" dirty="0">
              <a:latin typeface="Times New Roman"/>
              <a:cs typeface="Times New Roman"/>
            </a:endParaRPr>
          </a:p>
        </p:txBody>
      </p:sp>
      <p:sp>
        <p:nvSpPr>
          <p:cNvPr id="9" name="object 9"/>
          <p:cNvSpPr/>
          <p:nvPr/>
        </p:nvSpPr>
        <p:spPr>
          <a:xfrm>
            <a:off x="6511505" y="774395"/>
            <a:ext cx="2286000" cy="2286000"/>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3956799" y="774395"/>
            <a:ext cx="2286000" cy="2286000"/>
          </a:xfrm>
          <a:prstGeom prst="rect">
            <a:avLst/>
          </a:prstGeom>
          <a:blipFill>
            <a:blip r:embed="rId3" cstate="print"/>
            <a:stretch>
              <a:fillRect/>
            </a:stretch>
          </a:blipFill>
        </p:spPr>
        <p:txBody>
          <a:bodyPr wrap="square" lIns="0" tIns="0" rIns="0" bIns="0" rtlCol="0"/>
          <a:lstStyle/>
          <a:p>
            <a:endParaRPr/>
          </a:p>
        </p:txBody>
      </p:sp>
      <p:sp>
        <p:nvSpPr>
          <p:cNvPr id="12" name="object 12"/>
          <p:cNvSpPr txBox="1"/>
          <p:nvPr/>
        </p:nvSpPr>
        <p:spPr>
          <a:xfrm>
            <a:off x="11118850" y="6262736"/>
            <a:ext cx="203200" cy="166370"/>
          </a:xfrm>
          <a:prstGeom prst="rect">
            <a:avLst/>
          </a:prstGeom>
        </p:spPr>
        <p:txBody>
          <a:bodyPr vert="horz" wrap="square" lIns="0" tIns="0" rIns="0" bIns="0" rtlCol="0">
            <a:spAutoFit/>
          </a:bodyPr>
          <a:lstStyle/>
          <a:p>
            <a:pPr marL="38100">
              <a:lnSpc>
                <a:spcPts val="1190"/>
              </a:lnSpc>
            </a:pPr>
            <a:fld id="{81D60167-4931-47E6-BA6A-407CBD079E47}" type="slidenum">
              <a:rPr sz="1000" b="1" dirty="0">
                <a:solidFill>
                  <a:srgbClr val="006F83"/>
                </a:solidFill>
                <a:latin typeface="Times New Roman"/>
                <a:cs typeface="Times New Roman"/>
              </a:rPr>
              <a:t>11</a:t>
            </a:fld>
            <a:endParaRPr sz="1000">
              <a:latin typeface="Times New Roman"/>
              <a:cs typeface="Times New Roman"/>
            </a:endParaRPr>
          </a:p>
        </p:txBody>
      </p:sp>
      <p:pic>
        <p:nvPicPr>
          <p:cNvPr id="13" name="Picture 12">
            <a:extLst>
              <a:ext uri="{FF2B5EF4-FFF2-40B4-BE49-F238E27FC236}">
                <a16:creationId xmlns:a16="http://schemas.microsoft.com/office/drawing/2014/main" id="{B7590086-37B1-B1EF-DA43-BCDF8403020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0212"/>
          <a:stretch/>
        </p:blipFill>
        <p:spPr>
          <a:xfrm>
            <a:off x="3956797" y="774394"/>
            <a:ext cx="2286001" cy="2267263"/>
          </a:xfrm>
          <a:prstGeom prst="rect">
            <a:avLst/>
          </a:prstGeom>
        </p:spPr>
      </p:pic>
      <p:pic>
        <p:nvPicPr>
          <p:cNvPr id="14" name="Picture 13">
            <a:extLst>
              <a:ext uri="{FF2B5EF4-FFF2-40B4-BE49-F238E27FC236}">
                <a16:creationId xmlns:a16="http://schemas.microsoft.com/office/drawing/2014/main" id="{D1EDBAA3-E6FD-25A2-35F8-A4FEABB8156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18772"/>
          <a:stretch/>
        </p:blipFill>
        <p:spPr>
          <a:xfrm>
            <a:off x="9066211" y="774395"/>
            <a:ext cx="2255839" cy="2286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4097020">
              <a:lnSpc>
                <a:spcPct val="100000"/>
              </a:lnSpc>
              <a:spcBef>
                <a:spcPts val="100"/>
              </a:spcBef>
            </a:pPr>
            <a:r>
              <a:rPr dirty="0"/>
              <a:t>ABOUT</a:t>
            </a:r>
            <a:r>
              <a:rPr spc="-100" dirty="0"/>
              <a:t> </a:t>
            </a:r>
            <a:r>
              <a:rPr dirty="0"/>
              <a:t>US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90"/>
              </a:lnSpc>
            </a:pPr>
            <a:fld id="{81D60167-4931-47E6-BA6A-407CBD079E47}" type="slidenum">
              <a:rPr dirty="0"/>
              <a:t>2</a:t>
            </a:fld>
            <a:endParaRPr dirty="0"/>
          </a:p>
        </p:txBody>
      </p:sp>
      <p:sp>
        <p:nvSpPr>
          <p:cNvPr id="3" name="object 3"/>
          <p:cNvSpPr txBox="1"/>
          <p:nvPr/>
        </p:nvSpPr>
        <p:spPr>
          <a:xfrm>
            <a:off x="6781800" y="4114800"/>
            <a:ext cx="1828800" cy="289823"/>
          </a:xfrm>
          <a:prstGeom prst="rect">
            <a:avLst/>
          </a:prstGeom>
        </p:spPr>
        <p:txBody>
          <a:bodyPr vert="horz" wrap="square" lIns="0" tIns="12700" rIns="0" bIns="0" rtlCol="0">
            <a:spAutoFit/>
          </a:bodyPr>
          <a:lstStyle/>
          <a:p>
            <a:pPr marL="12700">
              <a:lnSpc>
                <a:spcPct val="100000"/>
              </a:lnSpc>
              <a:spcBef>
                <a:spcPts val="100"/>
              </a:spcBef>
            </a:pPr>
            <a:r>
              <a:rPr lang="en-US" sz="1800" b="1" spc="-5" dirty="0">
                <a:solidFill>
                  <a:srgbClr val="006F83"/>
                </a:solidFill>
                <a:latin typeface="Times New Roman"/>
                <a:cs typeface="Times New Roman"/>
              </a:rPr>
              <a:t>I1-575,576,580</a:t>
            </a:r>
            <a:endParaRPr sz="18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1B5F1-DFD3-CA02-616C-727730273D3E}"/>
              </a:ext>
            </a:extLst>
          </p:cNvPr>
          <p:cNvSpPr>
            <a:spLocks noGrp="1"/>
          </p:cNvSpPr>
          <p:nvPr>
            <p:ph type="title"/>
          </p:nvPr>
        </p:nvSpPr>
        <p:spPr/>
        <p:txBody>
          <a:bodyPr/>
          <a:lstStyle/>
          <a:p>
            <a:r>
              <a:rPr lang="en-IN" dirty="0"/>
              <a:t>ABSTRACT</a:t>
            </a:r>
          </a:p>
        </p:txBody>
      </p:sp>
      <p:sp>
        <p:nvSpPr>
          <p:cNvPr id="3" name="Text Placeholder 2">
            <a:extLst>
              <a:ext uri="{FF2B5EF4-FFF2-40B4-BE49-F238E27FC236}">
                <a16:creationId xmlns:a16="http://schemas.microsoft.com/office/drawing/2014/main" id="{E44E88FC-9065-FF9F-A7D2-9051DBAD9F49}"/>
              </a:ext>
            </a:extLst>
          </p:cNvPr>
          <p:cNvSpPr>
            <a:spLocks noGrp="1"/>
          </p:cNvSpPr>
          <p:nvPr>
            <p:ph type="body" idx="1"/>
          </p:nvPr>
        </p:nvSpPr>
        <p:spPr>
          <a:xfrm>
            <a:off x="849311" y="1828800"/>
            <a:ext cx="8599489" cy="4616648"/>
          </a:xfrm>
        </p:spPr>
        <p:txBody>
          <a:bodyPr/>
          <a:lstStyle/>
          <a:p>
            <a:pPr marL="342900" indent="-342900">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As a cross-disciplinary, speech recognition is based on the voice as the research object. </a:t>
            </a:r>
          </a:p>
          <a:p>
            <a:pPr marL="342900" indent="-342900">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Speech recognition allows the machine to turn the speech signal into text or commands through the process of identification and understanding, and also makes the function of natural voice communication. </a:t>
            </a:r>
          </a:p>
          <a:p>
            <a:pPr marL="342900" indent="-342900">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Speech recognition involves many fields of physiology, psychology, linguistics, computer science and signal processing, and is even related to the person's body language, and its ultimate goal is to achieve natural language communication between man and machine. </a:t>
            </a:r>
          </a:p>
          <a:p>
            <a:pPr marL="342900" indent="-342900">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The speech recognition technology is gradually becoming the key technology of the IT man-machine interface .</a:t>
            </a:r>
          </a:p>
          <a:p>
            <a:pPr marL="342900" indent="-342900">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The paper describes the development of speech recognition technology and its basic principles, methods, reviewed the classification of speech recognition systems and voice recognition technology, analyzed the problems faced by the speech recognition.</a:t>
            </a:r>
            <a:endParaRPr lang="en-IN" sz="2000" dirty="0">
              <a:latin typeface="Arial" panose="020B0604020202020204" pitchFamily="34" charset="0"/>
              <a:cs typeface="Arial" panose="020B0604020202020204" pitchFamily="34" charset="0"/>
            </a:endParaRPr>
          </a:p>
        </p:txBody>
      </p:sp>
      <p:sp>
        <p:nvSpPr>
          <p:cNvPr id="4" name="object 2">
            <a:extLst>
              <a:ext uri="{FF2B5EF4-FFF2-40B4-BE49-F238E27FC236}">
                <a16:creationId xmlns:a16="http://schemas.microsoft.com/office/drawing/2014/main" id="{F11D5CC4-F581-5C99-91A7-FC8941B05ECC}"/>
              </a:ext>
            </a:extLst>
          </p:cNvPr>
          <p:cNvSpPr/>
          <p:nvPr/>
        </p:nvSpPr>
        <p:spPr>
          <a:xfrm>
            <a:off x="0" y="1407740"/>
            <a:ext cx="4359910" cy="268660"/>
          </a:xfrm>
          <a:custGeom>
            <a:avLst/>
            <a:gdLst/>
            <a:ahLst/>
            <a:cxnLst/>
            <a:rect l="l" t="t" r="r" b="b"/>
            <a:pathLst>
              <a:path w="3064510" h="201294">
                <a:moveTo>
                  <a:pt x="3064471" y="0"/>
                </a:moveTo>
                <a:lnTo>
                  <a:pt x="0" y="0"/>
                </a:lnTo>
                <a:lnTo>
                  <a:pt x="0" y="201167"/>
                </a:lnTo>
                <a:lnTo>
                  <a:pt x="3064471" y="201167"/>
                </a:lnTo>
                <a:lnTo>
                  <a:pt x="3064471" y="0"/>
                </a:lnTo>
                <a:close/>
              </a:path>
            </a:pathLst>
          </a:custGeom>
          <a:solidFill>
            <a:srgbClr val="DED8A4"/>
          </a:solidFill>
        </p:spPr>
        <p:txBody>
          <a:bodyPr wrap="square" lIns="0" tIns="0" rIns="0" bIns="0" rtlCol="0"/>
          <a:lstStyle/>
          <a:p>
            <a:endParaRPr/>
          </a:p>
        </p:txBody>
      </p:sp>
    </p:spTree>
    <p:extLst>
      <p:ext uri="{BB962C8B-B14F-4D97-AF65-F5344CB8AC3E}">
        <p14:creationId xmlns:p14="http://schemas.microsoft.com/office/powerpoint/2010/main" val="2236658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66672-1387-18E2-BA3E-1EF5BAA0CA12}"/>
              </a:ext>
            </a:extLst>
          </p:cNvPr>
          <p:cNvSpPr>
            <a:spLocks noGrp="1"/>
          </p:cNvSpPr>
          <p:nvPr>
            <p:ph type="title"/>
          </p:nvPr>
        </p:nvSpPr>
        <p:spPr>
          <a:xfrm>
            <a:off x="1868804" y="381001"/>
            <a:ext cx="3846196" cy="553998"/>
          </a:xfrm>
        </p:spPr>
        <p:txBody>
          <a:bodyPr/>
          <a:lstStyle/>
          <a:p>
            <a:pPr algn="ctr"/>
            <a:r>
              <a:rPr lang="en-US" dirty="0"/>
              <a:t>INTRODUCTION</a:t>
            </a:r>
            <a:endParaRPr lang="en-IN" dirty="0"/>
          </a:p>
        </p:txBody>
      </p:sp>
      <p:sp>
        <p:nvSpPr>
          <p:cNvPr id="3" name="Text Placeholder 2">
            <a:extLst>
              <a:ext uri="{FF2B5EF4-FFF2-40B4-BE49-F238E27FC236}">
                <a16:creationId xmlns:a16="http://schemas.microsoft.com/office/drawing/2014/main" id="{8625809F-98E2-4EE7-1CE4-8CFC570390CB}"/>
              </a:ext>
            </a:extLst>
          </p:cNvPr>
          <p:cNvSpPr>
            <a:spLocks noGrp="1"/>
          </p:cNvSpPr>
          <p:nvPr>
            <p:ph type="body" idx="1"/>
          </p:nvPr>
        </p:nvSpPr>
        <p:spPr>
          <a:xfrm>
            <a:off x="685800" y="1295400"/>
            <a:ext cx="10493375" cy="5186035"/>
          </a:xfrm>
        </p:spPr>
        <p:txBody>
          <a:bodyPr/>
          <a:lstStyle/>
          <a:p>
            <a:pPr marL="613410" marR="71755" indent="-342900">
              <a:lnSpc>
                <a:spcPct val="110000"/>
              </a:lnSpc>
              <a:spcBef>
                <a:spcPts val="600"/>
              </a:spcBef>
              <a:spcAft>
                <a:spcPts val="1000"/>
              </a:spcAft>
              <a:buFont typeface="Arial" panose="020B0604020202020204" pitchFamily="34" charset="0"/>
              <a:buChar char="•"/>
            </a:pPr>
            <a:r>
              <a:rPr lang="en-US" sz="2000" dirty="0">
                <a:solidFill>
                  <a:srgbClr val="595959"/>
                </a:solidFill>
                <a:effectLst/>
                <a:latin typeface="Arial" panose="020B0604020202020204" pitchFamily="34" charset="0"/>
                <a:ea typeface="Constantia" panose="02030602050306030303" pitchFamily="18" charset="0"/>
                <a:cs typeface="Arial" panose="020B0604020202020204" pitchFamily="34" charset="0"/>
              </a:rPr>
              <a:t>Speech recognition is the process by which a computer (or other type of machine) identifies spoken words. Basically, it means talking to your computer, AND having it correctly recognize what you are saying.</a:t>
            </a:r>
            <a:endParaRPr lang="en-IN" sz="2000" dirty="0">
              <a:solidFill>
                <a:srgbClr val="595959"/>
              </a:solidFill>
              <a:effectLst/>
              <a:latin typeface="Arial" panose="020B0604020202020204" pitchFamily="34" charset="0"/>
              <a:ea typeface="Constantia" panose="02030602050306030303" pitchFamily="18" charset="0"/>
              <a:cs typeface="Arial" panose="020B0604020202020204" pitchFamily="34" charset="0"/>
            </a:endParaRPr>
          </a:p>
          <a:p>
            <a:pPr marL="613410" indent="-342900">
              <a:lnSpc>
                <a:spcPct val="110000"/>
              </a:lnSpc>
              <a:spcBef>
                <a:spcPts val="600"/>
              </a:spcBef>
              <a:spcAft>
                <a:spcPts val="1000"/>
              </a:spcAft>
              <a:buFont typeface="Arial" panose="020B0604020202020204" pitchFamily="34" charset="0"/>
              <a:buChar char="•"/>
            </a:pPr>
            <a:r>
              <a:rPr lang="en-US" sz="2000" dirty="0">
                <a:solidFill>
                  <a:srgbClr val="595959"/>
                </a:solidFill>
                <a:effectLst/>
                <a:latin typeface="Arial" panose="020B0604020202020204" pitchFamily="34" charset="0"/>
                <a:ea typeface="Constantia" panose="02030602050306030303" pitchFamily="18" charset="0"/>
                <a:cs typeface="Arial" panose="020B0604020202020204" pitchFamily="34" charset="0"/>
              </a:rPr>
              <a:t>The following definitions are the basics needed for understanding speech recognition technology.</a:t>
            </a:r>
          </a:p>
          <a:p>
            <a:pPr marL="270510">
              <a:lnSpc>
                <a:spcPct val="110000"/>
              </a:lnSpc>
              <a:spcBef>
                <a:spcPts val="600"/>
              </a:spcBef>
              <a:spcAft>
                <a:spcPts val="1000"/>
              </a:spcAft>
            </a:pPr>
            <a:endParaRPr lang="en-US" sz="2000" dirty="0">
              <a:solidFill>
                <a:srgbClr val="595959"/>
              </a:solidFill>
              <a:latin typeface="Arial" panose="020B0604020202020204" pitchFamily="34" charset="0"/>
              <a:ea typeface="Constantia" panose="02030602050306030303" pitchFamily="18" charset="0"/>
              <a:cs typeface="Arial" panose="020B0604020202020204" pitchFamily="34" charset="0"/>
            </a:endParaRPr>
          </a:p>
          <a:p>
            <a:pPr marL="270510">
              <a:lnSpc>
                <a:spcPct val="110000"/>
              </a:lnSpc>
              <a:spcBef>
                <a:spcPts val="600"/>
              </a:spcBef>
              <a:spcAft>
                <a:spcPts val="1000"/>
              </a:spcAft>
            </a:pPr>
            <a:r>
              <a:rPr lang="en-US" sz="2000" b="1" u="sng" dirty="0">
                <a:solidFill>
                  <a:srgbClr val="595959"/>
                </a:solidFill>
                <a:effectLst/>
                <a:latin typeface="Arial" panose="020B0604020202020204" pitchFamily="34" charset="0"/>
                <a:ea typeface="Constantia" panose="02030602050306030303" pitchFamily="18" charset="0"/>
                <a:cs typeface="Arial" panose="020B0604020202020204" pitchFamily="34" charset="0"/>
              </a:rPr>
              <a:t>1)Utterance</a:t>
            </a:r>
            <a:endParaRPr lang="en-IN" sz="2000" dirty="0">
              <a:solidFill>
                <a:srgbClr val="595959"/>
              </a:solidFill>
              <a:effectLst/>
              <a:latin typeface="Arial" panose="020B0604020202020204" pitchFamily="34" charset="0"/>
              <a:ea typeface="Constantia" panose="02030602050306030303" pitchFamily="18" charset="0"/>
              <a:cs typeface="Arial" panose="020B0604020202020204" pitchFamily="34" charset="0"/>
            </a:endParaRPr>
          </a:p>
          <a:p>
            <a:pPr marL="270510">
              <a:lnSpc>
                <a:spcPct val="110000"/>
              </a:lnSpc>
              <a:spcBef>
                <a:spcPts val="600"/>
              </a:spcBef>
              <a:spcAft>
                <a:spcPts val="1000"/>
              </a:spcAft>
            </a:pPr>
            <a:r>
              <a:rPr lang="en-US" sz="2000" dirty="0">
                <a:solidFill>
                  <a:srgbClr val="595959"/>
                </a:solidFill>
                <a:effectLst/>
                <a:latin typeface="Arial" panose="020B0604020202020204" pitchFamily="34" charset="0"/>
                <a:ea typeface="Constantia" panose="02030602050306030303" pitchFamily="18" charset="0"/>
                <a:cs typeface="Arial" panose="020B0604020202020204" pitchFamily="34" charset="0"/>
              </a:rPr>
              <a:t>An utterance is the vocalization (speaking) of a word or words that represent a single meaning to the computer. Utterances can be a single word, a few words, a sentence, or even multiple sentences.</a:t>
            </a:r>
            <a:endParaRPr lang="en-IN" sz="2000" dirty="0">
              <a:solidFill>
                <a:srgbClr val="595959"/>
              </a:solidFill>
              <a:effectLst/>
              <a:latin typeface="Arial" panose="020B0604020202020204" pitchFamily="34" charset="0"/>
              <a:ea typeface="Constantia" panose="02030602050306030303" pitchFamily="18" charset="0"/>
              <a:cs typeface="Arial" panose="020B0604020202020204" pitchFamily="34" charset="0"/>
            </a:endParaRPr>
          </a:p>
          <a:p>
            <a:pPr marL="270510">
              <a:lnSpc>
                <a:spcPct val="110000"/>
              </a:lnSpc>
              <a:spcBef>
                <a:spcPts val="600"/>
              </a:spcBef>
              <a:spcAft>
                <a:spcPts val="1000"/>
              </a:spcAft>
            </a:pPr>
            <a:endParaRPr lang="en-IN" sz="2000" dirty="0">
              <a:solidFill>
                <a:srgbClr val="595959"/>
              </a:solidFill>
              <a:effectLst/>
              <a:latin typeface="Constantia" panose="02030602050306030303" pitchFamily="18" charset="0"/>
              <a:ea typeface="Constantia" panose="02030602050306030303" pitchFamily="18" charset="0"/>
              <a:cs typeface="Constantia" panose="02030602050306030303" pitchFamily="18" charset="0"/>
            </a:endParaRPr>
          </a:p>
          <a:p>
            <a:endParaRPr lang="en-IN" sz="2000" dirty="0"/>
          </a:p>
        </p:txBody>
      </p:sp>
    </p:spTree>
    <p:extLst>
      <p:ext uri="{BB962C8B-B14F-4D97-AF65-F5344CB8AC3E}">
        <p14:creationId xmlns:p14="http://schemas.microsoft.com/office/powerpoint/2010/main" val="1113995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A848E3-71B2-C0FD-7C16-5FD3EEBBAC66}"/>
              </a:ext>
            </a:extLst>
          </p:cNvPr>
          <p:cNvSpPr>
            <a:spLocks noGrp="1"/>
          </p:cNvSpPr>
          <p:nvPr>
            <p:ph type="body" idx="1"/>
          </p:nvPr>
        </p:nvSpPr>
        <p:spPr>
          <a:xfrm>
            <a:off x="685800" y="685800"/>
            <a:ext cx="10493375" cy="5175776"/>
          </a:xfrm>
        </p:spPr>
        <p:txBody>
          <a:bodyPr/>
          <a:lstStyle/>
          <a:p>
            <a:pPr marL="270510">
              <a:lnSpc>
                <a:spcPct val="110000"/>
              </a:lnSpc>
              <a:spcBef>
                <a:spcPts val="600"/>
              </a:spcBef>
              <a:spcAft>
                <a:spcPts val="1000"/>
              </a:spcAft>
            </a:pPr>
            <a:r>
              <a:rPr lang="en-US" sz="2000" b="1" u="sng" dirty="0">
                <a:solidFill>
                  <a:srgbClr val="595959"/>
                </a:solidFill>
                <a:effectLst/>
                <a:latin typeface="Arial" panose="020B0604020202020204" pitchFamily="34" charset="0"/>
                <a:ea typeface="Constantia" panose="02030602050306030303" pitchFamily="18" charset="0"/>
                <a:cs typeface="Arial" panose="020B0604020202020204" pitchFamily="34" charset="0"/>
              </a:rPr>
              <a:t>2)Speaker Dependance</a:t>
            </a:r>
            <a:endParaRPr lang="en-IN" sz="2000" dirty="0">
              <a:solidFill>
                <a:srgbClr val="595959"/>
              </a:solidFill>
              <a:effectLst/>
              <a:latin typeface="Arial" panose="020B0604020202020204" pitchFamily="34" charset="0"/>
              <a:ea typeface="Constantia" panose="02030602050306030303" pitchFamily="18" charset="0"/>
              <a:cs typeface="Arial" panose="020B0604020202020204" pitchFamily="34" charset="0"/>
            </a:endParaRPr>
          </a:p>
          <a:p>
            <a:r>
              <a:rPr lang="en-US" sz="2000" dirty="0">
                <a:effectLst/>
                <a:latin typeface="Arial" panose="020B0604020202020204" pitchFamily="34" charset="0"/>
                <a:ea typeface="Constantia" panose="02030602050306030303" pitchFamily="18" charset="0"/>
                <a:cs typeface="Arial" panose="020B0604020202020204" pitchFamily="34" charset="0"/>
              </a:rPr>
              <a:t>Speaker dependent systems are designed around a specific speaker. They generally are more accurate for the correct speaker, but much less accurate for other speakers. </a:t>
            </a:r>
          </a:p>
          <a:p>
            <a:endParaRPr lang="en-US" sz="2000" dirty="0">
              <a:latin typeface="Arial" panose="020B0604020202020204" pitchFamily="34" charset="0"/>
              <a:cs typeface="Arial" panose="020B0604020202020204" pitchFamily="34" charset="0"/>
            </a:endParaRPr>
          </a:p>
          <a:p>
            <a:pPr marL="270510">
              <a:lnSpc>
                <a:spcPct val="110000"/>
              </a:lnSpc>
              <a:spcBef>
                <a:spcPts val="600"/>
              </a:spcBef>
              <a:spcAft>
                <a:spcPts val="1000"/>
              </a:spcAft>
            </a:pPr>
            <a:r>
              <a:rPr lang="en-US" sz="2000" b="1" u="sng" dirty="0">
                <a:solidFill>
                  <a:srgbClr val="595959"/>
                </a:solidFill>
                <a:effectLst/>
                <a:latin typeface="Arial" panose="020B0604020202020204" pitchFamily="34" charset="0"/>
                <a:ea typeface="Constantia" panose="02030602050306030303" pitchFamily="18" charset="0"/>
                <a:cs typeface="Arial" panose="020B0604020202020204" pitchFamily="34" charset="0"/>
              </a:rPr>
              <a:t>3)Vocabularies</a:t>
            </a:r>
            <a:endParaRPr lang="en-IN" sz="2000" dirty="0">
              <a:solidFill>
                <a:srgbClr val="595959"/>
              </a:solidFill>
              <a:effectLst/>
              <a:latin typeface="Arial" panose="020B0604020202020204" pitchFamily="34" charset="0"/>
              <a:ea typeface="Constantia" panose="02030602050306030303" pitchFamily="18" charset="0"/>
              <a:cs typeface="Arial" panose="020B0604020202020204" pitchFamily="34" charset="0"/>
            </a:endParaRPr>
          </a:p>
          <a:p>
            <a:r>
              <a:rPr lang="en-US" sz="2000" dirty="0">
                <a:effectLst/>
                <a:latin typeface="Arial" panose="020B0604020202020204" pitchFamily="34" charset="0"/>
                <a:ea typeface="Constantia" panose="02030602050306030303" pitchFamily="18" charset="0"/>
                <a:cs typeface="Arial" panose="020B0604020202020204" pitchFamily="34" charset="0"/>
              </a:rPr>
              <a:t>Vocabularies (or dictionaries) are lists of words or utterances that can be recognized by the SR system. </a:t>
            </a:r>
          </a:p>
          <a:p>
            <a:endParaRPr lang="en-US" sz="2000" dirty="0">
              <a:latin typeface="Arial" panose="020B0604020202020204" pitchFamily="34" charset="0"/>
              <a:cs typeface="Arial" panose="020B0604020202020204" pitchFamily="34" charset="0"/>
            </a:endParaRPr>
          </a:p>
          <a:p>
            <a:pPr marL="270510">
              <a:lnSpc>
                <a:spcPct val="110000"/>
              </a:lnSpc>
              <a:spcBef>
                <a:spcPts val="600"/>
              </a:spcBef>
              <a:spcAft>
                <a:spcPts val="1000"/>
              </a:spcAft>
            </a:pPr>
            <a:r>
              <a:rPr lang="en-US" sz="2000" b="1" u="sng" dirty="0">
                <a:solidFill>
                  <a:srgbClr val="595959"/>
                </a:solidFill>
                <a:effectLst/>
                <a:latin typeface="Arial" panose="020B0604020202020204" pitchFamily="34" charset="0"/>
                <a:ea typeface="Constantia" panose="02030602050306030303" pitchFamily="18" charset="0"/>
                <a:cs typeface="Arial" panose="020B0604020202020204" pitchFamily="34" charset="0"/>
              </a:rPr>
              <a:t>4)Accuracy</a:t>
            </a:r>
            <a:endParaRPr lang="en-IN" sz="2000" dirty="0">
              <a:solidFill>
                <a:srgbClr val="595959"/>
              </a:solidFill>
              <a:effectLst/>
              <a:latin typeface="Arial" panose="020B0604020202020204" pitchFamily="34" charset="0"/>
              <a:ea typeface="Constantia" panose="02030602050306030303" pitchFamily="18" charset="0"/>
              <a:cs typeface="Arial" panose="020B0604020202020204" pitchFamily="34" charset="0"/>
            </a:endParaRPr>
          </a:p>
          <a:p>
            <a:r>
              <a:rPr lang="en-US" sz="2000" dirty="0">
                <a:effectLst/>
                <a:latin typeface="Arial" panose="020B0604020202020204" pitchFamily="34" charset="0"/>
                <a:ea typeface="Constantia" panose="02030602050306030303" pitchFamily="18" charset="0"/>
                <a:cs typeface="Arial" panose="020B0604020202020204" pitchFamily="34" charset="0"/>
              </a:rPr>
              <a:t>The ability of a recognizer can be examined by measuring its accuracy - or how well it recognizes utterances.</a:t>
            </a:r>
          </a:p>
          <a:p>
            <a:endParaRPr lang="en-US" sz="2000" dirty="0">
              <a:latin typeface="Arial" panose="020B0604020202020204" pitchFamily="34" charset="0"/>
              <a:cs typeface="Arial" panose="020B0604020202020204" pitchFamily="34" charset="0"/>
            </a:endParaRPr>
          </a:p>
          <a:p>
            <a:pPr marL="270510">
              <a:lnSpc>
                <a:spcPct val="110000"/>
              </a:lnSpc>
              <a:spcBef>
                <a:spcPts val="600"/>
              </a:spcBef>
              <a:spcAft>
                <a:spcPts val="1000"/>
              </a:spcAft>
            </a:pPr>
            <a:r>
              <a:rPr lang="en-US" sz="2000" b="1" u="sng" dirty="0">
                <a:solidFill>
                  <a:srgbClr val="595959"/>
                </a:solidFill>
                <a:effectLst/>
                <a:latin typeface="Arial" panose="020B0604020202020204" pitchFamily="34" charset="0"/>
                <a:ea typeface="Constantia" panose="02030602050306030303" pitchFamily="18" charset="0"/>
                <a:cs typeface="Arial" panose="020B0604020202020204" pitchFamily="34" charset="0"/>
              </a:rPr>
              <a:t>5)Training</a:t>
            </a:r>
            <a:endParaRPr lang="en-IN" sz="2000" dirty="0">
              <a:solidFill>
                <a:srgbClr val="595959"/>
              </a:solidFill>
              <a:effectLst/>
              <a:latin typeface="Arial" panose="020B0604020202020204" pitchFamily="34" charset="0"/>
              <a:ea typeface="Constantia" panose="02030602050306030303" pitchFamily="18" charset="0"/>
              <a:cs typeface="Arial" panose="020B0604020202020204" pitchFamily="34" charset="0"/>
            </a:endParaRPr>
          </a:p>
          <a:p>
            <a:r>
              <a:rPr lang="en-US" sz="2000" dirty="0">
                <a:effectLst/>
                <a:latin typeface="Arial" panose="020B0604020202020204" pitchFamily="34" charset="0"/>
                <a:ea typeface="Constantia" panose="02030602050306030303" pitchFamily="18" charset="0"/>
                <a:cs typeface="Arial" panose="020B0604020202020204" pitchFamily="34" charset="0"/>
              </a:rPr>
              <a:t>Some speech recognizers have the ability to adapt to a speaker</a:t>
            </a:r>
            <a:r>
              <a:rPr lang="en-US" sz="2000" dirty="0">
                <a:effectLst/>
                <a:latin typeface="Constantia" panose="02030602050306030303" pitchFamily="18" charset="0"/>
                <a:ea typeface="Constantia" panose="02030602050306030303" pitchFamily="18" charset="0"/>
                <a:cs typeface="Constantia" panose="02030602050306030303" pitchFamily="18" charset="0"/>
              </a:rPr>
              <a:t>. </a:t>
            </a:r>
            <a:endParaRPr lang="en-IN" sz="2000" dirty="0">
              <a:solidFill>
                <a:srgbClr val="595959"/>
              </a:solidFill>
              <a:effectLst/>
              <a:latin typeface="Constantia" panose="02030602050306030303" pitchFamily="18" charset="0"/>
              <a:ea typeface="Constantia" panose="02030602050306030303" pitchFamily="18" charset="0"/>
              <a:cs typeface="Constantia" panose="02030602050306030303" pitchFamily="18" charset="0"/>
            </a:endParaRPr>
          </a:p>
        </p:txBody>
      </p:sp>
    </p:spTree>
    <p:extLst>
      <p:ext uri="{BB962C8B-B14F-4D97-AF65-F5344CB8AC3E}">
        <p14:creationId xmlns:p14="http://schemas.microsoft.com/office/powerpoint/2010/main" val="1353080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816580"/>
            <a:ext cx="3064510" cy="201295"/>
          </a:xfrm>
          <a:custGeom>
            <a:avLst/>
            <a:gdLst/>
            <a:ahLst/>
            <a:cxnLst/>
            <a:rect l="l" t="t" r="r" b="b"/>
            <a:pathLst>
              <a:path w="3064510" h="201294">
                <a:moveTo>
                  <a:pt x="3064471" y="0"/>
                </a:moveTo>
                <a:lnTo>
                  <a:pt x="0" y="0"/>
                </a:lnTo>
                <a:lnTo>
                  <a:pt x="0" y="201167"/>
                </a:lnTo>
                <a:lnTo>
                  <a:pt x="3064471" y="201167"/>
                </a:lnTo>
                <a:lnTo>
                  <a:pt x="3064471" y="0"/>
                </a:lnTo>
                <a:close/>
              </a:path>
            </a:pathLst>
          </a:custGeom>
          <a:solidFill>
            <a:srgbClr val="DED8A4"/>
          </a:solidFill>
        </p:spPr>
        <p:txBody>
          <a:bodyPr wrap="square" lIns="0" tIns="0" rIns="0" bIns="0" rtlCol="0"/>
          <a:lstStyle/>
          <a:p>
            <a:endParaRPr/>
          </a:p>
        </p:txBody>
      </p:sp>
      <p:sp>
        <p:nvSpPr>
          <p:cNvPr id="3" name="object 3"/>
          <p:cNvSpPr txBox="1">
            <a:spLocks noGrp="1"/>
          </p:cNvSpPr>
          <p:nvPr>
            <p:ph type="title"/>
          </p:nvPr>
        </p:nvSpPr>
        <p:spPr>
          <a:xfrm>
            <a:off x="457200" y="1638788"/>
            <a:ext cx="2832100" cy="1120820"/>
          </a:xfrm>
          <a:prstGeom prst="rect">
            <a:avLst/>
          </a:prstGeom>
        </p:spPr>
        <p:txBody>
          <a:bodyPr vert="horz" wrap="square" lIns="0" tIns="12700" rIns="0" bIns="0" rtlCol="0">
            <a:spAutoFit/>
          </a:bodyPr>
          <a:lstStyle/>
          <a:p>
            <a:pPr marL="12700">
              <a:lnSpc>
                <a:spcPct val="100000"/>
              </a:lnSpc>
              <a:spcBef>
                <a:spcPts val="100"/>
              </a:spcBef>
            </a:pPr>
            <a:r>
              <a:rPr spc="-5" dirty="0"/>
              <a:t>PR</a:t>
            </a:r>
            <a:r>
              <a:rPr dirty="0"/>
              <a:t>OBL</a:t>
            </a:r>
            <a:r>
              <a:rPr spc="-5" dirty="0"/>
              <a:t>E</a:t>
            </a:r>
            <a:r>
              <a:rPr lang="en-IN" spc="-5" dirty="0"/>
              <a:t>M STATEMENT</a:t>
            </a:r>
            <a:endParaRPr spc="-5" dirty="0"/>
          </a:p>
        </p:txBody>
      </p:sp>
      <p:sp>
        <p:nvSpPr>
          <p:cNvPr id="4" name="object 4"/>
          <p:cNvSpPr txBox="1"/>
          <p:nvPr/>
        </p:nvSpPr>
        <p:spPr>
          <a:xfrm>
            <a:off x="258465" y="3131820"/>
            <a:ext cx="5278120" cy="3136900"/>
          </a:xfrm>
          <a:prstGeom prst="rect">
            <a:avLst/>
          </a:prstGeom>
        </p:spPr>
        <p:txBody>
          <a:bodyPr vert="horz" wrap="square" lIns="0" tIns="67310" rIns="0" bIns="0" rtlCol="0">
            <a:spAutoFit/>
          </a:bodyPr>
          <a:lstStyle/>
          <a:p>
            <a:pPr marL="228600" indent="-215900">
              <a:lnSpc>
                <a:spcPct val="100000"/>
              </a:lnSpc>
              <a:spcBef>
                <a:spcPts val="530"/>
              </a:spcBef>
              <a:buClr>
                <a:srgbClr val="DED8A4"/>
              </a:buClr>
              <a:buFont typeface="Wingdings"/>
              <a:buChar char=""/>
              <a:tabLst>
                <a:tab pos="227965" algn="l"/>
                <a:tab pos="228600" algn="l"/>
              </a:tabLst>
            </a:pPr>
            <a:r>
              <a:rPr sz="1400" dirty="0">
                <a:solidFill>
                  <a:srgbClr val="4D4D4D"/>
                </a:solidFill>
                <a:latin typeface="Times New Roman"/>
                <a:cs typeface="Times New Roman"/>
              </a:rPr>
              <a:t>Why do we need speech</a:t>
            </a:r>
            <a:r>
              <a:rPr sz="1400" spc="-5" dirty="0">
                <a:solidFill>
                  <a:srgbClr val="4D4D4D"/>
                </a:solidFill>
                <a:latin typeface="Times New Roman"/>
                <a:cs typeface="Times New Roman"/>
              </a:rPr>
              <a:t> Recoginition</a:t>
            </a:r>
            <a:endParaRPr sz="1400">
              <a:latin typeface="Times New Roman"/>
              <a:cs typeface="Times New Roman"/>
            </a:endParaRPr>
          </a:p>
          <a:p>
            <a:pPr marL="228600" indent="-215900">
              <a:lnSpc>
                <a:spcPct val="100000"/>
              </a:lnSpc>
              <a:spcBef>
                <a:spcPts val="430"/>
              </a:spcBef>
              <a:buClr>
                <a:srgbClr val="DED8A4"/>
              </a:buClr>
              <a:buFont typeface="Wingdings"/>
              <a:buChar char=""/>
              <a:tabLst>
                <a:tab pos="227965" algn="l"/>
                <a:tab pos="228600" algn="l"/>
              </a:tabLst>
            </a:pPr>
            <a:r>
              <a:rPr sz="1400" dirty="0">
                <a:solidFill>
                  <a:srgbClr val="4D4D4D"/>
                </a:solidFill>
                <a:latin typeface="Times New Roman"/>
                <a:cs typeface="Times New Roman"/>
              </a:rPr>
              <a:t>Most </a:t>
            </a:r>
            <a:r>
              <a:rPr sz="1400" spc="-5" dirty="0">
                <a:solidFill>
                  <a:srgbClr val="4D4D4D"/>
                </a:solidFill>
                <a:latin typeface="Times New Roman"/>
                <a:cs typeface="Times New Roman"/>
              </a:rPr>
              <a:t>Natural Form </a:t>
            </a:r>
            <a:r>
              <a:rPr sz="1400" dirty="0">
                <a:solidFill>
                  <a:srgbClr val="4D4D4D"/>
                </a:solidFill>
                <a:latin typeface="Times New Roman"/>
                <a:cs typeface="Times New Roman"/>
              </a:rPr>
              <a:t>Of</a:t>
            </a:r>
            <a:r>
              <a:rPr sz="1400" spc="-15" dirty="0">
                <a:solidFill>
                  <a:srgbClr val="4D4D4D"/>
                </a:solidFill>
                <a:latin typeface="Times New Roman"/>
                <a:cs typeface="Times New Roman"/>
              </a:rPr>
              <a:t> </a:t>
            </a:r>
            <a:r>
              <a:rPr sz="1400" spc="-5" dirty="0">
                <a:solidFill>
                  <a:srgbClr val="4D4D4D"/>
                </a:solidFill>
                <a:latin typeface="Times New Roman"/>
                <a:cs typeface="Times New Roman"/>
              </a:rPr>
              <a:t>Communication</a:t>
            </a:r>
            <a:endParaRPr sz="1400">
              <a:latin typeface="Times New Roman"/>
              <a:cs typeface="Times New Roman"/>
            </a:endParaRPr>
          </a:p>
          <a:p>
            <a:pPr marL="228600" indent="-215900">
              <a:lnSpc>
                <a:spcPct val="100000"/>
              </a:lnSpc>
              <a:spcBef>
                <a:spcPts val="409"/>
              </a:spcBef>
              <a:buClr>
                <a:srgbClr val="DED8A4"/>
              </a:buClr>
              <a:buFont typeface="Wingdings"/>
              <a:buChar char=""/>
              <a:tabLst>
                <a:tab pos="227965" algn="l"/>
                <a:tab pos="228600" algn="l"/>
              </a:tabLst>
            </a:pPr>
            <a:r>
              <a:rPr sz="1400" spc="-5" dirty="0">
                <a:solidFill>
                  <a:srgbClr val="4D4D4D"/>
                </a:solidFill>
                <a:latin typeface="Times New Roman"/>
                <a:cs typeface="Times New Roman"/>
              </a:rPr>
              <a:t>Differently abled</a:t>
            </a:r>
            <a:r>
              <a:rPr sz="1400" dirty="0">
                <a:solidFill>
                  <a:srgbClr val="4D4D4D"/>
                </a:solidFill>
                <a:latin typeface="Times New Roman"/>
                <a:cs typeface="Times New Roman"/>
              </a:rPr>
              <a:t> </a:t>
            </a:r>
            <a:r>
              <a:rPr sz="1400" spc="-5" dirty="0">
                <a:solidFill>
                  <a:srgbClr val="4D4D4D"/>
                </a:solidFill>
                <a:latin typeface="Times New Roman"/>
                <a:cs typeface="Times New Roman"/>
              </a:rPr>
              <a:t>people</a:t>
            </a:r>
            <a:endParaRPr sz="1400">
              <a:latin typeface="Times New Roman"/>
              <a:cs typeface="Times New Roman"/>
            </a:endParaRPr>
          </a:p>
          <a:p>
            <a:pPr marL="228600" indent="-215900">
              <a:lnSpc>
                <a:spcPct val="100000"/>
              </a:lnSpc>
              <a:spcBef>
                <a:spcPts val="430"/>
              </a:spcBef>
              <a:buClr>
                <a:srgbClr val="DED8A4"/>
              </a:buClr>
              <a:buFont typeface="Wingdings"/>
              <a:buChar char=""/>
              <a:tabLst>
                <a:tab pos="227965" algn="l"/>
                <a:tab pos="228600" algn="l"/>
              </a:tabLst>
            </a:pPr>
            <a:r>
              <a:rPr sz="1400" spc="-5" dirty="0">
                <a:solidFill>
                  <a:srgbClr val="4D4D4D"/>
                </a:solidFill>
                <a:latin typeface="Times New Roman"/>
                <a:cs typeface="Times New Roman"/>
              </a:rPr>
              <a:t>Illiterate</a:t>
            </a:r>
            <a:endParaRPr sz="1400">
              <a:latin typeface="Times New Roman"/>
              <a:cs typeface="Times New Roman"/>
            </a:endParaRPr>
          </a:p>
          <a:p>
            <a:pPr marL="228600" indent="-215900">
              <a:lnSpc>
                <a:spcPct val="100000"/>
              </a:lnSpc>
              <a:spcBef>
                <a:spcPts val="409"/>
              </a:spcBef>
              <a:buClr>
                <a:srgbClr val="DED8A4"/>
              </a:buClr>
              <a:buFont typeface="Wingdings"/>
              <a:buChar char=""/>
              <a:tabLst>
                <a:tab pos="227965" algn="l"/>
                <a:tab pos="228600" algn="l"/>
              </a:tabLst>
            </a:pPr>
            <a:r>
              <a:rPr sz="1400" spc="-5" dirty="0">
                <a:solidFill>
                  <a:srgbClr val="4D4D4D"/>
                </a:solidFill>
                <a:latin typeface="Times New Roman"/>
                <a:cs typeface="Times New Roman"/>
              </a:rPr>
              <a:t>Helplines</a:t>
            </a:r>
            <a:endParaRPr sz="1400">
              <a:latin typeface="Times New Roman"/>
              <a:cs typeface="Times New Roman"/>
            </a:endParaRPr>
          </a:p>
          <a:p>
            <a:pPr marL="228600" indent="-215900">
              <a:lnSpc>
                <a:spcPct val="100000"/>
              </a:lnSpc>
              <a:spcBef>
                <a:spcPts val="530"/>
              </a:spcBef>
              <a:buClr>
                <a:srgbClr val="DED8A4"/>
              </a:buClr>
              <a:buFont typeface="Wingdings"/>
              <a:buChar char=""/>
              <a:tabLst>
                <a:tab pos="227965" algn="l"/>
                <a:tab pos="228600" algn="l"/>
              </a:tabLst>
            </a:pPr>
            <a:r>
              <a:rPr sz="1400" spc="-5" dirty="0">
                <a:solidFill>
                  <a:srgbClr val="4D4D4D"/>
                </a:solidFill>
                <a:latin typeface="Times New Roman"/>
                <a:cs typeface="Times New Roman"/>
              </a:rPr>
              <a:t>Cars</a:t>
            </a:r>
            <a:endParaRPr sz="1400">
              <a:latin typeface="Times New Roman"/>
              <a:cs typeface="Times New Roman"/>
            </a:endParaRPr>
          </a:p>
          <a:p>
            <a:pPr>
              <a:lnSpc>
                <a:spcPct val="100000"/>
              </a:lnSpc>
              <a:spcBef>
                <a:spcPts val="25"/>
              </a:spcBef>
            </a:pPr>
            <a:endParaRPr sz="1250">
              <a:latin typeface="Times New Roman"/>
              <a:cs typeface="Times New Roman"/>
            </a:endParaRPr>
          </a:p>
          <a:p>
            <a:pPr marL="217804" marR="5080">
              <a:lnSpc>
                <a:spcPct val="89500"/>
              </a:lnSpc>
            </a:pPr>
            <a:r>
              <a:rPr sz="1600" b="1" spc="-5" dirty="0">
                <a:solidFill>
                  <a:srgbClr val="003742"/>
                </a:solidFill>
                <a:latin typeface="Arial"/>
                <a:cs typeface="Arial"/>
              </a:rPr>
              <a:t>This project has the speech recognizing and speech  synthesizing capabilities though </a:t>
            </a:r>
            <a:r>
              <a:rPr sz="1600" b="1" dirty="0">
                <a:solidFill>
                  <a:srgbClr val="003742"/>
                </a:solidFill>
                <a:latin typeface="Arial"/>
                <a:cs typeface="Arial"/>
              </a:rPr>
              <a:t>it is </a:t>
            </a:r>
            <a:r>
              <a:rPr sz="1600" b="1" spc="-5" dirty="0">
                <a:solidFill>
                  <a:srgbClr val="003742"/>
                </a:solidFill>
                <a:latin typeface="Arial"/>
                <a:cs typeface="Arial"/>
              </a:rPr>
              <a:t>not </a:t>
            </a:r>
            <a:r>
              <a:rPr sz="1600" b="1" dirty="0">
                <a:solidFill>
                  <a:srgbClr val="003742"/>
                </a:solidFill>
                <a:latin typeface="Arial"/>
                <a:cs typeface="Arial"/>
              </a:rPr>
              <a:t>a </a:t>
            </a:r>
            <a:r>
              <a:rPr sz="1600" b="1" spc="-5" dirty="0">
                <a:solidFill>
                  <a:srgbClr val="003742"/>
                </a:solidFill>
                <a:latin typeface="Arial"/>
                <a:cs typeface="Arial"/>
              </a:rPr>
              <a:t>complete  replacement of what </a:t>
            </a:r>
            <a:r>
              <a:rPr sz="1600" b="1" dirty="0">
                <a:solidFill>
                  <a:srgbClr val="003742"/>
                </a:solidFill>
                <a:latin typeface="Arial"/>
                <a:cs typeface="Arial"/>
              </a:rPr>
              <a:t>we </a:t>
            </a:r>
            <a:r>
              <a:rPr sz="1600" b="1" spc="-5" dirty="0">
                <a:solidFill>
                  <a:srgbClr val="003742"/>
                </a:solidFill>
                <a:latin typeface="Arial"/>
                <a:cs typeface="Arial"/>
              </a:rPr>
              <a:t>call </a:t>
            </a:r>
            <a:r>
              <a:rPr sz="1600" b="1" dirty="0">
                <a:solidFill>
                  <a:srgbClr val="003742"/>
                </a:solidFill>
                <a:latin typeface="Arial"/>
                <a:cs typeface="Arial"/>
              </a:rPr>
              <a:t>a </a:t>
            </a:r>
            <a:r>
              <a:rPr sz="1600" b="1" spc="-25" dirty="0">
                <a:solidFill>
                  <a:srgbClr val="003742"/>
                </a:solidFill>
                <a:latin typeface="Arial"/>
                <a:cs typeface="Arial"/>
              </a:rPr>
              <a:t>NOTEPAD </a:t>
            </a:r>
            <a:r>
              <a:rPr sz="1600" b="1" spc="-5" dirty="0">
                <a:solidFill>
                  <a:srgbClr val="003742"/>
                </a:solidFill>
                <a:latin typeface="Arial"/>
                <a:cs typeface="Arial"/>
              </a:rPr>
              <a:t>but </a:t>
            </a:r>
            <a:r>
              <a:rPr sz="1600" b="1" dirty="0">
                <a:solidFill>
                  <a:srgbClr val="003742"/>
                </a:solidFill>
                <a:latin typeface="Arial"/>
                <a:cs typeface="Arial"/>
              </a:rPr>
              <a:t>still a  </a:t>
            </a:r>
            <a:r>
              <a:rPr sz="1600" b="1" spc="-5" dirty="0">
                <a:solidFill>
                  <a:srgbClr val="003742"/>
                </a:solidFill>
                <a:latin typeface="Arial"/>
                <a:cs typeface="Arial"/>
              </a:rPr>
              <a:t>good text editor </a:t>
            </a:r>
            <a:r>
              <a:rPr sz="1600" b="1" dirty="0">
                <a:solidFill>
                  <a:srgbClr val="003742"/>
                </a:solidFill>
                <a:latin typeface="Arial"/>
                <a:cs typeface="Arial"/>
              </a:rPr>
              <a:t>to </a:t>
            </a:r>
            <a:r>
              <a:rPr sz="1600" b="1" spc="-5" dirty="0">
                <a:solidFill>
                  <a:srgbClr val="003742"/>
                </a:solidFill>
                <a:latin typeface="Arial"/>
                <a:cs typeface="Arial"/>
              </a:rPr>
              <a:t>be used through voice. This  software also can open </a:t>
            </a:r>
            <a:r>
              <a:rPr sz="1600" b="1" dirty="0">
                <a:solidFill>
                  <a:srgbClr val="003742"/>
                </a:solidFill>
                <a:latin typeface="Arial"/>
                <a:cs typeface="Arial"/>
              </a:rPr>
              <a:t>windows </a:t>
            </a:r>
            <a:r>
              <a:rPr sz="1600" b="1" spc="-5" dirty="0">
                <a:solidFill>
                  <a:srgbClr val="003742"/>
                </a:solidFill>
                <a:latin typeface="Arial"/>
                <a:cs typeface="Arial"/>
              </a:rPr>
              <a:t>based </a:t>
            </a:r>
            <a:r>
              <a:rPr sz="1600" b="1" spc="-10" dirty="0">
                <a:solidFill>
                  <a:srgbClr val="003742"/>
                </a:solidFill>
                <a:latin typeface="Arial"/>
                <a:cs typeface="Arial"/>
              </a:rPr>
              <a:t>software’s  </a:t>
            </a:r>
            <a:r>
              <a:rPr sz="1600" b="1" spc="-5" dirty="0">
                <a:solidFill>
                  <a:srgbClr val="003742"/>
                </a:solidFill>
                <a:latin typeface="Arial"/>
                <a:cs typeface="Arial"/>
              </a:rPr>
              <a:t>such as Notepad, Ms-paint and</a:t>
            </a:r>
            <a:r>
              <a:rPr sz="1600" b="1" spc="30" dirty="0">
                <a:solidFill>
                  <a:srgbClr val="003742"/>
                </a:solidFill>
                <a:latin typeface="Arial"/>
                <a:cs typeface="Arial"/>
              </a:rPr>
              <a:t> </a:t>
            </a:r>
            <a:r>
              <a:rPr sz="1600" b="1" spc="-5" dirty="0">
                <a:solidFill>
                  <a:srgbClr val="003742"/>
                </a:solidFill>
                <a:latin typeface="Arial"/>
                <a:cs typeface="Arial"/>
              </a:rPr>
              <a:t>more.</a:t>
            </a:r>
            <a:endParaRPr sz="1600">
              <a:latin typeface="Arial"/>
              <a:cs typeface="Arial"/>
            </a:endParaRPr>
          </a:p>
        </p:txBody>
      </p:sp>
      <p:sp>
        <p:nvSpPr>
          <p:cNvPr id="5" name="object 5"/>
          <p:cNvSpPr/>
          <p:nvPr/>
        </p:nvSpPr>
        <p:spPr>
          <a:xfrm>
            <a:off x="6959600" y="0"/>
            <a:ext cx="4370387" cy="605790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90"/>
              </a:lnSpc>
            </a:pPr>
            <a:fld id="{81D60167-4931-47E6-BA6A-407CBD079E47}" type="slidenum">
              <a:rPr dirty="0"/>
              <a:t>6</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 y="2816580"/>
            <a:ext cx="8523605" cy="201295"/>
          </a:xfrm>
          <a:custGeom>
            <a:avLst/>
            <a:gdLst/>
            <a:ahLst/>
            <a:cxnLst/>
            <a:rect l="l" t="t" r="r" b="b"/>
            <a:pathLst>
              <a:path w="8523605" h="201294">
                <a:moveTo>
                  <a:pt x="8523339" y="0"/>
                </a:moveTo>
                <a:lnTo>
                  <a:pt x="0" y="0"/>
                </a:lnTo>
                <a:lnTo>
                  <a:pt x="0" y="201167"/>
                </a:lnTo>
                <a:lnTo>
                  <a:pt x="8523339" y="201167"/>
                </a:lnTo>
                <a:lnTo>
                  <a:pt x="8523339" y="0"/>
                </a:lnTo>
                <a:close/>
              </a:path>
            </a:pathLst>
          </a:custGeom>
          <a:solidFill>
            <a:srgbClr val="DED8A4"/>
          </a:solidFill>
        </p:spPr>
        <p:txBody>
          <a:bodyPr wrap="square" lIns="0" tIns="0" rIns="0" bIns="0" rtlCol="0"/>
          <a:lstStyle/>
          <a:p>
            <a:endParaRPr/>
          </a:p>
        </p:txBody>
      </p:sp>
      <p:sp>
        <p:nvSpPr>
          <p:cNvPr id="3" name="object 3"/>
          <p:cNvSpPr/>
          <p:nvPr/>
        </p:nvSpPr>
        <p:spPr>
          <a:xfrm>
            <a:off x="11352212" y="6246907"/>
            <a:ext cx="840105" cy="201295"/>
          </a:xfrm>
          <a:custGeom>
            <a:avLst/>
            <a:gdLst/>
            <a:ahLst/>
            <a:cxnLst/>
            <a:rect l="l" t="t" r="r" b="b"/>
            <a:pathLst>
              <a:path w="840104" h="201295">
                <a:moveTo>
                  <a:pt x="839787" y="0"/>
                </a:moveTo>
                <a:lnTo>
                  <a:pt x="0" y="0"/>
                </a:lnTo>
                <a:lnTo>
                  <a:pt x="0" y="201168"/>
                </a:lnTo>
                <a:lnTo>
                  <a:pt x="839787" y="201168"/>
                </a:lnTo>
                <a:lnTo>
                  <a:pt x="839787" y="0"/>
                </a:lnTo>
                <a:close/>
              </a:path>
            </a:pathLst>
          </a:custGeom>
          <a:solidFill>
            <a:srgbClr val="DED8A4"/>
          </a:solidFill>
        </p:spPr>
        <p:txBody>
          <a:bodyPr wrap="square" lIns="0" tIns="0" rIns="0" bIns="0" rtlCol="0"/>
          <a:lstStyle/>
          <a:p>
            <a:endParaRPr/>
          </a:p>
        </p:txBody>
      </p:sp>
      <p:sp>
        <p:nvSpPr>
          <p:cNvPr id="4" name="object 4"/>
          <p:cNvSpPr txBox="1">
            <a:spLocks noGrp="1"/>
          </p:cNvSpPr>
          <p:nvPr>
            <p:ph type="title"/>
          </p:nvPr>
        </p:nvSpPr>
        <p:spPr>
          <a:xfrm>
            <a:off x="6066358" y="2148332"/>
            <a:ext cx="2472055" cy="574040"/>
          </a:xfrm>
          <a:prstGeom prst="rect">
            <a:avLst/>
          </a:prstGeom>
        </p:spPr>
        <p:txBody>
          <a:bodyPr vert="horz" wrap="square" lIns="0" tIns="12700" rIns="0" bIns="0" rtlCol="0">
            <a:spAutoFit/>
          </a:bodyPr>
          <a:lstStyle/>
          <a:p>
            <a:pPr marL="12700">
              <a:lnSpc>
                <a:spcPct val="100000"/>
              </a:lnSpc>
              <a:spcBef>
                <a:spcPts val="100"/>
              </a:spcBef>
            </a:pPr>
            <a:r>
              <a:rPr spc="-5" dirty="0"/>
              <a:t>SOLUTION</a:t>
            </a:r>
          </a:p>
        </p:txBody>
      </p:sp>
      <p:sp>
        <p:nvSpPr>
          <p:cNvPr id="5" name="object 5"/>
          <p:cNvSpPr/>
          <p:nvPr/>
        </p:nvSpPr>
        <p:spPr>
          <a:xfrm>
            <a:off x="838200" y="765175"/>
            <a:ext cx="4429125" cy="6092823"/>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5749480" y="3449828"/>
            <a:ext cx="5652135" cy="2619884"/>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6F83"/>
                </a:solidFill>
                <a:latin typeface="Times New Roman"/>
                <a:cs typeface="Times New Roman"/>
              </a:rPr>
              <a:t>The above </a:t>
            </a:r>
            <a:r>
              <a:rPr sz="1800" spc="-5" dirty="0">
                <a:solidFill>
                  <a:srgbClr val="006F83"/>
                </a:solidFill>
                <a:latin typeface="Times New Roman"/>
                <a:cs typeface="Times New Roman"/>
              </a:rPr>
              <a:t>problem </a:t>
            </a:r>
            <a:r>
              <a:rPr sz="1800" dirty="0">
                <a:solidFill>
                  <a:srgbClr val="006F83"/>
                </a:solidFill>
                <a:latin typeface="Times New Roman"/>
                <a:cs typeface="Times New Roman"/>
              </a:rPr>
              <a:t>can be </a:t>
            </a:r>
            <a:r>
              <a:rPr sz="1800" spc="-5" dirty="0">
                <a:solidFill>
                  <a:srgbClr val="006F83"/>
                </a:solidFill>
                <a:latin typeface="Times New Roman"/>
                <a:cs typeface="Times New Roman"/>
              </a:rPr>
              <a:t>solved through</a:t>
            </a:r>
            <a:endParaRPr sz="1800" dirty="0">
              <a:latin typeface="Times New Roman"/>
              <a:cs typeface="Times New Roman"/>
            </a:endParaRPr>
          </a:p>
          <a:p>
            <a:pPr marL="298450" marR="5080" indent="-285750">
              <a:lnSpc>
                <a:spcPct val="99100"/>
              </a:lnSpc>
              <a:spcBef>
                <a:spcPts val="1580"/>
              </a:spcBef>
              <a:buFont typeface="Arial" panose="020B0604020202020204" pitchFamily="34" charset="0"/>
              <a:buChar char="•"/>
            </a:pPr>
            <a:r>
              <a:rPr sz="1800" spc="-5" dirty="0">
                <a:solidFill>
                  <a:srgbClr val="202124"/>
                </a:solidFill>
                <a:latin typeface="Arial"/>
                <a:cs typeface="Arial"/>
              </a:rPr>
              <a:t>Speech recognition software can </a:t>
            </a:r>
            <a:r>
              <a:rPr sz="1800" b="1" spc="-5" dirty="0">
                <a:solidFill>
                  <a:srgbClr val="202124"/>
                </a:solidFill>
                <a:latin typeface="Arial"/>
                <a:cs typeface="Arial"/>
              </a:rPr>
              <a:t>translate spoken  </a:t>
            </a:r>
            <a:r>
              <a:rPr sz="1800" b="1" dirty="0">
                <a:solidFill>
                  <a:srgbClr val="202124"/>
                </a:solidFill>
                <a:latin typeface="Arial"/>
                <a:cs typeface="Arial"/>
              </a:rPr>
              <a:t>words </a:t>
            </a:r>
            <a:r>
              <a:rPr sz="1800" b="1" spc="-5" dirty="0">
                <a:solidFill>
                  <a:srgbClr val="202124"/>
                </a:solidFill>
                <a:latin typeface="Arial"/>
                <a:cs typeface="Arial"/>
              </a:rPr>
              <a:t>into text </a:t>
            </a:r>
            <a:r>
              <a:rPr sz="1800" b="1" dirty="0">
                <a:solidFill>
                  <a:srgbClr val="202124"/>
                </a:solidFill>
                <a:latin typeface="Arial"/>
                <a:cs typeface="Arial"/>
              </a:rPr>
              <a:t>using </a:t>
            </a:r>
            <a:r>
              <a:rPr sz="1800" b="1" spc="-5" dirty="0">
                <a:solidFill>
                  <a:srgbClr val="202124"/>
                </a:solidFill>
                <a:latin typeface="Arial"/>
                <a:cs typeface="Arial"/>
              </a:rPr>
              <a:t>closed captions </a:t>
            </a:r>
            <a:r>
              <a:rPr sz="1800" b="1" dirty="0">
                <a:solidFill>
                  <a:srgbClr val="202124"/>
                </a:solidFill>
                <a:latin typeface="Arial"/>
                <a:cs typeface="Arial"/>
              </a:rPr>
              <a:t>to </a:t>
            </a:r>
            <a:r>
              <a:rPr sz="1800" b="1" spc="-5" dirty="0">
                <a:solidFill>
                  <a:srgbClr val="202124"/>
                </a:solidFill>
                <a:latin typeface="Arial"/>
                <a:cs typeface="Arial"/>
              </a:rPr>
              <a:t>enable </a:t>
            </a:r>
            <a:r>
              <a:rPr sz="1800" b="1" dirty="0">
                <a:solidFill>
                  <a:srgbClr val="202124"/>
                </a:solidFill>
                <a:latin typeface="Arial"/>
                <a:cs typeface="Arial"/>
              </a:rPr>
              <a:t>a  </a:t>
            </a:r>
            <a:r>
              <a:rPr sz="1800" b="1" spc="-5" dirty="0">
                <a:solidFill>
                  <a:srgbClr val="202124"/>
                </a:solidFill>
                <a:latin typeface="Arial"/>
                <a:cs typeface="Arial"/>
              </a:rPr>
              <a:t>person </a:t>
            </a:r>
            <a:r>
              <a:rPr sz="1800" b="1" dirty="0">
                <a:solidFill>
                  <a:srgbClr val="202124"/>
                </a:solidFill>
                <a:latin typeface="Arial"/>
                <a:cs typeface="Arial"/>
              </a:rPr>
              <a:t>with </a:t>
            </a:r>
            <a:r>
              <a:rPr sz="1800" b="1" spc="-5" dirty="0">
                <a:solidFill>
                  <a:srgbClr val="202124"/>
                </a:solidFill>
                <a:latin typeface="Arial"/>
                <a:cs typeface="Arial"/>
              </a:rPr>
              <a:t>hearing loss </a:t>
            </a:r>
            <a:r>
              <a:rPr sz="1800" b="1" dirty="0">
                <a:solidFill>
                  <a:srgbClr val="202124"/>
                </a:solidFill>
                <a:latin typeface="Arial"/>
                <a:cs typeface="Arial"/>
              </a:rPr>
              <a:t>to </a:t>
            </a:r>
            <a:r>
              <a:rPr sz="1800" b="1" spc="-5" dirty="0">
                <a:solidFill>
                  <a:srgbClr val="202124"/>
                </a:solidFill>
                <a:latin typeface="Arial"/>
                <a:cs typeface="Arial"/>
              </a:rPr>
              <a:t>understand what others  are saying</a:t>
            </a:r>
            <a:r>
              <a:rPr sz="1800" spc="-5" dirty="0">
                <a:solidFill>
                  <a:srgbClr val="202124"/>
                </a:solidFill>
                <a:latin typeface="Arial"/>
                <a:cs typeface="Arial"/>
              </a:rPr>
              <a:t>. </a:t>
            </a:r>
            <a:endParaRPr lang="en-IN" sz="1800" spc="-5" dirty="0">
              <a:solidFill>
                <a:srgbClr val="202124"/>
              </a:solidFill>
              <a:latin typeface="Arial"/>
              <a:cs typeface="Arial"/>
            </a:endParaRPr>
          </a:p>
          <a:p>
            <a:pPr marL="298450" marR="5080" indent="-285750">
              <a:lnSpc>
                <a:spcPct val="99100"/>
              </a:lnSpc>
              <a:spcBef>
                <a:spcPts val="1580"/>
              </a:spcBef>
              <a:buFont typeface="Arial" panose="020B0604020202020204" pitchFamily="34" charset="0"/>
              <a:buChar char="•"/>
            </a:pPr>
            <a:r>
              <a:rPr sz="1800" spc="-5" dirty="0">
                <a:solidFill>
                  <a:srgbClr val="202124"/>
                </a:solidFill>
                <a:latin typeface="Arial"/>
                <a:cs typeface="Arial"/>
              </a:rPr>
              <a:t>Speech recognition can also enable those  with limited use of their hands to work with computers,  using voice commands instead of</a:t>
            </a:r>
            <a:r>
              <a:rPr sz="1800" spc="-10" dirty="0">
                <a:solidFill>
                  <a:srgbClr val="202124"/>
                </a:solidFill>
                <a:latin typeface="Arial"/>
                <a:cs typeface="Arial"/>
              </a:rPr>
              <a:t> </a:t>
            </a:r>
            <a:r>
              <a:rPr sz="1800" spc="-5" dirty="0">
                <a:solidFill>
                  <a:srgbClr val="202124"/>
                </a:solidFill>
                <a:latin typeface="Arial"/>
                <a:cs typeface="Arial"/>
              </a:rPr>
              <a:t>typing.</a:t>
            </a:r>
            <a:endParaRPr sz="1800" dirty="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190"/>
              </a:lnSpc>
            </a:pPr>
            <a:fld id="{81D60167-4931-47E6-BA6A-407CBD079E47}" type="slidenum">
              <a:rPr dirty="0"/>
              <a:t>7</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380172"/>
            <a:ext cx="5005705" cy="201295"/>
          </a:xfrm>
          <a:custGeom>
            <a:avLst/>
            <a:gdLst/>
            <a:ahLst/>
            <a:cxnLst/>
            <a:rect l="l" t="t" r="r" b="b"/>
            <a:pathLst>
              <a:path w="5005705" h="201294">
                <a:moveTo>
                  <a:pt x="5005514" y="0"/>
                </a:moveTo>
                <a:lnTo>
                  <a:pt x="0" y="0"/>
                </a:lnTo>
                <a:lnTo>
                  <a:pt x="0" y="201167"/>
                </a:lnTo>
                <a:lnTo>
                  <a:pt x="5005514" y="201167"/>
                </a:lnTo>
                <a:lnTo>
                  <a:pt x="5005514" y="0"/>
                </a:lnTo>
                <a:close/>
              </a:path>
            </a:pathLst>
          </a:custGeom>
          <a:solidFill>
            <a:srgbClr val="DED8A4"/>
          </a:solidFill>
        </p:spPr>
        <p:txBody>
          <a:bodyPr wrap="square" lIns="0" tIns="0" rIns="0" bIns="0" rtlCol="0"/>
          <a:lstStyle/>
          <a:p>
            <a:endParaRPr/>
          </a:p>
        </p:txBody>
      </p:sp>
      <p:sp>
        <p:nvSpPr>
          <p:cNvPr id="4" name="object 4"/>
          <p:cNvSpPr txBox="1"/>
          <p:nvPr/>
        </p:nvSpPr>
        <p:spPr>
          <a:xfrm>
            <a:off x="11176000" y="6248907"/>
            <a:ext cx="88900" cy="177800"/>
          </a:xfrm>
          <a:prstGeom prst="rect">
            <a:avLst/>
          </a:prstGeom>
        </p:spPr>
        <p:txBody>
          <a:bodyPr vert="horz" wrap="square" lIns="0" tIns="12700" rIns="0" bIns="0" rtlCol="0">
            <a:spAutoFit/>
          </a:bodyPr>
          <a:lstStyle/>
          <a:p>
            <a:pPr marL="12700">
              <a:lnSpc>
                <a:spcPct val="100000"/>
              </a:lnSpc>
              <a:spcBef>
                <a:spcPts val="100"/>
              </a:spcBef>
            </a:pPr>
            <a:r>
              <a:rPr sz="1000" b="1" dirty="0">
                <a:solidFill>
                  <a:srgbClr val="006F83"/>
                </a:solidFill>
                <a:latin typeface="Times New Roman"/>
                <a:cs typeface="Times New Roman"/>
              </a:rPr>
              <a:t>5</a:t>
            </a:r>
            <a:endParaRPr sz="1000">
              <a:latin typeface="Times New Roman"/>
              <a:cs typeface="Times New Roman"/>
            </a:endParaRPr>
          </a:p>
        </p:txBody>
      </p:sp>
      <p:sp>
        <p:nvSpPr>
          <p:cNvPr id="5" name="object 5"/>
          <p:cNvSpPr txBox="1"/>
          <p:nvPr/>
        </p:nvSpPr>
        <p:spPr>
          <a:xfrm>
            <a:off x="825501" y="1981200"/>
            <a:ext cx="7201534" cy="794641"/>
          </a:xfrm>
          <a:prstGeom prst="rect">
            <a:avLst/>
          </a:prstGeom>
        </p:spPr>
        <p:txBody>
          <a:bodyPr vert="horz" wrap="square" lIns="0" tIns="38100" rIns="0" bIns="0" rtlCol="0">
            <a:spAutoFit/>
          </a:bodyPr>
          <a:lstStyle/>
          <a:p>
            <a:pPr marL="12700" marR="5080">
              <a:lnSpc>
                <a:spcPct val="90600"/>
              </a:lnSpc>
              <a:spcBef>
                <a:spcPts val="300"/>
              </a:spcBef>
            </a:pPr>
            <a:r>
              <a:rPr lang="en-US" b="0" i="0" dirty="0">
                <a:solidFill>
                  <a:srgbClr val="333333"/>
                </a:solidFill>
                <a:effectLst/>
                <a:latin typeface="Georgia" panose="02040502050405020303" pitchFamily="18" charset="0"/>
              </a:rPr>
              <a:t>The speech recognition system is essentially a pattern recognition system, including feature extraction, pattern matching, the reference model library. Its basic structure is shown in</a:t>
            </a:r>
            <a:endParaRPr sz="1800" b="1" dirty="0">
              <a:latin typeface="Arial"/>
              <a:cs typeface="Arial"/>
            </a:endParaRPr>
          </a:p>
        </p:txBody>
      </p:sp>
      <p:sp>
        <p:nvSpPr>
          <p:cNvPr id="7" name="object 7"/>
          <p:cNvSpPr txBox="1">
            <a:spLocks noGrp="1"/>
          </p:cNvSpPr>
          <p:nvPr>
            <p:ph type="title"/>
          </p:nvPr>
        </p:nvSpPr>
        <p:spPr>
          <a:xfrm>
            <a:off x="825500" y="642620"/>
            <a:ext cx="4432299" cy="566822"/>
          </a:xfrm>
          <a:prstGeom prst="rect">
            <a:avLst/>
          </a:prstGeom>
        </p:spPr>
        <p:txBody>
          <a:bodyPr vert="horz" wrap="square" lIns="0" tIns="12700" rIns="0" bIns="0" rtlCol="0">
            <a:spAutoFit/>
          </a:bodyPr>
          <a:lstStyle/>
          <a:p>
            <a:pPr marL="12700">
              <a:lnSpc>
                <a:spcPct val="100000"/>
              </a:lnSpc>
              <a:spcBef>
                <a:spcPts val="100"/>
              </a:spcBef>
            </a:pPr>
            <a:r>
              <a:rPr lang="en-US" spc="-5" dirty="0"/>
              <a:t>METHODOLOGY</a:t>
            </a:r>
            <a:endParaRPr spc="-5" dirty="0"/>
          </a:p>
        </p:txBody>
      </p:sp>
      <p:pic>
        <p:nvPicPr>
          <p:cNvPr id="3" name="Picture 2">
            <a:extLst>
              <a:ext uri="{FF2B5EF4-FFF2-40B4-BE49-F238E27FC236}">
                <a16:creationId xmlns:a16="http://schemas.microsoft.com/office/drawing/2014/main" id="{C79414DD-8666-4288-D2B4-3106AD5F4D6B}"/>
              </a:ext>
            </a:extLst>
          </p:cNvPr>
          <p:cNvPicPr>
            <a:picLocks noChangeAspect="1"/>
          </p:cNvPicPr>
          <p:nvPr/>
        </p:nvPicPr>
        <p:blipFill rotWithShape="1">
          <a:blip r:embed="rId2"/>
          <a:srcRect t="-2104"/>
          <a:stretch/>
        </p:blipFill>
        <p:spPr>
          <a:xfrm>
            <a:off x="803504" y="2913269"/>
            <a:ext cx="5956299" cy="3424538"/>
          </a:xfrm>
          <a:prstGeom prst="rect">
            <a:avLst/>
          </a:prstGeom>
        </p:spPr>
      </p:pic>
    </p:spTree>
    <p:extLst>
      <p:ext uri="{BB962C8B-B14F-4D97-AF65-F5344CB8AC3E}">
        <p14:creationId xmlns:p14="http://schemas.microsoft.com/office/powerpoint/2010/main" val="3645272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380172"/>
            <a:ext cx="5005705" cy="201295"/>
          </a:xfrm>
          <a:custGeom>
            <a:avLst/>
            <a:gdLst/>
            <a:ahLst/>
            <a:cxnLst/>
            <a:rect l="l" t="t" r="r" b="b"/>
            <a:pathLst>
              <a:path w="5005705" h="201294">
                <a:moveTo>
                  <a:pt x="5005514" y="0"/>
                </a:moveTo>
                <a:lnTo>
                  <a:pt x="0" y="0"/>
                </a:lnTo>
                <a:lnTo>
                  <a:pt x="0" y="201167"/>
                </a:lnTo>
                <a:lnTo>
                  <a:pt x="5005514" y="201167"/>
                </a:lnTo>
                <a:lnTo>
                  <a:pt x="5005514" y="0"/>
                </a:lnTo>
                <a:close/>
              </a:path>
            </a:pathLst>
          </a:custGeom>
          <a:solidFill>
            <a:srgbClr val="DED8A4"/>
          </a:solidFill>
        </p:spPr>
        <p:txBody>
          <a:bodyPr wrap="square" lIns="0" tIns="0" rIns="0" bIns="0" rtlCol="0"/>
          <a:lstStyle/>
          <a:p>
            <a:endParaRPr/>
          </a:p>
        </p:txBody>
      </p:sp>
      <p:sp>
        <p:nvSpPr>
          <p:cNvPr id="4" name="object 4"/>
          <p:cNvSpPr txBox="1"/>
          <p:nvPr/>
        </p:nvSpPr>
        <p:spPr>
          <a:xfrm>
            <a:off x="11176000" y="6248907"/>
            <a:ext cx="88900" cy="177800"/>
          </a:xfrm>
          <a:prstGeom prst="rect">
            <a:avLst/>
          </a:prstGeom>
        </p:spPr>
        <p:txBody>
          <a:bodyPr vert="horz" wrap="square" lIns="0" tIns="12700" rIns="0" bIns="0" rtlCol="0">
            <a:spAutoFit/>
          </a:bodyPr>
          <a:lstStyle/>
          <a:p>
            <a:pPr marL="12700">
              <a:lnSpc>
                <a:spcPct val="100000"/>
              </a:lnSpc>
              <a:spcBef>
                <a:spcPts val="100"/>
              </a:spcBef>
            </a:pPr>
            <a:r>
              <a:rPr sz="1000" b="1" dirty="0">
                <a:solidFill>
                  <a:srgbClr val="006F83"/>
                </a:solidFill>
                <a:latin typeface="Times New Roman"/>
                <a:cs typeface="Times New Roman"/>
              </a:rPr>
              <a:t>5</a:t>
            </a:r>
            <a:endParaRPr sz="1000">
              <a:latin typeface="Times New Roman"/>
              <a:cs typeface="Times New Roman"/>
            </a:endParaRPr>
          </a:p>
        </p:txBody>
      </p:sp>
      <p:sp>
        <p:nvSpPr>
          <p:cNvPr id="5" name="object 5"/>
          <p:cNvSpPr txBox="1"/>
          <p:nvPr/>
        </p:nvSpPr>
        <p:spPr>
          <a:xfrm>
            <a:off x="825501" y="1981200"/>
            <a:ext cx="7201534" cy="4057008"/>
          </a:xfrm>
          <a:prstGeom prst="rect">
            <a:avLst/>
          </a:prstGeom>
        </p:spPr>
        <p:txBody>
          <a:bodyPr vert="horz" wrap="square" lIns="0" tIns="38100" rIns="0" bIns="0" rtlCol="0">
            <a:spAutoFit/>
          </a:bodyPr>
          <a:lstStyle/>
          <a:p>
            <a:r>
              <a:rPr lang="en-US" sz="1800" b="1" dirty="0">
                <a:latin typeface="Arial" panose="020B0604020202020204" pitchFamily="34" charset="0"/>
                <a:cs typeface="Arial" panose="020B0604020202020204" pitchFamily="34" charset="0"/>
              </a:rPr>
              <a:t>SYSTEM ARCHITECTURE</a:t>
            </a:r>
          </a:p>
          <a:p>
            <a:endParaRPr lang="en-US" b="1" dirty="0">
              <a:latin typeface="Arial" panose="020B0604020202020204" pitchFamily="34" charset="0"/>
              <a:cs typeface="Arial" panose="020B0604020202020204" pitchFamily="34" charset="0"/>
            </a:endParaRPr>
          </a:p>
          <a:p>
            <a:pPr>
              <a:lnSpc>
                <a:spcPct val="110000"/>
              </a:lnSpc>
              <a:spcBef>
                <a:spcPts val="600"/>
              </a:spcBef>
              <a:spcAft>
                <a:spcPts val="1950"/>
              </a:spcAft>
            </a:pPr>
            <a:r>
              <a:rPr lang="en-US" sz="1800" dirty="0">
                <a:solidFill>
                  <a:srgbClr val="222222"/>
                </a:solidFill>
                <a:effectLst/>
                <a:latin typeface="Verdana" panose="020B0604030504040204" pitchFamily="34" charset="0"/>
                <a:ea typeface="Verdana" panose="020B0604030504040204" pitchFamily="34" charset="0"/>
                <a:cs typeface="Verdana" panose="020B0604030504040204" pitchFamily="34" charset="0"/>
              </a:rPr>
              <a:t>The architecture of the system consists of following modules:</a:t>
            </a:r>
            <a:endParaRPr lang="en-IN" sz="1800" dirty="0">
              <a:solidFill>
                <a:srgbClr val="595959"/>
              </a:solidFill>
              <a:effectLst/>
              <a:latin typeface="Constantia" panose="02030602050306030303" pitchFamily="18" charset="0"/>
              <a:ea typeface="Constantia" panose="02030602050306030303" pitchFamily="18" charset="0"/>
              <a:cs typeface="Constantia" panose="02030602050306030303" pitchFamily="18" charset="0"/>
            </a:endParaRPr>
          </a:p>
          <a:p>
            <a:pPr marL="342900" lvl="0" indent="-342900">
              <a:lnSpc>
                <a:spcPct val="110000"/>
              </a:lnSpc>
              <a:spcBef>
                <a:spcPts val="1400"/>
              </a:spcBef>
              <a:spcAft>
                <a:spcPts val="750"/>
              </a:spcAft>
              <a:buSzPts val="1000"/>
              <a:buFont typeface="Arial" panose="020B0604020202020204" pitchFamily="34" charset="0"/>
              <a:buChar char="●"/>
            </a:pPr>
            <a:r>
              <a:rPr lang="en-US" sz="1800" dirty="0">
                <a:solidFill>
                  <a:srgbClr val="222222"/>
                </a:solidFill>
                <a:effectLst/>
                <a:latin typeface="Verdana" panose="020B0604030504040204" pitchFamily="34" charset="0"/>
                <a:ea typeface="Verdana" panose="020B0604030504040204" pitchFamily="34" charset="0"/>
                <a:cs typeface="Verdana" panose="020B0604030504040204" pitchFamily="34" charset="0"/>
              </a:rPr>
              <a:t>Speech Capturing Device</a:t>
            </a:r>
            <a:endParaRPr lang="en-IN" sz="1800" dirty="0">
              <a:solidFill>
                <a:srgbClr val="595959"/>
              </a:solidFill>
              <a:effectLst/>
              <a:latin typeface="Noto Sans Symbols"/>
              <a:ea typeface="Noto Sans Symbols"/>
              <a:cs typeface="Noto Sans Symbols"/>
            </a:endParaRPr>
          </a:p>
          <a:p>
            <a:pPr marL="342900" lvl="0" indent="-342900">
              <a:lnSpc>
                <a:spcPct val="110000"/>
              </a:lnSpc>
              <a:spcBef>
                <a:spcPts val="600"/>
              </a:spcBef>
              <a:spcAft>
                <a:spcPts val="750"/>
              </a:spcAft>
              <a:buSzPts val="1000"/>
              <a:buFont typeface="Arial" panose="020B0604020202020204" pitchFamily="34" charset="0"/>
              <a:buChar char="●"/>
            </a:pPr>
            <a:r>
              <a:rPr lang="en-US" sz="1800" dirty="0">
                <a:solidFill>
                  <a:srgbClr val="222222"/>
                </a:solidFill>
                <a:effectLst/>
                <a:latin typeface="Verdana" panose="020B0604030504040204" pitchFamily="34" charset="0"/>
                <a:ea typeface="Verdana" panose="020B0604030504040204" pitchFamily="34" charset="0"/>
                <a:cs typeface="Verdana" panose="020B0604030504040204" pitchFamily="34" charset="0"/>
              </a:rPr>
              <a:t>Digital Signal Processor Module</a:t>
            </a:r>
            <a:endParaRPr lang="en-IN" sz="1800" dirty="0">
              <a:solidFill>
                <a:srgbClr val="595959"/>
              </a:solidFill>
              <a:effectLst/>
              <a:latin typeface="Noto Sans Symbols"/>
              <a:ea typeface="Noto Sans Symbols"/>
              <a:cs typeface="Noto Sans Symbols"/>
            </a:endParaRPr>
          </a:p>
          <a:p>
            <a:pPr marL="342900" lvl="0" indent="-342900">
              <a:lnSpc>
                <a:spcPct val="110000"/>
              </a:lnSpc>
              <a:spcBef>
                <a:spcPts val="600"/>
              </a:spcBef>
              <a:spcAft>
                <a:spcPts val="750"/>
              </a:spcAft>
              <a:buSzPts val="1000"/>
              <a:buFont typeface="Arial" panose="020B0604020202020204" pitchFamily="34" charset="0"/>
              <a:buChar char="●"/>
            </a:pPr>
            <a:r>
              <a:rPr lang="en-US" sz="1800" dirty="0">
                <a:solidFill>
                  <a:srgbClr val="222222"/>
                </a:solidFill>
                <a:effectLst/>
                <a:latin typeface="Verdana" panose="020B0604030504040204" pitchFamily="34" charset="0"/>
                <a:ea typeface="Verdana" panose="020B0604030504040204" pitchFamily="34" charset="0"/>
                <a:cs typeface="Verdana" panose="020B0604030504040204" pitchFamily="34" charset="0"/>
              </a:rPr>
              <a:t>Pre-processed Signal Storage</a:t>
            </a:r>
            <a:endParaRPr lang="en-IN" sz="1800" dirty="0">
              <a:solidFill>
                <a:srgbClr val="595959"/>
              </a:solidFill>
              <a:effectLst/>
              <a:latin typeface="Noto Sans Symbols"/>
              <a:ea typeface="Noto Sans Symbols"/>
              <a:cs typeface="Noto Sans Symbols"/>
            </a:endParaRPr>
          </a:p>
          <a:p>
            <a:pPr marL="342900" lvl="0" indent="-342900">
              <a:lnSpc>
                <a:spcPct val="110000"/>
              </a:lnSpc>
              <a:spcBef>
                <a:spcPts val="600"/>
              </a:spcBef>
              <a:spcAft>
                <a:spcPts val="750"/>
              </a:spcAft>
              <a:buSzPts val="1000"/>
              <a:buFont typeface="Arial" panose="020B0604020202020204" pitchFamily="34" charset="0"/>
              <a:buChar char="●"/>
            </a:pPr>
            <a:r>
              <a:rPr lang="en-US" sz="1800" dirty="0">
                <a:solidFill>
                  <a:srgbClr val="222222"/>
                </a:solidFill>
                <a:effectLst/>
                <a:latin typeface="Verdana" panose="020B0604030504040204" pitchFamily="34" charset="0"/>
                <a:ea typeface="Verdana" panose="020B0604030504040204" pitchFamily="34" charset="0"/>
                <a:cs typeface="Verdana" panose="020B0604030504040204" pitchFamily="34" charset="0"/>
              </a:rPr>
              <a:t>Reference Speech Patterns</a:t>
            </a:r>
            <a:endParaRPr lang="en-IN" sz="1800" dirty="0">
              <a:solidFill>
                <a:srgbClr val="595959"/>
              </a:solidFill>
              <a:effectLst/>
              <a:latin typeface="Noto Sans Symbols"/>
              <a:ea typeface="Noto Sans Symbols"/>
              <a:cs typeface="Noto Sans Symbols"/>
            </a:endParaRPr>
          </a:p>
          <a:p>
            <a:pPr marL="342900" lvl="0" indent="-342900">
              <a:lnSpc>
                <a:spcPct val="110000"/>
              </a:lnSpc>
              <a:spcBef>
                <a:spcPts val="600"/>
              </a:spcBef>
              <a:spcAft>
                <a:spcPts val="1000"/>
              </a:spcAft>
              <a:buSzPts val="1000"/>
              <a:buFont typeface="Arial" panose="020B0604020202020204" pitchFamily="34" charset="0"/>
              <a:buChar char="●"/>
            </a:pPr>
            <a:r>
              <a:rPr lang="en-US" sz="1800" dirty="0">
                <a:solidFill>
                  <a:srgbClr val="222222"/>
                </a:solidFill>
                <a:effectLst/>
                <a:latin typeface="Verdana" panose="020B0604030504040204" pitchFamily="34" charset="0"/>
                <a:ea typeface="Verdana" panose="020B0604030504040204" pitchFamily="34" charset="0"/>
                <a:cs typeface="Verdana" panose="020B0604030504040204" pitchFamily="34" charset="0"/>
              </a:rPr>
              <a:t>Pattern Matching Algorithm</a:t>
            </a:r>
            <a:endParaRPr lang="en-IN" sz="1800" dirty="0">
              <a:solidFill>
                <a:srgbClr val="595959"/>
              </a:solidFill>
              <a:effectLst/>
              <a:latin typeface="Noto Sans Symbols"/>
              <a:ea typeface="Noto Sans Symbols"/>
              <a:cs typeface="Noto Sans Symbols"/>
            </a:endParaRPr>
          </a:p>
          <a:p>
            <a:endParaRPr lang="en-US" sz="1800" b="1" dirty="0">
              <a:latin typeface="Arial" panose="020B0604020202020204" pitchFamily="34" charset="0"/>
              <a:cs typeface="Arial" panose="020B0604020202020204" pitchFamily="34" charset="0"/>
            </a:endParaRPr>
          </a:p>
        </p:txBody>
      </p:sp>
      <p:sp>
        <p:nvSpPr>
          <p:cNvPr id="7" name="object 7"/>
          <p:cNvSpPr txBox="1">
            <a:spLocks noGrp="1"/>
          </p:cNvSpPr>
          <p:nvPr>
            <p:ph type="title"/>
          </p:nvPr>
        </p:nvSpPr>
        <p:spPr>
          <a:xfrm>
            <a:off x="825500" y="642620"/>
            <a:ext cx="4432299" cy="566822"/>
          </a:xfrm>
          <a:prstGeom prst="rect">
            <a:avLst/>
          </a:prstGeom>
        </p:spPr>
        <p:txBody>
          <a:bodyPr vert="horz" wrap="square" lIns="0" tIns="12700" rIns="0" bIns="0" rtlCol="0">
            <a:spAutoFit/>
          </a:bodyPr>
          <a:lstStyle/>
          <a:p>
            <a:pPr marL="12700">
              <a:lnSpc>
                <a:spcPct val="100000"/>
              </a:lnSpc>
              <a:spcBef>
                <a:spcPts val="100"/>
              </a:spcBef>
            </a:pPr>
            <a:r>
              <a:rPr lang="en-US" spc="-5" dirty="0"/>
              <a:t>IMPLEMENTATION</a:t>
            </a:r>
            <a:endParaRPr spc="-5" dirty="0"/>
          </a:p>
        </p:txBody>
      </p:sp>
      <p:pic>
        <p:nvPicPr>
          <p:cNvPr id="3" name="Picture 2">
            <a:extLst>
              <a:ext uri="{FF2B5EF4-FFF2-40B4-BE49-F238E27FC236}">
                <a16:creationId xmlns:a16="http://schemas.microsoft.com/office/drawing/2014/main" id="{D027F794-177E-C1B9-772D-C640FA29BC4F}"/>
              </a:ext>
            </a:extLst>
          </p:cNvPr>
          <p:cNvPicPr>
            <a:picLocks noChangeAspect="1"/>
          </p:cNvPicPr>
          <p:nvPr/>
        </p:nvPicPr>
        <p:blipFill>
          <a:blip r:embed="rId2"/>
          <a:stretch>
            <a:fillRect/>
          </a:stretch>
        </p:blipFill>
        <p:spPr>
          <a:xfrm>
            <a:off x="5181600" y="3581400"/>
            <a:ext cx="6555923" cy="2057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TotalTime>
  <Words>680</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Constantia</vt:lpstr>
      <vt:lpstr>Georgia</vt:lpstr>
      <vt:lpstr>Noto Sans Symbols</vt:lpstr>
      <vt:lpstr>Tahoma</vt:lpstr>
      <vt:lpstr>Times New Roman</vt:lpstr>
      <vt:lpstr>Verdana</vt:lpstr>
      <vt:lpstr>Wingdings</vt:lpstr>
      <vt:lpstr>Office Theme</vt:lpstr>
      <vt:lpstr>PowerPoint Presentation</vt:lpstr>
      <vt:lpstr>ABOUT US</vt:lpstr>
      <vt:lpstr>ABSTRACT</vt:lpstr>
      <vt:lpstr>INTRODUCTION</vt:lpstr>
      <vt:lpstr>PowerPoint Presentation</vt:lpstr>
      <vt:lpstr>PROBLEM STATEMENT</vt:lpstr>
      <vt:lpstr>SOLUTION</vt:lpstr>
      <vt:lpstr>METHODOLOGY</vt:lpstr>
      <vt:lpstr>IMPLEMENTATION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AKSHITA GUPTA</dc:creator>
  <cp:lastModifiedBy>Nilesh Kumar</cp:lastModifiedBy>
  <cp:revision>3</cp:revision>
  <dcterms:created xsi:type="dcterms:W3CDTF">2023-04-17T05:41:49Z</dcterms:created>
  <dcterms:modified xsi:type="dcterms:W3CDTF">2023-04-18T05:18:59Z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2022-11-16T00:00:00Z</vt:filetime>
  </property>
  <property fmtid="{D5CDD505-2E9C-101B-9397-08002B2CF9AE}" pid="3" name="LastSaved">
    <vt:filetime>2023-04-17T00:00:00Z</vt:filetime>
  </property>
</Properties>
</file>