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20C405BE-AC79-47C5-857A-19D1C3A70853}" type="datetimeFigureOut">
              <a:rPr lang="en-IN" smtClean="0"/>
              <a:t>04-10-2021</a:t>
            </a:fld>
            <a:endParaRPr lang="en-IN"/>
          </a:p>
        </p:txBody>
      </p:sp>
      <p:sp>
        <p:nvSpPr>
          <p:cNvPr id="8" name="Slide Number Placeholder 7"/>
          <p:cNvSpPr>
            <a:spLocks noGrp="1"/>
          </p:cNvSpPr>
          <p:nvPr>
            <p:ph type="sldNum" sz="quarter" idx="11"/>
          </p:nvPr>
        </p:nvSpPr>
        <p:spPr/>
        <p:txBody>
          <a:bodyPr/>
          <a:lstStyle/>
          <a:p>
            <a:fld id="{3F1C2F9C-7147-4473-B67F-F7A17CA154D5}"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C405BE-AC79-47C5-857A-19D1C3A70853}" type="datetimeFigureOut">
              <a:rPr lang="en-IN" smtClean="0"/>
              <a:t>04-10-2021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C2F9C-7147-4473-B67F-F7A17CA154D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C405BE-AC79-47C5-857A-19D1C3A70853}" type="datetimeFigureOut">
              <a:rPr lang="en-IN" smtClean="0"/>
              <a:t>04-10-2021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C2F9C-7147-4473-B67F-F7A17CA154D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C405BE-AC79-47C5-857A-19D1C3A70853}" type="datetimeFigureOut">
              <a:rPr lang="en-IN" smtClean="0"/>
              <a:t>04-10-2021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C2F9C-7147-4473-B67F-F7A17CA154D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C405BE-AC79-47C5-857A-19D1C3A70853}" type="datetimeFigureOut">
              <a:rPr lang="en-IN" smtClean="0"/>
              <a:t>04-10-2021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C2F9C-7147-4473-B67F-F7A17CA154D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0C405BE-AC79-47C5-857A-19D1C3A70853}" type="datetimeFigureOut">
              <a:rPr lang="en-IN" smtClean="0"/>
              <a:t>04-10-2021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1C2F9C-7147-4473-B67F-F7A17CA154D5}" type="slidenum">
              <a:rPr lang="en-IN" smtClean="0"/>
              <a:t>‹#›</a:t>
            </a:fld>
            <a:endParaRPr lang="en-IN"/>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20C405BE-AC79-47C5-857A-19D1C3A70853}" type="datetimeFigureOut">
              <a:rPr lang="en-IN" smtClean="0"/>
              <a:t>04-10-2021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1C2F9C-7147-4473-B67F-F7A17CA154D5}" type="slidenum">
              <a:rPr lang="en-IN" smtClean="0"/>
              <a:t>‹#›</a:t>
            </a:fld>
            <a:endParaRPr lang="en-IN"/>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C405BE-AC79-47C5-857A-19D1C3A70853}" type="datetimeFigureOut">
              <a:rPr lang="en-IN" smtClean="0"/>
              <a:t>04-10-2021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1C2F9C-7147-4473-B67F-F7A17CA154D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C405BE-AC79-47C5-857A-19D1C3A70853}" type="datetimeFigureOut">
              <a:rPr lang="en-IN" smtClean="0"/>
              <a:t>04-10-2021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1C2F9C-7147-4473-B67F-F7A17CA154D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C405BE-AC79-47C5-857A-19D1C3A70853}" type="datetimeFigureOut">
              <a:rPr lang="en-IN" smtClean="0"/>
              <a:t>04-10-2021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1C2F9C-7147-4473-B67F-F7A17CA154D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C405BE-AC79-47C5-857A-19D1C3A70853}" type="datetimeFigureOut">
              <a:rPr lang="en-IN" smtClean="0"/>
              <a:t>04-10-2021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1C2F9C-7147-4473-B67F-F7A17CA154D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20C405BE-AC79-47C5-857A-19D1C3A70853}" type="datetimeFigureOut">
              <a:rPr lang="en-IN" smtClean="0"/>
              <a:t>04-10-2021</a:t>
            </a:fld>
            <a:endParaRPr lang="en-IN"/>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3F1C2F9C-7147-4473-B67F-F7A17CA154D5}" type="slidenum">
              <a:rPr lang="en-IN" smtClean="0"/>
              <a:t>‹#›</a:t>
            </a:fld>
            <a:endParaRPr lang="en-IN"/>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IN"/>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268760"/>
            <a:ext cx="7175351" cy="3017303"/>
          </a:xfrm>
        </p:spPr>
        <p:txBody>
          <a:bodyPr>
            <a:noAutofit/>
          </a:bodyPr>
          <a:lstStyle/>
          <a:p>
            <a:r>
              <a:rPr lang="en-IN" dirty="0" smtClean="0"/>
              <a:t>Prediction of </a:t>
            </a:r>
            <a:r>
              <a:rPr lang="en-IN" dirty="0"/>
              <a:t>Song Skips on </a:t>
            </a:r>
            <a:r>
              <a:rPr lang="en-IN" dirty="0" err="1"/>
              <a:t>Spotify</a:t>
            </a:r>
            <a:r>
              <a:rPr lang="en-IN" dirty="0"/>
              <a:t> based on Sequential User and Acoustic Data</a:t>
            </a:r>
          </a:p>
        </p:txBody>
      </p:sp>
      <p:sp>
        <p:nvSpPr>
          <p:cNvPr id="3" name="TextBox 2"/>
          <p:cNvSpPr txBox="1"/>
          <p:nvPr/>
        </p:nvSpPr>
        <p:spPr>
          <a:xfrm>
            <a:off x="4139952" y="5229200"/>
            <a:ext cx="4176464" cy="646331"/>
          </a:xfrm>
          <a:prstGeom prst="rect">
            <a:avLst/>
          </a:prstGeom>
          <a:noFill/>
        </p:spPr>
        <p:txBody>
          <a:bodyPr wrap="square" rtlCol="0">
            <a:spAutoFit/>
          </a:bodyPr>
          <a:lstStyle/>
          <a:p>
            <a:r>
              <a:rPr lang="en-IN" sz="3600" dirty="0" smtClean="0">
                <a:solidFill>
                  <a:schemeClr val="tx2"/>
                </a:solidFill>
              </a:rPr>
              <a:t> ----- </a:t>
            </a:r>
            <a:r>
              <a:rPr lang="en-IN" sz="3600" dirty="0" err="1" smtClean="0">
                <a:solidFill>
                  <a:schemeClr val="tx2"/>
                </a:solidFill>
              </a:rPr>
              <a:t>Nilesh</a:t>
            </a:r>
            <a:r>
              <a:rPr lang="en-IN" sz="3600" dirty="0" smtClean="0">
                <a:solidFill>
                  <a:schemeClr val="tx2"/>
                </a:solidFill>
              </a:rPr>
              <a:t> </a:t>
            </a:r>
            <a:r>
              <a:rPr lang="en-IN" sz="3600" dirty="0" err="1" smtClean="0">
                <a:solidFill>
                  <a:schemeClr val="tx2"/>
                </a:solidFill>
              </a:rPr>
              <a:t>Misra</a:t>
            </a:r>
            <a:endParaRPr lang="en-IN" sz="3600" dirty="0">
              <a:solidFill>
                <a:schemeClr val="tx2"/>
              </a:solidFill>
            </a:endParaRPr>
          </a:p>
        </p:txBody>
      </p:sp>
    </p:spTree>
    <p:extLst>
      <p:ext uri="{BB962C8B-B14F-4D97-AF65-F5344CB8AC3E}">
        <p14:creationId xmlns:p14="http://schemas.microsoft.com/office/powerpoint/2010/main" val="2496796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88640"/>
            <a:ext cx="7315200" cy="709972"/>
          </a:xfrm>
        </p:spPr>
        <p:txBody>
          <a:bodyPr/>
          <a:lstStyle/>
          <a:p>
            <a:r>
              <a:rPr lang="en-IN" dirty="0" smtClean="0"/>
              <a:t>Introduction</a:t>
            </a:r>
            <a:endParaRPr lang="en-IN" dirty="0"/>
          </a:p>
        </p:txBody>
      </p:sp>
      <p:sp>
        <p:nvSpPr>
          <p:cNvPr id="3" name="Content Placeholder 2"/>
          <p:cNvSpPr>
            <a:spLocks noGrp="1"/>
          </p:cNvSpPr>
          <p:nvPr>
            <p:ph idx="1"/>
          </p:nvPr>
        </p:nvSpPr>
        <p:spPr>
          <a:xfrm>
            <a:off x="395536" y="908721"/>
            <a:ext cx="8568952" cy="5400640"/>
          </a:xfrm>
        </p:spPr>
        <p:txBody>
          <a:bodyPr>
            <a:noAutofit/>
          </a:bodyPr>
          <a:lstStyle/>
          <a:p>
            <a:r>
              <a:rPr lang="en-IN" sz="2400" dirty="0" smtClean="0"/>
              <a:t>Today in every user interaction system recommendation system is playing the major role as it increases the usability of that application.</a:t>
            </a:r>
          </a:p>
          <a:p>
            <a:r>
              <a:rPr lang="en-IN" sz="2400" dirty="0" smtClean="0"/>
              <a:t>The case study focus on Music application </a:t>
            </a:r>
            <a:r>
              <a:rPr lang="en-IN" sz="2400" dirty="0" err="1" smtClean="0"/>
              <a:t>Spotify</a:t>
            </a:r>
            <a:r>
              <a:rPr lang="en-IN" sz="2400" dirty="0" smtClean="0"/>
              <a:t> where users are free to choose and reject the music based on their likeness.</a:t>
            </a:r>
          </a:p>
          <a:p>
            <a:r>
              <a:rPr lang="en-IN" sz="2400" dirty="0" err="1" smtClean="0"/>
              <a:t>Spotify</a:t>
            </a:r>
            <a:r>
              <a:rPr lang="en-IN" sz="2400" dirty="0" smtClean="0"/>
              <a:t> do have Skip option where user can skip the music if it’s not liked by him and our problem statement is </a:t>
            </a:r>
            <a:r>
              <a:rPr lang="en-IN" sz="2400" dirty="0" err="1" smtClean="0"/>
              <a:t>stricted</a:t>
            </a:r>
            <a:r>
              <a:rPr lang="en-IN" sz="2400" dirty="0" smtClean="0"/>
              <a:t> to this task.</a:t>
            </a:r>
          </a:p>
          <a:p>
            <a:r>
              <a:rPr lang="en-IN" sz="2400" dirty="0" smtClean="0"/>
              <a:t>Basically if the system can predict beforehand the list of music which will be skipped then it’ll make the user experience better and hence it brings Machine learning to study from user previous task and make better recommendation for his future.</a:t>
            </a:r>
            <a:endParaRPr lang="en-IN" sz="2400" dirty="0"/>
          </a:p>
        </p:txBody>
      </p:sp>
    </p:spTree>
    <p:extLst>
      <p:ext uri="{BB962C8B-B14F-4D97-AF65-F5344CB8AC3E}">
        <p14:creationId xmlns:p14="http://schemas.microsoft.com/office/powerpoint/2010/main" val="3181459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88640"/>
            <a:ext cx="7315200" cy="722049"/>
          </a:xfrm>
        </p:spPr>
        <p:txBody>
          <a:bodyPr>
            <a:normAutofit/>
          </a:bodyPr>
          <a:lstStyle/>
          <a:p>
            <a:r>
              <a:rPr lang="en-IN" sz="3200" dirty="0" smtClean="0"/>
              <a:t>Dataset:</a:t>
            </a:r>
            <a:endParaRPr lang="en-IN" sz="3200" dirty="0"/>
          </a:p>
        </p:txBody>
      </p:sp>
      <p:sp>
        <p:nvSpPr>
          <p:cNvPr id="3" name="Content Placeholder 2"/>
          <p:cNvSpPr>
            <a:spLocks noGrp="1"/>
          </p:cNvSpPr>
          <p:nvPr>
            <p:ph idx="1"/>
          </p:nvPr>
        </p:nvSpPr>
        <p:spPr>
          <a:xfrm>
            <a:off x="539552" y="980729"/>
            <a:ext cx="8280920" cy="5328632"/>
          </a:xfrm>
        </p:spPr>
        <p:txBody>
          <a:bodyPr/>
          <a:lstStyle/>
          <a:p>
            <a:r>
              <a:rPr lang="en-IN" sz="2400" dirty="0" smtClean="0"/>
              <a:t>The dataset referred in the research paper has 130 million sessions which actually means one interaction of user. This session further get divided into multiple track played.</a:t>
            </a:r>
          </a:p>
          <a:p>
            <a:r>
              <a:rPr lang="en-IN" sz="2400" dirty="0" smtClean="0"/>
              <a:t>Now the dataset is actually divided into two halves where first one focuses on user activities and second focus on music properties or we can say acoustic features.</a:t>
            </a:r>
          </a:p>
          <a:p>
            <a:pPr marL="45720" indent="0">
              <a:buNone/>
            </a:pPr>
            <a:endParaRPr lang="en-IN" dirty="0" smtClean="0"/>
          </a:p>
          <a:p>
            <a:pPr marL="45720" indent="0">
              <a:buNone/>
            </a:pPr>
            <a:r>
              <a:rPr lang="en-IN" dirty="0" smtClean="0">
                <a:solidFill>
                  <a:schemeClr val="tx2"/>
                </a:solidFill>
              </a:rPr>
              <a:t>                     </a:t>
            </a:r>
          </a:p>
          <a:p>
            <a:pPr marL="45720" indent="0">
              <a:buNone/>
            </a:pPr>
            <a:endParaRPr lang="en-IN" sz="1800" dirty="0" smtClean="0">
              <a:solidFill>
                <a:schemeClr val="tx2"/>
              </a:solidFill>
            </a:endParaRPr>
          </a:p>
          <a:p>
            <a:pPr marL="45720" indent="0">
              <a:buNone/>
            </a:pPr>
            <a:r>
              <a:rPr lang="en-IN" sz="1800" dirty="0">
                <a:solidFill>
                  <a:schemeClr val="tx2"/>
                </a:solidFill>
              </a:rPr>
              <a:t> </a:t>
            </a:r>
            <a:r>
              <a:rPr lang="en-IN" sz="1800" dirty="0" smtClean="0">
                <a:solidFill>
                  <a:schemeClr val="tx2"/>
                </a:solidFill>
              </a:rPr>
              <a:t>                       Each                          </a:t>
            </a:r>
            <a:r>
              <a:rPr lang="en-IN" sz="1600" dirty="0" err="1" smtClean="0">
                <a:solidFill>
                  <a:schemeClr val="tx2"/>
                </a:solidFill>
              </a:rPr>
              <a:t>Each</a:t>
            </a:r>
            <a:endParaRPr lang="en-IN" sz="1600" dirty="0">
              <a:solidFill>
                <a:schemeClr val="tx2"/>
              </a:solidFill>
            </a:endParaRPr>
          </a:p>
          <a:p>
            <a:pPr marL="45720" indent="0">
              <a:buNone/>
            </a:pPr>
            <a:r>
              <a:rPr lang="en-IN" dirty="0" smtClean="0">
                <a:solidFill>
                  <a:schemeClr val="tx2"/>
                </a:solidFill>
              </a:rPr>
              <a:t>                     </a:t>
            </a:r>
            <a:r>
              <a:rPr lang="en-IN" sz="1600" dirty="0" smtClean="0">
                <a:solidFill>
                  <a:schemeClr val="tx2"/>
                </a:solidFill>
              </a:rPr>
              <a:t>Session                          Track</a:t>
            </a:r>
            <a:endParaRPr lang="en-IN" sz="1600" dirty="0">
              <a:solidFill>
                <a:schemeClr val="tx2"/>
              </a:solidFill>
            </a:endParaRPr>
          </a:p>
          <a:p>
            <a:pPr marL="45720" indent="0">
              <a:buNone/>
            </a:pPr>
            <a:endParaRPr lang="en-IN" sz="1600" dirty="0">
              <a:solidFill>
                <a:schemeClr val="tx2"/>
              </a:solidFill>
            </a:endParaRPr>
          </a:p>
          <a:p>
            <a:pPr marL="45720" indent="0">
              <a:buNone/>
            </a:pPr>
            <a:r>
              <a:rPr lang="en-IN" sz="1600" dirty="0" smtClean="0">
                <a:solidFill>
                  <a:schemeClr val="tx2"/>
                </a:solidFill>
              </a:rPr>
              <a:t>130 Million Session              N tracks                                   Two </a:t>
            </a:r>
            <a:r>
              <a:rPr lang="en-IN" sz="1600" dirty="0" err="1" smtClean="0">
                <a:solidFill>
                  <a:schemeClr val="tx2"/>
                </a:solidFill>
              </a:rPr>
              <a:t>Seperated</a:t>
            </a:r>
            <a:r>
              <a:rPr lang="en-IN" sz="1600" dirty="0">
                <a:solidFill>
                  <a:schemeClr val="tx2"/>
                </a:solidFill>
              </a:rPr>
              <a:t> </a:t>
            </a:r>
            <a:r>
              <a:rPr lang="en-IN" sz="1600" dirty="0" smtClean="0">
                <a:solidFill>
                  <a:schemeClr val="tx2"/>
                </a:solidFill>
              </a:rPr>
              <a:t>Data</a:t>
            </a:r>
          </a:p>
        </p:txBody>
      </p:sp>
      <p:sp>
        <p:nvSpPr>
          <p:cNvPr id="4" name="Rectangle 3"/>
          <p:cNvSpPr/>
          <p:nvPr/>
        </p:nvSpPr>
        <p:spPr>
          <a:xfrm>
            <a:off x="827584" y="4041068"/>
            <a:ext cx="1224136"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accent5">
                    <a:lumMod val="50000"/>
                  </a:schemeClr>
                </a:solidFill>
              </a:rPr>
              <a:t>1</a:t>
            </a:r>
          </a:p>
          <a:p>
            <a:pPr algn="ctr"/>
            <a:r>
              <a:rPr lang="en-IN" sz="1400" dirty="0" smtClean="0">
                <a:solidFill>
                  <a:schemeClr val="accent5">
                    <a:lumMod val="50000"/>
                  </a:schemeClr>
                </a:solidFill>
              </a:rPr>
              <a:t>2</a:t>
            </a:r>
          </a:p>
          <a:p>
            <a:pPr algn="ctr"/>
            <a:r>
              <a:rPr lang="en-IN" sz="1400" dirty="0" smtClean="0">
                <a:solidFill>
                  <a:schemeClr val="accent5">
                    <a:lumMod val="50000"/>
                  </a:schemeClr>
                </a:solidFill>
              </a:rPr>
              <a:t>3</a:t>
            </a:r>
          </a:p>
          <a:p>
            <a:pPr algn="ctr"/>
            <a:r>
              <a:rPr lang="en-IN" sz="1400" dirty="0" smtClean="0">
                <a:solidFill>
                  <a:schemeClr val="accent5">
                    <a:lumMod val="50000"/>
                  </a:schemeClr>
                </a:solidFill>
              </a:rPr>
              <a:t>.</a:t>
            </a:r>
          </a:p>
          <a:p>
            <a:pPr algn="ctr"/>
            <a:r>
              <a:rPr lang="en-IN" sz="1400" dirty="0" smtClean="0">
                <a:solidFill>
                  <a:schemeClr val="accent5">
                    <a:lumMod val="50000"/>
                  </a:schemeClr>
                </a:solidFill>
              </a:rPr>
              <a:t>.</a:t>
            </a:r>
          </a:p>
          <a:p>
            <a:pPr algn="ctr"/>
            <a:endParaRPr lang="en-IN" dirty="0" smtClean="0"/>
          </a:p>
        </p:txBody>
      </p:sp>
      <p:cxnSp>
        <p:nvCxnSpPr>
          <p:cNvPr id="6" name="Straight Arrow Connector 5"/>
          <p:cNvCxnSpPr/>
          <p:nvPr/>
        </p:nvCxnSpPr>
        <p:spPr>
          <a:xfrm>
            <a:off x="2051720" y="4689140"/>
            <a:ext cx="936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987824" y="4041068"/>
            <a:ext cx="1296144"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5">
                    <a:lumMod val="50000"/>
                  </a:schemeClr>
                </a:solidFill>
              </a:rPr>
              <a:t>Track 1</a:t>
            </a:r>
          </a:p>
          <a:p>
            <a:pPr algn="ctr"/>
            <a:r>
              <a:rPr lang="en-IN" dirty="0" smtClean="0">
                <a:solidFill>
                  <a:schemeClr val="accent5">
                    <a:lumMod val="50000"/>
                  </a:schemeClr>
                </a:solidFill>
              </a:rPr>
              <a:t>Track 2</a:t>
            </a:r>
          </a:p>
          <a:p>
            <a:pPr algn="ctr"/>
            <a:r>
              <a:rPr lang="en-IN" dirty="0" smtClean="0">
                <a:solidFill>
                  <a:schemeClr val="accent5">
                    <a:lumMod val="50000"/>
                  </a:schemeClr>
                </a:solidFill>
              </a:rPr>
              <a:t>Track 3</a:t>
            </a:r>
          </a:p>
          <a:p>
            <a:pPr algn="ctr"/>
            <a:r>
              <a:rPr lang="en-IN" dirty="0" smtClean="0">
                <a:solidFill>
                  <a:schemeClr val="accent5">
                    <a:lumMod val="50000"/>
                  </a:schemeClr>
                </a:solidFill>
              </a:rPr>
              <a:t>.</a:t>
            </a:r>
          </a:p>
          <a:p>
            <a:pPr algn="ctr"/>
            <a:r>
              <a:rPr lang="en-IN" dirty="0" smtClean="0">
                <a:solidFill>
                  <a:schemeClr val="accent5">
                    <a:lumMod val="50000"/>
                  </a:schemeClr>
                </a:solidFill>
              </a:rPr>
              <a:t>.</a:t>
            </a:r>
            <a:endParaRPr lang="en-IN" dirty="0">
              <a:solidFill>
                <a:schemeClr val="accent5">
                  <a:lumMod val="50000"/>
                </a:schemeClr>
              </a:solidFill>
            </a:endParaRPr>
          </a:p>
        </p:txBody>
      </p:sp>
      <p:sp>
        <p:nvSpPr>
          <p:cNvPr id="8" name="Rectangle 7"/>
          <p:cNvSpPr/>
          <p:nvPr/>
        </p:nvSpPr>
        <p:spPr>
          <a:xfrm>
            <a:off x="5508104" y="3861048"/>
            <a:ext cx="259228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5">
                    <a:lumMod val="50000"/>
                  </a:schemeClr>
                </a:solidFill>
              </a:rPr>
              <a:t>User </a:t>
            </a:r>
            <a:r>
              <a:rPr lang="en-IN" dirty="0" err="1" smtClean="0">
                <a:solidFill>
                  <a:schemeClr val="accent5">
                    <a:lumMod val="50000"/>
                  </a:schemeClr>
                </a:solidFill>
              </a:rPr>
              <a:t>Activites</a:t>
            </a:r>
            <a:r>
              <a:rPr lang="en-IN" dirty="0" smtClean="0">
                <a:solidFill>
                  <a:schemeClr val="accent5">
                    <a:lumMod val="50000"/>
                  </a:schemeClr>
                </a:solidFill>
              </a:rPr>
              <a:t> or behaviour</a:t>
            </a:r>
            <a:endParaRPr lang="en-IN" dirty="0">
              <a:solidFill>
                <a:schemeClr val="accent5">
                  <a:lumMod val="50000"/>
                </a:schemeClr>
              </a:solidFill>
            </a:endParaRPr>
          </a:p>
        </p:txBody>
      </p:sp>
      <p:sp>
        <p:nvSpPr>
          <p:cNvPr id="9" name="Rectangle 8"/>
          <p:cNvSpPr/>
          <p:nvPr/>
        </p:nvSpPr>
        <p:spPr>
          <a:xfrm>
            <a:off x="5508104" y="4581128"/>
            <a:ext cx="259228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5">
                    <a:lumMod val="50000"/>
                  </a:schemeClr>
                </a:solidFill>
              </a:rPr>
              <a:t>Acoustic Features</a:t>
            </a:r>
            <a:endParaRPr lang="en-IN" dirty="0">
              <a:solidFill>
                <a:schemeClr val="accent5">
                  <a:lumMod val="50000"/>
                </a:schemeClr>
              </a:solidFill>
            </a:endParaRPr>
          </a:p>
        </p:txBody>
      </p:sp>
      <p:cxnSp>
        <p:nvCxnSpPr>
          <p:cNvPr id="11" name="Elbow Connector 10"/>
          <p:cNvCxnSpPr/>
          <p:nvPr/>
        </p:nvCxnSpPr>
        <p:spPr>
          <a:xfrm flipV="1">
            <a:off x="4283968" y="4329100"/>
            <a:ext cx="1224136" cy="36004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a:off x="4283968" y="4715146"/>
            <a:ext cx="1224136" cy="38003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4471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620688"/>
            <a:ext cx="7315200" cy="709972"/>
          </a:xfrm>
        </p:spPr>
        <p:txBody>
          <a:bodyPr/>
          <a:lstStyle/>
          <a:p>
            <a:r>
              <a:rPr lang="en-IN" dirty="0" smtClean="0"/>
              <a:t>Data Pre-processing</a:t>
            </a:r>
            <a:endParaRPr lang="en-IN" dirty="0"/>
          </a:p>
        </p:txBody>
      </p:sp>
      <p:sp>
        <p:nvSpPr>
          <p:cNvPr id="3" name="Content Placeholder 2"/>
          <p:cNvSpPr>
            <a:spLocks noGrp="1"/>
          </p:cNvSpPr>
          <p:nvPr>
            <p:ph idx="1"/>
          </p:nvPr>
        </p:nvSpPr>
        <p:spPr>
          <a:xfrm>
            <a:off x="683568" y="1832662"/>
            <a:ext cx="7315200" cy="4116618"/>
          </a:xfrm>
        </p:spPr>
        <p:txBody>
          <a:bodyPr/>
          <a:lstStyle/>
          <a:p>
            <a:r>
              <a:rPr lang="en-IN" sz="2800" dirty="0"/>
              <a:t>We’ll be joining both dataset using common field track ID</a:t>
            </a:r>
            <a:r>
              <a:rPr lang="en-IN" sz="2800" dirty="0" smtClean="0"/>
              <a:t>.</a:t>
            </a:r>
          </a:p>
          <a:p>
            <a:r>
              <a:rPr lang="en-IN" sz="2800" dirty="0" smtClean="0"/>
              <a:t>Dealing with Categorical Data</a:t>
            </a:r>
          </a:p>
          <a:p>
            <a:pPr marL="45720" indent="0">
              <a:buNone/>
            </a:pPr>
            <a:r>
              <a:rPr lang="en-IN" sz="2800" dirty="0" smtClean="0"/>
              <a:t>         ----- Applying One Hot Encoding</a:t>
            </a:r>
          </a:p>
          <a:p>
            <a:pPr marL="45720" indent="0">
              <a:buNone/>
            </a:pPr>
            <a:r>
              <a:rPr lang="en-IN" sz="2800" dirty="0"/>
              <a:t> </a:t>
            </a:r>
            <a:r>
              <a:rPr lang="en-IN" sz="2800" dirty="0" smtClean="0"/>
              <a:t>        ----- Normalizing using Z Score</a:t>
            </a:r>
            <a:endParaRPr lang="en-IN" sz="2800" dirty="0"/>
          </a:p>
          <a:p>
            <a:r>
              <a:rPr lang="en-IN" sz="2800" dirty="0"/>
              <a:t>Then split the dataset into two parts namely for training and testing.</a:t>
            </a:r>
          </a:p>
          <a:p>
            <a:endParaRPr lang="en-IN" dirty="0"/>
          </a:p>
        </p:txBody>
      </p:sp>
    </p:spTree>
    <p:extLst>
      <p:ext uri="{BB962C8B-B14F-4D97-AF65-F5344CB8AC3E}">
        <p14:creationId xmlns:p14="http://schemas.microsoft.com/office/powerpoint/2010/main" val="30897028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04664"/>
            <a:ext cx="7315200" cy="1010081"/>
          </a:xfrm>
        </p:spPr>
        <p:txBody>
          <a:bodyPr>
            <a:normAutofit fontScale="90000"/>
          </a:bodyPr>
          <a:lstStyle/>
          <a:p>
            <a:r>
              <a:rPr lang="en-IN" dirty="0"/>
              <a:t>Feature Selection</a:t>
            </a:r>
            <a:br>
              <a:rPr lang="en-IN" dirty="0"/>
            </a:br>
            <a:endParaRPr lang="en-IN" dirty="0"/>
          </a:p>
        </p:txBody>
      </p:sp>
      <p:sp>
        <p:nvSpPr>
          <p:cNvPr id="3" name="Content Placeholder 2"/>
          <p:cNvSpPr>
            <a:spLocks noGrp="1"/>
          </p:cNvSpPr>
          <p:nvPr>
            <p:ph idx="1"/>
          </p:nvPr>
        </p:nvSpPr>
        <p:spPr>
          <a:xfrm>
            <a:off x="683568" y="1052736"/>
            <a:ext cx="7546032" cy="5256625"/>
          </a:xfrm>
        </p:spPr>
        <p:txBody>
          <a:bodyPr>
            <a:normAutofit/>
          </a:bodyPr>
          <a:lstStyle/>
          <a:p>
            <a:pPr marL="342900" indent="-342900">
              <a:buFont typeface="Wingdings" pitchFamily="2" charset="2"/>
              <a:buChar char="§"/>
            </a:pPr>
            <a:r>
              <a:rPr lang="en-IN" sz="2600" dirty="0"/>
              <a:t>In the dataset, skipping </a:t>
            </a:r>
            <a:r>
              <a:rPr lang="en-IN" sz="2600" dirty="0" smtClean="0"/>
              <a:t>behaviour </a:t>
            </a:r>
            <a:r>
              <a:rPr lang="en-IN" sz="2600" dirty="0"/>
              <a:t>is classified into four types: </a:t>
            </a:r>
            <a:r>
              <a:rPr lang="en-IN" sz="2600" dirty="0" smtClean="0"/>
              <a:t>      </a:t>
            </a:r>
          </a:p>
          <a:p>
            <a:pPr marL="0" indent="0">
              <a:buNone/>
            </a:pPr>
            <a:r>
              <a:rPr lang="en-IN" sz="2600" dirty="0"/>
              <a:t> </a:t>
            </a:r>
            <a:r>
              <a:rPr lang="en-IN" sz="2600" dirty="0" smtClean="0"/>
              <a:t>    skip_1</a:t>
            </a:r>
            <a:r>
              <a:rPr lang="en-IN" sz="2600" dirty="0"/>
              <a:t>: T</a:t>
            </a:r>
            <a:r>
              <a:rPr lang="en-IN" sz="2600" dirty="0" smtClean="0"/>
              <a:t>he </a:t>
            </a:r>
            <a:r>
              <a:rPr lang="en-IN" sz="2600" dirty="0"/>
              <a:t>track was only played very briefly </a:t>
            </a:r>
            <a:endParaRPr lang="en-IN" sz="2600" dirty="0" smtClean="0"/>
          </a:p>
          <a:p>
            <a:pPr marL="0" indent="0">
              <a:buNone/>
            </a:pPr>
            <a:r>
              <a:rPr lang="en-IN" sz="2600" dirty="0" smtClean="0"/>
              <a:t>     skip_2</a:t>
            </a:r>
            <a:r>
              <a:rPr lang="en-IN" sz="2600" dirty="0"/>
              <a:t>: I</a:t>
            </a:r>
            <a:r>
              <a:rPr lang="en-IN" sz="2600" dirty="0" smtClean="0"/>
              <a:t>f </a:t>
            </a:r>
            <a:r>
              <a:rPr lang="en-IN" sz="2600" dirty="0"/>
              <a:t>the track was only played </a:t>
            </a:r>
            <a:r>
              <a:rPr lang="en-IN" sz="2600" dirty="0" smtClean="0"/>
              <a:t>          </a:t>
            </a:r>
          </a:p>
          <a:p>
            <a:pPr marL="0" indent="0">
              <a:buNone/>
            </a:pPr>
            <a:r>
              <a:rPr lang="en-IN" sz="2600" dirty="0"/>
              <a:t> </a:t>
            </a:r>
            <a:r>
              <a:rPr lang="en-IN" sz="2600" dirty="0" smtClean="0"/>
              <a:t>    skip_3</a:t>
            </a:r>
            <a:r>
              <a:rPr lang="en-IN" sz="2600" dirty="0"/>
              <a:t>: M</a:t>
            </a:r>
            <a:r>
              <a:rPr lang="en-IN" sz="2600" dirty="0" smtClean="0"/>
              <a:t>ost </a:t>
            </a:r>
            <a:r>
              <a:rPr lang="en-IN" sz="2600" dirty="0"/>
              <a:t>of the track was played </a:t>
            </a:r>
            <a:endParaRPr lang="en-IN" sz="2600" dirty="0" smtClean="0"/>
          </a:p>
          <a:p>
            <a:pPr marL="0" indent="0">
              <a:buNone/>
            </a:pPr>
            <a:r>
              <a:rPr lang="en-IN" sz="2600" dirty="0"/>
              <a:t> </a:t>
            </a:r>
            <a:r>
              <a:rPr lang="en-IN" sz="2600" dirty="0" smtClean="0"/>
              <a:t>    </a:t>
            </a:r>
            <a:r>
              <a:rPr lang="en-IN" sz="2600" dirty="0" err="1" smtClean="0"/>
              <a:t>not_skipped</a:t>
            </a:r>
            <a:r>
              <a:rPr lang="en-IN" sz="2600" dirty="0"/>
              <a:t>: T</a:t>
            </a:r>
            <a:r>
              <a:rPr lang="en-IN" sz="2600" dirty="0" smtClean="0"/>
              <a:t>he </a:t>
            </a:r>
            <a:r>
              <a:rPr lang="en-IN" sz="2600" dirty="0"/>
              <a:t>track was played in </a:t>
            </a:r>
            <a:r>
              <a:rPr lang="en-IN" sz="2600" dirty="0" smtClean="0"/>
              <a:t>its                        </a:t>
            </a:r>
          </a:p>
          <a:p>
            <a:pPr marL="0" indent="0">
              <a:buNone/>
            </a:pPr>
            <a:r>
              <a:rPr lang="en-IN" sz="2600" dirty="0"/>
              <a:t> </a:t>
            </a:r>
            <a:r>
              <a:rPr lang="en-IN" sz="2600" dirty="0" smtClean="0"/>
              <a:t>                          entirety.</a:t>
            </a:r>
          </a:p>
          <a:p>
            <a:pPr marL="342900" indent="-342900"/>
            <a:r>
              <a:rPr lang="en-IN" sz="2600" dirty="0" smtClean="0"/>
              <a:t>We’ll </a:t>
            </a:r>
            <a:r>
              <a:rPr lang="en-IN" sz="2600" dirty="0"/>
              <a:t>be using skip 2 as it is the optimum and most suitable way of deciding skipped option since </a:t>
            </a:r>
            <a:r>
              <a:rPr lang="en-IN" sz="2600" dirty="0" smtClean="0"/>
              <a:t>mostly user have tendency to skip the music when they are halfway on.</a:t>
            </a:r>
          </a:p>
        </p:txBody>
      </p:sp>
    </p:spTree>
    <p:extLst>
      <p:ext uri="{BB962C8B-B14F-4D97-AF65-F5344CB8AC3E}">
        <p14:creationId xmlns:p14="http://schemas.microsoft.com/office/powerpoint/2010/main" val="9575602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76672"/>
            <a:ext cx="7315200" cy="709972"/>
          </a:xfrm>
        </p:spPr>
        <p:txBody>
          <a:bodyPr/>
          <a:lstStyle/>
          <a:p>
            <a:r>
              <a:rPr lang="en-IN" dirty="0" smtClean="0"/>
              <a:t>Implementation:</a:t>
            </a:r>
            <a:endParaRPr lang="en-IN" dirty="0"/>
          </a:p>
        </p:txBody>
      </p:sp>
      <p:sp>
        <p:nvSpPr>
          <p:cNvPr id="3" name="Content Placeholder 2"/>
          <p:cNvSpPr>
            <a:spLocks noGrp="1"/>
          </p:cNvSpPr>
          <p:nvPr>
            <p:ph idx="1"/>
          </p:nvPr>
        </p:nvSpPr>
        <p:spPr>
          <a:xfrm>
            <a:off x="611560" y="1340769"/>
            <a:ext cx="7992888" cy="4968592"/>
          </a:xfrm>
        </p:spPr>
        <p:txBody>
          <a:bodyPr>
            <a:normAutofit/>
          </a:bodyPr>
          <a:lstStyle/>
          <a:p>
            <a:r>
              <a:rPr lang="en-IN" dirty="0"/>
              <a:t>Baseline 1: Gradient Boosted </a:t>
            </a:r>
            <a:r>
              <a:rPr lang="en-IN" dirty="0" smtClean="0"/>
              <a:t>Trees</a:t>
            </a:r>
          </a:p>
          <a:p>
            <a:pPr marL="45720" indent="0">
              <a:buNone/>
            </a:pPr>
            <a:r>
              <a:rPr lang="en-IN" dirty="0" smtClean="0"/>
              <a:t>Generates </a:t>
            </a:r>
            <a:r>
              <a:rPr lang="en-IN" dirty="0"/>
              <a:t>predictors from the algorithm </a:t>
            </a:r>
            <a:r>
              <a:rPr lang="en-IN" dirty="0" smtClean="0"/>
              <a:t>sequentially, </a:t>
            </a:r>
            <a:r>
              <a:rPr lang="en-IN" dirty="0"/>
              <a:t>aligning with our task of sequence-based classification. </a:t>
            </a:r>
            <a:endParaRPr lang="en-IN" dirty="0" smtClean="0"/>
          </a:p>
          <a:p>
            <a:r>
              <a:rPr lang="en-IN" dirty="0"/>
              <a:t>Recurrent Neural Baselines: LSTM and </a:t>
            </a:r>
            <a:r>
              <a:rPr lang="en-IN" dirty="0" smtClean="0"/>
              <a:t>Bi-LSTM</a:t>
            </a:r>
          </a:p>
          <a:p>
            <a:pPr marL="45720" indent="0">
              <a:buNone/>
            </a:pPr>
            <a:r>
              <a:rPr lang="en-IN" dirty="0" smtClean="0"/>
              <a:t>Consists of two </a:t>
            </a:r>
            <a:r>
              <a:rPr lang="en-IN" dirty="0"/>
              <a:t>separate recurrent neural models, the first </a:t>
            </a:r>
            <a:r>
              <a:rPr lang="en-IN" dirty="0" smtClean="0"/>
              <a:t>work as Encoder and second as decoder.</a:t>
            </a:r>
          </a:p>
          <a:p>
            <a:r>
              <a:rPr lang="en-IN" dirty="0"/>
              <a:t>Transformer: Traditional NLP </a:t>
            </a:r>
            <a:r>
              <a:rPr lang="en-IN" dirty="0" smtClean="0"/>
              <a:t>Method</a:t>
            </a:r>
          </a:p>
          <a:p>
            <a:pPr marL="45720" indent="0">
              <a:buNone/>
            </a:pPr>
            <a:r>
              <a:rPr lang="en-IN" dirty="0" smtClean="0"/>
              <a:t>Encoder takes embedding, creates hidden state, pass to decode with target sequence(shifted by one) and then decoder predicts. </a:t>
            </a:r>
          </a:p>
          <a:p>
            <a:r>
              <a:rPr lang="en-IN" dirty="0" smtClean="0"/>
              <a:t>Transformer </a:t>
            </a:r>
            <a:r>
              <a:rPr lang="en-IN" dirty="0"/>
              <a:t>- </a:t>
            </a:r>
            <a:r>
              <a:rPr lang="en-IN" dirty="0" smtClean="0"/>
              <a:t>Feature-Forcing</a:t>
            </a:r>
          </a:p>
          <a:p>
            <a:pPr marL="45720" indent="0">
              <a:buNone/>
            </a:pPr>
            <a:r>
              <a:rPr lang="en-IN" dirty="0" smtClean="0"/>
              <a:t>Creates a </a:t>
            </a:r>
            <a:r>
              <a:rPr lang="en-IN" dirty="0"/>
              <a:t>compact representation of the first half of the listening session. The encoder leverages the sequential nature of the data, with </a:t>
            </a:r>
            <a:r>
              <a:rPr lang="en-IN" dirty="0" smtClean="0"/>
              <a:t>tracks </a:t>
            </a:r>
            <a:r>
              <a:rPr lang="en-IN" dirty="0"/>
              <a:t>1-10 being passed in as </a:t>
            </a:r>
            <a:r>
              <a:rPr lang="en-IN" dirty="0" smtClean="0"/>
              <a:t>inputs.</a:t>
            </a:r>
          </a:p>
        </p:txBody>
      </p:sp>
    </p:spTree>
    <p:extLst>
      <p:ext uri="{BB962C8B-B14F-4D97-AF65-F5344CB8AC3E}">
        <p14:creationId xmlns:p14="http://schemas.microsoft.com/office/powerpoint/2010/main" val="10660884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7315200" cy="781980"/>
          </a:xfrm>
        </p:spPr>
        <p:txBody>
          <a:bodyPr/>
          <a:lstStyle/>
          <a:p>
            <a:r>
              <a:rPr lang="en-IN" dirty="0" smtClean="0"/>
              <a:t>Future Work:</a:t>
            </a:r>
            <a:endParaRPr lang="en-IN" dirty="0"/>
          </a:p>
        </p:txBody>
      </p:sp>
      <p:sp>
        <p:nvSpPr>
          <p:cNvPr id="3" name="Content Placeholder 2"/>
          <p:cNvSpPr>
            <a:spLocks noGrp="1"/>
          </p:cNvSpPr>
          <p:nvPr>
            <p:ph idx="1"/>
          </p:nvPr>
        </p:nvSpPr>
        <p:spPr>
          <a:xfrm>
            <a:off x="827584" y="1700808"/>
            <a:ext cx="7315200" cy="3539527"/>
          </a:xfrm>
        </p:spPr>
        <p:txBody>
          <a:bodyPr>
            <a:normAutofit/>
          </a:bodyPr>
          <a:lstStyle/>
          <a:p>
            <a:pPr marL="45720" indent="0">
              <a:buNone/>
            </a:pPr>
            <a:r>
              <a:rPr lang="en-IN" sz="4000" dirty="0" smtClean="0"/>
              <a:t>Combination of Traditional NLP transformer and Feature Forcing Transformer can be done in order to create a better model.</a:t>
            </a:r>
            <a:endParaRPr lang="en-IN" sz="4000" dirty="0"/>
          </a:p>
        </p:txBody>
      </p:sp>
    </p:spTree>
    <p:extLst>
      <p:ext uri="{BB962C8B-B14F-4D97-AF65-F5344CB8AC3E}">
        <p14:creationId xmlns:p14="http://schemas.microsoft.com/office/powerpoint/2010/main" val="1294045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128</TotalTime>
  <Words>488</Words>
  <Application>Microsoft Office PowerPoint</Application>
  <PresentationFormat>On-screen Show (4:3)</PresentationFormat>
  <Paragraphs>54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Perspective</vt:lpstr>
      <vt:lpstr>Prediction of Song Skips on Spotify based on Sequential User and Acoustic Data</vt:lpstr>
      <vt:lpstr>Introduction</vt:lpstr>
      <vt:lpstr>Dataset:</vt:lpstr>
      <vt:lpstr>Data Pre-processing</vt:lpstr>
      <vt:lpstr>Feature Selection </vt:lpstr>
      <vt:lpstr>Implementation:</vt:lpstr>
      <vt:lpstr>Future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NLP Techniques to Predict Song Skips on Spotify based on Sequential User and Acoustic Data</dc:title>
  <dc:creator>Nilesh Misra</dc:creator>
  <cp:lastModifiedBy>Nilesh Misra</cp:lastModifiedBy>
  <cp:revision>13</cp:revision>
  <dcterms:created xsi:type="dcterms:W3CDTF">2021-10-03T15:23:33Z</dcterms:created>
  <dcterms:modified xsi:type="dcterms:W3CDTF">2021-10-04T05:58:12Z</dcterms:modified>
</cp:coreProperties>
</file>