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8" r:id="rId4"/>
    <p:sldId id="279" r:id="rId5"/>
    <p:sldId id="276" r:id="rId6"/>
    <p:sldId id="263" r:id="rId7"/>
    <p:sldId id="266" r:id="rId8"/>
    <p:sldId id="277" r:id="rId9"/>
    <p:sldId id="280" r:id="rId10"/>
    <p:sldId id="281" r:id="rId11"/>
    <p:sldId id="264" r:id="rId12"/>
    <p:sldId id="265" r:id="rId13"/>
    <p:sldId id="282" r:id="rId14"/>
    <p:sldId id="283" r:id="rId15"/>
    <p:sldId id="284" r:id="rId16"/>
    <p:sldId id="273" r:id="rId17"/>
    <p:sldId id="28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lesh Nerkar" initials="NN" lastIdx="1" clrIdx="0">
    <p:extLst>
      <p:ext uri="{19B8F6BF-5375-455C-9EA6-DF929625EA0E}">
        <p15:presenceInfo xmlns:p15="http://schemas.microsoft.com/office/powerpoint/2012/main" userId="06e5cd2ee2bd5fa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7" autoAdjust="0"/>
    <p:restoredTop sz="94660"/>
  </p:normalViewPr>
  <p:slideViewPr>
    <p:cSldViewPr snapToGrid="0">
      <p:cViewPr varScale="1">
        <p:scale>
          <a:sx n="92" d="100"/>
          <a:sy n="92" d="100"/>
        </p:scale>
        <p:origin x="101"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8357E-1648-4902-ACA1-5B3B785024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4FBECE-A1BC-465B-A301-30174D421C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E2FE60-373A-4310-9456-AEAA516AF7AE}"/>
              </a:ext>
            </a:extLst>
          </p:cNvPr>
          <p:cNvSpPr>
            <a:spLocks noGrp="1"/>
          </p:cNvSpPr>
          <p:nvPr>
            <p:ph type="dt" sz="half" idx="10"/>
          </p:nvPr>
        </p:nvSpPr>
        <p:spPr/>
        <p:txBody>
          <a:bodyPr/>
          <a:lstStyle/>
          <a:p>
            <a:fld id="{6A56E682-F561-4917-AE0E-899E14B00DC9}" type="datetimeFigureOut">
              <a:rPr lang="en-US" smtClean="0"/>
              <a:t>4/17/2020</a:t>
            </a:fld>
            <a:endParaRPr lang="en-US"/>
          </a:p>
        </p:txBody>
      </p:sp>
      <p:sp>
        <p:nvSpPr>
          <p:cNvPr id="5" name="Footer Placeholder 4">
            <a:extLst>
              <a:ext uri="{FF2B5EF4-FFF2-40B4-BE49-F238E27FC236}">
                <a16:creationId xmlns:a16="http://schemas.microsoft.com/office/drawing/2014/main" id="{D7D1BA7F-FCA7-4A35-996D-E11B375024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8F808E-1E4B-48A3-AD80-4336D5143EF1}"/>
              </a:ext>
            </a:extLst>
          </p:cNvPr>
          <p:cNvSpPr>
            <a:spLocks noGrp="1"/>
          </p:cNvSpPr>
          <p:nvPr>
            <p:ph type="sldNum" sz="quarter" idx="12"/>
          </p:nvPr>
        </p:nvSpPr>
        <p:spPr/>
        <p:txBody>
          <a:bodyPr/>
          <a:lstStyle/>
          <a:p>
            <a:fld id="{47824137-B09D-4CAF-8C9D-0553EC0E8EDD}" type="slidenum">
              <a:rPr lang="en-US" smtClean="0"/>
              <a:t>‹#›</a:t>
            </a:fld>
            <a:endParaRPr lang="en-US"/>
          </a:p>
        </p:txBody>
      </p:sp>
    </p:spTree>
    <p:extLst>
      <p:ext uri="{BB962C8B-B14F-4D97-AF65-F5344CB8AC3E}">
        <p14:creationId xmlns:p14="http://schemas.microsoft.com/office/powerpoint/2010/main" val="1015837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6061-97CC-4107-955E-0736E5DD7E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834E42-FEE6-490B-B1FA-DC16FBF5974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BCCBD3-2317-42F5-80A0-9828DE395876}"/>
              </a:ext>
            </a:extLst>
          </p:cNvPr>
          <p:cNvSpPr>
            <a:spLocks noGrp="1"/>
          </p:cNvSpPr>
          <p:nvPr>
            <p:ph type="dt" sz="half" idx="10"/>
          </p:nvPr>
        </p:nvSpPr>
        <p:spPr/>
        <p:txBody>
          <a:bodyPr/>
          <a:lstStyle/>
          <a:p>
            <a:fld id="{6A56E682-F561-4917-AE0E-899E14B00DC9}" type="datetimeFigureOut">
              <a:rPr lang="en-US" smtClean="0"/>
              <a:t>4/17/2020</a:t>
            </a:fld>
            <a:endParaRPr lang="en-US"/>
          </a:p>
        </p:txBody>
      </p:sp>
      <p:sp>
        <p:nvSpPr>
          <p:cNvPr id="5" name="Footer Placeholder 4">
            <a:extLst>
              <a:ext uri="{FF2B5EF4-FFF2-40B4-BE49-F238E27FC236}">
                <a16:creationId xmlns:a16="http://schemas.microsoft.com/office/drawing/2014/main" id="{692E4AA4-746A-4D25-B8AA-A31D460C80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F60106-93F0-4E2E-BB4A-C7FE2542E554}"/>
              </a:ext>
            </a:extLst>
          </p:cNvPr>
          <p:cNvSpPr>
            <a:spLocks noGrp="1"/>
          </p:cNvSpPr>
          <p:nvPr>
            <p:ph type="sldNum" sz="quarter" idx="12"/>
          </p:nvPr>
        </p:nvSpPr>
        <p:spPr/>
        <p:txBody>
          <a:bodyPr/>
          <a:lstStyle/>
          <a:p>
            <a:fld id="{47824137-B09D-4CAF-8C9D-0553EC0E8EDD}" type="slidenum">
              <a:rPr lang="en-US" smtClean="0"/>
              <a:t>‹#›</a:t>
            </a:fld>
            <a:endParaRPr lang="en-US"/>
          </a:p>
        </p:txBody>
      </p:sp>
    </p:spTree>
    <p:extLst>
      <p:ext uri="{BB962C8B-B14F-4D97-AF65-F5344CB8AC3E}">
        <p14:creationId xmlns:p14="http://schemas.microsoft.com/office/powerpoint/2010/main" val="1394057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279641-8ED5-45EB-A831-1E4CA1790B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F31A93-9AC1-4067-82F7-A34D3D49143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4DB7E7-02F9-4B09-8D3D-0A1569BEC767}"/>
              </a:ext>
            </a:extLst>
          </p:cNvPr>
          <p:cNvSpPr>
            <a:spLocks noGrp="1"/>
          </p:cNvSpPr>
          <p:nvPr>
            <p:ph type="dt" sz="half" idx="10"/>
          </p:nvPr>
        </p:nvSpPr>
        <p:spPr/>
        <p:txBody>
          <a:bodyPr/>
          <a:lstStyle/>
          <a:p>
            <a:fld id="{6A56E682-F561-4917-AE0E-899E14B00DC9}" type="datetimeFigureOut">
              <a:rPr lang="en-US" smtClean="0"/>
              <a:t>4/17/2020</a:t>
            </a:fld>
            <a:endParaRPr lang="en-US"/>
          </a:p>
        </p:txBody>
      </p:sp>
      <p:sp>
        <p:nvSpPr>
          <p:cNvPr id="5" name="Footer Placeholder 4">
            <a:extLst>
              <a:ext uri="{FF2B5EF4-FFF2-40B4-BE49-F238E27FC236}">
                <a16:creationId xmlns:a16="http://schemas.microsoft.com/office/drawing/2014/main" id="{B11804A9-B73D-4E7D-8713-C2ACCAB34F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2B2F4F-D709-40F6-90B5-BB141835A95D}"/>
              </a:ext>
            </a:extLst>
          </p:cNvPr>
          <p:cNvSpPr>
            <a:spLocks noGrp="1"/>
          </p:cNvSpPr>
          <p:nvPr>
            <p:ph type="sldNum" sz="quarter" idx="12"/>
          </p:nvPr>
        </p:nvSpPr>
        <p:spPr/>
        <p:txBody>
          <a:bodyPr/>
          <a:lstStyle/>
          <a:p>
            <a:fld id="{47824137-B09D-4CAF-8C9D-0553EC0E8EDD}" type="slidenum">
              <a:rPr lang="en-US" smtClean="0"/>
              <a:t>‹#›</a:t>
            </a:fld>
            <a:endParaRPr lang="en-US"/>
          </a:p>
        </p:txBody>
      </p:sp>
    </p:spTree>
    <p:extLst>
      <p:ext uri="{BB962C8B-B14F-4D97-AF65-F5344CB8AC3E}">
        <p14:creationId xmlns:p14="http://schemas.microsoft.com/office/powerpoint/2010/main" val="2045530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5E913-5211-4F30-982B-D28E17A69B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51B5D3-0528-42CC-85A6-5685285417D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671269-B1AE-4F0A-A336-7794D7D6AD97}"/>
              </a:ext>
            </a:extLst>
          </p:cNvPr>
          <p:cNvSpPr>
            <a:spLocks noGrp="1"/>
          </p:cNvSpPr>
          <p:nvPr>
            <p:ph type="dt" sz="half" idx="10"/>
          </p:nvPr>
        </p:nvSpPr>
        <p:spPr/>
        <p:txBody>
          <a:bodyPr/>
          <a:lstStyle/>
          <a:p>
            <a:fld id="{6A56E682-F561-4917-AE0E-899E14B00DC9}" type="datetimeFigureOut">
              <a:rPr lang="en-US" smtClean="0"/>
              <a:t>4/17/2020</a:t>
            </a:fld>
            <a:endParaRPr lang="en-US"/>
          </a:p>
        </p:txBody>
      </p:sp>
      <p:sp>
        <p:nvSpPr>
          <p:cNvPr id="5" name="Footer Placeholder 4">
            <a:extLst>
              <a:ext uri="{FF2B5EF4-FFF2-40B4-BE49-F238E27FC236}">
                <a16:creationId xmlns:a16="http://schemas.microsoft.com/office/drawing/2014/main" id="{9687FF5D-6DA9-4407-B48C-63A224A558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C1C6BE-A088-46EB-92A4-7C28DAF11200}"/>
              </a:ext>
            </a:extLst>
          </p:cNvPr>
          <p:cNvSpPr>
            <a:spLocks noGrp="1"/>
          </p:cNvSpPr>
          <p:nvPr>
            <p:ph type="sldNum" sz="quarter" idx="12"/>
          </p:nvPr>
        </p:nvSpPr>
        <p:spPr/>
        <p:txBody>
          <a:bodyPr/>
          <a:lstStyle/>
          <a:p>
            <a:fld id="{47824137-B09D-4CAF-8C9D-0553EC0E8EDD}" type="slidenum">
              <a:rPr lang="en-US" smtClean="0"/>
              <a:t>‹#›</a:t>
            </a:fld>
            <a:endParaRPr lang="en-US"/>
          </a:p>
        </p:txBody>
      </p:sp>
    </p:spTree>
    <p:extLst>
      <p:ext uri="{BB962C8B-B14F-4D97-AF65-F5344CB8AC3E}">
        <p14:creationId xmlns:p14="http://schemas.microsoft.com/office/powerpoint/2010/main" val="4198383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29C4-22A3-4CCC-B1E0-A680FF9A4B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976AC9-7E53-42FF-B53B-E24689BC65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B3E63AD-A800-44DA-9B9B-ED4FF4E967B1}"/>
              </a:ext>
            </a:extLst>
          </p:cNvPr>
          <p:cNvSpPr>
            <a:spLocks noGrp="1"/>
          </p:cNvSpPr>
          <p:nvPr>
            <p:ph type="dt" sz="half" idx="10"/>
          </p:nvPr>
        </p:nvSpPr>
        <p:spPr/>
        <p:txBody>
          <a:bodyPr/>
          <a:lstStyle/>
          <a:p>
            <a:fld id="{6A56E682-F561-4917-AE0E-899E14B00DC9}" type="datetimeFigureOut">
              <a:rPr lang="en-US" smtClean="0"/>
              <a:t>4/17/2020</a:t>
            </a:fld>
            <a:endParaRPr lang="en-US"/>
          </a:p>
        </p:txBody>
      </p:sp>
      <p:sp>
        <p:nvSpPr>
          <p:cNvPr id="5" name="Footer Placeholder 4">
            <a:extLst>
              <a:ext uri="{FF2B5EF4-FFF2-40B4-BE49-F238E27FC236}">
                <a16:creationId xmlns:a16="http://schemas.microsoft.com/office/drawing/2014/main" id="{64AE65DA-A15C-418E-B637-0A30DF3AF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97E5CC-0581-4DA8-A93F-43180D64FC03}"/>
              </a:ext>
            </a:extLst>
          </p:cNvPr>
          <p:cNvSpPr>
            <a:spLocks noGrp="1"/>
          </p:cNvSpPr>
          <p:nvPr>
            <p:ph type="sldNum" sz="quarter" idx="12"/>
          </p:nvPr>
        </p:nvSpPr>
        <p:spPr/>
        <p:txBody>
          <a:bodyPr/>
          <a:lstStyle/>
          <a:p>
            <a:fld id="{47824137-B09D-4CAF-8C9D-0553EC0E8EDD}" type="slidenum">
              <a:rPr lang="en-US" smtClean="0"/>
              <a:t>‹#›</a:t>
            </a:fld>
            <a:endParaRPr lang="en-US"/>
          </a:p>
        </p:txBody>
      </p:sp>
    </p:spTree>
    <p:extLst>
      <p:ext uri="{BB962C8B-B14F-4D97-AF65-F5344CB8AC3E}">
        <p14:creationId xmlns:p14="http://schemas.microsoft.com/office/powerpoint/2010/main" val="1452827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63A92-E8AB-4DBB-ACB9-487BB71201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BB8F53-9560-4E9D-A86A-59E1AB6DC4B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8AABC6-58A1-4B71-ACB2-DDF4D244573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8AF4D0-ADE9-4C26-AED9-C34E98DDBBDA}"/>
              </a:ext>
            </a:extLst>
          </p:cNvPr>
          <p:cNvSpPr>
            <a:spLocks noGrp="1"/>
          </p:cNvSpPr>
          <p:nvPr>
            <p:ph type="dt" sz="half" idx="10"/>
          </p:nvPr>
        </p:nvSpPr>
        <p:spPr/>
        <p:txBody>
          <a:bodyPr/>
          <a:lstStyle/>
          <a:p>
            <a:fld id="{6A56E682-F561-4917-AE0E-899E14B00DC9}" type="datetimeFigureOut">
              <a:rPr lang="en-US" smtClean="0"/>
              <a:t>4/17/2020</a:t>
            </a:fld>
            <a:endParaRPr lang="en-US"/>
          </a:p>
        </p:txBody>
      </p:sp>
      <p:sp>
        <p:nvSpPr>
          <p:cNvPr id="6" name="Footer Placeholder 5">
            <a:extLst>
              <a:ext uri="{FF2B5EF4-FFF2-40B4-BE49-F238E27FC236}">
                <a16:creationId xmlns:a16="http://schemas.microsoft.com/office/drawing/2014/main" id="{53F9D73F-2FB1-41E9-A356-FB5C072181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7AC013-935A-461D-9D8A-2353A3C5F656}"/>
              </a:ext>
            </a:extLst>
          </p:cNvPr>
          <p:cNvSpPr>
            <a:spLocks noGrp="1"/>
          </p:cNvSpPr>
          <p:nvPr>
            <p:ph type="sldNum" sz="quarter" idx="12"/>
          </p:nvPr>
        </p:nvSpPr>
        <p:spPr/>
        <p:txBody>
          <a:bodyPr/>
          <a:lstStyle/>
          <a:p>
            <a:fld id="{47824137-B09D-4CAF-8C9D-0553EC0E8EDD}" type="slidenum">
              <a:rPr lang="en-US" smtClean="0"/>
              <a:t>‹#›</a:t>
            </a:fld>
            <a:endParaRPr lang="en-US"/>
          </a:p>
        </p:txBody>
      </p:sp>
    </p:spTree>
    <p:extLst>
      <p:ext uri="{BB962C8B-B14F-4D97-AF65-F5344CB8AC3E}">
        <p14:creationId xmlns:p14="http://schemas.microsoft.com/office/powerpoint/2010/main" val="130373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EB45B-1737-4F8D-84BD-C628F421F4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902D20-123A-4636-B830-A337ACDCE5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F29D0C1-96AC-4585-8DDB-D584ABF4FCD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DAC24B-51A3-4183-886E-3B3DED792A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DEEF908-78EB-4B4E-9CC9-8C6EB2AF9F5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F8454D-14B5-4122-BEF8-1945A6BC5060}"/>
              </a:ext>
            </a:extLst>
          </p:cNvPr>
          <p:cNvSpPr>
            <a:spLocks noGrp="1"/>
          </p:cNvSpPr>
          <p:nvPr>
            <p:ph type="dt" sz="half" idx="10"/>
          </p:nvPr>
        </p:nvSpPr>
        <p:spPr/>
        <p:txBody>
          <a:bodyPr/>
          <a:lstStyle/>
          <a:p>
            <a:fld id="{6A56E682-F561-4917-AE0E-899E14B00DC9}" type="datetimeFigureOut">
              <a:rPr lang="en-US" smtClean="0"/>
              <a:t>4/17/2020</a:t>
            </a:fld>
            <a:endParaRPr lang="en-US"/>
          </a:p>
        </p:txBody>
      </p:sp>
      <p:sp>
        <p:nvSpPr>
          <p:cNvPr id="8" name="Footer Placeholder 7">
            <a:extLst>
              <a:ext uri="{FF2B5EF4-FFF2-40B4-BE49-F238E27FC236}">
                <a16:creationId xmlns:a16="http://schemas.microsoft.com/office/drawing/2014/main" id="{3F936B10-033B-464E-AD53-2CFD31EDBF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0F032E-A2DE-4836-8B59-395BB476BEAC}"/>
              </a:ext>
            </a:extLst>
          </p:cNvPr>
          <p:cNvSpPr>
            <a:spLocks noGrp="1"/>
          </p:cNvSpPr>
          <p:nvPr>
            <p:ph type="sldNum" sz="quarter" idx="12"/>
          </p:nvPr>
        </p:nvSpPr>
        <p:spPr/>
        <p:txBody>
          <a:bodyPr/>
          <a:lstStyle/>
          <a:p>
            <a:fld id="{47824137-B09D-4CAF-8C9D-0553EC0E8EDD}" type="slidenum">
              <a:rPr lang="en-US" smtClean="0"/>
              <a:t>‹#›</a:t>
            </a:fld>
            <a:endParaRPr lang="en-US"/>
          </a:p>
        </p:txBody>
      </p:sp>
    </p:spTree>
    <p:extLst>
      <p:ext uri="{BB962C8B-B14F-4D97-AF65-F5344CB8AC3E}">
        <p14:creationId xmlns:p14="http://schemas.microsoft.com/office/powerpoint/2010/main" val="1919992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6BAE9-045A-48FE-A64A-7269485758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BFB709-27E7-4884-8D9F-91CF5F94782A}"/>
              </a:ext>
            </a:extLst>
          </p:cNvPr>
          <p:cNvSpPr>
            <a:spLocks noGrp="1"/>
          </p:cNvSpPr>
          <p:nvPr>
            <p:ph type="dt" sz="half" idx="10"/>
          </p:nvPr>
        </p:nvSpPr>
        <p:spPr/>
        <p:txBody>
          <a:bodyPr/>
          <a:lstStyle/>
          <a:p>
            <a:fld id="{6A56E682-F561-4917-AE0E-899E14B00DC9}" type="datetimeFigureOut">
              <a:rPr lang="en-US" smtClean="0"/>
              <a:t>4/17/2020</a:t>
            </a:fld>
            <a:endParaRPr lang="en-US"/>
          </a:p>
        </p:txBody>
      </p:sp>
      <p:sp>
        <p:nvSpPr>
          <p:cNvPr id="4" name="Footer Placeholder 3">
            <a:extLst>
              <a:ext uri="{FF2B5EF4-FFF2-40B4-BE49-F238E27FC236}">
                <a16:creationId xmlns:a16="http://schemas.microsoft.com/office/drawing/2014/main" id="{12D55A98-76B2-4CA4-A188-6BB2732D01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C48DB4-D536-40AC-B898-042C5FF52A96}"/>
              </a:ext>
            </a:extLst>
          </p:cNvPr>
          <p:cNvSpPr>
            <a:spLocks noGrp="1"/>
          </p:cNvSpPr>
          <p:nvPr>
            <p:ph type="sldNum" sz="quarter" idx="12"/>
          </p:nvPr>
        </p:nvSpPr>
        <p:spPr/>
        <p:txBody>
          <a:bodyPr/>
          <a:lstStyle/>
          <a:p>
            <a:fld id="{47824137-B09D-4CAF-8C9D-0553EC0E8EDD}" type="slidenum">
              <a:rPr lang="en-US" smtClean="0"/>
              <a:t>‹#›</a:t>
            </a:fld>
            <a:endParaRPr lang="en-US"/>
          </a:p>
        </p:txBody>
      </p:sp>
    </p:spTree>
    <p:extLst>
      <p:ext uri="{BB962C8B-B14F-4D97-AF65-F5344CB8AC3E}">
        <p14:creationId xmlns:p14="http://schemas.microsoft.com/office/powerpoint/2010/main" val="2875072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2C7D68-884F-4547-82C9-CB26A48B616E}"/>
              </a:ext>
            </a:extLst>
          </p:cNvPr>
          <p:cNvSpPr>
            <a:spLocks noGrp="1"/>
          </p:cNvSpPr>
          <p:nvPr>
            <p:ph type="dt" sz="half" idx="10"/>
          </p:nvPr>
        </p:nvSpPr>
        <p:spPr/>
        <p:txBody>
          <a:bodyPr/>
          <a:lstStyle/>
          <a:p>
            <a:fld id="{6A56E682-F561-4917-AE0E-899E14B00DC9}" type="datetimeFigureOut">
              <a:rPr lang="en-US" smtClean="0"/>
              <a:t>4/17/2020</a:t>
            </a:fld>
            <a:endParaRPr lang="en-US"/>
          </a:p>
        </p:txBody>
      </p:sp>
      <p:sp>
        <p:nvSpPr>
          <p:cNvPr id="3" name="Footer Placeholder 2">
            <a:extLst>
              <a:ext uri="{FF2B5EF4-FFF2-40B4-BE49-F238E27FC236}">
                <a16:creationId xmlns:a16="http://schemas.microsoft.com/office/drawing/2014/main" id="{84711F10-39F1-4F7D-88DD-041178DFEF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91E4CA-7DDE-4F6F-BCF2-98C9B5926DA5}"/>
              </a:ext>
            </a:extLst>
          </p:cNvPr>
          <p:cNvSpPr>
            <a:spLocks noGrp="1"/>
          </p:cNvSpPr>
          <p:nvPr>
            <p:ph type="sldNum" sz="quarter" idx="12"/>
          </p:nvPr>
        </p:nvSpPr>
        <p:spPr/>
        <p:txBody>
          <a:bodyPr/>
          <a:lstStyle/>
          <a:p>
            <a:fld id="{47824137-B09D-4CAF-8C9D-0553EC0E8EDD}" type="slidenum">
              <a:rPr lang="en-US" smtClean="0"/>
              <a:t>‹#›</a:t>
            </a:fld>
            <a:endParaRPr lang="en-US"/>
          </a:p>
        </p:txBody>
      </p:sp>
    </p:spTree>
    <p:extLst>
      <p:ext uri="{BB962C8B-B14F-4D97-AF65-F5344CB8AC3E}">
        <p14:creationId xmlns:p14="http://schemas.microsoft.com/office/powerpoint/2010/main" val="3092650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7CAEE-4331-45DD-AFA0-8B01571FA5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5754FB-CDF6-4114-9FC3-E14559F6CC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AEBC9C-26D1-4E6F-8866-2FA3B0A212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74266-0247-4515-9BF7-FD5DB1260BFB}"/>
              </a:ext>
            </a:extLst>
          </p:cNvPr>
          <p:cNvSpPr>
            <a:spLocks noGrp="1"/>
          </p:cNvSpPr>
          <p:nvPr>
            <p:ph type="dt" sz="half" idx="10"/>
          </p:nvPr>
        </p:nvSpPr>
        <p:spPr/>
        <p:txBody>
          <a:bodyPr/>
          <a:lstStyle/>
          <a:p>
            <a:fld id="{6A56E682-F561-4917-AE0E-899E14B00DC9}" type="datetimeFigureOut">
              <a:rPr lang="en-US" smtClean="0"/>
              <a:t>4/17/2020</a:t>
            </a:fld>
            <a:endParaRPr lang="en-US"/>
          </a:p>
        </p:txBody>
      </p:sp>
      <p:sp>
        <p:nvSpPr>
          <p:cNvPr id="6" name="Footer Placeholder 5">
            <a:extLst>
              <a:ext uri="{FF2B5EF4-FFF2-40B4-BE49-F238E27FC236}">
                <a16:creationId xmlns:a16="http://schemas.microsoft.com/office/drawing/2014/main" id="{A03AB71E-4B4B-42BE-AC76-1BB54E217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D3C605-D305-4625-9832-73A9239C4477}"/>
              </a:ext>
            </a:extLst>
          </p:cNvPr>
          <p:cNvSpPr>
            <a:spLocks noGrp="1"/>
          </p:cNvSpPr>
          <p:nvPr>
            <p:ph type="sldNum" sz="quarter" idx="12"/>
          </p:nvPr>
        </p:nvSpPr>
        <p:spPr/>
        <p:txBody>
          <a:bodyPr/>
          <a:lstStyle/>
          <a:p>
            <a:fld id="{47824137-B09D-4CAF-8C9D-0553EC0E8EDD}" type="slidenum">
              <a:rPr lang="en-US" smtClean="0"/>
              <a:t>‹#›</a:t>
            </a:fld>
            <a:endParaRPr lang="en-US"/>
          </a:p>
        </p:txBody>
      </p:sp>
    </p:spTree>
    <p:extLst>
      <p:ext uri="{BB962C8B-B14F-4D97-AF65-F5344CB8AC3E}">
        <p14:creationId xmlns:p14="http://schemas.microsoft.com/office/powerpoint/2010/main" val="2043072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EC189-0E79-4124-9F42-5177194EAD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626B41-8C5D-4620-AF1E-925EF1EE21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72525A-1F26-4F86-9CEA-73604FA47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CFA968F-0EF5-456C-971E-6A7C2443857A}"/>
              </a:ext>
            </a:extLst>
          </p:cNvPr>
          <p:cNvSpPr>
            <a:spLocks noGrp="1"/>
          </p:cNvSpPr>
          <p:nvPr>
            <p:ph type="dt" sz="half" idx="10"/>
          </p:nvPr>
        </p:nvSpPr>
        <p:spPr/>
        <p:txBody>
          <a:bodyPr/>
          <a:lstStyle/>
          <a:p>
            <a:fld id="{6A56E682-F561-4917-AE0E-899E14B00DC9}" type="datetimeFigureOut">
              <a:rPr lang="en-US" smtClean="0"/>
              <a:t>4/17/2020</a:t>
            </a:fld>
            <a:endParaRPr lang="en-US"/>
          </a:p>
        </p:txBody>
      </p:sp>
      <p:sp>
        <p:nvSpPr>
          <p:cNvPr id="6" name="Footer Placeholder 5">
            <a:extLst>
              <a:ext uri="{FF2B5EF4-FFF2-40B4-BE49-F238E27FC236}">
                <a16:creationId xmlns:a16="http://schemas.microsoft.com/office/drawing/2014/main" id="{C6D3415C-01B4-427A-B607-44E0BD6B3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0E9CAA-DA4A-47D6-A142-600808BE5D09}"/>
              </a:ext>
            </a:extLst>
          </p:cNvPr>
          <p:cNvSpPr>
            <a:spLocks noGrp="1"/>
          </p:cNvSpPr>
          <p:nvPr>
            <p:ph type="sldNum" sz="quarter" idx="12"/>
          </p:nvPr>
        </p:nvSpPr>
        <p:spPr/>
        <p:txBody>
          <a:bodyPr/>
          <a:lstStyle/>
          <a:p>
            <a:fld id="{47824137-B09D-4CAF-8C9D-0553EC0E8EDD}" type="slidenum">
              <a:rPr lang="en-US" smtClean="0"/>
              <a:t>‹#›</a:t>
            </a:fld>
            <a:endParaRPr lang="en-US"/>
          </a:p>
        </p:txBody>
      </p:sp>
    </p:spTree>
    <p:extLst>
      <p:ext uri="{BB962C8B-B14F-4D97-AF65-F5344CB8AC3E}">
        <p14:creationId xmlns:p14="http://schemas.microsoft.com/office/powerpoint/2010/main" val="2033383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847DC8-C790-448E-8920-871EF423CE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0793CA-E51C-4059-B895-FE7CA297BE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2AEF62-6CF2-4D3E-9089-3DF61D4887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56E682-F561-4917-AE0E-899E14B00DC9}" type="datetimeFigureOut">
              <a:rPr lang="en-US" smtClean="0"/>
              <a:t>4/17/2020</a:t>
            </a:fld>
            <a:endParaRPr lang="en-US"/>
          </a:p>
        </p:txBody>
      </p:sp>
      <p:sp>
        <p:nvSpPr>
          <p:cNvPr id="5" name="Footer Placeholder 4">
            <a:extLst>
              <a:ext uri="{FF2B5EF4-FFF2-40B4-BE49-F238E27FC236}">
                <a16:creationId xmlns:a16="http://schemas.microsoft.com/office/drawing/2014/main" id="{BE3B0143-FCBF-43F4-8A4C-B19731F1CB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84EB31-4243-4842-B03C-85E5512A51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824137-B09D-4CAF-8C9D-0553EC0E8EDD}" type="slidenum">
              <a:rPr lang="en-US" smtClean="0"/>
              <a:t>‹#›</a:t>
            </a:fld>
            <a:endParaRPr lang="en-US"/>
          </a:p>
        </p:txBody>
      </p:sp>
    </p:spTree>
    <p:extLst>
      <p:ext uri="{BB962C8B-B14F-4D97-AF65-F5344CB8AC3E}">
        <p14:creationId xmlns:p14="http://schemas.microsoft.com/office/powerpoint/2010/main" val="602095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Freeform: Shape 35">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8" name="Freeform: Shape 37">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83CE2BF-B12C-4B32-82C3-941ADA900635}"/>
              </a:ext>
            </a:extLst>
          </p:cNvPr>
          <p:cNvSpPr>
            <a:spLocks noGrp="1"/>
          </p:cNvSpPr>
          <p:nvPr>
            <p:ph type="ctrTitle"/>
          </p:nvPr>
        </p:nvSpPr>
        <p:spPr>
          <a:xfrm>
            <a:off x="477981" y="1122363"/>
            <a:ext cx="4023360" cy="3204134"/>
          </a:xfrm>
        </p:spPr>
        <p:txBody>
          <a:bodyPr anchor="b">
            <a:normAutofit/>
          </a:bodyPr>
          <a:lstStyle/>
          <a:p>
            <a:pPr algn="l"/>
            <a:r>
              <a:rPr lang="en-US" sz="4800" b="1" dirty="0"/>
              <a:t>Lending Club Loan Prediction</a:t>
            </a:r>
          </a:p>
        </p:txBody>
      </p:sp>
      <p:sp>
        <p:nvSpPr>
          <p:cNvPr id="3" name="Subtitle 2">
            <a:extLst>
              <a:ext uri="{FF2B5EF4-FFF2-40B4-BE49-F238E27FC236}">
                <a16:creationId xmlns:a16="http://schemas.microsoft.com/office/drawing/2014/main" id="{1434CE4C-E7F0-4C7E-AB9C-FAA2D47A35E3}"/>
              </a:ext>
            </a:extLst>
          </p:cNvPr>
          <p:cNvSpPr>
            <a:spLocks noGrp="1"/>
          </p:cNvSpPr>
          <p:nvPr>
            <p:ph type="subTitle" idx="1"/>
          </p:nvPr>
        </p:nvSpPr>
        <p:spPr>
          <a:xfrm>
            <a:off x="477981" y="4872922"/>
            <a:ext cx="3933306" cy="1208141"/>
          </a:xfrm>
        </p:spPr>
        <p:txBody>
          <a:bodyPr>
            <a:normAutofit/>
          </a:bodyPr>
          <a:lstStyle/>
          <a:p>
            <a:pPr algn="l"/>
            <a:r>
              <a:rPr lang="en-US" sz="1300" b="1" dirty="0"/>
              <a:t>By</a:t>
            </a:r>
          </a:p>
          <a:p>
            <a:pPr algn="l"/>
            <a:r>
              <a:rPr lang="en-US" sz="1300" b="1" dirty="0"/>
              <a:t>Nilesh </a:t>
            </a:r>
            <a:r>
              <a:rPr lang="en-US" sz="1300" b="1" dirty="0" err="1"/>
              <a:t>Nerkar</a:t>
            </a:r>
            <a:endParaRPr lang="en-US" sz="1300" b="1" dirty="0"/>
          </a:p>
          <a:p>
            <a:pPr algn="l"/>
            <a:endParaRPr lang="en-US" sz="1300" b="1" dirty="0"/>
          </a:p>
          <a:p>
            <a:pPr algn="l"/>
            <a:endParaRPr lang="en-US" sz="1300" dirty="0"/>
          </a:p>
        </p:txBody>
      </p:sp>
      <p:sp>
        <p:nvSpPr>
          <p:cNvPr id="40" name="Rectangle 3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2" name="Rectangle 4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D53DAF02-1EEA-49CC-AC3F-004C50FD4355}"/>
              </a:ext>
            </a:extLst>
          </p:cNvPr>
          <p:cNvPicPr>
            <a:picLocks noChangeAspect="1"/>
          </p:cNvPicPr>
          <p:nvPr/>
        </p:nvPicPr>
        <p:blipFill>
          <a:blip r:embed="rId2"/>
          <a:stretch>
            <a:fillRect/>
          </a:stretch>
        </p:blipFill>
        <p:spPr>
          <a:xfrm>
            <a:off x="5604751" y="625684"/>
            <a:ext cx="6028045" cy="5455380"/>
          </a:xfrm>
          <a:prstGeom prst="rect">
            <a:avLst/>
          </a:prstGeom>
        </p:spPr>
      </p:pic>
    </p:spTree>
    <p:extLst>
      <p:ext uri="{BB962C8B-B14F-4D97-AF65-F5344CB8AC3E}">
        <p14:creationId xmlns:p14="http://schemas.microsoft.com/office/powerpoint/2010/main" val="3260996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74F7D-779C-4A2C-864F-E131AB4DA163}"/>
              </a:ext>
            </a:extLst>
          </p:cNvPr>
          <p:cNvSpPr>
            <a:spLocks noGrp="1"/>
          </p:cNvSpPr>
          <p:nvPr>
            <p:ph type="title"/>
          </p:nvPr>
        </p:nvSpPr>
        <p:spPr/>
        <p:txBody>
          <a:bodyPr/>
          <a:lstStyle/>
          <a:p>
            <a:r>
              <a:rPr lang="en-US" dirty="0"/>
              <a:t>EDA from Notebook</a:t>
            </a:r>
          </a:p>
        </p:txBody>
      </p:sp>
    </p:spTree>
    <p:extLst>
      <p:ext uri="{BB962C8B-B14F-4D97-AF65-F5344CB8AC3E}">
        <p14:creationId xmlns:p14="http://schemas.microsoft.com/office/powerpoint/2010/main" val="3327941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rgbClr val="EFEFEF"/>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3BD278C-266F-4EEB-AC6F-196D5B28903C}"/>
              </a:ext>
            </a:extLst>
          </p:cNvPr>
          <p:cNvSpPr>
            <a:spLocks noGrp="1"/>
          </p:cNvSpPr>
          <p:nvPr>
            <p:ph type="title"/>
          </p:nvPr>
        </p:nvSpPr>
        <p:spPr>
          <a:xfrm>
            <a:off x="1045029" y="1092857"/>
            <a:ext cx="3669704" cy="4389120"/>
          </a:xfrm>
        </p:spPr>
        <p:txBody>
          <a:bodyPr>
            <a:normAutofit/>
          </a:bodyPr>
          <a:lstStyle/>
          <a:p>
            <a:r>
              <a:rPr lang="en-US" sz="4000"/>
              <a:t>Feature Selection</a:t>
            </a:r>
          </a:p>
        </p:txBody>
      </p:sp>
      <p:sp>
        <p:nvSpPr>
          <p:cNvPr id="21" name="Rectangle 20">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293BFBE-03C9-481D-B694-7EC987EAD6E3}"/>
              </a:ext>
            </a:extLst>
          </p:cNvPr>
          <p:cNvSpPr>
            <a:spLocks noGrp="1"/>
          </p:cNvSpPr>
          <p:nvPr>
            <p:ph idx="1"/>
          </p:nvPr>
        </p:nvSpPr>
        <p:spPr>
          <a:xfrm>
            <a:off x="5572679" y="1092857"/>
            <a:ext cx="5670087" cy="4389120"/>
          </a:xfrm>
        </p:spPr>
        <p:txBody>
          <a:bodyPr anchor="ctr">
            <a:normAutofit/>
          </a:bodyPr>
          <a:lstStyle/>
          <a:p>
            <a:r>
              <a:rPr lang="en-US" sz="2000" dirty="0"/>
              <a:t>Following are the techniques used for Feature Selection:</a:t>
            </a:r>
          </a:p>
          <a:p>
            <a:r>
              <a:rPr lang="en-US" sz="2000" dirty="0"/>
              <a:t>Correlation between Features</a:t>
            </a:r>
          </a:p>
          <a:p>
            <a:r>
              <a:rPr lang="en-US" sz="2000" dirty="0"/>
              <a:t>Backward Elimination (OLS model) </a:t>
            </a:r>
          </a:p>
          <a:p>
            <a:r>
              <a:rPr lang="en-US" sz="2000" dirty="0"/>
              <a:t>Feature Elimination(Recursive Feature Elimination)</a:t>
            </a:r>
          </a:p>
          <a:p>
            <a:r>
              <a:rPr lang="en-US" sz="2000" dirty="0"/>
              <a:t>Sequential Feature Selection (Forward)</a:t>
            </a:r>
          </a:p>
          <a:p>
            <a:r>
              <a:rPr lang="en-US" sz="2000" dirty="0" err="1"/>
              <a:t>BorutaPy</a:t>
            </a:r>
            <a:r>
              <a:rPr lang="en-US" sz="2000" dirty="0"/>
              <a:t> Algorithm</a:t>
            </a:r>
          </a:p>
          <a:p>
            <a:endParaRPr lang="en-US" sz="2000" dirty="0"/>
          </a:p>
        </p:txBody>
      </p:sp>
    </p:spTree>
    <p:extLst>
      <p:ext uri="{BB962C8B-B14F-4D97-AF65-F5344CB8AC3E}">
        <p14:creationId xmlns:p14="http://schemas.microsoft.com/office/powerpoint/2010/main" val="844176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rgbClr val="EFEFEF"/>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3BD278C-266F-4EEB-AC6F-196D5B28903C}"/>
              </a:ext>
            </a:extLst>
          </p:cNvPr>
          <p:cNvSpPr>
            <a:spLocks noGrp="1"/>
          </p:cNvSpPr>
          <p:nvPr>
            <p:ph type="title"/>
          </p:nvPr>
        </p:nvSpPr>
        <p:spPr>
          <a:xfrm>
            <a:off x="1045029" y="1092857"/>
            <a:ext cx="3669704" cy="4389120"/>
          </a:xfrm>
        </p:spPr>
        <p:txBody>
          <a:bodyPr>
            <a:normAutofit/>
          </a:bodyPr>
          <a:lstStyle/>
          <a:p>
            <a:r>
              <a:rPr lang="en-US" sz="4000"/>
              <a:t>Prediction of Interest Rate</a:t>
            </a:r>
          </a:p>
        </p:txBody>
      </p:sp>
      <p:sp>
        <p:nvSpPr>
          <p:cNvPr id="21" name="Rectangle 20">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293BFBE-03C9-481D-B694-7EC987EAD6E3}"/>
              </a:ext>
            </a:extLst>
          </p:cNvPr>
          <p:cNvSpPr>
            <a:spLocks noGrp="1"/>
          </p:cNvSpPr>
          <p:nvPr>
            <p:ph idx="1"/>
          </p:nvPr>
        </p:nvSpPr>
        <p:spPr>
          <a:xfrm>
            <a:off x="5572679" y="1092857"/>
            <a:ext cx="5670087" cy="828222"/>
          </a:xfrm>
        </p:spPr>
        <p:txBody>
          <a:bodyPr anchor="ctr">
            <a:normAutofit/>
          </a:bodyPr>
          <a:lstStyle/>
          <a:p>
            <a:r>
              <a:rPr lang="en-US" sz="2000" dirty="0"/>
              <a:t>Linear Regression-Base Model </a:t>
            </a:r>
          </a:p>
        </p:txBody>
      </p:sp>
      <p:pic>
        <p:nvPicPr>
          <p:cNvPr id="5" name="Picture 4">
            <a:extLst>
              <a:ext uri="{FF2B5EF4-FFF2-40B4-BE49-F238E27FC236}">
                <a16:creationId xmlns:a16="http://schemas.microsoft.com/office/drawing/2014/main" id="{EC5A92A2-31BE-46A0-9669-BED4763C9A37}"/>
              </a:ext>
            </a:extLst>
          </p:cNvPr>
          <p:cNvPicPr>
            <a:picLocks noChangeAspect="1"/>
          </p:cNvPicPr>
          <p:nvPr/>
        </p:nvPicPr>
        <p:blipFill>
          <a:blip r:embed="rId2"/>
          <a:stretch>
            <a:fillRect/>
          </a:stretch>
        </p:blipFill>
        <p:spPr>
          <a:xfrm>
            <a:off x="5132912" y="2132235"/>
            <a:ext cx="5533170" cy="3547047"/>
          </a:xfrm>
          <a:prstGeom prst="rect">
            <a:avLst/>
          </a:prstGeom>
        </p:spPr>
      </p:pic>
    </p:spTree>
    <p:extLst>
      <p:ext uri="{BB962C8B-B14F-4D97-AF65-F5344CB8AC3E}">
        <p14:creationId xmlns:p14="http://schemas.microsoft.com/office/powerpoint/2010/main" val="2804091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91C46-D5C3-4A78-83E1-C39693971C48}"/>
              </a:ext>
            </a:extLst>
          </p:cNvPr>
          <p:cNvSpPr>
            <a:spLocks noGrp="1"/>
          </p:cNvSpPr>
          <p:nvPr>
            <p:ph type="title"/>
          </p:nvPr>
        </p:nvSpPr>
        <p:spPr/>
        <p:txBody>
          <a:bodyPr/>
          <a:lstStyle/>
          <a:p>
            <a:r>
              <a:rPr lang="en-US" dirty="0"/>
              <a:t>Random Forest Prediction metrices</a:t>
            </a:r>
          </a:p>
        </p:txBody>
      </p:sp>
      <p:pic>
        <p:nvPicPr>
          <p:cNvPr id="4" name="Content Placeholder 3">
            <a:extLst>
              <a:ext uri="{FF2B5EF4-FFF2-40B4-BE49-F238E27FC236}">
                <a16:creationId xmlns:a16="http://schemas.microsoft.com/office/drawing/2014/main" id="{68122AFE-2CD5-4280-9A9B-F531A016AFF1}"/>
              </a:ext>
            </a:extLst>
          </p:cNvPr>
          <p:cNvPicPr>
            <a:picLocks noGrp="1" noChangeAspect="1"/>
          </p:cNvPicPr>
          <p:nvPr>
            <p:ph idx="1"/>
          </p:nvPr>
        </p:nvPicPr>
        <p:blipFill>
          <a:blip r:embed="rId2"/>
          <a:stretch>
            <a:fillRect/>
          </a:stretch>
        </p:blipFill>
        <p:spPr>
          <a:xfrm>
            <a:off x="1803634" y="1825625"/>
            <a:ext cx="8506436" cy="4365446"/>
          </a:xfrm>
          <a:prstGeom prst="rect">
            <a:avLst/>
          </a:prstGeom>
        </p:spPr>
      </p:pic>
    </p:spTree>
    <p:extLst>
      <p:ext uri="{BB962C8B-B14F-4D97-AF65-F5344CB8AC3E}">
        <p14:creationId xmlns:p14="http://schemas.microsoft.com/office/powerpoint/2010/main" val="793747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C886A-8AE4-4179-96D1-C133A07850A3}"/>
              </a:ext>
            </a:extLst>
          </p:cNvPr>
          <p:cNvSpPr>
            <a:spLocks noGrp="1"/>
          </p:cNvSpPr>
          <p:nvPr>
            <p:ph type="title"/>
          </p:nvPr>
        </p:nvSpPr>
        <p:spPr/>
        <p:txBody>
          <a:bodyPr/>
          <a:lstStyle/>
          <a:p>
            <a:r>
              <a:rPr lang="en-US" dirty="0"/>
              <a:t>Hyper Parameter tuning Random Forest</a:t>
            </a:r>
          </a:p>
        </p:txBody>
      </p:sp>
      <p:pic>
        <p:nvPicPr>
          <p:cNvPr id="3" name="Picture 2">
            <a:extLst>
              <a:ext uri="{FF2B5EF4-FFF2-40B4-BE49-F238E27FC236}">
                <a16:creationId xmlns:a16="http://schemas.microsoft.com/office/drawing/2014/main" id="{CFD0CBFB-DBC2-4DFD-A325-2ED988B625FC}"/>
              </a:ext>
            </a:extLst>
          </p:cNvPr>
          <p:cNvPicPr>
            <a:picLocks noChangeAspect="1"/>
          </p:cNvPicPr>
          <p:nvPr/>
        </p:nvPicPr>
        <p:blipFill>
          <a:blip r:embed="rId2"/>
          <a:stretch>
            <a:fillRect/>
          </a:stretch>
        </p:blipFill>
        <p:spPr>
          <a:xfrm>
            <a:off x="1510018" y="1450018"/>
            <a:ext cx="9188950" cy="5407981"/>
          </a:xfrm>
          <a:prstGeom prst="rect">
            <a:avLst/>
          </a:prstGeom>
        </p:spPr>
      </p:pic>
    </p:spTree>
    <p:extLst>
      <p:ext uri="{BB962C8B-B14F-4D97-AF65-F5344CB8AC3E}">
        <p14:creationId xmlns:p14="http://schemas.microsoft.com/office/powerpoint/2010/main" val="4201068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3226F-99C2-49A0-8AEA-6F42E1A33637}"/>
              </a:ext>
            </a:extLst>
          </p:cNvPr>
          <p:cNvSpPr>
            <a:spLocks noGrp="1"/>
          </p:cNvSpPr>
          <p:nvPr>
            <p:ph type="title"/>
          </p:nvPr>
        </p:nvSpPr>
        <p:spPr/>
        <p:txBody>
          <a:bodyPr/>
          <a:lstStyle/>
          <a:p>
            <a:r>
              <a:rPr lang="en-US" dirty="0"/>
              <a:t>Gradient Boost Regressor</a:t>
            </a:r>
          </a:p>
        </p:txBody>
      </p:sp>
      <p:pic>
        <p:nvPicPr>
          <p:cNvPr id="3" name="Picture 2">
            <a:extLst>
              <a:ext uri="{FF2B5EF4-FFF2-40B4-BE49-F238E27FC236}">
                <a16:creationId xmlns:a16="http://schemas.microsoft.com/office/drawing/2014/main" id="{F11AE3CE-0B7C-4412-88CA-BBFD0BC10AF4}"/>
              </a:ext>
            </a:extLst>
          </p:cNvPr>
          <p:cNvPicPr>
            <a:picLocks noChangeAspect="1"/>
          </p:cNvPicPr>
          <p:nvPr/>
        </p:nvPicPr>
        <p:blipFill>
          <a:blip r:embed="rId2"/>
          <a:stretch>
            <a:fillRect/>
          </a:stretch>
        </p:blipFill>
        <p:spPr>
          <a:xfrm>
            <a:off x="457200" y="1680111"/>
            <a:ext cx="10515599" cy="5096926"/>
          </a:xfrm>
          <a:prstGeom prst="rect">
            <a:avLst/>
          </a:prstGeom>
        </p:spPr>
      </p:pic>
    </p:spTree>
    <p:extLst>
      <p:ext uri="{BB962C8B-B14F-4D97-AF65-F5344CB8AC3E}">
        <p14:creationId xmlns:p14="http://schemas.microsoft.com/office/powerpoint/2010/main" val="455779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rgbClr val="EFEFEF"/>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4B07494-74C9-4461-B6DF-2CC4309512A6}"/>
              </a:ext>
            </a:extLst>
          </p:cNvPr>
          <p:cNvSpPr>
            <a:spLocks noGrp="1"/>
          </p:cNvSpPr>
          <p:nvPr>
            <p:ph type="title"/>
          </p:nvPr>
        </p:nvSpPr>
        <p:spPr>
          <a:xfrm>
            <a:off x="1045029" y="1092857"/>
            <a:ext cx="3669704" cy="4389120"/>
          </a:xfrm>
        </p:spPr>
        <p:txBody>
          <a:bodyPr>
            <a:normAutofit/>
          </a:bodyPr>
          <a:lstStyle/>
          <a:p>
            <a:r>
              <a:rPr lang="en-US" sz="4000" dirty="0"/>
              <a:t>Model Selection</a:t>
            </a:r>
          </a:p>
        </p:txBody>
      </p:sp>
      <p:sp>
        <p:nvSpPr>
          <p:cNvPr id="21" name="Rectangle 20">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00F0ECA-5F2C-4189-A859-7DE5C8D5FBFD}"/>
              </a:ext>
            </a:extLst>
          </p:cNvPr>
          <p:cNvSpPr>
            <a:spLocks noGrp="1"/>
          </p:cNvSpPr>
          <p:nvPr>
            <p:ph idx="1"/>
          </p:nvPr>
        </p:nvSpPr>
        <p:spPr>
          <a:xfrm>
            <a:off x="5572679" y="1092857"/>
            <a:ext cx="5670087" cy="4389120"/>
          </a:xfrm>
        </p:spPr>
        <p:txBody>
          <a:bodyPr anchor="ctr">
            <a:normAutofit/>
          </a:bodyPr>
          <a:lstStyle/>
          <a:p>
            <a:r>
              <a:rPr lang="en-US" sz="2000" dirty="0"/>
              <a:t>Regression: Random Forest (Hyper parameter Tuning)</a:t>
            </a:r>
          </a:p>
        </p:txBody>
      </p:sp>
    </p:spTree>
    <p:extLst>
      <p:ext uri="{BB962C8B-B14F-4D97-AF65-F5344CB8AC3E}">
        <p14:creationId xmlns:p14="http://schemas.microsoft.com/office/powerpoint/2010/main" val="3903034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7A07B-8B2D-402D-AA80-4B86EC99203D}"/>
              </a:ext>
            </a:extLst>
          </p:cNvPr>
          <p:cNvSpPr>
            <a:spLocks noGrp="1"/>
          </p:cNvSpPr>
          <p:nvPr>
            <p:ph type="title"/>
          </p:nvPr>
        </p:nvSpPr>
        <p:spPr>
          <a:xfrm>
            <a:off x="838200" y="365125"/>
            <a:ext cx="10515600" cy="3963594"/>
          </a:xfrm>
        </p:spPr>
        <p:txBody>
          <a:bodyPr/>
          <a:lstStyle/>
          <a:p>
            <a:pPr algn="ctr"/>
            <a:r>
              <a:rPr lang="en-US" dirty="0"/>
              <a:t>Thank you</a:t>
            </a:r>
          </a:p>
        </p:txBody>
      </p:sp>
    </p:spTree>
    <p:extLst>
      <p:ext uri="{BB962C8B-B14F-4D97-AF65-F5344CB8AC3E}">
        <p14:creationId xmlns:p14="http://schemas.microsoft.com/office/powerpoint/2010/main" val="238107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rgbClr val="EFEFEF"/>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3BD278C-266F-4EEB-AC6F-196D5B28903C}"/>
              </a:ext>
            </a:extLst>
          </p:cNvPr>
          <p:cNvSpPr>
            <a:spLocks noGrp="1"/>
          </p:cNvSpPr>
          <p:nvPr>
            <p:ph type="title"/>
          </p:nvPr>
        </p:nvSpPr>
        <p:spPr>
          <a:xfrm>
            <a:off x="1045028" y="1092857"/>
            <a:ext cx="7302017" cy="1063114"/>
          </a:xfrm>
        </p:spPr>
        <p:txBody>
          <a:bodyPr>
            <a:normAutofit/>
          </a:bodyPr>
          <a:lstStyle/>
          <a:p>
            <a:pPr algn="ctr"/>
            <a:r>
              <a:rPr lang="en-US" sz="4000" dirty="0"/>
              <a:t>Introduction</a:t>
            </a:r>
          </a:p>
        </p:txBody>
      </p:sp>
      <p:sp>
        <p:nvSpPr>
          <p:cNvPr id="21" name="Rectangle 20">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293BFBE-03C9-481D-B694-7EC987EAD6E3}"/>
              </a:ext>
            </a:extLst>
          </p:cNvPr>
          <p:cNvSpPr>
            <a:spLocks noGrp="1"/>
          </p:cNvSpPr>
          <p:nvPr>
            <p:ph idx="1"/>
          </p:nvPr>
        </p:nvSpPr>
        <p:spPr>
          <a:xfrm>
            <a:off x="1185059" y="2155971"/>
            <a:ext cx="10057707" cy="3326006"/>
          </a:xfrm>
        </p:spPr>
        <p:txBody>
          <a:bodyPr anchor="ctr">
            <a:normAutofit/>
          </a:bodyPr>
          <a:lstStyle/>
          <a:p>
            <a:pPr marL="0" indent="0">
              <a:buNone/>
            </a:pPr>
            <a:r>
              <a:rPr lang="en-US" sz="1700" b="1" dirty="0">
                <a:latin typeface="-apple-system"/>
              </a:rPr>
              <a:t>Lending Club is a US peer-to-peer lending company. </a:t>
            </a:r>
          </a:p>
          <a:p>
            <a:pPr marL="0" indent="0">
              <a:buNone/>
            </a:pPr>
            <a:r>
              <a:rPr lang="en-US" sz="1700" b="1" dirty="0">
                <a:latin typeface="-apple-system"/>
              </a:rPr>
              <a:t>The company claims that $15.98 billion in loans had been originated through its platform up to December 31, 2015. </a:t>
            </a:r>
          </a:p>
          <a:p>
            <a:pPr marL="0" indent="0">
              <a:buNone/>
            </a:pPr>
            <a:r>
              <a:rPr lang="en-US" sz="1700" b="1" dirty="0">
                <a:latin typeface="-apple-system"/>
              </a:rPr>
              <a:t>Lending Club enables borrowers to create unsecured personal loans between $1,000 and $40,000. </a:t>
            </a:r>
          </a:p>
          <a:p>
            <a:pPr marL="0" indent="0">
              <a:buNone/>
            </a:pPr>
            <a:r>
              <a:rPr lang="en-US" sz="1700" b="1" dirty="0">
                <a:latin typeface="-apple-system"/>
              </a:rPr>
              <a:t>The standard loan period is three years. Investors can search and browse the loan listings on Lending Club website and select loans that they want to invest in based on the information supplied about the borrower, amount of loan, loan grade, and loan purpose. </a:t>
            </a:r>
          </a:p>
          <a:p>
            <a:pPr marL="0" indent="0">
              <a:buNone/>
            </a:pPr>
            <a:r>
              <a:rPr lang="en-US" sz="1700" b="1" dirty="0">
                <a:latin typeface="-apple-system"/>
              </a:rPr>
              <a:t>Investors make money from interest. Lending Club makes money by charging borrowers an origination fee and investors a service fee</a:t>
            </a:r>
            <a:endParaRPr lang="en-US" sz="1700" b="1" dirty="0"/>
          </a:p>
        </p:txBody>
      </p:sp>
    </p:spTree>
    <p:extLst>
      <p:ext uri="{BB962C8B-B14F-4D97-AF65-F5344CB8AC3E}">
        <p14:creationId xmlns:p14="http://schemas.microsoft.com/office/powerpoint/2010/main" val="3641452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925C2-489C-4388-914B-1072A17F9627}"/>
              </a:ext>
            </a:extLst>
          </p:cNvPr>
          <p:cNvSpPr>
            <a:spLocks noGrp="1"/>
          </p:cNvSpPr>
          <p:nvPr>
            <p:ph type="title"/>
          </p:nvPr>
        </p:nvSpPr>
        <p:spPr/>
        <p:txBody>
          <a:bodyPr/>
          <a:lstStyle/>
          <a:p>
            <a:r>
              <a:rPr lang="en-US" dirty="0"/>
              <a:t>Lending Club- Check my rate</a:t>
            </a:r>
          </a:p>
        </p:txBody>
      </p:sp>
      <p:pic>
        <p:nvPicPr>
          <p:cNvPr id="4" name="Content Placeholder 3">
            <a:extLst>
              <a:ext uri="{FF2B5EF4-FFF2-40B4-BE49-F238E27FC236}">
                <a16:creationId xmlns:a16="http://schemas.microsoft.com/office/drawing/2014/main" id="{F550FFF4-E91B-4614-A18C-FDE7DA728D70}"/>
              </a:ext>
            </a:extLst>
          </p:cNvPr>
          <p:cNvPicPr>
            <a:picLocks noGrp="1" noChangeAspect="1"/>
          </p:cNvPicPr>
          <p:nvPr>
            <p:ph idx="1"/>
          </p:nvPr>
        </p:nvPicPr>
        <p:blipFill>
          <a:blip r:embed="rId2"/>
          <a:stretch>
            <a:fillRect/>
          </a:stretch>
        </p:blipFill>
        <p:spPr>
          <a:xfrm>
            <a:off x="549741" y="1636286"/>
            <a:ext cx="2776037" cy="1514202"/>
          </a:xfrm>
          <a:prstGeom prst="rect">
            <a:avLst/>
          </a:prstGeom>
        </p:spPr>
      </p:pic>
      <p:pic>
        <p:nvPicPr>
          <p:cNvPr id="7" name="Picture 6">
            <a:extLst>
              <a:ext uri="{FF2B5EF4-FFF2-40B4-BE49-F238E27FC236}">
                <a16:creationId xmlns:a16="http://schemas.microsoft.com/office/drawing/2014/main" id="{F6D2D1CF-0EF1-48FD-8F30-FB4459EE6C7A}"/>
              </a:ext>
            </a:extLst>
          </p:cNvPr>
          <p:cNvPicPr>
            <a:picLocks noChangeAspect="1"/>
          </p:cNvPicPr>
          <p:nvPr/>
        </p:nvPicPr>
        <p:blipFill>
          <a:blip r:embed="rId3"/>
          <a:stretch>
            <a:fillRect/>
          </a:stretch>
        </p:blipFill>
        <p:spPr>
          <a:xfrm>
            <a:off x="4393035" y="1599991"/>
            <a:ext cx="3210903" cy="1550497"/>
          </a:xfrm>
          <a:prstGeom prst="rect">
            <a:avLst/>
          </a:prstGeom>
        </p:spPr>
      </p:pic>
      <p:sp>
        <p:nvSpPr>
          <p:cNvPr id="9" name="Arrow: Right 8">
            <a:extLst>
              <a:ext uri="{FF2B5EF4-FFF2-40B4-BE49-F238E27FC236}">
                <a16:creationId xmlns:a16="http://schemas.microsoft.com/office/drawing/2014/main" id="{6014623A-6B03-4409-9095-097FC6999605}"/>
              </a:ext>
            </a:extLst>
          </p:cNvPr>
          <p:cNvSpPr/>
          <p:nvPr/>
        </p:nvSpPr>
        <p:spPr>
          <a:xfrm>
            <a:off x="3325778" y="2399468"/>
            <a:ext cx="1048624"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E6DB75A2-0196-4696-AE0B-5AA6AFBA2416}"/>
              </a:ext>
            </a:extLst>
          </p:cNvPr>
          <p:cNvPicPr>
            <a:picLocks noChangeAspect="1"/>
          </p:cNvPicPr>
          <p:nvPr/>
        </p:nvPicPr>
        <p:blipFill>
          <a:blip r:embed="rId4"/>
          <a:stretch>
            <a:fillRect/>
          </a:stretch>
        </p:blipFill>
        <p:spPr>
          <a:xfrm>
            <a:off x="8766495" y="1506181"/>
            <a:ext cx="2392278" cy="1647937"/>
          </a:xfrm>
          <a:prstGeom prst="rect">
            <a:avLst/>
          </a:prstGeom>
        </p:spPr>
      </p:pic>
      <p:pic>
        <p:nvPicPr>
          <p:cNvPr id="11" name="Picture 10">
            <a:extLst>
              <a:ext uri="{FF2B5EF4-FFF2-40B4-BE49-F238E27FC236}">
                <a16:creationId xmlns:a16="http://schemas.microsoft.com/office/drawing/2014/main" id="{A76CD371-633F-4124-820F-1094F800F4D0}"/>
              </a:ext>
            </a:extLst>
          </p:cNvPr>
          <p:cNvPicPr>
            <a:picLocks noChangeAspect="1"/>
          </p:cNvPicPr>
          <p:nvPr/>
        </p:nvPicPr>
        <p:blipFill>
          <a:blip r:embed="rId5"/>
          <a:stretch>
            <a:fillRect/>
          </a:stretch>
        </p:blipFill>
        <p:spPr>
          <a:xfrm>
            <a:off x="549740" y="3416388"/>
            <a:ext cx="2776037" cy="1602696"/>
          </a:xfrm>
          <a:prstGeom prst="rect">
            <a:avLst/>
          </a:prstGeom>
        </p:spPr>
      </p:pic>
      <p:pic>
        <p:nvPicPr>
          <p:cNvPr id="12" name="Picture 11">
            <a:extLst>
              <a:ext uri="{FF2B5EF4-FFF2-40B4-BE49-F238E27FC236}">
                <a16:creationId xmlns:a16="http://schemas.microsoft.com/office/drawing/2014/main" id="{96749868-9C53-43E3-8CF9-911ED43469AD}"/>
              </a:ext>
            </a:extLst>
          </p:cNvPr>
          <p:cNvPicPr>
            <a:picLocks noChangeAspect="1"/>
          </p:cNvPicPr>
          <p:nvPr/>
        </p:nvPicPr>
        <p:blipFill>
          <a:blip r:embed="rId6"/>
          <a:stretch>
            <a:fillRect/>
          </a:stretch>
        </p:blipFill>
        <p:spPr>
          <a:xfrm>
            <a:off x="4374402" y="3707513"/>
            <a:ext cx="3117719" cy="1624568"/>
          </a:xfrm>
          <a:prstGeom prst="rect">
            <a:avLst/>
          </a:prstGeom>
        </p:spPr>
      </p:pic>
      <p:pic>
        <p:nvPicPr>
          <p:cNvPr id="13" name="Picture 12">
            <a:extLst>
              <a:ext uri="{FF2B5EF4-FFF2-40B4-BE49-F238E27FC236}">
                <a16:creationId xmlns:a16="http://schemas.microsoft.com/office/drawing/2014/main" id="{BE6C30FA-95BF-4DA1-AECE-C51C5FDFEFF5}"/>
              </a:ext>
            </a:extLst>
          </p:cNvPr>
          <p:cNvPicPr>
            <a:picLocks noChangeAspect="1"/>
          </p:cNvPicPr>
          <p:nvPr/>
        </p:nvPicPr>
        <p:blipFill>
          <a:blip r:embed="rId7"/>
          <a:stretch>
            <a:fillRect/>
          </a:stretch>
        </p:blipFill>
        <p:spPr>
          <a:xfrm>
            <a:off x="8480128" y="3703883"/>
            <a:ext cx="2678645" cy="1539236"/>
          </a:xfrm>
          <a:prstGeom prst="rect">
            <a:avLst/>
          </a:prstGeom>
        </p:spPr>
      </p:pic>
      <p:pic>
        <p:nvPicPr>
          <p:cNvPr id="14" name="Picture 13">
            <a:extLst>
              <a:ext uri="{FF2B5EF4-FFF2-40B4-BE49-F238E27FC236}">
                <a16:creationId xmlns:a16="http://schemas.microsoft.com/office/drawing/2014/main" id="{EFF656B2-A8DC-4F1F-9483-CB576454AD36}"/>
              </a:ext>
            </a:extLst>
          </p:cNvPr>
          <p:cNvPicPr>
            <a:picLocks noChangeAspect="1"/>
          </p:cNvPicPr>
          <p:nvPr/>
        </p:nvPicPr>
        <p:blipFill>
          <a:blip r:embed="rId8"/>
          <a:stretch>
            <a:fillRect/>
          </a:stretch>
        </p:blipFill>
        <p:spPr>
          <a:xfrm>
            <a:off x="557136" y="5151999"/>
            <a:ext cx="2829259" cy="1706001"/>
          </a:xfrm>
          <a:prstGeom prst="rect">
            <a:avLst/>
          </a:prstGeom>
        </p:spPr>
      </p:pic>
    </p:spTree>
    <p:extLst>
      <p:ext uri="{BB962C8B-B14F-4D97-AF65-F5344CB8AC3E}">
        <p14:creationId xmlns:p14="http://schemas.microsoft.com/office/powerpoint/2010/main" val="2589406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651BC16-919D-4081-9B0C-4BA972854F54}"/>
              </a:ext>
            </a:extLst>
          </p:cNvPr>
          <p:cNvPicPr>
            <a:picLocks noChangeAspect="1"/>
          </p:cNvPicPr>
          <p:nvPr/>
        </p:nvPicPr>
        <p:blipFill>
          <a:blip r:embed="rId2"/>
          <a:stretch>
            <a:fillRect/>
          </a:stretch>
        </p:blipFill>
        <p:spPr>
          <a:xfrm>
            <a:off x="1837190" y="75415"/>
            <a:ext cx="8301638" cy="6707169"/>
          </a:xfrm>
          <a:prstGeom prst="rect">
            <a:avLst/>
          </a:prstGeom>
        </p:spPr>
      </p:pic>
    </p:spTree>
    <p:extLst>
      <p:ext uri="{BB962C8B-B14F-4D97-AF65-F5344CB8AC3E}">
        <p14:creationId xmlns:p14="http://schemas.microsoft.com/office/powerpoint/2010/main" val="135623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5F22-7261-465C-978E-C53BD969FC32}"/>
              </a:ext>
            </a:extLst>
          </p:cNvPr>
          <p:cNvSpPr>
            <a:spLocks noGrp="1"/>
          </p:cNvSpPr>
          <p:nvPr>
            <p:ph type="title"/>
          </p:nvPr>
        </p:nvSpPr>
        <p:spPr/>
        <p:txBody>
          <a:bodyPr/>
          <a:lstStyle/>
          <a:p>
            <a:pPr algn="ctr"/>
            <a:r>
              <a:rPr lang="en-US" dirty="0"/>
              <a:t>Approach</a:t>
            </a:r>
          </a:p>
        </p:txBody>
      </p:sp>
      <p:sp>
        <p:nvSpPr>
          <p:cNvPr id="3" name="Content Placeholder 2">
            <a:extLst>
              <a:ext uri="{FF2B5EF4-FFF2-40B4-BE49-F238E27FC236}">
                <a16:creationId xmlns:a16="http://schemas.microsoft.com/office/drawing/2014/main" id="{4C3AAB29-0011-48F7-9ABC-C32BF3F2457C}"/>
              </a:ext>
            </a:extLst>
          </p:cNvPr>
          <p:cNvSpPr>
            <a:spLocks noGrp="1"/>
          </p:cNvSpPr>
          <p:nvPr>
            <p:ph idx="1"/>
          </p:nvPr>
        </p:nvSpPr>
        <p:spPr/>
        <p:txBody>
          <a:bodyPr/>
          <a:lstStyle/>
          <a:p>
            <a:r>
              <a:rPr lang="en-US" dirty="0"/>
              <a:t>1. Exploratory Data Analysis</a:t>
            </a:r>
          </a:p>
          <a:p>
            <a:r>
              <a:rPr lang="en-US" dirty="0"/>
              <a:t>2. Data Cleaning</a:t>
            </a:r>
          </a:p>
          <a:p>
            <a:r>
              <a:rPr lang="en-US"/>
              <a:t>3. Feature </a:t>
            </a:r>
            <a:r>
              <a:rPr lang="en-US" dirty="0"/>
              <a:t>Selection</a:t>
            </a:r>
          </a:p>
          <a:p>
            <a:r>
              <a:rPr lang="en-US" dirty="0"/>
              <a:t>4. Modelling </a:t>
            </a:r>
          </a:p>
        </p:txBody>
      </p:sp>
    </p:spTree>
    <p:extLst>
      <p:ext uri="{BB962C8B-B14F-4D97-AF65-F5344CB8AC3E}">
        <p14:creationId xmlns:p14="http://schemas.microsoft.com/office/powerpoint/2010/main" val="3493017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rgbClr val="EFEFEF"/>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3BD278C-266F-4EEB-AC6F-196D5B28903C}"/>
              </a:ext>
            </a:extLst>
          </p:cNvPr>
          <p:cNvSpPr>
            <a:spLocks noGrp="1"/>
          </p:cNvSpPr>
          <p:nvPr>
            <p:ph type="title"/>
          </p:nvPr>
        </p:nvSpPr>
        <p:spPr>
          <a:xfrm>
            <a:off x="1045029" y="1092857"/>
            <a:ext cx="3669704" cy="4389120"/>
          </a:xfrm>
        </p:spPr>
        <p:txBody>
          <a:bodyPr>
            <a:normAutofit/>
          </a:bodyPr>
          <a:lstStyle/>
          <a:p>
            <a:r>
              <a:rPr lang="en-US" sz="4000" dirty="0"/>
              <a:t>Exploratory Data Analysis</a:t>
            </a:r>
          </a:p>
        </p:txBody>
      </p:sp>
      <p:sp>
        <p:nvSpPr>
          <p:cNvPr id="21" name="Rectangle 20">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293BFBE-03C9-481D-B694-7EC987EAD6E3}"/>
              </a:ext>
            </a:extLst>
          </p:cNvPr>
          <p:cNvSpPr>
            <a:spLocks noGrp="1"/>
          </p:cNvSpPr>
          <p:nvPr>
            <p:ph idx="1"/>
          </p:nvPr>
        </p:nvSpPr>
        <p:spPr>
          <a:xfrm>
            <a:off x="5572679" y="1092857"/>
            <a:ext cx="5670087" cy="4389120"/>
          </a:xfrm>
        </p:spPr>
        <p:txBody>
          <a:bodyPr anchor="ctr">
            <a:normAutofit/>
          </a:bodyPr>
          <a:lstStyle/>
          <a:p>
            <a:pPr marL="457200" indent="-457200">
              <a:buAutoNum type="arabicPeriod"/>
            </a:pPr>
            <a:r>
              <a:rPr lang="en-US" sz="2000" dirty="0"/>
              <a:t>Data Preprocessing: Read the data from the CSV file that has 2260668 rows and 145 features.</a:t>
            </a:r>
          </a:p>
          <a:p>
            <a:pPr marL="457200" indent="-457200">
              <a:buAutoNum type="arabicPeriod"/>
            </a:pPr>
            <a:r>
              <a:rPr lang="en-US" sz="2000" dirty="0"/>
              <a:t>Filter the features based on missing values.</a:t>
            </a:r>
            <a:br>
              <a:rPr lang="en-US" sz="2000" dirty="0"/>
            </a:br>
            <a:endParaRPr lang="en-US" sz="2000" dirty="0"/>
          </a:p>
          <a:p>
            <a:pPr marL="457200" indent="-457200">
              <a:buAutoNum type="arabicPeriod"/>
            </a:pPr>
            <a:r>
              <a:rPr lang="en-US" sz="2000" dirty="0"/>
              <a:t>Removing any values that exceeded 50% of missing values.</a:t>
            </a:r>
          </a:p>
          <a:p>
            <a:pPr marL="457200" indent="-457200">
              <a:buAutoNum type="arabicPeriod"/>
            </a:pPr>
            <a:r>
              <a:rPr lang="en-US" sz="2000" dirty="0"/>
              <a:t>Handling the missing values with imputer</a:t>
            </a:r>
          </a:p>
        </p:txBody>
      </p:sp>
    </p:spTree>
    <p:extLst>
      <p:ext uri="{BB962C8B-B14F-4D97-AF65-F5344CB8AC3E}">
        <p14:creationId xmlns:p14="http://schemas.microsoft.com/office/powerpoint/2010/main" val="137942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rgbClr val="EFEFEF"/>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3BD278C-266F-4EEB-AC6F-196D5B28903C}"/>
              </a:ext>
            </a:extLst>
          </p:cNvPr>
          <p:cNvSpPr>
            <a:spLocks noGrp="1"/>
          </p:cNvSpPr>
          <p:nvPr>
            <p:ph type="title"/>
          </p:nvPr>
        </p:nvSpPr>
        <p:spPr>
          <a:xfrm>
            <a:off x="1045029" y="1092857"/>
            <a:ext cx="3669704" cy="4389120"/>
          </a:xfrm>
        </p:spPr>
        <p:txBody>
          <a:bodyPr>
            <a:normAutofit/>
          </a:bodyPr>
          <a:lstStyle/>
          <a:p>
            <a:r>
              <a:rPr lang="en-US" sz="4000"/>
              <a:t>Pre-Processing Data</a:t>
            </a:r>
          </a:p>
        </p:txBody>
      </p:sp>
      <p:sp>
        <p:nvSpPr>
          <p:cNvPr id="21" name="Rectangle 20">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293BFBE-03C9-481D-B694-7EC987EAD6E3}"/>
              </a:ext>
            </a:extLst>
          </p:cNvPr>
          <p:cNvSpPr>
            <a:spLocks noGrp="1"/>
          </p:cNvSpPr>
          <p:nvPr>
            <p:ph idx="1"/>
          </p:nvPr>
        </p:nvSpPr>
        <p:spPr>
          <a:xfrm>
            <a:off x="5572679" y="1092857"/>
            <a:ext cx="5670087" cy="4389120"/>
          </a:xfrm>
        </p:spPr>
        <p:txBody>
          <a:bodyPr anchor="ctr">
            <a:normAutofit/>
          </a:bodyPr>
          <a:lstStyle/>
          <a:p>
            <a:r>
              <a:rPr lang="en-US" sz="2000" dirty="0"/>
              <a:t>Cleaned the missing values </a:t>
            </a:r>
          </a:p>
          <a:p>
            <a:r>
              <a:rPr lang="en-US" sz="2000" dirty="0"/>
              <a:t>Dropped features related to Current Loans</a:t>
            </a:r>
          </a:p>
          <a:p>
            <a:r>
              <a:rPr lang="en-US" sz="2000" dirty="0"/>
              <a:t>Categorical Features Handling</a:t>
            </a:r>
          </a:p>
          <a:p>
            <a:r>
              <a:rPr lang="en-US" sz="2000" dirty="0"/>
              <a:t>Label Encoding</a:t>
            </a:r>
          </a:p>
          <a:p>
            <a:r>
              <a:rPr lang="en-US" sz="2000" dirty="0"/>
              <a:t>Continuous Feature</a:t>
            </a:r>
          </a:p>
          <a:p>
            <a:pPr marL="0" indent="0">
              <a:buNone/>
            </a:pPr>
            <a:endParaRPr lang="en-US" sz="2000" dirty="0"/>
          </a:p>
        </p:txBody>
      </p:sp>
    </p:spTree>
    <p:extLst>
      <p:ext uri="{BB962C8B-B14F-4D97-AF65-F5344CB8AC3E}">
        <p14:creationId xmlns:p14="http://schemas.microsoft.com/office/powerpoint/2010/main" val="2239917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3C348-5A75-4F5A-A6E4-F32272F6EB8A}"/>
              </a:ext>
            </a:extLst>
          </p:cNvPr>
          <p:cNvSpPr>
            <a:spLocks noGrp="1"/>
          </p:cNvSpPr>
          <p:nvPr>
            <p:ph type="title"/>
          </p:nvPr>
        </p:nvSpPr>
        <p:spPr/>
        <p:txBody>
          <a:bodyPr/>
          <a:lstStyle/>
          <a:p>
            <a:r>
              <a:rPr lang="en-US" dirty="0"/>
              <a:t>Bar Graph of missing values</a:t>
            </a:r>
          </a:p>
        </p:txBody>
      </p:sp>
      <p:sp>
        <p:nvSpPr>
          <p:cNvPr id="3" name="Content Placeholder 2">
            <a:extLst>
              <a:ext uri="{FF2B5EF4-FFF2-40B4-BE49-F238E27FC236}">
                <a16:creationId xmlns:a16="http://schemas.microsoft.com/office/drawing/2014/main" id="{45711BC0-3CD4-48BA-A285-6AD1778C963E}"/>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175F7D73-2821-4B5E-A294-3BCD46BCE140}"/>
              </a:ext>
            </a:extLst>
          </p:cNvPr>
          <p:cNvSpPr>
            <a:spLocks noGrp="1"/>
          </p:cNvSpPr>
          <p:nvPr>
            <p:ph type="body" sz="half" idx="2"/>
          </p:nvPr>
        </p:nvSpPr>
        <p:spPr>
          <a:xfrm>
            <a:off x="839788" y="2057400"/>
            <a:ext cx="3757379" cy="1457587"/>
          </a:xfrm>
        </p:spPr>
        <p:txBody>
          <a:bodyPr/>
          <a:lstStyle/>
          <a:p>
            <a:r>
              <a:rPr lang="en-US" dirty="0"/>
              <a:t>As we can see there are several features that can be depicted in the bar graph.</a:t>
            </a:r>
          </a:p>
        </p:txBody>
      </p:sp>
      <p:pic>
        <p:nvPicPr>
          <p:cNvPr id="5" name="Picture 4">
            <a:extLst>
              <a:ext uri="{FF2B5EF4-FFF2-40B4-BE49-F238E27FC236}">
                <a16:creationId xmlns:a16="http://schemas.microsoft.com/office/drawing/2014/main" id="{394AFAA7-985D-456B-8DD1-BC8D74A1410B}"/>
              </a:ext>
            </a:extLst>
          </p:cNvPr>
          <p:cNvPicPr>
            <a:picLocks noChangeAspect="1"/>
          </p:cNvPicPr>
          <p:nvPr/>
        </p:nvPicPr>
        <p:blipFill>
          <a:blip r:embed="rId2"/>
          <a:stretch>
            <a:fillRect/>
          </a:stretch>
        </p:blipFill>
        <p:spPr>
          <a:xfrm>
            <a:off x="5183188" y="352338"/>
            <a:ext cx="7190572" cy="6505662"/>
          </a:xfrm>
          <a:prstGeom prst="rect">
            <a:avLst/>
          </a:prstGeom>
        </p:spPr>
      </p:pic>
    </p:spTree>
    <p:extLst>
      <p:ext uri="{BB962C8B-B14F-4D97-AF65-F5344CB8AC3E}">
        <p14:creationId xmlns:p14="http://schemas.microsoft.com/office/powerpoint/2010/main" val="3258565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88DA69-58E4-4C6E-861E-04877B809650}"/>
              </a:ext>
            </a:extLst>
          </p:cNvPr>
          <p:cNvPicPr>
            <a:picLocks noChangeAspect="1"/>
          </p:cNvPicPr>
          <p:nvPr/>
        </p:nvPicPr>
        <p:blipFill>
          <a:blip r:embed="rId2"/>
          <a:stretch>
            <a:fillRect/>
          </a:stretch>
        </p:blipFill>
        <p:spPr>
          <a:xfrm>
            <a:off x="1159822" y="274171"/>
            <a:ext cx="10160196" cy="6025961"/>
          </a:xfrm>
          <a:prstGeom prst="rect">
            <a:avLst/>
          </a:prstGeom>
        </p:spPr>
      </p:pic>
    </p:spTree>
    <p:extLst>
      <p:ext uri="{BB962C8B-B14F-4D97-AF65-F5344CB8AC3E}">
        <p14:creationId xmlns:p14="http://schemas.microsoft.com/office/powerpoint/2010/main" val="58765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305</Words>
  <Application>Microsoft Office PowerPoint</Application>
  <PresentationFormat>Widescreen</PresentationFormat>
  <Paragraphs>44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-apple-system</vt:lpstr>
      <vt:lpstr>Arial</vt:lpstr>
      <vt:lpstr>Calibri</vt:lpstr>
      <vt:lpstr>Calibri Light</vt:lpstr>
      <vt:lpstr>Office Theme</vt:lpstr>
      <vt:lpstr>Lending Club Loan Prediction</vt:lpstr>
      <vt:lpstr>Introduction</vt:lpstr>
      <vt:lpstr>Lending Club- Check my rate</vt:lpstr>
      <vt:lpstr>PowerPoint Presentation</vt:lpstr>
      <vt:lpstr>Approach</vt:lpstr>
      <vt:lpstr>Exploratory Data Analysis</vt:lpstr>
      <vt:lpstr>Pre-Processing Data</vt:lpstr>
      <vt:lpstr>Bar Graph of missing values</vt:lpstr>
      <vt:lpstr>PowerPoint Presentation</vt:lpstr>
      <vt:lpstr>EDA from Notebook</vt:lpstr>
      <vt:lpstr>Feature Selection</vt:lpstr>
      <vt:lpstr>Prediction of Interest Rate</vt:lpstr>
      <vt:lpstr>Random Forest Prediction metrices</vt:lpstr>
      <vt:lpstr>Hyper Parameter tuning Random Forest</vt:lpstr>
      <vt:lpstr>Gradient Boost Regressor</vt:lpstr>
      <vt:lpstr>Model Selection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Loan Prediction</dc:title>
  <dc:creator>Nilesh Nerkar</dc:creator>
  <cp:lastModifiedBy>Nilesh Nerkar</cp:lastModifiedBy>
  <cp:revision>35</cp:revision>
  <dcterms:created xsi:type="dcterms:W3CDTF">2019-12-02T03:32:23Z</dcterms:created>
  <dcterms:modified xsi:type="dcterms:W3CDTF">2020-04-17T15:46:35Z</dcterms:modified>
</cp:coreProperties>
</file>