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9144000" cy="6858000" type="screen4x3"/>
  <p:notesSz cx="6858000" cy="9144000"/>
  <p:embeddedFontLst>
    <p:embeddedFont>
      <p:font typeface="Algerian" panose="04020705040A02060702" pitchFamily="82" charset="0"/>
      <p:regular r:id="rId43"/>
    </p:embeddedFont>
    <p:embeddedFont>
      <p:font typeface="Calibri" panose="020F0502020204030204" pitchFamily="34" charset="0"/>
      <p:regular r:id="rId44"/>
      <p:bold r:id="rId45"/>
      <p:italic r:id="rId46"/>
      <p:boldItalic r:id="rId47"/>
    </p:embeddedFont>
    <p:embeddedFont>
      <p:font typeface="Tahoma" panose="020B0604030504040204" pitchFamily="34" charset="0"/>
      <p:regular r:id="rId48"/>
      <p:bold r:id="rId49"/>
    </p:embeddedFont>
    <p:embeddedFont>
      <p:font typeface="Verdana" panose="020B060403050404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PJTMNH7N7ZUeajrC8mQdYO/4g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799B2-A606-456F-A079-5AB745EE3EC5}" v="1" dt="2021-06-20T13:17:08.680"/>
  </p1510:revLst>
</p1510:revInfo>
</file>

<file path=ppt/tableStyles.xml><?xml version="1.0" encoding="utf-8"?>
<a:tblStyleLst xmlns:a="http://schemas.openxmlformats.org/drawingml/2006/main" def="{58F5FFA8-8F7C-45BB-BA0A-080508B0A7A9}">
  <a:tblStyle styleId="{58F5FFA8-8F7C-45BB-BA0A-080508B0A7A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G KAMATH-180953012" userId="S::vivek.kamath@learner.manipal.edu::a626846e-6132-4c1e-884d-e63c4b6fefa5" providerId="AD" clId="Web-{892799B2-A606-456F-A079-5AB745EE3EC5}"/>
    <pc:docChg chg="modSld">
      <pc:chgData name="VIVEK G KAMATH-180953012" userId="S::vivek.kamath@learner.manipal.edu::a626846e-6132-4c1e-884d-e63c4b6fefa5" providerId="AD" clId="Web-{892799B2-A606-456F-A079-5AB745EE3EC5}" dt="2021-06-20T13:17:08.680" v="0"/>
      <pc:docMkLst>
        <pc:docMk/>
      </pc:docMkLst>
      <pc:sldChg chg="addSp">
        <pc:chgData name="VIVEK G KAMATH-180953012" userId="S::vivek.kamath@learner.manipal.edu::a626846e-6132-4c1e-884d-e63c4b6fefa5" providerId="AD" clId="Web-{892799B2-A606-456F-A079-5AB745EE3EC5}" dt="2021-06-20T13:17:08.680" v="0"/>
        <pc:sldMkLst>
          <pc:docMk/>
          <pc:sldMk cId="0" sldId="256"/>
        </pc:sldMkLst>
        <pc:spChg chg="add">
          <ac:chgData name="VIVEK G KAMATH-180953012" userId="S::vivek.kamath@learner.manipal.edu::a626846e-6132-4c1e-884d-e63c4b6fefa5" providerId="AD" clId="Web-{892799B2-A606-456F-A079-5AB745EE3EC5}" dt="2021-06-20T13:17:08.680" v="0"/>
          <ac:spMkLst>
            <pc:docMk/>
            <pc:sldMk cId="0" sldId="256"/>
            <ac:spMk id="2" creationId="{54C6C78F-B769-4DCD-8E2E-D18FD92B86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13</a:t>
            </a:fld>
            <a:endParaRPr sz="1200">
              <a:solidFill>
                <a:schemeClr val="dk1"/>
              </a:solidFill>
              <a:latin typeface="Times New Roman"/>
              <a:ea typeface="Times New Roman"/>
              <a:cs typeface="Times New Roman"/>
              <a:sym typeface="Times New Roman"/>
            </a:endParaRPr>
          </a:p>
        </p:txBody>
      </p:sp>
      <p:sp>
        <p:nvSpPr>
          <p:cNvPr id="181" name="Google Shape;18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2" name="Google Shape;182;p14: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4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4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4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4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4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docs.python.org/lib/module-math.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webopedia.com/TERM/H/high_level_language.html" TargetMode="External"/><Relationship Id="rId7" Type="http://schemas.openxmlformats.org/officeDocument/2006/relationships/hyperlink" Target="http://www.webopedia.com/TERM/H/HTML.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www.webopedia.com/TERM/C/compiler.html" TargetMode="External"/><Relationship Id="rId5" Type="http://schemas.openxmlformats.org/officeDocument/2006/relationships/hyperlink" Target="http://www.webopedia.com/TERM/R/runtime.html" TargetMode="External"/><Relationship Id="rId4" Type="http://schemas.openxmlformats.org/officeDocument/2006/relationships/hyperlink" Target="http://www.webopedia.com/TERM/I/interpreter.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programiz.com/python-programming/string"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89" name="Google Shape;89;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Python programming</a:t>
            </a:r>
            <a:endParaRPr/>
          </a:p>
        </p:txBody>
      </p:sp>
      <p:sp>
        <p:nvSpPr>
          <p:cNvPr id="2" name="TextBox 1">
            <a:extLst>
              <a:ext uri="{FF2B5EF4-FFF2-40B4-BE49-F238E27FC236}">
                <a16:creationId xmlns:a16="http://schemas.microsoft.com/office/drawing/2014/main" id="{54C6C78F-B769-4DCD-8E2E-D18FD92B862E}"/>
              </a:ext>
            </a:extLst>
          </p:cNvPr>
          <p:cNvSpPr txBox="1"/>
          <p:nvPr/>
        </p:nvSpPr>
        <p:spPr>
          <a:xfrm>
            <a:off x="3200399" y="320039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Assignment Statements</a:t>
            </a:r>
            <a:endParaRPr/>
          </a:p>
        </p:txBody>
      </p:sp>
      <p:sp>
        <p:nvSpPr>
          <p:cNvPr id="166" name="Google Shape;166;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We assign a value to a variable using the assignment statement (=) </a:t>
            </a:r>
            <a:endParaRPr/>
          </a:p>
          <a:p>
            <a:pPr marL="342900" lvl="0" indent="-342900" algn="l" rtl="0">
              <a:spcBef>
                <a:spcPts val="640"/>
              </a:spcBef>
              <a:spcAft>
                <a:spcPts val="0"/>
              </a:spcAft>
              <a:buClr>
                <a:schemeClr val="dk1"/>
              </a:buClr>
              <a:buSzPts val="3200"/>
              <a:buChar char="•"/>
            </a:pPr>
            <a:r>
              <a:rPr lang="en-US"/>
              <a:t>An assignment statement consists of an expression on the right-hand side and a variable to store the result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Numeric Expressions</a:t>
            </a:r>
            <a:endParaRPr/>
          </a:p>
        </p:txBody>
      </p:sp>
      <p:sp>
        <p:nvSpPr>
          <p:cNvPr id="172" name="Google Shape;172;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latin typeface="Arial"/>
                <a:ea typeface="Arial"/>
                <a:cs typeface="Arial"/>
                <a:sym typeface="Arial"/>
              </a:rPr>
              <a:t>You can manipulate them using the arithmetic operators: </a:t>
            </a:r>
            <a:endParaRPr/>
          </a:p>
          <a:p>
            <a:pPr marL="400050" lvl="1" indent="0" algn="l" rtl="0">
              <a:spcBef>
                <a:spcPts val="560"/>
              </a:spcBef>
              <a:spcAft>
                <a:spcPts val="0"/>
              </a:spcAft>
              <a:buClr>
                <a:schemeClr val="dk1"/>
              </a:buClr>
              <a:buSzPts val="2800"/>
              <a:buNone/>
            </a:pPr>
            <a:r>
              <a:rPr lang="en-US">
                <a:latin typeface="Arial"/>
                <a:ea typeface="Arial"/>
                <a:cs typeface="Arial"/>
                <a:sym typeface="Arial"/>
              </a:rPr>
              <a:t>+ (addition), – (subtraction), *(multiplication), / (division), ** (exponentiation)</a:t>
            </a:r>
            <a:endParaRPr/>
          </a:p>
          <a:p>
            <a:pPr marL="400050" lvl="1" indent="0" algn="l" rtl="0">
              <a:spcBef>
                <a:spcPts val="560"/>
              </a:spcBef>
              <a:spcAft>
                <a:spcPts val="0"/>
              </a:spcAft>
              <a:buClr>
                <a:schemeClr val="dk1"/>
              </a:buClr>
              <a:buSzPts val="2800"/>
              <a:buNone/>
            </a:pPr>
            <a:r>
              <a:rPr lang="en-US">
                <a:latin typeface="Arial"/>
                <a:ea typeface="Arial"/>
                <a:cs typeface="Arial"/>
                <a:sym typeface="Arial"/>
              </a:rPr>
              <a:t> and % (modulus).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Operator Precedence Rules</a:t>
            </a:r>
            <a:endParaRPr/>
          </a:p>
        </p:txBody>
      </p:sp>
      <p:sp>
        <p:nvSpPr>
          <p:cNvPr id="178" name="Google Shape;17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Highest precedence rule to lowest precedence rule: </a:t>
            </a:r>
            <a:endParaRPr/>
          </a:p>
          <a:p>
            <a:pPr marL="742950" lvl="1" indent="-285750" algn="l" rtl="0">
              <a:spcBef>
                <a:spcPts val="560"/>
              </a:spcBef>
              <a:spcAft>
                <a:spcPts val="0"/>
              </a:spcAft>
              <a:buClr>
                <a:schemeClr val="dk1"/>
              </a:buClr>
              <a:buSzPts val="2800"/>
              <a:buChar char="–"/>
            </a:pPr>
            <a:r>
              <a:rPr lang="en-US"/>
              <a:t>Parenthesis are always respected</a:t>
            </a:r>
            <a:endParaRPr/>
          </a:p>
          <a:p>
            <a:pPr marL="742950" lvl="1" indent="-285750" algn="l" rtl="0">
              <a:spcBef>
                <a:spcPts val="560"/>
              </a:spcBef>
              <a:spcAft>
                <a:spcPts val="0"/>
              </a:spcAft>
              <a:buClr>
                <a:schemeClr val="dk1"/>
              </a:buClr>
              <a:buSzPts val="2800"/>
              <a:buChar char="–"/>
            </a:pPr>
            <a:r>
              <a:rPr lang="en-US"/>
              <a:t>Exponentiation (raise to a power)</a:t>
            </a:r>
            <a:endParaRPr/>
          </a:p>
          <a:p>
            <a:pPr marL="742950" lvl="1" indent="-285750" algn="l" rtl="0">
              <a:spcBef>
                <a:spcPts val="560"/>
              </a:spcBef>
              <a:spcAft>
                <a:spcPts val="0"/>
              </a:spcAft>
              <a:buClr>
                <a:schemeClr val="dk1"/>
              </a:buClr>
              <a:buSzPts val="2800"/>
              <a:buChar char="–"/>
            </a:pPr>
            <a:r>
              <a:rPr lang="en-US"/>
              <a:t>Multiplication, Division, and Remainder </a:t>
            </a:r>
            <a:endParaRPr/>
          </a:p>
          <a:p>
            <a:pPr marL="742950" lvl="1" indent="-285750" algn="l" rtl="0">
              <a:spcBef>
                <a:spcPts val="560"/>
              </a:spcBef>
              <a:spcAft>
                <a:spcPts val="0"/>
              </a:spcAft>
              <a:buClr>
                <a:schemeClr val="dk1"/>
              </a:buClr>
              <a:buSzPts val="2800"/>
              <a:buChar char="–"/>
            </a:pPr>
            <a:r>
              <a:rPr lang="en-US"/>
              <a:t>Addition and Subtraction </a:t>
            </a:r>
            <a:endParaRPr/>
          </a:p>
          <a:p>
            <a:pPr marL="742950" lvl="1" indent="-285750" algn="l" rtl="0">
              <a:spcBef>
                <a:spcPts val="560"/>
              </a:spcBef>
              <a:spcAft>
                <a:spcPts val="0"/>
              </a:spcAft>
              <a:buClr>
                <a:schemeClr val="dk1"/>
              </a:buClr>
              <a:buSzPts val="2800"/>
              <a:buChar char="–"/>
            </a:pPr>
            <a:r>
              <a:rPr lang="en-US"/>
              <a:t>Left to right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Math commands</a:t>
            </a:r>
            <a:endParaRPr/>
          </a:p>
        </p:txBody>
      </p:sp>
      <p:sp>
        <p:nvSpPr>
          <p:cNvPr id="185" name="Google Shape;185;p14"/>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rmAutofit/>
          </a:bodyPr>
          <a:lstStyle/>
          <a:p>
            <a:pPr marL="342900" lvl="0" indent="-342900" algn="l" rtl="0">
              <a:lnSpc>
                <a:spcPct val="70000"/>
              </a:lnSpc>
              <a:spcBef>
                <a:spcPts val="0"/>
              </a:spcBef>
              <a:spcAft>
                <a:spcPts val="0"/>
              </a:spcAft>
              <a:buClr>
                <a:schemeClr val="dk1"/>
              </a:buClr>
              <a:buSzPts val="2240"/>
              <a:buChar char="•"/>
            </a:pPr>
            <a:r>
              <a:rPr lang="en-US" sz="2240"/>
              <a:t>Python has useful </a:t>
            </a:r>
            <a:r>
              <a:rPr lang="en-US" sz="2240" u="sng">
                <a:solidFill>
                  <a:schemeClr val="hlink"/>
                </a:solidFill>
                <a:hlinkClick r:id="rId3"/>
              </a:rPr>
              <a:t>commands</a:t>
            </a:r>
            <a:r>
              <a:rPr lang="en-US" sz="2240"/>
              <a:t> for performing calculations.</a:t>
            </a:r>
            <a:endParaRPr/>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742950" lvl="1" indent="-161290" algn="l" rtl="0">
              <a:lnSpc>
                <a:spcPct val="70000"/>
              </a:lnSpc>
              <a:spcBef>
                <a:spcPts val="392"/>
              </a:spcBef>
              <a:spcAft>
                <a:spcPts val="0"/>
              </a:spcAft>
              <a:buClr>
                <a:schemeClr val="dk1"/>
              </a:buClr>
              <a:buSzPts val="1960"/>
              <a:buNone/>
            </a:pPr>
            <a:endParaRPr sz="1960"/>
          </a:p>
          <a:p>
            <a:pPr marL="342900" lvl="0" indent="-200660" algn="l" rtl="0">
              <a:lnSpc>
                <a:spcPct val="70000"/>
              </a:lnSpc>
              <a:spcBef>
                <a:spcPts val="448"/>
              </a:spcBef>
              <a:spcAft>
                <a:spcPts val="0"/>
              </a:spcAft>
              <a:buClr>
                <a:schemeClr val="dk1"/>
              </a:buClr>
              <a:buSzPts val="2240"/>
              <a:buNone/>
            </a:pPr>
            <a:endParaRPr sz="2240"/>
          </a:p>
          <a:p>
            <a:pPr marL="342900" lvl="0" indent="-342900" algn="l" rtl="0">
              <a:lnSpc>
                <a:spcPct val="70000"/>
              </a:lnSpc>
              <a:spcBef>
                <a:spcPts val="448"/>
              </a:spcBef>
              <a:spcAft>
                <a:spcPts val="0"/>
              </a:spcAft>
              <a:buClr>
                <a:schemeClr val="dk1"/>
              </a:buClr>
              <a:buSzPts val="2240"/>
              <a:buChar char="•"/>
            </a:pPr>
            <a:r>
              <a:rPr lang="en-US" sz="2240"/>
              <a:t>To use many of these commands, you must write the following at the top of your Python program:</a:t>
            </a:r>
            <a:endParaRPr/>
          </a:p>
          <a:p>
            <a:pPr marL="742950" lvl="1" indent="-285750" algn="l" rtl="0">
              <a:lnSpc>
                <a:spcPct val="70000"/>
              </a:lnSpc>
              <a:spcBef>
                <a:spcPts val="392"/>
              </a:spcBef>
              <a:spcAft>
                <a:spcPts val="0"/>
              </a:spcAft>
              <a:buClr>
                <a:schemeClr val="dk1"/>
              </a:buClr>
              <a:buSzPts val="1960"/>
              <a:buFont typeface="Noto Sans Symbols"/>
              <a:buNone/>
            </a:pPr>
            <a:r>
              <a:rPr lang="en-US" sz="1960">
                <a:latin typeface="Courier New"/>
                <a:ea typeface="Courier New"/>
                <a:cs typeface="Courier New"/>
                <a:sym typeface="Courier New"/>
              </a:rPr>
              <a:t>from math import *</a:t>
            </a:r>
            <a:endParaRPr/>
          </a:p>
        </p:txBody>
      </p:sp>
      <p:graphicFrame>
        <p:nvGraphicFramePr>
          <p:cNvPr id="186" name="Google Shape;186;p14"/>
          <p:cNvGraphicFramePr/>
          <p:nvPr/>
        </p:nvGraphicFramePr>
        <p:xfrm>
          <a:off x="152400" y="1600200"/>
          <a:ext cx="5975350" cy="3657720"/>
        </p:xfrm>
        <a:graphic>
          <a:graphicData uri="http://schemas.openxmlformats.org/drawingml/2006/table">
            <a:tbl>
              <a:tblPr>
                <a:noFill/>
                <a:tableStyleId>{58F5FFA8-8F7C-45BB-BA0A-080508B0A7A9}</a:tableStyleId>
              </a:tblPr>
              <a:tblGrid>
                <a:gridCol w="2414600">
                  <a:extLst>
                    <a:ext uri="{9D8B030D-6E8A-4147-A177-3AD203B41FA5}">
                      <a16:colId xmlns:a16="http://schemas.microsoft.com/office/drawing/2014/main" val="20000"/>
                    </a:ext>
                  </a:extLst>
                </a:gridCol>
                <a:gridCol w="3560750">
                  <a:extLst>
                    <a:ext uri="{9D8B030D-6E8A-4147-A177-3AD203B41FA5}">
                      <a16:colId xmlns:a16="http://schemas.microsoft.com/office/drawing/2014/main" val="20001"/>
                    </a:ext>
                  </a:extLst>
                </a:gridCol>
              </a:tblGrid>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1" i="0" u="none" strike="noStrike" cap="none">
                          <a:solidFill>
                            <a:schemeClr val="dk1"/>
                          </a:solidFill>
                          <a:latin typeface="Verdana"/>
                          <a:ea typeface="Verdana"/>
                          <a:cs typeface="Verdana"/>
                          <a:sym typeface="Verdana"/>
                        </a:rPr>
                        <a:t>Command name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1" i="0" u="none" strike="noStrike" cap="none">
                          <a:solidFill>
                            <a:schemeClr val="dk1"/>
                          </a:solidFill>
                          <a:latin typeface="Verdana"/>
                          <a:ea typeface="Verdana"/>
                          <a:cs typeface="Verdana"/>
                          <a:sym typeface="Verdana"/>
                        </a:rPr>
                        <a:t>Description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abs(</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absolute value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ceil(</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rounds up</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cos(</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cosine, in radians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floor(</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rounds down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log(</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logarithm, base </a:t>
                      </a:r>
                      <a:r>
                        <a:rPr lang="en-US" sz="1400" b="0" i="1" u="none" strike="noStrike" cap="none">
                          <a:solidFill>
                            <a:schemeClr val="dk1"/>
                          </a:solidFill>
                          <a:latin typeface="Verdana"/>
                          <a:ea typeface="Verdana"/>
                          <a:cs typeface="Verdana"/>
                          <a:sym typeface="Verdana"/>
                        </a:rPr>
                        <a:t>e</a:t>
                      </a:r>
                      <a:endParaRPr sz="1400" b="0" i="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log10(</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logarithm, base 10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max(</a:t>
                      </a:r>
                      <a:r>
                        <a:rPr lang="en-US" sz="1400" b="1" i="1" u="none" strike="noStrike" cap="none">
                          <a:solidFill>
                            <a:schemeClr val="dk1"/>
                          </a:solidFill>
                          <a:latin typeface="Verdana"/>
                          <a:ea typeface="Verdana"/>
                          <a:cs typeface="Verdana"/>
                          <a:sym typeface="Verdana"/>
                        </a:rPr>
                        <a:t>value1</a:t>
                      </a:r>
                      <a:r>
                        <a:rPr lang="en-US" sz="1400" b="0" i="0" u="none" strike="noStrike" cap="none">
                          <a:solidFill>
                            <a:schemeClr val="dk1"/>
                          </a:solidFill>
                          <a:latin typeface="Courier New"/>
                          <a:ea typeface="Courier New"/>
                          <a:cs typeface="Courier New"/>
                          <a:sym typeface="Courier New"/>
                        </a:rPr>
                        <a:t>,</a:t>
                      </a:r>
                      <a:r>
                        <a:rPr lang="en-US" sz="1400" b="0" i="0" u="none" strike="noStrike" cap="none">
                          <a:solidFill>
                            <a:schemeClr val="dk1"/>
                          </a:solidFill>
                          <a:latin typeface="Verdana"/>
                          <a:ea typeface="Verdana"/>
                          <a:cs typeface="Verdana"/>
                          <a:sym typeface="Verdana"/>
                        </a:rPr>
                        <a:t> </a:t>
                      </a:r>
                      <a:r>
                        <a:rPr lang="en-US" sz="1400" b="1" i="1" u="none" strike="noStrike" cap="none">
                          <a:solidFill>
                            <a:schemeClr val="dk1"/>
                          </a:solidFill>
                          <a:latin typeface="Verdana"/>
                          <a:ea typeface="Verdana"/>
                          <a:cs typeface="Verdana"/>
                          <a:sym typeface="Verdana"/>
                        </a:rPr>
                        <a:t>value2</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larger of two values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min(</a:t>
                      </a:r>
                      <a:r>
                        <a:rPr lang="en-US" sz="1400" b="1" i="1" u="none" strike="noStrike" cap="none">
                          <a:solidFill>
                            <a:schemeClr val="dk1"/>
                          </a:solidFill>
                          <a:latin typeface="Verdana"/>
                          <a:ea typeface="Verdana"/>
                          <a:cs typeface="Verdana"/>
                          <a:sym typeface="Verdana"/>
                        </a:rPr>
                        <a:t>value1</a:t>
                      </a:r>
                      <a:r>
                        <a:rPr lang="en-US" sz="1400" b="0" i="0" u="none" strike="noStrike" cap="none">
                          <a:solidFill>
                            <a:schemeClr val="dk1"/>
                          </a:solidFill>
                          <a:latin typeface="Courier New"/>
                          <a:ea typeface="Courier New"/>
                          <a:cs typeface="Courier New"/>
                          <a:sym typeface="Courier New"/>
                        </a:rPr>
                        <a:t>,</a:t>
                      </a:r>
                      <a:r>
                        <a:rPr lang="en-US" sz="1400" b="0" i="0" u="none" strike="noStrike" cap="none">
                          <a:solidFill>
                            <a:schemeClr val="dk1"/>
                          </a:solidFill>
                          <a:latin typeface="Verdana"/>
                          <a:ea typeface="Verdana"/>
                          <a:cs typeface="Verdana"/>
                          <a:sym typeface="Verdana"/>
                        </a:rPr>
                        <a:t> </a:t>
                      </a:r>
                      <a:r>
                        <a:rPr lang="en-US" sz="1400" b="1" i="1" u="none" strike="noStrike" cap="none">
                          <a:solidFill>
                            <a:schemeClr val="dk1"/>
                          </a:solidFill>
                          <a:latin typeface="Verdana"/>
                          <a:ea typeface="Verdana"/>
                          <a:cs typeface="Verdana"/>
                          <a:sym typeface="Verdana"/>
                        </a:rPr>
                        <a:t>value2</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smaller of two values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round(</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nearest whole number</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sin(</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sine, in radians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8575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sqrt(</a:t>
                      </a:r>
                      <a:r>
                        <a:rPr lang="en-US" sz="1400" b="1" i="1" u="none" strike="noStrike" cap="none">
                          <a:solidFill>
                            <a:schemeClr val="dk1"/>
                          </a:solidFill>
                          <a:latin typeface="Verdana"/>
                          <a:ea typeface="Verdana"/>
                          <a:cs typeface="Verdana"/>
                          <a:sym typeface="Verdana"/>
                        </a:rPr>
                        <a:t>value</a:t>
                      </a:r>
                      <a:r>
                        <a:rPr lang="en-US" sz="1400" b="0" i="0" u="none" strike="noStrike" cap="none">
                          <a:solidFill>
                            <a:schemeClr val="dk1"/>
                          </a:solidFill>
                          <a:latin typeface="Courier New"/>
                          <a:ea typeface="Courier New"/>
                          <a:cs typeface="Courier New"/>
                          <a:sym typeface="Courier New"/>
                        </a:rPr>
                        <a:t>)</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square root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graphicFrame>
        <p:nvGraphicFramePr>
          <p:cNvPr id="187" name="Google Shape;187;p14"/>
          <p:cNvGraphicFramePr/>
          <p:nvPr/>
        </p:nvGraphicFramePr>
        <p:xfrm>
          <a:off x="6219825" y="1600200"/>
          <a:ext cx="2771775" cy="990600"/>
        </p:xfrm>
        <a:graphic>
          <a:graphicData uri="http://schemas.openxmlformats.org/drawingml/2006/table">
            <a:tbl>
              <a:tblPr>
                <a:noFill/>
                <a:tableStyleId>{58F5FFA8-8F7C-45BB-BA0A-080508B0A7A9}</a:tableStyleId>
              </a:tblPr>
              <a:tblGrid>
                <a:gridCol w="1219200">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tblGrid>
              <a:tr h="33020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1" i="0" u="none" strike="noStrike" cap="none">
                          <a:solidFill>
                            <a:schemeClr val="dk1"/>
                          </a:solidFill>
                          <a:latin typeface="Verdana"/>
                          <a:ea typeface="Verdana"/>
                          <a:cs typeface="Verdana"/>
                          <a:sym typeface="Verdana"/>
                        </a:rPr>
                        <a:t>Constant </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1" i="0" u="none" strike="noStrike" cap="none">
                          <a:solidFill>
                            <a:schemeClr val="dk1"/>
                          </a:solidFill>
                          <a:latin typeface="Verdana"/>
                          <a:ea typeface="Verdana"/>
                          <a:cs typeface="Verdana"/>
                          <a:sym typeface="Verdana"/>
                        </a:rPr>
                        <a:t>Description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020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2.7182818...</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0200">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Courier New"/>
                          <a:ea typeface="Courier New"/>
                          <a:cs typeface="Courier New"/>
                          <a:sym typeface="Courier New"/>
                        </a:rPr>
                        <a:t>pi</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808080"/>
                        </a:buClr>
                        <a:buSzPts val="840"/>
                        <a:buFont typeface="Noto Sans Symbols"/>
                        <a:buNone/>
                      </a:pPr>
                      <a:r>
                        <a:rPr lang="en-US" sz="1400" b="0" i="0" u="none" strike="noStrike" cap="none">
                          <a:solidFill>
                            <a:schemeClr val="dk1"/>
                          </a:solidFill>
                          <a:latin typeface="Verdana"/>
                          <a:ea typeface="Verdana"/>
                          <a:cs typeface="Verdana"/>
                          <a:sym typeface="Verdana"/>
                        </a:rPr>
                        <a:t>3.1415926...</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Python Integer Division</a:t>
            </a:r>
            <a:endParaRPr/>
          </a:p>
        </p:txBody>
      </p:sp>
      <p:sp>
        <p:nvSpPr>
          <p:cNvPr id="193" name="Google Shape;19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Integer division can produce decimal numbers</a:t>
            </a:r>
            <a:endParaRPr/>
          </a:p>
          <a:p>
            <a:pPr marL="342900" lvl="0" indent="-342900" algn="l" rtl="0">
              <a:spcBef>
                <a:spcPts val="640"/>
              </a:spcBef>
              <a:spcAft>
                <a:spcPts val="0"/>
              </a:spcAft>
              <a:buClr>
                <a:schemeClr val="dk1"/>
              </a:buClr>
              <a:buSzPts val="3200"/>
              <a:buChar char="•"/>
            </a:pPr>
            <a:r>
              <a:rPr lang="en-US"/>
              <a:t>Floating point division produces floating point numbers </a:t>
            </a:r>
            <a:r>
              <a:rPr lang="en-US" b="1"/>
              <a:t>(put brackets for parameters in print in python 3.x)</a:t>
            </a:r>
            <a:endParaRPr/>
          </a:p>
          <a:p>
            <a:pPr marL="0" lvl="0" indent="0" algn="l" rtl="0">
              <a:spcBef>
                <a:spcPts val="640"/>
              </a:spcBef>
              <a:spcAft>
                <a:spcPts val="0"/>
              </a:spcAft>
              <a:buClr>
                <a:schemeClr val="dk1"/>
              </a:buClr>
              <a:buSzPts val="3200"/>
              <a:buNone/>
            </a:pPr>
            <a:r>
              <a:rPr lang="en-US"/>
              <a:t>Eg. &gt;&gt;&gt; print (9/2)</a:t>
            </a:r>
            <a:endParaRPr/>
          </a:p>
          <a:p>
            <a:pPr marL="0" lvl="0" indent="0" algn="l" rtl="0">
              <a:spcBef>
                <a:spcPts val="640"/>
              </a:spcBef>
              <a:spcAft>
                <a:spcPts val="0"/>
              </a:spcAft>
              <a:buClr>
                <a:schemeClr val="dk1"/>
              </a:buClr>
              <a:buSzPts val="3200"/>
              <a:buNone/>
            </a:pPr>
            <a:r>
              <a:rPr lang="en-US"/>
              <a:t>	4.5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Mixing Integer and Floating </a:t>
            </a:r>
            <a:endParaRPr/>
          </a:p>
        </p:txBody>
      </p:sp>
      <p:sp>
        <p:nvSpPr>
          <p:cNvPr id="199" name="Google Shape;19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sz="2400">
                <a:latin typeface="Times New Roman"/>
                <a:ea typeface="Times New Roman"/>
                <a:cs typeface="Times New Roman"/>
                <a:sym typeface="Times New Roman"/>
              </a:rPr>
              <a:t>When you perform an operation where one operand is an integer and the other operand is a floating point, the result is a floating point </a:t>
            </a:r>
            <a:endParaRPr/>
          </a:p>
          <a:p>
            <a:pPr marL="342900" lvl="0" indent="-342900" algn="just"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The integer is converted to a floating point before the operation </a:t>
            </a:r>
            <a:r>
              <a:rPr lang="en-US" sz="2400" b="1"/>
              <a:t>(put brackets for parameters in print in python 3.x)</a:t>
            </a:r>
            <a:endParaRPr sz="2400" b="1"/>
          </a:p>
          <a:p>
            <a:pPr marL="342900" lvl="0" indent="-190500" algn="just"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just"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pic>
        <p:nvPicPr>
          <p:cNvPr id="200" name="Google Shape;200;p16"/>
          <p:cNvPicPr preferRelativeResize="0"/>
          <p:nvPr/>
        </p:nvPicPr>
        <p:blipFill rotWithShape="1">
          <a:blip r:embed="rId3">
            <a:alphaModFix/>
          </a:blip>
          <a:srcRect/>
          <a:stretch/>
        </p:blipFill>
        <p:spPr>
          <a:xfrm>
            <a:off x="2057400" y="3657600"/>
            <a:ext cx="5410200" cy="2600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What does “Type” Mean?</a:t>
            </a:r>
            <a:endParaRPr/>
          </a:p>
        </p:txBody>
      </p:sp>
      <p:sp>
        <p:nvSpPr>
          <p:cNvPr id="206" name="Google Shape;206;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In Python variables, literals and constants have a “type”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Python knows the difference between an integer number and a string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For example “ + ” means “addition” if something is a number and “concatenate” if something is a string </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pic>
        <p:nvPicPr>
          <p:cNvPr id="207" name="Google Shape;207;p17"/>
          <p:cNvPicPr preferRelativeResize="0"/>
          <p:nvPr/>
        </p:nvPicPr>
        <p:blipFill rotWithShape="1">
          <a:blip r:embed="rId3">
            <a:alphaModFix/>
          </a:blip>
          <a:srcRect/>
          <a:stretch/>
        </p:blipFill>
        <p:spPr>
          <a:xfrm>
            <a:off x="2514600" y="3657600"/>
            <a:ext cx="4267200" cy="228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Type Matters</a:t>
            </a:r>
            <a:endParaRPr/>
          </a:p>
        </p:txBody>
      </p:sp>
      <p:sp>
        <p:nvSpPr>
          <p:cNvPr id="213" name="Google Shape;21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Python knows what “type” everything is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Some operations are prohibited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You cannot “add 1” to a string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We can ask Python what type something is by using the type() function</a:t>
            </a:r>
            <a:endParaRPr sz="2400">
              <a:latin typeface="Times New Roman"/>
              <a:ea typeface="Times New Roman"/>
              <a:cs typeface="Times New Roman"/>
              <a:sym typeface="Times New Roman"/>
            </a:endParaRPr>
          </a:p>
        </p:txBody>
      </p:sp>
      <p:pic>
        <p:nvPicPr>
          <p:cNvPr id="214" name="Google Shape;214;p18"/>
          <p:cNvPicPr preferRelativeResize="0"/>
          <p:nvPr/>
        </p:nvPicPr>
        <p:blipFill rotWithShape="1">
          <a:blip r:embed="rId3">
            <a:alphaModFix/>
          </a:blip>
          <a:srcRect/>
          <a:stretch/>
        </p:blipFill>
        <p:spPr>
          <a:xfrm>
            <a:off x="2057400" y="3429000"/>
            <a:ext cx="6172200" cy="3276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Type Conversions</a:t>
            </a:r>
            <a:endParaRPr/>
          </a:p>
        </p:txBody>
      </p:sp>
      <p:sp>
        <p:nvSpPr>
          <p:cNvPr id="220" name="Google Shape;220;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When you put an integer and floating point in an expression, the integer is implicitly converted to a float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You can control this with the built-in functions int() and float()</a:t>
            </a:r>
            <a:endParaRPr sz="2400">
              <a:latin typeface="Times New Roman"/>
              <a:ea typeface="Times New Roman"/>
              <a:cs typeface="Times New Roman"/>
              <a:sym typeface="Times New Roman"/>
            </a:endParaRPr>
          </a:p>
        </p:txBody>
      </p:sp>
      <p:pic>
        <p:nvPicPr>
          <p:cNvPr id="221" name="Google Shape;221;p19"/>
          <p:cNvPicPr preferRelativeResize="0"/>
          <p:nvPr/>
        </p:nvPicPr>
        <p:blipFill rotWithShape="1">
          <a:blip r:embed="rId3">
            <a:alphaModFix/>
          </a:blip>
          <a:srcRect/>
          <a:stretch/>
        </p:blipFill>
        <p:spPr>
          <a:xfrm>
            <a:off x="1828800" y="3048000"/>
            <a:ext cx="4572000" cy="335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String Conversions</a:t>
            </a:r>
            <a:endParaRPr/>
          </a:p>
        </p:txBody>
      </p:sp>
      <p:sp>
        <p:nvSpPr>
          <p:cNvPr id="227" name="Google Shape;22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You can also use int() and float() to convert between strings and integers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You will get an error if the string does not contain numeric characters </a:t>
            </a:r>
            <a:endParaRPr sz="2400">
              <a:latin typeface="Times New Roman"/>
              <a:ea typeface="Times New Roman"/>
              <a:cs typeface="Times New Roman"/>
              <a:sym typeface="Times New Roman"/>
            </a:endParaRPr>
          </a:p>
        </p:txBody>
      </p:sp>
      <p:pic>
        <p:nvPicPr>
          <p:cNvPr id="228" name="Google Shape;228;p20"/>
          <p:cNvPicPr preferRelativeResize="0"/>
          <p:nvPr/>
        </p:nvPicPr>
        <p:blipFill rotWithShape="1">
          <a:blip r:embed="rId3">
            <a:alphaModFix/>
          </a:blip>
          <a:srcRect/>
          <a:stretch/>
        </p:blipFill>
        <p:spPr>
          <a:xfrm>
            <a:off x="2954748" y="2895600"/>
            <a:ext cx="4893852"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971551" y="479857"/>
            <a:ext cx="7200897" cy="79515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latin typeface="Algerian"/>
              <a:ea typeface="Algerian"/>
              <a:cs typeface="Algerian"/>
              <a:sym typeface="Algerian"/>
            </a:endParaRPr>
          </a:p>
        </p:txBody>
      </p:sp>
      <p:sp>
        <p:nvSpPr>
          <p:cNvPr id="95" name="Google Shape;95;p3"/>
          <p:cNvSpPr txBox="1">
            <a:spLocks noGrp="1"/>
          </p:cNvSpPr>
          <p:nvPr>
            <p:ph type="body" idx="1"/>
          </p:nvPr>
        </p:nvSpPr>
        <p:spPr>
          <a:xfrm>
            <a:off x="971551" y="1455314"/>
            <a:ext cx="7200897" cy="40985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What are Scripting Languages ??</a:t>
            </a:r>
            <a:endParaRPr/>
          </a:p>
          <a:p>
            <a:pPr marL="0" lvl="0" indent="0" algn="l" rtl="0">
              <a:lnSpc>
                <a:spcPct val="90000"/>
              </a:lnSpc>
              <a:spcBef>
                <a:spcPts val="480"/>
              </a:spcBef>
              <a:spcAft>
                <a:spcPts val="0"/>
              </a:spcAft>
              <a:buClr>
                <a:schemeClr val="dk1"/>
              </a:buClr>
              <a:buSzPts val="2400"/>
              <a:buNone/>
            </a:pPr>
            <a:endParaRPr sz="2400" b="1" u="sng">
              <a:latin typeface="Times New Roman"/>
              <a:ea typeface="Times New Roman"/>
              <a:cs typeface="Times New Roman"/>
              <a:sym typeface="Times New Roman"/>
            </a:endParaRPr>
          </a:p>
          <a:p>
            <a:pPr marL="742950" lvl="1" indent="-285750" algn="l" rtl="0">
              <a:lnSpc>
                <a:spcPct val="9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A </a:t>
            </a:r>
            <a:r>
              <a:rPr lang="en-US" sz="2400" u="sng">
                <a:solidFill>
                  <a:schemeClr val="hlink"/>
                </a:solidFill>
                <a:latin typeface="Times New Roman"/>
                <a:ea typeface="Times New Roman"/>
                <a:cs typeface="Times New Roman"/>
                <a:sym typeface="Times New Roman"/>
                <a:hlinkClick r:id="rId3"/>
              </a:rPr>
              <a:t>high-level programming language</a:t>
            </a:r>
            <a:r>
              <a:rPr lang="en-US" sz="2400">
                <a:latin typeface="Times New Roman"/>
                <a:ea typeface="Times New Roman"/>
                <a:cs typeface="Times New Roman"/>
                <a:sym typeface="Times New Roman"/>
              </a:rPr>
              <a:t> that is </a:t>
            </a:r>
            <a:r>
              <a:rPr lang="en-US" sz="2400" u="sng">
                <a:solidFill>
                  <a:schemeClr val="hlink"/>
                </a:solidFill>
                <a:latin typeface="Times New Roman"/>
                <a:ea typeface="Times New Roman"/>
                <a:cs typeface="Times New Roman"/>
                <a:sym typeface="Times New Roman"/>
                <a:hlinkClick r:id="rId4"/>
              </a:rPr>
              <a:t>interpreted</a:t>
            </a:r>
            <a:r>
              <a:rPr lang="en-US" sz="2400">
                <a:latin typeface="Times New Roman"/>
                <a:ea typeface="Times New Roman"/>
                <a:cs typeface="Times New Roman"/>
                <a:sym typeface="Times New Roman"/>
              </a:rPr>
              <a:t> by another program at </a:t>
            </a:r>
            <a:r>
              <a:rPr lang="en-US" sz="2400" u="sng">
                <a:solidFill>
                  <a:schemeClr val="hlink"/>
                </a:solidFill>
                <a:latin typeface="Times New Roman"/>
                <a:ea typeface="Times New Roman"/>
                <a:cs typeface="Times New Roman"/>
                <a:sym typeface="Times New Roman"/>
                <a:hlinkClick r:id="rId5"/>
              </a:rPr>
              <a:t>runtime</a:t>
            </a:r>
            <a:r>
              <a:rPr lang="en-US" sz="2400">
                <a:latin typeface="Times New Roman"/>
                <a:ea typeface="Times New Roman"/>
                <a:cs typeface="Times New Roman"/>
                <a:sym typeface="Times New Roman"/>
              </a:rPr>
              <a:t> rather than </a:t>
            </a:r>
            <a:r>
              <a:rPr lang="en-US" sz="2400" u="sng">
                <a:solidFill>
                  <a:schemeClr val="hlink"/>
                </a:solidFill>
                <a:latin typeface="Times New Roman"/>
                <a:ea typeface="Times New Roman"/>
                <a:cs typeface="Times New Roman"/>
                <a:sym typeface="Times New Roman"/>
                <a:hlinkClick r:id="rId6"/>
              </a:rPr>
              <a:t>compiled</a:t>
            </a:r>
            <a:r>
              <a:rPr lang="en-US" sz="2400">
                <a:latin typeface="Times New Roman"/>
                <a:ea typeface="Times New Roman"/>
                <a:cs typeface="Times New Roman"/>
                <a:sym typeface="Times New Roman"/>
              </a:rPr>
              <a:t> by the computer's processor as other programming languages.</a:t>
            </a:r>
            <a:endParaRPr/>
          </a:p>
          <a:p>
            <a:pPr marL="742950" lvl="1" indent="-133350" algn="l" rtl="0">
              <a:lnSpc>
                <a:spcPct val="90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742950" lvl="1" indent="-285750" algn="l" rtl="0">
              <a:lnSpc>
                <a:spcPct val="9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Scripting languages, which can be embedded within </a:t>
            </a:r>
            <a:r>
              <a:rPr lang="en-US" sz="2400" u="sng">
                <a:solidFill>
                  <a:schemeClr val="hlink"/>
                </a:solidFill>
                <a:latin typeface="Times New Roman"/>
                <a:ea typeface="Times New Roman"/>
                <a:cs typeface="Times New Roman"/>
                <a:sym typeface="Times New Roman"/>
                <a:hlinkClick r:id="rId7"/>
              </a:rPr>
              <a:t>HTML</a:t>
            </a:r>
            <a:r>
              <a:rPr lang="en-US" sz="2400">
                <a:latin typeface="Times New Roman"/>
                <a:ea typeface="Times New Roman"/>
                <a:cs typeface="Times New Roman"/>
                <a:sym typeface="Times New Roman"/>
              </a:rPr>
              <a:t>, commonly are used to add functionality to a Web page, such as different menu styles or graphic displays.</a:t>
            </a:r>
            <a:endParaRPr/>
          </a:p>
          <a:p>
            <a:pPr marL="742950" lvl="1" indent="-107950" algn="l" rtl="0">
              <a:lnSpc>
                <a:spcPct val="90000"/>
              </a:lnSpc>
              <a:spcBef>
                <a:spcPts val="560"/>
              </a:spcBef>
              <a:spcAft>
                <a:spcPts val="0"/>
              </a:spcAft>
              <a:buClr>
                <a:schemeClr val="dk1"/>
              </a:buClr>
              <a:buSzPts val="2800"/>
              <a:buNone/>
            </a:pP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User Input</a:t>
            </a:r>
            <a:endParaRPr/>
          </a:p>
        </p:txBody>
      </p:sp>
      <p:sp>
        <p:nvSpPr>
          <p:cNvPr id="234" name="Google Shape;234;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We can instruct Python to pause and read data from the user using the input() function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The input() function returns a string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Eg. nam = input(‘Enter name’)</a:t>
            </a:r>
            <a:endParaRPr/>
          </a:p>
          <a:p>
            <a:pPr marL="0" lvl="0" indent="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print(‘Welcome ’, nam)</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Converting User Input</a:t>
            </a:r>
            <a:endParaRPr/>
          </a:p>
        </p:txBody>
      </p:sp>
      <p:sp>
        <p:nvSpPr>
          <p:cNvPr id="240" name="Google Shape;240;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If we want to read a number from the user, we must convert it from a string to a number using a type conversion function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Later we will deal with bad input data </a:t>
            </a:r>
            <a:endParaRPr/>
          </a:p>
          <a:p>
            <a:pPr marL="0" lvl="0" indent="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inp = input(‘Europe floor?’) </a:t>
            </a:r>
            <a:endParaRPr/>
          </a:p>
          <a:p>
            <a:pPr marL="0" lvl="0" indent="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usf = int(inp)+1</a:t>
            </a:r>
            <a:endParaRPr/>
          </a:p>
          <a:p>
            <a:pPr marL="0" lvl="0" indent="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print (‘US floor’, usf)</a:t>
            </a:r>
            <a:endParaRPr sz="2400">
              <a:latin typeface="Times New Roman"/>
              <a:ea typeface="Times New Roman"/>
              <a:cs typeface="Times New Roman"/>
              <a:sym typeface="Times New Roman"/>
            </a:endParaRPr>
          </a:p>
        </p:txBody>
      </p:sp>
      <p:sp>
        <p:nvSpPr>
          <p:cNvPr id="241" name="Google Shape;241;p22"/>
          <p:cNvSpPr/>
          <p:nvPr/>
        </p:nvSpPr>
        <p:spPr>
          <a:xfrm>
            <a:off x="885157" y="6019800"/>
            <a:ext cx="660789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Anything after a # is ignored by Python(comments)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input</a:t>
            </a:r>
            <a:endParaRPr/>
          </a:p>
        </p:txBody>
      </p:sp>
      <p:sp>
        <p:nvSpPr>
          <p:cNvPr id="247" name="Google Shape;247;p23"/>
          <p:cNvSpPr txBox="1">
            <a:spLocks noGrp="1"/>
          </p:cNvSpPr>
          <p:nvPr>
            <p:ph type="body" idx="1"/>
          </p:nvPr>
        </p:nvSpPr>
        <p:spPr>
          <a:xfrm>
            <a:off x="457200" y="1371600"/>
            <a:ext cx="8229600" cy="5257800"/>
          </a:xfrm>
          <a:prstGeom prst="rect">
            <a:avLst/>
          </a:prstGeom>
          <a:noFill/>
          <a:ln>
            <a:noFill/>
          </a:ln>
        </p:spPr>
        <p:txBody>
          <a:bodyPr spcFirstLastPara="1" wrap="square" lIns="91425" tIns="45700" rIns="91425" bIns="45700" anchor="t" anchorCtr="0">
            <a:normAutofit/>
          </a:bodyPr>
          <a:lstStyle/>
          <a:p>
            <a:pPr marL="339725" lvl="0" indent="-339725" algn="l" rtl="0">
              <a:lnSpc>
                <a:spcPct val="90000"/>
              </a:lnSpc>
              <a:spcBef>
                <a:spcPts val="0"/>
              </a:spcBef>
              <a:spcAft>
                <a:spcPts val="0"/>
              </a:spcAft>
              <a:buClr>
                <a:schemeClr val="dk1"/>
              </a:buClr>
              <a:buSzPts val="3200"/>
              <a:buChar char="•"/>
            </a:pPr>
            <a:r>
              <a:rPr lang="en-US">
                <a:latin typeface="Courier New"/>
                <a:ea typeface="Courier New"/>
                <a:cs typeface="Courier New"/>
                <a:sym typeface="Courier New"/>
              </a:rPr>
              <a:t>input</a:t>
            </a:r>
            <a:r>
              <a:rPr lang="en-US"/>
              <a:t> : Reads a number from user input.</a:t>
            </a:r>
            <a:endParaRPr/>
          </a:p>
          <a:p>
            <a:pPr marL="739775" lvl="1" indent="-282575" algn="l" rtl="0">
              <a:lnSpc>
                <a:spcPct val="90000"/>
              </a:lnSpc>
              <a:spcBef>
                <a:spcPts val="560"/>
              </a:spcBef>
              <a:spcAft>
                <a:spcPts val="0"/>
              </a:spcAft>
              <a:buClr>
                <a:schemeClr val="dk1"/>
              </a:buClr>
              <a:buSzPts val="2800"/>
              <a:buChar char="–"/>
            </a:pPr>
            <a:r>
              <a:rPr lang="en-US"/>
              <a:t>You can assign (store) the result of </a:t>
            </a:r>
            <a:r>
              <a:rPr lang="en-US">
                <a:latin typeface="Courier New"/>
                <a:ea typeface="Courier New"/>
                <a:cs typeface="Courier New"/>
                <a:sym typeface="Courier New"/>
              </a:rPr>
              <a:t>input</a:t>
            </a:r>
            <a:r>
              <a:rPr lang="en-US"/>
              <a:t> into a variable.</a:t>
            </a:r>
            <a:endParaRPr sz="700"/>
          </a:p>
          <a:p>
            <a:pPr marL="739775" lvl="1" indent="-282575" algn="l" rtl="0">
              <a:lnSpc>
                <a:spcPct val="90000"/>
              </a:lnSpc>
              <a:spcBef>
                <a:spcPts val="560"/>
              </a:spcBef>
              <a:spcAft>
                <a:spcPts val="0"/>
              </a:spcAft>
              <a:buClr>
                <a:schemeClr val="dk1"/>
              </a:buClr>
              <a:buSzPts val="2800"/>
              <a:buChar char="–"/>
            </a:pPr>
            <a:r>
              <a:rPr lang="en-US"/>
              <a:t>Example:</a:t>
            </a:r>
            <a:endParaRPr/>
          </a:p>
          <a:p>
            <a:pPr marL="739775" lvl="1" indent="-282575" algn="l" rtl="0">
              <a:lnSpc>
                <a:spcPct val="50000"/>
              </a:lnSpc>
              <a:spcBef>
                <a:spcPts val="560"/>
              </a:spcBef>
              <a:spcAft>
                <a:spcPts val="0"/>
              </a:spcAft>
              <a:buClr>
                <a:schemeClr val="dk1"/>
              </a:buClr>
              <a:buSzPts val="2800"/>
              <a:buNone/>
            </a:pPr>
            <a:r>
              <a:rPr lang="en-US" b="1">
                <a:latin typeface="Courier New"/>
                <a:ea typeface="Courier New"/>
                <a:cs typeface="Courier New"/>
                <a:sym typeface="Courier New"/>
              </a:rPr>
              <a:t>	age = input("How old are you? ")</a:t>
            </a:r>
            <a:endParaRPr/>
          </a:p>
          <a:p>
            <a:pPr marL="739775" lvl="1" indent="-282575" algn="l" rtl="0">
              <a:lnSpc>
                <a:spcPct val="50000"/>
              </a:lnSpc>
              <a:spcBef>
                <a:spcPts val="560"/>
              </a:spcBef>
              <a:spcAft>
                <a:spcPts val="0"/>
              </a:spcAft>
              <a:buClr>
                <a:schemeClr val="dk1"/>
              </a:buClr>
              <a:buSzPts val="2800"/>
              <a:buNone/>
            </a:pPr>
            <a:r>
              <a:rPr lang="en-US">
                <a:latin typeface="Courier New"/>
                <a:ea typeface="Courier New"/>
                <a:cs typeface="Courier New"/>
                <a:sym typeface="Courier New"/>
              </a:rPr>
              <a:t>	print ("Your age is", age)</a:t>
            </a:r>
            <a:endParaRPr>
              <a:latin typeface="Courier New"/>
              <a:ea typeface="Courier New"/>
              <a:cs typeface="Courier New"/>
              <a:sym typeface="Courier New"/>
            </a:endParaRPr>
          </a:p>
          <a:p>
            <a:pPr marL="739775" lvl="1" indent="-282575" algn="l" rtl="0">
              <a:lnSpc>
                <a:spcPct val="50000"/>
              </a:lnSpc>
              <a:spcBef>
                <a:spcPts val="560"/>
              </a:spcBef>
              <a:spcAft>
                <a:spcPts val="0"/>
              </a:spcAft>
              <a:buClr>
                <a:schemeClr val="dk1"/>
              </a:buClr>
              <a:buSzPts val="2800"/>
              <a:buNone/>
            </a:pPr>
            <a:r>
              <a:rPr lang="en-US">
                <a:latin typeface="Courier New"/>
                <a:ea typeface="Courier New"/>
                <a:cs typeface="Courier New"/>
                <a:sym typeface="Courier New"/>
              </a:rPr>
              <a:t>	print ("You have", 65 – int(age), "years)</a:t>
            </a:r>
            <a:endParaRPr/>
          </a:p>
          <a:p>
            <a:pPr marL="739775" lvl="1" indent="-282575" algn="l" rtl="0">
              <a:lnSpc>
                <a:spcPct val="50000"/>
              </a:lnSpc>
              <a:spcBef>
                <a:spcPts val="560"/>
              </a:spcBef>
              <a:spcAft>
                <a:spcPts val="0"/>
              </a:spcAft>
              <a:buClr>
                <a:schemeClr val="dk1"/>
              </a:buClr>
              <a:buSzPts val="2800"/>
              <a:buNone/>
            </a:pPr>
            <a:r>
              <a:rPr lang="en-US">
                <a:latin typeface="Courier New"/>
                <a:ea typeface="Courier New"/>
                <a:cs typeface="Courier New"/>
                <a:sym typeface="Courier New"/>
              </a:rPr>
              <a:t> until retirement"</a:t>
            </a:r>
            <a:endParaRPr/>
          </a:p>
          <a:p>
            <a:pPr marL="739775" lvl="1" indent="-282575" algn="l" rtl="0">
              <a:lnSpc>
                <a:spcPct val="60000"/>
              </a:lnSpc>
              <a:spcBef>
                <a:spcPts val="560"/>
              </a:spcBef>
              <a:spcAft>
                <a:spcPts val="0"/>
              </a:spcAft>
              <a:buClr>
                <a:schemeClr val="dk1"/>
              </a:buClr>
              <a:buSzPts val="2800"/>
              <a:buNone/>
            </a:pPr>
            <a:endParaRPr>
              <a:latin typeface="Courier New"/>
              <a:ea typeface="Courier New"/>
              <a:cs typeface="Courier New"/>
              <a:sym typeface="Courier New"/>
            </a:endParaRPr>
          </a:p>
          <a:p>
            <a:pPr marL="739775" lvl="1" indent="-282575" algn="l" rtl="0">
              <a:lnSpc>
                <a:spcPct val="60000"/>
              </a:lnSpc>
              <a:spcBef>
                <a:spcPts val="560"/>
              </a:spcBef>
              <a:spcAft>
                <a:spcPts val="0"/>
              </a:spcAft>
              <a:buClr>
                <a:schemeClr val="dk1"/>
              </a:buClr>
              <a:buSzPts val="2800"/>
              <a:buNone/>
            </a:pPr>
            <a:r>
              <a:rPr lang="en-US"/>
              <a:t>	Output:</a:t>
            </a:r>
            <a:endParaRPr/>
          </a:p>
          <a:p>
            <a:pPr marL="739775" lvl="1" indent="-282575" algn="l" rtl="0">
              <a:lnSpc>
                <a:spcPct val="60000"/>
              </a:lnSpc>
              <a:spcBef>
                <a:spcPts val="560"/>
              </a:spcBef>
              <a:spcAft>
                <a:spcPts val="0"/>
              </a:spcAft>
              <a:buClr>
                <a:schemeClr val="dk1"/>
              </a:buClr>
              <a:buSzPts val="2800"/>
              <a:buNone/>
            </a:pPr>
            <a:endParaRPr/>
          </a:p>
          <a:p>
            <a:pPr marL="739775" lvl="1" indent="-282575" algn="l" rtl="0">
              <a:lnSpc>
                <a:spcPct val="50000"/>
              </a:lnSpc>
              <a:spcBef>
                <a:spcPts val="560"/>
              </a:spcBef>
              <a:spcAft>
                <a:spcPts val="0"/>
              </a:spcAft>
              <a:buClr>
                <a:schemeClr val="dk1"/>
              </a:buClr>
              <a:buSzPts val="2800"/>
              <a:buNone/>
            </a:pPr>
            <a:r>
              <a:rPr lang="en-US" b="1">
                <a:latin typeface="Courier New"/>
                <a:ea typeface="Courier New"/>
                <a:cs typeface="Courier New"/>
                <a:sym typeface="Courier New"/>
              </a:rPr>
              <a:t>	</a:t>
            </a:r>
            <a:r>
              <a:rPr lang="en-US">
                <a:latin typeface="Courier New"/>
                <a:ea typeface="Courier New"/>
                <a:cs typeface="Courier New"/>
                <a:sym typeface="Courier New"/>
              </a:rPr>
              <a:t>How old are you? </a:t>
            </a:r>
            <a:r>
              <a:rPr lang="en-US" b="1" u="sng">
                <a:latin typeface="Courier New"/>
                <a:ea typeface="Courier New"/>
                <a:cs typeface="Courier New"/>
                <a:sym typeface="Courier New"/>
              </a:rPr>
              <a:t>53</a:t>
            </a:r>
            <a:endParaRPr/>
          </a:p>
          <a:p>
            <a:pPr marL="739775" lvl="1" indent="-282575" algn="l" rtl="0">
              <a:lnSpc>
                <a:spcPct val="50000"/>
              </a:lnSpc>
              <a:spcBef>
                <a:spcPts val="560"/>
              </a:spcBef>
              <a:spcAft>
                <a:spcPts val="0"/>
              </a:spcAft>
              <a:buClr>
                <a:schemeClr val="dk1"/>
              </a:buClr>
              <a:buSzPts val="2800"/>
              <a:buNone/>
            </a:pPr>
            <a:r>
              <a:rPr lang="en-US">
                <a:latin typeface="Courier New"/>
                <a:ea typeface="Courier New"/>
                <a:cs typeface="Courier New"/>
                <a:sym typeface="Courier New"/>
              </a:rPr>
              <a:t>	Your age is 53</a:t>
            </a:r>
            <a:endParaRPr/>
          </a:p>
          <a:p>
            <a:pPr marL="739775" lvl="1" indent="-282575" algn="l" rtl="0">
              <a:lnSpc>
                <a:spcPct val="50000"/>
              </a:lnSpc>
              <a:spcBef>
                <a:spcPts val="560"/>
              </a:spcBef>
              <a:spcAft>
                <a:spcPts val="0"/>
              </a:spcAft>
              <a:buClr>
                <a:schemeClr val="dk1"/>
              </a:buClr>
              <a:buSzPts val="2800"/>
              <a:buNone/>
            </a:pPr>
            <a:r>
              <a:rPr lang="en-US">
                <a:latin typeface="Courier New"/>
                <a:ea typeface="Courier New"/>
                <a:cs typeface="Courier New"/>
                <a:sym typeface="Courier New"/>
              </a:rPr>
              <a:t>	You have 12 years until retirement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list</a:t>
            </a:r>
            <a:endParaRPr/>
          </a:p>
        </p:txBody>
      </p:sp>
      <p:sp>
        <p:nvSpPr>
          <p:cNvPr id="253" name="Google Shape;253;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You can create a list as well as assign it.</a:t>
            </a:r>
            <a:endParaRPr/>
          </a:p>
          <a:p>
            <a:pPr marL="342900" lvl="0" indent="-342900" algn="just" rtl="0">
              <a:spcBef>
                <a:spcPts val="640"/>
              </a:spcBef>
              <a:spcAft>
                <a:spcPts val="0"/>
              </a:spcAft>
              <a:buClr>
                <a:schemeClr val="dk1"/>
              </a:buClr>
              <a:buSzPts val="3200"/>
              <a:buChar char="•"/>
            </a:pPr>
            <a:r>
              <a:rPr lang="en-US"/>
              <a:t>a list automatically grows or shrinks in size as needed.</a:t>
            </a:r>
            <a:endParaRPr/>
          </a:p>
          <a:p>
            <a:pPr marL="342900" lvl="0" indent="-342900" algn="l" rtl="0">
              <a:spcBef>
                <a:spcPts val="640"/>
              </a:spcBef>
              <a:spcAft>
                <a:spcPts val="0"/>
              </a:spcAft>
              <a:buClr>
                <a:schemeClr val="dk1"/>
              </a:buClr>
              <a:buSzPts val="3200"/>
              <a:buChar char="•"/>
            </a:pPr>
            <a:r>
              <a:rPr lang="en-US"/>
              <a:t>It can have any number of items and they may be of different types (integer, float, string etc.).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59" name="Google Shape;259;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 empty </a:t>
            </a:r>
            <a:endParaRPr/>
          </a:p>
          <a:p>
            <a:pPr marL="742950" lvl="1" indent="-285750" algn="l" rtl="0">
              <a:spcBef>
                <a:spcPts val="560"/>
              </a:spcBef>
              <a:spcAft>
                <a:spcPts val="0"/>
              </a:spcAft>
              <a:buClr>
                <a:schemeClr val="dk1"/>
              </a:buClr>
              <a:buSzPts val="2800"/>
              <a:buChar char="–"/>
            </a:pPr>
            <a:r>
              <a:rPr lang="en-US"/>
              <a:t>my_list = [] </a:t>
            </a:r>
            <a:endParaRPr/>
          </a:p>
          <a:p>
            <a:pPr marL="342900" lvl="0" indent="-342900" algn="l" rtl="0">
              <a:spcBef>
                <a:spcPts val="640"/>
              </a:spcBef>
              <a:spcAft>
                <a:spcPts val="0"/>
              </a:spcAft>
              <a:buClr>
                <a:schemeClr val="dk1"/>
              </a:buClr>
              <a:buSzPts val="3200"/>
              <a:buChar char="•"/>
            </a:pPr>
            <a:r>
              <a:rPr lang="en-US"/>
              <a:t># list of integers </a:t>
            </a:r>
            <a:endParaRPr/>
          </a:p>
          <a:p>
            <a:pPr marL="742950" lvl="1" indent="-285750" algn="l" rtl="0">
              <a:spcBef>
                <a:spcPts val="560"/>
              </a:spcBef>
              <a:spcAft>
                <a:spcPts val="0"/>
              </a:spcAft>
              <a:buClr>
                <a:schemeClr val="dk1"/>
              </a:buClr>
              <a:buSzPts val="2800"/>
              <a:buChar char="–"/>
            </a:pPr>
            <a:r>
              <a:rPr lang="en-US"/>
              <a:t>my_list = [1, 2, 3] </a:t>
            </a:r>
            <a:endParaRPr/>
          </a:p>
          <a:p>
            <a:pPr marL="342900" lvl="0" indent="-342900" algn="l" rtl="0">
              <a:spcBef>
                <a:spcPts val="640"/>
              </a:spcBef>
              <a:spcAft>
                <a:spcPts val="0"/>
              </a:spcAft>
              <a:buClr>
                <a:schemeClr val="dk1"/>
              </a:buClr>
              <a:buSzPts val="3200"/>
              <a:buChar char="•"/>
            </a:pPr>
            <a:r>
              <a:rPr lang="en-US"/>
              <a:t># list with mixed datatypes </a:t>
            </a:r>
            <a:endParaRPr/>
          </a:p>
          <a:p>
            <a:pPr marL="742950" lvl="1" indent="-285750" algn="l" rtl="0">
              <a:spcBef>
                <a:spcPts val="560"/>
              </a:spcBef>
              <a:spcAft>
                <a:spcPts val="0"/>
              </a:spcAft>
              <a:buClr>
                <a:schemeClr val="dk1"/>
              </a:buClr>
              <a:buSzPts val="2800"/>
              <a:buChar char="–"/>
            </a:pPr>
            <a:r>
              <a:rPr lang="en-US"/>
              <a:t>my_list = [1, "Hello", 3.4]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65" name="Google Shape;265;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 nested list </a:t>
            </a:r>
            <a:endParaRPr/>
          </a:p>
          <a:p>
            <a:pPr marL="742950" lvl="1" indent="-285750" algn="l" rtl="0">
              <a:spcBef>
                <a:spcPts val="560"/>
              </a:spcBef>
              <a:spcAft>
                <a:spcPts val="0"/>
              </a:spcAft>
              <a:buClr>
                <a:schemeClr val="dk1"/>
              </a:buClr>
              <a:buSzPts val="2800"/>
              <a:buChar char="–"/>
            </a:pPr>
            <a:r>
              <a:rPr lang="en-US"/>
              <a:t>my_list = ["mouse", [8, 4, 6], ['a']]</a:t>
            </a:r>
            <a:endParaRPr/>
          </a:p>
          <a:p>
            <a:pPr marL="742950" lvl="1" indent="-107950" algn="l" rtl="0">
              <a:spcBef>
                <a:spcPts val="560"/>
              </a:spcBef>
              <a:spcAft>
                <a:spcPts val="0"/>
              </a:spcAft>
              <a:buClr>
                <a:schemeClr val="dk1"/>
              </a:buClr>
              <a:buSzPts val="2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71" name="Google Shape;271;p27"/>
          <p:cNvSpPr txBox="1">
            <a:spLocks noGrp="1"/>
          </p:cNvSpPr>
          <p:nvPr>
            <p:ph type="body" idx="1"/>
          </p:nvPr>
        </p:nvSpPr>
        <p:spPr>
          <a:xfrm>
            <a:off x="381000" y="381000"/>
            <a:ext cx="8229600" cy="6019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latin typeface="Times New Roman"/>
                <a:ea typeface="Times New Roman"/>
                <a:cs typeface="Times New Roman"/>
                <a:sym typeface="Times New Roman"/>
              </a:rPr>
              <a:t>my_list = ['p','r','o','b','e']</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 Output: p</a:t>
            </a:r>
            <a:endParaRPr/>
          </a:p>
          <a:p>
            <a:pPr marL="742950" lvl="1" indent="-28575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print(my_list[0])</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 Output: o</a:t>
            </a:r>
            <a:endParaRPr/>
          </a:p>
          <a:p>
            <a:pPr marL="742950" lvl="1" indent="-28575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print(my_list[2])</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 Output: e</a:t>
            </a:r>
            <a:endParaRPr/>
          </a:p>
          <a:p>
            <a:pPr marL="742950" lvl="1" indent="-28575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print(my_list[4])</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 my_list[4.0]</a:t>
            </a:r>
            <a:endParaRPr/>
          </a:p>
          <a:p>
            <a:pPr marL="742950" lvl="1" indent="-28575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 Error! Only integer can be used for indexing</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 Nested List</a:t>
            </a:r>
            <a:endParaRPr/>
          </a:p>
          <a:p>
            <a:pPr marL="742950" lvl="1" indent="-28575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n_list = ["Happy", [2,0,1,5]]</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 Nested indexing</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 Output: a</a:t>
            </a:r>
            <a:endParaRPr/>
          </a:p>
          <a:p>
            <a:pPr marL="742950" lvl="1" indent="-28575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print(n_list[0][1])    </a:t>
            </a: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 Output: 5</a:t>
            </a:r>
            <a:endParaRPr/>
          </a:p>
          <a:p>
            <a:pPr marL="742950" lvl="1" indent="-28575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print(n_list[1][3])   &lt;!--    --&gt;</a:t>
            </a:r>
            <a:endParaRPr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77" name="Google Shape;27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my_list = ['p','r','o','b','e']</a:t>
            </a:r>
            <a:endParaRPr/>
          </a:p>
          <a:p>
            <a:pPr marL="342900" lvl="0" indent="-342900" algn="l" rtl="0">
              <a:spcBef>
                <a:spcPts val="640"/>
              </a:spcBef>
              <a:spcAft>
                <a:spcPts val="0"/>
              </a:spcAft>
              <a:buClr>
                <a:schemeClr val="dk1"/>
              </a:buClr>
              <a:buSzPts val="3200"/>
              <a:buChar char="•"/>
            </a:pPr>
            <a:r>
              <a:rPr lang="en-US"/>
              <a:t># Output: e</a:t>
            </a:r>
            <a:endParaRPr/>
          </a:p>
          <a:p>
            <a:pPr marL="742950" lvl="1" indent="-285750" algn="l" rtl="0">
              <a:spcBef>
                <a:spcPts val="560"/>
              </a:spcBef>
              <a:spcAft>
                <a:spcPts val="0"/>
              </a:spcAft>
              <a:buClr>
                <a:schemeClr val="dk1"/>
              </a:buClr>
              <a:buSzPts val="2800"/>
              <a:buChar char="–"/>
            </a:pPr>
            <a:r>
              <a:rPr lang="en-US"/>
              <a:t>print(my_list[-1])</a:t>
            </a:r>
            <a:endParaRPr/>
          </a:p>
          <a:p>
            <a:pPr marL="342900" lvl="0" indent="-342900" algn="l" rtl="0">
              <a:spcBef>
                <a:spcPts val="640"/>
              </a:spcBef>
              <a:spcAft>
                <a:spcPts val="0"/>
              </a:spcAft>
              <a:buClr>
                <a:schemeClr val="dk1"/>
              </a:buClr>
              <a:buSzPts val="3200"/>
              <a:buChar char="•"/>
            </a:pPr>
            <a:r>
              <a:rPr lang="en-US"/>
              <a:t># Output: p</a:t>
            </a:r>
            <a:endParaRPr/>
          </a:p>
          <a:p>
            <a:pPr marL="742950" lvl="1" indent="-285750" algn="l" rtl="0">
              <a:spcBef>
                <a:spcPts val="560"/>
              </a:spcBef>
              <a:spcAft>
                <a:spcPts val="0"/>
              </a:spcAft>
              <a:buClr>
                <a:schemeClr val="dk1"/>
              </a:buClr>
              <a:buSzPts val="2800"/>
              <a:buChar char="–"/>
            </a:pPr>
            <a:r>
              <a:rPr lang="en-US"/>
              <a:t>print(my_list[-5])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83" name="Google Shape;28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960"/>
              <a:buChar char="•"/>
            </a:pPr>
            <a:r>
              <a:rPr lang="en-US" sz="2960"/>
              <a:t># mistake odd = [2, 4, 6, 8]</a:t>
            </a:r>
            <a:endParaRPr/>
          </a:p>
          <a:p>
            <a:pPr marL="342900" lvl="0" indent="-342900" algn="l" rtl="0">
              <a:lnSpc>
                <a:spcPct val="90000"/>
              </a:lnSpc>
              <a:spcBef>
                <a:spcPts val="592"/>
              </a:spcBef>
              <a:spcAft>
                <a:spcPts val="0"/>
              </a:spcAft>
              <a:buClr>
                <a:schemeClr val="dk1"/>
              </a:buClr>
              <a:buSzPts val="2960"/>
              <a:buChar char="•"/>
            </a:pPr>
            <a:r>
              <a:rPr lang="en-US" sz="2960"/>
              <a:t># change the 1st item    </a:t>
            </a:r>
            <a:endParaRPr sz="2960"/>
          </a:p>
          <a:p>
            <a:pPr marL="742950" lvl="1" indent="-285750" algn="l" rtl="0">
              <a:lnSpc>
                <a:spcPct val="90000"/>
              </a:lnSpc>
              <a:spcBef>
                <a:spcPts val="518"/>
              </a:spcBef>
              <a:spcAft>
                <a:spcPts val="0"/>
              </a:spcAft>
              <a:buClr>
                <a:schemeClr val="dk1"/>
              </a:buClr>
              <a:buSzPts val="2590"/>
              <a:buChar char="–"/>
            </a:pPr>
            <a:r>
              <a:rPr lang="en-US" sz="2590"/>
              <a:t>odd[0] = 1            </a:t>
            </a:r>
            <a:endParaRPr sz="2590"/>
          </a:p>
          <a:p>
            <a:pPr marL="342900" lvl="0" indent="-342900" algn="l" rtl="0">
              <a:lnSpc>
                <a:spcPct val="90000"/>
              </a:lnSpc>
              <a:spcBef>
                <a:spcPts val="592"/>
              </a:spcBef>
              <a:spcAft>
                <a:spcPts val="0"/>
              </a:spcAft>
              <a:buClr>
                <a:schemeClr val="dk1"/>
              </a:buClr>
              <a:buSzPts val="2960"/>
              <a:buChar char="•"/>
            </a:pPr>
            <a:r>
              <a:rPr lang="en-US" sz="2960"/>
              <a:t># Output: [1, 4, 6, 8]</a:t>
            </a:r>
            <a:endParaRPr/>
          </a:p>
          <a:p>
            <a:pPr marL="742950" lvl="1" indent="-285750" algn="l" rtl="0">
              <a:lnSpc>
                <a:spcPct val="90000"/>
              </a:lnSpc>
              <a:spcBef>
                <a:spcPts val="518"/>
              </a:spcBef>
              <a:spcAft>
                <a:spcPts val="0"/>
              </a:spcAft>
              <a:buClr>
                <a:schemeClr val="dk1"/>
              </a:buClr>
              <a:buSzPts val="2590"/>
              <a:buChar char="–"/>
            </a:pPr>
            <a:r>
              <a:rPr lang="en-US" sz="2590"/>
              <a:t>print(odd)</a:t>
            </a:r>
            <a:endParaRPr/>
          </a:p>
          <a:p>
            <a:pPr marL="342900" lvl="0" indent="-342900" algn="l" rtl="0">
              <a:lnSpc>
                <a:spcPct val="90000"/>
              </a:lnSpc>
              <a:spcBef>
                <a:spcPts val="592"/>
              </a:spcBef>
              <a:spcAft>
                <a:spcPts val="0"/>
              </a:spcAft>
              <a:buClr>
                <a:schemeClr val="dk1"/>
              </a:buClr>
              <a:buSzPts val="2960"/>
              <a:buChar char="•"/>
            </a:pPr>
            <a:r>
              <a:rPr lang="en-US" sz="2960"/>
              <a:t># change 2nd to 4th items</a:t>
            </a:r>
            <a:endParaRPr/>
          </a:p>
          <a:p>
            <a:pPr marL="742950" lvl="1" indent="-285750" algn="l" rtl="0">
              <a:lnSpc>
                <a:spcPct val="90000"/>
              </a:lnSpc>
              <a:spcBef>
                <a:spcPts val="518"/>
              </a:spcBef>
              <a:spcAft>
                <a:spcPts val="0"/>
              </a:spcAft>
              <a:buClr>
                <a:schemeClr val="dk1"/>
              </a:buClr>
              <a:buSzPts val="2590"/>
              <a:buChar char="–"/>
            </a:pPr>
            <a:r>
              <a:rPr lang="en-US" sz="2590"/>
              <a:t>odd[1:4] = [3, 5, 7]  </a:t>
            </a:r>
            <a:endParaRPr sz="2590"/>
          </a:p>
          <a:p>
            <a:pPr marL="342900" lvl="0" indent="-342900" algn="l" rtl="0">
              <a:lnSpc>
                <a:spcPct val="90000"/>
              </a:lnSpc>
              <a:spcBef>
                <a:spcPts val="592"/>
              </a:spcBef>
              <a:spcAft>
                <a:spcPts val="0"/>
              </a:spcAft>
              <a:buClr>
                <a:schemeClr val="dk1"/>
              </a:buClr>
              <a:buSzPts val="2960"/>
              <a:buChar char="•"/>
            </a:pPr>
            <a:r>
              <a:rPr lang="en-US" sz="2960"/>
              <a:t># Output: [1, 3, 5, 7]</a:t>
            </a:r>
            <a:endParaRPr/>
          </a:p>
          <a:p>
            <a:pPr marL="742950" lvl="1" indent="-285750" algn="l" rtl="0">
              <a:lnSpc>
                <a:spcPct val="90000"/>
              </a:lnSpc>
              <a:spcBef>
                <a:spcPts val="518"/>
              </a:spcBef>
              <a:spcAft>
                <a:spcPts val="0"/>
              </a:spcAft>
              <a:buClr>
                <a:schemeClr val="dk1"/>
              </a:buClr>
              <a:buSzPts val="2590"/>
              <a:buChar char="–"/>
            </a:pPr>
            <a:r>
              <a:rPr lang="en-US" sz="2590"/>
              <a:t>print(odd)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89" name="Google Shape;289;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960"/>
              <a:buChar char="•"/>
            </a:pPr>
            <a:r>
              <a:rPr lang="en-US" sz="2960"/>
              <a:t>my_list = ['p','r','o','g','r','a','m','i','z']</a:t>
            </a:r>
            <a:endParaRPr/>
          </a:p>
          <a:p>
            <a:pPr marL="342900" lvl="0" indent="-342900" algn="l" rtl="0">
              <a:lnSpc>
                <a:spcPct val="90000"/>
              </a:lnSpc>
              <a:spcBef>
                <a:spcPts val="592"/>
              </a:spcBef>
              <a:spcAft>
                <a:spcPts val="0"/>
              </a:spcAft>
              <a:buClr>
                <a:schemeClr val="dk1"/>
              </a:buClr>
              <a:buSzPts val="2960"/>
              <a:buChar char="•"/>
            </a:pPr>
            <a:r>
              <a:rPr lang="en-US" sz="2960"/>
              <a:t># elements 3rd to 5</a:t>
            </a:r>
            <a:r>
              <a:rPr lang="en-US" sz="2960" baseline="30000"/>
              <a:t>th</a:t>
            </a:r>
            <a:endParaRPr sz="2960"/>
          </a:p>
          <a:p>
            <a:pPr marL="742950" lvl="1" indent="-285750" algn="l" rtl="0">
              <a:lnSpc>
                <a:spcPct val="90000"/>
              </a:lnSpc>
              <a:spcBef>
                <a:spcPts val="518"/>
              </a:spcBef>
              <a:spcAft>
                <a:spcPts val="0"/>
              </a:spcAft>
              <a:buClr>
                <a:schemeClr val="dk1"/>
              </a:buClr>
              <a:buSzPts val="2590"/>
              <a:buChar char="–"/>
            </a:pPr>
            <a:r>
              <a:rPr lang="en-US" sz="2590"/>
              <a:t>print(my_list[2:5])</a:t>
            </a:r>
            <a:endParaRPr/>
          </a:p>
          <a:p>
            <a:pPr marL="342900" lvl="0" indent="-342900" algn="l" rtl="0">
              <a:lnSpc>
                <a:spcPct val="90000"/>
              </a:lnSpc>
              <a:spcBef>
                <a:spcPts val="592"/>
              </a:spcBef>
              <a:spcAft>
                <a:spcPts val="0"/>
              </a:spcAft>
              <a:buClr>
                <a:schemeClr val="dk1"/>
              </a:buClr>
              <a:buSzPts val="2960"/>
              <a:buChar char="•"/>
            </a:pPr>
            <a:r>
              <a:rPr lang="en-US" sz="2960"/>
              <a:t># elements beginning to 4</a:t>
            </a:r>
            <a:r>
              <a:rPr lang="en-US" sz="2960" baseline="30000"/>
              <a:t>th</a:t>
            </a:r>
            <a:endParaRPr sz="2960"/>
          </a:p>
          <a:p>
            <a:pPr marL="742950" lvl="1" indent="-285750" algn="l" rtl="0">
              <a:lnSpc>
                <a:spcPct val="90000"/>
              </a:lnSpc>
              <a:spcBef>
                <a:spcPts val="518"/>
              </a:spcBef>
              <a:spcAft>
                <a:spcPts val="0"/>
              </a:spcAft>
              <a:buClr>
                <a:schemeClr val="dk1"/>
              </a:buClr>
              <a:buSzPts val="2590"/>
              <a:buChar char="–"/>
            </a:pPr>
            <a:r>
              <a:rPr lang="en-US" sz="2590"/>
              <a:t>print(my_list[:-5])</a:t>
            </a:r>
            <a:endParaRPr/>
          </a:p>
          <a:p>
            <a:pPr marL="342900" lvl="0" indent="-342900" algn="l" rtl="0">
              <a:lnSpc>
                <a:spcPct val="90000"/>
              </a:lnSpc>
              <a:spcBef>
                <a:spcPts val="592"/>
              </a:spcBef>
              <a:spcAft>
                <a:spcPts val="0"/>
              </a:spcAft>
              <a:buClr>
                <a:schemeClr val="dk1"/>
              </a:buClr>
              <a:buSzPts val="2960"/>
              <a:buChar char="•"/>
            </a:pPr>
            <a:r>
              <a:rPr lang="en-US" sz="2960"/>
              <a:t># elements 6th to end</a:t>
            </a:r>
            <a:endParaRPr/>
          </a:p>
          <a:p>
            <a:pPr marL="742950" lvl="1" indent="-285750" algn="l" rtl="0">
              <a:lnSpc>
                <a:spcPct val="90000"/>
              </a:lnSpc>
              <a:spcBef>
                <a:spcPts val="518"/>
              </a:spcBef>
              <a:spcAft>
                <a:spcPts val="0"/>
              </a:spcAft>
              <a:buClr>
                <a:schemeClr val="dk1"/>
              </a:buClr>
              <a:buSzPts val="2590"/>
              <a:buChar char="–"/>
            </a:pPr>
            <a:r>
              <a:rPr lang="en-US" sz="2590"/>
              <a:t>print(my_list[5:])</a:t>
            </a:r>
            <a:endParaRPr/>
          </a:p>
          <a:p>
            <a:pPr marL="342900" lvl="0" indent="-342900" algn="l" rtl="0">
              <a:lnSpc>
                <a:spcPct val="90000"/>
              </a:lnSpc>
              <a:spcBef>
                <a:spcPts val="592"/>
              </a:spcBef>
              <a:spcAft>
                <a:spcPts val="0"/>
              </a:spcAft>
              <a:buClr>
                <a:schemeClr val="dk1"/>
              </a:buClr>
              <a:buSzPts val="2960"/>
              <a:buChar char="•"/>
            </a:pPr>
            <a:r>
              <a:rPr lang="en-US" sz="2960"/>
              <a:t># elements beginning to end</a:t>
            </a:r>
            <a:endParaRPr/>
          </a:p>
          <a:p>
            <a:pPr marL="742950" lvl="1" indent="-285750" algn="l" rtl="0">
              <a:lnSpc>
                <a:spcPct val="90000"/>
              </a:lnSpc>
              <a:spcBef>
                <a:spcPts val="518"/>
              </a:spcBef>
              <a:spcAft>
                <a:spcPts val="0"/>
              </a:spcAft>
              <a:buClr>
                <a:schemeClr val="dk1"/>
              </a:buClr>
              <a:buSzPts val="2590"/>
              <a:buChar char="–"/>
            </a:pPr>
            <a:r>
              <a:rPr lang="en-US" sz="2590"/>
              <a:t>print(my_list[:])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1219200" y="152400"/>
            <a:ext cx="6683765"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Python </a:t>
            </a:r>
            <a:endParaRPr/>
          </a:p>
        </p:txBody>
      </p:sp>
      <p:sp>
        <p:nvSpPr>
          <p:cNvPr id="101" name="Google Shape;101;p4"/>
          <p:cNvSpPr txBox="1">
            <a:spLocks noGrp="1"/>
          </p:cNvSpPr>
          <p:nvPr>
            <p:ph type="body" idx="1"/>
          </p:nvPr>
        </p:nvSpPr>
        <p:spPr>
          <a:xfrm>
            <a:off x="609600" y="1066800"/>
            <a:ext cx="7755228" cy="5166575"/>
          </a:xfrm>
          <a:prstGeom prst="rect">
            <a:avLst/>
          </a:prstGeom>
          <a:noFill/>
          <a:ln>
            <a:noFill/>
          </a:ln>
        </p:spPr>
        <p:txBody>
          <a:bodyPr spcFirstLastPara="1" wrap="square" lIns="91425" tIns="45700" rIns="91425" bIns="45700" anchor="t" anchorCtr="0">
            <a:normAutofit/>
          </a:bodyPr>
          <a:lstStyle/>
          <a:p>
            <a:pPr marL="342900" lvl="1" indent="-342900" algn="l" rtl="0">
              <a:lnSpc>
                <a:spcPct val="80000"/>
              </a:lnSpc>
              <a:spcBef>
                <a:spcPts val="0"/>
              </a:spcBef>
              <a:spcAft>
                <a:spcPts val="0"/>
              </a:spcAft>
              <a:buClr>
                <a:schemeClr val="dk1"/>
              </a:buClr>
              <a:buSzPts val="2015"/>
              <a:buChar char="–"/>
            </a:pPr>
            <a:r>
              <a:rPr lang="en-US" sz="2015">
                <a:latin typeface="Times New Roman"/>
                <a:ea typeface="Times New Roman"/>
                <a:cs typeface="Times New Roman"/>
                <a:sym typeface="Times New Roman"/>
              </a:rPr>
              <a:t>Python is a general-purpose, interpreted, interactive, object-oriented and high-level programming language. </a:t>
            </a:r>
            <a:endParaRPr sz="2015">
              <a:latin typeface="Times New Roman"/>
              <a:ea typeface="Times New Roman"/>
              <a:cs typeface="Times New Roman"/>
              <a:sym typeface="Times New Roman"/>
            </a:endParaRPr>
          </a:p>
          <a:p>
            <a:pPr marL="342900" lvl="1" indent="-214947" algn="l" rtl="0">
              <a:lnSpc>
                <a:spcPct val="80000"/>
              </a:lnSpc>
              <a:spcBef>
                <a:spcPts val="403"/>
              </a:spcBef>
              <a:spcAft>
                <a:spcPts val="0"/>
              </a:spcAft>
              <a:buClr>
                <a:schemeClr val="dk1"/>
              </a:buClr>
              <a:buSzPts val="2015"/>
              <a:buNone/>
            </a:pPr>
            <a:endParaRPr sz="2015">
              <a:latin typeface="Times New Roman"/>
              <a:ea typeface="Times New Roman"/>
              <a:cs typeface="Times New Roman"/>
              <a:sym typeface="Times New Roman"/>
            </a:endParaRPr>
          </a:p>
          <a:p>
            <a:pPr marL="342900" lvl="1" indent="-342900" algn="l" rtl="0">
              <a:lnSpc>
                <a:spcPct val="80000"/>
              </a:lnSpc>
              <a:spcBef>
                <a:spcPts val="403"/>
              </a:spcBef>
              <a:spcAft>
                <a:spcPts val="0"/>
              </a:spcAft>
              <a:buClr>
                <a:schemeClr val="dk1"/>
              </a:buClr>
              <a:buSzPts val="2015"/>
              <a:buChar char="–"/>
            </a:pPr>
            <a:r>
              <a:rPr lang="en-US" sz="2015">
                <a:latin typeface="Times New Roman"/>
                <a:ea typeface="Times New Roman"/>
                <a:cs typeface="Times New Roman"/>
                <a:sym typeface="Times New Roman"/>
              </a:rPr>
              <a:t>Python was created by Guido van Rossum in the late eighties and early nineties.</a:t>
            </a:r>
            <a:endParaRPr/>
          </a:p>
          <a:p>
            <a:pPr marL="342900" lvl="1" indent="-214947" algn="l" rtl="0">
              <a:lnSpc>
                <a:spcPct val="80000"/>
              </a:lnSpc>
              <a:spcBef>
                <a:spcPts val="403"/>
              </a:spcBef>
              <a:spcAft>
                <a:spcPts val="0"/>
              </a:spcAft>
              <a:buClr>
                <a:schemeClr val="dk1"/>
              </a:buClr>
              <a:buSzPts val="2015"/>
              <a:buNone/>
            </a:pPr>
            <a:endParaRPr sz="2015">
              <a:latin typeface="Times New Roman"/>
              <a:ea typeface="Times New Roman"/>
              <a:cs typeface="Times New Roman"/>
              <a:sym typeface="Times New Roman"/>
            </a:endParaRPr>
          </a:p>
          <a:p>
            <a:pPr marL="342900" lvl="0" indent="-342900" algn="l" rtl="0">
              <a:lnSpc>
                <a:spcPct val="80000"/>
              </a:lnSpc>
              <a:spcBef>
                <a:spcPts val="403"/>
              </a:spcBef>
              <a:spcAft>
                <a:spcPts val="0"/>
              </a:spcAft>
              <a:buClr>
                <a:schemeClr val="dk1"/>
              </a:buClr>
              <a:buSzPts val="2015"/>
              <a:buChar char="•"/>
            </a:pPr>
            <a:r>
              <a:rPr lang="en-US" sz="2015">
                <a:latin typeface="Times New Roman"/>
                <a:ea typeface="Times New Roman"/>
                <a:cs typeface="Times New Roman"/>
                <a:sym typeface="Times New Roman"/>
              </a:rPr>
              <a:t>It’s a true cross-platform language, running equally well on Windows, Linux/UNIX, and Macintosh platforms, as well as others, ranging from supercomputers to cell phones. </a:t>
            </a:r>
            <a:endParaRPr sz="2015">
              <a:latin typeface="Times New Roman"/>
              <a:ea typeface="Times New Roman"/>
              <a:cs typeface="Times New Roman"/>
              <a:sym typeface="Times New Roman"/>
            </a:endParaRPr>
          </a:p>
          <a:p>
            <a:pPr marL="342900" lvl="0" indent="-214947" algn="l" rtl="0">
              <a:lnSpc>
                <a:spcPct val="80000"/>
              </a:lnSpc>
              <a:spcBef>
                <a:spcPts val="403"/>
              </a:spcBef>
              <a:spcAft>
                <a:spcPts val="0"/>
              </a:spcAft>
              <a:buClr>
                <a:schemeClr val="dk1"/>
              </a:buClr>
              <a:buSzPts val="2015"/>
              <a:buNone/>
            </a:pPr>
            <a:endParaRPr sz="2015">
              <a:latin typeface="Times New Roman"/>
              <a:ea typeface="Times New Roman"/>
              <a:cs typeface="Times New Roman"/>
              <a:sym typeface="Times New Roman"/>
            </a:endParaRPr>
          </a:p>
          <a:p>
            <a:pPr marL="342900" lvl="0" indent="-342900" algn="l" rtl="0">
              <a:lnSpc>
                <a:spcPct val="80000"/>
              </a:lnSpc>
              <a:spcBef>
                <a:spcPts val="403"/>
              </a:spcBef>
              <a:spcAft>
                <a:spcPts val="0"/>
              </a:spcAft>
              <a:buClr>
                <a:schemeClr val="dk1"/>
              </a:buClr>
              <a:buSzPts val="2015"/>
              <a:buChar char="•"/>
            </a:pPr>
            <a:r>
              <a:rPr lang="en-US" sz="2015">
                <a:latin typeface="Times New Roman"/>
                <a:ea typeface="Times New Roman"/>
                <a:cs typeface="Times New Roman"/>
                <a:sym typeface="Times New Roman"/>
              </a:rPr>
              <a:t>It can be used to develop small applications and rapid prototypes, but it scales well to permit development of large programs. </a:t>
            </a:r>
            <a:endParaRPr sz="2015">
              <a:latin typeface="Times New Roman"/>
              <a:ea typeface="Times New Roman"/>
              <a:cs typeface="Times New Roman"/>
              <a:sym typeface="Times New Roman"/>
            </a:endParaRPr>
          </a:p>
          <a:p>
            <a:pPr marL="342900" lvl="0" indent="-214947" algn="l" rtl="0">
              <a:lnSpc>
                <a:spcPct val="80000"/>
              </a:lnSpc>
              <a:spcBef>
                <a:spcPts val="403"/>
              </a:spcBef>
              <a:spcAft>
                <a:spcPts val="0"/>
              </a:spcAft>
              <a:buClr>
                <a:schemeClr val="dk1"/>
              </a:buClr>
              <a:buSzPts val="2015"/>
              <a:buNone/>
            </a:pPr>
            <a:endParaRPr sz="2015">
              <a:latin typeface="Times New Roman"/>
              <a:ea typeface="Times New Roman"/>
              <a:cs typeface="Times New Roman"/>
              <a:sym typeface="Times New Roman"/>
            </a:endParaRPr>
          </a:p>
          <a:p>
            <a:pPr marL="342900" lvl="0" indent="-342900" algn="l" rtl="0">
              <a:lnSpc>
                <a:spcPct val="80000"/>
              </a:lnSpc>
              <a:spcBef>
                <a:spcPts val="403"/>
              </a:spcBef>
              <a:spcAft>
                <a:spcPts val="0"/>
              </a:spcAft>
              <a:buClr>
                <a:schemeClr val="dk1"/>
              </a:buClr>
              <a:buSzPts val="2015"/>
              <a:buChar char="•"/>
            </a:pPr>
            <a:r>
              <a:rPr lang="en-US" sz="2015">
                <a:latin typeface="Times New Roman"/>
                <a:ea typeface="Times New Roman"/>
                <a:cs typeface="Times New Roman"/>
                <a:sym typeface="Times New Roman"/>
              </a:rPr>
              <a:t>It comes with a powerful and easy-to-use graphical user interface (GUI) toolkit, web programming libraries, and more. </a:t>
            </a:r>
            <a:r>
              <a:rPr lang="en-US" sz="2015" i="1">
                <a:latin typeface="Times New Roman"/>
                <a:ea typeface="Times New Roman"/>
                <a:cs typeface="Times New Roman"/>
                <a:sym typeface="Times New Roman"/>
              </a:rPr>
              <a:t>And </a:t>
            </a:r>
            <a:r>
              <a:rPr lang="en-US" sz="2015">
                <a:latin typeface="Times New Roman"/>
                <a:ea typeface="Times New Roman"/>
                <a:cs typeface="Times New Roman"/>
                <a:sym typeface="Times New Roman"/>
              </a:rPr>
              <a:t>it’s </a:t>
            </a:r>
            <a:r>
              <a:rPr lang="en-US" sz="2015" b="1">
                <a:latin typeface="Times New Roman"/>
                <a:ea typeface="Times New Roman"/>
                <a:cs typeface="Times New Roman"/>
                <a:sym typeface="Times New Roman"/>
              </a:rPr>
              <a:t>free</a:t>
            </a:r>
            <a:r>
              <a:rPr lang="en-US" sz="2015">
                <a:latin typeface="Times New Roman"/>
                <a:ea typeface="Times New Roman"/>
                <a:cs typeface="Times New Roman"/>
                <a:sym typeface="Times New Roman"/>
              </a:rPr>
              <a:t>.</a:t>
            </a:r>
            <a:endParaRPr sz="2015">
              <a:latin typeface="Times New Roman"/>
              <a:ea typeface="Times New Roman"/>
              <a:cs typeface="Times New Roman"/>
              <a:sym typeface="Times New Roman"/>
            </a:endParaRPr>
          </a:p>
          <a:p>
            <a:pPr marL="342900" lvl="1" indent="-305752" algn="l" rtl="0">
              <a:lnSpc>
                <a:spcPct val="80000"/>
              </a:lnSpc>
              <a:spcBef>
                <a:spcPts val="117"/>
              </a:spcBef>
              <a:spcAft>
                <a:spcPts val="0"/>
              </a:spcAft>
              <a:buClr>
                <a:schemeClr val="dk1"/>
              </a:buClr>
              <a:buSzPts val="585"/>
              <a:buNone/>
            </a:pPr>
            <a:endParaRPr sz="585">
              <a:latin typeface="Arial"/>
              <a:ea typeface="Arial"/>
              <a:cs typeface="Arial"/>
              <a:sym typeface="Arial"/>
            </a:endParaRPr>
          </a:p>
          <a:p>
            <a:pPr marL="742950" lvl="1" indent="-248602" algn="l" rtl="0">
              <a:lnSpc>
                <a:spcPct val="80000"/>
              </a:lnSpc>
              <a:spcBef>
                <a:spcPts val="117"/>
              </a:spcBef>
              <a:spcAft>
                <a:spcPts val="0"/>
              </a:spcAft>
              <a:buClr>
                <a:schemeClr val="dk1"/>
              </a:buClr>
              <a:buSzPts val="585"/>
              <a:buFont typeface="Courier New"/>
              <a:buNone/>
            </a:pPr>
            <a:endParaRPr sz="585">
              <a:latin typeface="Arial"/>
              <a:ea typeface="Arial"/>
              <a:cs typeface="Arial"/>
              <a:sym typeface="Arial"/>
            </a:endParaRPr>
          </a:p>
          <a:p>
            <a:pPr marL="342900" lvl="1" indent="-305752" algn="l" rtl="0">
              <a:lnSpc>
                <a:spcPct val="80000"/>
              </a:lnSpc>
              <a:spcBef>
                <a:spcPts val="117"/>
              </a:spcBef>
              <a:spcAft>
                <a:spcPts val="0"/>
              </a:spcAft>
              <a:buClr>
                <a:schemeClr val="dk1"/>
              </a:buClr>
              <a:buSzPts val="585"/>
              <a:buNone/>
            </a:pPr>
            <a:endParaRPr sz="585">
              <a:latin typeface="Arial"/>
              <a:ea typeface="Arial"/>
              <a:cs typeface="Arial"/>
              <a:sym typeface="Arial"/>
            </a:endParaRPr>
          </a:p>
          <a:p>
            <a:pPr marL="342900" lvl="0" indent="-276860" algn="l" rtl="0">
              <a:lnSpc>
                <a:spcPct val="80000"/>
              </a:lnSpc>
              <a:spcBef>
                <a:spcPts val="208"/>
              </a:spcBef>
              <a:spcAft>
                <a:spcPts val="0"/>
              </a:spcAft>
              <a:buClr>
                <a:schemeClr val="dk1"/>
              </a:buClr>
              <a:buSzPts val="1040"/>
              <a:buNone/>
            </a:pPr>
            <a:endParaRPr sz="104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95" name="Google Shape;295;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odd = [1, 3, 5] odd.append(7) </a:t>
            </a:r>
            <a:endParaRPr/>
          </a:p>
          <a:p>
            <a:pPr marL="342900" lvl="0" indent="-342900" algn="l" rtl="0">
              <a:spcBef>
                <a:spcPts val="640"/>
              </a:spcBef>
              <a:spcAft>
                <a:spcPts val="0"/>
              </a:spcAft>
              <a:buClr>
                <a:schemeClr val="dk1"/>
              </a:buClr>
              <a:buSzPts val="3200"/>
              <a:buChar char="•"/>
            </a:pPr>
            <a:r>
              <a:rPr lang="en-US"/>
              <a:t># Output: [1, 3, 5, 7] </a:t>
            </a:r>
            <a:endParaRPr/>
          </a:p>
          <a:p>
            <a:pPr marL="742950" lvl="1" indent="-285750" algn="l" rtl="0">
              <a:spcBef>
                <a:spcPts val="560"/>
              </a:spcBef>
              <a:spcAft>
                <a:spcPts val="0"/>
              </a:spcAft>
              <a:buClr>
                <a:schemeClr val="dk1"/>
              </a:buClr>
              <a:buSzPts val="2800"/>
              <a:buChar char="–"/>
            </a:pPr>
            <a:r>
              <a:rPr lang="en-US"/>
              <a:t>print(odd) </a:t>
            </a:r>
            <a:endParaRPr/>
          </a:p>
          <a:p>
            <a:pPr marL="342900" lvl="0" indent="-342900" algn="l" rtl="0">
              <a:spcBef>
                <a:spcPts val="640"/>
              </a:spcBef>
              <a:spcAft>
                <a:spcPts val="0"/>
              </a:spcAft>
              <a:buClr>
                <a:schemeClr val="dk1"/>
              </a:buClr>
              <a:buSzPts val="3200"/>
              <a:buChar char="•"/>
            </a:pPr>
            <a:r>
              <a:rPr lang="en-US"/>
              <a:t>odd.extend([9, 11, 13]) </a:t>
            </a:r>
            <a:endParaRPr/>
          </a:p>
          <a:p>
            <a:pPr marL="342900" lvl="0" indent="-342900" algn="l" rtl="0">
              <a:spcBef>
                <a:spcPts val="640"/>
              </a:spcBef>
              <a:spcAft>
                <a:spcPts val="0"/>
              </a:spcAft>
              <a:buClr>
                <a:schemeClr val="dk1"/>
              </a:buClr>
              <a:buSzPts val="3200"/>
              <a:buChar char="•"/>
            </a:pPr>
            <a:r>
              <a:rPr lang="en-US"/>
              <a:t># Output: [1, 3, 5, 7, 9, 11, 13] </a:t>
            </a:r>
            <a:endParaRPr/>
          </a:p>
          <a:p>
            <a:pPr marL="742950" lvl="1" indent="-285750" algn="l" rtl="0">
              <a:spcBef>
                <a:spcPts val="560"/>
              </a:spcBef>
              <a:spcAft>
                <a:spcPts val="0"/>
              </a:spcAft>
              <a:buClr>
                <a:schemeClr val="dk1"/>
              </a:buClr>
              <a:buSzPts val="2800"/>
              <a:buChar char="–"/>
            </a:pPr>
            <a:r>
              <a:rPr lang="en-US"/>
              <a:t>print(odd)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01" name="Google Shape;30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odd = [1, 3, 5]</a:t>
            </a:r>
            <a:endParaRPr/>
          </a:p>
          <a:p>
            <a:pPr marL="342900" lvl="0" indent="-342900" algn="l" rtl="0">
              <a:spcBef>
                <a:spcPts val="640"/>
              </a:spcBef>
              <a:spcAft>
                <a:spcPts val="0"/>
              </a:spcAft>
              <a:buClr>
                <a:schemeClr val="dk1"/>
              </a:buClr>
              <a:buSzPts val="3200"/>
              <a:buChar char="•"/>
            </a:pPr>
            <a:r>
              <a:rPr lang="en-US"/>
              <a:t> # Output: [1, 3, 5, 9, 7, 5] </a:t>
            </a:r>
            <a:endParaRPr/>
          </a:p>
          <a:p>
            <a:pPr marL="742950" lvl="1" indent="-285750" algn="l" rtl="0">
              <a:spcBef>
                <a:spcPts val="560"/>
              </a:spcBef>
              <a:spcAft>
                <a:spcPts val="0"/>
              </a:spcAft>
              <a:buClr>
                <a:schemeClr val="dk1"/>
              </a:buClr>
              <a:buSzPts val="2800"/>
              <a:buChar char="–"/>
            </a:pPr>
            <a:r>
              <a:rPr lang="en-US"/>
              <a:t>print(odd + [9, 7, 5])</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07" name="Google Shape;307;p33"/>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960"/>
              <a:buChar char="•"/>
            </a:pPr>
            <a:r>
              <a:rPr lang="en-US" sz="2960"/>
              <a:t>my_list = ['p','r','o','b','l','e','m']</a:t>
            </a:r>
            <a:endParaRPr/>
          </a:p>
          <a:p>
            <a:pPr marL="342900" lvl="0" indent="-342900" algn="l" rtl="0">
              <a:lnSpc>
                <a:spcPct val="80000"/>
              </a:lnSpc>
              <a:spcBef>
                <a:spcPts val="592"/>
              </a:spcBef>
              <a:spcAft>
                <a:spcPts val="0"/>
              </a:spcAft>
              <a:buClr>
                <a:schemeClr val="dk1"/>
              </a:buClr>
              <a:buSzPts val="2960"/>
              <a:buChar char="•"/>
            </a:pPr>
            <a:r>
              <a:rPr lang="en-US" sz="2960"/>
              <a:t># delete one item</a:t>
            </a:r>
            <a:endParaRPr/>
          </a:p>
          <a:p>
            <a:pPr marL="742950" lvl="1" indent="-285750" algn="l" rtl="0">
              <a:lnSpc>
                <a:spcPct val="80000"/>
              </a:lnSpc>
              <a:spcBef>
                <a:spcPts val="518"/>
              </a:spcBef>
              <a:spcAft>
                <a:spcPts val="0"/>
              </a:spcAft>
              <a:buClr>
                <a:schemeClr val="dk1"/>
              </a:buClr>
              <a:buSzPts val="2590"/>
              <a:buChar char="–"/>
            </a:pPr>
            <a:r>
              <a:rPr lang="en-US" sz="2590"/>
              <a:t>del my_list[2]</a:t>
            </a:r>
            <a:endParaRPr/>
          </a:p>
          <a:p>
            <a:pPr marL="342900" lvl="0" indent="-342900" algn="l" rtl="0">
              <a:lnSpc>
                <a:spcPct val="80000"/>
              </a:lnSpc>
              <a:spcBef>
                <a:spcPts val="592"/>
              </a:spcBef>
              <a:spcAft>
                <a:spcPts val="0"/>
              </a:spcAft>
              <a:buClr>
                <a:schemeClr val="dk1"/>
              </a:buClr>
              <a:buSzPts val="2960"/>
              <a:buChar char="•"/>
            </a:pPr>
            <a:r>
              <a:rPr lang="en-US" sz="2960"/>
              <a:t># Output: ['p', 'r', 'b', 'l', 'e', 'm']     	print(my_list)</a:t>
            </a:r>
            <a:endParaRPr/>
          </a:p>
          <a:p>
            <a:pPr marL="342900" lvl="0" indent="-342900" algn="l" rtl="0">
              <a:lnSpc>
                <a:spcPct val="80000"/>
              </a:lnSpc>
              <a:spcBef>
                <a:spcPts val="592"/>
              </a:spcBef>
              <a:spcAft>
                <a:spcPts val="0"/>
              </a:spcAft>
              <a:buClr>
                <a:schemeClr val="dk1"/>
              </a:buClr>
              <a:buSzPts val="2960"/>
              <a:buChar char="•"/>
            </a:pPr>
            <a:r>
              <a:rPr lang="en-US" sz="2960"/>
              <a:t># delete multiple items</a:t>
            </a:r>
            <a:endParaRPr/>
          </a:p>
          <a:p>
            <a:pPr marL="742950" lvl="1" indent="-285750" algn="l" rtl="0">
              <a:lnSpc>
                <a:spcPct val="80000"/>
              </a:lnSpc>
              <a:spcBef>
                <a:spcPts val="518"/>
              </a:spcBef>
              <a:spcAft>
                <a:spcPts val="0"/>
              </a:spcAft>
              <a:buClr>
                <a:schemeClr val="dk1"/>
              </a:buClr>
              <a:buSzPts val="2590"/>
              <a:buChar char="–"/>
            </a:pPr>
            <a:r>
              <a:rPr lang="en-US" sz="2590"/>
              <a:t>del my_list[1:5]  </a:t>
            </a:r>
            <a:endParaRPr sz="2590"/>
          </a:p>
          <a:p>
            <a:pPr marL="342900" lvl="0" indent="-342900" algn="l" rtl="0">
              <a:lnSpc>
                <a:spcPct val="80000"/>
              </a:lnSpc>
              <a:spcBef>
                <a:spcPts val="592"/>
              </a:spcBef>
              <a:spcAft>
                <a:spcPts val="0"/>
              </a:spcAft>
              <a:buClr>
                <a:schemeClr val="dk1"/>
              </a:buClr>
              <a:buSzPts val="2960"/>
              <a:buChar char="•"/>
            </a:pPr>
            <a:r>
              <a:rPr lang="en-US" sz="2960"/>
              <a:t># Output: ['p', 'm']</a:t>
            </a:r>
            <a:endParaRPr/>
          </a:p>
          <a:p>
            <a:pPr marL="742950" lvl="1" indent="-285750" algn="l" rtl="0">
              <a:lnSpc>
                <a:spcPct val="80000"/>
              </a:lnSpc>
              <a:spcBef>
                <a:spcPts val="518"/>
              </a:spcBef>
              <a:spcAft>
                <a:spcPts val="0"/>
              </a:spcAft>
              <a:buClr>
                <a:schemeClr val="dk1"/>
              </a:buClr>
              <a:buSzPts val="2590"/>
              <a:buChar char="–"/>
            </a:pPr>
            <a:r>
              <a:rPr lang="en-US" sz="2590"/>
              <a:t>print(my_list)</a:t>
            </a:r>
            <a:endParaRPr/>
          </a:p>
          <a:p>
            <a:pPr marL="342900" lvl="0" indent="-342900" algn="l" rtl="0">
              <a:lnSpc>
                <a:spcPct val="80000"/>
              </a:lnSpc>
              <a:spcBef>
                <a:spcPts val="592"/>
              </a:spcBef>
              <a:spcAft>
                <a:spcPts val="0"/>
              </a:spcAft>
              <a:buClr>
                <a:schemeClr val="dk1"/>
              </a:buClr>
              <a:buSzPts val="2960"/>
              <a:buChar char="•"/>
            </a:pPr>
            <a:r>
              <a:rPr lang="en-US" sz="2960"/>
              <a:t># delete entire list</a:t>
            </a:r>
            <a:endParaRPr/>
          </a:p>
          <a:p>
            <a:pPr marL="742950" lvl="1" indent="-285750" algn="l" rtl="0">
              <a:lnSpc>
                <a:spcPct val="80000"/>
              </a:lnSpc>
              <a:spcBef>
                <a:spcPts val="518"/>
              </a:spcBef>
              <a:spcAft>
                <a:spcPts val="0"/>
              </a:spcAft>
              <a:buClr>
                <a:schemeClr val="dk1"/>
              </a:buClr>
              <a:buSzPts val="2590"/>
              <a:buChar char="–"/>
            </a:pPr>
            <a:r>
              <a:rPr lang="en-US" sz="2590"/>
              <a:t>del my_list       </a:t>
            </a:r>
            <a:endParaRPr sz="2590"/>
          </a:p>
          <a:p>
            <a:pPr marL="342900" lvl="0" indent="-342900" algn="l" rtl="0">
              <a:lnSpc>
                <a:spcPct val="80000"/>
              </a:lnSpc>
              <a:spcBef>
                <a:spcPts val="592"/>
              </a:spcBef>
              <a:spcAft>
                <a:spcPts val="0"/>
              </a:spcAft>
              <a:buClr>
                <a:schemeClr val="dk1"/>
              </a:buClr>
              <a:buSzPts val="2960"/>
              <a:buChar char="•"/>
            </a:pPr>
            <a:r>
              <a:rPr lang="en-US" sz="2960"/>
              <a:t># Error: List not defined</a:t>
            </a:r>
            <a:endParaRPr/>
          </a:p>
          <a:p>
            <a:pPr marL="742950" lvl="1" indent="-285750" algn="l" rtl="0">
              <a:lnSpc>
                <a:spcPct val="80000"/>
              </a:lnSpc>
              <a:spcBef>
                <a:spcPts val="518"/>
              </a:spcBef>
              <a:spcAft>
                <a:spcPts val="0"/>
              </a:spcAft>
              <a:buClr>
                <a:schemeClr val="dk1"/>
              </a:buClr>
              <a:buSzPts val="2590"/>
              <a:buChar char="–"/>
            </a:pPr>
            <a:r>
              <a:rPr lang="en-US" sz="2590"/>
              <a:t>print(my_list)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a:spLocks noGrp="1"/>
          </p:cNvSpPr>
          <p:nvPr>
            <p:ph type="body" idx="1"/>
          </p:nvPr>
        </p:nvSpPr>
        <p:spPr>
          <a:xfrm>
            <a:off x="457200" y="381000"/>
            <a:ext cx="8229600" cy="57451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my_list = [3, 8, 1, 6, 0, 8, 4]</a:t>
            </a:r>
            <a:endParaRPr/>
          </a:p>
          <a:p>
            <a:pPr marL="342900" lvl="0" indent="-342900" algn="l" rtl="0">
              <a:lnSpc>
                <a:spcPct val="90000"/>
              </a:lnSpc>
              <a:spcBef>
                <a:spcPts val="640"/>
              </a:spcBef>
              <a:spcAft>
                <a:spcPts val="0"/>
              </a:spcAft>
              <a:buClr>
                <a:schemeClr val="dk1"/>
              </a:buClr>
              <a:buSzPts val="3200"/>
              <a:buChar char="•"/>
            </a:pPr>
            <a:r>
              <a:rPr lang="en-US"/>
              <a:t># Output: 1</a:t>
            </a:r>
            <a:endParaRPr/>
          </a:p>
          <a:p>
            <a:pPr marL="742950" lvl="1" indent="-285750" algn="l" rtl="0">
              <a:lnSpc>
                <a:spcPct val="90000"/>
              </a:lnSpc>
              <a:spcBef>
                <a:spcPts val="560"/>
              </a:spcBef>
              <a:spcAft>
                <a:spcPts val="0"/>
              </a:spcAft>
              <a:buClr>
                <a:schemeClr val="dk1"/>
              </a:buClr>
              <a:buSzPts val="2800"/>
              <a:buChar char="–"/>
            </a:pPr>
            <a:r>
              <a:rPr lang="en-US"/>
              <a:t>print(my_list.index(8))</a:t>
            </a:r>
            <a:endParaRPr/>
          </a:p>
          <a:p>
            <a:pPr marL="342900" lvl="0" indent="-342900" algn="l" rtl="0">
              <a:lnSpc>
                <a:spcPct val="90000"/>
              </a:lnSpc>
              <a:spcBef>
                <a:spcPts val="640"/>
              </a:spcBef>
              <a:spcAft>
                <a:spcPts val="0"/>
              </a:spcAft>
              <a:buClr>
                <a:schemeClr val="dk1"/>
              </a:buClr>
              <a:buSzPts val="3200"/>
              <a:buChar char="•"/>
            </a:pPr>
            <a:r>
              <a:rPr lang="en-US"/>
              <a:t># Output: 2</a:t>
            </a:r>
            <a:endParaRPr/>
          </a:p>
          <a:p>
            <a:pPr marL="742950" lvl="1" indent="-285750" algn="l" rtl="0">
              <a:lnSpc>
                <a:spcPct val="90000"/>
              </a:lnSpc>
              <a:spcBef>
                <a:spcPts val="560"/>
              </a:spcBef>
              <a:spcAft>
                <a:spcPts val="0"/>
              </a:spcAft>
              <a:buClr>
                <a:schemeClr val="dk1"/>
              </a:buClr>
              <a:buSzPts val="2800"/>
              <a:buChar char="–"/>
            </a:pPr>
            <a:r>
              <a:rPr lang="en-US"/>
              <a:t>print(my_list.count(8))</a:t>
            </a:r>
            <a:endParaRPr/>
          </a:p>
          <a:p>
            <a:pPr marL="342900" lvl="0" indent="-342900" algn="l" rtl="0">
              <a:lnSpc>
                <a:spcPct val="90000"/>
              </a:lnSpc>
              <a:spcBef>
                <a:spcPts val="640"/>
              </a:spcBef>
              <a:spcAft>
                <a:spcPts val="0"/>
              </a:spcAft>
              <a:buClr>
                <a:schemeClr val="dk1"/>
              </a:buClr>
              <a:buSzPts val="3200"/>
              <a:buChar char="•"/>
            </a:pPr>
            <a:r>
              <a:rPr lang="en-US"/>
              <a:t>my_list.sort()</a:t>
            </a:r>
            <a:endParaRPr/>
          </a:p>
          <a:p>
            <a:pPr marL="342900" lvl="0" indent="-342900" algn="l" rtl="0">
              <a:lnSpc>
                <a:spcPct val="90000"/>
              </a:lnSpc>
              <a:spcBef>
                <a:spcPts val="640"/>
              </a:spcBef>
              <a:spcAft>
                <a:spcPts val="0"/>
              </a:spcAft>
              <a:buClr>
                <a:schemeClr val="dk1"/>
              </a:buClr>
              <a:buSzPts val="3200"/>
              <a:buChar char="•"/>
            </a:pPr>
            <a:r>
              <a:rPr lang="en-US"/>
              <a:t># Output: [0, 1, 3, 4, 6, 8, 8]</a:t>
            </a:r>
            <a:endParaRPr/>
          </a:p>
          <a:p>
            <a:pPr marL="742950" lvl="1" indent="-285750" algn="l" rtl="0">
              <a:lnSpc>
                <a:spcPct val="90000"/>
              </a:lnSpc>
              <a:spcBef>
                <a:spcPts val="560"/>
              </a:spcBef>
              <a:spcAft>
                <a:spcPts val="0"/>
              </a:spcAft>
              <a:buClr>
                <a:schemeClr val="dk1"/>
              </a:buClr>
              <a:buSzPts val="2800"/>
              <a:buChar char="–"/>
            </a:pPr>
            <a:r>
              <a:rPr lang="en-US"/>
              <a:t>print(my_list)</a:t>
            </a:r>
            <a:endParaRPr/>
          </a:p>
          <a:p>
            <a:pPr marL="342900" lvl="0" indent="-342900" algn="l" rtl="0">
              <a:lnSpc>
                <a:spcPct val="90000"/>
              </a:lnSpc>
              <a:spcBef>
                <a:spcPts val="640"/>
              </a:spcBef>
              <a:spcAft>
                <a:spcPts val="0"/>
              </a:spcAft>
              <a:buClr>
                <a:schemeClr val="dk1"/>
              </a:buClr>
              <a:buSzPts val="3200"/>
              <a:buChar char="•"/>
            </a:pPr>
            <a:r>
              <a:rPr lang="en-US"/>
              <a:t>my_list.reverse()</a:t>
            </a:r>
            <a:endParaRPr/>
          </a:p>
          <a:p>
            <a:pPr marL="342900" lvl="0" indent="-342900" algn="l" rtl="0">
              <a:lnSpc>
                <a:spcPct val="90000"/>
              </a:lnSpc>
              <a:spcBef>
                <a:spcPts val="640"/>
              </a:spcBef>
              <a:spcAft>
                <a:spcPts val="0"/>
              </a:spcAft>
              <a:buClr>
                <a:schemeClr val="dk1"/>
              </a:buClr>
              <a:buSzPts val="3200"/>
              <a:buChar char="•"/>
            </a:pPr>
            <a:r>
              <a:rPr lang="en-US"/>
              <a:t># Output: [8, 8, 6, 4, 3, 1, 0]</a:t>
            </a:r>
            <a:endParaRPr/>
          </a:p>
          <a:p>
            <a:pPr marL="742950" lvl="1" indent="-285750" algn="l" rtl="0">
              <a:lnSpc>
                <a:spcPct val="90000"/>
              </a:lnSpc>
              <a:spcBef>
                <a:spcPts val="560"/>
              </a:spcBef>
              <a:spcAft>
                <a:spcPts val="0"/>
              </a:spcAft>
              <a:buClr>
                <a:schemeClr val="dk1"/>
              </a:buClr>
              <a:buSzPts val="2800"/>
              <a:buChar char="–"/>
            </a:pPr>
            <a:r>
              <a:rPr lang="en-US"/>
              <a:t>print(my_list)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Tuple</a:t>
            </a:r>
            <a:endParaRPr/>
          </a:p>
        </p:txBody>
      </p:sp>
      <p:sp>
        <p:nvSpPr>
          <p:cNvPr id="318" name="Google Shape;318;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The difference between the two is that we cannot change the elements of a tuple once it is assigned whereas in a list, elements can be changed.</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A tuple is created by placing all the items (elements) inside a parentheses (), separated by comma. The parentheses are optional but is a good practice to write it.</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A tuple can have any number of items and they may be of different types (integer, float, list, </a:t>
            </a:r>
            <a:r>
              <a:rPr lang="en-US" sz="2400" u="sng">
                <a:solidFill>
                  <a:schemeClr val="hlink"/>
                </a:solidFill>
                <a:latin typeface="Times New Roman"/>
                <a:ea typeface="Times New Roman"/>
                <a:cs typeface="Times New Roman"/>
                <a:sym typeface="Times New Roman"/>
                <a:hlinkClick r:id="rId3"/>
              </a:rPr>
              <a:t>string</a:t>
            </a:r>
            <a:r>
              <a:rPr lang="en-US" sz="2400">
                <a:latin typeface="Times New Roman"/>
                <a:ea typeface="Times New Roman"/>
                <a:cs typeface="Times New Roman"/>
                <a:sym typeface="Times New Roman"/>
              </a:rPr>
              <a:t> etc.).</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String</a:t>
            </a:r>
            <a:endParaRPr/>
          </a:p>
        </p:txBody>
      </p:sp>
      <p:sp>
        <p:nvSpPr>
          <p:cNvPr id="324" name="Google Shape;324;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Strings can be delimited by single (' '), double (" "), triple single (''' '''), or triple double (""" """) quotations and can contain tab (\t) and newline (\n) characters.</a:t>
            </a:r>
            <a:endParaRPr/>
          </a:p>
          <a:p>
            <a:pPr marL="342900" lvl="0" indent="-342900" algn="just" rtl="0">
              <a:lnSpc>
                <a:spcPct val="90000"/>
              </a:lnSpc>
              <a:spcBef>
                <a:spcPts val="440"/>
              </a:spcBef>
              <a:spcAft>
                <a:spcPts val="0"/>
              </a:spcAft>
              <a:buClr>
                <a:schemeClr val="dk1"/>
              </a:buClr>
              <a:buSzPts val="2200"/>
              <a:buChar char="•"/>
            </a:pPr>
            <a:r>
              <a:rPr lang="en-US" sz="2200">
                <a:latin typeface="Times New Roman"/>
                <a:ea typeface="Times New Roman"/>
                <a:cs typeface="Times New Roman"/>
                <a:sym typeface="Times New Roman"/>
              </a:rPr>
              <a:t>The operators (in, +, and *) and built-in functions (len, max, and min) operate on strings as they do on lists and tuples. </a:t>
            </a:r>
            <a:endParaRPr/>
          </a:p>
          <a:p>
            <a:pPr marL="742950" lvl="1" indent="-285750" algn="just" rtl="0">
              <a:lnSpc>
                <a:spcPct val="90000"/>
              </a:lnSpc>
              <a:spcBef>
                <a:spcPts val="400"/>
              </a:spcBef>
              <a:spcAft>
                <a:spcPts val="0"/>
              </a:spcAft>
              <a:buClr>
                <a:srgbClr val="FF0000"/>
              </a:buClr>
              <a:buSzPts val="2000"/>
              <a:buFont typeface="Arial"/>
              <a:buChar char="•"/>
            </a:pPr>
            <a:r>
              <a:rPr lang="en-US" sz="2000" b="1">
                <a:solidFill>
                  <a:srgbClr val="FF0000"/>
                </a:solidFill>
                <a:latin typeface="Times New Roman"/>
                <a:ea typeface="Times New Roman"/>
                <a:cs typeface="Times New Roman"/>
                <a:sym typeface="Times New Roman"/>
              </a:rPr>
              <a:t>“hello” in “hello world” returns True</a:t>
            </a:r>
            <a:endParaRPr/>
          </a:p>
          <a:p>
            <a:pPr marL="742950" lvl="1" indent="-285750" algn="just" rtl="0">
              <a:lnSpc>
                <a:spcPct val="90000"/>
              </a:lnSpc>
              <a:spcBef>
                <a:spcPts val="400"/>
              </a:spcBef>
              <a:spcAft>
                <a:spcPts val="0"/>
              </a:spcAft>
              <a:buClr>
                <a:srgbClr val="7030A0"/>
              </a:buClr>
              <a:buSzPts val="2000"/>
              <a:buFont typeface="Arial"/>
              <a:buChar char="•"/>
            </a:pPr>
            <a:r>
              <a:rPr lang="en-US" sz="2000" b="1">
                <a:solidFill>
                  <a:srgbClr val="7030A0"/>
                </a:solidFill>
                <a:latin typeface="Times New Roman"/>
                <a:ea typeface="Times New Roman"/>
                <a:cs typeface="Times New Roman"/>
                <a:sym typeface="Times New Roman"/>
              </a:rPr>
              <a:t>“Hello ” + “world” returns “Hello world”</a:t>
            </a:r>
            <a:endParaRPr/>
          </a:p>
          <a:p>
            <a:pPr marL="742950" lvl="1" indent="-285750" algn="just" rtl="0">
              <a:lnSpc>
                <a:spcPct val="90000"/>
              </a:lnSpc>
              <a:spcBef>
                <a:spcPts val="400"/>
              </a:spcBef>
              <a:spcAft>
                <a:spcPts val="0"/>
              </a:spcAft>
              <a:buClr>
                <a:srgbClr val="FF0000"/>
              </a:buClr>
              <a:buSzPts val="2000"/>
              <a:buFont typeface="Arial"/>
              <a:buChar char="•"/>
            </a:pPr>
            <a:r>
              <a:rPr lang="en-US" sz="2000" b="1">
                <a:solidFill>
                  <a:srgbClr val="FF0000"/>
                </a:solidFill>
                <a:latin typeface="Times New Roman"/>
                <a:ea typeface="Times New Roman"/>
                <a:cs typeface="Times New Roman"/>
                <a:sym typeface="Times New Roman"/>
              </a:rPr>
              <a:t>“Hello”*3  returns “HelloHelloHello”</a:t>
            </a:r>
            <a:endParaRPr/>
          </a:p>
          <a:p>
            <a:pPr marL="742950" lvl="1" indent="-285750" algn="just" rtl="0">
              <a:lnSpc>
                <a:spcPct val="90000"/>
              </a:lnSpc>
              <a:spcBef>
                <a:spcPts val="400"/>
              </a:spcBef>
              <a:spcAft>
                <a:spcPts val="0"/>
              </a:spcAft>
              <a:buClr>
                <a:srgbClr val="7030A0"/>
              </a:buClr>
              <a:buSzPts val="2000"/>
              <a:buFont typeface="Arial"/>
              <a:buChar char="•"/>
            </a:pPr>
            <a:r>
              <a:rPr lang="en-US" sz="2000" b="1">
                <a:solidFill>
                  <a:srgbClr val="7030A0"/>
                </a:solidFill>
                <a:latin typeface="Times New Roman"/>
                <a:ea typeface="Times New Roman"/>
                <a:cs typeface="Times New Roman"/>
                <a:sym typeface="Times New Roman"/>
              </a:rPr>
              <a:t>len(“something”) returns 9</a:t>
            </a:r>
            <a:endParaRPr/>
          </a:p>
          <a:p>
            <a:pPr marL="742950" lvl="1" indent="-285750" algn="just" rtl="0">
              <a:lnSpc>
                <a:spcPct val="90000"/>
              </a:lnSpc>
              <a:spcBef>
                <a:spcPts val="400"/>
              </a:spcBef>
              <a:spcAft>
                <a:spcPts val="0"/>
              </a:spcAft>
              <a:buClr>
                <a:srgbClr val="FF0000"/>
              </a:buClr>
              <a:buSzPts val="2000"/>
              <a:buFont typeface="Arial"/>
              <a:buChar char="•"/>
            </a:pPr>
            <a:r>
              <a:rPr lang="en-US" sz="2000" b="1">
                <a:solidFill>
                  <a:srgbClr val="FF0000"/>
                </a:solidFill>
                <a:latin typeface="Times New Roman"/>
                <a:ea typeface="Times New Roman"/>
                <a:cs typeface="Times New Roman"/>
                <a:sym typeface="Times New Roman"/>
              </a:rPr>
              <a:t>max(“Returns the character with greatest ascii value in this string”) which is ‘w’</a:t>
            </a:r>
            <a:endParaRPr/>
          </a:p>
          <a:p>
            <a:pPr marL="742950" lvl="1" indent="-285750" algn="just" rtl="0">
              <a:lnSpc>
                <a:spcPct val="90000"/>
              </a:lnSpc>
              <a:spcBef>
                <a:spcPts val="400"/>
              </a:spcBef>
              <a:spcAft>
                <a:spcPts val="0"/>
              </a:spcAft>
              <a:buClr>
                <a:srgbClr val="7030A0"/>
              </a:buClr>
              <a:buSzPts val="2000"/>
              <a:buFont typeface="Arial"/>
              <a:buChar char="•"/>
            </a:pPr>
            <a:r>
              <a:rPr lang="en-US" sz="2000" b="1">
                <a:solidFill>
                  <a:srgbClr val="7030A0"/>
                </a:solidFill>
                <a:latin typeface="Times New Roman"/>
                <a:ea typeface="Times New Roman"/>
                <a:cs typeface="Times New Roman"/>
                <a:sym typeface="Times New Roman"/>
              </a:rPr>
              <a:t>min(“Returns the character with least ascii value in this string”) which is space</a:t>
            </a:r>
            <a:endParaRPr/>
          </a:p>
          <a:p>
            <a:pPr marL="342900" lvl="0" indent="-190500" algn="l" rtl="0">
              <a:lnSpc>
                <a:spcPct val="90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39700" algn="l" rtl="0">
              <a:lnSpc>
                <a:spcPct val="90000"/>
              </a:lnSpc>
              <a:spcBef>
                <a:spcPts val="640"/>
              </a:spcBef>
              <a:spcAft>
                <a:spcPts val="0"/>
              </a:spcAft>
              <a:buClr>
                <a:schemeClr val="dk1"/>
              </a:buClr>
              <a:buSzPts val="32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String</a:t>
            </a:r>
            <a:endParaRPr/>
          </a:p>
        </p:txBody>
      </p:sp>
      <p:sp>
        <p:nvSpPr>
          <p:cNvPr id="330" name="Google Shape;330;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125"/>
              <a:buChar char="•"/>
            </a:pPr>
            <a:r>
              <a:rPr lang="en-US" sz="2125">
                <a:latin typeface="Times New Roman"/>
                <a:ea typeface="Times New Roman"/>
                <a:cs typeface="Times New Roman"/>
                <a:sym typeface="Times New Roman"/>
              </a:rPr>
              <a:t>The print function outputs strings. Other Python data types can be easily converted to strings and formatted:</a:t>
            </a:r>
            <a:endParaRPr/>
          </a:p>
          <a:p>
            <a:pPr marL="342900" lvl="0" indent="-207962" algn="l" rtl="0">
              <a:lnSpc>
                <a:spcPct val="80000"/>
              </a:lnSpc>
              <a:spcBef>
                <a:spcPts val="425"/>
              </a:spcBef>
              <a:spcAft>
                <a:spcPts val="0"/>
              </a:spcAft>
              <a:buClr>
                <a:schemeClr val="dk1"/>
              </a:buClr>
              <a:buSzPts val="2125"/>
              <a:buNone/>
            </a:pPr>
            <a:endParaRPr sz="2125">
              <a:latin typeface="Times New Roman"/>
              <a:ea typeface="Times New Roman"/>
              <a:cs typeface="Times New Roman"/>
              <a:sym typeface="Times New Roman"/>
            </a:endParaRPr>
          </a:p>
          <a:p>
            <a:pPr marL="0" lvl="0" indent="0" algn="l" rtl="0">
              <a:lnSpc>
                <a:spcPct val="80000"/>
              </a:lnSpc>
              <a:spcBef>
                <a:spcPts val="425"/>
              </a:spcBef>
              <a:spcAft>
                <a:spcPts val="0"/>
              </a:spcAft>
              <a:buClr>
                <a:schemeClr val="dk1"/>
              </a:buClr>
              <a:buSzPts val="2125"/>
              <a:buNone/>
            </a:pPr>
            <a:r>
              <a:rPr lang="en-US" sz="2125">
                <a:latin typeface="Times New Roman"/>
                <a:ea typeface="Times New Roman"/>
                <a:cs typeface="Times New Roman"/>
                <a:sym typeface="Times New Roman"/>
              </a:rPr>
              <a:t>&gt;&gt;&gt; e = 2.718</a:t>
            </a:r>
            <a:endParaRPr/>
          </a:p>
          <a:p>
            <a:pPr marL="0" lvl="0" indent="0" algn="l" rtl="0">
              <a:lnSpc>
                <a:spcPct val="80000"/>
              </a:lnSpc>
              <a:spcBef>
                <a:spcPts val="425"/>
              </a:spcBef>
              <a:spcAft>
                <a:spcPts val="0"/>
              </a:spcAft>
              <a:buClr>
                <a:schemeClr val="dk1"/>
              </a:buClr>
              <a:buSzPts val="2125"/>
              <a:buNone/>
            </a:pPr>
            <a:r>
              <a:rPr lang="en-US" sz="2125">
                <a:latin typeface="Times New Roman"/>
                <a:ea typeface="Times New Roman"/>
                <a:cs typeface="Times New Roman"/>
                <a:sym typeface="Times New Roman"/>
              </a:rPr>
              <a:t>&gt;&gt;&gt; x = [1, "two", 3, 4.0, ["a", "b"], (5, 6)]</a:t>
            </a:r>
            <a:endParaRPr/>
          </a:p>
          <a:p>
            <a:pPr marL="0" lvl="0" indent="0" algn="l" rtl="0">
              <a:lnSpc>
                <a:spcPct val="80000"/>
              </a:lnSpc>
              <a:spcBef>
                <a:spcPts val="425"/>
              </a:spcBef>
              <a:spcAft>
                <a:spcPts val="0"/>
              </a:spcAft>
              <a:buClr>
                <a:schemeClr val="dk1"/>
              </a:buClr>
              <a:buSzPts val="2125"/>
              <a:buNone/>
            </a:pPr>
            <a:endParaRPr sz="2125">
              <a:latin typeface="Times New Roman"/>
              <a:ea typeface="Times New Roman"/>
              <a:cs typeface="Times New Roman"/>
              <a:sym typeface="Times New Roman"/>
            </a:endParaRPr>
          </a:p>
          <a:p>
            <a:pPr marL="0" lvl="0" indent="0" algn="l" rtl="0">
              <a:lnSpc>
                <a:spcPct val="80000"/>
              </a:lnSpc>
              <a:spcBef>
                <a:spcPts val="425"/>
              </a:spcBef>
              <a:spcAft>
                <a:spcPts val="0"/>
              </a:spcAft>
              <a:buClr>
                <a:schemeClr val="dk1"/>
              </a:buClr>
              <a:buSzPts val="2125"/>
              <a:buNone/>
            </a:pPr>
            <a:r>
              <a:rPr lang="en-US" sz="2125">
                <a:latin typeface="Times New Roman"/>
                <a:ea typeface="Times New Roman"/>
                <a:cs typeface="Times New Roman"/>
                <a:sym typeface="Times New Roman"/>
              </a:rPr>
              <a:t>&gt;&gt;&gt; print("The constant e is:", e, "and the list x is:", x)</a:t>
            </a:r>
            <a:endParaRPr/>
          </a:p>
          <a:p>
            <a:pPr marL="0" lvl="0" indent="0" algn="l" rtl="0">
              <a:lnSpc>
                <a:spcPct val="80000"/>
              </a:lnSpc>
              <a:spcBef>
                <a:spcPts val="425"/>
              </a:spcBef>
              <a:spcAft>
                <a:spcPts val="0"/>
              </a:spcAft>
              <a:buClr>
                <a:schemeClr val="dk1"/>
              </a:buClr>
              <a:buSzPts val="2125"/>
              <a:buNone/>
            </a:pPr>
            <a:r>
              <a:rPr lang="en-US" sz="2125">
                <a:latin typeface="Times New Roman"/>
                <a:ea typeface="Times New Roman"/>
                <a:cs typeface="Times New Roman"/>
                <a:sym typeface="Times New Roman"/>
              </a:rPr>
              <a:t>The constant e is: 2.718 and the list x is: [1, 'two', 3, 4.0, ['a', 'b'], (5, 6)]</a:t>
            </a:r>
            <a:endParaRPr/>
          </a:p>
          <a:p>
            <a:pPr marL="0" lvl="0" indent="0" algn="l" rtl="0">
              <a:lnSpc>
                <a:spcPct val="80000"/>
              </a:lnSpc>
              <a:spcBef>
                <a:spcPts val="425"/>
              </a:spcBef>
              <a:spcAft>
                <a:spcPts val="0"/>
              </a:spcAft>
              <a:buClr>
                <a:schemeClr val="dk1"/>
              </a:buClr>
              <a:buSzPts val="2125"/>
              <a:buNone/>
            </a:pPr>
            <a:endParaRPr sz="2125">
              <a:latin typeface="Times New Roman"/>
              <a:ea typeface="Times New Roman"/>
              <a:cs typeface="Times New Roman"/>
              <a:sym typeface="Times New Roman"/>
            </a:endParaRPr>
          </a:p>
          <a:p>
            <a:pPr marL="0" lvl="0" indent="0" algn="l" rtl="0">
              <a:lnSpc>
                <a:spcPct val="80000"/>
              </a:lnSpc>
              <a:spcBef>
                <a:spcPts val="425"/>
              </a:spcBef>
              <a:spcAft>
                <a:spcPts val="0"/>
              </a:spcAft>
              <a:buClr>
                <a:schemeClr val="dk1"/>
              </a:buClr>
              <a:buSzPts val="2125"/>
              <a:buNone/>
            </a:pPr>
            <a:endParaRPr sz="2125">
              <a:latin typeface="Times New Roman"/>
              <a:ea typeface="Times New Roman"/>
              <a:cs typeface="Times New Roman"/>
              <a:sym typeface="Times New Roman"/>
            </a:endParaRPr>
          </a:p>
          <a:p>
            <a:pPr marL="342900" lvl="0" indent="-342900" algn="l" rtl="0">
              <a:lnSpc>
                <a:spcPct val="80000"/>
              </a:lnSpc>
              <a:spcBef>
                <a:spcPts val="425"/>
              </a:spcBef>
              <a:spcAft>
                <a:spcPts val="0"/>
              </a:spcAft>
              <a:buClr>
                <a:schemeClr val="dk1"/>
              </a:buClr>
              <a:buSzPts val="2125"/>
              <a:buChar char="•"/>
            </a:pPr>
            <a:r>
              <a:rPr lang="en-US" sz="2125">
                <a:latin typeface="Times New Roman"/>
                <a:ea typeface="Times New Roman"/>
                <a:cs typeface="Times New Roman"/>
                <a:sym typeface="Times New Roman"/>
              </a:rPr>
              <a:t>Objects are automatically converted to string representations for printing.</a:t>
            </a:r>
            <a:endParaRPr/>
          </a:p>
          <a:p>
            <a:pPr marL="342900" lvl="0" indent="-215900" algn="l" rtl="0">
              <a:lnSpc>
                <a:spcPct val="80000"/>
              </a:lnSpc>
              <a:spcBef>
                <a:spcPts val="400"/>
              </a:spcBef>
              <a:spcAft>
                <a:spcPts val="0"/>
              </a:spcAft>
              <a:buClr>
                <a:schemeClr val="dk1"/>
              </a:buClr>
              <a:buSzPts val="2000"/>
              <a:buNone/>
            </a:pP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String Operations</a:t>
            </a:r>
            <a:endParaRPr/>
          </a:p>
        </p:txBody>
      </p:sp>
      <p:sp>
        <p:nvSpPr>
          <p:cNvPr id="336" name="Google Shape;336;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Some operators apply to strings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 + implies “concatenation”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 * implies “multiple concatenation”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Python knows when it is dealing with a string or a number and behaves appropriately. </a:t>
            </a:r>
            <a:r>
              <a:rPr lang="en-US" sz="2400" b="1">
                <a:latin typeface="Times New Roman"/>
                <a:ea typeface="Times New Roman"/>
                <a:cs typeface="Times New Roman"/>
                <a:sym typeface="Times New Roman"/>
              </a:rPr>
              <a:t>Put paranthesis for print in python 3.x. </a:t>
            </a:r>
            <a:endParaRPr sz="2400" b="1">
              <a:latin typeface="Times New Roman"/>
              <a:ea typeface="Times New Roman"/>
              <a:cs typeface="Times New Roman"/>
              <a:sym typeface="Times New Roman"/>
            </a:endParaRPr>
          </a:p>
        </p:txBody>
      </p:sp>
      <p:pic>
        <p:nvPicPr>
          <p:cNvPr id="337" name="Google Shape;337;p38"/>
          <p:cNvPicPr preferRelativeResize="0"/>
          <p:nvPr/>
        </p:nvPicPr>
        <p:blipFill rotWithShape="1">
          <a:blip r:embed="rId3">
            <a:alphaModFix/>
          </a:blip>
          <a:srcRect/>
          <a:stretch/>
        </p:blipFill>
        <p:spPr>
          <a:xfrm>
            <a:off x="3352800" y="4038600"/>
            <a:ext cx="2438400" cy="158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1371600" y="304800"/>
            <a:ext cx="6683765" cy="72817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Python is expressive</a:t>
            </a:r>
            <a:endParaRPr/>
          </a:p>
        </p:txBody>
      </p:sp>
      <p:sp>
        <p:nvSpPr>
          <p:cNvPr id="107" name="Google Shape;107;p5"/>
          <p:cNvSpPr txBox="1">
            <a:spLocks noGrp="1"/>
          </p:cNvSpPr>
          <p:nvPr>
            <p:ph type="body" idx="1"/>
          </p:nvPr>
        </p:nvSpPr>
        <p:spPr>
          <a:xfrm>
            <a:off x="1066800" y="990600"/>
            <a:ext cx="7572778" cy="485533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Char char="•"/>
            </a:pPr>
            <a:r>
              <a:rPr lang="en-US" sz="2200">
                <a:latin typeface="Times New Roman"/>
                <a:ea typeface="Times New Roman"/>
                <a:cs typeface="Times New Roman"/>
                <a:sym typeface="Times New Roman"/>
              </a:rPr>
              <a:t>Python is a very expressive language. </a:t>
            </a:r>
            <a:endParaRPr sz="2200">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Char char="•"/>
            </a:pPr>
            <a:r>
              <a:rPr lang="en-US" sz="2200">
                <a:latin typeface="Times New Roman"/>
                <a:ea typeface="Times New Roman"/>
                <a:cs typeface="Times New Roman"/>
                <a:sym typeface="Times New Roman"/>
              </a:rPr>
              <a:t>Expressive</a:t>
            </a:r>
            <a:r>
              <a:rPr lang="en-US" sz="2200" i="1">
                <a:latin typeface="Times New Roman"/>
                <a:ea typeface="Times New Roman"/>
                <a:cs typeface="Times New Roman"/>
                <a:sym typeface="Times New Roman"/>
              </a:rPr>
              <a:t> </a:t>
            </a:r>
            <a:r>
              <a:rPr lang="en-US" sz="2200">
                <a:latin typeface="Times New Roman"/>
                <a:ea typeface="Times New Roman"/>
                <a:cs typeface="Times New Roman"/>
                <a:sym typeface="Times New Roman"/>
              </a:rPr>
              <a:t>in this context means that a single line of Python code can do more than a single line of code in most other languages.</a:t>
            </a:r>
            <a:endParaRPr/>
          </a:p>
          <a:p>
            <a:pPr marL="342900" lvl="0" indent="-342900" algn="l" rtl="0">
              <a:spcBef>
                <a:spcPts val="440"/>
              </a:spcBef>
              <a:spcAft>
                <a:spcPts val="0"/>
              </a:spcAft>
              <a:buClr>
                <a:schemeClr val="dk1"/>
              </a:buClr>
              <a:buSzPts val="2200"/>
              <a:buChar char="•"/>
            </a:pPr>
            <a:r>
              <a:rPr lang="en-US" sz="2200">
                <a:latin typeface="Times New Roman"/>
                <a:ea typeface="Times New Roman"/>
                <a:cs typeface="Times New Roman"/>
                <a:sym typeface="Times New Roman"/>
              </a:rPr>
              <a:t>The fewer lines of code you have to write, the faster you can complete the project.</a:t>
            </a:r>
            <a:endParaRPr/>
          </a:p>
          <a:p>
            <a:pPr marL="342900" lvl="0" indent="-342900" algn="l" rtl="0">
              <a:spcBef>
                <a:spcPts val="440"/>
              </a:spcBef>
              <a:spcAft>
                <a:spcPts val="0"/>
              </a:spcAft>
              <a:buClr>
                <a:schemeClr val="dk1"/>
              </a:buClr>
              <a:buSzPts val="2200"/>
              <a:buChar char="•"/>
            </a:pPr>
            <a:r>
              <a:rPr lang="en-US" sz="2200">
                <a:latin typeface="Times New Roman"/>
                <a:ea typeface="Times New Roman"/>
                <a:cs typeface="Times New Roman"/>
                <a:sym typeface="Times New Roman"/>
              </a:rPr>
              <a:t>For example, let’s consider swapping the values of two variables, var1 and var2. </a:t>
            </a:r>
            <a:endParaRPr sz="2200">
              <a:latin typeface="Times New Roman"/>
              <a:ea typeface="Times New Roman"/>
              <a:cs typeface="Times New Roman"/>
              <a:sym typeface="Times New Roman"/>
            </a:endParaRPr>
          </a:p>
          <a:p>
            <a:pPr marL="0" lvl="0" indent="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	In Java, this requires three lines of code and an extra variable:</a:t>
            </a:r>
            <a:endParaRPr/>
          </a:p>
          <a:p>
            <a:pPr marL="0" lvl="0" indent="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				int temp = var1;</a:t>
            </a:r>
            <a:endParaRPr/>
          </a:p>
          <a:p>
            <a:pPr marL="0" lvl="0" indent="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				var1 = var2;</a:t>
            </a:r>
            <a:endParaRPr/>
          </a:p>
          <a:p>
            <a:pPr marL="0" lvl="0" indent="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				var2 = temp;</a:t>
            </a:r>
            <a:endParaRPr/>
          </a:p>
          <a:p>
            <a:pPr marL="0" lvl="0" indent="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	Using Python,    var2, var1 = var1, var2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481013"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Compiling and interpreting</a:t>
            </a:r>
            <a:endParaRPr/>
          </a:p>
        </p:txBody>
      </p:sp>
      <p:sp>
        <p:nvSpPr>
          <p:cNvPr id="113" name="Google Shape;113;p6"/>
          <p:cNvSpPr txBox="1">
            <a:spLocks noGrp="1"/>
          </p:cNvSpPr>
          <p:nvPr>
            <p:ph type="body" idx="1"/>
          </p:nvPr>
        </p:nvSpPr>
        <p:spPr>
          <a:xfrm>
            <a:off x="457200" y="990600"/>
            <a:ext cx="8229600" cy="5715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960"/>
              <a:buNone/>
            </a:pPr>
            <a:r>
              <a:rPr lang="en-US" sz="2960"/>
              <a:t>Many languages require you to </a:t>
            </a:r>
            <a:r>
              <a:rPr lang="en-US" sz="2960" i="1"/>
              <a:t>compile </a:t>
            </a:r>
            <a:r>
              <a:rPr lang="en-US" sz="2960"/>
              <a:t>(translate) your program into a form that the machine understands.</a:t>
            </a:r>
            <a:endParaRPr/>
          </a:p>
          <a:p>
            <a:pPr marL="742950" lvl="1" indent="-121284" algn="l" rtl="0">
              <a:lnSpc>
                <a:spcPct val="90000"/>
              </a:lnSpc>
              <a:spcBef>
                <a:spcPts val="518"/>
              </a:spcBef>
              <a:spcAft>
                <a:spcPts val="0"/>
              </a:spcAft>
              <a:buClr>
                <a:schemeClr val="dk1"/>
              </a:buClr>
              <a:buSzPts val="2590"/>
              <a:buNone/>
            </a:pPr>
            <a:endParaRPr sz="2590"/>
          </a:p>
          <a:p>
            <a:pPr marL="742950" lvl="1" indent="-121284" algn="l" rtl="0">
              <a:lnSpc>
                <a:spcPct val="90000"/>
              </a:lnSpc>
              <a:spcBef>
                <a:spcPts val="518"/>
              </a:spcBef>
              <a:spcAft>
                <a:spcPts val="0"/>
              </a:spcAft>
              <a:buClr>
                <a:schemeClr val="dk1"/>
              </a:buClr>
              <a:buSzPts val="2590"/>
              <a:buNone/>
            </a:pPr>
            <a:endParaRPr sz="2590"/>
          </a:p>
          <a:p>
            <a:pPr marL="742950" lvl="1" indent="-121284" algn="l" rtl="0">
              <a:lnSpc>
                <a:spcPct val="90000"/>
              </a:lnSpc>
              <a:spcBef>
                <a:spcPts val="518"/>
              </a:spcBef>
              <a:spcAft>
                <a:spcPts val="0"/>
              </a:spcAft>
              <a:buClr>
                <a:schemeClr val="dk1"/>
              </a:buClr>
              <a:buSzPts val="2590"/>
              <a:buNone/>
            </a:pPr>
            <a:endParaRPr sz="2590"/>
          </a:p>
          <a:p>
            <a:pPr marL="742950" lvl="1" indent="-121284" algn="l" rtl="0">
              <a:lnSpc>
                <a:spcPct val="90000"/>
              </a:lnSpc>
              <a:spcBef>
                <a:spcPts val="518"/>
              </a:spcBef>
              <a:spcAft>
                <a:spcPts val="0"/>
              </a:spcAft>
              <a:buClr>
                <a:schemeClr val="dk1"/>
              </a:buClr>
              <a:buSzPts val="2590"/>
              <a:buNone/>
            </a:pPr>
            <a:endParaRPr sz="2590"/>
          </a:p>
          <a:p>
            <a:pPr marL="742950" lvl="1" indent="-121284" algn="l" rtl="0">
              <a:lnSpc>
                <a:spcPct val="90000"/>
              </a:lnSpc>
              <a:spcBef>
                <a:spcPts val="518"/>
              </a:spcBef>
              <a:spcAft>
                <a:spcPts val="0"/>
              </a:spcAft>
              <a:buClr>
                <a:schemeClr val="dk1"/>
              </a:buClr>
              <a:buSzPts val="2590"/>
              <a:buNone/>
            </a:pPr>
            <a:endParaRPr sz="2590"/>
          </a:p>
          <a:p>
            <a:pPr marL="742950" lvl="1" indent="-121284" algn="l" rtl="0">
              <a:lnSpc>
                <a:spcPct val="90000"/>
              </a:lnSpc>
              <a:spcBef>
                <a:spcPts val="518"/>
              </a:spcBef>
              <a:spcAft>
                <a:spcPts val="0"/>
              </a:spcAft>
              <a:buClr>
                <a:schemeClr val="dk1"/>
              </a:buClr>
              <a:buSzPts val="2590"/>
              <a:buNone/>
            </a:pPr>
            <a:endParaRPr sz="2590"/>
          </a:p>
          <a:p>
            <a:pPr marL="742950" lvl="1" indent="-121284" algn="l" rtl="0">
              <a:lnSpc>
                <a:spcPct val="90000"/>
              </a:lnSpc>
              <a:spcBef>
                <a:spcPts val="518"/>
              </a:spcBef>
              <a:spcAft>
                <a:spcPts val="0"/>
              </a:spcAft>
              <a:buClr>
                <a:schemeClr val="dk1"/>
              </a:buClr>
              <a:buSzPts val="2590"/>
              <a:buNone/>
            </a:pPr>
            <a:endParaRPr sz="2590"/>
          </a:p>
          <a:p>
            <a:pPr marL="342900" lvl="0" indent="-342900" algn="l" rtl="0">
              <a:lnSpc>
                <a:spcPct val="90000"/>
              </a:lnSpc>
              <a:spcBef>
                <a:spcPts val="592"/>
              </a:spcBef>
              <a:spcAft>
                <a:spcPts val="0"/>
              </a:spcAft>
              <a:buClr>
                <a:schemeClr val="dk1"/>
              </a:buClr>
              <a:buSzPts val="2960"/>
              <a:buChar char="•"/>
            </a:pPr>
            <a:r>
              <a:rPr lang="en-US" sz="2960"/>
              <a:t>Python is instead directly </a:t>
            </a:r>
            <a:r>
              <a:rPr lang="en-US" sz="2960" i="1"/>
              <a:t>interpreted </a:t>
            </a:r>
            <a:r>
              <a:rPr lang="en-US" sz="2960"/>
              <a:t>into machine instructions.</a:t>
            </a:r>
            <a:endParaRPr/>
          </a:p>
        </p:txBody>
      </p:sp>
      <p:grpSp>
        <p:nvGrpSpPr>
          <p:cNvPr id="114" name="Google Shape;114;p6"/>
          <p:cNvGrpSpPr/>
          <p:nvPr/>
        </p:nvGrpSpPr>
        <p:grpSpPr>
          <a:xfrm>
            <a:off x="1295400" y="1892300"/>
            <a:ext cx="6397625" cy="1765300"/>
            <a:chOff x="48" y="2544"/>
            <a:chExt cx="5565" cy="1536"/>
          </a:xfrm>
        </p:grpSpPr>
        <p:cxnSp>
          <p:nvCxnSpPr>
            <p:cNvPr id="115" name="Google Shape;115;p6"/>
            <p:cNvCxnSpPr/>
            <p:nvPr/>
          </p:nvCxnSpPr>
          <p:spPr>
            <a:xfrm>
              <a:off x="1824" y="3456"/>
              <a:ext cx="336" cy="0"/>
            </a:xfrm>
            <a:prstGeom prst="straightConnector1">
              <a:avLst/>
            </a:prstGeom>
            <a:noFill/>
            <a:ln w="9525" cap="flat" cmpd="sng">
              <a:solidFill>
                <a:srgbClr val="000000"/>
              </a:solidFill>
              <a:prstDash val="solid"/>
              <a:miter lim="800000"/>
              <a:headEnd type="none" w="med" len="med"/>
              <a:tailEnd type="triangle" w="med" len="med"/>
            </a:ln>
          </p:spPr>
        </p:cxnSp>
        <p:sp>
          <p:nvSpPr>
            <p:cNvPr id="116" name="Google Shape;116;p6"/>
            <p:cNvSpPr txBox="1"/>
            <p:nvPr/>
          </p:nvSpPr>
          <p:spPr>
            <a:xfrm>
              <a:off x="1584" y="2544"/>
              <a:ext cx="829" cy="319"/>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i="1" u="none" strike="noStrike" cap="none">
                  <a:solidFill>
                    <a:srgbClr val="000000"/>
                  </a:solidFill>
                  <a:latin typeface="Tahoma"/>
                  <a:ea typeface="Tahoma"/>
                  <a:cs typeface="Tahoma"/>
                  <a:sym typeface="Tahoma"/>
                </a:rPr>
                <a:t>compile</a:t>
              </a:r>
              <a:endParaRPr/>
            </a:p>
          </p:txBody>
        </p:sp>
        <p:sp>
          <p:nvSpPr>
            <p:cNvPr id="117" name="Google Shape;117;p6"/>
            <p:cNvSpPr txBox="1"/>
            <p:nvPr/>
          </p:nvSpPr>
          <p:spPr>
            <a:xfrm>
              <a:off x="3792" y="2544"/>
              <a:ext cx="838" cy="319"/>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i="1" u="none" strike="noStrike" cap="none">
                  <a:solidFill>
                    <a:srgbClr val="000000"/>
                  </a:solidFill>
                  <a:latin typeface="Tahoma"/>
                  <a:ea typeface="Tahoma"/>
                  <a:cs typeface="Tahoma"/>
                  <a:sym typeface="Tahoma"/>
                </a:rPr>
                <a:t>execute</a:t>
              </a:r>
              <a:endParaRPr/>
            </a:p>
          </p:txBody>
        </p:sp>
        <p:sp>
          <p:nvSpPr>
            <p:cNvPr id="118" name="Google Shape;118;p6"/>
            <p:cNvSpPr txBox="1"/>
            <p:nvPr/>
          </p:nvSpPr>
          <p:spPr>
            <a:xfrm>
              <a:off x="4374" y="2910"/>
              <a:ext cx="729" cy="319"/>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i="0" u="none" strike="noStrike" cap="none">
                  <a:solidFill>
                    <a:srgbClr val="000000"/>
                  </a:solidFill>
                  <a:latin typeface="Tahoma"/>
                  <a:ea typeface="Tahoma"/>
                  <a:cs typeface="Tahoma"/>
                  <a:sym typeface="Tahoma"/>
                </a:rPr>
                <a:t>output</a:t>
              </a:r>
              <a:endParaRPr/>
            </a:p>
          </p:txBody>
        </p:sp>
        <p:pic>
          <p:nvPicPr>
            <p:cNvPr id="119" name="Google Shape;119;p6"/>
            <p:cNvPicPr preferRelativeResize="0"/>
            <p:nvPr/>
          </p:nvPicPr>
          <p:blipFill rotWithShape="1">
            <a:blip r:embed="rId3">
              <a:alphaModFix/>
            </a:blip>
            <a:srcRect r="48225" b="39371"/>
            <a:stretch/>
          </p:blipFill>
          <p:spPr>
            <a:xfrm>
              <a:off x="4368" y="3216"/>
              <a:ext cx="1245" cy="604"/>
            </a:xfrm>
            <a:prstGeom prst="rect">
              <a:avLst/>
            </a:prstGeom>
            <a:noFill/>
            <a:ln>
              <a:noFill/>
            </a:ln>
          </p:spPr>
        </p:pic>
        <p:grpSp>
          <p:nvGrpSpPr>
            <p:cNvPr id="120" name="Google Shape;120;p6"/>
            <p:cNvGrpSpPr/>
            <p:nvPr/>
          </p:nvGrpSpPr>
          <p:grpSpPr>
            <a:xfrm>
              <a:off x="48" y="2880"/>
              <a:ext cx="1776" cy="1200"/>
              <a:chOff x="48" y="2880"/>
              <a:chExt cx="1776" cy="1200"/>
            </a:xfrm>
          </p:grpSpPr>
          <p:sp>
            <p:nvSpPr>
              <p:cNvPr id="121" name="Google Shape;121;p6"/>
              <p:cNvSpPr/>
              <p:nvPr/>
            </p:nvSpPr>
            <p:spPr>
              <a:xfrm>
                <a:off x="48" y="2880"/>
                <a:ext cx="1776" cy="1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6"/>
              <p:cNvSpPr txBox="1"/>
              <p:nvPr/>
            </p:nvSpPr>
            <p:spPr>
              <a:xfrm>
                <a:off x="67" y="2910"/>
                <a:ext cx="1757" cy="558"/>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u="none">
                    <a:solidFill>
                      <a:srgbClr val="000000"/>
                    </a:solidFill>
                    <a:latin typeface="Tahoma"/>
                    <a:ea typeface="Tahoma"/>
                    <a:cs typeface="Tahoma"/>
                    <a:sym typeface="Tahoma"/>
                  </a:rPr>
                  <a:t>source code</a:t>
                </a:r>
                <a:endParaRPr/>
              </a:p>
              <a:p>
                <a:pPr marL="0" marR="0" lvl="0" indent="0" algn="l" rtl="0">
                  <a:spcBef>
                    <a:spcPts val="0"/>
                  </a:spcBef>
                  <a:spcAft>
                    <a:spcPts val="0"/>
                  </a:spcAft>
                  <a:buClr>
                    <a:srgbClr val="000000"/>
                  </a:buClr>
                  <a:buSzPts val="1800"/>
                  <a:buFont typeface="Tahoma"/>
                  <a:buNone/>
                </a:pPr>
                <a:r>
                  <a:rPr lang="en-US" sz="1800" b="0" u="none">
                    <a:solidFill>
                      <a:srgbClr val="000000"/>
                    </a:solidFill>
                    <a:latin typeface="Courier New"/>
                    <a:ea typeface="Courier New"/>
                    <a:cs typeface="Courier New"/>
                    <a:sym typeface="Courier New"/>
                  </a:rPr>
                  <a:t>Hello.java</a:t>
                </a:r>
                <a:endParaRPr sz="1800" b="0" u="none">
                  <a:solidFill>
                    <a:srgbClr val="000000"/>
                  </a:solidFill>
                  <a:latin typeface="Tahoma"/>
                  <a:ea typeface="Tahoma"/>
                  <a:cs typeface="Tahoma"/>
                  <a:sym typeface="Tahoma"/>
                </a:endParaRPr>
              </a:p>
            </p:txBody>
          </p:sp>
          <p:pic>
            <p:nvPicPr>
              <p:cNvPr id="123" name="Google Shape;123;p6"/>
              <p:cNvPicPr preferRelativeResize="0"/>
              <p:nvPr/>
            </p:nvPicPr>
            <p:blipFill rotWithShape="1">
              <a:blip r:embed="rId4">
                <a:alphaModFix/>
              </a:blip>
              <a:srcRect/>
              <a:stretch/>
            </p:blipFill>
            <p:spPr>
              <a:xfrm>
                <a:off x="624" y="3456"/>
                <a:ext cx="560" cy="606"/>
              </a:xfrm>
              <a:prstGeom prst="rect">
                <a:avLst/>
              </a:prstGeom>
              <a:noFill/>
              <a:ln>
                <a:noFill/>
              </a:ln>
            </p:spPr>
          </p:pic>
        </p:grpSp>
        <p:grpSp>
          <p:nvGrpSpPr>
            <p:cNvPr id="124" name="Google Shape;124;p6"/>
            <p:cNvGrpSpPr/>
            <p:nvPr/>
          </p:nvGrpSpPr>
          <p:grpSpPr>
            <a:xfrm>
              <a:off x="2208" y="2880"/>
              <a:ext cx="1776" cy="1200"/>
              <a:chOff x="2208" y="2880"/>
              <a:chExt cx="1776" cy="1200"/>
            </a:xfrm>
          </p:grpSpPr>
          <p:pic>
            <p:nvPicPr>
              <p:cNvPr id="125" name="Google Shape;125;p6"/>
              <p:cNvPicPr preferRelativeResize="0"/>
              <p:nvPr/>
            </p:nvPicPr>
            <p:blipFill rotWithShape="1">
              <a:blip r:embed="rId5">
                <a:alphaModFix/>
              </a:blip>
              <a:srcRect/>
              <a:stretch/>
            </p:blipFill>
            <p:spPr>
              <a:xfrm>
                <a:off x="2784" y="3456"/>
                <a:ext cx="586" cy="572"/>
              </a:xfrm>
              <a:prstGeom prst="rect">
                <a:avLst/>
              </a:prstGeom>
              <a:noFill/>
              <a:ln>
                <a:noFill/>
              </a:ln>
            </p:spPr>
          </p:pic>
          <p:sp>
            <p:nvSpPr>
              <p:cNvPr id="126" name="Google Shape;126;p6"/>
              <p:cNvSpPr/>
              <p:nvPr/>
            </p:nvSpPr>
            <p:spPr>
              <a:xfrm>
                <a:off x="2208" y="2880"/>
                <a:ext cx="1776" cy="1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6"/>
              <p:cNvSpPr txBox="1"/>
              <p:nvPr/>
            </p:nvSpPr>
            <p:spPr>
              <a:xfrm>
                <a:off x="2227" y="2910"/>
                <a:ext cx="1757" cy="558"/>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u="none">
                    <a:solidFill>
                      <a:srgbClr val="000000"/>
                    </a:solidFill>
                    <a:latin typeface="Tahoma"/>
                    <a:ea typeface="Tahoma"/>
                    <a:cs typeface="Tahoma"/>
                    <a:sym typeface="Tahoma"/>
                  </a:rPr>
                  <a:t>byte code</a:t>
                </a:r>
                <a:endParaRPr/>
              </a:p>
              <a:p>
                <a:pPr marL="0" marR="0" lvl="0" indent="0" algn="l" rtl="0">
                  <a:spcBef>
                    <a:spcPts val="0"/>
                  </a:spcBef>
                  <a:spcAft>
                    <a:spcPts val="0"/>
                  </a:spcAft>
                  <a:buClr>
                    <a:srgbClr val="000000"/>
                  </a:buClr>
                  <a:buSzPts val="1800"/>
                  <a:buFont typeface="Tahoma"/>
                  <a:buNone/>
                </a:pPr>
                <a:r>
                  <a:rPr lang="en-US" sz="1800" b="0" u="none">
                    <a:solidFill>
                      <a:srgbClr val="000000"/>
                    </a:solidFill>
                    <a:latin typeface="Courier New"/>
                    <a:ea typeface="Courier New"/>
                    <a:cs typeface="Courier New"/>
                    <a:sym typeface="Courier New"/>
                  </a:rPr>
                  <a:t>Hello.class</a:t>
                </a:r>
                <a:endParaRPr sz="1800" b="0" u="none">
                  <a:solidFill>
                    <a:srgbClr val="000000"/>
                  </a:solidFill>
                  <a:latin typeface="Tahoma"/>
                  <a:ea typeface="Tahoma"/>
                  <a:cs typeface="Tahoma"/>
                  <a:sym typeface="Tahoma"/>
                </a:endParaRPr>
              </a:p>
            </p:txBody>
          </p:sp>
        </p:grpSp>
        <p:cxnSp>
          <p:nvCxnSpPr>
            <p:cNvPr id="128" name="Google Shape;128;p6"/>
            <p:cNvCxnSpPr/>
            <p:nvPr/>
          </p:nvCxnSpPr>
          <p:spPr>
            <a:xfrm>
              <a:off x="3984" y="3456"/>
              <a:ext cx="336" cy="0"/>
            </a:xfrm>
            <a:prstGeom prst="straightConnector1">
              <a:avLst/>
            </a:prstGeom>
            <a:noFill/>
            <a:ln w="9525" cap="flat" cmpd="sng">
              <a:solidFill>
                <a:srgbClr val="000000"/>
              </a:solidFill>
              <a:prstDash val="solid"/>
              <a:miter lim="800000"/>
              <a:headEnd type="none" w="med" len="med"/>
              <a:tailEnd type="triangle" w="med" len="med"/>
            </a:ln>
          </p:spPr>
        </p:cxnSp>
      </p:grpSp>
      <p:grpSp>
        <p:nvGrpSpPr>
          <p:cNvPr id="129" name="Google Shape;129;p6"/>
          <p:cNvGrpSpPr/>
          <p:nvPr/>
        </p:nvGrpSpPr>
        <p:grpSpPr>
          <a:xfrm>
            <a:off x="1394022" y="3765550"/>
            <a:ext cx="3886200" cy="1765300"/>
            <a:chOff x="816" y="2928"/>
            <a:chExt cx="2448" cy="1112"/>
          </a:xfrm>
        </p:grpSpPr>
        <p:cxnSp>
          <p:nvCxnSpPr>
            <p:cNvPr id="130" name="Google Shape;130;p6"/>
            <p:cNvCxnSpPr/>
            <p:nvPr/>
          </p:nvCxnSpPr>
          <p:spPr>
            <a:xfrm>
              <a:off x="2102" y="3588"/>
              <a:ext cx="243" cy="0"/>
            </a:xfrm>
            <a:prstGeom prst="straightConnector1">
              <a:avLst/>
            </a:prstGeom>
            <a:noFill/>
            <a:ln w="9525" cap="flat" cmpd="sng">
              <a:solidFill>
                <a:srgbClr val="000000"/>
              </a:solidFill>
              <a:prstDash val="solid"/>
              <a:miter lim="800000"/>
              <a:headEnd type="none" w="med" len="med"/>
              <a:tailEnd type="triangle" w="med" len="med"/>
            </a:ln>
          </p:spPr>
        </p:cxnSp>
        <p:sp>
          <p:nvSpPr>
            <p:cNvPr id="131" name="Google Shape;131;p6"/>
            <p:cNvSpPr txBox="1"/>
            <p:nvPr/>
          </p:nvSpPr>
          <p:spPr>
            <a:xfrm>
              <a:off x="1928" y="2928"/>
              <a:ext cx="760" cy="231"/>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i="1" u="none">
                  <a:solidFill>
                    <a:srgbClr val="000000"/>
                  </a:solidFill>
                  <a:latin typeface="Tahoma"/>
                  <a:ea typeface="Tahoma"/>
                  <a:cs typeface="Tahoma"/>
                  <a:sym typeface="Tahoma"/>
                </a:rPr>
                <a:t>interpret</a:t>
              </a:r>
              <a:endParaRPr/>
            </a:p>
          </p:txBody>
        </p:sp>
        <p:sp>
          <p:nvSpPr>
            <p:cNvPr id="132" name="Google Shape;132;p6"/>
            <p:cNvSpPr txBox="1"/>
            <p:nvPr/>
          </p:nvSpPr>
          <p:spPr>
            <a:xfrm>
              <a:off x="2367" y="3193"/>
              <a:ext cx="528" cy="231"/>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u="none">
                  <a:solidFill>
                    <a:srgbClr val="000000"/>
                  </a:solidFill>
                  <a:latin typeface="Tahoma"/>
                  <a:ea typeface="Tahoma"/>
                  <a:cs typeface="Tahoma"/>
                  <a:sym typeface="Tahoma"/>
                </a:rPr>
                <a:t>output</a:t>
              </a:r>
              <a:endParaRPr/>
            </a:p>
          </p:txBody>
        </p:sp>
        <p:pic>
          <p:nvPicPr>
            <p:cNvPr id="133" name="Google Shape;133;p6"/>
            <p:cNvPicPr preferRelativeResize="0"/>
            <p:nvPr/>
          </p:nvPicPr>
          <p:blipFill rotWithShape="1">
            <a:blip r:embed="rId3">
              <a:alphaModFix/>
            </a:blip>
            <a:srcRect r="48225" b="39371"/>
            <a:stretch/>
          </p:blipFill>
          <p:spPr>
            <a:xfrm>
              <a:off x="2362" y="3415"/>
              <a:ext cx="902" cy="437"/>
            </a:xfrm>
            <a:prstGeom prst="rect">
              <a:avLst/>
            </a:prstGeom>
            <a:noFill/>
            <a:ln>
              <a:noFill/>
            </a:ln>
          </p:spPr>
        </p:pic>
        <p:sp>
          <p:nvSpPr>
            <p:cNvPr id="134" name="Google Shape;134;p6"/>
            <p:cNvSpPr/>
            <p:nvPr/>
          </p:nvSpPr>
          <p:spPr>
            <a:xfrm>
              <a:off x="816" y="3171"/>
              <a:ext cx="1286" cy="869"/>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6"/>
            <p:cNvSpPr txBox="1"/>
            <p:nvPr/>
          </p:nvSpPr>
          <p:spPr>
            <a:xfrm>
              <a:off x="830" y="3193"/>
              <a:ext cx="1272" cy="404"/>
            </a:xfrm>
            <a:prstGeom prst="rect">
              <a:avLst/>
            </a:prstGeom>
            <a:noFill/>
            <a:ln>
              <a:noFill/>
            </a:ln>
          </p:spPr>
          <p:txBody>
            <a:bodyPr spcFirstLastPara="1" wrap="square" lIns="90000" tIns="46800" rIns="90000" bIns="46800" anchor="t" anchorCtr="0">
              <a:spAutoFit/>
            </a:bodyPr>
            <a:lstStyle/>
            <a:p>
              <a:pPr marL="0" marR="0" lvl="0" indent="0" algn="l" rtl="0">
                <a:spcBef>
                  <a:spcPts val="0"/>
                </a:spcBef>
                <a:spcAft>
                  <a:spcPts val="0"/>
                </a:spcAft>
                <a:buClr>
                  <a:srgbClr val="000000"/>
                </a:buClr>
                <a:buSzPts val="1800"/>
                <a:buFont typeface="Tahoma"/>
                <a:buNone/>
              </a:pPr>
              <a:r>
                <a:rPr lang="en-US" sz="1800" b="0" u="none">
                  <a:solidFill>
                    <a:srgbClr val="000000"/>
                  </a:solidFill>
                  <a:latin typeface="Tahoma"/>
                  <a:ea typeface="Tahoma"/>
                  <a:cs typeface="Tahoma"/>
                  <a:sym typeface="Tahoma"/>
                </a:rPr>
                <a:t>source code</a:t>
              </a:r>
              <a:endParaRPr/>
            </a:p>
            <a:p>
              <a:pPr marL="0" marR="0" lvl="0" indent="0" algn="l" rtl="0">
                <a:spcBef>
                  <a:spcPts val="0"/>
                </a:spcBef>
                <a:spcAft>
                  <a:spcPts val="0"/>
                </a:spcAft>
                <a:buClr>
                  <a:srgbClr val="000000"/>
                </a:buClr>
                <a:buSzPts val="1800"/>
                <a:buFont typeface="Tahoma"/>
                <a:buNone/>
              </a:pPr>
              <a:r>
                <a:rPr lang="en-US" sz="1800" b="0" u="none">
                  <a:solidFill>
                    <a:srgbClr val="000000"/>
                  </a:solidFill>
                  <a:latin typeface="Courier New"/>
                  <a:ea typeface="Courier New"/>
                  <a:cs typeface="Courier New"/>
                  <a:sym typeface="Courier New"/>
                </a:rPr>
                <a:t>Hello.py</a:t>
              </a:r>
              <a:endParaRPr sz="1800" b="0" u="none">
                <a:solidFill>
                  <a:srgbClr val="000000"/>
                </a:solidFill>
                <a:latin typeface="Tahoma"/>
                <a:ea typeface="Tahoma"/>
                <a:cs typeface="Tahoma"/>
                <a:sym typeface="Tahoma"/>
              </a:endParaRPr>
            </a:p>
          </p:txBody>
        </p:sp>
        <p:pic>
          <p:nvPicPr>
            <p:cNvPr id="136" name="Google Shape;136;p6"/>
            <p:cNvPicPr preferRelativeResize="0"/>
            <p:nvPr/>
          </p:nvPicPr>
          <p:blipFill rotWithShape="1">
            <a:blip r:embed="rId6">
              <a:alphaModFix/>
            </a:blip>
            <a:srcRect/>
            <a:stretch/>
          </p:blipFill>
          <p:spPr>
            <a:xfrm>
              <a:off x="1200" y="3582"/>
              <a:ext cx="406" cy="443"/>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US" sz="3959"/>
              <a:t>Variables, Expressions, and Statements</a:t>
            </a:r>
            <a:endParaRPr sz="3959"/>
          </a:p>
        </p:txBody>
      </p:sp>
      <p:sp>
        <p:nvSpPr>
          <p:cNvPr id="142" name="Google Shape;14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480"/>
              <a:buChar char="•"/>
            </a:pPr>
            <a:r>
              <a:rPr lang="en-US" sz="2480"/>
              <a:t>Fixed values such as numbers, letters, and strings are called “constants” because their value does not change.</a:t>
            </a:r>
            <a:endParaRPr/>
          </a:p>
          <a:p>
            <a:pPr marL="342900" lvl="0" indent="-342900" algn="l" rtl="0">
              <a:lnSpc>
                <a:spcPct val="80000"/>
              </a:lnSpc>
              <a:spcBef>
                <a:spcPts val="496"/>
              </a:spcBef>
              <a:spcAft>
                <a:spcPts val="0"/>
              </a:spcAft>
              <a:buClr>
                <a:schemeClr val="dk1"/>
              </a:buClr>
              <a:buSzPts val="2480"/>
              <a:buChar char="•"/>
            </a:pPr>
            <a:r>
              <a:rPr lang="en-US" sz="2480"/>
              <a:t>Numeric constants are as you expect .</a:t>
            </a:r>
            <a:endParaRPr/>
          </a:p>
          <a:p>
            <a:pPr marL="342900" lvl="0" indent="-342900" algn="l" rtl="0">
              <a:lnSpc>
                <a:spcPct val="80000"/>
              </a:lnSpc>
              <a:spcBef>
                <a:spcPts val="496"/>
              </a:spcBef>
              <a:spcAft>
                <a:spcPts val="0"/>
              </a:spcAft>
              <a:buClr>
                <a:schemeClr val="dk1"/>
              </a:buClr>
              <a:buSzPts val="2480"/>
              <a:buChar char="•"/>
            </a:pPr>
            <a:r>
              <a:rPr lang="en-US" sz="2480"/>
              <a:t>String constants use single quotes (') or double quotes (") </a:t>
            </a:r>
            <a:endParaRPr/>
          </a:p>
          <a:p>
            <a:pPr marL="0" lvl="0" indent="0" algn="l" rtl="0">
              <a:lnSpc>
                <a:spcPct val="80000"/>
              </a:lnSpc>
              <a:spcBef>
                <a:spcPts val="496"/>
              </a:spcBef>
              <a:spcAft>
                <a:spcPts val="0"/>
              </a:spcAft>
              <a:buClr>
                <a:schemeClr val="dk1"/>
              </a:buClr>
              <a:buSzPts val="2480"/>
              <a:buNone/>
            </a:pPr>
            <a:r>
              <a:rPr lang="en-US" sz="2480"/>
              <a:t>	&gt;&gt;&gt; print (123) </a:t>
            </a:r>
            <a:endParaRPr/>
          </a:p>
          <a:p>
            <a:pPr marL="0" lvl="0" indent="0" algn="l" rtl="0">
              <a:lnSpc>
                <a:spcPct val="80000"/>
              </a:lnSpc>
              <a:spcBef>
                <a:spcPts val="496"/>
              </a:spcBef>
              <a:spcAft>
                <a:spcPts val="0"/>
              </a:spcAft>
              <a:buClr>
                <a:schemeClr val="dk1"/>
              </a:buClr>
              <a:buSzPts val="2480"/>
              <a:buNone/>
            </a:pPr>
            <a:r>
              <a:rPr lang="en-US" sz="2480"/>
              <a:t>	123 </a:t>
            </a:r>
            <a:endParaRPr/>
          </a:p>
          <a:p>
            <a:pPr marL="0" lvl="0" indent="0" algn="l" rtl="0">
              <a:lnSpc>
                <a:spcPct val="80000"/>
              </a:lnSpc>
              <a:spcBef>
                <a:spcPts val="496"/>
              </a:spcBef>
              <a:spcAft>
                <a:spcPts val="0"/>
              </a:spcAft>
              <a:buClr>
                <a:schemeClr val="dk1"/>
              </a:buClr>
              <a:buSzPts val="2480"/>
              <a:buNone/>
            </a:pPr>
            <a:r>
              <a:rPr lang="en-US" sz="2480"/>
              <a:t>	&gt;&gt;&gt; print (98.6) </a:t>
            </a:r>
            <a:endParaRPr/>
          </a:p>
          <a:p>
            <a:pPr marL="0" lvl="0" indent="0" algn="l" rtl="0">
              <a:lnSpc>
                <a:spcPct val="80000"/>
              </a:lnSpc>
              <a:spcBef>
                <a:spcPts val="496"/>
              </a:spcBef>
              <a:spcAft>
                <a:spcPts val="0"/>
              </a:spcAft>
              <a:buClr>
                <a:schemeClr val="dk1"/>
              </a:buClr>
              <a:buSzPts val="2480"/>
              <a:buNone/>
            </a:pPr>
            <a:r>
              <a:rPr lang="en-US" sz="2480"/>
              <a:t>	98.6 </a:t>
            </a:r>
            <a:endParaRPr/>
          </a:p>
          <a:p>
            <a:pPr marL="0" lvl="0" indent="0" algn="l" rtl="0">
              <a:lnSpc>
                <a:spcPct val="80000"/>
              </a:lnSpc>
              <a:spcBef>
                <a:spcPts val="496"/>
              </a:spcBef>
              <a:spcAft>
                <a:spcPts val="0"/>
              </a:spcAft>
              <a:buClr>
                <a:schemeClr val="dk1"/>
              </a:buClr>
              <a:buSzPts val="2480"/>
              <a:buNone/>
            </a:pPr>
            <a:r>
              <a:rPr lang="en-US" sz="2480"/>
              <a:t>	&gt;&gt;&gt; print ('Hello world‘) </a:t>
            </a:r>
            <a:endParaRPr/>
          </a:p>
          <a:p>
            <a:pPr marL="0" lvl="0" indent="0" algn="l" rtl="0">
              <a:lnSpc>
                <a:spcPct val="80000"/>
              </a:lnSpc>
              <a:spcBef>
                <a:spcPts val="496"/>
              </a:spcBef>
              <a:spcAft>
                <a:spcPts val="0"/>
              </a:spcAft>
              <a:buClr>
                <a:schemeClr val="dk1"/>
              </a:buClr>
              <a:buSzPts val="2480"/>
              <a:buNone/>
            </a:pPr>
            <a:r>
              <a:rPr lang="en-US" sz="2480"/>
              <a:t>	Hello world</a:t>
            </a:r>
            <a:endParaRPr sz="248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Variables</a:t>
            </a:r>
            <a:endParaRPr/>
          </a:p>
        </p:txBody>
      </p:sp>
      <p:sp>
        <p:nvSpPr>
          <p:cNvPr id="148" name="Google Shape;148;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a:t>A variable is a named place in the memory where a programmer can store data and later retrieve the data using the variable “name”</a:t>
            </a:r>
            <a:endParaRPr/>
          </a:p>
          <a:p>
            <a:pPr marL="342900" lvl="0" indent="-342900" algn="l" rtl="0">
              <a:lnSpc>
                <a:spcPct val="90000"/>
              </a:lnSpc>
              <a:spcBef>
                <a:spcPts val="640"/>
              </a:spcBef>
              <a:spcAft>
                <a:spcPts val="0"/>
              </a:spcAft>
              <a:buClr>
                <a:schemeClr val="dk1"/>
              </a:buClr>
              <a:buSzPts val="3200"/>
              <a:buChar char="•"/>
            </a:pPr>
            <a:r>
              <a:rPr lang="en-US"/>
              <a:t> Programmers get to choose the names of the variables .</a:t>
            </a:r>
            <a:endParaRPr/>
          </a:p>
          <a:p>
            <a:pPr marL="342900" lvl="0" indent="-342900" algn="l" rtl="0">
              <a:lnSpc>
                <a:spcPct val="90000"/>
              </a:lnSpc>
              <a:spcBef>
                <a:spcPts val="640"/>
              </a:spcBef>
              <a:spcAft>
                <a:spcPts val="0"/>
              </a:spcAft>
              <a:buClr>
                <a:schemeClr val="dk1"/>
              </a:buClr>
              <a:buSzPts val="3200"/>
              <a:buChar char="•"/>
            </a:pPr>
            <a:r>
              <a:rPr lang="en-US"/>
              <a:t>You can change the contents of a variable in a later statement</a:t>
            </a:r>
            <a:endParaRPr/>
          </a:p>
          <a:p>
            <a:pPr marL="742950" lvl="1" indent="-285750" algn="l" rtl="0">
              <a:lnSpc>
                <a:spcPct val="90000"/>
              </a:lnSpc>
              <a:spcBef>
                <a:spcPts val="560"/>
              </a:spcBef>
              <a:spcAft>
                <a:spcPts val="0"/>
              </a:spcAft>
              <a:buClr>
                <a:schemeClr val="dk1"/>
              </a:buClr>
              <a:buSzPts val="2800"/>
              <a:buChar char="–"/>
            </a:pPr>
            <a:r>
              <a:rPr lang="en-US"/>
              <a:t>X=11.2</a:t>
            </a:r>
            <a:endParaRPr/>
          </a:p>
          <a:p>
            <a:pPr marL="742950" lvl="1" indent="-285750" algn="l" rtl="0">
              <a:lnSpc>
                <a:spcPct val="90000"/>
              </a:lnSpc>
              <a:spcBef>
                <a:spcPts val="560"/>
              </a:spcBef>
              <a:spcAft>
                <a:spcPts val="0"/>
              </a:spcAft>
              <a:buClr>
                <a:schemeClr val="dk1"/>
              </a:buClr>
              <a:buSzPts val="2800"/>
              <a:buChar char="–"/>
            </a:pPr>
            <a:r>
              <a:rPr lang="en-US"/>
              <a:t>Y=19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Python Variable Name Rules</a:t>
            </a:r>
            <a:endParaRPr/>
          </a:p>
        </p:txBody>
      </p:sp>
      <p:sp>
        <p:nvSpPr>
          <p:cNvPr id="154" name="Google Shape;15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3200"/>
              <a:buAutoNum type="arabicPeriod"/>
            </a:pPr>
            <a:r>
              <a:rPr lang="en-US"/>
              <a:t>Must start with a letter or underscore _ </a:t>
            </a:r>
            <a:endParaRPr/>
          </a:p>
          <a:p>
            <a:pPr marL="514350" lvl="0" indent="-514350" algn="l" rtl="0">
              <a:spcBef>
                <a:spcPts val="640"/>
              </a:spcBef>
              <a:spcAft>
                <a:spcPts val="0"/>
              </a:spcAft>
              <a:buClr>
                <a:schemeClr val="dk1"/>
              </a:buClr>
              <a:buSzPts val="3200"/>
              <a:buAutoNum type="arabicPeriod"/>
            </a:pPr>
            <a:r>
              <a:rPr lang="en-US"/>
              <a:t>can consist of letters and numbers and underscores </a:t>
            </a:r>
            <a:endParaRPr/>
          </a:p>
          <a:p>
            <a:pPr marL="514350" lvl="0" indent="-514350" algn="l" rtl="0">
              <a:spcBef>
                <a:spcPts val="640"/>
              </a:spcBef>
              <a:spcAft>
                <a:spcPts val="0"/>
              </a:spcAft>
              <a:buClr>
                <a:schemeClr val="dk1"/>
              </a:buClr>
              <a:buSzPts val="3200"/>
              <a:buAutoNum type="arabicPeriod"/>
            </a:pPr>
            <a:r>
              <a:rPr lang="en-US"/>
              <a:t>Case Sensitive </a:t>
            </a:r>
            <a:endParaRPr/>
          </a:p>
          <a:p>
            <a:pPr marL="742950" lvl="1" indent="-285750" algn="l" rtl="0">
              <a:spcBef>
                <a:spcPts val="560"/>
              </a:spcBef>
              <a:spcAft>
                <a:spcPts val="0"/>
              </a:spcAft>
              <a:buClr>
                <a:schemeClr val="dk1"/>
              </a:buClr>
              <a:buSzPts val="2800"/>
              <a:buChar char="–"/>
            </a:pPr>
            <a:r>
              <a:rPr lang="en-US"/>
              <a:t>Good: spam eggs spam23 _speed </a:t>
            </a:r>
            <a:endParaRPr/>
          </a:p>
          <a:p>
            <a:pPr marL="742950" lvl="1" indent="-285750" algn="l" rtl="0">
              <a:spcBef>
                <a:spcPts val="560"/>
              </a:spcBef>
              <a:spcAft>
                <a:spcPts val="0"/>
              </a:spcAft>
              <a:buClr>
                <a:schemeClr val="dk1"/>
              </a:buClr>
              <a:buSzPts val="2800"/>
              <a:buChar char="–"/>
            </a:pPr>
            <a:r>
              <a:rPr lang="en-US"/>
              <a:t>Bad: 23spam #sign var.12 </a:t>
            </a:r>
            <a:endParaRPr/>
          </a:p>
          <a:p>
            <a:pPr marL="742950" lvl="1" indent="-285750" algn="l" rtl="0">
              <a:spcBef>
                <a:spcPts val="560"/>
              </a:spcBef>
              <a:spcAft>
                <a:spcPts val="0"/>
              </a:spcAft>
              <a:buClr>
                <a:schemeClr val="dk1"/>
              </a:buClr>
              <a:buSzPts val="2800"/>
              <a:buChar char="–"/>
            </a:pPr>
            <a:r>
              <a:rPr lang="en-US"/>
              <a:t>Different: spam Spam SPAM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Reserved Words</a:t>
            </a:r>
            <a:endParaRPr/>
          </a:p>
        </p:txBody>
      </p:sp>
      <p:sp>
        <p:nvSpPr>
          <p:cNvPr id="160" name="Google Shape;16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You cannot use reserved words as variable names / identifiers.</a:t>
            </a:r>
            <a:endParaRPr/>
          </a:p>
          <a:p>
            <a:pPr marL="0" lvl="0" indent="0" algn="l" rtl="0">
              <a:spcBef>
                <a:spcPts val="640"/>
              </a:spcBef>
              <a:spcAft>
                <a:spcPts val="0"/>
              </a:spcAft>
              <a:buClr>
                <a:schemeClr val="dk1"/>
              </a:buClr>
              <a:buSzPts val="3200"/>
              <a:buNone/>
            </a:pPr>
            <a:r>
              <a:rPr lang="en-US"/>
              <a:t>Ex:</a:t>
            </a:r>
            <a:endParaRPr/>
          </a:p>
          <a:p>
            <a:pPr marL="0" lvl="0" indent="0" algn="l" rtl="0">
              <a:spcBef>
                <a:spcPts val="640"/>
              </a:spcBef>
              <a:spcAft>
                <a:spcPts val="0"/>
              </a:spcAft>
              <a:buClr>
                <a:schemeClr val="dk1"/>
              </a:buClr>
              <a:buSzPts val="3200"/>
              <a:buNone/>
            </a:pPr>
            <a:r>
              <a:rPr lang="en-US"/>
              <a:t>[and del for is raise assert elif from lambda return break else global not try class except if or while continue exec import pass yield def finally in print as with]</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9FB32B7FAFF147AAFD5EF6F50E3EE2" ma:contentTypeVersion="3" ma:contentTypeDescription="Create a new document." ma:contentTypeScope="" ma:versionID="a2360594465a5c8f3d0ad1498fe1926e">
  <xsd:schema xmlns:xsd="http://www.w3.org/2001/XMLSchema" xmlns:xs="http://www.w3.org/2001/XMLSchema" xmlns:p="http://schemas.microsoft.com/office/2006/metadata/properties" xmlns:ns2="8a50b86a-fecd-496b-93d2-12bd050f6cb1" targetNamespace="http://schemas.microsoft.com/office/2006/metadata/properties" ma:root="true" ma:fieldsID="b89eca6cb87983fe5979ed8b65ef8950" ns2:_="">
    <xsd:import namespace="8a50b86a-fecd-496b-93d2-12bd050f6cb1"/>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50b86a-fecd-496b-93d2-12bd050f6c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76A463-BC33-4BB5-BF07-2101A9225A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50b86a-fecd-496b-93d2-12bd050f6c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717DF1-C41F-4122-B674-2FFC6CD7681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E91423-99C5-4BC7-A4A0-D224855D2C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37</Slides>
  <Notes>37</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Python </vt:lpstr>
      <vt:lpstr>Python is expressive</vt:lpstr>
      <vt:lpstr>Compiling and interpreting</vt:lpstr>
      <vt:lpstr>Variables, Expressions, and Statements</vt:lpstr>
      <vt:lpstr>Variables</vt:lpstr>
      <vt:lpstr>Python Variable Name Rules</vt:lpstr>
      <vt:lpstr>Reserved Words</vt:lpstr>
      <vt:lpstr>Assignment Statements</vt:lpstr>
      <vt:lpstr>Numeric Expressions</vt:lpstr>
      <vt:lpstr>Operator Precedence Rules</vt:lpstr>
      <vt:lpstr>Math commands</vt:lpstr>
      <vt:lpstr>Python Integer Division</vt:lpstr>
      <vt:lpstr>Mixing Integer and Floating </vt:lpstr>
      <vt:lpstr>What does “Type” Mean?</vt:lpstr>
      <vt:lpstr>Type Matters</vt:lpstr>
      <vt:lpstr>Type Conversions</vt:lpstr>
      <vt:lpstr>String Conversions</vt:lpstr>
      <vt:lpstr>User Input</vt:lpstr>
      <vt:lpstr>Converting User Input</vt:lpstr>
      <vt:lpstr>input</vt:lpstr>
      <vt:lpstr>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Tuple</vt:lpstr>
      <vt:lpstr>String</vt:lpstr>
      <vt:lpstr>String</vt:lpstr>
      <vt:lpstr>String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revision>1</cp:revision>
  <dcterms:created xsi:type="dcterms:W3CDTF">2017-08-21T15:28:38Z</dcterms:created>
  <dcterms:modified xsi:type="dcterms:W3CDTF">2021-06-20T13:17:10Z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0x010100F89FB32B7FAFF147AAFD5EF6F50E3EE2</vt:lpwstr>
  </property>
</Properties>
</file>