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4.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6"/>
  </p:notesMasterIdLst>
  <p:sldIdLst>
    <p:sldId id="300" r:id="rId2"/>
    <p:sldId id="301" r:id="rId3"/>
    <p:sldId id="302" r:id="rId4"/>
    <p:sldId id="303" r:id="rId5"/>
    <p:sldId id="304" r:id="rId6"/>
    <p:sldId id="305" r:id="rId7"/>
    <p:sldId id="306" r:id="rId8"/>
    <p:sldId id="307" r:id="rId9"/>
    <p:sldId id="308" r:id="rId10"/>
    <p:sldId id="309" r:id="rId11"/>
    <p:sldId id="311" r:id="rId12"/>
    <p:sldId id="275" r:id="rId13"/>
    <p:sldId id="274" r:id="rId14"/>
    <p:sldId id="267" r:id="rId15"/>
    <p:sldId id="312" r:id="rId16"/>
    <p:sldId id="268" r:id="rId17"/>
    <p:sldId id="269" r:id="rId18"/>
    <p:sldId id="270" r:id="rId19"/>
    <p:sldId id="277" r:id="rId20"/>
    <p:sldId id="310" r:id="rId21"/>
    <p:sldId id="278" r:id="rId22"/>
    <p:sldId id="271" r:id="rId23"/>
    <p:sldId id="272" r:id="rId24"/>
    <p:sldId id="273" r:id="rId25"/>
    <p:sldId id="283" r:id="rId26"/>
    <p:sldId id="282" r:id="rId27"/>
    <p:sldId id="313" r:id="rId28"/>
    <p:sldId id="297" r:id="rId29"/>
    <p:sldId id="288" r:id="rId30"/>
    <p:sldId id="289" r:id="rId31"/>
    <p:sldId id="292" r:id="rId32"/>
    <p:sldId id="315" r:id="rId33"/>
    <p:sldId id="296" r:id="rId34"/>
    <p:sldId id="316" r:id="rId35"/>
    <p:sldId id="293" r:id="rId36"/>
    <p:sldId id="294" r:id="rId37"/>
    <p:sldId id="257" r:id="rId38"/>
    <p:sldId id="258" r:id="rId39"/>
    <p:sldId id="262" r:id="rId40"/>
    <p:sldId id="263" r:id="rId41"/>
    <p:sldId id="264" r:id="rId42"/>
    <p:sldId id="266" r:id="rId43"/>
    <p:sldId id="265" r:id="rId44"/>
    <p:sldId id="31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81" d="100"/>
          <a:sy n="81" d="100"/>
        </p:scale>
        <p:origin x="23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6D0C3-78EE-4515-929E-B6C0C7779944}"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25A57-267C-48F1-91BC-E8A31A633D28}" type="slidenum">
              <a:rPr lang="en-US" smtClean="0"/>
              <a:t>‹#›</a:t>
            </a:fld>
            <a:endParaRPr lang="en-US"/>
          </a:p>
        </p:txBody>
      </p:sp>
    </p:spTree>
    <p:extLst>
      <p:ext uri="{BB962C8B-B14F-4D97-AF65-F5344CB8AC3E}">
        <p14:creationId xmlns:p14="http://schemas.microsoft.com/office/powerpoint/2010/main" val="4207969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125A57-267C-48F1-91BC-E8A31A633D28}" type="slidenum">
              <a:rPr lang="en-US" smtClean="0"/>
              <a:t>5</a:t>
            </a:fld>
            <a:endParaRPr lang="en-US"/>
          </a:p>
        </p:txBody>
      </p:sp>
    </p:spTree>
    <p:extLst>
      <p:ext uri="{BB962C8B-B14F-4D97-AF65-F5344CB8AC3E}">
        <p14:creationId xmlns:p14="http://schemas.microsoft.com/office/powerpoint/2010/main" val="202917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394385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00572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41815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9898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04233-2E22-4A22-A2FC-D25FDB7324CE}"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20490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704233-2E22-4A22-A2FC-D25FDB7324CE}"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17637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704233-2E22-4A22-A2FC-D25FDB7324CE}"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642153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704233-2E22-4A22-A2FC-D25FDB7324CE}"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316077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04233-2E22-4A22-A2FC-D25FDB7324CE}"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137960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04233-2E22-4A22-A2FC-D25FDB7324CE}"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95519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704233-2E22-4A22-A2FC-D25FDB7324CE}"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A80C4-069F-44F7-AA87-4900B81EC1C3}" type="slidenum">
              <a:rPr lang="en-US" smtClean="0"/>
              <a:t>‹#›</a:t>
            </a:fld>
            <a:endParaRPr lang="en-US"/>
          </a:p>
        </p:txBody>
      </p:sp>
    </p:spTree>
    <p:extLst>
      <p:ext uri="{BB962C8B-B14F-4D97-AF65-F5344CB8AC3E}">
        <p14:creationId xmlns:p14="http://schemas.microsoft.com/office/powerpoint/2010/main" val="414507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704233-2E22-4A22-A2FC-D25FDB7324CE}"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A80C4-069F-44F7-AA87-4900B81EC1C3}" type="slidenum">
              <a:rPr lang="en-US" smtClean="0"/>
              <a:t>‹#›</a:t>
            </a:fld>
            <a:endParaRPr lang="en-US"/>
          </a:p>
        </p:txBody>
      </p:sp>
    </p:spTree>
    <p:extLst>
      <p:ext uri="{BB962C8B-B14F-4D97-AF65-F5344CB8AC3E}">
        <p14:creationId xmlns:p14="http://schemas.microsoft.com/office/powerpoint/2010/main" val="17496354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Built-in data types:</a:t>
            </a:r>
            <a:endParaRPr lang="en-US" dirty="0"/>
          </a:p>
        </p:txBody>
      </p:sp>
      <p:sp>
        <p:nvSpPr>
          <p:cNvPr id="3" name="Content Placeholder 2"/>
          <p:cNvSpPr>
            <a:spLocks noGrp="1"/>
          </p:cNvSpPr>
          <p:nvPr>
            <p:ph idx="1"/>
          </p:nvPr>
        </p:nvSpPr>
        <p:spPr>
          <a:xfrm>
            <a:off x="2138362" y="1690688"/>
            <a:ext cx="8277225" cy="4351338"/>
          </a:xfrm>
        </p:spPr>
        <p:txBody>
          <a:bodyPr>
            <a:normAutofit/>
          </a:bodyPr>
          <a:lstStyle/>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Numbers</a:t>
            </a:r>
          </a:p>
          <a:p>
            <a:pPr marL="1314450" lvl="1" indent="-457200">
              <a:buFont typeface="Wingdings" panose="05000000000000000000" pitchFamily="2" charset="2"/>
              <a:buChar char="v"/>
            </a:pPr>
            <a:r>
              <a:rPr lang="en-US" sz="3000" dirty="0">
                <a:latin typeface="Times New Roman" panose="02020603050405020304" pitchFamily="18" charset="0"/>
                <a:cs typeface="Times New Roman" panose="02020603050405020304" pitchFamily="18" charset="0"/>
              </a:rPr>
              <a:t>integers, floats, complex numbers, Boolean</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String</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Lists</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Tuple</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Dictionary</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Set</a:t>
            </a:r>
          </a:p>
          <a:p>
            <a:pPr marL="457200" indent="-457200">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File Objects</a:t>
            </a:r>
          </a:p>
        </p:txBody>
      </p:sp>
    </p:spTree>
    <p:extLst>
      <p:ext uri="{BB962C8B-B14F-4D97-AF65-F5344CB8AC3E}">
        <p14:creationId xmlns:p14="http://schemas.microsoft.com/office/powerpoint/2010/main" val="119379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22658490"/>
              </p:ext>
            </p:extLst>
          </p:nvPr>
        </p:nvGraphicFramePr>
        <p:xfrm>
          <a:off x="666750" y="85721"/>
          <a:ext cx="2103120" cy="40741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0000"/>
                    </a:ext>
                  </a:extLst>
                </a:gridCol>
              </a:tblGrid>
              <a:tr h="296228">
                <a:tc>
                  <a:txBody>
                    <a:bodyPr/>
                    <a:lstStyle/>
                    <a:p>
                      <a:pPr algn="ctr"/>
                      <a:r>
                        <a:rPr lang="en-US" dirty="0"/>
                        <a:t>L=[0,1,2,3,4]</a:t>
                      </a:r>
                    </a:p>
                  </a:txBody>
                  <a:tcPr/>
                </a:tc>
                <a:extLst>
                  <a:ext uri="{0D108BD9-81ED-4DB2-BD59-A6C34878D82A}">
                    <a16:rowId xmlns:a16="http://schemas.microsoft.com/office/drawing/2014/main" xmlns="" val="10000"/>
                  </a:ext>
                </a:extLst>
              </a:tr>
              <a:tr h="370840">
                <a:tc>
                  <a:txBody>
                    <a:bodyPr/>
                    <a:lstStyle/>
                    <a:p>
                      <a:r>
                        <a:rPr lang="en-US" dirty="0"/>
                        <a:t>L[-1:]</a:t>
                      </a:r>
                    </a:p>
                  </a:txBody>
                  <a:tcPr/>
                </a:tc>
                <a:extLst>
                  <a:ext uri="{0D108BD9-81ED-4DB2-BD59-A6C34878D82A}">
                    <a16:rowId xmlns:a16="http://schemas.microsoft.com/office/drawing/2014/main" xmlns="" val="10001"/>
                  </a:ext>
                </a:extLst>
              </a:tr>
              <a:tr h="370840">
                <a:tc>
                  <a:txBody>
                    <a:bodyPr/>
                    <a:lstStyle/>
                    <a:p>
                      <a:r>
                        <a:rPr lang="en-US" dirty="0"/>
                        <a:t>L[-2:4]</a:t>
                      </a:r>
                    </a:p>
                  </a:txBody>
                  <a:tcPr/>
                </a:tc>
                <a:extLst>
                  <a:ext uri="{0D108BD9-81ED-4DB2-BD59-A6C34878D82A}">
                    <a16:rowId xmlns:a16="http://schemas.microsoft.com/office/drawing/2014/main" xmlns="" val="10002"/>
                  </a:ext>
                </a:extLst>
              </a:tr>
              <a:tr h="370840">
                <a:tc>
                  <a:txBody>
                    <a:bodyPr/>
                    <a:lstStyle/>
                    <a:p>
                      <a:r>
                        <a:rPr lang="en-US" dirty="0">
                          <a:solidFill>
                            <a:srgbClr val="FF0000"/>
                          </a:solidFill>
                        </a:rPr>
                        <a:t> L[-2:-4]      m&gt;n </a:t>
                      </a:r>
                    </a:p>
                  </a:txBody>
                  <a:tcPr/>
                </a:tc>
                <a:extLst>
                  <a:ext uri="{0D108BD9-81ED-4DB2-BD59-A6C34878D82A}">
                    <a16:rowId xmlns:a16="http://schemas.microsoft.com/office/drawing/2014/main" xmlns="" val="10003"/>
                  </a:ext>
                </a:extLst>
              </a:tr>
              <a:tr h="370840">
                <a:tc>
                  <a:txBody>
                    <a:bodyPr/>
                    <a:lstStyle/>
                    <a:p>
                      <a:r>
                        <a:rPr lang="en-US" dirty="0">
                          <a:solidFill>
                            <a:srgbClr val="FF0000"/>
                          </a:solidFill>
                        </a:rPr>
                        <a:t> L[4:2]         m&gt;n</a:t>
                      </a:r>
                    </a:p>
                  </a:txBody>
                  <a:tcPr/>
                </a:tc>
                <a:extLst>
                  <a:ext uri="{0D108BD9-81ED-4DB2-BD59-A6C34878D82A}">
                    <a16:rowId xmlns:a16="http://schemas.microsoft.com/office/drawing/2014/main" xmlns="" val="10004"/>
                  </a:ext>
                </a:extLst>
              </a:tr>
              <a:tr h="370840">
                <a:tc>
                  <a:txBody>
                    <a:bodyPr/>
                    <a:lstStyle/>
                    <a:p>
                      <a:r>
                        <a:rPr lang="en-US" dirty="0"/>
                        <a:t>L[-4:2]</a:t>
                      </a:r>
                    </a:p>
                  </a:txBody>
                  <a:tcPr/>
                </a:tc>
                <a:extLst>
                  <a:ext uri="{0D108BD9-81ED-4DB2-BD59-A6C34878D82A}">
                    <a16:rowId xmlns:a16="http://schemas.microsoft.com/office/drawing/2014/main" xmlns="" val="10005"/>
                  </a:ext>
                </a:extLst>
              </a:tr>
              <a:tr h="370840">
                <a:tc>
                  <a:txBody>
                    <a:bodyPr/>
                    <a:lstStyle/>
                    <a:p>
                      <a:r>
                        <a:rPr lang="en-US" dirty="0"/>
                        <a:t>L[-5:]</a:t>
                      </a:r>
                    </a:p>
                  </a:txBody>
                  <a:tcPr/>
                </a:tc>
                <a:extLst>
                  <a:ext uri="{0D108BD9-81ED-4DB2-BD59-A6C34878D82A}">
                    <a16:rowId xmlns:a16="http://schemas.microsoft.com/office/drawing/2014/main" xmlns="" val="10006"/>
                  </a:ext>
                </a:extLst>
              </a:tr>
              <a:tr h="370840">
                <a:tc>
                  <a:txBody>
                    <a:bodyPr/>
                    <a:lstStyle/>
                    <a:p>
                      <a:r>
                        <a:rPr lang="en-US" dirty="0"/>
                        <a:t>L[:]</a:t>
                      </a:r>
                    </a:p>
                  </a:txBody>
                  <a:tcPr/>
                </a:tc>
                <a:extLst>
                  <a:ext uri="{0D108BD9-81ED-4DB2-BD59-A6C34878D82A}">
                    <a16:rowId xmlns:a16="http://schemas.microsoft.com/office/drawing/2014/main" xmlns="" val="10007"/>
                  </a:ext>
                </a:extLst>
              </a:tr>
              <a:tr h="370840">
                <a:tc>
                  <a:txBody>
                    <a:bodyPr/>
                    <a:lstStyle/>
                    <a:p>
                      <a:r>
                        <a:rPr lang="en-US" dirty="0"/>
                        <a:t>L[2:-2]</a:t>
                      </a:r>
                      <a:r>
                        <a:rPr lang="en-US" baseline="0" dirty="0"/>
                        <a:t>  </a:t>
                      </a:r>
                      <a:endParaRPr lang="en-US" dirty="0"/>
                    </a:p>
                  </a:txBody>
                  <a:tcPr/>
                </a:tc>
                <a:extLst>
                  <a:ext uri="{0D108BD9-81ED-4DB2-BD59-A6C34878D82A}">
                    <a16:rowId xmlns:a16="http://schemas.microsoft.com/office/drawing/2014/main" xmlns="" val="10008"/>
                  </a:ext>
                </a:extLst>
              </a:tr>
              <a:tr h="370840">
                <a:tc>
                  <a:txBody>
                    <a:bodyPr/>
                    <a:lstStyle/>
                    <a:p>
                      <a:r>
                        <a:rPr lang="en-US" dirty="0">
                          <a:solidFill>
                            <a:srgbClr val="FF0000"/>
                          </a:solidFill>
                        </a:rPr>
                        <a:t>L[-2:2]  m&gt;n</a:t>
                      </a:r>
                    </a:p>
                  </a:txBody>
                  <a:tcPr/>
                </a:tc>
                <a:extLst>
                  <a:ext uri="{0D108BD9-81ED-4DB2-BD59-A6C34878D82A}">
                    <a16:rowId xmlns:a16="http://schemas.microsoft.com/office/drawing/2014/main" xmlns="" val="10009"/>
                  </a:ext>
                </a:extLst>
              </a:tr>
              <a:tr h="370840">
                <a:tc>
                  <a:txBody>
                    <a:bodyPr/>
                    <a:lstStyle/>
                    <a:p>
                      <a:r>
                        <a:rPr lang="en-US" dirty="0">
                          <a:solidFill>
                            <a:srgbClr val="FF0000"/>
                          </a:solidFill>
                        </a:rPr>
                        <a:t>L[3:3]   m=n</a:t>
                      </a:r>
                    </a:p>
                  </a:txBody>
                  <a:tcPr/>
                </a:tc>
                <a:extLst>
                  <a:ext uri="{0D108BD9-81ED-4DB2-BD59-A6C34878D82A}">
                    <a16:rowId xmlns:a16="http://schemas.microsoft.com/office/drawing/2014/main" xmlns="" val="1001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0936737"/>
              </p:ext>
            </p:extLst>
          </p:nvPr>
        </p:nvGraphicFramePr>
        <p:xfrm>
          <a:off x="2946400" y="105299"/>
          <a:ext cx="1768475" cy="731520"/>
        </p:xfrm>
        <a:graphic>
          <a:graphicData uri="http://schemas.openxmlformats.org/drawingml/2006/table">
            <a:tbl>
              <a:tblPr firstRow="1" bandRow="1">
                <a:tableStyleId>{2D5ABB26-0587-4C30-8999-92F81FD0307C}</a:tableStyleId>
              </a:tblPr>
              <a:tblGrid>
                <a:gridCol w="1768475">
                  <a:extLst>
                    <a:ext uri="{9D8B030D-6E8A-4147-A177-3AD203B41FA5}">
                      <a16:colId xmlns:a16="http://schemas.microsoft.com/office/drawing/2014/main" xmlns="" val="20000"/>
                    </a:ext>
                  </a:extLst>
                </a:gridCol>
              </a:tblGrid>
              <a:tr h="340257">
                <a:tc>
                  <a:txBody>
                    <a:bodyPr/>
                    <a:lstStyle/>
                    <a:p>
                      <a:r>
                        <a:rPr lang="en-US" b="1" dirty="0"/>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40257">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03494539"/>
              </p:ext>
            </p:extLst>
          </p:nvPr>
        </p:nvGraphicFramePr>
        <p:xfrm>
          <a:off x="2941635" y="800626"/>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5484762"/>
              </p:ext>
            </p:extLst>
          </p:nvPr>
        </p:nvGraphicFramePr>
        <p:xfrm>
          <a:off x="2951160" y="1181626"/>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06379811"/>
              </p:ext>
            </p:extLst>
          </p:nvPr>
        </p:nvGraphicFramePr>
        <p:xfrm>
          <a:off x="2960685" y="1534050"/>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83206294"/>
              </p:ext>
            </p:extLst>
          </p:nvPr>
        </p:nvGraphicFramePr>
        <p:xfrm>
          <a:off x="2955923" y="1900763"/>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85487375"/>
              </p:ext>
            </p:extLst>
          </p:nvPr>
        </p:nvGraphicFramePr>
        <p:xfrm>
          <a:off x="2951160" y="2281763"/>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[0, 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30246159"/>
              </p:ext>
            </p:extLst>
          </p:nvPr>
        </p:nvGraphicFramePr>
        <p:xfrm>
          <a:off x="2960685" y="2648475"/>
          <a:ext cx="1797050" cy="37084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 1, 2, 3,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75063326"/>
              </p:ext>
            </p:extLst>
          </p:nvPr>
        </p:nvGraphicFramePr>
        <p:xfrm>
          <a:off x="2970210" y="3043762"/>
          <a:ext cx="1797050" cy="1112520"/>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xmlns="" val="20000"/>
                    </a:ext>
                  </a:extLst>
                </a:gridCol>
              </a:tblGrid>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 name="TextBox 1"/>
          <p:cNvSpPr txBox="1"/>
          <p:nvPr/>
        </p:nvSpPr>
        <p:spPr>
          <a:xfrm>
            <a:off x="114299" y="4549676"/>
            <a:ext cx="116586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m&gt;n is with respect to index position in the array. m&gt;n mean index position of m is later than n</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position. The result of L[</a:t>
            </a:r>
            <a:r>
              <a:rPr lang="en-US" sz="2400" dirty="0" err="1">
                <a:latin typeface="Times New Roman" panose="02020603050405020304" pitchFamily="18" charset="0"/>
                <a:cs typeface="Times New Roman" panose="02020603050405020304" pitchFamily="18" charset="0"/>
              </a:rPr>
              <a:t>m:n</a:t>
            </a:r>
            <a:r>
              <a:rPr lang="en-US" sz="2400" dirty="0">
                <a:latin typeface="Times New Roman" panose="02020603050405020304" pitchFamily="18" charset="0"/>
                <a:cs typeface="Times New Roman" panose="02020603050405020304" pitchFamily="18" charset="0"/>
              </a:rPr>
              <a:t>] when position-wise m&gt;n is [] (empty list).</a:t>
            </a:r>
          </a:p>
          <a:p>
            <a:pPr marL="342900" indent="-342900">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Value-wise </a:t>
            </a:r>
            <a:r>
              <a:rPr lang="en-US" sz="2400" b="1" dirty="0">
                <a:latin typeface="Times New Roman" panose="02020603050405020304" pitchFamily="18" charset="0"/>
                <a:cs typeface="Times New Roman" panose="02020603050405020304" pitchFamily="18" charset="0"/>
              </a:rPr>
              <a:t>2&gt;-2, </a:t>
            </a:r>
            <a:r>
              <a:rPr lang="en-US" sz="2400" dirty="0">
                <a:latin typeface="Times New Roman" panose="02020603050405020304" pitchFamily="18" charset="0"/>
                <a:cs typeface="Times New Roman" panose="02020603050405020304" pitchFamily="18" charset="0"/>
              </a:rPr>
              <a:t>but position-wise 2th index appear before -2th index, therefore position-wise </a:t>
            </a:r>
            <a:r>
              <a:rPr lang="en-US" sz="2400" b="1" i="1" u="sng" dirty="0">
                <a:latin typeface="Times New Roman" panose="02020603050405020304" pitchFamily="18" charset="0"/>
                <a:cs typeface="Times New Roman" panose="02020603050405020304" pitchFamily="18" charset="0"/>
              </a:rPr>
              <a:t>2&lt;-2</a:t>
            </a:r>
            <a:r>
              <a:rPr lang="en-US" sz="2400" dirty="0">
                <a:latin typeface="Times New Roman" panose="02020603050405020304" pitchFamily="18" charset="0"/>
                <a:cs typeface="Times New Roman" panose="02020603050405020304" pitchFamily="18" charset="0"/>
              </a:rPr>
              <a:t>. L[2:-2] returns [2]</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19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i="1" u="sng" dirty="0">
                <a:solidFill>
                  <a:srgbClr val="FF0000"/>
                </a:solidFill>
              </a:rPr>
              <a:t>List </a:t>
            </a:r>
            <a:r>
              <a:rPr lang="en-US" b="1" i="1" u="sng" dirty="0" err="1">
                <a:solidFill>
                  <a:srgbClr val="FF0000"/>
                </a:solidFill>
              </a:rPr>
              <a:t>updation</a:t>
            </a:r>
            <a:endParaRPr lang="en-US" b="1" i="1" u="sng" dirty="0">
              <a:solidFill>
                <a:srgbClr val="FF0000"/>
              </a:solidFill>
            </a:endParaRPr>
          </a:p>
        </p:txBody>
      </p:sp>
      <p:sp>
        <p:nvSpPr>
          <p:cNvPr id="3" name="Content Placeholder 2"/>
          <p:cNvSpPr>
            <a:spLocks noGrp="1"/>
          </p:cNvSpPr>
          <p:nvPr>
            <p:ph idx="1"/>
          </p:nvPr>
        </p:nvSpPr>
        <p:spPr>
          <a:xfrm>
            <a:off x="423861" y="1068388"/>
            <a:ext cx="11610975" cy="4351338"/>
          </a:xfrm>
        </p:spPr>
        <p:txBody>
          <a:bodyPr>
            <a:noAutofit/>
          </a:bodyPr>
          <a:lstStyle/>
          <a:p>
            <a:r>
              <a:rPr lang="en-US" dirty="0"/>
              <a:t>&gt;&gt;&gt; x = [1, 2, 3, 4, 5, 6, 7, 8, 9]</a:t>
            </a:r>
          </a:p>
          <a:p>
            <a:r>
              <a:rPr lang="en-US" dirty="0"/>
              <a:t>&gt;&gt;&gt; x[1] = "two"</a:t>
            </a:r>
          </a:p>
          <a:p>
            <a:r>
              <a:rPr lang="en-US" dirty="0"/>
              <a:t>&gt;&gt;&gt; x[8:9] = []</a:t>
            </a:r>
          </a:p>
          <a:p>
            <a:r>
              <a:rPr lang="en-US" dirty="0"/>
              <a:t>&gt;&gt;&gt; x</a:t>
            </a:r>
          </a:p>
          <a:p>
            <a:r>
              <a:rPr lang="en-US" dirty="0"/>
              <a:t>[1, 'two', 3, 4, 5, 6, 7, 8]</a:t>
            </a:r>
          </a:p>
          <a:p>
            <a:r>
              <a:rPr lang="en-US" dirty="0"/>
              <a:t>&gt;&gt;&gt; x[5:7] = [6.0, 6.5, 7.0]</a:t>
            </a:r>
          </a:p>
          <a:p>
            <a:r>
              <a:rPr lang="en-US" dirty="0"/>
              <a:t>&gt;&gt;&gt; x</a:t>
            </a:r>
          </a:p>
          <a:p>
            <a:r>
              <a:rPr lang="en-US" dirty="0"/>
              <a:t>[1, 'two', 3, 4, 5, 6.0, 6.5, 7.0, 8]</a:t>
            </a:r>
          </a:p>
          <a:p>
            <a:r>
              <a:rPr lang="en-US" dirty="0"/>
              <a:t>&gt;&gt;&gt; x[5:]</a:t>
            </a:r>
          </a:p>
          <a:p>
            <a:r>
              <a:rPr lang="en-US" dirty="0"/>
              <a:t>[6.0, 6.5, 7.0, 8]</a:t>
            </a:r>
          </a:p>
        </p:txBody>
      </p:sp>
    </p:spTree>
    <p:extLst>
      <p:ext uri="{BB962C8B-B14F-4D97-AF65-F5344CB8AC3E}">
        <p14:creationId xmlns:p14="http://schemas.microsoft.com/office/powerpoint/2010/main" val="14874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79067020"/>
              </p:ext>
            </p:extLst>
          </p:nvPr>
        </p:nvGraphicFramePr>
        <p:xfrm>
          <a:off x="1729404" y="864358"/>
          <a:ext cx="8915400" cy="4754880"/>
        </p:xfrm>
        <a:graphic>
          <a:graphicData uri="http://schemas.openxmlformats.org/drawingml/2006/table">
            <a:tbl>
              <a:tblPr firstRow="1" bandRow="1">
                <a:tableStyleId>{5C22544A-7EE6-4342-B048-85BDC9FD1C3A}</a:tableStyleId>
              </a:tblPr>
              <a:tblGrid>
                <a:gridCol w="1314047">
                  <a:extLst>
                    <a:ext uri="{9D8B030D-6E8A-4147-A177-3AD203B41FA5}">
                      <a16:colId xmlns:a16="http://schemas.microsoft.com/office/drawing/2014/main" xmlns="" val="20000"/>
                    </a:ext>
                  </a:extLst>
                </a:gridCol>
                <a:gridCol w="1978925">
                  <a:extLst>
                    <a:ext uri="{9D8B030D-6E8A-4147-A177-3AD203B41FA5}">
                      <a16:colId xmlns:a16="http://schemas.microsoft.com/office/drawing/2014/main" xmlns="" val="20001"/>
                    </a:ext>
                  </a:extLst>
                </a:gridCol>
                <a:gridCol w="5622428">
                  <a:extLst>
                    <a:ext uri="{9D8B030D-6E8A-4147-A177-3AD203B41FA5}">
                      <a16:colId xmlns:a16="http://schemas.microsoft.com/office/drawing/2014/main" xmlns="" val="20002"/>
                    </a:ext>
                  </a:extLst>
                </a:gridCol>
              </a:tblGrid>
              <a:tr h="370840">
                <a:tc>
                  <a:txBody>
                    <a:bodyPr/>
                    <a:lstStyle/>
                    <a:p>
                      <a:r>
                        <a:rPr lang="en-US" sz="2200" dirty="0">
                          <a:latin typeface="Times New Roman" pitchFamily="18" charset="0"/>
                          <a:cs typeface="Times New Roman" pitchFamily="18" charset="0"/>
                        </a:rPr>
                        <a:t>Type</a:t>
                      </a:r>
                    </a:p>
                  </a:txBody>
                  <a:tcPr/>
                </a:tc>
                <a:tc>
                  <a:txBody>
                    <a:bodyPr/>
                    <a:lstStyle/>
                    <a:p>
                      <a:r>
                        <a:rPr lang="en-US" sz="2200" dirty="0">
                          <a:latin typeface="Times New Roman" pitchFamily="18" charset="0"/>
                          <a:cs typeface="Times New Roman" pitchFamily="18" charset="0"/>
                        </a:rPr>
                        <a:t>Example</a:t>
                      </a:r>
                    </a:p>
                  </a:txBody>
                  <a:tcPr/>
                </a:tc>
                <a:tc>
                  <a:txBody>
                    <a:bodyPr/>
                    <a:lstStyle/>
                    <a:p>
                      <a:r>
                        <a:rPr lang="en-US" sz="2200" dirty="0">
                          <a:latin typeface="Times New Roman" pitchFamily="18" charset="0"/>
                          <a:cs typeface="Times New Roman" pitchFamily="18" charset="0"/>
                        </a:rPr>
                        <a:t>Use</a:t>
                      </a:r>
                    </a:p>
                  </a:txBody>
                  <a:tcPr/>
                </a:tc>
                <a:extLst>
                  <a:ext uri="{0D108BD9-81ED-4DB2-BD59-A6C34878D82A}">
                    <a16:rowId xmlns:a16="http://schemas.microsoft.com/office/drawing/2014/main" xmlns="" val="10000"/>
                  </a:ext>
                </a:extLst>
              </a:tr>
              <a:tr h="370840">
                <a:tc rowSpan="3">
                  <a:txBody>
                    <a:bodyPr/>
                    <a:lstStyle/>
                    <a:p>
                      <a:pPr algn="ctr"/>
                      <a:r>
                        <a:rPr lang="en-US" sz="2200" dirty="0">
                          <a:latin typeface="Times New Roman" pitchFamily="18" charset="0"/>
                          <a:cs typeface="Times New Roman" pitchFamily="18" charset="0"/>
                        </a:rPr>
                        <a:t>Built-in functions</a:t>
                      </a:r>
                    </a:p>
                  </a:txBody>
                  <a:tcPr/>
                </a:tc>
                <a:tc>
                  <a:txBody>
                    <a:bodyPr/>
                    <a:lstStyle/>
                    <a:p>
                      <a:r>
                        <a:rPr lang="en-US" sz="2200" b="0" dirty="0" err="1">
                          <a:latin typeface="Times New Roman" pitchFamily="18" charset="0"/>
                          <a:cs typeface="Times New Roman" pitchFamily="18" charset="0"/>
                        </a:rPr>
                        <a:t>len</a:t>
                      </a:r>
                      <a:r>
                        <a:rPr lang="en-US" sz="2200" b="0" dirty="0">
                          <a:latin typeface="Times New Roman" pitchFamily="18" charset="0"/>
                          <a:cs typeface="Times New Roman" pitchFamily="18" charset="0"/>
                        </a:rPr>
                        <a:t>(x)</a:t>
                      </a:r>
                    </a:p>
                  </a:txBody>
                  <a:tcPr/>
                </a:tc>
                <a:tc>
                  <a:txBody>
                    <a:bodyPr/>
                    <a:lstStyle/>
                    <a:p>
                      <a:r>
                        <a:rPr lang="en-US" sz="2200" dirty="0">
                          <a:latin typeface="Times New Roman" pitchFamily="18" charset="0"/>
                          <a:cs typeface="Times New Roman" pitchFamily="18" charset="0"/>
                        </a:rPr>
                        <a:t>Returns</a:t>
                      </a:r>
                      <a:r>
                        <a:rPr lang="en-US" sz="2200" baseline="0" dirty="0">
                          <a:latin typeface="Times New Roman" pitchFamily="18" charset="0"/>
                          <a:cs typeface="Times New Roman" pitchFamily="18" charset="0"/>
                        </a:rPr>
                        <a:t> the number of elements in list x</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vMerge="1">
                  <a:txBody>
                    <a:bodyPr/>
                    <a:lstStyle/>
                    <a:p>
                      <a:endParaRPr lang="en-US" sz="2200" dirty="0">
                        <a:latin typeface="Times New Roman" pitchFamily="18" charset="0"/>
                        <a:cs typeface="Times New Roman" pitchFamily="18" charset="0"/>
                      </a:endParaRPr>
                    </a:p>
                  </a:txBody>
                  <a:tcPr/>
                </a:tc>
                <a:tc>
                  <a:txBody>
                    <a:bodyPr/>
                    <a:lstStyle/>
                    <a:p>
                      <a:pPr marL="0" indent="0">
                        <a:buNone/>
                      </a:pPr>
                      <a:r>
                        <a:rPr lang="en-US" sz="2200" b="0" dirty="0">
                          <a:latin typeface="Times New Roman" pitchFamily="18" charset="0"/>
                          <a:cs typeface="Times New Roman" pitchFamily="18" charset="0"/>
                        </a:rPr>
                        <a:t>max(x)</a:t>
                      </a:r>
                    </a:p>
                  </a:txBody>
                  <a:tcPr/>
                </a:tc>
                <a:tc>
                  <a:txBody>
                    <a:bodyPr/>
                    <a:lstStyle/>
                    <a:p>
                      <a:r>
                        <a:rPr lang="en-US" sz="2200" dirty="0">
                          <a:latin typeface="Times New Roman" pitchFamily="18" charset="0"/>
                          <a:cs typeface="Times New Roman" pitchFamily="18" charset="0"/>
                        </a:rPr>
                        <a:t>returns the maximum number in the list x</a:t>
                      </a:r>
                    </a:p>
                  </a:txBody>
                  <a:tcPr/>
                </a:tc>
                <a:extLst>
                  <a:ext uri="{0D108BD9-81ED-4DB2-BD59-A6C34878D82A}">
                    <a16:rowId xmlns:a16="http://schemas.microsoft.com/office/drawing/2014/main" xmlns="" val="10002"/>
                  </a:ext>
                </a:extLst>
              </a:tr>
              <a:tr h="370840">
                <a:tc vMerge="1">
                  <a:txBody>
                    <a:bodyPr/>
                    <a:lstStyle/>
                    <a:p>
                      <a:endParaRPr lang="en-US" sz="22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min(x)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 the minimum number in the list x</a:t>
                      </a:r>
                    </a:p>
                  </a:txBody>
                  <a:tcPr/>
                </a:tc>
                <a:extLst>
                  <a:ext uri="{0D108BD9-81ED-4DB2-BD59-A6C34878D82A}">
                    <a16:rowId xmlns:a16="http://schemas.microsoft.com/office/drawing/2014/main" xmlns="" val="10003"/>
                  </a:ext>
                </a:extLst>
              </a:tr>
              <a:tr h="370840">
                <a:tc rowSpan="3">
                  <a:txBody>
                    <a:bodyPr/>
                    <a:lstStyle/>
                    <a:p>
                      <a:pPr algn="ctr"/>
                      <a:r>
                        <a:rPr lang="en-US" sz="2200" dirty="0">
                          <a:latin typeface="Times New Roman" pitchFamily="18" charset="0"/>
                          <a:cs typeface="Times New Roman" pitchFamily="18" charset="0"/>
                        </a:rPr>
                        <a:t>operators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err="1">
                          <a:latin typeface="Times New Roman" pitchFamily="18" charset="0"/>
                          <a:cs typeface="Times New Roman" pitchFamily="18" charset="0"/>
                        </a:rPr>
                        <a:t>obj</a:t>
                      </a:r>
                      <a:r>
                        <a:rPr lang="en-US" sz="2200" b="0" dirty="0">
                          <a:latin typeface="Times New Roman" pitchFamily="18" charset="0"/>
                          <a:cs typeface="Times New Roman" pitchFamily="18" charset="0"/>
                        </a:rPr>
                        <a:t> in 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a:t>
                      </a:r>
                      <a:r>
                        <a:rPr lang="en-US" sz="2200" baseline="0" dirty="0">
                          <a:latin typeface="Times New Roman" pitchFamily="18" charset="0"/>
                          <a:cs typeface="Times New Roman" pitchFamily="18" charset="0"/>
                        </a:rPr>
                        <a:t> True if object </a:t>
                      </a:r>
                      <a:r>
                        <a:rPr lang="en-US" sz="2200" baseline="0" dirty="0" err="1">
                          <a:latin typeface="Times New Roman" pitchFamily="18" charset="0"/>
                          <a:cs typeface="Times New Roman" pitchFamily="18" charset="0"/>
                        </a:rPr>
                        <a:t>obj</a:t>
                      </a:r>
                      <a:r>
                        <a:rPr lang="en-US" sz="2200" baseline="0" dirty="0">
                          <a:latin typeface="Times New Roman" pitchFamily="18" charset="0"/>
                          <a:cs typeface="Times New Roman" pitchFamily="18" charset="0"/>
                        </a:rPr>
                        <a:t> is in list x. Otherwise, returns False</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vMerge="1">
                  <a:txBody>
                    <a:bodyPr/>
                    <a:lstStyle/>
                    <a:p>
                      <a:pPr algn="ctr"/>
                      <a:endParaRPr lang="en-US" sz="22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list1+list2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 a new list and does not modify list1 or list2</a:t>
                      </a:r>
                    </a:p>
                  </a:txBody>
                  <a:tcPr/>
                </a:tc>
                <a:extLst>
                  <a:ext uri="{0D108BD9-81ED-4DB2-BD59-A6C34878D82A}">
                    <a16:rowId xmlns:a16="http://schemas.microsoft.com/office/drawing/2014/main" xmlns="" val="10005"/>
                  </a:ext>
                </a:extLst>
              </a:tr>
              <a:tr h="370840">
                <a:tc vMerge="1">
                  <a:txBody>
                    <a:bodyPr/>
                    <a:lstStyle/>
                    <a:p>
                      <a:pPr algn="ctr"/>
                      <a:endParaRPr lang="en-US" sz="22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list1*n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Returns list1 repeated by n times. Does not modify list1</a:t>
                      </a:r>
                    </a:p>
                  </a:txBody>
                  <a:tcPr/>
                </a:tc>
                <a:extLst>
                  <a:ext uri="{0D108BD9-81ED-4DB2-BD59-A6C34878D82A}">
                    <a16:rowId xmlns:a16="http://schemas.microsoft.com/office/drawing/2014/main" xmlns="" val="10006"/>
                  </a:ext>
                </a:extLst>
              </a:tr>
              <a:tr h="370840">
                <a:tc>
                  <a:txBody>
                    <a:bodyPr/>
                    <a:lstStyle/>
                    <a:p>
                      <a:pPr algn="ctr"/>
                      <a:r>
                        <a:rPr lang="en-US" sz="2200" b="0" dirty="0">
                          <a:latin typeface="Times New Roman" pitchFamily="18" charset="0"/>
                          <a:cs typeface="Times New Roman" pitchFamily="18" charset="0"/>
                        </a:rPr>
                        <a:t>Statement</a:t>
                      </a:r>
                      <a:r>
                        <a:rPr lang="en-US" sz="2200" b="0" baseline="0" dirty="0">
                          <a:latin typeface="Times New Roman" pitchFamily="18" charset="0"/>
                          <a:cs typeface="Times New Roman" pitchFamily="18" charset="0"/>
                        </a:rPr>
                        <a:t> </a:t>
                      </a:r>
                      <a:endParaRPr lang="en-US" sz="2200" b="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del</a:t>
                      </a:r>
                      <a:r>
                        <a:rPr lang="en-US" sz="2200" b="0" baseline="0" dirty="0">
                          <a:latin typeface="Times New Roman" pitchFamily="18" charset="0"/>
                          <a:cs typeface="Times New Roman" pitchFamily="18" charset="0"/>
                        </a:rPr>
                        <a:t> list1</a:t>
                      </a:r>
                      <a:r>
                        <a:rPr lang="en-US" sz="2200" b="0" dirty="0">
                          <a:latin typeface="Times New Roman" pitchFamily="18" charset="0"/>
                          <a:cs typeface="Times New Roman" pitchFamily="18" charset="0"/>
                        </a:rPr>
                        <a:t>[index]</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removes(deletes) the element at the index position in the list</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2991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2106" y="4358187"/>
            <a:ext cx="9925785" cy="6109648"/>
          </a:xfrm>
        </p:spPr>
        <p:txBody>
          <a:bodyPr/>
          <a:lstStyle/>
          <a:p>
            <a:endParaRPr lang="en-US"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b="1" dirty="0">
              <a:solidFill>
                <a:prstClr val="black">
                  <a:lumMod val="75000"/>
                  <a:lumOff val="25000"/>
                </a:prstClr>
              </a:solidFill>
              <a:latin typeface="Arial" panose="020B0604020202020204" pitchFamily="34" charset="0"/>
              <a:cs typeface="Arial" panose="020B0604020202020204" pitchFamily="34" charset="0"/>
            </a:endParaRPr>
          </a:p>
          <a:p>
            <a:endParaRPr lang="en-US" dirty="0">
              <a:solidFill>
                <a:prstClr val="black">
                  <a:lumMod val="75000"/>
                  <a:lumOff val="25000"/>
                </a:prstClr>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554280779"/>
              </p:ext>
            </p:extLst>
          </p:nvPr>
        </p:nvGraphicFramePr>
        <p:xfrm>
          <a:off x="1663510" y="559559"/>
          <a:ext cx="9445767" cy="5273040"/>
        </p:xfrm>
        <a:graphic>
          <a:graphicData uri="http://schemas.openxmlformats.org/drawingml/2006/table">
            <a:tbl>
              <a:tblPr firstRow="1" bandRow="1">
                <a:tableStyleId>{5C22544A-7EE6-4342-B048-85BDC9FD1C3A}</a:tableStyleId>
              </a:tblPr>
              <a:tblGrid>
                <a:gridCol w="1066041">
                  <a:extLst>
                    <a:ext uri="{9D8B030D-6E8A-4147-A177-3AD203B41FA5}">
                      <a16:colId xmlns:a16="http://schemas.microsoft.com/office/drawing/2014/main" xmlns="" val="20000"/>
                    </a:ext>
                  </a:extLst>
                </a:gridCol>
                <a:gridCol w="2947917">
                  <a:extLst>
                    <a:ext uri="{9D8B030D-6E8A-4147-A177-3AD203B41FA5}">
                      <a16:colId xmlns:a16="http://schemas.microsoft.com/office/drawing/2014/main" xmlns="" val="20001"/>
                    </a:ext>
                  </a:extLst>
                </a:gridCol>
                <a:gridCol w="5431809">
                  <a:extLst>
                    <a:ext uri="{9D8B030D-6E8A-4147-A177-3AD203B41FA5}">
                      <a16:colId xmlns:a16="http://schemas.microsoft.com/office/drawing/2014/main" xmlns="" val="20002"/>
                    </a:ext>
                  </a:extLst>
                </a:gridCol>
              </a:tblGrid>
              <a:tr h="370840">
                <a:tc>
                  <a:txBody>
                    <a:bodyPr/>
                    <a:lstStyle/>
                    <a:p>
                      <a:r>
                        <a:rPr lang="en-US" sz="2200" b="1" dirty="0">
                          <a:latin typeface="Times New Roman" pitchFamily="18" charset="0"/>
                          <a:cs typeface="Times New Roman" pitchFamily="18" charset="0"/>
                        </a:rPr>
                        <a:t>Type </a:t>
                      </a:r>
                    </a:p>
                  </a:txBody>
                  <a:tcPr/>
                </a:tc>
                <a:tc>
                  <a:txBody>
                    <a:bodyPr/>
                    <a:lstStyle/>
                    <a:p>
                      <a:r>
                        <a:rPr lang="en-US" sz="2200" dirty="0">
                          <a:latin typeface="Times New Roman" pitchFamily="18" charset="0"/>
                          <a:cs typeface="Times New Roman" pitchFamily="18" charset="0"/>
                        </a:rPr>
                        <a:t>Example</a:t>
                      </a:r>
                    </a:p>
                  </a:txBody>
                  <a:tcPr/>
                </a:tc>
                <a:tc>
                  <a:txBody>
                    <a:bodyPr/>
                    <a:lstStyle/>
                    <a:p>
                      <a:r>
                        <a:rPr lang="en-US" sz="2200" dirty="0">
                          <a:latin typeface="Times New Roman" pitchFamily="18" charset="0"/>
                          <a:cs typeface="Times New Roman" pitchFamily="18" charset="0"/>
                        </a:rPr>
                        <a:t>Use</a:t>
                      </a:r>
                    </a:p>
                  </a:txBody>
                  <a:tcPr/>
                </a:tc>
                <a:extLst>
                  <a:ext uri="{0D108BD9-81ED-4DB2-BD59-A6C34878D82A}">
                    <a16:rowId xmlns:a16="http://schemas.microsoft.com/office/drawing/2014/main" xmlns="" val="10000"/>
                  </a:ext>
                </a:extLst>
              </a:tr>
              <a:tr h="370840">
                <a:tc rowSpan="9">
                  <a:txBody>
                    <a:bodyPr/>
                    <a:lstStyle/>
                    <a:p>
                      <a:r>
                        <a:rPr lang="en-US" sz="2200" b="0" dirty="0">
                          <a:solidFill>
                            <a:prstClr val="black">
                              <a:lumMod val="75000"/>
                              <a:lumOff val="25000"/>
                            </a:prstClr>
                          </a:solidFill>
                          <a:latin typeface="Times New Roman" pitchFamily="18" charset="0"/>
                          <a:cs typeface="Times New Roman" pitchFamily="18" charset="0"/>
                        </a:rPr>
                        <a:t>Method</a:t>
                      </a:r>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list1.append(object)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prstClr val="black">
                              <a:lumMod val="75000"/>
                              <a:lumOff val="25000"/>
                            </a:prstClr>
                          </a:solidFill>
                          <a:latin typeface="Times New Roman" pitchFamily="18" charset="0"/>
                          <a:cs typeface="Times New Roman" pitchFamily="18" charset="0"/>
                        </a:rPr>
                        <a:t>appends a single object</a:t>
                      </a:r>
                    </a:p>
                    <a:p>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list1.count(value)</a:t>
                      </a:r>
                    </a:p>
                  </a:txBody>
                  <a:tcPr/>
                </a:tc>
                <a:tc>
                  <a:txBody>
                    <a:bodyPr/>
                    <a:lstStyle/>
                    <a:p>
                      <a:r>
                        <a:rPr lang="en-US" sz="2200" dirty="0">
                          <a:latin typeface="Times New Roman" pitchFamily="18" charset="0"/>
                          <a:cs typeface="Times New Roman" pitchFamily="18" charset="0"/>
                        </a:rPr>
                        <a:t>Counts the number of occurrences of value</a:t>
                      </a:r>
                      <a:r>
                        <a:rPr lang="en-US" sz="2200" baseline="0" dirty="0">
                          <a:latin typeface="Times New Roman" pitchFamily="18" charset="0"/>
                          <a:cs typeface="Times New Roman" pitchFamily="18" charset="0"/>
                        </a:rPr>
                        <a:t> in the list1</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list1.reverse()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prstClr val="black">
                              <a:lumMod val="75000"/>
                              <a:lumOff val="25000"/>
                            </a:prstClr>
                          </a:solidFill>
                          <a:latin typeface="Times New Roman" pitchFamily="18" charset="0"/>
                          <a:cs typeface="Times New Roman" pitchFamily="18" charset="0"/>
                        </a:rPr>
                        <a:t>reverses the list</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err="1">
                          <a:latin typeface="Times New Roman" pitchFamily="18" charset="0"/>
                          <a:cs typeface="Times New Roman" pitchFamily="18" charset="0"/>
                        </a:rPr>
                        <a:t>list.insert</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index,object</a:t>
                      </a:r>
                      <a:r>
                        <a:rPr lang="en-US" sz="2200" dirty="0">
                          <a:latin typeface="Times New Roman" pitchFamily="18" charset="0"/>
                          <a:cs typeface="Times New Roman" pitchFamily="18" charset="0"/>
                        </a:rPr>
                        <a:t>)</a:t>
                      </a:r>
                    </a:p>
                  </a:txBody>
                  <a:tcPr/>
                </a:tc>
                <a:tc>
                  <a:txBody>
                    <a:bodyPr/>
                    <a:lstStyle/>
                    <a:p>
                      <a:r>
                        <a:rPr lang="en-US" sz="2200" dirty="0">
                          <a:latin typeface="Times New Roman" pitchFamily="18" charset="0"/>
                          <a:cs typeface="Times New Roman" pitchFamily="18" charset="0"/>
                        </a:rPr>
                        <a:t>Inserts an object</a:t>
                      </a:r>
                      <a:r>
                        <a:rPr lang="en-US" sz="2200" baseline="0" dirty="0">
                          <a:latin typeface="Times New Roman" pitchFamily="18" charset="0"/>
                          <a:cs typeface="Times New Roman" pitchFamily="18" charset="0"/>
                        </a:rPr>
                        <a:t> at index position</a:t>
                      </a:r>
                      <a:endParaRPr lang="en-US" sz="2200"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list1.index(object)</a:t>
                      </a:r>
                    </a:p>
                  </a:txBody>
                  <a:tcPr/>
                </a:tc>
                <a:tc>
                  <a:txBody>
                    <a:bodyPr/>
                    <a:lstStyle/>
                    <a:p>
                      <a:r>
                        <a:rPr lang="en-US" sz="2200" dirty="0">
                          <a:latin typeface="Times New Roman" pitchFamily="18" charset="0"/>
                          <a:cs typeface="Times New Roman" pitchFamily="18" charset="0"/>
                        </a:rPr>
                        <a:t>returns index of an object</a:t>
                      </a:r>
                    </a:p>
                  </a:txBody>
                  <a:tcPr/>
                </a:tc>
                <a:extLst>
                  <a:ext uri="{0D108BD9-81ED-4DB2-BD59-A6C34878D82A}">
                    <a16:rowId xmlns:a16="http://schemas.microsoft.com/office/drawing/2014/main" xmlns="" val="10005"/>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list1.remove(value)</a:t>
                      </a:r>
                    </a:p>
                  </a:txBody>
                  <a:tcPr/>
                </a:tc>
                <a:tc>
                  <a:txBody>
                    <a:bodyPr/>
                    <a:lstStyle/>
                    <a:p>
                      <a:r>
                        <a:rPr lang="en-US" sz="2200" dirty="0">
                          <a:latin typeface="Times New Roman" pitchFamily="18" charset="0"/>
                          <a:cs typeface="Times New Roman" pitchFamily="18" charset="0"/>
                        </a:rPr>
                        <a:t>Removes the first occurrence of the value from list</a:t>
                      </a:r>
                    </a:p>
                  </a:txBody>
                  <a:tcPr/>
                </a:tc>
                <a:extLst>
                  <a:ext uri="{0D108BD9-81ED-4DB2-BD59-A6C34878D82A}">
                    <a16:rowId xmlns:a16="http://schemas.microsoft.com/office/drawing/2014/main" xmlns="" val="10006"/>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list1.pop()</a:t>
                      </a:r>
                    </a:p>
                  </a:txBody>
                  <a:tcPr/>
                </a:tc>
                <a:tc>
                  <a:txBody>
                    <a:bodyPr/>
                    <a:lstStyle/>
                    <a:p>
                      <a:r>
                        <a:rPr lang="en-US" sz="2200" dirty="0">
                          <a:latin typeface="Times New Roman" pitchFamily="18" charset="0"/>
                          <a:cs typeface="Times New Roman" pitchFamily="18" charset="0"/>
                        </a:rPr>
                        <a:t>Removes the last item from the list</a:t>
                      </a:r>
                    </a:p>
                  </a:txBody>
                  <a:tcPr/>
                </a:tc>
                <a:extLst>
                  <a:ext uri="{0D108BD9-81ED-4DB2-BD59-A6C34878D82A}">
                    <a16:rowId xmlns:a16="http://schemas.microsoft.com/office/drawing/2014/main" xmlns="" val="10007"/>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list1.sort()</a:t>
                      </a:r>
                    </a:p>
                  </a:txBody>
                  <a:tcPr/>
                </a:tc>
                <a:tc>
                  <a:txBody>
                    <a:bodyPr/>
                    <a:lstStyle/>
                    <a:p>
                      <a:r>
                        <a:rPr lang="en-US" sz="2200" dirty="0">
                          <a:latin typeface="Times New Roman" pitchFamily="18" charset="0"/>
                          <a:cs typeface="Times New Roman" pitchFamily="18" charset="0"/>
                        </a:rPr>
                        <a:t>Sorts the list having similar kind of objects</a:t>
                      </a:r>
                    </a:p>
                  </a:txBody>
                  <a:tcPr/>
                </a:tc>
                <a:extLst>
                  <a:ext uri="{0D108BD9-81ED-4DB2-BD59-A6C34878D82A}">
                    <a16:rowId xmlns:a16="http://schemas.microsoft.com/office/drawing/2014/main" xmlns="" val="10008"/>
                  </a:ext>
                </a:extLst>
              </a:tr>
              <a:tr h="370840">
                <a:tc vMerge="1">
                  <a:txBody>
                    <a:bodyPr/>
                    <a:lstStyle/>
                    <a:p>
                      <a:endParaRPr lang="en-US" sz="2200" b="0" dirty="0">
                        <a:latin typeface="Times New Roman" pitchFamily="18" charset="0"/>
                        <a:cs typeface="Times New Roman" pitchFamily="18" charset="0"/>
                      </a:endParaRPr>
                    </a:p>
                  </a:txBody>
                  <a:tcPr/>
                </a:tc>
                <a:tc>
                  <a:txBody>
                    <a:bodyPr/>
                    <a:lstStyle/>
                    <a:p>
                      <a:r>
                        <a:rPr lang="en-US" sz="2200" dirty="0">
                          <a:latin typeface="Times New Roman" pitchFamily="18" charset="0"/>
                          <a:cs typeface="Times New Roman" pitchFamily="18" charset="0"/>
                        </a:rPr>
                        <a:t>list1.clear()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latin typeface="Times New Roman" pitchFamily="18" charset="0"/>
                          <a:cs typeface="Times New Roman" pitchFamily="18" charset="0"/>
                        </a:rPr>
                        <a:t>Makes the list empty</a:t>
                      </a:r>
                    </a:p>
                  </a:txBody>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4226983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000" y="109760"/>
            <a:ext cx="8911687" cy="556990"/>
          </a:xfrm>
        </p:spPr>
        <p:txBody>
          <a:bodyPr>
            <a:normAutofit fontScale="90000"/>
          </a:bodyPr>
          <a:lstStyle/>
          <a:p>
            <a:pPr algn="ctr"/>
            <a:r>
              <a:rPr lang="en-US" dirty="0">
                <a:latin typeface="Algerian" panose="04020705040A02060702" pitchFamily="82" charset="0"/>
              </a:rPr>
              <a:t>Tuples</a:t>
            </a:r>
          </a:p>
        </p:txBody>
      </p:sp>
      <p:sp>
        <p:nvSpPr>
          <p:cNvPr id="3" name="Content Placeholder 2"/>
          <p:cNvSpPr>
            <a:spLocks noGrp="1"/>
          </p:cNvSpPr>
          <p:nvPr>
            <p:ph idx="1"/>
          </p:nvPr>
        </p:nvSpPr>
        <p:spPr>
          <a:xfrm>
            <a:off x="135475" y="933450"/>
            <a:ext cx="11951750" cy="5438775"/>
          </a:xfrm>
        </p:spPr>
        <p:txBody>
          <a:bodyPr>
            <a:normAutofit/>
          </a:bodyPr>
          <a:lstStyle/>
          <a:p>
            <a:pPr marL="9144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Tuples are similar to lists but are </a:t>
            </a:r>
            <a:r>
              <a:rPr lang="en-US" i="1" dirty="0">
                <a:latin typeface="Times New Roman" panose="02020603050405020304" pitchFamily="18" charset="0"/>
                <a:cs typeface="Times New Roman" panose="02020603050405020304" pitchFamily="18" charset="0"/>
              </a:rPr>
              <a:t>immutable</a:t>
            </a:r>
            <a:r>
              <a:rPr lang="en-US" dirty="0">
                <a:latin typeface="Times New Roman" panose="02020603050405020304" pitchFamily="18" charset="0"/>
                <a:cs typeface="Times New Roman" panose="02020603050405020304" pitchFamily="18" charset="0"/>
              </a:rPr>
              <a:t>—that is, they can’t be modified after they have been created. </a:t>
            </a:r>
          </a:p>
          <a:p>
            <a:pPr marL="9144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empty tuple</a:t>
            </a: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   one element tuple needs a comma. Otherwise it will become simple object</a:t>
            </a: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(1, 2, 3, 4, 5, 6, 7, 8, 12)</a:t>
            </a:r>
          </a:p>
          <a:p>
            <a:pPr marL="9144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(1, "two", 3, 4.0, ["a", "b"], (5, 6)) may contain elements of any </a:t>
            </a:r>
            <a:r>
              <a:rPr lang="en-US" dirty="0" err="1">
                <a:latin typeface="Times New Roman" panose="02020603050405020304" pitchFamily="18" charset="0"/>
                <a:cs typeface="Times New Roman" panose="02020603050405020304" pitchFamily="18" charset="0"/>
              </a:rPr>
              <a:t>datatype</a:t>
            </a: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914400" indent="-4572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x[index] – </a:t>
            </a:r>
            <a:r>
              <a:rPr lang="en-US" dirty="0" err="1">
                <a:latin typeface="Times New Roman" panose="02020603050405020304" pitchFamily="18" charset="0"/>
                <a:cs typeface="Times New Roman" panose="02020603050405020304" pitchFamily="18" charset="0"/>
              </a:rPr>
              <a:t>retrives</a:t>
            </a:r>
            <a:r>
              <a:rPr lang="en-US" dirty="0">
                <a:latin typeface="Times New Roman" panose="02020603050405020304" pitchFamily="18" charset="0"/>
                <a:cs typeface="Times New Roman" panose="02020603050405020304" pitchFamily="18" charset="0"/>
              </a:rPr>
              <a:t> the indexed element. Accessing element is same as list.</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86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0"/>
            <a:ext cx="10515600" cy="1325563"/>
          </a:xfrm>
        </p:spPr>
        <p:txBody>
          <a:bodyPr/>
          <a:lstStyle/>
          <a:p>
            <a:r>
              <a:rPr lang="en-US" b="1" i="1" u="sng" dirty="0">
                <a:solidFill>
                  <a:srgbClr val="FF0000"/>
                </a:solidFill>
              </a:rPr>
              <a:t>Mutable tuple members are mutable</a:t>
            </a:r>
            <a:br>
              <a:rPr lang="en-US" b="1" i="1" u="sng" dirty="0">
                <a:solidFill>
                  <a:srgbClr val="FF0000"/>
                </a:solidFill>
              </a:rPr>
            </a:br>
            <a:r>
              <a:rPr lang="en-US" b="1" i="1" u="sng" dirty="0">
                <a:solidFill>
                  <a:srgbClr val="FF0000"/>
                </a:solidFill>
              </a:rPr>
              <a:t>Ex: a list in tuple is mutable</a:t>
            </a:r>
          </a:p>
        </p:txBody>
      </p:sp>
      <p:sp>
        <p:nvSpPr>
          <p:cNvPr id="3" name="Content Placeholder 2"/>
          <p:cNvSpPr>
            <a:spLocks noGrp="1"/>
          </p:cNvSpPr>
          <p:nvPr>
            <p:ph idx="1"/>
          </p:nvPr>
        </p:nvSpPr>
        <p:spPr>
          <a:xfrm>
            <a:off x="509586" y="1468436"/>
            <a:ext cx="11434763" cy="5218113"/>
          </a:xfrm>
        </p:spPr>
        <p:txBody>
          <a:bodyPr>
            <a:normAutofit/>
          </a:bodyPr>
          <a:lstStyle/>
          <a:p>
            <a:r>
              <a:rPr lang="en-US" dirty="0">
                <a:latin typeface="Times New Roman" panose="02020603050405020304" pitchFamily="18" charset="0"/>
                <a:cs typeface="Times New Roman" panose="02020603050405020304" pitchFamily="18" charset="0"/>
              </a:rPr>
              <a:t>&gt;&gt;&gt; t=(1, "two", 3, 4.0, ["a", "b"], (5, 6))</a:t>
            </a:r>
          </a:p>
          <a:p>
            <a:r>
              <a:rPr lang="en-US" dirty="0">
                <a:latin typeface="Times New Roman" panose="02020603050405020304" pitchFamily="18" charset="0"/>
                <a:cs typeface="Times New Roman" panose="02020603050405020304" pitchFamily="18" charset="0"/>
              </a:rPr>
              <a:t>t[4] which is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 is mutable as the list is mutable.</a:t>
            </a:r>
          </a:p>
          <a:p>
            <a:r>
              <a:rPr lang="fr-FR" dirty="0"/>
              <a:t>&gt;&gt;&gt; t[4]</a:t>
            </a:r>
          </a:p>
          <a:p>
            <a:r>
              <a:rPr lang="fr-FR" dirty="0"/>
              <a:t>['a', 'b']</a:t>
            </a:r>
          </a:p>
          <a:p>
            <a:r>
              <a:rPr lang="fr-FR" dirty="0"/>
              <a:t>&gt;&gt;&gt; t[4][0]='c'</a:t>
            </a:r>
          </a:p>
          <a:p>
            <a:r>
              <a:rPr lang="fr-FR" dirty="0"/>
              <a:t>&gt;&gt;&gt; t</a:t>
            </a:r>
          </a:p>
          <a:p>
            <a:r>
              <a:rPr lang="fr-FR" dirty="0"/>
              <a:t>(1, '</a:t>
            </a:r>
            <a:r>
              <a:rPr lang="fr-FR" dirty="0" err="1"/>
              <a:t>two</a:t>
            </a:r>
            <a:r>
              <a:rPr lang="fr-FR" dirty="0"/>
              <a:t>', 3, 4.0, ['c', 'b'], (5, 6))</a:t>
            </a:r>
          </a:p>
          <a:p>
            <a:r>
              <a:rPr lang="en-US" dirty="0"/>
              <a:t>&gt;&gt;&gt; t[4].append('z')</a:t>
            </a:r>
          </a:p>
          <a:p>
            <a:r>
              <a:rPr lang="en-US" dirty="0"/>
              <a:t>&gt;&gt;&gt; t</a:t>
            </a:r>
          </a:p>
          <a:p>
            <a:r>
              <a:rPr lang="en-US" dirty="0"/>
              <a:t>(1, 'two', 3, 4.0, ['c', 'b', 'z'], (5, 6))</a:t>
            </a:r>
          </a:p>
        </p:txBody>
      </p:sp>
    </p:spTree>
    <p:extLst>
      <p:ext uri="{BB962C8B-B14F-4D97-AF65-F5344CB8AC3E}">
        <p14:creationId xmlns:p14="http://schemas.microsoft.com/office/powerpoint/2010/main" val="195369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7710"/>
            <a:ext cx="8911687" cy="480790"/>
          </a:xfrm>
        </p:spPr>
        <p:txBody>
          <a:bodyPr>
            <a:normAutofit fontScale="90000"/>
          </a:bodyPr>
          <a:lstStyle/>
          <a:p>
            <a:pPr algn="ctr"/>
            <a:r>
              <a:rPr lang="en-US" dirty="0">
                <a:latin typeface="Algerian" panose="04020705040A02060702" pitchFamily="82" charset="0"/>
              </a:rPr>
              <a:t>Tuples</a:t>
            </a:r>
            <a:endParaRPr lang="en-US" dirty="0"/>
          </a:p>
        </p:txBody>
      </p:sp>
      <p:sp>
        <p:nvSpPr>
          <p:cNvPr id="3" name="Content Placeholder 2"/>
          <p:cNvSpPr>
            <a:spLocks noGrp="1"/>
          </p:cNvSpPr>
          <p:nvPr>
            <p:ph idx="1"/>
          </p:nvPr>
        </p:nvSpPr>
        <p:spPr>
          <a:xfrm>
            <a:off x="674686" y="876299"/>
            <a:ext cx="11226801" cy="5167313"/>
          </a:xfrm>
        </p:spPr>
        <p:txBody>
          <a:bodyPr>
            <a:normAutofit/>
          </a:bodyPr>
          <a:lstStyle/>
          <a:p>
            <a:r>
              <a:rPr lang="en-US" dirty="0">
                <a:latin typeface="Times New Roman" panose="02020603050405020304" pitchFamily="18" charset="0"/>
                <a:cs typeface="Times New Roman" panose="02020603050405020304" pitchFamily="18" charset="0"/>
              </a:rPr>
              <a:t>A list can be converted to a tuple using the built-in function tuple:</a:t>
            </a:r>
          </a:p>
          <a:p>
            <a:pPr marL="0" indent="0">
              <a:buNone/>
            </a:pPr>
            <a:r>
              <a:rPr lang="en-US" dirty="0">
                <a:latin typeface="Times New Roman" panose="02020603050405020304" pitchFamily="18" charset="0"/>
                <a:cs typeface="Times New Roman" panose="02020603050405020304" pitchFamily="18" charset="0"/>
              </a:rPr>
              <a:t>&gt;&gt;&gt; x = [1, 2, 3, 4]</a:t>
            </a:r>
          </a:p>
          <a:p>
            <a:pPr marL="0" indent="0">
              <a:buNone/>
            </a:pPr>
            <a:r>
              <a:rPr lang="en-US" dirty="0">
                <a:latin typeface="Times New Roman" panose="02020603050405020304" pitchFamily="18" charset="0"/>
                <a:cs typeface="Times New Roman" panose="02020603050405020304" pitchFamily="18" charset="0"/>
              </a:rPr>
              <a:t>&gt;&gt;&gt; tuple(x)</a:t>
            </a:r>
          </a:p>
          <a:p>
            <a:pPr marL="0" indent="0">
              <a:buNone/>
            </a:pPr>
            <a:r>
              <a:rPr lang="en-US" dirty="0">
                <a:latin typeface="Times New Roman" panose="02020603050405020304" pitchFamily="18" charset="0"/>
                <a:cs typeface="Times New Roman" panose="02020603050405020304" pitchFamily="18" charset="0"/>
              </a:rPr>
              <a:t>(1, 2, 3, 4)</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Conversely, a tuple can be converted to a list using the built-in function list:</a:t>
            </a:r>
          </a:p>
          <a:p>
            <a:pPr marL="0" indent="0">
              <a:buNone/>
            </a:pPr>
            <a:r>
              <a:rPr lang="en-US" dirty="0">
                <a:latin typeface="Times New Roman" panose="02020603050405020304" pitchFamily="18" charset="0"/>
                <a:cs typeface="Times New Roman" panose="02020603050405020304" pitchFamily="18" charset="0"/>
              </a:rPr>
              <a:t>&gt;&gt;&gt; x = (1, 2, 3, 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&gt;&gt;&gt; list(x)</a:t>
            </a:r>
          </a:p>
          <a:p>
            <a:pPr marL="0" indent="0">
              <a:buNone/>
            </a:pPr>
            <a:r>
              <a:rPr lang="en-US" dirty="0">
                <a:latin typeface="Times New Roman" panose="02020603050405020304" pitchFamily="18" charset="0"/>
                <a:cs typeface="Times New Roman" panose="02020603050405020304" pitchFamily="18" charset="0"/>
              </a:rPr>
              <a:t>[1, 2, 3, 4]</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18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2" y="155797"/>
            <a:ext cx="8911687" cy="582390"/>
          </a:xfrm>
        </p:spPr>
        <p:txBody>
          <a:bodyPr>
            <a:normAutofit fontScale="90000"/>
          </a:bodyPr>
          <a:lstStyle/>
          <a:p>
            <a:pPr algn="ctr"/>
            <a:r>
              <a:rPr lang="en-US" dirty="0">
                <a:latin typeface="Algerian" panose="04020705040A02060702" pitchFamily="82" charset="0"/>
              </a:rPr>
              <a:t>Strings</a:t>
            </a:r>
          </a:p>
        </p:txBody>
      </p:sp>
      <p:sp>
        <p:nvSpPr>
          <p:cNvPr id="3" name="Content Placeholder 2"/>
          <p:cNvSpPr>
            <a:spLocks noGrp="1"/>
          </p:cNvSpPr>
          <p:nvPr>
            <p:ph idx="1"/>
          </p:nvPr>
        </p:nvSpPr>
        <p:spPr>
          <a:xfrm>
            <a:off x="509374" y="1033463"/>
            <a:ext cx="11192089" cy="4424362"/>
          </a:xfrm>
        </p:spPr>
        <p:txBody>
          <a:bodyPr>
            <a:noAutofit/>
          </a:bodyPr>
          <a:lstStyle/>
          <a:p>
            <a:pPr marL="457200" indent="-457200" algn="just">
              <a:buFont typeface="Wingdings" panose="05000000000000000000" pitchFamily="2" charset="2"/>
              <a:buChar char="Ø"/>
            </a:pPr>
            <a:r>
              <a:rPr lang="en-US" sz="3000" dirty="0">
                <a:latin typeface="Times New Roman" pitchFamily="18" charset="0"/>
                <a:cs typeface="Times New Roman" pitchFamily="18" charset="0"/>
              </a:rPr>
              <a:t>Strings can be delimited by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single (' '),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double (" "),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triple single (''' '''), or </a:t>
            </a: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triple double (""" """) quotations </a:t>
            </a:r>
          </a:p>
          <a:p>
            <a:pPr marL="914400" lvl="1" indent="-457200" algn="just">
              <a:buFont typeface="Wingdings" panose="05000000000000000000" pitchFamily="2" charset="2"/>
              <a:buChar char="v"/>
            </a:pPr>
            <a:endParaRPr lang="en-US" sz="3000" dirty="0">
              <a:latin typeface="Times New Roman" pitchFamily="18" charset="0"/>
              <a:cs typeface="Times New Roman" pitchFamily="18" charset="0"/>
            </a:endParaRPr>
          </a:p>
          <a:p>
            <a:pPr marL="914400" lvl="1" indent="-457200" algn="just">
              <a:buFont typeface="Wingdings" panose="05000000000000000000" pitchFamily="2" charset="2"/>
              <a:buChar char="v"/>
            </a:pPr>
            <a:r>
              <a:rPr lang="en-US" sz="3000" dirty="0">
                <a:latin typeface="Times New Roman" pitchFamily="18" charset="0"/>
                <a:cs typeface="Times New Roman" pitchFamily="18" charset="0"/>
              </a:rPr>
              <a:t>and can contain tab (\t) and newline (\n) characters.</a:t>
            </a:r>
          </a:p>
          <a:p>
            <a:pPr algn="just">
              <a:buFont typeface="Wingdings" panose="05000000000000000000" pitchFamily="2" charset="2"/>
              <a:buChar char="Ø"/>
            </a:pPr>
            <a:endParaRPr lang="en-US" sz="300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3000" dirty="0">
                <a:latin typeface="Times New Roman" pitchFamily="18" charset="0"/>
                <a:cs typeface="Times New Roman" pitchFamily="18" charset="0"/>
              </a:rPr>
              <a:t>Strings are also immutable. The operators and functions that work with them return new strings derived from the original. </a:t>
            </a:r>
          </a:p>
        </p:txBody>
      </p:sp>
    </p:spTree>
    <p:extLst>
      <p:ext uri="{BB962C8B-B14F-4D97-AF65-F5344CB8AC3E}">
        <p14:creationId xmlns:p14="http://schemas.microsoft.com/office/powerpoint/2010/main" val="32612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81210"/>
            <a:ext cx="9595899" cy="506190"/>
          </a:xfrm>
        </p:spPr>
        <p:txBody>
          <a:bodyPr>
            <a:normAutofit fontScale="90000"/>
          </a:bodyPr>
          <a:lstStyle/>
          <a:p>
            <a:pPr algn="ctr"/>
            <a:r>
              <a:rPr lang="en-US" dirty="0">
                <a:latin typeface="Algerian" panose="04020705040A02060702" pitchFamily="82" charset="0"/>
              </a:rPr>
              <a:t>Strings</a:t>
            </a:r>
            <a:endParaRPr lang="en-US" dirty="0"/>
          </a:p>
        </p:txBody>
      </p:sp>
      <p:sp>
        <p:nvSpPr>
          <p:cNvPr id="3" name="Content Placeholder 2"/>
          <p:cNvSpPr>
            <a:spLocks noGrp="1"/>
          </p:cNvSpPr>
          <p:nvPr>
            <p:ph idx="1"/>
          </p:nvPr>
        </p:nvSpPr>
        <p:spPr>
          <a:xfrm>
            <a:off x="933449" y="919162"/>
            <a:ext cx="10810875" cy="5397500"/>
          </a:xfrm>
        </p:spPr>
        <p:txBody>
          <a:bodyPr>
            <a:normAutofit fontScale="92500" lnSpcReduction="10000"/>
          </a:bodyPr>
          <a:lstStyle/>
          <a:p>
            <a:r>
              <a:rPr lang="en-US" dirty="0">
                <a:latin typeface="Arial" panose="020B0604020202020204" pitchFamily="34" charset="0"/>
                <a:cs typeface="Arial" panose="020B0604020202020204" pitchFamily="34" charset="0"/>
              </a:rPr>
              <a:t>The print function outputs strings. Other Python data types can be easily converted to strings and formatted:</a:t>
            </a:r>
          </a:p>
          <a:p>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&gt;&gt;&gt; e = 2.718</a:t>
            </a:r>
          </a:p>
          <a:p>
            <a:pPr marL="0" indent="0">
              <a:buNone/>
            </a:pPr>
            <a:r>
              <a:rPr lang="en-US" dirty="0">
                <a:latin typeface="Arial" panose="020B0604020202020204" pitchFamily="34" charset="0"/>
                <a:cs typeface="Arial" panose="020B0604020202020204" pitchFamily="34" charset="0"/>
              </a:rPr>
              <a:t>&gt;&gt;&gt; x = [1, "two", 3, 4.0, ["a", "b"], (5, 6)]</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&gt;&gt;&gt; print("The constant e is:", e, "and the list x is:", x)</a:t>
            </a:r>
          </a:p>
          <a:p>
            <a:pPr marL="0" indent="0">
              <a:buNone/>
            </a:pPr>
            <a:r>
              <a:rPr lang="en-US" dirty="0">
                <a:latin typeface="Arial" panose="020B0604020202020204" pitchFamily="34" charset="0"/>
                <a:cs typeface="Arial" panose="020B0604020202020204" pitchFamily="34" charset="0"/>
              </a:rPr>
              <a:t>The constant e is: 2.718 and the list x is: [1, 'two', 3, 4.0, ['a', 'b'], (5, 6)]</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Objects are automatically converted to string representations for printing.</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20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05010"/>
            <a:ext cx="8911687" cy="468090"/>
          </a:xfrm>
        </p:spPr>
        <p:txBody>
          <a:bodyPr>
            <a:normAutofit fontScale="90000"/>
          </a:bodyPr>
          <a:lstStyle/>
          <a:p>
            <a:pPr algn="ctr"/>
            <a:r>
              <a:rPr lang="en-US" dirty="0">
                <a:latin typeface="Algerian" panose="04020705040A02060702" pitchFamily="82" charset="0"/>
              </a:rPr>
              <a:t>Dictionaries</a:t>
            </a:r>
          </a:p>
        </p:txBody>
      </p:sp>
      <p:sp>
        <p:nvSpPr>
          <p:cNvPr id="5" name="Rectangle 4"/>
          <p:cNvSpPr/>
          <p:nvPr/>
        </p:nvSpPr>
        <p:spPr>
          <a:xfrm>
            <a:off x="556454" y="1303337"/>
            <a:ext cx="10944445" cy="4401205"/>
          </a:xfrm>
          <a:prstGeom prst="rect">
            <a:avLst/>
          </a:prstGeom>
        </p:spPr>
        <p:txBody>
          <a:bodyPr wrap="square">
            <a:spAutoFit/>
          </a:bodyPr>
          <a:lstStyle/>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A dictionary is mutable </a:t>
            </a:r>
          </a:p>
          <a:p>
            <a:pPr marL="457200"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Dictionaries consist of pairs (called items) of keys and their corresponding values. </a:t>
            </a:r>
          </a:p>
          <a:p>
            <a:pPr marL="457200"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Keys should be unique. Duplicate keys are not stored. Errors are not shown if you enter duplicate key but duplicate key wont get stored.</a:t>
            </a:r>
          </a:p>
          <a:p>
            <a:pPr marL="457200" indent="-457200"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Python dictionaries are also known as </a:t>
            </a:r>
            <a:r>
              <a:rPr lang="en-US" sz="2800" b="1" dirty="0">
                <a:solidFill>
                  <a:srgbClr val="C00000"/>
                </a:solidFill>
                <a:latin typeface="Times New Roman" panose="02020603050405020304" pitchFamily="18" charset="0"/>
                <a:cs typeface="Times New Roman" panose="02020603050405020304" pitchFamily="18" charset="0"/>
              </a:rPr>
              <a:t>associative arrays or hash tables.</a:t>
            </a:r>
          </a:p>
        </p:txBody>
      </p:sp>
    </p:spTree>
    <p:extLst>
      <p:ext uri="{BB962C8B-B14F-4D97-AF65-F5344CB8AC3E}">
        <p14:creationId xmlns:p14="http://schemas.microsoft.com/office/powerpoint/2010/main" val="397805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3" y="0"/>
            <a:ext cx="12292013" cy="1325563"/>
          </a:xfrm>
        </p:spPr>
        <p:txBody>
          <a:bodyPr>
            <a:normAutofit/>
          </a:bodyPr>
          <a:lstStyle/>
          <a:p>
            <a:pPr algn="ctr"/>
            <a:r>
              <a:rPr lang="en-US" sz="4000" dirty="0">
                <a:solidFill>
                  <a:srgbClr val="7030A0"/>
                </a:solidFill>
                <a:latin typeface="Times New Roman" panose="02020603050405020304" pitchFamily="18" charset="0"/>
                <a:cs typeface="Times New Roman" panose="02020603050405020304" pitchFamily="18" charset="0"/>
              </a:rPr>
              <a:t>Python provides conditional and iterative control flow</a:t>
            </a:r>
          </a:p>
        </p:txBody>
      </p:sp>
      <p:sp>
        <p:nvSpPr>
          <p:cNvPr id="3" name="Content Placeholder 2"/>
          <p:cNvSpPr>
            <a:spLocks noGrp="1"/>
          </p:cNvSpPr>
          <p:nvPr>
            <p:ph idx="1"/>
          </p:nvPr>
        </p:nvSpPr>
        <p:spPr>
          <a:xfrm>
            <a:off x="280988" y="1190624"/>
            <a:ext cx="11606213" cy="4652963"/>
          </a:xfrm>
        </p:spPr>
        <p:txBody>
          <a:bodyPr>
            <a:noAutofit/>
          </a:bodyPr>
          <a:lstStyle/>
          <a:p>
            <a:pPr marL="0" indent="0">
              <a:buNone/>
            </a:pPr>
            <a:r>
              <a:rPr lang="en-US" sz="3200" b="1" i="1" u="sng" dirty="0">
                <a:solidFill>
                  <a:srgbClr val="002060"/>
                </a:solidFill>
              </a:rPr>
              <a:t>Conditional Control flow:</a:t>
            </a:r>
          </a:p>
          <a:p>
            <a:r>
              <a:rPr lang="en-US" sz="3200" dirty="0">
                <a:solidFill>
                  <a:srgbClr val="002060"/>
                </a:solidFill>
              </a:rPr>
              <a:t>An if-</a:t>
            </a:r>
            <a:r>
              <a:rPr lang="en-US" sz="3200" dirty="0" err="1">
                <a:solidFill>
                  <a:srgbClr val="002060"/>
                </a:solidFill>
              </a:rPr>
              <a:t>elif</a:t>
            </a:r>
            <a:r>
              <a:rPr lang="en-US" sz="3200" dirty="0">
                <a:solidFill>
                  <a:srgbClr val="002060"/>
                </a:solidFill>
              </a:rPr>
              <a:t>-else construct </a:t>
            </a:r>
          </a:p>
          <a:p>
            <a:r>
              <a:rPr lang="en-US" sz="3200" dirty="0">
                <a:solidFill>
                  <a:srgbClr val="002060"/>
                </a:solidFill>
              </a:rPr>
              <a:t>Exceptions (errors) can be raised using the raise statement and caught and handled using the try-except-else construct.</a:t>
            </a:r>
          </a:p>
          <a:p>
            <a:pPr marL="0" indent="0">
              <a:buNone/>
            </a:pPr>
            <a:r>
              <a:rPr lang="en-US" sz="3200" b="1" i="1" u="sng" dirty="0">
                <a:solidFill>
                  <a:srgbClr val="FF0000"/>
                </a:solidFill>
              </a:rPr>
              <a:t>Iterative control flow:</a:t>
            </a:r>
          </a:p>
          <a:p>
            <a:r>
              <a:rPr lang="en-US" sz="3200" dirty="0">
                <a:solidFill>
                  <a:srgbClr val="FF0000"/>
                </a:solidFill>
              </a:rPr>
              <a:t>while loop</a:t>
            </a:r>
          </a:p>
          <a:p>
            <a:r>
              <a:rPr lang="en-US" sz="3200" dirty="0">
                <a:solidFill>
                  <a:srgbClr val="FF0000"/>
                </a:solidFill>
              </a:rPr>
              <a:t>for loop</a:t>
            </a:r>
          </a:p>
          <a:p>
            <a:pPr marL="0" indent="0">
              <a:buNone/>
            </a:pPr>
            <a:endParaRPr lang="en-US" sz="3200" dirty="0"/>
          </a:p>
          <a:p>
            <a:pPr marL="0" indent="0">
              <a:buNone/>
            </a:pPr>
            <a:r>
              <a:rPr lang="en-US" sz="3200" b="1" i="1" u="sng" dirty="0">
                <a:solidFill>
                  <a:srgbClr val="C00000"/>
                </a:solidFill>
              </a:rPr>
              <a:t>Variables don’t have to be declared and can have any built-in data type, user defined object, function, or module assigned to them.</a:t>
            </a:r>
          </a:p>
        </p:txBody>
      </p:sp>
    </p:spTree>
    <p:extLst>
      <p:ext uri="{BB962C8B-B14F-4D97-AF65-F5344CB8AC3E}">
        <p14:creationId xmlns:p14="http://schemas.microsoft.com/office/powerpoint/2010/main" val="387437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89212" y="205010"/>
            <a:ext cx="8911687" cy="468090"/>
          </a:xfrm>
        </p:spPr>
        <p:txBody>
          <a:bodyPr>
            <a:normAutofit fontScale="90000"/>
          </a:bodyPr>
          <a:lstStyle/>
          <a:p>
            <a:pPr algn="ctr"/>
            <a:r>
              <a:rPr lang="en-US" dirty="0">
                <a:latin typeface="Algerian" panose="04020705040A02060702" pitchFamily="82" charset="0"/>
              </a:rPr>
              <a:t>Dictionaries</a:t>
            </a:r>
          </a:p>
        </p:txBody>
      </p:sp>
      <p:sp>
        <p:nvSpPr>
          <p:cNvPr id="5" name="Rectangle 4"/>
          <p:cNvSpPr/>
          <p:nvPr/>
        </p:nvSpPr>
        <p:spPr>
          <a:xfrm>
            <a:off x="399831" y="917575"/>
            <a:ext cx="11573094" cy="5693866"/>
          </a:xfrm>
          <a:prstGeom prst="rect">
            <a:avLst/>
          </a:prstGeom>
        </p:spPr>
        <p:txBody>
          <a:bodyPr wrap="square">
            <a:spAutoFit/>
          </a:bodyPr>
          <a:lstStyle/>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Keys must be of an immutable type. </a:t>
            </a:r>
            <a:r>
              <a:rPr lang="en-US" sz="2800" dirty="0">
                <a:solidFill>
                  <a:srgbClr val="C00000"/>
                </a:solidFill>
                <a:latin typeface="Times New Roman" pitchFamily="18" charset="0"/>
                <a:cs typeface="Times New Roman" pitchFamily="18" charset="0"/>
              </a:rPr>
              <a:t>This includes numbers, strings, and tuples. </a:t>
            </a:r>
          </a:p>
          <a:p>
            <a:pPr marL="457200" indent="-457200" algn="just">
              <a:buFont typeface="Wingdings" panose="05000000000000000000" pitchFamily="2" charset="2"/>
              <a:buChar char="Ø"/>
            </a:pPr>
            <a:endParaRPr lang="en-US" sz="2800" dirty="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Values can be any kind of object, including mutable types such as lists and dictionaries.</a:t>
            </a:r>
          </a:p>
          <a:p>
            <a:pPr marL="285750" indent="-285750" algn="just">
              <a:buFont typeface="Wingdings" pitchFamily="2" charset="2"/>
              <a:buChar char="Ø"/>
            </a:pPr>
            <a:endParaRPr lang="en-US" sz="2800" dirty="0">
              <a:latin typeface="Times New Roman" pitchFamily="18" charset="0"/>
              <a:cs typeface="Times New Roman" pitchFamily="18" charset="0"/>
            </a:endParaRPr>
          </a:p>
          <a:p>
            <a:pPr marL="914400" indent="-457200" algn="just">
              <a:buFont typeface="Wingdings" pitchFamily="2" charset="2"/>
              <a:buChar char="Ø"/>
            </a:pPr>
            <a:r>
              <a:rPr lang="en-US" sz="2800" b="1" dirty="0">
                <a:solidFill>
                  <a:srgbClr val="C00000"/>
                </a:solidFill>
                <a:latin typeface="Times New Roman" panose="02020603050405020304" pitchFamily="18" charset="0"/>
                <a:cs typeface="Times New Roman" panose="02020603050405020304" pitchFamily="18" charset="0"/>
              </a:rPr>
              <a:t>Example:</a:t>
            </a:r>
          </a:p>
          <a:p>
            <a:pPr marL="914400" lvl="1"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914400" lvl="1" indent="-457200" algn="just">
              <a:buFont typeface="Wingdings" pitchFamily="2" charset="2"/>
              <a:buChar char="Ø"/>
            </a:pPr>
            <a:r>
              <a:rPr lang="en-US" sz="2800" dirty="0" err="1">
                <a:latin typeface="Times New Roman" panose="02020603050405020304" pitchFamily="18" charset="0"/>
                <a:cs typeface="Times New Roman" panose="02020603050405020304" pitchFamily="18" charset="0"/>
              </a:rPr>
              <a:t>Var_name</a:t>
            </a:r>
            <a:r>
              <a:rPr lang="en-US" sz="2800" dirty="0">
                <a:latin typeface="Times New Roman" panose="02020603050405020304" pitchFamily="18" charset="0"/>
                <a:cs typeface="Times New Roman" panose="02020603050405020304" pitchFamily="18" charset="0"/>
              </a:rPr>
              <a:t>={key1:value1,key2:value2,…</a:t>
            </a:r>
            <a:r>
              <a:rPr lang="en-US" sz="2800" dirty="0" err="1">
                <a:latin typeface="Times New Roman" panose="02020603050405020304" pitchFamily="18" charset="0"/>
                <a:cs typeface="Times New Roman" panose="02020603050405020304" pitchFamily="18" charset="0"/>
              </a:rPr>
              <a:t>keyn:valuen</a:t>
            </a:r>
            <a:r>
              <a:rPr lang="en-US" sz="2800" dirty="0">
                <a:latin typeface="Times New Roman" panose="02020603050405020304" pitchFamily="18" charset="0"/>
                <a:cs typeface="Times New Roman" panose="02020603050405020304" pitchFamily="18" charset="0"/>
              </a:rPr>
              <a:t>}</a:t>
            </a:r>
          </a:p>
          <a:p>
            <a:pPr marL="914400" lvl="1"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914400" lvl="1" indent="-457200" algn="just">
              <a:buFont typeface="Wingdings" pitchFamily="2" charset="2"/>
              <a:buChar char="Ø"/>
            </a:pPr>
            <a:r>
              <a:rPr lang="en-US" sz="2800" dirty="0" err="1">
                <a:latin typeface="Times New Roman" panose="02020603050405020304" pitchFamily="18" charset="0"/>
                <a:cs typeface="Times New Roman" panose="02020603050405020304" pitchFamily="18" charset="0"/>
              </a:rPr>
              <a:t>dict</a:t>
            </a:r>
            <a:r>
              <a:rPr lang="en-US" sz="2800" dirty="0">
                <a:latin typeface="Times New Roman" panose="02020603050405020304" pitchFamily="18" charset="0"/>
                <a:cs typeface="Times New Roman" panose="02020603050405020304" pitchFamily="18" charset="0"/>
              </a:rPr>
              <a:t>={1:”one”,2:”two”,3:”three”}</a:t>
            </a:r>
          </a:p>
          <a:p>
            <a:pPr marL="914400" lvl="1" indent="-45720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17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53152095"/>
              </p:ext>
            </p:extLst>
          </p:nvPr>
        </p:nvGraphicFramePr>
        <p:xfrm>
          <a:off x="559558" y="1241946"/>
          <a:ext cx="11041039" cy="3934757"/>
        </p:xfrm>
        <a:graphic>
          <a:graphicData uri="http://schemas.openxmlformats.org/drawingml/2006/table">
            <a:tbl>
              <a:tblPr firstRow="1" bandRow="1">
                <a:tableStyleId>{5C22544A-7EE6-4342-B048-85BDC9FD1C3A}</a:tableStyleId>
              </a:tblPr>
              <a:tblGrid>
                <a:gridCol w="1801518">
                  <a:extLst>
                    <a:ext uri="{9D8B030D-6E8A-4147-A177-3AD203B41FA5}">
                      <a16:colId xmlns:a16="http://schemas.microsoft.com/office/drawing/2014/main" xmlns="" val="20000"/>
                    </a:ext>
                  </a:extLst>
                </a:gridCol>
                <a:gridCol w="2825073">
                  <a:extLst>
                    <a:ext uri="{9D8B030D-6E8A-4147-A177-3AD203B41FA5}">
                      <a16:colId xmlns:a16="http://schemas.microsoft.com/office/drawing/2014/main" xmlns="" val="20001"/>
                    </a:ext>
                  </a:extLst>
                </a:gridCol>
                <a:gridCol w="6414448">
                  <a:extLst>
                    <a:ext uri="{9D8B030D-6E8A-4147-A177-3AD203B41FA5}">
                      <a16:colId xmlns:a16="http://schemas.microsoft.com/office/drawing/2014/main" xmlns="" val="20002"/>
                    </a:ext>
                  </a:extLst>
                </a:gridCol>
              </a:tblGrid>
              <a:tr h="322838">
                <a:tc>
                  <a:txBody>
                    <a:bodyPr/>
                    <a:lstStyle/>
                    <a:p>
                      <a:r>
                        <a:rPr lang="en-US" dirty="0"/>
                        <a:t>Type</a:t>
                      </a:r>
                    </a:p>
                  </a:txBody>
                  <a:tcPr/>
                </a:tc>
                <a:tc>
                  <a:txBody>
                    <a:bodyPr/>
                    <a:lstStyle/>
                    <a:p>
                      <a:r>
                        <a:rPr lang="en-US" dirty="0"/>
                        <a:t>Example</a:t>
                      </a:r>
                    </a:p>
                  </a:txBody>
                  <a:tcPr/>
                </a:tc>
                <a:tc>
                  <a:txBody>
                    <a:bodyPr/>
                    <a:lstStyle/>
                    <a:p>
                      <a:r>
                        <a:rPr lang="en-US" dirty="0"/>
                        <a:t>Does</a:t>
                      </a:r>
                    </a:p>
                  </a:txBody>
                  <a:tcPr/>
                </a:tc>
                <a:extLst>
                  <a:ext uri="{0D108BD9-81ED-4DB2-BD59-A6C34878D82A}">
                    <a16:rowId xmlns:a16="http://schemas.microsoft.com/office/drawing/2014/main" xmlns="" val="10000"/>
                  </a:ext>
                </a:extLst>
              </a:tr>
              <a:tr h="638319">
                <a:tc>
                  <a:txBody>
                    <a:bodyPr/>
                    <a:lstStyle/>
                    <a:p>
                      <a:r>
                        <a:rPr lang="en-US" dirty="0"/>
                        <a:t>Built-in function</a:t>
                      </a:r>
                    </a:p>
                  </a:txBody>
                  <a:tcPr/>
                </a:tc>
                <a:tc>
                  <a:txBody>
                    <a:bodyPr/>
                    <a:lstStyle/>
                    <a:p>
                      <a:r>
                        <a:rPr lang="en-US" dirty="0" err="1"/>
                        <a:t>len</a:t>
                      </a:r>
                      <a:r>
                        <a:rPr lang="en-US" dirty="0"/>
                        <a:t>(</a:t>
                      </a:r>
                      <a:r>
                        <a:rPr lang="en-US" dirty="0" err="1"/>
                        <a:t>dict</a:t>
                      </a:r>
                      <a:r>
                        <a:rPr lang="en-US" dirty="0"/>
                        <a:t>)</a:t>
                      </a:r>
                    </a:p>
                  </a:txBody>
                  <a:tcPr/>
                </a:tc>
                <a:tc>
                  <a:txBody>
                    <a:bodyPr/>
                    <a:lstStyle/>
                    <a:p>
                      <a:r>
                        <a:rPr lang="en-US" dirty="0"/>
                        <a:t>Returns</a:t>
                      </a:r>
                      <a:r>
                        <a:rPr lang="en-US" baseline="0" dirty="0"/>
                        <a:t> the number of key-value pairs in dictionary </a:t>
                      </a:r>
                      <a:r>
                        <a:rPr lang="en-US" baseline="0" dirty="0" err="1"/>
                        <a:t>dict</a:t>
                      </a:r>
                      <a:endParaRPr lang="en-US" dirty="0"/>
                    </a:p>
                  </a:txBody>
                  <a:tcPr/>
                </a:tc>
                <a:extLst>
                  <a:ext uri="{0D108BD9-81ED-4DB2-BD59-A6C34878D82A}">
                    <a16:rowId xmlns:a16="http://schemas.microsoft.com/office/drawing/2014/main" xmlns="" val="10001"/>
                  </a:ext>
                </a:extLst>
              </a:tr>
              <a:tr h="638319">
                <a:tc>
                  <a:txBody>
                    <a:bodyPr/>
                    <a:lstStyle/>
                    <a:p>
                      <a:r>
                        <a:rPr lang="en-US" dirty="0" smtClean="0"/>
                        <a:t>operators</a:t>
                      </a:r>
                      <a:endParaRPr lang="en-US" dirty="0"/>
                    </a:p>
                  </a:txBody>
                  <a:tcPr/>
                </a:tc>
                <a:tc>
                  <a:txBody>
                    <a:bodyPr/>
                    <a:lstStyle/>
                    <a:p>
                      <a:r>
                        <a:rPr lang="en-US" dirty="0" err="1"/>
                        <a:t>obj</a:t>
                      </a:r>
                      <a:r>
                        <a:rPr lang="en-US" dirty="0"/>
                        <a:t> in </a:t>
                      </a:r>
                      <a:r>
                        <a:rPr lang="en-US" dirty="0" err="1"/>
                        <a:t>dict</a:t>
                      </a:r>
                      <a:endParaRPr lang="en-US" dirty="0"/>
                    </a:p>
                  </a:txBody>
                  <a:tcPr/>
                </a:tc>
                <a:tc>
                  <a:txBody>
                    <a:bodyPr/>
                    <a:lstStyle/>
                    <a:p>
                      <a:r>
                        <a:rPr lang="en-US" dirty="0"/>
                        <a:t>Returns True</a:t>
                      </a:r>
                      <a:r>
                        <a:rPr lang="en-US" baseline="0" dirty="0"/>
                        <a:t> if object </a:t>
                      </a:r>
                      <a:r>
                        <a:rPr lang="en-US" baseline="0" dirty="0" err="1"/>
                        <a:t>obj</a:t>
                      </a:r>
                      <a:r>
                        <a:rPr lang="en-US" baseline="0" dirty="0"/>
                        <a:t> is in dict. Otherwise returns False.</a:t>
                      </a:r>
                      <a:endParaRPr lang="en-US" dirty="0"/>
                    </a:p>
                  </a:txBody>
                  <a:tcPr/>
                </a:tc>
                <a:extLst>
                  <a:ext uri="{0D108BD9-81ED-4DB2-BD59-A6C34878D82A}">
                    <a16:rowId xmlns:a16="http://schemas.microsoft.com/office/drawing/2014/main" xmlns="" val="10002"/>
                  </a:ext>
                </a:extLst>
              </a:tr>
              <a:tr h="638319">
                <a:tc>
                  <a:txBody>
                    <a:bodyPr/>
                    <a:lstStyle/>
                    <a:p>
                      <a:r>
                        <a:rPr lang="en-US" dirty="0"/>
                        <a:t>statement</a:t>
                      </a:r>
                    </a:p>
                  </a:txBody>
                  <a:tcPr/>
                </a:tc>
                <a:tc>
                  <a:txBody>
                    <a:bodyPr/>
                    <a:lstStyle/>
                    <a:p>
                      <a:r>
                        <a:rPr lang="en-US" dirty="0"/>
                        <a:t>del </a:t>
                      </a:r>
                      <a:r>
                        <a:rPr lang="en-US" dirty="0" err="1"/>
                        <a:t>dict</a:t>
                      </a:r>
                      <a:r>
                        <a:rPr lang="en-US" dirty="0"/>
                        <a:t>[key]</a:t>
                      </a:r>
                    </a:p>
                  </a:txBody>
                  <a:tcPr/>
                </a:tc>
                <a:tc>
                  <a:txBody>
                    <a:bodyPr/>
                    <a:lstStyle/>
                    <a:p>
                      <a:r>
                        <a:rPr lang="en-US" dirty="0"/>
                        <a:t>Deletes a key-value</a:t>
                      </a:r>
                      <a:r>
                        <a:rPr lang="en-US" baseline="0" dirty="0"/>
                        <a:t> pair whose key is given from dictionary </a:t>
                      </a:r>
                      <a:r>
                        <a:rPr lang="en-US" baseline="0" dirty="0" err="1"/>
                        <a:t>dict</a:t>
                      </a:r>
                      <a:endParaRPr lang="en-US" dirty="0"/>
                    </a:p>
                  </a:txBody>
                  <a:tcPr/>
                </a:tc>
                <a:extLst>
                  <a:ext uri="{0D108BD9-81ED-4DB2-BD59-A6C34878D82A}">
                    <a16:rowId xmlns:a16="http://schemas.microsoft.com/office/drawing/2014/main" xmlns="" val="10003"/>
                  </a:ext>
                </a:extLst>
              </a:tr>
              <a:tr h="369820">
                <a:tc rowSpan="2">
                  <a:txBody>
                    <a:bodyPr/>
                    <a:lstStyle/>
                    <a:p>
                      <a:r>
                        <a:rPr lang="en-US" dirty="0"/>
                        <a:t>Access</a:t>
                      </a:r>
                      <a:r>
                        <a:rPr lang="en-US" baseline="0" dirty="0"/>
                        <a:t> </a:t>
                      </a:r>
                      <a:endParaRPr lang="en-US" dirty="0"/>
                    </a:p>
                  </a:txBody>
                  <a:tcPr/>
                </a:tc>
                <a:tc>
                  <a:txBody>
                    <a:bodyPr/>
                    <a:lstStyle/>
                    <a:p>
                      <a:r>
                        <a:rPr lang="en-US" dirty="0" err="1"/>
                        <a:t>dict</a:t>
                      </a:r>
                      <a:r>
                        <a:rPr lang="en-US" dirty="0"/>
                        <a:t>[key]</a:t>
                      </a:r>
                    </a:p>
                  </a:txBody>
                  <a:tcPr/>
                </a:tc>
                <a:tc>
                  <a:txBody>
                    <a:bodyPr/>
                    <a:lstStyle/>
                    <a:p>
                      <a:r>
                        <a:rPr lang="en-US" dirty="0"/>
                        <a:t>Extracts the value</a:t>
                      </a:r>
                      <a:r>
                        <a:rPr lang="en-US" baseline="0" dirty="0"/>
                        <a:t> of the key given</a:t>
                      </a:r>
                      <a:endParaRPr lang="en-US" dirty="0"/>
                    </a:p>
                  </a:txBody>
                  <a:tcPr/>
                </a:tc>
                <a:extLst>
                  <a:ext uri="{0D108BD9-81ED-4DB2-BD59-A6C34878D82A}">
                    <a16:rowId xmlns:a16="http://schemas.microsoft.com/office/drawing/2014/main" xmlns="" val="10004"/>
                  </a:ext>
                </a:extLst>
              </a:tr>
              <a:tr h="911884">
                <a:tc vMerge="1">
                  <a:txBody>
                    <a:bodyPr/>
                    <a:lstStyle/>
                    <a:p>
                      <a:endParaRPr lang="en-US" dirty="0"/>
                    </a:p>
                  </a:txBody>
                  <a:tcPr/>
                </a:tc>
                <a:tc>
                  <a:txBody>
                    <a:bodyPr/>
                    <a:lstStyle/>
                    <a:p>
                      <a:r>
                        <a:rPr lang="en-US" dirty="0"/>
                        <a:t>dict.get(</a:t>
                      </a:r>
                      <a:r>
                        <a:rPr lang="en-US" dirty="0" err="1"/>
                        <a:t>key,message</a:t>
                      </a:r>
                      <a:r>
                        <a:rPr lang="en-US" dirty="0"/>
                        <a:t>)</a:t>
                      </a:r>
                    </a:p>
                  </a:txBody>
                  <a:tcPr/>
                </a:tc>
                <a:tc>
                  <a:txBody>
                    <a:bodyPr/>
                    <a:lstStyle/>
                    <a:p>
                      <a:r>
                        <a:rPr lang="en-US" dirty="0"/>
                        <a:t>Extracts the value of the key given</a:t>
                      </a:r>
                    </a:p>
                    <a:p>
                      <a:r>
                        <a:rPr lang="en-US" dirty="0"/>
                        <a:t>If key does not exists then returns message(which is second parameter to get method)</a:t>
                      </a:r>
                    </a:p>
                  </a:txBody>
                  <a:tcPr/>
                </a:tc>
                <a:extLst>
                  <a:ext uri="{0D108BD9-81ED-4DB2-BD59-A6C34878D82A}">
                    <a16:rowId xmlns:a16="http://schemas.microsoft.com/office/drawing/2014/main" xmlns="" val="10005"/>
                  </a:ext>
                </a:extLst>
              </a:tr>
              <a:tr h="369820">
                <a:tc>
                  <a:txBody>
                    <a:bodyPr/>
                    <a:lstStyle/>
                    <a:p>
                      <a:r>
                        <a:rPr lang="en-US" dirty="0"/>
                        <a:t>modification</a:t>
                      </a:r>
                    </a:p>
                  </a:txBody>
                  <a:tcPr/>
                </a:tc>
                <a:tc>
                  <a:txBody>
                    <a:bodyPr/>
                    <a:lstStyle/>
                    <a:p>
                      <a:r>
                        <a:rPr lang="en-US" dirty="0" err="1"/>
                        <a:t>dict</a:t>
                      </a:r>
                      <a:r>
                        <a:rPr lang="en-US" dirty="0"/>
                        <a:t>[key]=value</a:t>
                      </a:r>
                    </a:p>
                  </a:txBody>
                  <a:tcPr/>
                </a:tc>
                <a:tc>
                  <a:txBody>
                    <a:bodyPr/>
                    <a:lstStyle/>
                    <a:p>
                      <a:r>
                        <a:rPr lang="en-US" dirty="0"/>
                        <a:t>Alters</a:t>
                      </a:r>
                      <a:r>
                        <a:rPr lang="en-US" baseline="0" dirty="0"/>
                        <a:t> the value part of the key given.</a:t>
                      </a:r>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4924439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010"/>
            <a:ext cx="8911687" cy="468090"/>
          </a:xfrm>
        </p:spPr>
        <p:txBody>
          <a:bodyPr>
            <a:normAutofit fontScale="90000"/>
          </a:bodyPr>
          <a:lstStyle/>
          <a:p>
            <a:pPr algn="ctr"/>
            <a:r>
              <a:rPr lang="en-US" dirty="0">
                <a:latin typeface="Algerian" panose="04020705040A02060702" pitchFamily="82" charset="0"/>
              </a:rPr>
              <a:t>Dictionaries</a:t>
            </a:r>
          </a:p>
        </p:txBody>
      </p:sp>
      <p:sp>
        <p:nvSpPr>
          <p:cNvPr id="3" name="Content Placeholder 2"/>
          <p:cNvSpPr>
            <a:spLocks noGrp="1"/>
          </p:cNvSpPr>
          <p:nvPr>
            <p:ph idx="1"/>
          </p:nvPr>
        </p:nvSpPr>
        <p:spPr>
          <a:xfrm>
            <a:off x="1460500" y="901700"/>
            <a:ext cx="10044112" cy="5765800"/>
          </a:xfrm>
        </p:spPr>
        <p:txBody>
          <a:bodyPr>
            <a:normAutofit/>
          </a:bodyPr>
          <a:lstStyle/>
          <a:p>
            <a:r>
              <a:rPr lang="en-US" dirty="0">
                <a:latin typeface="Arial" panose="020B0604020202020204" pitchFamily="34" charset="0"/>
                <a:cs typeface="Arial" panose="020B0604020202020204" pitchFamily="34" charset="0"/>
              </a:rPr>
              <a:t>The del statement can be used to delete a key-value pair. </a:t>
            </a:r>
          </a:p>
          <a:p>
            <a:r>
              <a:rPr lang="en-US" dirty="0">
                <a:latin typeface="Arial" panose="020B0604020202020204" pitchFamily="34" charset="0"/>
                <a:cs typeface="Arial" panose="020B0604020202020204" pitchFamily="34" charset="0"/>
              </a:rPr>
              <a:t>As is the case for lists, a number of dictionary methods (clear, copy, get, has key, items, keys, update, and values) are available.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7697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1210"/>
            <a:ext cx="8911687" cy="569690"/>
          </a:xfrm>
        </p:spPr>
        <p:txBody>
          <a:bodyPr>
            <a:normAutofit fontScale="90000"/>
          </a:bodyPr>
          <a:lstStyle/>
          <a:p>
            <a:pPr algn="ctr"/>
            <a:r>
              <a:rPr lang="en-US" dirty="0">
                <a:latin typeface="Algerian" panose="04020705040A02060702" pitchFamily="82" charset="0"/>
              </a:rPr>
              <a:t>Dictionaries</a:t>
            </a:r>
            <a:endParaRPr lang="en-US" dirty="0"/>
          </a:p>
        </p:txBody>
      </p:sp>
      <p:sp>
        <p:nvSpPr>
          <p:cNvPr id="3" name="Content Placeholder 2"/>
          <p:cNvSpPr>
            <a:spLocks noGrp="1"/>
          </p:cNvSpPr>
          <p:nvPr>
            <p:ph idx="1"/>
          </p:nvPr>
        </p:nvSpPr>
        <p:spPr>
          <a:xfrm>
            <a:off x="2589212" y="965200"/>
            <a:ext cx="8915400" cy="5334000"/>
          </a:xfrm>
        </p:spPr>
        <p:txBody>
          <a:bodyPr/>
          <a:lstStyle/>
          <a:p>
            <a:r>
              <a:rPr lang="en-US" dirty="0">
                <a:latin typeface="Arial" panose="020B0604020202020204" pitchFamily="34" charset="0"/>
                <a:cs typeface="Arial" panose="020B0604020202020204" pitchFamily="34" charset="0"/>
              </a:rPr>
              <a:t>. This includes numbers, strings, and tuples. Values can be any kind of object, including mutable types such as lists and dictionaries.</a:t>
            </a:r>
          </a:p>
          <a:p>
            <a:r>
              <a:rPr lang="en-US" dirty="0">
                <a:latin typeface="Arial" panose="020B0604020202020204" pitchFamily="34" charset="0"/>
                <a:cs typeface="Arial" panose="020B0604020202020204" pitchFamily="34" charset="0"/>
              </a:rPr>
              <a:t>The dictionary method get optionally returns a user-definable value when a key isn’t in a dictionary.</a:t>
            </a:r>
          </a:p>
        </p:txBody>
      </p:sp>
    </p:spTree>
    <p:extLst>
      <p:ext uri="{BB962C8B-B14F-4D97-AF65-F5344CB8AC3E}">
        <p14:creationId xmlns:p14="http://schemas.microsoft.com/office/powerpoint/2010/main" val="20566677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050" y="73264"/>
            <a:ext cx="8911687" cy="582390"/>
          </a:xfrm>
        </p:spPr>
        <p:txBody>
          <a:bodyPr>
            <a:normAutofit fontScale="90000"/>
          </a:bodyPr>
          <a:lstStyle/>
          <a:p>
            <a:pPr algn="ctr"/>
            <a:r>
              <a:rPr lang="en-US" dirty="0">
                <a:latin typeface="Algerian" panose="04020705040A02060702" pitchFamily="82" charset="0"/>
              </a:rPr>
              <a:t>Sets</a:t>
            </a:r>
          </a:p>
        </p:txBody>
      </p:sp>
      <p:sp>
        <p:nvSpPr>
          <p:cNvPr id="3" name="Content Placeholder 2"/>
          <p:cNvSpPr>
            <a:spLocks noGrp="1"/>
          </p:cNvSpPr>
          <p:nvPr>
            <p:ph idx="1"/>
          </p:nvPr>
        </p:nvSpPr>
        <p:spPr>
          <a:xfrm>
            <a:off x="396875" y="800100"/>
            <a:ext cx="11470514" cy="5727700"/>
          </a:xfrm>
        </p:spPr>
        <p:txBody>
          <a:bodyPr>
            <a:noAutofit/>
          </a:bodyPr>
          <a:lstStyle/>
          <a:p>
            <a:pPr marL="457200" indent="-457200" algn="just">
              <a:buFont typeface="Wingdings" pitchFamily="2" charset="2"/>
              <a:buChar char="Ø"/>
            </a:pPr>
            <a:r>
              <a:rPr lang="en-US" sz="3000" dirty="0">
                <a:latin typeface="Times New Roman" pitchFamily="18" charset="0"/>
                <a:cs typeface="Times New Roman" pitchFamily="18" charset="0"/>
              </a:rPr>
              <a:t>An </a:t>
            </a:r>
            <a:r>
              <a:rPr lang="en-US" sz="3000" b="1" dirty="0">
                <a:latin typeface="Times New Roman" pitchFamily="18" charset="0"/>
                <a:cs typeface="Times New Roman" pitchFamily="18" charset="0"/>
              </a:rPr>
              <a:t>unordered </a:t>
            </a:r>
            <a:r>
              <a:rPr lang="en-US" sz="3000" dirty="0">
                <a:latin typeface="Times New Roman" pitchFamily="18" charset="0"/>
                <a:cs typeface="Times New Roman" pitchFamily="18" charset="0"/>
              </a:rPr>
              <a:t>collection of objects</a:t>
            </a:r>
          </a:p>
          <a:p>
            <a:pPr marL="457200" indent="-457200" algn="just">
              <a:buFont typeface="Wingdings" pitchFamily="2" charset="2"/>
              <a:buChar char="Ø"/>
            </a:pPr>
            <a:r>
              <a:rPr lang="en-US" sz="3000" b="1" dirty="0">
                <a:latin typeface="Times New Roman" pitchFamily="18" charset="0"/>
                <a:cs typeface="Times New Roman" pitchFamily="18" charset="0"/>
              </a:rPr>
              <a:t>membership</a:t>
            </a:r>
            <a:r>
              <a:rPr lang="en-US" sz="3000" dirty="0">
                <a:latin typeface="Times New Roman" pitchFamily="18" charset="0"/>
                <a:cs typeface="Times New Roman" pitchFamily="18" charset="0"/>
              </a:rPr>
              <a:t> and </a:t>
            </a:r>
            <a:r>
              <a:rPr lang="en-US" sz="3000" b="1" dirty="0">
                <a:latin typeface="Times New Roman" pitchFamily="18" charset="0"/>
                <a:cs typeface="Times New Roman" pitchFamily="18" charset="0"/>
              </a:rPr>
              <a:t>uniqueness</a:t>
            </a:r>
            <a:r>
              <a:rPr lang="en-US" sz="3000" dirty="0">
                <a:latin typeface="Times New Roman" pitchFamily="18" charset="0"/>
                <a:cs typeface="Times New Roman" pitchFamily="18" charset="0"/>
              </a:rPr>
              <a:t> in the set are the main things you need to know about that object.</a:t>
            </a:r>
          </a:p>
          <a:p>
            <a:pPr marL="0" indent="0">
              <a:buNone/>
            </a:pPr>
            <a:endParaRPr lang="da-DK" sz="3000" dirty="0">
              <a:latin typeface="Times New Roman" pitchFamily="18" charset="0"/>
              <a:cs typeface="Times New Roman" pitchFamily="18" charset="0"/>
            </a:endParaRPr>
          </a:p>
          <a:p>
            <a:pPr marL="0" indent="0">
              <a:buNone/>
            </a:pPr>
            <a:r>
              <a:rPr lang="da-DK" sz="3000" dirty="0">
                <a:latin typeface="Times New Roman" pitchFamily="18" charset="0"/>
                <a:cs typeface="Times New Roman" pitchFamily="18" charset="0"/>
              </a:rPr>
              <a:t>&gt;&gt;&gt; x = set([1, 2, 3, 1, 3, 5])</a:t>
            </a:r>
          </a:p>
          <a:p>
            <a:pPr marL="0" indent="0">
              <a:buNone/>
            </a:pPr>
            <a:r>
              <a:rPr lang="en-US" sz="3000" dirty="0">
                <a:latin typeface="Times New Roman" pitchFamily="18" charset="0"/>
                <a:cs typeface="Times New Roman" pitchFamily="18" charset="0"/>
              </a:rPr>
              <a:t>&gt;&gt;&gt; x</a:t>
            </a:r>
          </a:p>
          <a:p>
            <a:pPr marL="0" indent="0">
              <a:buNone/>
            </a:pPr>
            <a:r>
              <a:rPr lang="en-US" sz="3000" dirty="0">
                <a:latin typeface="Times New Roman" pitchFamily="18" charset="0"/>
                <a:cs typeface="Times New Roman" pitchFamily="18" charset="0"/>
              </a:rPr>
              <a:t>{1, 2, 3, 5}</a:t>
            </a:r>
          </a:p>
          <a:p>
            <a:pPr marL="0" indent="0">
              <a:buNone/>
            </a:pPr>
            <a:r>
              <a:rPr lang="en-US" sz="3000" dirty="0">
                <a:latin typeface="Times New Roman" pitchFamily="18" charset="0"/>
                <a:cs typeface="Times New Roman" pitchFamily="18" charset="0"/>
              </a:rPr>
              <a:t>&gt;&gt;&gt; 1 in x</a:t>
            </a:r>
          </a:p>
          <a:p>
            <a:pPr marL="0" indent="0">
              <a:buNone/>
            </a:pPr>
            <a:r>
              <a:rPr lang="en-US" sz="3000" dirty="0">
                <a:latin typeface="Times New Roman" pitchFamily="18" charset="0"/>
                <a:cs typeface="Times New Roman" pitchFamily="18" charset="0"/>
              </a:rPr>
              <a:t>True</a:t>
            </a:r>
          </a:p>
          <a:p>
            <a:pPr marL="0" indent="0">
              <a:buNone/>
            </a:pPr>
            <a:r>
              <a:rPr lang="en-US" sz="3000" dirty="0">
                <a:latin typeface="Times New Roman" pitchFamily="18" charset="0"/>
                <a:cs typeface="Times New Roman" pitchFamily="18" charset="0"/>
              </a:rPr>
              <a:t>&gt;&gt;&gt; 4 in x</a:t>
            </a:r>
          </a:p>
          <a:p>
            <a:pPr marL="0" indent="0">
              <a:buNone/>
            </a:pPr>
            <a:r>
              <a:rPr lang="en-US" sz="3000" dirty="0">
                <a:latin typeface="Times New Roman" pitchFamily="18" charset="0"/>
                <a:cs typeface="Times New Roman" pitchFamily="18" charset="0"/>
              </a:rPr>
              <a:t>False</a:t>
            </a:r>
          </a:p>
        </p:txBody>
      </p:sp>
      <p:sp>
        <p:nvSpPr>
          <p:cNvPr id="4" name="TextBox 3"/>
          <p:cNvSpPr txBox="1"/>
          <p:nvPr/>
        </p:nvSpPr>
        <p:spPr>
          <a:xfrm>
            <a:off x="6741994" y="3378131"/>
            <a:ext cx="596638" cy="477054"/>
          </a:xfrm>
          <a:prstGeom prst="rect">
            <a:avLst/>
          </a:prstGeom>
          <a:noFill/>
        </p:spPr>
        <p:txBody>
          <a:bodyPr wrap="none" rtlCol="0">
            <a:spAutoFit/>
          </a:bodyPr>
          <a:lstStyle/>
          <a:p>
            <a:r>
              <a:rPr lang="en-US" sz="2500" dirty="0">
                <a:solidFill>
                  <a:srgbClr val="C00000"/>
                </a:solidFill>
                <a:latin typeface="Times New Roman" pitchFamily="18" charset="0"/>
                <a:cs typeface="Times New Roman" pitchFamily="18" charset="0"/>
              </a:rPr>
              <a:t>list</a:t>
            </a:r>
          </a:p>
        </p:txBody>
      </p:sp>
      <p:cxnSp>
        <p:nvCxnSpPr>
          <p:cNvPr id="6" name="Straight Arrow Connector 5"/>
          <p:cNvCxnSpPr/>
          <p:nvPr/>
        </p:nvCxnSpPr>
        <p:spPr>
          <a:xfrm flipH="1" flipV="1">
            <a:off x="5486400" y="2852382"/>
            <a:ext cx="1255594" cy="7642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224498" y="4890482"/>
            <a:ext cx="5642891" cy="477054"/>
          </a:xfrm>
          <a:prstGeom prst="rect">
            <a:avLst/>
          </a:prstGeom>
          <a:noFill/>
        </p:spPr>
        <p:txBody>
          <a:bodyPr wrap="none" rtlCol="0">
            <a:spAutoFit/>
          </a:bodyPr>
          <a:lstStyle/>
          <a:p>
            <a:r>
              <a:rPr lang="en-US" sz="2500" dirty="0">
                <a:solidFill>
                  <a:srgbClr val="C00000"/>
                </a:solidFill>
                <a:latin typeface="Times New Roman" pitchFamily="18" charset="0"/>
                <a:cs typeface="Times New Roman" pitchFamily="18" charset="0"/>
              </a:rPr>
              <a:t>Looks like dictionary keys without values</a:t>
            </a:r>
          </a:p>
        </p:txBody>
      </p:sp>
      <p:cxnSp>
        <p:nvCxnSpPr>
          <p:cNvPr id="12" name="Straight Arrow Connector 11"/>
          <p:cNvCxnSpPr/>
          <p:nvPr/>
        </p:nvCxnSpPr>
        <p:spPr>
          <a:xfrm flipH="1" flipV="1">
            <a:off x="3509712" y="3905550"/>
            <a:ext cx="5429572" cy="9849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39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698570"/>
            <a:ext cx="8911687" cy="1280890"/>
          </a:xfrm>
        </p:spPr>
        <p:txBody>
          <a:bodyPr/>
          <a:lstStyle/>
          <a:p>
            <a:r>
              <a:rPr lang="en-US" b="1" dirty="0">
                <a:solidFill>
                  <a:srgbClr val="C00000"/>
                </a:solidFill>
              </a:rPr>
              <a:t>Control flow structures</a:t>
            </a:r>
          </a:p>
        </p:txBody>
      </p:sp>
    </p:spTree>
    <p:extLst>
      <p:ext uri="{BB962C8B-B14F-4D97-AF65-F5344CB8AC3E}">
        <p14:creationId xmlns:p14="http://schemas.microsoft.com/office/powerpoint/2010/main" val="3494197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8" y="0"/>
            <a:ext cx="8802743" cy="713371"/>
          </a:xfrm>
        </p:spPr>
        <p:txBody>
          <a:bodyPr/>
          <a:lstStyle/>
          <a:p>
            <a:r>
              <a:rPr lang="en-US" b="1" dirty="0"/>
              <a:t>Control flow structures</a:t>
            </a:r>
          </a:p>
        </p:txBody>
      </p:sp>
      <p:sp>
        <p:nvSpPr>
          <p:cNvPr id="3" name="Content Placeholder 2"/>
          <p:cNvSpPr>
            <a:spLocks noGrp="1"/>
          </p:cNvSpPr>
          <p:nvPr>
            <p:ph idx="1"/>
          </p:nvPr>
        </p:nvSpPr>
        <p:spPr>
          <a:xfrm>
            <a:off x="429052" y="713371"/>
            <a:ext cx="11655189" cy="6858000"/>
          </a:xfrm>
        </p:spPr>
        <p:txBody>
          <a:bodyPr>
            <a:normAutofit/>
          </a:bodyPr>
          <a:lstStyle/>
          <a:p>
            <a:r>
              <a:rPr lang="en-US" b="1" dirty="0">
                <a:solidFill>
                  <a:srgbClr val="C00000"/>
                </a:solidFill>
              </a:rPr>
              <a:t>Boolean values</a:t>
            </a: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endParaRPr lang="en-US" b="1" dirty="0">
              <a:solidFill>
                <a:srgbClr val="C00000"/>
              </a:solidFill>
            </a:endParaRPr>
          </a:p>
          <a:p>
            <a:pPr marL="0" indent="0">
              <a:buNone/>
            </a:pPr>
            <a:endParaRPr lang="en-US" b="1" dirty="0">
              <a:solidFill>
                <a:srgbClr val="C00000"/>
              </a:solidFill>
            </a:endParaRPr>
          </a:p>
          <a:p>
            <a:pPr marL="0" indent="0">
              <a:buNone/>
            </a:pPr>
            <a:r>
              <a:rPr lang="en-US" b="1" dirty="0">
                <a:solidFill>
                  <a:srgbClr val="C00000"/>
                </a:solidFill>
              </a:rPr>
              <a:t>Boolean Expressions</a:t>
            </a:r>
          </a:p>
          <a:p>
            <a:pPr marL="0" indent="0" algn="ctr">
              <a:buNone/>
            </a:pPr>
            <a:r>
              <a:rPr lang="en-US" dirty="0"/>
              <a:t>comparison operators (&lt;, &lt;=, ==,&gt;, &gt;=, !=, is, is not, in, not in) </a:t>
            </a:r>
          </a:p>
          <a:p>
            <a:pPr marL="0" indent="0" algn="ctr">
              <a:buNone/>
            </a:pPr>
            <a:r>
              <a:rPr lang="en-US" dirty="0"/>
              <a:t>and </a:t>
            </a:r>
          </a:p>
          <a:p>
            <a:pPr marL="0" indent="0" algn="ctr">
              <a:buNone/>
            </a:pPr>
            <a:r>
              <a:rPr lang="en-US" dirty="0"/>
              <a:t>the logical operators (and, not, or)</a:t>
            </a:r>
          </a:p>
          <a:p>
            <a:pPr marL="0" indent="0" algn="ctr">
              <a:buNone/>
            </a:pPr>
            <a:r>
              <a:rPr lang="en-US" dirty="0"/>
              <a:t>return True or False.</a:t>
            </a:r>
            <a:endParaRPr lang="en-US" b="1"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73625081"/>
              </p:ext>
            </p:extLst>
          </p:nvPr>
        </p:nvGraphicFramePr>
        <p:xfrm>
          <a:off x="1638104" y="1381629"/>
          <a:ext cx="9883335" cy="2468880"/>
        </p:xfrm>
        <a:graphic>
          <a:graphicData uri="http://schemas.openxmlformats.org/drawingml/2006/table">
            <a:tbl>
              <a:tblPr firstRow="1" bandRow="1">
                <a:tableStyleId>{5C22544A-7EE6-4342-B048-85BDC9FD1C3A}</a:tableStyleId>
              </a:tblPr>
              <a:tblGrid>
                <a:gridCol w="2154988">
                  <a:extLst>
                    <a:ext uri="{9D8B030D-6E8A-4147-A177-3AD203B41FA5}">
                      <a16:colId xmlns:a16="http://schemas.microsoft.com/office/drawing/2014/main" xmlns="" val="20000"/>
                    </a:ext>
                  </a:extLst>
                </a:gridCol>
                <a:gridCol w="7728347">
                  <a:extLst>
                    <a:ext uri="{9D8B030D-6E8A-4147-A177-3AD203B41FA5}">
                      <a16:colId xmlns:a16="http://schemas.microsoft.com/office/drawing/2014/main" xmlns="" val="20001"/>
                    </a:ext>
                  </a:extLst>
                </a:gridCol>
              </a:tblGrid>
              <a:tr h="0">
                <a:tc>
                  <a:txBody>
                    <a:bodyPr/>
                    <a:lstStyle/>
                    <a:p>
                      <a:r>
                        <a:rPr lang="en-US" dirty="0"/>
                        <a:t>Boolean</a:t>
                      </a:r>
                      <a:r>
                        <a:rPr lang="en-US" baseline="0" dirty="0"/>
                        <a:t> Values</a:t>
                      </a:r>
                      <a:endParaRPr lang="en-US" dirty="0"/>
                    </a:p>
                  </a:txBody>
                  <a:tcPr/>
                </a:tc>
                <a:tc>
                  <a:txBody>
                    <a:bodyPr/>
                    <a:lstStyle/>
                    <a:p>
                      <a:endParaRPr lang="en-US"/>
                    </a:p>
                  </a:txBody>
                  <a:tcPr/>
                </a:tc>
                <a:extLst>
                  <a:ext uri="{0D108BD9-81ED-4DB2-BD59-A6C34878D82A}">
                    <a16:rowId xmlns:a16="http://schemas.microsoft.com/office/drawing/2014/main" xmlns="" val="10000"/>
                  </a:ext>
                </a:extLst>
              </a:tr>
              <a:tr h="370840">
                <a:tc>
                  <a:txBody>
                    <a:bodyPr/>
                    <a:lstStyle/>
                    <a:p>
                      <a:r>
                        <a:rPr lang="en-US" dirty="0"/>
                        <a:t>False Values</a:t>
                      </a:r>
                    </a:p>
                  </a:txBody>
                  <a:tcPr/>
                </a:tc>
                <a:tc>
                  <a:txBody>
                    <a:bodyPr/>
                    <a:lstStyle/>
                    <a:p>
                      <a:pPr marL="342900" indent="-342900">
                        <a:buFont typeface="+mj-lt"/>
                        <a:buAutoNum type="arabicPeriod"/>
                      </a:pPr>
                      <a:r>
                        <a:rPr lang="en-US" b="0" dirty="0">
                          <a:solidFill>
                            <a:schemeClr val="tx1"/>
                          </a:solidFill>
                        </a:rPr>
                        <a:t>False </a:t>
                      </a:r>
                    </a:p>
                    <a:p>
                      <a:pPr marL="342900" indent="-342900">
                        <a:buFont typeface="+mj-lt"/>
                        <a:buAutoNum type="arabicPeriod"/>
                      </a:pPr>
                      <a:r>
                        <a:rPr lang="en-US" b="0" dirty="0">
                          <a:solidFill>
                            <a:schemeClr val="tx1"/>
                          </a:solidFill>
                        </a:rPr>
                        <a:t>0</a:t>
                      </a:r>
                    </a:p>
                    <a:p>
                      <a:pPr marL="342900" indent="-342900">
                        <a:buFont typeface="+mj-lt"/>
                        <a:buAutoNum type="arabicPeriod"/>
                      </a:pPr>
                      <a:r>
                        <a:rPr lang="en-US" b="0" dirty="0">
                          <a:solidFill>
                            <a:schemeClr val="tx1"/>
                          </a:solidFill>
                        </a:rPr>
                        <a:t>the Python nil value </a:t>
                      </a:r>
                      <a:r>
                        <a:rPr lang="en-US" b="1" dirty="0">
                          <a:solidFill>
                            <a:schemeClr val="tx1"/>
                          </a:solidFill>
                        </a:rPr>
                        <a:t>None</a:t>
                      </a:r>
                      <a:r>
                        <a:rPr lang="en-US" b="0" dirty="0">
                          <a:solidFill>
                            <a:schemeClr val="tx1"/>
                          </a:solidFill>
                        </a:rPr>
                        <a:t>, </a:t>
                      </a:r>
                    </a:p>
                    <a:p>
                      <a:pPr marL="342900" indent="-342900">
                        <a:buFont typeface="+mj-lt"/>
                        <a:buAutoNum type="arabicPeriod"/>
                      </a:pPr>
                      <a:r>
                        <a:rPr lang="en-US" b="0" dirty="0">
                          <a:solidFill>
                            <a:schemeClr val="tx1"/>
                          </a:solidFill>
                          <a:hlinkClick r:id="rId2" action="ppaction://hlinksldjump"/>
                        </a:rPr>
                        <a:t>empty values </a:t>
                      </a:r>
                      <a:r>
                        <a:rPr lang="en-US" b="0" dirty="0">
                          <a:solidFill>
                            <a:schemeClr val="tx1"/>
                          </a:solidFill>
                        </a:rPr>
                        <a:t>(for example, the empty list [ ] or empty string "")</a:t>
                      </a:r>
                    </a:p>
                  </a:txBody>
                  <a:tcPr/>
                </a:tc>
                <a:extLst>
                  <a:ext uri="{0D108BD9-81ED-4DB2-BD59-A6C34878D82A}">
                    <a16:rowId xmlns:a16="http://schemas.microsoft.com/office/drawing/2014/main" xmlns="" val="10001"/>
                  </a:ext>
                </a:extLst>
              </a:tr>
              <a:tr h="370840">
                <a:tc>
                  <a:txBody>
                    <a:bodyPr/>
                    <a:lstStyle/>
                    <a:p>
                      <a:r>
                        <a:rPr lang="en-US" dirty="0"/>
                        <a:t>True Values</a:t>
                      </a:r>
                    </a:p>
                  </a:txBody>
                  <a:tcPr/>
                </a:tc>
                <a:tc>
                  <a:txBody>
                    <a:bodyPr/>
                    <a:lstStyle/>
                    <a:p>
                      <a:pPr marL="342900" indent="-342900">
                        <a:buAutoNum type="arabicPeriod"/>
                      </a:pPr>
                      <a:r>
                        <a:rPr lang="en-US" dirty="0"/>
                        <a:t>True</a:t>
                      </a:r>
                    </a:p>
                    <a:p>
                      <a:pPr marL="342900" indent="-342900">
                        <a:buAutoNum type="arabicPeriod"/>
                      </a:pPr>
                      <a:r>
                        <a:rPr lang="en-US" dirty="0"/>
                        <a:t>1</a:t>
                      </a:r>
                    </a:p>
                    <a:p>
                      <a:pPr marL="342900" indent="-342900">
                        <a:buAutoNum type="arabicPeriod"/>
                      </a:pPr>
                      <a:r>
                        <a:rPr lang="en-US" dirty="0"/>
                        <a:t>Other than</a:t>
                      </a:r>
                      <a:r>
                        <a:rPr lang="en-US" baseline="0" dirty="0"/>
                        <a:t> empty values</a:t>
                      </a:r>
                      <a:endParaRPr 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985216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6737" y="649510"/>
            <a:ext cx="8911687" cy="1280890"/>
          </a:xfrm>
        </p:spPr>
        <p:txBody>
          <a:bodyPr/>
          <a:lstStyle/>
          <a:p>
            <a:r>
              <a:rPr lang="en-US" dirty="0"/>
              <a:t>Empty Values are False</a:t>
            </a:r>
          </a:p>
        </p:txBody>
      </p:sp>
      <p:sp>
        <p:nvSpPr>
          <p:cNvPr id="3" name="Content Placeholder 2"/>
          <p:cNvSpPr>
            <a:spLocks noGrp="1"/>
          </p:cNvSpPr>
          <p:nvPr>
            <p:ph idx="1"/>
          </p:nvPr>
        </p:nvSpPr>
        <p:spPr>
          <a:xfrm>
            <a:off x="909637" y="1930400"/>
            <a:ext cx="10515600" cy="4351338"/>
          </a:xfrm>
        </p:spPr>
        <p:txBody>
          <a:bodyPr/>
          <a:lstStyle/>
          <a:p>
            <a:r>
              <a:rPr lang="en-US" b="1" dirty="0"/>
              <a:t>Empty String </a:t>
            </a:r>
            <a:r>
              <a:rPr lang="en-US" dirty="0"/>
              <a:t>s=‘’ </a:t>
            </a:r>
            <a:r>
              <a:rPr lang="en-US" dirty="0" err="1"/>
              <a:t>os</a:t>
            </a:r>
            <a:r>
              <a:rPr lang="en-US" dirty="0"/>
              <a:t> s=“” or s=‘’’’’’ or s=“”””””</a:t>
            </a:r>
          </a:p>
          <a:p>
            <a:r>
              <a:rPr lang="en-US" b="1" dirty="0"/>
              <a:t>Empty List </a:t>
            </a:r>
            <a:r>
              <a:rPr lang="en-US" dirty="0"/>
              <a:t>l=[]</a:t>
            </a:r>
          </a:p>
          <a:p>
            <a:r>
              <a:rPr lang="en-US" b="1" dirty="0"/>
              <a:t>Empty tuple </a:t>
            </a:r>
            <a:r>
              <a:rPr lang="en-US" dirty="0"/>
              <a:t>t=()</a:t>
            </a:r>
          </a:p>
          <a:p>
            <a:r>
              <a:rPr lang="en-US" b="1" dirty="0"/>
              <a:t>Empty dictionary </a:t>
            </a:r>
            <a:r>
              <a:rPr lang="en-US" dirty="0"/>
              <a:t>d={}</a:t>
            </a:r>
          </a:p>
          <a:p>
            <a:r>
              <a:rPr lang="en-US" b="1" dirty="0"/>
              <a:t>Empty set </a:t>
            </a:r>
            <a:r>
              <a:rPr lang="en-US" dirty="0"/>
              <a:t>s=set()</a:t>
            </a:r>
          </a:p>
          <a:p>
            <a:r>
              <a:rPr lang="en-US" b="1" dirty="0"/>
              <a:t>Number</a:t>
            </a:r>
          </a:p>
          <a:p>
            <a:endParaRPr lang="en-US" dirty="0"/>
          </a:p>
        </p:txBody>
      </p:sp>
    </p:spTree>
    <p:extLst>
      <p:ext uri="{BB962C8B-B14F-4D97-AF65-F5344CB8AC3E}">
        <p14:creationId xmlns:p14="http://schemas.microsoft.com/office/powerpoint/2010/main" val="2459784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i="1" dirty="0"/>
              <a:t>The if-</a:t>
            </a:r>
            <a:r>
              <a:rPr lang="en-US" b="1" i="1" dirty="0" err="1"/>
              <a:t>elif</a:t>
            </a:r>
            <a:r>
              <a:rPr lang="en-US" b="1" i="1" dirty="0"/>
              <a:t>-else statement</a:t>
            </a:r>
            <a:r>
              <a:rPr lang="en-US" dirty="0"/>
              <a:t> (Contd..)</a:t>
            </a:r>
          </a:p>
        </p:txBody>
      </p:sp>
      <p:sp>
        <p:nvSpPr>
          <p:cNvPr id="5" name="Rectangle 4"/>
          <p:cNvSpPr/>
          <p:nvPr/>
        </p:nvSpPr>
        <p:spPr>
          <a:xfrm>
            <a:off x="571768" y="1220044"/>
            <a:ext cx="4457432" cy="5016758"/>
          </a:xfrm>
          <a:prstGeom prst="rect">
            <a:avLst/>
          </a:prstGeom>
        </p:spPr>
        <p:txBody>
          <a:bodyPr wrap="square">
            <a:spAutoFit/>
          </a:bodyPr>
          <a:lstStyle/>
          <a:p>
            <a:r>
              <a:rPr lang="en-US" sz="2000" dirty="0"/>
              <a:t>score=</a:t>
            </a:r>
            <a:r>
              <a:rPr lang="en-US" sz="2000" dirty="0" err="1"/>
              <a:t>int</a:t>
            </a:r>
            <a:r>
              <a:rPr lang="en-US" sz="2000" dirty="0"/>
              <a:t>(input("Enter the score: "))</a:t>
            </a:r>
          </a:p>
          <a:p>
            <a:r>
              <a:rPr lang="en-US" sz="2000" dirty="0"/>
              <a:t>if score&gt;=90:</a:t>
            </a:r>
          </a:p>
          <a:p>
            <a:r>
              <a:rPr lang="en-US" sz="2000" dirty="0"/>
              <a:t>    letter='A'</a:t>
            </a:r>
          </a:p>
          <a:p>
            <a:r>
              <a:rPr lang="en-US" sz="2000" dirty="0"/>
              <a:t>else:   </a:t>
            </a:r>
            <a:r>
              <a:rPr lang="en-US" sz="2000" dirty="0">
                <a:solidFill>
                  <a:srgbClr val="FF0000"/>
                </a:solidFill>
              </a:rPr>
              <a:t># grade must be B, C, D or F</a:t>
            </a:r>
          </a:p>
          <a:p>
            <a:r>
              <a:rPr lang="en-US" sz="2000" dirty="0"/>
              <a:t>    if score&gt;=80:</a:t>
            </a:r>
          </a:p>
          <a:p>
            <a:r>
              <a:rPr lang="en-US" sz="2000" dirty="0"/>
              <a:t>        letter = 'B'</a:t>
            </a:r>
          </a:p>
          <a:p>
            <a:r>
              <a:rPr lang="en-US" sz="2000" dirty="0"/>
              <a:t>    else:  </a:t>
            </a:r>
            <a:r>
              <a:rPr lang="en-US" sz="2000" dirty="0">
                <a:solidFill>
                  <a:srgbClr val="FF0000"/>
                </a:solidFill>
              </a:rPr>
              <a:t># grade must be C, D or F</a:t>
            </a:r>
          </a:p>
          <a:p>
            <a:r>
              <a:rPr lang="en-US" sz="2000" dirty="0"/>
              <a:t>        if score &gt;= 70:</a:t>
            </a:r>
          </a:p>
          <a:p>
            <a:r>
              <a:rPr lang="en-US" sz="2000" dirty="0"/>
              <a:t>            letter = 'C'</a:t>
            </a:r>
          </a:p>
          <a:p>
            <a:r>
              <a:rPr lang="en-US" sz="2000" dirty="0"/>
              <a:t>        else:    </a:t>
            </a:r>
            <a:r>
              <a:rPr lang="en-US" sz="2000" dirty="0">
                <a:solidFill>
                  <a:srgbClr val="FF0000"/>
                </a:solidFill>
              </a:rPr>
              <a:t># grade must D or F</a:t>
            </a:r>
          </a:p>
          <a:p>
            <a:r>
              <a:rPr lang="en-US" sz="2000" dirty="0"/>
              <a:t>            if score &gt;= 60:</a:t>
            </a:r>
          </a:p>
          <a:p>
            <a:r>
              <a:rPr lang="en-US" sz="2000" dirty="0"/>
              <a:t>                letter = 'D'</a:t>
            </a:r>
          </a:p>
          <a:p>
            <a:r>
              <a:rPr lang="en-US" sz="2000" dirty="0"/>
              <a:t>            else:</a:t>
            </a:r>
          </a:p>
          <a:p>
            <a:r>
              <a:rPr lang="en-US" sz="2000" dirty="0"/>
              <a:t>                letter = 'F'</a:t>
            </a:r>
          </a:p>
          <a:p>
            <a:endParaRPr lang="en-US" sz="2000" dirty="0"/>
          </a:p>
          <a:p>
            <a:r>
              <a:rPr lang="en-US" sz="2000" dirty="0"/>
              <a:t>print("Grade is "+letter)</a:t>
            </a:r>
          </a:p>
        </p:txBody>
      </p:sp>
      <p:sp>
        <p:nvSpPr>
          <p:cNvPr id="6" name="Right Arrow 5"/>
          <p:cNvSpPr/>
          <p:nvPr/>
        </p:nvSpPr>
        <p:spPr>
          <a:xfrm>
            <a:off x="4584700" y="2979123"/>
            <a:ext cx="1346200" cy="74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07112" y="973823"/>
            <a:ext cx="4697412" cy="5262979"/>
          </a:xfrm>
          <a:prstGeom prst="rect">
            <a:avLst/>
          </a:prstGeom>
        </p:spPr>
        <p:txBody>
          <a:bodyPr wrap="square">
            <a:spAutoFit/>
          </a:bodyPr>
          <a:lstStyle/>
          <a:p>
            <a:r>
              <a:rPr lang="en-US" sz="2400" dirty="0"/>
              <a:t>score=</a:t>
            </a:r>
            <a:r>
              <a:rPr lang="en-US" sz="2400" dirty="0" err="1"/>
              <a:t>int</a:t>
            </a:r>
            <a:r>
              <a:rPr lang="en-US" sz="2400" dirty="0"/>
              <a:t>(input("Enter the score: "))</a:t>
            </a:r>
          </a:p>
          <a:p>
            <a:endParaRPr lang="en-US" sz="2400" dirty="0"/>
          </a:p>
          <a:p>
            <a:r>
              <a:rPr lang="en-US" sz="2400" dirty="0"/>
              <a:t>if score&gt;=90:</a:t>
            </a:r>
          </a:p>
          <a:p>
            <a:r>
              <a:rPr lang="en-US" sz="2400" dirty="0"/>
              <a:t>    letter='A'</a:t>
            </a:r>
          </a:p>
          <a:p>
            <a:r>
              <a:rPr lang="en-US" sz="2400" dirty="0" err="1"/>
              <a:t>elif</a:t>
            </a:r>
            <a:r>
              <a:rPr lang="en-US" sz="2400" dirty="0"/>
              <a:t> score&gt;=80:</a:t>
            </a:r>
          </a:p>
          <a:p>
            <a:r>
              <a:rPr lang="en-US" sz="2400" dirty="0"/>
              <a:t>    letter = 'B'</a:t>
            </a:r>
          </a:p>
          <a:p>
            <a:r>
              <a:rPr lang="en-US" sz="2400" dirty="0" err="1"/>
              <a:t>elif</a:t>
            </a:r>
            <a:r>
              <a:rPr lang="en-US" sz="2400" dirty="0"/>
              <a:t> score &gt;= 70:</a:t>
            </a:r>
          </a:p>
          <a:p>
            <a:r>
              <a:rPr lang="en-US" sz="2400" dirty="0"/>
              <a:t>    letter = 'C'</a:t>
            </a:r>
          </a:p>
          <a:p>
            <a:r>
              <a:rPr lang="en-US" sz="2400" dirty="0" err="1"/>
              <a:t>elif</a:t>
            </a:r>
            <a:r>
              <a:rPr lang="en-US" sz="2400" dirty="0"/>
              <a:t> score &gt;= 60:</a:t>
            </a:r>
          </a:p>
          <a:p>
            <a:r>
              <a:rPr lang="en-US" sz="2400" dirty="0"/>
              <a:t>    letter = 'D'</a:t>
            </a:r>
          </a:p>
          <a:p>
            <a:r>
              <a:rPr lang="en-US" sz="2400" dirty="0"/>
              <a:t>else:</a:t>
            </a:r>
          </a:p>
          <a:p>
            <a:r>
              <a:rPr lang="en-US" sz="2400" dirty="0"/>
              <a:t>    letter = 'F'</a:t>
            </a:r>
          </a:p>
          <a:p>
            <a:endParaRPr lang="en-US" sz="2400" dirty="0"/>
          </a:p>
          <a:p>
            <a:r>
              <a:rPr lang="en-US" sz="2400" dirty="0"/>
              <a:t>print("Grade is "+letter)</a:t>
            </a:r>
          </a:p>
        </p:txBody>
      </p:sp>
    </p:spTree>
    <p:extLst>
      <p:ext uri="{BB962C8B-B14F-4D97-AF65-F5344CB8AC3E}">
        <p14:creationId xmlns:p14="http://schemas.microsoft.com/office/powerpoint/2010/main" val="9273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4" name="Rectangle 3"/>
          <p:cNvSpPr/>
          <p:nvPr/>
        </p:nvSpPr>
        <p:spPr>
          <a:xfrm>
            <a:off x="1095729" y="2048891"/>
            <a:ext cx="6832979" cy="2308324"/>
          </a:xfrm>
          <a:prstGeom prst="rect">
            <a:avLst/>
          </a:prstGeom>
        </p:spPr>
        <p:txBody>
          <a:bodyPr wrap="square">
            <a:spAutoFit/>
          </a:bodyPr>
          <a:lstStyle/>
          <a:p>
            <a:r>
              <a:rPr lang="en-US" sz="2400" dirty="0"/>
              <a:t>count = 0</a:t>
            </a:r>
          </a:p>
          <a:p>
            <a:r>
              <a:rPr lang="en-US" sz="2400" dirty="0"/>
              <a:t>while count &lt; 9:</a:t>
            </a:r>
          </a:p>
          <a:p>
            <a:r>
              <a:rPr lang="en-US" sz="2400" dirty="0"/>
              <a:t>      print('The count is:', count)</a:t>
            </a:r>
          </a:p>
          <a:p>
            <a:r>
              <a:rPr lang="en-US" sz="2400" dirty="0"/>
              <a:t>      count = count + 1</a:t>
            </a:r>
          </a:p>
          <a:p>
            <a:endParaRPr lang="en-US" sz="2400" dirty="0"/>
          </a:p>
          <a:p>
            <a:r>
              <a:rPr lang="en-US" sz="2400" dirty="0"/>
              <a:t>print ("Good bye</a:t>
            </a:r>
            <a:r>
              <a:rPr lang="en-US" sz="2400" dirty="0" smtClean="0"/>
              <a:t>!”)</a:t>
            </a:r>
            <a:endParaRPr lang="en-US" sz="2400" dirty="0"/>
          </a:p>
        </p:txBody>
      </p:sp>
      <p:sp>
        <p:nvSpPr>
          <p:cNvPr id="5" name="Rectangle 4"/>
          <p:cNvSpPr/>
          <p:nvPr/>
        </p:nvSpPr>
        <p:spPr>
          <a:xfrm>
            <a:off x="8893789" y="2787555"/>
            <a:ext cx="2119954" cy="3139321"/>
          </a:xfrm>
          <a:prstGeom prst="rect">
            <a:avLst/>
          </a:prstGeom>
          <a:ln w="19050">
            <a:solidFill>
              <a:srgbClr val="0070C0"/>
            </a:solidFill>
          </a:ln>
        </p:spPr>
        <p:txBody>
          <a:bodyPr wrap="square">
            <a:spAutoFit/>
          </a:bodyPr>
          <a:lstStyle/>
          <a:p>
            <a:r>
              <a:rPr lang="en-US" b="1" dirty="0">
                <a:solidFill>
                  <a:srgbClr val="7030A0"/>
                </a:solidFill>
              </a:rPr>
              <a:t>Output:</a:t>
            </a:r>
            <a:endParaRPr lang="en-US" dirty="0"/>
          </a:p>
          <a:p>
            <a:r>
              <a:rPr lang="en-US" dirty="0"/>
              <a:t>The count is: 0</a:t>
            </a:r>
          </a:p>
          <a:p>
            <a:r>
              <a:rPr lang="en-US" dirty="0"/>
              <a:t>The count is: 1</a:t>
            </a:r>
          </a:p>
          <a:p>
            <a:r>
              <a:rPr lang="en-US" dirty="0"/>
              <a:t>The count is: 2</a:t>
            </a:r>
          </a:p>
          <a:p>
            <a:r>
              <a:rPr lang="en-US" dirty="0"/>
              <a:t>The count is: 3</a:t>
            </a:r>
          </a:p>
          <a:p>
            <a:r>
              <a:rPr lang="en-US" dirty="0"/>
              <a:t>The count is: 4</a:t>
            </a:r>
          </a:p>
          <a:p>
            <a:r>
              <a:rPr lang="en-US" dirty="0"/>
              <a:t>The count is: 5</a:t>
            </a:r>
          </a:p>
          <a:p>
            <a:r>
              <a:rPr lang="en-US" dirty="0"/>
              <a:t>The count is: 6</a:t>
            </a:r>
          </a:p>
          <a:p>
            <a:r>
              <a:rPr lang="en-US" dirty="0"/>
              <a:t>The count is: 7</a:t>
            </a:r>
          </a:p>
          <a:p>
            <a:r>
              <a:rPr lang="en-US" dirty="0"/>
              <a:t>The count is: 8</a:t>
            </a:r>
          </a:p>
          <a:p>
            <a:r>
              <a:rPr lang="en-US" dirty="0"/>
              <a:t>Good bye!</a:t>
            </a:r>
          </a:p>
        </p:txBody>
      </p:sp>
    </p:spTree>
    <p:extLst>
      <p:ext uri="{BB962C8B-B14F-4D97-AF65-F5344CB8AC3E}">
        <p14:creationId xmlns:p14="http://schemas.microsoft.com/office/powerpoint/2010/main" val="29989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365125"/>
            <a:ext cx="4419600" cy="377825"/>
          </a:xfrm>
        </p:spPr>
        <p:txBody>
          <a:bodyPr>
            <a:noAutofit/>
          </a:bodyPr>
          <a:lstStyle/>
          <a:p>
            <a:r>
              <a:rPr lang="en-US" sz="3600" dirty="0">
                <a:solidFill>
                  <a:srgbClr val="C00000"/>
                </a:solidFill>
                <a:latin typeface="Times New Roman" panose="02020603050405020304" pitchFamily="18" charset="0"/>
                <a:cs typeface="Times New Roman" panose="02020603050405020304" pitchFamily="18" charset="0"/>
              </a:rPr>
              <a:t>Numbers</a:t>
            </a:r>
            <a:r>
              <a:rPr lang="en-US" sz="3600" dirty="0">
                <a:latin typeface="Times New Roman" panose="02020603050405020304" pitchFamily="18" charset="0"/>
                <a:cs typeface="Times New Roman" panose="02020603050405020304" pitchFamily="18" charset="0"/>
              </a:rPr>
              <a:t>: </a:t>
            </a:r>
            <a:r>
              <a:rPr lang="en-US" sz="3600" dirty="0">
                <a:solidFill>
                  <a:srgbClr val="7030A0"/>
                </a:solidFill>
                <a:latin typeface="Times New Roman" panose="02020603050405020304" pitchFamily="18" charset="0"/>
                <a:cs typeface="Times New Roman" panose="02020603050405020304" pitchFamily="18" charset="0"/>
              </a:rPr>
              <a:t>Integers</a:t>
            </a:r>
            <a:endParaRPr lang="en-US" sz="3600" dirty="0">
              <a:solidFill>
                <a:srgbClr val="7030A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1017391"/>
              </p:ext>
            </p:extLst>
          </p:nvPr>
        </p:nvGraphicFramePr>
        <p:xfrm>
          <a:off x="738187" y="868362"/>
          <a:ext cx="4505326" cy="275844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1402080">
                  <a:extLst>
                    <a:ext uri="{9D8B030D-6E8A-4147-A177-3AD203B41FA5}">
                      <a16:colId xmlns:a16="http://schemas.microsoft.com/office/drawing/2014/main" xmlns="" val="20001"/>
                    </a:ext>
                  </a:extLst>
                </a:gridCol>
                <a:gridCol w="1701166">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a:t>
                      </a:r>
                      <a:r>
                        <a:rPr lang="en-US" baseline="0" dirty="0" err="1"/>
                        <a:t>i</a:t>
                      </a:r>
                      <a:endParaRPr lang="en-US" dirty="0"/>
                    </a:p>
                  </a:txBody>
                  <a:tcPr/>
                </a:tc>
                <a:tc>
                  <a:txBody>
                    <a:bodyPr/>
                    <a:lstStyle/>
                    <a:p>
                      <a:pPr algn="ctr"/>
                      <a:r>
                        <a:rPr lang="en-US" dirty="0"/>
                        <a:t>Data type of </a:t>
                      </a:r>
                      <a:r>
                        <a:rPr lang="en-US" dirty="0" err="1"/>
                        <a:t>i</a:t>
                      </a:r>
                      <a:endParaRPr lang="en-US" dirty="0"/>
                    </a:p>
                  </a:txBody>
                  <a:tcPr/>
                </a:tc>
                <a:extLst>
                  <a:ext uri="{0D108BD9-81ED-4DB2-BD59-A6C34878D82A}">
                    <a16:rowId xmlns:a16="http://schemas.microsoft.com/office/drawing/2014/main" xmlns="" val="10000"/>
                  </a:ext>
                </a:extLst>
              </a:tr>
              <a:tr h="277496">
                <a:tc>
                  <a:txBody>
                    <a:bodyPr/>
                    <a:lstStyle/>
                    <a:p>
                      <a:r>
                        <a:rPr lang="en-US" dirty="0" err="1"/>
                        <a:t>i</a:t>
                      </a:r>
                      <a:r>
                        <a:rPr lang="en-US" dirty="0"/>
                        <a:t>=42</a:t>
                      </a:r>
                    </a:p>
                  </a:txBody>
                  <a:tcPr/>
                </a:tc>
                <a:tc>
                  <a:txBody>
                    <a:bodyPr/>
                    <a:lstStyle/>
                    <a:p>
                      <a:r>
                        <a:rPr lang="en-US" dirty="0"/>
                        <a:t>42</a:t>
                      </a:r>
                    </a:p>
                  </a:txBody>
                  <a:tcPr/>
                </a:tc>
                <a:tc>
                  <a:txBody>
                    <a:bodyPr/>
                    <a:lstStyle/>
                    <a:p>
                      <a:r>
                        <a:rPr lang="en-US" dirty="0" err="1"/>
                        <a:t>int</a:t>
                      </a:r>
                      <a:endParaRPr lang="en-US" dirty="0"/>
                    </a:p>
                  </a:txBody>
                  <a:tcPr/>
                </a:tc>
                <a:extLst>
                  <a:ext uri="{0D108BD9-81ED-4DB2-BD59-A6C34878D82A}">
                    <a16:rowId xmlns:a16="http://schemas.microsoft.com/office/drawing/2014/main" xmlns="" val="10001"/>
                  </a:ext>
                </a:extLst>
              </a:tr>
              <a:tr h="370840">
                <a:tc>
                  <a:txBody>
                    <a:bodyPr/>
                    <a:lstStyle/>
                    <a:p>
                      <a:r>
                        <a:rPr lang="en-US" dirty="0" err="1"/>
                        <a:t>i</a:t>
                      </a:r>
                      <a:r>
                        <a:rPr lang="en-US" dirty="0"/>
                        <a:t>=-7777777</a:t>
                      </a:r>
                    </a:p>
                  </a:txBody>
                  <a:tcPr/>
                </a:tc>
                <a:tc>
                  <a:txBody>
                    <a:bodyPr/>
                    <a:lstStyle/>
                    <a:p>
                      <a:r>
                        <a:rPr lang="en-US" dirty="0"/>
                        <a:t>-77777777</a:t>
                      </a:r>
                    </a:p>
                  </a:txBody>
                  <a:tcPr/>
                </a:tc>
                <a:tc>
                  <a:txBody>
                    <a:bodyPr/>
                    <a:lstStyle/>
                    <a:p>
                      <a:r>
                        <a:rPr lang="en-US" dirty="0" err="1"/>
                        <a:t>int</a:t>
                      </a:r>
                      <a:endParaRPr lang="en-US"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a:t>
                      </a:r>
                      <a:r>
                        <a:rPr lang="en-US" dirty="0"/>
                        <a:t>=7e6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a:t>
                      </a:r>
                      <a:r>
                        <a:rPr lang="en-US" dirty="0"/>
                        <a:t>=7e60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7e+60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4"/>
                  </a:ext>
                </a:extLst>
              </a:tr>
              <a:tr h="37084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Inorder</a:t>
                      </a:r>
                      <a:r>
                        <a:rPr lang="en-US" dirty="0"/>
                        <a:t> to check the </a:t>
                      </a:r>
                      <a:r>
                        <a:rPr lang="en-US" dirty="0" err="1"/>
                        <a:t>datatype</a:t>
                      </a:r>
                      <a:r>
                        <a:rPr lang="en-US" baseline="0" dirty="0"/>
                        <a:t> of a variable use type function </a:t>
                      </a:r>
                      <a:r>
                        <a:rPr lang="en-US" b="1" baseline="0" dirty="0">
                          <a:solidFill>
                            <a:srgbClr val="C00000"/>
                          </a:solidFill>
                        </a:rPr>
                        <a:t>type(</a:t>
                      </a:r>
                      <a:r>
                        <a:rPr lang="en-US" b="1" baseline="0" dirty="0" err="1">
                          <a:solidFill>
                            <a:srgbClr val="C00000"/>
                          </a:solidFill>
                        </a:rPr>
                        <a:t>i</a:t>
                      </a:r>
                      <a:r>
                        <a:rPr lang="en-US" b="1" baseline="0" dirty="0">
                          <a:solidFill>
                            <a:srgbClr val="C00000"/>
                          </a:solidFill>
                        </a:rPr>
                        <a:t>)</a:t>
                      </a:r>
                      <a:endParaRPr lang="en-US" b="1" dirty="0">
                        <a:solidFill>
                          <a:srgbClr val="C00000"/>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xmlns="" val="10005"/>
                  </a:ext>
                </a:extLst>
              </a:tr>
            </a:tbl>
          </a:graphicData>
        </a:graphic>
      </p:graphicFrame>
      <p:sp>
        <p:nvSpPr>
          <p:cNvPr id="6" name="Title 1"/>
          <p:cNvSpPr txBox="1">
            <a:spLocks/>
          </p:cNvSpPr>
          <p:nvPr/>
        </p:nvSpPr>
        <p:spPr>
          <a:xfrm>
            <a:off x="5919795" y="287337"/>
            <a:ext cx="3252780" cy="525466"/>
          </a:xfrm>
          <a:prstGeom prst="rect">
            <a:avLst/>
          </a:prstGeom>
        </p:spPr>
        <p:txBody>
          <a:bodyPr vert="horz" lIns="91440" tIns="45720" rIns="91440" bIns="45720" rtlCol="0" anchor="ctr">
            <a:noAutofit/>
          </a:bodyPr>
          <a:lstStyle>
            <a:lvl1pPr>
              <a:lnSpc>
                <a:spcPct val="90000"/>
              </a:lnSpc>
              <a:spcBef>
                <a:spcPct val="0"/>
              </a:spcBef>
              <a:buNone/>
              <a:defRPr sz="3600">
                <a:solidFill>
                  <a:srgbClr val="C00000"/>
                </a:solidFill>
                <a:latin typeface="Times New Roman" panose="02020603050405020304" pitchFamily="18" charset="0"/>
                <a:ea typeface="+mj-ea"/>
                <a:cs typeface="Times New Roman" panose="02020603050405020304" pitchFamily="18" charset="0"/>
              </a:defRPr>
            </a:lvl1pPr>
          </a:lstStyle>
          <a:p>
            <a:r>
              <a:rPr lang="en-US" dirty="0"/>
              <a:t>Numbers: </a:t>
            </a:r>
            <a:r>
              <a:rPr lang="en-US" dirty="0">
                <a:solidFill>
                  <a:srgbClr val="7030A0"/>
                </a:solidFill>
              </a:rPr>
              <a:t>Float</a:t>
            </a:r>
          </a:p>
        </p:txBody>
      </p:sp>
      <p:graphicFrame>
        <p:nvGraphicFramePr>
          <p:cNvPr id="7" name="Content Placeholder 3"/>
          <p:cNvGraphicFramePr>
            <a:graphicFrameLocks/>
          </p:cNvGraphicFramePr>
          <p:nvPr>
            <p:extLst>
              <p:ext uri="{D42A27DB-BD31-4B8C-83A1-F6EECF244321}">
                <p14:modId xmlns:p14="http://schemas.microsoft.com/office/powerpoint/2010/main" val="204040308"/>
              </p:ext>
            </p:extLst>
          </p:nvPr>
        </p:nvGraphicFramePr>
        <p:xfrm>
          <a:off x="6105532" y="812803"/>
          <a:ext cx="4595806" cy="1752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2079300">
                  <a:extLst>
                    <a:ext uri="{9D8B030D-6E8A-4147-A177-3AD203B41FA5}">
                      <a16:colId xmlns:a16="http://schemas.microsoft.com/office/drawing/2014/main" xmlns="" val="20001"/>
                    </a:ext>
                  </a:extLst>
                </a:gridCol>
                <a:gridCol w="1114426">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f</a:t>
                      </a:r>
                      <a:endParaRPr lang="en-US" dirty="0"/>
                    </a:p>
                  </a:txBody>
                  <a:tcPr/>
                </a:tc>
                <a:tc>
                  <a:txBody>
                    <a:bodyPr/>
                    <a:lstStyle/>
                    <a:p>
                      <a:pPr algn="ctr"/>
                      <a:r>
                        <a:rPr lang="en-US" dirty="0"/>
                        <a:t>Data type of f</a:t>
                      </a:r>
                    </a:p>
                  </a:txBody>
                  <a:tcPr/>
                </a:tc>
                <a:extLst>
                  <a:ext uri="{0D108BD9-81ED-4DB2-BD59-A6C34878D82A}">
                    <a16:rowId xmlns:a16="http://schemas.microsoft.com/office/drawing/2014/main" xmlns="" val="10000"/>
                  </a:ext>
                </a:extLst>
              </a:tr>
              <a:tr h="370840">
                <a:tc>
                  <a:txBody>
                    <a:bodyPr/>
                    <a:lstStyle/>
                    <a:p>
                      <a:r>
                        <a:rPr lang="en-US" dirty="0"/>
                        <a:t>f=3.0</a:t>
                      </a:r>
                    </a:p>
                  </a:txBody>
                  <a:tcPr/>
                </a:tc>
                <a:tc>
                  <a:txBody>
                    <a:bodyPr/>
                    <a:lstStyle/>
                    <a:p>
                      <a:r>
                        <a:rPr lang="en-US" dirty="0"/>
                        <a:t>3.0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1"/>
                  </a:ext>
                </a:extLst>
              </a:tr>
              <a:tr h="370840">
                <a:tc>
                  <a:txBody>
                    <a:bodyPr/>
                    <a:lstStyle/>
                    <a:p>
                      <a:r>
                        <a:rPr lang="en-US" dirty="0"/>
                        <a:t>f=31e12</a:t>
                      </a:r>
                    </a:p>
                  </a:txBody>
                  <a:tcPr/>
                </a:tc>
                <a:tc>
                  <a:txBody>
                    <a:bodyPr/>
                    <a:lstStyle/>
                    <a:p>
                      <a:r>
                        <a:rPr lang="en-US" dirty="0"/>
                        <a:t>31000000000000.0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t>
                      </a:r>
                      <a:r>
                        <a:rPr lang="en-US" b="1" dirty="0"/>
                        <a:t>-6e-4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-0.0006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float</a:t>
                      </a:r>
                    </a:p>
                  </a:txBody>
                  <a:tcPr/>
                </a:tc>
                <a:extLst>
                  <a:ext uri="{0D108BD9-81ED-4DB2-BD59-A6C34878D82A}">
                    <a16:rowId xmlns:a16="http://schemas.microsoft.com/office/drawing/2014/main" xmlns="" val="10003"/>
                  </a:ext>
                </a:extLst>
              </a:tr>
            </a:tbl>
          </a:graphicData>
        </a:graphic>
      </p:graphicFrame>
      <p:sp>
        <p:nvSpPr>
          <p:cNvPr id="8" name="Title 1"/>
          <p:cNvSpPr txBox="1">
            <a:spLocks/>
          </p:cNvSpPr>
          <p:nvPr/>
        </p:nvSpPr>
        <p:spPr>
          <a:xfrm>
            <a:off x="276229" y="4003680"/>
            <a:ext cx="4419600" cy="377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C00000"/>
                </a:solidFill>
                <a:latin typeface="Times New Roman" panose="02020603050405020304" pitchFamily="18" charset="0"/>
                <a:cs typeface="Times New Roman" panose="02020603050405020304" pitchFamily="18" charset="0"/>
              </a:rPr>
              <a:t>Numbers</a:t>
            </a:r>
            <a:r>
              <a:rPr lang="en-US" sz="3600" dirty="0">
                <a:latin typeface="Times New Roman" panose="02020603050405020304" pitchFamily="18" charset="0"/>
                <a:cs typeface="Times New Roman" panose="02020603050405020304" pitchFamily="18" charset="0"/>
              </a:rPr>
              <a:t>: </a:t>
            </a:r>
            <a:r>
              <a:rPr lang="en-US" sz="3600" dirty="0">
                <a:solidFill>
                  <a:srgbClr val="7030A0"/>
                </a:solidFill>
                <a:latin typeface="Times New Roman" panose="02020603050405020304" pitchFamily="18" charset="0"/>
                <a:cs typeface="Times New Roman" panose="02020603050405020304" pitchFamily="18" charset="0"/>
              </a:rPr>
              <a:t>Complex</a:t>
            </a:r>
            <a:endParaRPr lang="en-US" sz="3600" dirty="0">
              <a:solidFill>
                <a:srgbClr val="7030A0"/>
              </a:solidFill>
            </a:endParaRPr>
          </a:p>
        </p:txBody>
      </p:sp>
      <p:graphicFrame>
        <p:nvGraphicFramePr>
          <p:cNvPr id="9" name="Content Placeholder 3"/>
          <p:cNvGraphicFramePr>
            <a:graphicFrameLocks/>
          </p:cNvGraphicFramePr>
          <p:nvPr>
            <p:extLst>
              <p:ext uri="{D42A27DB-BD31-4B8C-83A1-F6EECF244321}">
                <p14:modId xmlns:p14="http://schemas.microsoft.com/office/powerpoint/2010/main" val="108281400"/>
              </p:ext>
            </p:extLst>
          </p:nvPr>
        </p:nvGraphicFramePr>
        <p:xfrm>
          <a:off x="385767" y="4551379"/>
          <a:ext cx="5324468" cy="175260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2079300">
                  <a:extLst>
                    <a:ext uri="{9D8B030D-6E8A-4147-A177-3AD203B41FA5}">
                      <a16:colId xmlns:a16="http://schemas.microsoft.com/office/drawing/2014/main" xmlns="" val="20001"/>
                    </a:ext>
                  </a:extLst>
                </a:gridCol>
                <a:gridCol w="1843088">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C</a:t>
                      </a:r>
                      <a:endParaRPr lang="en-US" dirty="0"/>
                    </a:p>
                  </a:txBody>
                  <a:tcPr/>
                </a:tc>
                <a:tc>
                  <a:txBody>
                    <a:bodyPr/>
                    <a:lstStyle/>
                    <a:p>
                      <a:pPr algn="ctr"/>
                      <a:r>
                        <a:rPr lang="en-US" dirty="0"/>
                        <a:t>Data type of </a:t>
                      </a:r>
                    </a:p>
                    <a:p>
                      <a:pPr algn="ctr"/>
                      <a:r>
                        <a:rPr lang="en-US" dirty="0"/>
                        <a:t>C</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C=3 + 2j</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(3+2j)</a:t>
                      </a:r>
                    </a:p>
                  </a:txBody>
                  <a:tcPr/>
                </a:tc>
                <a:tc>
                  <a:txBody>
                    <a:bodyPr/>
                    <a:lstStyle/>
                    <a:p>
                      <a:r>
                        <a:rPr lang="en-US" dirty="0"/>
                        <a:t>complex</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C=-4-2j</a:t>
                      </a:r>
                    </a:p>
                  </a:txBody>
                  <a:tcPr/>
                </a:tc>
                <a:tc>
                  <a:txBody>
                    <a:bodyPr/>
                    <a:lstStyle/>
                    <a:p>
                      <a:r>
                        <a:rPr lang="en-US" dirty="0"/>
                        <a:t>(-4-2j)</a:t>
                      </a:r>
                    </a:p>
                  </a:txBody>
                  <a:tcPr/>
                </a:tc>
                <a:tc>
                  <a:txBody>
                    <a:bodyPr/>
                    <a:lstStyle/>
                    <a:p>
                      <a:r>
                        <a:rPr lang="en-US" dirty="0"/>
                        <a:t>complex</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C=4.2 + 6.3j</a:t>
                      </a:r>
                    </a:p>
                  </a:txBody>
                  <a:tcPr/>
                </a:tc>
                <a:tc>
                  <a:txBody>
                    <a:bodyPr/>
                    <a:lstStyle/>
                    <a:p>
                      <a:r>
                        <a:rPr lang="en-US" dirty="0"/>
                        <a:t>(4.2+6.3j)</a:t>
                      </a:r>
                    </a:p>
                  </a:txBody>
                  <a:tcPr/>
                </a:tc>
                <a:tc>
                  <a:txBody>
                    <a:bodyPr/>
                    <a:lstStyle/>
                    <a:p>
                      <a:r>
                        <a:rPr lang="en-US" dirty="0"/>
                        <a:t>complex</a:t>
                      </a:r>
                    </a:p>
                  </a:txBody>
                  <a:tcPr/>
                </a:tc>
                <a:extLst>
                  <a:ext uri="{0D108BD9-81ED-4DB2-BD59-A6C34878D82A}">
                    <a16:rowId xmlns:a16="http://schemas.microsoft.com/office/drawing/2014/main" xmlns="" val="10003"/>
                  </a:ext>
                </a:extLst>
              </a:tr>
            </a:tbl>
          </a:graphicData>
        </a:graphic>
      </p:graphicFrame>
      <p:sp>
        <p:nvSpPr>
          <p:cNvPr id="11" name="Title 1"/>
          <p:cNvSpPr txBox="1">
            <a:spLocks/>
          </p:cNvSpPr>
          <p:nvPr/>
        </p:nvSpPr>
        <p:spPr>
          <a:xfrm>
            <a:off x="6686554" y="3675072"/>
            <a:ext cx="4419600" cy="3778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C00000"/>
                </a:solidFill>
                <a:latin typeface="Times New Roman" panose="02020603050405020304" pitchFamily="18" charset="0"/>
                <a:cs typeface="Times New Roman" panose="02020603050405020304" pitchFamily="18" charset="0"/>
              </a:rPr>
              <a:t>Numbers</a:t>
            </a:r>
            <a:r>
              <a:rPr lang="en-US" sz="3600" dirty="0">
                <a:latin typeface="Times New Roman" panose="02020603050405020304" pitchFamily="18" charset="0"/>
                <a:cs typeface="Times New Roman" panose="02020603050405020304" pitchFamily="18" charset="0"/>
              </a:rPr>
              <a:t>: </a:t>
            </a:r>
            <a:r>
              <a:rPr lang="en-US" sz="3600" dirty="0">
                <a:solidFill>
                  <a:srgbClr val="7030A0"/>
                </a:solidFill>
                <a:latin typeface="Times New Roman" panose="02020603050405020304" pitchFamily="18" charset="0"/>
                <a:cs typeface="Times New Roman" panose="02020603050405020304" pitchFamily="18" charset="0"/>
              </a:rPr>
              <a:t>Boolean</a:t>
            </a:r>
          </a:p>
        </p:txBody>
      </p:sp>
      <p:graphicFrame>
        <p:nvGraphicFramePr>
          <p:cNvPr id="12" name="Content Placeholder 3"/>
          <p:cNvGraphicFramePr>
            <a:graphicFrameLocks/>
          </p:cNvGraphicFramePr>
          <p:nvPr>
            <p:extLst>
              <p:ext uri="{D42A27DB-BD31-4B8C-83A1-F6EECF244321}">
                <p14:modId xmlns:p14="http://schemas.microsoft.com/office/powerpoint/2010/main" val="1496395822"/>
              </p:ext>
            </p:extLst>
          </p:nvPr>
        </p:nvGraphicFramePr>
        <p:xfrm>
          <a:off x="6510341" y="4381505"/>
          <a:ext cx="5324468" cy="2123440"/>
        </p:xfrm>
        <a:graphic>
          <a:graphicData uri="http://schemas.openxmlformats.org/drawingml/2006/table">
            <a:tbl>
              <a:tblPr firstRow="1" bandRow="1">
                <a:tableStyleId>{5C22544A-7EE6-4342-B048-85BDC9FD1C3A}</a:tableStyleId>
              </a:tblPr>
              <a:tblGrid>
                <a:gridCol w="1402080">
                  <a:extLst>
                    <a:ext uri="{9D8B030D-6E8A-4147-A177-3AD203B41FA5}">
                      <a16:colId xmlns:a16="http://schemas.microsoft.com/office/drawing/2014/main" xmlns="" val="20000"/>
                    </a:ext>
                  </a:extLst>
                </a:gridCol>
                <a:gridCol w="2079300">
                  <a:extLst>
                    <a:ext uri="{9D8B030D-6E8A-4147-A177-3AD203B41FA5}">
                      <a16:colId xmlns:a16="http://schemas.microsoft.com/office/drawing/2014/main" xmlns="" val="20001"/>
                    </a:ext>
                  </a:extLst>
                </a:gridCol>
                <a:gridCol w="1843088">
                  <a:extLst>
                    <a:ext uri="{9D8B030D-6E8A-4147-A177-3AD203B41FA5}">
                      <a16:colId xmlns:a16="http://schemas.microsoft.com/office/drawing/2014/main" xmlns="" val="20002"/>
                    </a:ext>
                  </a:extLst>
                </a:gridCol>
              </a:tblGrid>
              <a:tr h="370840">
                <a:tc>
                  <a:txBody>
                    <a:bodyPr/>
                    <a:lstStyle/>
                    <a:p>
                      <a:r>
                        <a:rPr lang="en-US" dirty="0"/>
                        <a:t>Input Statement</a:t>
                      </a:r>
                    </a:p>
                  </a:txBody>
                  <a:tcPr/>
                </a:tc>
                <a:tc>
                  <a:txBody>
                    <a:bodyPr/>
                    <a:lstStyle/>
                    <a:p>
                      <a:r>
                        <a:rPr lang="en-US" dirty="0"/>
                        <a:t>Value of</a:t>
                      </a:r>
                      <a:r>
                        <a:rPr lang="en-US" baseline="0" dirty="0"/>
                        <a:t> B</a:t>
                      </a:r>
                      <a:endParaRPr lang="en-US" dirty="0"/>
                    </a:p>
                  </a:txBody>
                  <a:tcPr/>
                </a:tc>
                <a:tc>
                  <a:txBody>
                    <a:bodyPr/>
                    <a:lstStyle/>
                    <a:p>
                      <a:pPr algn="ctr"/>
                      <a:r>
                        <a:rPr lang="en-US" dirty="0"/>
                        <a:t>Data type of </a:t>
                      </a:r>
                    </a:p>
                    <a:p>
                      <a:pPr algn="ctr"/>
                      <a:r>
                        <a:rPr lang="en-US" dirty="0"/>
                        <a:t>B</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True</a:t>
                      </a:r>
                    </a:p>
                  </a:txBody>
                  <a:tcPr/>
                </a:tc>
                <a:tc>
                  <a:txBody>
                    <a:bodyPr/>
                    <a:lstStyle/>
                    <a:p>
                      <a:r>
                        <a:rPr lang="en-US" dirty="0" err="1"/>
                        <a:t>bool</a:t>
                      </a:r>
                      <a:endParaRPr lang="en-US" dirty="0"/>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B=False</a:t>
                      </a:r>
                    </a:p>
                  </a:txBody>
                  <a:tcPr/>
                </a:tc>
                <a:tc>
                  <a:txBody>
                    <a:bodyPr/>
                    <a:lstStyle/>
                    <a:p>
                      <a:r>
                        <a:rPr lang="en-US"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bool</a:t>
                      </a:r>
                      <a:endParaRPr lang="en-US"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t>
                      </a:r>
                      <a:r>
                        <a:rPr lang="en-US" dirty="0" err="1"/>
                        <a:t>bool</a:t>
                      </a:r>
                      <a:r>
                        <a:rPr lang="en-US" dirty="0"/>
                        <a:t>(1)</a:t>
                      </a:r>
                    </a:p>
                  </a:txBody>
                  <a:tcPr/>
                </a:tc>
                <a:tc>
                  <a:txBody>
                    <a:bodyPr/>
                    <a:lstStyle/>
                    <a:p>
                      <a:r>
                        <a:rPr lang="en-US" dirty="0"/>
                        <a:t>True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bool</a:t>
                      </a:r>
                      <a:endParaRPr lang="en-US" dirty="0"/>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a:t>
                      </a:r>
                      <a:r>
                        <a:rPr lang="en-US" dirty="0" err="1"/>
                        <a:t>bool</a:t>
                      </a:r>
                      <a:r>
                        <a:rPr lang="en-US" dirty="0"/>
                        <a:t>(0)</a:t>
                      </a:r>
                    </a:p>
                  </a:txBody>
                  <a:tcPr/>
                </a:tc>
                <a:tc>
                  <a:txBody>
                    <a:bodyPr/>
                    <a:lstStyle/>
                    <a:p>
                      <a:r>
                        <a:rPr lang="en-US" dirty="0"/>
                        <a:t>False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bool</a:t>
                      </a:r>
                      <a:endParaRPr lang="en-US"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99972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7002"/>
            <a:ext cx="10515600" cy="1325563"/>
          </a:xfrm>
        </p:spPr>
        <p:txBody>
          <a:bodyPr>
            <a:normAutofit/>
          </a:bodyPr>
          <a:lstStyle/>
          <a:p>
            <a:r>
              <a:rPr lang="en-US" dirty="0">
                <a:solidFill>
                  <a:srgbClr val="FF0000"/>
                </a:solidFill>
              </a:rPr>
              <a:t>The for loop</a:t>
            </a:r>
          </a:p>
        </p:txBody>
      </p:sp>
      <p:sp>
        <p:nvSpPr>
          <p:cNvPr id="5" name="Rectangle 4"/>
          <p:cNvSpPr/>
          <p:nvPr/>
        </p:nvSpPr>
        <p:spPr>
          <a:xfrm>
            <a:off x="512928" y="1096762"/>
            <a:ext cx="6764740" cy="3416320"/>
          </a:xfrm>
          <a:prstGeom prst="rect">
            <a:avLst/>
          </a:prstGeom>
        </p:spPr>
        <p:txBody>
          <a:bodyPr wrap="square">
            <a:spAutoFit/>
          </a:bodyPr>
          <a:lstStyle/>
          <a:p>
            <a:r>
              <a:rPr lang="en-US" sz="2400" dirty="0"/>
              <a:t>x=[0,1,2,3,4,5] </a:t>
            </a:r>
            <a:r>
              <a:rPr lang="en-US" sz="2400" b="1" dirty="0">
                <a:solidFill>
                  <a:srgbClr val="C00000"/>
                </a:solidFill>
              </a:rPr>
              <a:t>#list</a:t>
            </a:r>
          </a:p>
          <a:p>
            <a:r>
              <a:rPr lang="en-US" sz="2400" dirty="0"/>
              <a:t>for i in x:</a:t>
            </a:r>
          </a:p>
          <a:p>
            <a:r>
              <a:rPr lang="en-US" sz="2400" dirty="0"/>
              <a:t>    print(</a:t>
            </a:r>
            <a:r>
              <a:rPr lang="en-US" sz="2400" dirty="0" err="1"/>
              <a:t>i</a:t>
            </a:r>
            <a:r>
              <a:rPr lang="en-US" sz="2400" dirty="0"/>
              <a:t>)</a:t>
            </a:r>
          </a:p>
          <a:p>
            <a:endParaRPr lang="en-US" sz="2400" dirty="0"/>
          </a:p>
          <a:p>
            <a:r>
              <a:rPr lang="en-US" sz="2400" dirty="0"/>
              <a:t>OR</a:t>
            </a:r>
          </a:p>
          <a:p>
            <a:endParaRPr lang="en-US" sz="2400" dirty="0"/>
          </a:p>
          <a:p>
            <a:endParaRPr lang="en-US" sz="2400" dirty="0"/>
          </a:p>
          <a:p>
            <a:endParaRPr lang="en-US" sz="2400" dirty="0"/>
          </a:p>
          <a:p>
            <a:endParaRPr lang="en-US" sz="2400" dirty="0"/>
          </a:p>
        </p:txBody>
      </p:sp>
      <p:sp>
        <p:nvSpPr>
          <p:cNvPr id="6" name="Rectangle 5"/>
          <p:cNvSpPr/>
          <p:nvPr/>
        </p:nvSpPr>
        <p:spPr>
          <a:xfrm>
            <a:off x="6548650" y="155600"/>
            <a:ext cx="1892490" cy="2677656"/>
          </a:xfrm>
          <a:prstGeom prst="rect">
            <a:avLst/>
          </a:prstGeom>
          <a:ln w="12700">
            <a:solidFill>
              <a:srgbClr val="002060"/>
            </a:solidFill>
          </a:ln>
        </p:spPr>
        <p:txBody>
          <a:bodyPr wrap="square">
            <a:spAutoFit/>
          </a:bodyPr>
          <a:lstStyle/>
          <a:p>
            <a:r>
              <a:rPr lang="en-US" sz="2400" b="1" dirty="0">
                <a:solidFill>
                  <a:srgbClr val="7030A0"/>
                </a:solidFill>
              </a:rPr>
              <a:t>Output:</a:t>
            </a:r>
          </a:p>
          <a:p>
            <a:r>
              <a:rPr lang="en-US" sz="2400" dirty="0"/>
              <a:t>0</a:t>
            </a:r>
          </a:p>
          <a:p>
            <a:r>
              <a:rPr lang="en-US" sz="2400" dirty="0"/>
              <a:t>1</a:t>
            </a:r>
          </a:p>
          <a:p>
            <a:r>
              <a:rPr lang="en-US" sz="2400" dirty="0"/>
              <a:t>2</a:t>
            </a:r>
          </a:p>
          <a:p>
            <a:r>
              <a:rPr lang="en-US" sz="2400" dirty="0"/>
              <a:t>3</a:t>
            </a:r>
          </a:p>
          <a:p>
            <a:r>
              <a:rPr lang="en-US" sz="2400" dirty="0"/>
              <a:t>4</a:t>
            </a:r>
          </a:p>
          <a:p>
            <a:r>
              <a:rPr lang="en-US" sz="2400" dirty="0"/>
              <a:t>5</a:t>
            </a:r>
          </a:p>
        </p:txBody>
      </p:sp>
      <p:sp>
        <p:nvSpPr>
          <p:cNvPr id="7" name="Rectangle 6"/>
          <p:cNvSpPr/>
          <p:nvPr/>
        </p:nvSpPr>
        <p:spPr>
          <a:xfrm>
            <a:off x="512928" y="2563357"/>
            <a:ext cx="6764740" cy="1938992"/>
          </a:xfrm>
          <a:prstGeom prst="rect">
            <a:avLst/>
          </a:prstGeom>
        </p:spPr>
        <p:txBody>
          <a:bodyPr wrap="square">
            <a:spAutoFit/>
          </a:bodyPr>
          <a:lstStyle/>
          <a:p>
            <a:endParaRPr lang="en-US" sz="2400" dirty="0"/>
          </a:p>
          <a:p>
            <a:endParaRPr lang="en-US" sz="2400" dirty="0"/>
          </a:p>
          <a:p>
            <a:r>
              <a:rPr lang="en-US" sz="2400" dirty="0"/>
              <a:t>for i in [0,1,2,3,4,5]:</a:t>
            </a:r>
          </a:p>
          <a:p>
            <a:r>
              <a:rPr lang="en-US" sz="2400" dirty="0"/>
              <a:t>    print(i)</a:t>
            </a:r>
          </a:p>
          <a:p>
            <a:endParaRPr lang="en-US" sz="2400" dirty="0"/>
          </a:p>
        </p:txBody>
      </p:sp>
      <p:sp>
        <p:nvSpPr>
          <p:cNvPr id="3" name="Rectangle 2"/>
          <p:cNvSpPr/>
          <p:nvPr/>
        </p:nvSpPr>
        <p:spPr>
          <a:xfrm>
            <a:off x="8207208" y="4263251"/>
            <a:ext cx="3863668" cy="830997"/>
          </a:xfrm>
          <a:prstGeom prst="rect">
            <a:avLst/>
          </a:prstGeom>
          <a:ln w="12700">
            <a:solidFill>
              <a:schemeClr val="tx1"/>
            </a:solidFill>
          </a:ln>
        </p:spPr>
        <p:txBody>
          <a:bodyPr wrap="square">
            <a:spAutoFit/>
          </a:bodyPr>
          <a:lstStyle/>
          <a:p>
            <a:r>
              <a:rPr lang="en-US" sz="2400" dirty="0"/>
              <a:t>for i in "</a:t>
            </a:r>
            <a:r>
              <a:rPr lang="en-US" sz="2400" dirty="0" err="1"/>
              <a:t>abc</a:t>
            </a:r>
            <a:r>
              <a:rPr lang="en-US" sz="2400" dirty="0"/>
              <a:t>","</a:t>
            </a:r>
            <a:r>
              <a:rPr lang="en-US" sz="2400" dirty="0" err="1"/>
              <a:t>def</a:t>
            </a:r>
            <a:r>
              <a:rPr lang="en-US" sz="2400" dirty="0"/>
              <a:t>","xyz":</a:t>
            </a:r>
          </a:p>
          <a:p>
            <a:r>
              <a:rPr lang="en-US" sz="2400" dirty="0"/>
              <a:t>    print(i)</a:t>
            </a:r>
          </a:p>
        </p:txBody>
      </p:sp>
      <p:sp>
        <p:nvSpPr>
          <p:cNvPr id="8" name="Rectangle 7"/>
          <p:cNvSpPr/>
          <p:nvPr/>
        </p:nvSpPr>
        <p:spPr>
          <a:xfrm>
            <a:off x="10178386" y="5094248"/>
            <a:ext cx="1892490" cy="1569660"/>
          </a:xfrm>
          <a:prstGeom prst="rect">
            <a:avLst/>
          </a:prstGeom>
          <a:ln w="12700">
            <a:solidFill>
              <a:srgbClr val="002060"/>
            </a:solidFill>
          </a:ln>
        </p:spPr>
        <p:txBody>
          <a:bodyPr wrap="square">
            <a:spAutoFit/>
          </a:bodyPr>
          <a:lstStyle/>
          <a:p>
            <a:r>
              <a:rPr lang="en-US" sz="2400" b="1" dirty="0">
                <a:solidFill>
                  <a:srgbClr val="7030A0"/>
                </a:solidFill>
              </a:rPr>
              <a:t>Output:</a:t>
            </a:r>
          </a:p>
          <a:p>
            <a:r>
              <a:rPr lang="en-US" sz="2400" dirty="0" err="1"/>
              <a:t>abc</a:t>
            </a:r>
            <a:endParaRPr lang="en-US" sz="2400" dirty="0"/>
          </a:p>
          <a:p>
            <a:r>
              <a:rPr lang="en-US" sz="2400" dirty="0" err="1"/>
              <a:t>def</a:t>
            </a:r>
            <a:endParaRPr lang="en-US" sz="2400" dirty="0"/>
          </a:p>
          <a:p>
            <a:r>
              <a:rPr lang="en-US" sz="2400" dirty="0"/>
              <a:t>xyz</a:t>
            </a:r>
          </a:p>
        </p:txBody>
      </p:sp>
      <p:sp>
        <p:nvSpPr>
          <p:cNvPr id="4" name="Rectangle 3"/>
          <p:cNvSpPr/>
          <p:nvPr/>
        </p:nvSpPr>
        <p:spPr>
          <a:xfrm>
            <a:off x="123825" y="4882413"/>
            <a:ext cx="6096000" cy="830997"/>
          </a:xfrm>
          <a:prstGeom prst="rect">
            <a:avLst/>
          </a:prstGeom>
        </p:spPr>
        <p:txBody>
          <a:bodyPr>
            <a:spAutoFit/>
          </a:bodyPr>
          <a:lstStyle/>
          <a:p>
            <a:r>
              <a:rPr lang="en-US" sz="2400" dirty="0"/>
              <a:t>for i in 1,5.5,5+8j,True,"str":</a:t>
            </a:r>
          </a:p>
          <a:p>
            <a:r>
              <a:rPr lang="en-US" sz="2400" dirty="0"/>
              <a:t>    print(i)</a:t>
            </a:r>
          </a:p>
        </p:txBody>
      </p:sp>
      <p:sp>
        <p:nvSpPr>
          <p:cNvPr id="9" name="Rectangle 8"/>
          <p:cNvSpPr/>
          <p:nvPr/>
        </p:nvSpPr>
        <p:spPr>
          <a:xfrm>
            <a:off x="5315235" y="4355584"/>
            <a:ext cx="1416382" cy="2308324"/>
          </a:xfrm>
          <a:prstGeom prst="rect">
            <a:avLst/>
          </a:prstGeom>
        </p:spPr>
        <p:txBody>
          <a:bodyPr wrap="square">
            <a:spAutoFit/>
          </a:bodyPr>
          <a:lstStyle/>
          <a:p>
            <a:r>
              <a:rPr lang="en-US" sz="2400" b="1" dirty="0">
                <a:solidFill>
                  <a:srgbClr val="7030A0"/>
                </a:solidFill>
              </a:rPr>
              <a:t>Output:</a:t>
            </a:r>
            <a:endParaRPr lang="en-US" sz="2400" dirty="0"/>
          </a:p>
          <a:p>
            <a:r>
              <a:rPr lang="en-US" sz="2400" dirty="0"/>
              <a:t>1</a:t>
            </a:r>
          </a:p>
          <a:p>
            <a:r>
              <a:rPr lang="en-US" sz="2400" dirty="0"/>
              <a:t>5.5</a:t>
            </a:r>
          </a:p>
          <a:p>
            <a:r>
              <a:rPr lang="en-US" sz="2400" dirty="0"/>
              <a:t>(5+8j)</a:t>
            </a:r>
          </a:p>
          <a:p>
            <a:r>
              <a:rPr lang="en-US" sz="2400" dirty="0"/>
              <a:t>True</a:t>
            </a:r>
          </a:p>
          <a:p>
            <a:r>
              <a:rPr lang="en-US" sz="2400" dirty="0" err="1"/>
              <a:t>str</a:t>
            </a:r>
            <a:endParaRPr lang="en-US" sz="2400" dirty="0"/>
          </a:p>
        </p:txBody>
      </p:sp>
      <p:cxnSp>
        <p:nvCxnSpPr>
          <p:cNvPr id="13" name="Straight Arrow Connector 12"/>
          <p:cNvCxnSpPr/>
          <p:nvPr/>
        </p:nvCxnSpPr>
        <p:spPr>
          <a:xfrm flipV="1">
            <a:off x="2843213" y="1611498"/>
            <a:ext cx="3705437" cy="1149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67208" y="5297911"/>
            <a:ext cx="15240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0" y="2761251"/>
            <a:ext cx="12192000" cy="1741098"/>
          </a:xfrm>
          <a:prstGeom prst="line">
            <a:avLst/>
          </a:prstGeom>
          <a:ln>
            <a:solidFill>
              <a:srgbClr val="00206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8288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311" y="1465114"/>
            <a:ext cx="6737445" cy="3108543"/>
          </a:xfrm>
          <a:prstGeom prst="rect">
            <a:avLst/>
          </a:prstGeom>
        </p:spPr>
        <p:txBody>
          <a:bodyPr wrap="square">
            <a:spAutoFit/>
          </a:bodyPr>
          <a:lstStyle/>
          <a:p>
            <a:r>
              <a:rPr lang="en-US" sz="2800" dirty="0"/>
              <a:t>#for each letter in string</a:t>
            </a:r>
          </a:p>
          <a:p>
            <a:r>
              <a:rPr lang="en-US" sz="2800" dirty="0"/>
              <a:t>for letter in 'Python':     # First Example </a:t>
            </a:r>
          </a:p>
          <a:p>
            <a:r>
              <a:rPr lang="en-US" sz="2800" dirty="0"/>
              <a:t>   print('Current Letter :', letter)</a:t>
            </a:r>
          </a:p>
          <a:p>
            <a:endParaRPr lang="en-US" sz="2800" dirty="0"/>
          </a:p>
          <a:p>
            <a:r>
              <a:rPr lang="en-US" sz="2800" dirty="0"/>
              <a:t>fruits = ['banana', 'apple',  'mango']</a:t>
            </a:r>
          </a:p>
          <a:p>
            <a:r>
              <a:rPr lang="en-US" sz="2800" dirty="0"/>
              <a:t>for fruit in fruits:        # Second Example</a:t>
            </a:r>
          </a:p>
          <a:p>
            <a:r>
              <a:rPr lang="en-US" sz="2800" dirty="0"/>
              <a:t>   print('Current fruit :', fruit)</a:t>
            </a:r>
          </a:p>
        </p:txBody>
      </p:sp>
      <p:sp>
        <p:nvSpPr>
          <p:cNvPr id="5" name="Rectangle 4"/>
          <p:cNvSpPr/>
          <p:nvPr/>
        </p:nvSpPr>
        <p:spPr>
          <a:xfrm>
            <a:off x="7920250" y="1465114"/>
            <a:ext cx="3048000" cy="3785652"/>
          </a:xfrm>
          <a:prstGeom prst="rect">
            <a:avLst/>
          </a:prstGeom>
        </p:spPr>
        <p:txBody>
          <a:bodyPr wrap="square">
            <a:spAutoFit/>
          </a:bodyPr>
          <a:lstStyle/>
          <a:p>
            <a:r>
              <a:rPr lang="fr-FR" sz="2400" b="1" dirty="0">
                <a:solidFill>
                  <a:srgbClr val="C00000"/>
                </a:solidFill>
              </a:rPr>
              <a:t>Output</a:t>
            </a:r>
          </a:p>
          <a:p>
            <a:r>
              <a:rPr lang="fr-FR" sz="2400" dirty="0" err="1"/>
              <a:t>Current</a:t>
            </a:r>
            <a:r>
              <a:rPr lang="fr-FR" sz="2400" dirty="0"/>
              <a:t> </a:t>
            </a:r>
            <a:r>
              <a:rPr lang="fr-FR" sz="2400" dirty="0" err="1"/>
              <a:t>Letter</a:t>
            </a:r>
            <a:r>
              <a:rPr lang="fr-FR" sz="2400" dirty="0"/>
              <a:t> : P</a:t>
            </a:r>
          </a:p>
          <a:p>
            <a:r>
              <a:rPr lang="fr-FR" sz="2400" dirty="0" err="1"/>
              <a:t>Current</a:t>
            </a:r>
            <a:r>
              <a:rPr lang="fr-FR" sz="2400" dirty="0"/>
              <a:t> </a:t>
            </a:r>
            <a:r>
              <a:rPr lang="fr-FR" sz="2400" dirty="0" err="1"/>
              <a:t>Letter</a:t>
            </a:r>
            <a:r>
              <a:rPr lang="fr-FR" sz="2400" dirty="0"/>
              <a:t> : y</a:t>
            </a:r>
          </a:p>
          <a:p>
            <a:r>
              <a:rPr lang="fr-FR" sz="2400" dirty="0" err="1"/>
              <a:t>Current</a:t>
            </a:r>
            <a:r>
              <a:rPr lang="fr-FR" sz="2400" dirty="0"/>
              <a:t> </a:t>
            </a:r>
            <a:r>
              <a:rPr lang="fr-FR" sz="2400" dirty="0" err="1"/>
              <a:t>Letter</a:t>
            </a:r>
            <a:r>
              <a:rPr lang="fr-FR" sz="2400" dirty="0"/>
              <a:t> : t</a:t>
            </a:r>
          </a:p>
          <a:p>
            <a:r>
              <a:rPr lang="fr-FR" sz="2400" dirty="0" err="1"/>
              <a:t>Current</a:t>
            </a:r>
            <a:r>
              <a:rPr lang="fr-FR" sz="2400" dirty="0"/>
              <a:t> </a:t>
            </a:r>
            <a:r>
              <a:rPr lang="fr-FR" sz="2400" dirty="0" err="1"/>
              <a:t>Letter</a:t>
            </a:r>
            <a:r>
              <a:rPr lang="fr-FR" sz="2400" dirty="0"/>
              <a:t> : h</a:t>
            </a:r>
          </a:p>
          <a:p>
            <a:r>
              <a:rPr lang="fr-FR" sz="2400" dirty="0" err="1"/>
              <a:t>Current</a:t>
            </a:r>
            <a:r>
              <a:rPr lang="fr-FR" sz="2400" dirty="0"/>
              <a:t> </a:t>
            </a:r>
            <a:r>
              <a:rPr lang="fr-FR" sz="2400" dirty="0" err="1"/>
              <a:t>Letter</a:t>
            </a:r>
            <a:r>
              <a:rPr lang="fr-FR" sz="2400" dirty="0"/>
              <a:t> : o</a:t>
            </a:r>
          </a:p>
          <a:p>
            <a:r>
              <a:rPr lang="fr-FR" sz="2400" dirty="0" err="1"/>
              <a:t>Current</a:t>
            </a:r>
            <a:r>
              <a:rPr lang="fr-FR" sz="2400" dirty="0"/>
              <a:t> </a:t>
            </a:r>
            <a:r>
              <a:rPr lang="fr-FR" sz="2400" dirty="0" err="1"/>
              <a:t>Letter</a:t>
            </a:r>
            <a:r>
              <a:rPr lang="fr-FR" sz="2400" dirty="0"/>
              <a:t> : n</a:t>
            </a:r>
          </a:p>
          <a:p>
            <a:r>
              <a:rPr lang="fr-FR" sz="2400" dirty="0" err="1"/>
              <a:t>Current</a:t>
            </a:r>
            <a:r>
              <a:rPr lang="fr-FR" sz="2400" dirty="0"/>
              <a:t> fruit : banana</a:t>
            </a:r>
          </a:p>
          <a:p>
            <a:r>
              <a:rPr lang="fr-FR" sz="2400" dirty="0" err="1"/>
              <a:t>Current</a:t>
            </a:r>
            <a:r>
              <a:rPr lang="fr-FR" sz="2400" dirty="0"/>
              <a:t> fruit : </a:t>
            </a:r>
            <a:r>
              <a:rPr lang="fr-FR" sz="2400" dirty="0" err="1"/>
              <a:t>apple</a:t>
            </a:r>
            <a:endParaRPr lang="fr-FR" sz="2400" dirty="0"/>
          </a:p>
          <a:p>
            <a:r>
              <a:rPr lang="fr-FR" sz="2400" dirty="0" err="1"/>
              <a:t>Current</a:t>
            </a:r>
            <a:r>
              <a:rPr lang="fr-FR" sz="2400" dirty="0"/>
              <a:t> fruit : </a:t>
            </a:r>
            <a:r>
              <a:rPr lang="fr-FR" sz="2400" dirty="0" err="1"/>
              <a:t>mango</a:t>
            </a:r>
            <a:endParaRPr lang="en-US" sz="2400" dirty="0"/>
          </a:p>
        </p:txBody>
      </p:sp>
    </p:spTree>
    <p:extLst>
      <p:ext uri="{BB962C8B-B14F-4D97-AF65-F5344CB8AC3E}">
        <p14:creationId xmlns:p14="http://schemas.microsoft.com/office/powerpoint/2010/main" val="399842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1828800" y="88900"/>
          <a:ext cx="8229600" cy="101092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en-US" dirty="0"/>
                        <a:t>for loop</a:t>
                      </a:r>
                    </a:p>
                  </a:txBody>
                  <a:tcPr/>
                </a:tc>
                <a:tc>
                  <a:txBody>
                    <a:bodyPr/>
                    <a:lstStyle/>
                    <a:p>
                      <a:r>
                        <a:rPr lang="en-US" dirty="0"/>
                        <a:t>Output (Numbers are not </a:t>
                      </a:r>
                      <a:r>
                        <a:rPr lang="en-US" dirty="0" err="1"/>
                        <a:t>iterables</a:t>
                      </a:r>
                      <a:r>
                        <a:rPr lang="en-US" dirty="0"/>
                        <a:t>)</a:t>
                      </a:r>
                    </a:p>
                  </a:txBody>
                  <a:tcPr/>
                </a:tc>
                <a:extLst>
                  <a:ext uri="{0D108BD9-81ED-4DB2-BD59-A6C34878D82A}">
                    <a16:rowId xmlns:a16="http://schemas.microsoft.com/office/drawing/2014/main" xmlns="" val="10000"/>
                  </a:ext>
                </a:extLst>
              </a:tr>
              <a:tr h="370840">
                <a:tc>
                  <a:txBody>
                    <a:bodyPr/>
                    <a:lstStyle/>
                    <a:p>
                      <a:r>
                        <a:rPr lang="da-DK" dirty="0"/>
                        <a:t>for i in 10:</a:t>
                      </a:r>
                    </a:p>
                    <a:p>
                      <a:r>
                        <a:rPr lang="da-DK" dirty="0"/>
                        <a:t>    print(i,end=' ')</a:t>
                      </a:r>
                      <a:endParaRPr lang="en-US" dirty="0"/>
                    </a:p>
                  </a:txBody>
                  <a:tcPr/>
                </a:tc>
                <a:tc>
                  <a:txBody>
                    <a:bodyPr/>
                    <a:lstStyle/>
                    <a:p>
                      <a:r>
                        <a:rPr lang="en-US" dirty="0" err="1"/>
                        <a:t>TypeError</a:t>
                      </a:r>
                      <a:r>
                        <a:rPr lang="en-US" dirty="0"/>
                        <a:t>: '</a:t>
                      </a:r>
                      <a:r>
                        <a:rPr lang="en-US" dirty="0" err="1"/>
                        <a:t>int</a:t>
                      </a:r>
                      <a:r>
                        <a:rPr lang="en-US" dirty="0"/>
                        <a:t>' object is not </a:t>
                      </a:r>
                      <a:r>
                        <a:rPr lang="en-US" dirty="0" err="1"/>
                        <a:t>iterable</a:t>
                      </a:r>
                      <a:endParaRPr lang="en-US" dirty="0"/>
                    </a:p>
                  </a:txBody>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nvPr>
        </p:nvGraphicFramePr>
        <p:xfrm>
          <a:off x="1828800" y="11557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10.75:</a:t>
                      </a:r>
                    </a:p>
                    <a:p>
                      <a:r>
                        <a:rPr lang="da-DK" dirty="0"/>
                        <a:t>    print(i,end=' ')</a:t>
                      </a:r>
                      <a:endParaRPr lang="en-US" dirty="0"/>
                    </a:p>
                  </a:txBody>
                  <a:tcPr/>
                </a:tc>
                <a:tc>
                  <a:txBody>
                    <a:bodyPr/>
                    <a:lstStyle/>
                    <a:p>
                      <a:r>
                        <a:rPr lang="en-US" dirty="0" err="1"/>
                        <a:t>TypeError</a:t>
                      </a:r>
                      <a:r>
                        <a:rPr lang="en-US" dirty="0"/>
                        <a:t>: 'float' object is not </a:t>
                      </a:r>
                      <a:r>
                        <a:rPr lang="en-US" dirty="0" err="1"/>
                        <a:t>iterable</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nvPr>
        </p:nvGraphicFramePr>
        <p:xfrm>
          <a:off x="1841500" y="18415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True:</a:t>
                      </a:r>
                    </a:p>
                    <a:p>
                      <a:r>
                        <a:rPr lang="da-DK" dirty="0"/>
                        <a:t>    print(i,end=' ')</a:t>
                      </a:r>
                      <a:endParaRPr lang="en-US" dirty="0"/>
                    </a:p>
                  </a:txBody>
                  <a:tcPr/>
                </a:tc>
                <a:tc>
                  <a:txBody>
                    <a:bodyPr/>
                    <a:lstStyle/>
                    <a:p>
                      <a:r>
                        <a:rPr lang="en-US" dirty="0" err="1"/>
                        <a:t>TypeError</a:t>
                      </a:r>
                      <a:r>
                        <a:rPr lang="en-US" dirty="0"/>
                        <a:t>: ‘</a:t>
                      </a:r>
                      <a:r>
                        <a:rPr lang="en-US" dirty="0" err="1"/>
                        <a:t>bool</a:t>
                      </a:r>
                      <a:r>
                        <a:rPr lang="en-US" dirty="0"/>
                        <a:t>' object is not </a:t>
                      </a:r>
                      <a:r>
                        <a:rPr lang="en-US" dirty="0" err="1"/>
                        <a:t>iterable</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nvPr>
        </p:nvGraphicFramePr>
        <p:xfrm>
          <a:off x="1828800" y="25273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5+9j:</a:t>
                      </a:r>
                    </a:p>
                    <a:p>
                      <a:r>
                        <a:rPr lang="da-DK" dirty="0"/>
                        <a:t>    print(i,end=' ')</a:t>
                      </a:r>
                      <a:endParaRPr lang="en-US" dirty="0"/>
                    </a:p>
                  </a:txBody>
                  <a:tcPr/>
                </a:tc>
                <a:tc>
                  <a:txBody>
                    <a:bodyPr/>
                    <a:lstStyle/>
                    <a:p>
                      <a:r>
                        <a:rPr lang="en-US" dirty="0" err="1"/>
                        <a:t>TypeError</a:t>
                      </a:r>
                      <a:r>
                        <a:rPr lang="en-US" dirty="0"/>
                        <a:t>: ‘complex' object is not </a:t>
                      </a:r>
                      <a:r>
                        <a:rPr lang="en-US" dirty="0" err="1"/>
                        <a:t>iterable</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nvPr>
        </p:nvGraphicFramePr>
        <p:xfrm>
          <a:off x="1828800" y="32131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‘testing’:</a:t>
                      </a:r>
                    </a:p>
                    <a:p>
                      <a:r>
                        <a:rPr lang="da-DK" dirty="0"/>
                        <a:t>    print(i,end=' ')</a:t>
                      </a:r>
                      <a:endParaRPr lang="en-US" dirty="0"/>
                    </a:p>
                  </a:txBody>
                  <a:tcPr/>
                </a:tc>
                <a:tc>
                  <a:txBody>
                    <a:bodyPr/>
                    <a:lstStyle/>
                    <a:p>
                      <a:r>
                        <a:rPr lang="pt-BR" dirty="0"/>
                        <a:t>t e s t i n g </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nvPr>
        </p:nvGraphicFramePr>
        <p:xfrm>
          <a:off x="1828800" y="38862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[1,2,3,4,5]:</a:t>
                      </a:r>
                    </a:p>
                    <a:p>
                      <a:r>
                        <a:rPr lang="da-DK" dirty="0"/>
                        <a:t>    print(i,end=' ')</a:t>
                      </a:r>
                      <a:endParaRPr lang="en-US" dirty="0"/>
                    </a:p>
                  </a:txBody>
                  <a:tcPr/>
                </a:tc>
                <a:tc>
                  <a:txBody>
                    <a:bodyPr/>
                    <a:lstStyle/>
                    <a:p>
                      <a:r>
                        <a:rPr lang="en-US" dirty="0"/>
                        <a:t>1 2 3 4 5 </a:t>
                      </a:r>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nvPr>
        </p:nvGraphicFramePr>
        <p:xfrm>
          <a:off x="1752600" y="4648200"/>
          <a:ext cx="8229600" cy="640080"/>
        </p:xfrm>
        <a:graphic>
          <a:graphicData uri="http://schemas.openxmlformats.org/drawingml/2006/table">
            <a:tbl>
              <a:tblPr firstRow="1" bandRow="1">
                <a:tableStyleId>{5940675A-B579-460E-94D1-54222C63F5DA}</a:tableStyleId>
              </a:tblPr>
              <a:tblGrid>
                <a:gridCol w="41910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0">
                <a:tc>
                  <a:txBody>
                    <a:bodyPr/>
                    <a:lstStyle/>
                    <a:p>
                      <a:r>
                        <a:rPr lang="da-DK" dirty="0"/>
                        <a:t>for i in (11,22,33,44):</a:t>
                      </a:r>
                    </a:p>
                    <a:p>
                      <a:r>
                        <a:rPr lang="da-DK" dirty="0"/>
                        <a:t>    print(i,end=' ')</a:t>
                      </a:r>
                      <a:endParaRPr lang="en-US" dirty="0"/>
                    </a:p>
                  </a:txBody>
                  <a:tcPr/>
                </a:tc>
                <a:tc>
                  <a:txBody>
                    <a:bodyPr/>
                    <a:lstStyle/>
                    <a:p>
                      <a:r>
                        <a:rPr lang="en-US" dirty="0"/>
                        <a:t>11</a:t>
                      </a:r>
                      <a:r>
                        <a:rPr lang="en-US" baseline="0" dirty="0"/>
                        <a:t> 22 33 44</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nvPr>
        </p:nvGraphicFramePr>
        <p:xfrm>
          <a:off x="1752600" y="53340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 set([10,20,30]):</a:t>
                      </a:r>
                    </a:p>
                    <a:p>
                      <a:r>
                        <a:rPr lang="da-DK" dirty="0"/>
                        <a:t>    print(i,end=' ')</a:t>
                      </a:r>
                      <a:endParaRPr lang="en-US" dirty="0"/>
                    </a:p>
                  </a:txBody>
                  <a:tcPr/>
                </a:tc>
                <a:tc>
                  <a:txBody>
                    <a:bodyPr/>
                    <a:lstStyle/>
                    <a:p>
                      <a:r>
                        <a:rPr lang="en-US" dirty="0"/>
                        <a:t>10</a:t>
                      </a:r>
                      <a:r>
                        <a:rPr lang="en-US" baseline="0" dirty="0"/>
                        <a:t> 20 30</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nvPr>
        </p:nvGraphicFramePr>
        <p:xfrm>
          <a:off x="1752600" y="6019800"/>
          <a:ext cx="8229600" cy="6400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r>
                        <a:rPr lang="da-DK" dirty="0"/>
                        <a:t>for i in</a:t>
                      </a:r>
                      <a:r>
                        <a:rPr lang="da-DK" baseline="0" dirty="0"/>
                        <a:t> </a:t>
                      </a:r>
                      <a:r>
                        <a:rPr lang="en-US" baseline="0" dirty="0"/>
                        <a:t>{1:'one',2:'two',3:'three'}:</a:t>
                      </a:r>
                      <a:endParaRPr lang="da-DK" dirty="0"/>
                    </a:p>
                    <a:p>
                      <a:r>
                        <a:rPr lang="da-DK" dirty="0"/>
                        <a:t>    print(i,end=' ')</a:t>
                      </a:r>
                      <a:endParaRPr lang="en-US" dirty="0"/>
                    </a:p>
                  </a:txBody>
                  <a:tcPr/>
                </a:tc>
                <a:tc>
                  <a:txBody>
                    <a:bodyPr/>
                    <a:lstStyle/>
                    <a:p>
                      <a:r>
                        <a:rPr lang="en-US" dirty="0"/>
                        <a:t>1 2 3</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3103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96" y="1984810"/>
            <a:ext cx="6096000" cy="954107"/>
          </a:xfrm>
          <a:prstGeom prst="rect">
            <a:avLst/>
          </a:prstGeom>
        </p:spPr>
        <p:txBody>
          <a:bodyPr>
            <a:spAutoFit/>
          </a:bodyPr>
          <a:lstStyle/>
          <a:p>
            <a:r>
              <a:rPr lang="en-US" sz="2800" dirty="0"/>
              <a:t>for x in range(0, 3):</a:t>
            </a:r>
          </a:p>
          <a:p>
            <a:r>
              <a:rPr lang="en-US" sz="2800" dirty="0"/>
              <a:t>    print("We're on </a:t>
            </a:r>
            <a:r>
              <a:rPr lang="en-US" sz="2800" dirty="0" err="1"/>
              <a:t>time",x</a:t>
            </a:r>
            <a:r>
              <a:rPr lang="en-US" sz="2800" dirty="0"/>
              <a:t>)</a:t>
            </a:r>
          </a:p>
        </p:txBody>
      </p:sp>
      <p:sp>
        <p:nvSpPr>
          <p:cNvPr id="5" name="Rectangle 4"/>
          <p:cNvSpPr/>
          <p:nvPr/>
        </p:nvSpPr>
        <p:spPr>
          <a:xfrm>
            <a:off x="8466162" y="1676149"/>
            <a:ext cx="3221012" cy="1815882"/>
          </a:xfrm>
          <a:prstGeom prst="rect">
            <a:avLst/>
          </a:prstGeom>
        </p:spPr>
        <p:txBody>
          <a:bodyPr wrap="square">
            <a:spAutoFit/>
          </a:bodyPr>
          <a:lstStyle/>
          <a:p>
            <a:r>
              <a:rPr lang="fr-FR" sz="2800" b="1" dirty="0">
                <a:solidFill>
                  <a:srgbClr val="C00000"/>
                </a:solidFill>
              </a:rPr>
              <a:t>Output</a:t>
            </a:r>
            <a:endParaRPr lang="en-US" sz="2800" dirty="0"/>
          </a:p>
          <a:p>
            <a:r>
              <a:rPr lang="en-US" sz="2800" dirty="0"/>
              <a:t>We're on time 0</a:t>
            </a:r>
          </a:p>
          <a:p>
            <a:r>
              <a:rPr lang="en-US" sz="2800" dirty="0"/>
              <a:t>We're on time 1</a:t>
            </a:r>
          </a:p>
          <a:p>
            <a:r>
              <a:rPr lang="en-US" sz="2800" dirty="0"/>
              <a:t>We're on time 2</a:t>
            </a:r>
          </a:p>
        </p:txBody>
      </p:sp>
      <p:sp>
        <p:nvSpPr>
          <p:cNvPr id="6" name="TextBox 5"/>
          <p:cNvSpPr txBox="1"/>
          <p:nvPr/>
        </p:nvSpPr>
        <p:spPr>
          <a:xfrm>
            <a:off x="1856096" y="452735"/>
            <a:ext cx="6830704" cy="830997"/>
          </a:xfrm>
          <a:prstGeom prst="rect">
            <a:avLst/>
          </a:prstGeom>
          <a:solidFill>
            <a:srgbClr val="FFFF00"/>
          </a:solidFill>
          <a:ln w="9525">
            <a:solidFill>
              <a:schemeClr val="tx1"/>
            </a:solidFill>
          </a:ln>
        </p:spPr>
        <p:txBody>
          <a:bodyPr wrap="square" rtlCol="0">
            <a:spAutoFit/>
          </a:bodyPr>
          <a:lstStyle/>
          <a:p>
            <a:r>
              <a:rPr lang="en-US" sz="2400" b="1" dirty="0">
                <a:solidFill>
                  <a:srgbClr val="C00000"/>
                </a:solidFill>
              </a:rPr>
              <a:t>range(stop) </a:t>
            </a:r>
            <a:r>
              <a:rPr lang="en-US" sz="2400" dirty="0"/>
              <a:t># returns range object</a:t>
            </a:r>
            <a:endParaRPr lang="en-US" sz="2400" b="1" dirty="0">
              <a:solidFill>
                <a:srgbClr val="C00000"/>
              </a:solidFill>
            </a:endParaRPr>
          </a:p>
          <a:p>
            <a:r>
              <a:rPr lang="en-US" sz="2400" b="1" dirty="0">
                <a:solidFill>
                  <a:srgbClr val="C00000"/>
                </a:solidFill>
              </a:rPr>
              <a:t>range(</a:t>
            </a:r>
            <a:r>
              <a:rPr lang="en-US" sz="2400" b="1" dirty="0" err="1">
                <a:solidFill>
                  <a:srgbClr val="C00000"/>
                </a:solidFill>
              </a:rPr>
              <a:t>start,stop</a:t>
            </a:r>
            <a:r>
              <a:rPr lang="en-US" sz="2400" b="1" dirty="0">
                <a:solidFill>
                  <a:srgbClr val="C00000"/>
                </a:solidFill>
              </a:rPr>
              <a:t>[,step])</a:t>
            </a:r>
            <a:r>
              <a:rPr lang="en-US" sz="2400" dirty="0"/>
              <a:t> # returns range object</a:t>
            </a:r>
            <a:endParaRPr lang="en-US" sz="2400" b="1" dirty="0">
              <a:solidFill>
                <a:srgbClr val="C00000"/>
              </a:solidFill>
            </a:endParaRPr>
          </a:p>
        </p:txBody>
      </p:sp>
      <p:sp>
        <p:nvSpPr>
          <p:cNvPr id="7" name="Rectangle 6"/>
          <p:cNvSpPr/>
          <p:nvPr/>
        </p:nvSpPr>
        <p:spPr>
          <a:xfrm>
            <a:off x="598796" y="5105566"/>
            <a:ext cx="4116079" cy="954107"/>
          </a:xfrm>
          <a:prstGeom prst="rect">
            <a:avLst/>
          </a:prstGeom>
        </p:spPr>
        <p:txBody>
          <a:bodyPr wrap="square">
            <a:spAutoFit/>
          </a:bodyPr>
          <a:lstStyle/>
          <a:p>
            <a:r>
              <a:rPr lang="en-US" sz="2800" dirty="0"/>
              <a:t>for x in range(1,10,2):</a:t>
            </a:r>
          </a:p>
          <a:p>
            <a:r>
              <a:rPr lang="en-US" sz="2800" dirty="0"/>
              <a:t>    print(x)</a:t>
            </a:r>
          </a:p>
        </p:txBody>
      </p:sp>
      <p:sp>
        <p:nvSpPr>
          <p:cNvPr id="8" name="Rectangle 7"/>
          <p:cNvSpPr/>
          <p:nvPr/>
        </p:nvSpPr>
        <p:spPr>
          <a:xfrm>
            <a:off x="7663220" y="4099846"/>
            <a:ext cx="1605885" cy="2308324"/>
          </a:xfrm>
          <a:prstGeom prst="rect">
            <a:avLst/>
          </a:prstGeom>
        </p:spPr>
        <p:txBody>
          <a:bodyPr wrap="square">
            <a:spAutoFit/>
          </a:bodyPr>
          <a:lstStyle/>
          <a:p>
            <a:r>
              <a:rPr lang="fr-FR" sz="2400" b="1" dirty="0">
                <a:solidFill>
                  <a:srgbClr val="C00000"/>
                </a:solidFill>
              </a:rPr>
              <a:t>Output</a:t>
            </a:r>
            <a:endParaRPr lang="en-US" sz="2400" dirty="0"/>
          </a:p>
          <a:p>
            <a:r>
              <a:rPr lang="en-US" sz="2400" dirty="0"/>
              <a:t>1</a:t>
            </a:r>
          </a:p>
          <a:p>
            <a:r>
              <a:rPr lang="en-US" sz="2400" dirty="0"/>
              <a:t>3</a:t>
            </a:r>
          </a:p>
          <a:p>
            <a:r>
              <a:rPr lang="en-US" sz="2400" dirty="0"/>
              <a:t>5</a:t>
            </a:r>
          </a:p>
          <a:p>
            <a:r>
              <a:rPr lang="en-US" sz="2400" dirty="0"/>
              <a:t>7</a:t>
            </a:r>
          </a:p>
          <a:p>
            <a:r>
              <a:rPr lang="en-US" sz="2400" dirty="0"/>
              <a:t>9</a:t>
            </a:r>
          </a:p>
        </p:txBody>
      </p:sp>
      <p:cxnSp>
        <p:nvCxnSpPr>
          <p:cNvPr id="3" name="Straight Arrow Connector 2"/>
          <p:cNvCxnSpPr/>
          <p:nvPr/>
        </p:nvCxnSpPr>
        <p:spPr>
          <a:xfrm>
            <a:off x="4886325" y="2461863"/>
            <a:ext cx="3579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083383" y="5428900"/>
            <a:ext cx="3579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95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077200" cy="487362"/>
          </a:xfrm>
        </p:spPr>
        <p:txBody>
          <a:bodyPr>
            <a:normAutofit fontScale="90000"/>
          </a:bodyPr>
          <a:lstStyle/>
          <a:p>
            <a:r>
              <a:rPr lang="en-US" b="1" i="1" dirty="0"/>
              <a:t>The range function</a:t>
            </a:r>
            <a:endParaRPr lang="en-US" dirty="0"/>
          </a:p>
        </p:txBody>
      </p:sp>
      <p:graphicFrame>
        <p:nvGraphicFramePr>
          <p:cNvPr id="4" name="Content Placeholder 3"/>
          <p:cNvGraphicFramePr>
            <a:graphicFrameLocks noGrp="1"/>
          </p:cNvGraphicFramePr>
          <p:nvPr>
            <p:ph idx="1"/>
            <p:extLst/>
          </p:nvPr>
        </p:nvGraphicFramePr>
        <p:xfrm>
          <a:off x="1752600" y="1219200"/>
          <a:ext cx="8458200" cy="37795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370840">
                <a:tc>
                  <a:txBody>
                    <a:bodyPr/>
                    <a:lstStyle/>
                    <a:p>
                      <a:r>
                        <a:rPr lang="en-US" sz="2500" dirty="0">
                          <a:latin typeface="Times New Roman" panose="02020603050405020304" pitchFamily="18" charset="0"/>
                          <a:cs typeface="Times New Roman" panose="02020603050405020304" pitchFamily="18" charset="0"/>
                        </a:rPr>
                        <a:t>Input</a:t>
                      </a:r>
                    </a:p>
                  </a:txBody>
                  <a:tcPr/>
                </a:tc>
                <a:tc>
                  <a:txBody>
                    <a:bodyPr/>
                    <a:lstStyle/>
                    <a:p>
                      <a:r>
                        <a:rPr lang="en-US" sz="2500" dirty="0">
                          <a:latin typeface="Times New Roman" panose="02020603050405020304" pitchFamily="18" charset="0"/>
                          <a:cs typeface="Times New Roman" panose="02020603050405020304" pitchFamily="18" charset="0"/>
                        </a:rPr>
                        <a:t>Output</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Times New Roman" panose="02020603050405020304" pitchFamily="18" charset="0"/>
                          <a:cs typeface="Times New Roman" panose="02020603050405020304" pitchFamily="18" charset="0"/>
                        </a:rPr>
                        <a:t>list(range(5,10))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Times New Roman" panose="02020603050405020304" pitchFamily="18" charset="0"/>
                          <a:cs typeface="Times New Roman" panose="02020603050405020304" pitchFamily="18" charset="0"/>
                        </a:rPr>
                        <a:t>[5, 6, 7, 8, 9]</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list(range(10))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[0, 1, 2, 3, 4, 5, 6, 7, 8, 9]</a:t>
                      </a:r>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list(range(-10,-5))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[-10, -9, -8, -7, -6]</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list(range(5,10,2))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[5, 7, 9]</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list(range(5,10,-2))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list(range(5,-5,-1))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latin typeface="Times New Roman" panose="02020603050405020304" pitchFamily="18" charset="0"/>
                          <a:cs typeface="Times New Roman" panose="02020603050405020304" pitchFamily="18" charset="0"/>
                        </a:rPr>
                        <a:t>[5, 4, 3, 2, 1, 0, -1, -2, -3, -4]</a:t>
                      </a:r>
                    </a:p>
                  </a:txBody>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list(range(-10))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kern="1200" dirty="0">
                          <a:solidFill>
                            <a:srgbClr val="FF0000"/>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892296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990974"/>
            <a:ext cx="6096000" cy="1569660"/>
          </a:xfrm>
          <a:prstGeom prst="rect">
            <a:avLst/>
          </a:prstGeom>
        </p:spPr>
        <p:txBody>
          <a:bodyPr>
            <a:spAutoFit/>
          </a:bodyPr>
          <a:lstStyle/>
          <a:p>
            <a:r>
              <a:rPr lang="en-US" sz="3200" dirty="0"/>
              <a:t>for x in range(1, 5):</a:t>
            </a:r>
          </a:p>
          <a:p>
            <a:r>
              <a:rPr lang="en-US" sz="3200" dirty="0"/>
              <a:t>    for y in range(1, 5):</a:t>
            </a:r>
          </a:p>
          <a:p>
            <a:r>
              <a:rPr lang="en-US" sz="3200" dirty="0"/>
              <a:t>        print("x=",x," y=",y," x*y=",x*y)</a:t>
            </a:r>
          </a:p>
        </p:txBody>
      </p:sp>
      <p:sp>
        <p:nvSpPr>
          <p:cNvPr id="5" name="Rectangle 4"/>
          <p:cNvSpPr/>
          <p:nvPr/>
        </p:nvSpPr>
        <p:spPr>
          <a:xfrm>
            <a:off x="8404960" y="217002"/>
            <a:ext cx="2520287" cy="6370975"/>
          </a:xfrm>
          <a:prstGeom prst="rect">
            <a:avLst/>
          </a:prstGeom>
          <a:ln w="6350">
            <a:solidFill>
              <a:schemeClr val="tx1"/>
            </a:solidFill>
          </a:ln>
        </p:spPr>
        <p:txBody>
          <a:bodyPr wrap="square">
            <a:spAutoFit/>
          </a:bodyPr>
          <a:lstStyle/>
          <a:p>
            <a:r>
              <a:rPr lang="es-ES" sz="2400" b="1" dirty="0">
                <a:solidFill>
                  <a:srgbClr val="C00000"/>
                </a:solidFill>
              </a:rPr>
              <a:t>Output</a:t>
            </a:r>
          </a:p>
          <a:p>
            <a:r>
              <a:rPr lang="es-ES" sz="2400" dirty="0"/>
              <a:t>x= 1  y= 1  x*y= 1</a:t>
            </a:r>
          </a:p>
          <a:p>
            <a:r>
              <a:rPr lang="es-ES" sz="2400" dirty="0"/>
              <a:t>x= 1  y= 2  x*y= 2</a:t>
            </a:r>
          </a:p>
          <a:p>
            <a:r>
              <a:rPr lang="es-ES" sz="2400" dirty="0"/>
              <a:t>x= 1  y= 3  x*y= 3</a:t>
            </a:r>
          </a:p>
          <a:p>
            <a:r>
              <a:rPr lang="es-ES" sz="2400" dirty="0"/>
              <a:t>x= 1  y= 4  x*y= 4</a:t>
            </a:r>
          </a:p>
          <a:p>
            <a:r>
              <a:rPr lang="es-ES" sz="2400" dirty="0"/>
              <a:t>x= 2  y= 1  x*y= 2</a:t>
            </a:r>
          </a:p>
          <a:p>
            <a:r>
              <a:rPr lang="es-ES" sz="2400" dirty="0"/>
              <a:t>x= 2  y= 2  x*y= 4</a:t>
            </a:r>
          </a:p>
          <a:p>
            <a:r>
              <a:rPr lang="es-ES" sz="2400" dirty="0"/>
              <a:t>x= 2  y= 3  x*y= 6</a:t>
            </a:r>
          </a:p>
          <a:p>
            <a:r>
              <a:rPr lang="es-ES" sz="2400" dirty="0"/>
              <a:t>x= 2  y= 4  x*y= 8</a:t>
            </a:r>
          </a:p>
          <a:p>
            <a:r>
              <a:rPr lang="es-ES" sz="2400" dirty="0"/>
              <a:t>x= 3  y= 1  x*y= 3</a:t>
            </a:r>
          </a:p>
          <a:p>
            <a:r>
              <a:rPr lang="es-ES" sz="2400" dirty="0"/>
              <a:t>x= 3  y= 2  x*y= 6</a:t>
            </a:r>
          </a:p>
          <a:p>
            <a:r>
              <a:rPr lang="es-ES" sz="2400" dirty="0"/>
              <a:t>x= 3  y= 3  x*y= 9</a:t>
            </a:r>
          </a:p>
          <a:p>
            <a:r>
              <a:rPr lang="es-ES" sz="2400" dirty="0"/>
              <a:t>x= 3  y= 4  x*y= 12</a:t>
            </a:r>
          </a:p>
          <a:p>
            <a:r>
              <a:rPr lang="es-ES" sz="2400" dirty="0"/>
              <a:t>x= 4  y= 1  x*y= 4</a:t>
            </a:r>
          </a:p>
          <a:p>
            <a:r>
              <a:rPr lang="es-ES" sz="2400" dirty="0"/>
              <a:t>x= 4  y= 2  x*y= 8</a:t>
            </a:r>
          </a:p>
          <a:p>
            <a:r>
              <a:rPr lang="es-ES" sz="2400" dirty="0"/>
              <a:t>x= 4  y= 3  x*y= 12</a:t>
            </a:r>
          </a:p>
          <a:p>
            <a:r>
              <a:rPr lang="es-ES" sz="2400" dirty="0"/>
              <a:t>x= 4  y= 4  x*y= 16</a:t>
            </a:r>
            <a:endParaRPr lang="en-US" sz="2400" dirty="0"/>
          </a:p>
        </p:txBody>
      </p:sp>
      <p:sp>
        <p:nvSpPr>
          <p:cNvPr id="6" name="Title 1"/>
          <p:cNvSpPr>
            <a:spLocks noGrp="1"/>
          </p:cNvSpPr>
          <p:nvPr>
            <p:ph type="title"/>
          </p:nvPr>
        </p:nvSpPr>
        <p:spPr/>
        <p:txBody>
          <a:bodyPr/>
          <a:lstStyle/>
          <a:p>
            <a:r>
              <a:rPr lang="en-US" dirty="0"/>
              <a:t>Nested for loop</a:t>
            </a:r>
          </a:p>
        </p:txBody>
      </p:sp>
    </p:spTree>
    <p:extLst>
      <p:ext uri="{BB962C8B-B14F-4D97-AF65-F5344CB8AC3E}">
        <p14:creationId xmlns:p14="http://schemas.microsoft.com/office/powerpoint/2010/main" val="1348128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52598" y="0"/>
            <a:ext cx="2520287" cy="3416320"/>
          </a:xfrm>
          <a:prstGeom prst="rect">
            <a:avLst/>
          </a:prstGeom>
          <a:ln w="6350">
            <a:solidFill>
              <a:schemeClr val="tx1"/>
            </a:solidFill>
          </a:ln>
        </p:spPr>
        <p:txBody>
          <a:bodyPr wrap="square">
            <a:spAutoFit/>
          </a:bodyPr>
          <a:lstStyle/>
          <a:p>
            <a:r>
              <a:rPr lang="es-ES" sz="2400" b="1" dirty="0">
                <a:solidFill>
                  <a:srgbClr val="C00000"/>
                </a:solidFill>
              </a:rPr>
              <a:t>Output</a:t>
            </a:r>
          </a:p>
          <a:p>
            <a:r>
              <a:rPr lang="es-ES" sz="2400" dirty="0"/>
              <a:t>x= 1  y= 1  x*y= 1</a:t>
            </a:r>
          </a:p>
          <a:p>
            <a:r>
              <a:rPr lang="es-ES" sz="2400" dirty="0"/>
              <a:t>x= 1  y= 2  x*y= 2</a:t>
            </a:r>
          </a:p>
          <a:p>
            <a:r>
              <a:rPr lang="es-ES" sz="2400" dirty="0"/>
              <a:t>x= 1  y= 3  x*y= 3</a:t>
            </a:r>
          </a:p>
          <a:p>
            <a:r>
              <a:rPr lang="es-ES" sz="2400" dirty="0"/>
              <a:t>x= 1  y= 4  x*y= 4</a:t>
            </a:r>
          </a:p>
          <a:p>
            <a:r>
              <a:rPr lang="es-ES" sz="2400" dirty="0"/>
              <a:t>x= 3  y= 1  x*y= 3</a:t>
            </a:r>
          </a:p>
          <a:p>
            <a:r>
              <a:rPr lang="es-ES" sz="2400" dirty="0"/>
              <a:t>x= 3  y= 2  x*y= 6</a:t>
            </a:r>
          </a:p>
          <a:p>
            <a:r>
              <a:rPr lang="es-ES" sz="2400" dirty="0"/>
              <a:t>x= 3  y= 3  x*y= 9</a:t>
            </a:r>
          </a:p>
          <a:p>
            <a:r>
              <a:rPr lang="es-ES" sz="2400" dirty="0"/>
              <a:t>x= 3  y= 4  x*y= 12</a:t>
            </a:r>
          </a:p>
        </p:txBody>
      </p:sp>
      <p:sp>
        <p:nvSpPr>
          <p:cNvPr id="6" name="Title 1"/>
          <p:cNvSpPr>
            <a:spLocks noGrp="1"/>
          </p:cNvSpPr>
          <p:nvPr>
            <p:ph type="title"/>
          </p:nvPr>
        </p:nvSpPr>
        <p:spPr>
          <a:xfrm>
            <a:off x="152400" y="84226"/>
            <a:ext cx="10515600" cy="1325563"/>
          </a:xfrm>
        </p:spPr>
        <p:txBody>
          <a:bodyPr/>
          <a:lstStyle/>
          <a:p>
            <a:r>
              <a:rPr lang="en-US" dirty="0">
                <a:solidFill>
                  <a:srgbClr val="FF0000"/>
                </a:solidFill>
              </a:rPr>
              <a:t>Break</a:t>
            </a:r>
          </a:p>
        </p:txBody>
      </p:sp>
      <p:sp>
        <p:nvSpPr>
          <p:cNvPr id="2" name="Rectangle 1"/>
          <p:cNvSpPr/>
          <p:nvPr/>
        </p:nvSpPr>
        <p:spPr>
          <a:xfrm>
            <a:off x="316742" y="1333678"/>
            <a:ext cx="6096000" cy="1938992"/>
          </a:xfrm>
          <a:prstGeom prst="rect">
            <a:avLst/>
          </a:prstGeom>
        </p:spPr>
        <p:txBody>
          <a:bodyPr>
            <a:spAutoFit/>
          </a:bodyPr>
          <a:lstStyle/>
          <a:p>
            <a:r>
              <a:rPr lang="en-US" sz="2400" dirty="0"/>
              <a:t>for x in range(1, 5):</a:t>
            </a:r>
          </a:p>
          <a:p>
            <a:r>
              <a:rPr lang="en-US" sz="2400" dirty="0"/>
              <a:t>    for y in range(1, 5):</a:t>
            </a:r>
          </a:p>
          <a:p>
            <a:r>
              <a:rPr lang="en-US" sz="2400" dirty="0"/>
              <a:t>        if x%2==0:</a:t>
            </a:r>
          </a:p>
          <a:p>
            <a:r>
              <a:rPr lang="en-US" sz="2400" dirty="0"/>
              <a:t>            break;</a:t>
            </a:r>
          </a:p>
          <a:p>
            <a:r>
              <a:rPr lang="en-US" sz="2400" dirty="0"/>
              <a:t>        print("x=",x," y=",y," x*y=",x*y)</a:t>
            </a:r>
          </a:p>
        </p:txBody>
      </p:sp>
      <p:sp>
        <p:nvSpPr>
          <p:cNvPr id="3" name="Rectangle 2"/>
          <p:cNvSpPr/>
          <p:nvPr/>
        </p:nvSpPr>
        <p:spPr>
          <a:xfrm>
            <a:off x="627495" y="4475350"/>
            <a:ext cx="6096000" cy="1815882"/>
          </a:xfrm>
          <a:prstGeom prst="rect">
            <a:avLst/>
          </a:prstGeom>
        </p:spPr>
        <p:txBody>
          <a:bodyPr>
            <a:spAutoFit/>
          </a:bodyPr>
          <a:lstStyle/>
          <a:p>
            <a:r>
              <a:rPr lang="en-US" sz="2800" dirty="0"/>
              <a:t>for </a:t>
            </a:r>
            <a:r>
              <a:rPr lang="en-US" sz="2800" dirty="0" err="1"/>
              <a:t>num</a:t>
            </a:r>
            <a:r>
              <a:rPr lang="en-US" sz="2800" dirty="0"/>
              <a:t> in range(2, 10):</a:t>
            </a:r>
          </a:p>
          <a:p>
            <a:r>
              <a:rPr lang="en-US" sz="2800" dirty="0"/>
              <a:t>    if </a:t>
            </a:r>
            <a:r>
              <a:rPr lang="en-US" sz="2800" dirty="0" err="1"/>
              <a:t>num</a:t>
            </a:r>
            <a:r>
              <a:rPr lang="en-US" sz="2800" dirty="0"/>
              <a:t> % 2 == 0:</a:t>
            </a:r>
          </a:p>
          <a:p>
            <a:r>
              <a:rPr lang="en-US" sz="2800" dirty="0"/>
              <a:t>	continue</a:t>
            </a:r>
          </a:p>
          <a:p>
            <a:r>
              <a:rPr lang="en-US" sz="2800" dirty="0"/>
              <a:t>    print("Found a number", </a:t>
            </a:r>
            <a:r>
              <a:rPr lang="en-US" sz="2800" dirty="0" err="1"/>
              <a:t>num</a:t>
            </a:r>
            <a:r>
              <a:rPr lang="en-US" sz="2800" dirty="0"/>
              <a:t>)</a:t>
            </a:r>
          </a:p>
        </p:txBody>
      </p:sp>
      <p:sp>
        <p:nvSpPr>
          <p:cNvPr id="7" name="Title 1"/>
          <p:cNvSpPr txBox="1">
            <a:spLocks/>
          </p:cNvSpPr>
          <p:nvPr/>
        </p:nvSpPr>
        <p:spPr>
          <a:xfrm>
            <a:off x="0" y="361087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F0000"/>
                </a:solidFill>
              </a:rPr>
              <a:t>Continue</a:t>
            </a:r>
          </a:p>
        </p:txBody>
      </p:sp>
      <p:sp>
        <p:nvSpPr>
          <p:cNvPr id="8" name="Rectangle 7"/>
          <p:cNvSpPr/>
          <p:nvPr/>
        </p:nvSpPr>
        <p:spPr>
          <a:xfrm>
            <a:off x="6930764" y="4251317"/>
            <a:ext cx="4560343" cy="1938992"/>
          </a:xfrm>
          <a:prstGeom prst="rect">
            <a:avLst/>
          </a:prstGeom>
          <a:ln w="6350">
            <a:solidFill>
              <a:schemeClr val="tx1"/>
            </a:solidFill>
          </a:ln>
        </p:spPr>
        <p:txBody>
          <a:bodyPr wrap="square">
            <a:spAutoFit/>
          </a:bodyPr>
          <a:lstStyle/>
          <a:p>
            <a:r>
              <a:rPr lang="es-ES" sz="2400" b="1" dirty="0">
                <a:solidFill>
                  <a:srgbClr val="C00000"/>
                </a:solidFill>
              </a:rPr>
              <a:t>Output</a:t>
            </a:r>
            <a:endParaRPr lang="en-US" sz="2400" dirty="0"/>
          </a:p>
          <a:p>
            <a:r>
              <a:rPr lang="en-US" sz="2400" dirty="0" smtClean="0"/>
              <a:t>Found </a:t>
            </a:r>
            <a:r>
              <a:rPr lang="en-US" sz="2400" dirty="0"/>
              <a:t>a number 3</a:t>
            </a:r>
          </a:p>
          <a:p>
            <a:r>
              <a:rPr lang="en-US" sz="2400" dirty="0" smtClean="0"/>
              <a:t>Found </a:t>
            </a:r>
            <a:r>
              <a:rPr lang="en-US" sz="2400" dirty="0"/>
              <a:t>a number 5</a:t>
            </a:r>
          </a:p>
          <a:p>
            <a:r>
              <a:rPr lang="en-US" sz="2400" dirty="0" smtClean="0"/>
              <a:t>Found </a:t>
            </a:r>
            <a:r>
              <a:rPr lang="en-US" sz="2400" dirty="0"/>
              <a:t>a number 7</a:t>
            </a:r>
          </a:p>
          <a:p>
            <a:r>
              <a:rPr lang="en-US" sz="2400" dirty="0" smtClean="0"/>
              <a:t>Found </a:t>
            </a:r>
            <a:r>
              <a:rPr lang="en-US" sz="2400" dirty="0"/>
              <a:t>a number 9</a:t>
            </a:r>
          </a:p>
        </p:txBody>
      </p:sp>
    </p:spTree>
    <p:extLst>
      <p:ext uri="{BB962C8B-B14F-4D97-AF65-F5344CB8AC3E}">
        <p14:creationId xmlns:p14="http://schemas.microsoft.com/office/powerpoint/2010/main" val="157608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first ‘n’ terms of Fibonacci series.</a:t>
            </a:r>
          </a:p>
        </p:txBody>
      </p:sp>
      <p:sp>
        <p:nvSpPr>
          <p:cNvPr id="3" name="Content Placeholder 2"/>
          <p:cNvSpPr>
            <a:spLocks noGrp="1"/>
          </p:cNvSpPr>
          <p:nvPr>
            <p:ph idx="1"/>
          </p:nvPr>
        </p:nvSpPr>
        <p:spPr/>
        <p:txBody>
          <a:bodyPr>
            <a:normAutofit/>
          </a:bodyPr>
          <a:lstStyle/>
          <a:p>
            <a:r>
              <a:rPr lang="en-US" b="1" dirty="0"/>
              <a:t>Solution:</a:t>
            </a:r>
          </a:p>
          <a:p>
            <a:pPr marL="0" indent="0">
              <a:buNone/>
            </a:pPr>
            <a:r>
              <a:rPr lang="en-US" dirty="0"/>
              <a:t>n=</a:t>
            </a:r>
            <a:r>
              <a:rPr lang="en-US" dirty="0" err="1"/>
              <a:t>int</a:t>
            </a:r>
            <a:r>
              <a:rPr lang="en-US" dirty="0"/>
              <a:t>(input("Enter value of n: "))</a:t>
            </a:r>
          </a:p>
          <a:p>
            <a:pPr marL="0" indent="0">
              <a:buNone/>
            </a:pPr>
            <a:r>
              <a:rPr lang="en-US" dirty="0"/>
              <a:t>x=0;y=1;i=1</a:t>
            </a:r>
          </a:p>
          <a:p>
            <a:pPr marL="0" indent="0">
              <a:buNone/>
            </a:pPr>
            <a:r>
              <a:rPr lang="en-US" dirty="0"/>
              <a:t>print(x)     # First Fibonacci Term</a:t>
            </a:r>
          </a:p>
          <a:p>
            <a:pPr marL="0" indent="0">
              <a:buNone/>
            </a:pPr>
            <a:r>
              <a:rPr lang="en-US" dirty="0"/>
              <a:t>while </a:t>
            </a:r>
            <a:r>
              <a:rPr lang="en-US" dirty="0" err="1"/>
              <a:t>i</a:t>
            </a:r>
            <a:r>
              <a:rPr lang="en-US" dirty="0"/>
              <a:t>&lt;n:</a:t>
            </a:r>
          </a:p>
          <a:p>
            <a:pPr marL="0" indent="0">
              <a:buNone/>
            </a:pPr>
            <a:r>
              <a:rPr lang="en-US" dirty="0"/>
              <a:t>      print(y)</a:t>
            </a:r>
          </a:p>
          <a:p>
            <a:pPr marL="0" indent="0">
              <a:buNone/>
            </a:pPr>
            <a:r>
              <a:rPr lang="en-US" dirty="0"/>
              <a:t>      </a:t>
            </a:r>
            <a:r>
              <a:rPr lang="en-US" dirty="0" err="1"/>
              <a:t>x,y</a:t>
            </a:r>
            <a:r>
              <a:rPr lang="en-US" dirty="0"/>
              <a:t>=</a:t>
            </a:r>
            <a:r>
              <a:rPr lang="en-US" dirty="0" err="1"/>
              <a:t>y,x+y</a:t>
            </a:r>
            <a:endParaRPr lang="en-US" dirty="0"/>
          </a:p>
          <a:p>
            <a:pPr marL="0" indent="0">
              <a:buNone/>
            </a:pPr>
            <a:r>
              <a:rPr lang="en-US" dirty="0"/>
              <a:t>      </a:t>
            </a:r>
            <a:r>
              <a:rPr lang="en-US" dirty="0" err="1"/>
              <a:t>i</a:t>
            </a:r>
            <a:r>
              <a:rPr lang="en-US" dirty="0"/>
              <a:t>=i+1</a:t>
            </a:r>
          </a:p>
          <a:p>
            <a:pPr marL="0" indent="0">
              <a:buNone/>
            </a:pPr>
            <a:endParaRPr lang="en-US" dirty="0"/>
          </a:p>
        </p:txBody>
      </p:sp>
    </p:spTree>
    <p:extLst>
      <p:ext uri="{BB962C8B-B14F-4D97-AF65-F5344CB8AC3E}">
        <p14:creationId xmlns:p14="http://schemas.microsoft.com/office/powerpoint/2010/main" val="168285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factorial of ‘n’</a:t>
            </a:r>
          </a:p>
        </p:txBody>
      </p:sp>
      <p:sp>
        <p:nvSpPr>
          <p:cNvPr id="3" name="Content Placeholder 2"/>
          <p:cNvSpPr>
            <a:spLocks noGrp="1"/>
          </p:cNvSpPr>
          <p:nvPr>
            <p:ph idx="1"/>
          </p:nvPr>
        </p:nvSpPr>
        <p:spPr/>
        <p:txBody>
          <a:bodyPr/>
          <a:lstStyle/>
          <a:p>
            <a:r>
              <a:rPr lang="en-US" b="1" dirty="0"/>
              <a:t>Solution:</a:t>
            </a:r>
          </a:p>
          <a:p>
            <a:pPr marL="457200" lvl="1" indent="0">
              <a:buNone/>
            </a:pPr>
            <a:r>
              <a:rPr lang="en-US" sz="2800" dirty="0"/>
              <a:t>n=</a:t>
            </a:r>
            <a:r>
              <a:rPr lang="en-US" sz="2800" dirty="0" err="1"/>
              <a:t>int</a:t>
            </a:r>
            <a:r>
              <a:rPr lang="en-US" sz="2800" dirty="0"/>
              <a:t>(input("Enter value of n: "))</a:t>
            </a:r>
          </a:p>
          <a:p>
            <a:pPr marL="457200" lvl="1" indent="0">
              <a:buNone/>
            </a:pPr>
            <a:r>
              <a:rPr lang="en-US" sz="2800" dirty="0"/>
              <a:t>fact=1</a:t>
            </a:r>
          </a:p>
          <a:p>
            <a:pPr marL="457200" lvl="1" indent="0">
              <a:buNone/>
            </a:pPr>
            <a:r>
              <a:rPr lang="en-US" sz="2800" dirty="0" err="1"/>
              <a:t>i</a:t>
            </a:r>
            <a:r>
              <a:rPr lang="en-US" sz="2800" dirty="0"/>
              <a:t>=1</a:t>
            </a:r>
          </a:p>
          <a:p>
            <a:pPr marL="457200" lvl="1" indent="0">
              <a:buNone/>
            </a:pPr>
            <a:r>
              <a:rPr lang="en-US" sz="2800" dirty="0"/>
              <a:t>while </a:t>
            </a:r>
            <a:r>
              <a:rPr lang="en-US" sz="2800" dirty="0" err="1"/>
              <a:t>i</a:t>
            </a:r>
            <a:r>
              <a:rPr lang="en-US" sz="2800" dirty="0"/>
              <a:t>&lt;=n:</a:t>
            </a:r>
          </a:p>
          <a:p>
            <a:pPr marL="457200" lvl="1" indent="0">
              <a:buNone/>
            </a:pPr>
            <a:r>
              <a:rPr lang="en-US" sz="2800" dirty="0"/>
              <a:t>      fact=fact*</a:t>
            </a:r>
            <a:r>
              <a:rPr lang="en-US" sz="2800" dirty="0" err="1"/>
              <a:t>i</a:t>
            </a:r>
            <a:endParaRPr lang="en-US" sz="2800" dirty="0"/>
          </a:p>
          <a:p>
            <a:pPr marL="457200" lvl="1" indent="0">
              <a:buNone/>
            </a:pPr>
            <a:r>
              <a:rPr lang="en-US" sz="2800" dirty="0"/>
              <a:t>      </a:t>
            </a:r>
            <a:r>
              <a:rPr lang="en-US" sz="2800" dirty="0" err="1"/>
              <a:t>i</a:t>
            </a:r>
            <a:r>
              <a:rPr lang="en-US" sz="2800" dirty="0"/>
              <a:t>=i+1</a:t>
            </a:r>
          </a:p>
          <a:p>
            <a:pPr marL="457200" lvl="1" indent="0">
              <a:buNone/>
            </a:pPr>
            <a:r>
              <a:rPr lang="en-US" sz="2800" dirty="0"/>
              <a:t>print("Factorial of ",</a:t>
            </a:r>
            <a:r>
              <a:rPr lang="en-US" sz="2800" dirty="0" err="1"/>
              <a:t>n,"is</a:t>
            </a:r>
            <a:r>
              <a:rPr lang="en-US" sz="2800" dirty="0"/>
              <a:t> ",fact)</a:t>
            </a:r>
          </a:p>
        </p:txBody>
      </p:sp>
    </p:spTree>
    <p:extLst>
      <p:ext uri="{BB962C8B-B14F-4D97-AF65-F5344CB8AC3E}">
        <p14:creationId xmlns:p14="http://schemas.microsoft.com/office/powerpoint/2010/main" val="151491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Armstrong number</a:t>
            </a:r>
          </a:p>
        </p:txBody>
      </p:sp>
      <p:sp>
        <p:nvSpPr>
          <p:cNvPr id="3" name="Content Placeholder 2"/>
          <p:cNvSpPr>
            <a:spLocks noGrp="1"/>
          </p:cNvSpPr>
          <p:nvPr>
            <p:ph idx="1"/>
          </p:nvPr>
        </p:nvSpPr>
        <p:spPr>
          <a:xfrm>
            <a:off x="581526" y="1584660"/>
            <a:ext cx="11353800" cy="4880308"/>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property of Armstrong number is, if the sum of the cubes of the digits of number is same as the given original number, then that number is treated as Armstrong Number. </a:t>
            </a:r>
          </a:p>
          <a:p>
            <a:pPr algn="just"/>
            <a:r>
              <a:rPr lang="en-US" sz="2400" dirty="0">
                <a:latin typeface="Times New Roman" panose="02020603050405020304" pitchFamily="18" charset="0"/>
                <a:cs typeface="Times New Roman" panose="02020603050405020304" pitchFamily="18" charset="0"/>
              </a:rPr>
              <a:t>The number 153 is regarded as Armstrong number because 1^3 + 5^3 + 3^3 = 153(1+125+27).</a:t>
            </a:r>
          </a:p>
          <a:p>
            <a:r>
              <a:rPr lang="en-US" sz="2400" dirty="0">
                <a:latin typeface="Times New Roman" panose="02020603050405020304" pitchFamily="18" charset="0"/>
                <a:cs typeface="Times New Roman" panose="02020603050405020304" pitchFamily="18" charset="0"/>
              </a:rPr>
              <a:t>There are six Armstrong numbers in the range of 0 and 999.</a:t>
            </a:r>
          </a:p>
          <a:p>
            <a:pPr lvl="1"/>
            <a:r>
              <a:rPr lang="en-US" dirty="0">
                <a:latin typeface="Times New Roman" panose="02020603050405020304" pitchFamily="18" charset="0"/>
                <a:cs typeface="Times New Roman" panose="02020603050405020304" pitchFamily="18" charset="0"/>
              </a:rPr>
              <a:t>Armstrong number 1: 0</a:t>
            </a:r>
          </a:p>
          <a:p>
            <a:pPr lvl="1"/>
            <a:r>
              <a:rPr lang="en-US" dirty="0">
                <a:latin typeface="Times New Roman" panose="02020603050405020304" pitchFamily="18" charset="0"/>
                <a:cs typeface="Times New Roman" panose="02020603050405020304" pitchFamily="18" charset="0"/>
              </a:rPr>
              <a:t>Armstrong number 2: 1</a:t>
            </a:r>
          </a:p>
          <a:p>
            <a:pPr lvl="1"/>
            <a:r>
              <a:rPr lang="en-US" dirty="0">
                <a:latin typeface="Times New Roman" panose="02020603050405020304" pitchFamily="18" charset="0"/>
                <a:cs typeface="Times New Roman" panose="02020603050405020304" pitchFamily="18" charset="0"/>
              </a:rPr>
              <a:t>Armstrong number 3: 153</a:t>
            </a:r>
          </a:p>
          <a:p>
            <a:pPr lvl="1"/>
            <a:r>
              <a:rPr lang="en-US" dirty="0">
                <a:latin typeface="Times New Roman" panose="02020603050405020304" pitchFamily="18" charset="0"/>
                <a:cs typeface="Times New Roman" panose="02020603050405020304" pitchFamily="18" charset="0"/>
              </a:rPr>
              <a:t>Armstrong number 4: 370</a:t>
            </a:r>
          </a:p>
          <a:p>
            <a:pPr lvl="1"/>
            <a:r>
              <a:rPr lang="en-US" dirty="0">
                <a:latin typeface="Times New Roman" panose="02020603050405020304" pitchFamily="18" charset="0"/>
                <a:cs typeface="Times New Roman" panose="02020603050405020304" pitchFamily="18" charset="0"/>
              </a:rPr>
              <a:t>Armstrong number 5: 371</a:t>
            </a:r>
          </a:p>
          <a:p>
            <a:pPr lvl="1"/>
            <a:r>
              <a:rPr lang="en-US" dirty="0">
                <a:latin typeface="Times New Roman" panose="02020603050405020304" pitchFamily="18" charset="0"/>
                <a:cs typeface="Times New Roman" panose="02020603050405020304" pitchFamily="18" charset="0"/>
              </a:rPr>
              <a:t>Armstrong number 6: 407</a:t>
            </a:r>
          </a:p>
        </p:txBody>
      </p:sp>
    </p:spTree>
    <p:extLst>
      <p:ext uri="{BB962C8B-B14F-4D97-AF65-F5344CB8AC3E}">
        <p14:creationId xmlns:p14="http://schemas.microsoft.com/office/powerpoint/2010/main" val="323409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179387"/>
            <a:ext cx="5519738" cy="506413"/>
          </a:xfrm>
        </p:spPr>
        <p:txBody>
          <a:bodyPr>
            <a:noAutofit/>
          </a:bodyPr>
          <a:lstStyle/>
          <a:p>
            <a:r>
              <a:rPr lang="en-US" sz="3600" b="1" dirty="0"/>
              <a:t>Operators on </a:t>
            </a:r>
            <a:r>
              <a:rPr lang="en-US" sz="3600" b="1" dirty="0" err="1"/>
              <a:t>int</a:t>
            </a:r>
            <a:r>
              <a:rPr lang="en-US" sz="3600" b="1" dirty="0"/>
              <a:t> and float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3100025"/>
              </p:ext>
            </p:extLst>
          </p:nvPr>
        </p:nvGraphicFramePr>
        <p:xfrm>
          <a:off x="1123949" y="996950"/>
          <a:ext cx="10434638" cy="5232400"/>
        </p:xfrm>
        <a:graphic>
          <a:graphicData uri="http://schemas.openxmlformats.org/drawingml/2006/table">
            <a:tbl>
              <a:tblPr firstRow="1" bandRow="1">
                <a:tableStyleId>{5C22544A-7EE6-4342-B048-85BDC9FD1C3A}</a:tableStyleId>
              </a:tblPr>
              <a:tblGrid>
                <a:gridCol w="1747694">
                  <a:extLst>
                    <a:ext uri="{9D8B030D-6E8A-4147-A177-3AD203B41FA5}">
                      <a16:colId xmlns:a16="http://schemas.microsoft.com/office/drawing/2014/main" xmlns="" val="20000"/>
                    </a:ext>
                  </a:extLst>
                </a:gridCol>
                <a:gridCol w="1592555">
                  <a:extLst>
                    <a:ext uri="{9D8B030D-6E8A-4147-A177-3AD203B41FA5}">
                      <a16:colId xmlns:a16="http://schemas.microsoft.com/office/drawing/2014/main" xmlns="" val="20001"/>
                    </a:ext>
                  </a:extLst>
                </a:gridCol>
                <a:gridCol w="1959031">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1983853">
                  <a:extLst>
                    <a:ext uri="{9D8B030D-6E8A-4147-A177-3AD203B41FA5}">
                      <a16:colId xmlns:a16="http://schemas.microsoft.com/office/drawing/2014/main" xmlns="" val="20004"/>
                    </a:ext>
                  </a:extLst>
                </a:gridCol>
                <a:gridCol w="2943225">
                  <a:extLst>
                    <a:ext uri="{9D8B030D-6E8A-4147-A177-3AD203B41FA5}">
                      <a16:colId xmlns:a16="http://schemas.microsoft.com/office/drawing/2014/main" xmlns="" val="20005"/>
                    </a:ext>
                  </a:extLst>
                </a:gridCol>
              </a:tblGrid>
              <a:tr h="370840">
                <a:tc gridSpan="3">
                  <a:txBody>
                    <a:bodyPr/>
                    <a:lstStyle/>
                    <a:p>
                      <a:pPr algn="l"/>
                      <a:r>
                        <a:rPr lang="en-US" b="1" dirty="0" err="1"/>
                        <a:t>int</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l" defTabSz="914400" rtl="0" eaLnBrk="1" latinLnBrk="0" hangingPunct="1"/>
                      <a:r>
                        <a:rPr lang="en-US" sz="1800" b="1" kern="1200" dirty="0">
                          <a:solidFill>
                            <a:schemeClr val="bg1"/>
                          </a:solidFill>
                          <a:latin typeface="+mn-lt"/>
                          <a:ea typeface="+mn-ea"/>
                          <a:cs typeface="+mn-cs"/>
                        </a:rPr>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l"/>
                      <a:r>
                        <a:rPr lang="en-US" dirty="0">
                          <a:solidFill>
                            <a:srgbClr val="FF000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FF0000"/>
                          </a:solidFill>
                        </a:rPr>
                        <a:t>Input</a:t>
                      </a:r>
                    </a:p>
                    <a:p>
                      <a:pPr marL="0" algn="l" defTabSz="914400" rtl="0" eaLnBrk="1" latinLnBrk="0" hangingPunct="1"/>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FF0000"/>
                          </a:solidFill>
                        </a:rPr>
                        <a:t>Output</a:t>
                      </a:r>
                    </a:p>
                    <a:p>
                      <a:pPr marL="0" algn="l" defTabSz="914400" rtl="0" eaLnBrk="1" latinLnBrk="0" hangingPunct="1"/>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rgbClr val="FF0000"/>
                          </a:solidFill>
                        </a:rPr>
                        <a:t>Input </a:t>
                      </a:r>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FF0000"/>
                          </a:solidFill>
                        </a:rPr>
                        <a:t>Output</a:t>
                      </a:r>
                    </a:p>
                    <a:p>
                      <a:pPr marL="0" algn="l" defTabSz="914400" rtl="0" eaLnBrk="1" latinLnBrk="0" hangingPunct="1"/>
                      <a:r>
                        <a:rPr lang="en-US" sz="1800" b="1" kern="1200" dirty="0">
                          <a:solidFill>
                            <a:srgbClr val="FF000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l"/>
                      <a:r>
                        <a:rPr lang="en-US" dirty="0"/>
                        <a:t>+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5+2 </a:t>
                      </a:r>
                      <a:endParaRPr 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l"/>
                      <a:r>
                        <a:rPr lang="en-US" dirty="0"/>
                        <a:t>-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l"/>
                      <a:r>
                        <a:rPr lang="en-US" dirty="0"/>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3.5e30 * 2.77e45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9.6950000000000002e+75</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l"/>
                      <a:r>
                        <a:rPr lang="en-US" dirty="0"/>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 </a:t>
                      </a:r>
                      <a:r>
                        <a:rPr lang="en-US" b="1" i="1" u="sng" dirty="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4.3/3.4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1.2647058823529411</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l"/>
                      <a:r>
                        <a:rPr lang="en-US" dirty="0"/>
                        <a:t>// (Integer</a:t>
                      </a:r>
                      <a:r>
                        <a:rPr lang="en-US" baseline="0" dirty="0"/>
                        <a:t> Division)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4.3//3.4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1.0  (float)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l"/>
                      <a:r>
                        <a:rPr lang="en-US" dirty="0"/>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p>
                      <a:pPr algn="l"/>
                      <a:endParaRPr lang="en-US" dirty="0"/>
                    </a:p>
                    <a:p>
                      <a:pPr algn="l"/>
                      <a:r>
                        <a:rPr lang="en-US" sz="1800" b="0" i="0" u="none" strike="noStrike" kern="1200" baseline="0" dirty="0">
                          <a:solidFill>
                            <a:schemeClr val="dk1"/>
                          </a:solidFill>
                          <a:latin typeface="+mn-lt"/>
                          <a:ea typeface="+mn-ea"/>
                          <a:cs typeface="+mn-cs"/>
                        </a:rPr>
                        <a:t>1000000001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25</a:t>
                      </a:r>
                    </a:p>
                    <a:p>
                      <a:pPr algn="l"/>
                      <a:endParaRPr lang="en-US" dirty="0"/>
                    </a:p>
                    <a:p>
                      <a:pPr algn="l"/>
                      <a:r>
                        <a:rPr lang="en-US" sz="1800" b="0" i="0" u="none" strike="noStrike" kern="1200" baseline="0" dirty="0">
                          <a:solidFill>
                            <a:schemeClr val="dk1"/>
                          </a:solidFill>
                          <a:latin typeface="+mn-lt"/>
                          <a:ea typeface="+mn-ea"/>
                          <a:cs typeface="+mn-cs"/>
                        </a:rPr>
                        <a:t>1000000003000000003000000001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800" b="0" i="0" u="none" strike="noStrike" kern="1200" baseline="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b="0" i="0" u="none" strike="noStrike" kern="1200" baseline="0" dirty="0">
                          <a:solidFill>
                            <a:schemeClr val="dk1"/>
                          </a:solidFill>
                          <a:latin typeface="+mn-lt"/>
                          <a:ea typeface="+mn-ea"/>
                          <a:cs typeface="+mn-cs"/>
                        </a:rPr>
                        <a:t>4.3 ** 2.4</a:t>
                      </a:r>
                    </a:p>
                    <a:p>
                      <a:pPr algn="l"/>
                      <a:endParaRPr lang="en-US" sz="1800" b="0" i="0" u="none" strike="noStrike" kern="1200" baseline="0" dirty="0">
                        <a:solidFill>
                          <a:schemeClr val="dk1"/>
                        </a:solidFill>
                        <a:latin typeface="+mn-lt"/>
                        <a:ea typeface="+mn-ea"/>
                        <a:cs typeface="+mn-cs"/>
                      </a:endParaRPr>
                    </a:p>
                    <a:p>
                      <a:pPr algn="l"/>
                      <a:r>
                        <a:rPr lang="en-US" sz="1800" b="0" i="0" u="none" strike="noStrike" kern="1200" baseline="0" dirty="0">
                          <a:solidFill>
                            <a:schemeClr val="dk1"/>
                          </a:solidFill>
                          <a:latin typeface="+mn-lt"/>
                          <a:ea typeface="+mn-ea"/>
                          <a:cs typeface="+mn-cs"/>
                        </a:rPr>
                        <a:t>1000000001.0 ** 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33.137847377716483</a:t>
                      </a:r>
                    </a:p>
                    <a:p>
                      <a:pPr algn="l"/>
                      <a:endParaRPr lang="en-US" sz="1800" b="0" i="0" u="none" strike="noStrike" kern="1200" baseline="0" dirty="0">
                        <a:solidFill>
                          <a:schemeClr val="dk1"/>
                        </a:solidFill>
                        <a:latin typeface="+mn-lt"/>
                        <a:ea typeface="+mn-ea"/>
                        <a:cs typeface="+mn-cs"/>
                      </a:endParaRPr>
                    </a:p>
                    <a:p>
                      <a:pPr algn="l"/>
                      <a:r>
                        <a:rPr lang="en-US" sz="1800" b="0" i="0" u="none" strike="noStrike" kern="1200" baseline="0" dirty="0">
                          <a:solidFill>
                            <a:schemeClr val="dk1"/>
                          </a:solidFill>
                          <a:latin typeface="+mn-lt"/>
                          <a:ea typeface="+mn-ea"/>
                          <a:cs typeface="+mn-cs"/>
                        </a:rPr>
                        <a:t>1.000000003e+27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l"/>
                      <a:r>
                        <a:rPr lang="en-US" dirty="0"/>
                        <a:t>% modulus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5.2%2.5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0.20000000000000018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0627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45253" cy="1325563"/>
          </a:xfrm>
        </p:spPr>
        <p:txBody>
          <a:bodyPr/>
          <a:lstStyle/>
          <a:p>
            <a:r>
              <a:rPr lang="en-US" dirty="0"/>
              <a:t>Write a Python program to find if the user entered number is Armstrong or not</a:t>
            </a:r>
          </a:p>
        </p:txBody>
      </p:sp>
      <p:sp>
        <p:nvSpPr>
          <p:cNvPr id="3" name="Content Placeholder 2"/>
          <p:cNvSpPr>
            <a:spLocks noGrp="1"/>
          </p:cNvSpPr>
          <p:nvPr>
            <p:ph idx="1"/>
          </p:nvPr>
        </p:nvSpPr>
        <p:spPr>
          <a:xfrm>
            <a:off x="838199" y="1825624"/>
            <a:ext cx="11145254" cy="5032375"/>
          </a:xfrm>
        </p:spPr>
        <p:txBody>
          <a:bodyPr>
            <a:normAutofit fontScale="85000" lnSpcReduction="20000"/>
          </a:bodyPr>
          <a:lstStyle/>
          <a:p>
            <a:pPr marL="0" indent="0">
              <a:buNone/>
            </a:pPr>
            <a:r>
              <a:rPr lang="en-US" dirty="0" err="1"/>
              <a:t>num</a:t>
            </a:r>
            <a:r>
              <a:rPr lang="en-US" dirty="0"/>
              <a:t>=</a:t>
            </a:r>
            <a:r>
              <a:rPr lang="en-US" dirty="0" err="1"/>
              <a:t>int</a:t>
            </a:r>
            <a:r>
              <a:rPr lang="en-US" dirty="0"/>
              <a:t>(input("Enter a number: "))</a:t>
            </a:r>
          </a:p>
          <a:p>
            <a:pPr marL="0" indent="0">
              <a:buNone/>
            </a:pPr>
            <a:r>
              <a:rPr lang="en-US" dirty="0"/>
              <a:t>sum=0</a:t>
            </a:r>
          </a:p>
          <a:p>
            <a:pPr marL="0" indent="0">
              <a:buNone/>
            </a:pPr>
            <a:r>
              <a:rPr lang="en-US" dirty="0"/>
              <a:t>temp=</a:t>
            </a:r>
            <a:r>
              <a:rPr lang="en-US" dirty="0" err="1"/>
              <a:t>num</a:t>
            </a:r>
            <a:endParaRPr lang="en-US" dirty="0"/>
          </a:p>
          <a:p>
            <a:pPr marL="0" indent="0">
              <a:buNone/>
            </a:pPr>
            <a:r>
              <a:rPr lang="en-US" dirty="0"/>
              <a:t>while temp &gt; 0:</a:t>
            </a:r>
          </a:p>
          <a:p>
            <a:pPr marL="0" indent="0">
              <a:buNone/>
            </a:pPr>
            <a:r>
              <a:rPr lang="en-US" dirty="0"/>
              <a:t>       digit=temp%10</a:t>
            </a:r>
          </a:p>
          <a:p>
            <a:pPr marL="0" indent="0">
              <a:buNone/>
            </a:pPr>
            <a:r>
              <a:rPr lang="en-US" dirty="0"/>
              <a:t>       sum+=digit**3</a:t>
            </a:r>
          </a:p>
          <a:p>
            <a:pPr marL="0" indent="0">
              <a:buNone/>
            </a:pPr>
            <a:r>
              <a:rPr lang="en-US" dirty="0"/>
              <a:t>       temp//=10</a:t>
            </a:r>
          </a:p>
          <a:p>
            <a:pPr marL="0" indent="0">
              <a:buNone/>
            </a:pPr>
            <a:endParaRPr lang="en-US" dirty="0"/>
          </a:p>
          <a:p>
            <a:pPr marL="0" indent="0">
              <a:buNone/>
            </a:pPr>
            <a:r>
              <a:rPr lang="en-US" dirty="0"/>
              <a:t>if </a:t>
            </a:r>
            <a:r>
              <a:rPr lang="en-US" dirty="0" err="1"/>
              <a:t>num</a:t>
            </a:r>
            <a:r>
              <a:rPr lang="en-US" dirty="0"/>
              <a:t>==sum:</a:t>
            </a:r>
          </a:p>
          <a:p>
            <a:pPr marL="0" indent="0">
              <a:buNone/>
            </a:pPr>
            <a:r>
              <a:rPr lang="en-US" dirty="0"/>
              <a:t>        print(</a:t>
            </a:r>
            <a:r>
              <a:rPr lang="en-US" dirty="0" err="1"/>
              <a:t>num</a:t>
            </a:r>
            <a:r>
              <a:rPr lang="en-US" dirty="0"/>
              <a:t>,"is an Armstrong number")</a:t>
            </a:r>
          </a:p>
          <a:p>
            <a:pPr marL="0" indent="0">
              <a:buNone/>
            </a:pPr>
            <a:r>
              <a:rPr lang="en-US" dirty="0"/>
              <a:t>else:</a:t>
            </a:r>
          </a:p>
          <a:p>
            <a:pPr marL="0" indent="0">
              <a:buNone/>
            </a:pPr>
            <a:r>
              <a:rPr lang="en-US" dirty="0"/>
              <a:t>        print(</a:t>
            </a:r>
            <a:r>
              <a:rPr lang="en-US" dirty="0" err="1"/>
              <a:t>num</a:t>
            </a:r>
            <a:r>
              <a:rPr lang="en-US" dirty="0"/>
              <a:t>,"is not an Armstrong number")</a:t>
            </a:r>
          </a:p>
          <a:p>
            <a:pPr marL="0" indent="0">
              <a:buNone/>
            </a:pPr>
            <a:r>
              <a:rPr lang="en-US" dirty="0"/>
              <a:t> </a:t>
            </a:r>
          </a:p>
        </p:txBody>
      </p:sp>
    </p:spTree>
    <p:extLst>
      <p:ext uri="{BB962C8B-B14F-4D97-AF65-F5344CB8AC3E}">
        <p14:creationId xmlns:p14="http://schemas.microsoft.com/office/powerpoint/2010/main" val="40686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the following pattern using nested for loops</a:t>
            </a:r>
          </a:p>
        </p:txBody>
      </p:sp>
      <p:sp>
        <p:nvSpPr>
          <p:cNvPr id="3" name="Content Placeholder 2"/>
          <p:cNvSpPr>
            <a:spLocks noGrp="1"/>
          </p:cNvSpPr>
          <p:nvPr>
            <p:ph idx="1"/>
          </p:nvPr>
        </p:nvSpPr>
        <p:spPr>
          <a:xfrm>
            <a:off x="838200" y="2226678"/>
            <a:ext cx="10515600" cy="4351338"/>
          </a:xfrm>
        </p:spPr>
        <p:txBody>
          <a:bodyPr/>
          <a:lstStyle/>
          <a:p>
            <a:pPr marL="0" indent="0">
              <a:buNone/>
            </a:pPr>
            <a:r>
              <a:rPr lang="en-US" dirty="0"/>
              <a:t>1</a:t>
            </a:r>
          </a:p>
          <a:p>
            <a:pPr marL="0" indent="0">
              <a:buNone/>
            </a:pPr>
            <a:r>
              <a:rPr lang="en-US" dirty="0"/>
              <a:t>12</a:t>
            </a:r>
          </a:p>
          <a:p>
            <a:pPr marL="0" indent="0">
              <a:buNone/>
            </a:pPr>
            <a:r>
              <a:rPr lang="en-US" dirty="0"/>
              <a:t>123</a:t>
            </a:r>
          </a:p>
          <a:p>
            <a:pPr marL="0" indent="0">
              <a:buNone/>
            </a:pPr>
            <a:r>
              <a:rPr lang="en-US" dirty="0"/>
              <a:t>1234</a:t>
            </a:r>
          </a:p>
          <a:p>
            <a:pPr marL="0" indent="0">
              <a:buNone/>
            </a:pPr>
            <a:r>
              <a:rPr lang="en-US" dirty="0"/>
              <a:t>12345</a:t>
            </a:r>
          </a:p>
          <a:p>
            <a:pPr marL="0" indent="0">
              <a:buNone/>
            </a:pPr>
            <a:r>
              <a:rPr lang="en-US" dirty="0"/>
              <a:t>123456</a:t>
            </a:r>
          </a:p>
          <a:p>
            <a:pPr marL="0" indent="0">
              <a:buNone/>
            </a:pPr>
            <a:r>
              <a:rPr lang="en-US" dirty="0"/>
              <a:t>1234567</a:t>
            </a:r>
          </a:p>
          <a:p>
            <a:pPr marL="0" indent="0">
              <a:buNone/>
            </a:pPr>
            <a:r>
              <a:rPr lang="en-US" dirty="0"/>
              <a:t>12345678</a:t>
            </a:r>
          </a:p>
        </p:txBody>
      </p:sp>
    </p:spTree>
    <p:extLst>
      <p:ext uri="{BB962C8B-B14F-4D97-AF65-F5344CB8AC3E}">
        <p14:creationId xmlns:p14="http://schemas.microsoft.com/office/powerpoint/2010/main" val="2394336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pattern</a:t>
            </a:r>
          </a:p>
        </p:txBody>
      </p:sp>
      <p:sp>
        <p:nvSpPr>
          <p:cNvPr id="3" name="Content Placeholder 2"/>
          <p:cNvSpPr>
            <a:spLocks noGrp="1"/>
          </p:cNvSpPr>
          <p:nvPr>
            <p:ph idx="1"/>
          </p:nvPr>
        </p:nvSpPr>
        <p:spPr/>
        <p:txBody>
          <a:bodyPr>
            <a:normAutofit lnSpcReduction="10000"/>
          </a:bodyPr>
          <a:lstStyle/>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539622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Pattern generation</a:t>
            </a:r>
          </a:p>
        </p:txBody>
      </p:sp>
      <p:sp>
        <p:nvSpPr>
          <p:cNvPr id="3" name="Content Placeholder 2"/>
          <p:cNvSpPr>
            <a:spLocks noGrp="1"/>
          </p:cNvSpPr>
          <p:nvPr>
            <p:ph idx="1"/>
          </p:nvPr>
        </p:nvSpPr>
        <p:spPr/>
        <p:txBody>
          <a:bodyPr>
            <a:normAutofit/>
          </a:bodyPr>
          <a:lstStyle/>
          <a:p>
            <a:pPr marL="0" indent="0">
              <a:buNone/>
            </a:pPr>
            <a:r>
              <a:rPr lang="en-US" sz="3200" dirty="0"/>
              <a:t>for </a:t>
            </a:r>
            <a:r>
              <a:rPr lang="en-US" sz="3200" dirty="0" err="1"/>
              <a:t>i</a:t>
            </a:r>
            <a:r>
              <a:rPr lang="en-US" sz="3200" dirty="0"/>
              <a:t> in range(1,10):</a:t>
            </a:r>
          </a:p>
          <a:p>
            <a:pPr marL="0" indent="0">
              <a:buNone/>
            </a:pPr>
            <a:r>
              <a:rPr lang="en-US" sz="3200" dirty="0"/>
              <a:t>      for j in range(1,i):</a:t>
            </a:r>
          </a:p>
          <a:p>
            <a:pPr marL="0" indent="0">
              <a:buNone/>
            </a:pPr>
            <a:r>
              <a:rPr lang="en-US" sz="3200" dirty="0"/>
              <a:t>      		print(</a:t>
            </a:r>
            <a:r>
              <a:rPr lang="en-US" sz="3600" dirty="0" err="1"/>
              <a:t>j</a:t>
            </a:r>
            <a:r>
              <a:rPr lang="en-US" sz="3200" dirty="0" err="1"/>
              <a:t>,end</a:t>
            </a:r>
            <a:r>
              <a:rPr lang="en-US" sz="3200" dirty="0"/>
              <a:t>='')     </a:t>
            </a:r>
            <a:r>
              <a:rPr lang="en-US" sz="3200" i="1" dirty="0">
                <a:solidFill>
                  <a:srgbClr val="FF0000"/>
                </a:solidFill>
              </a:rPr>
              <a:t>#does not print newline at the end</a:t>
            </a:r>
          </a:p>
          <a:p>
            <a:pPr marL="0" indent="0">
              <a:buNone/>
            </a:pPr>
            <a:r>
              <a:rPr lang="en-US" sz="3200" dirty="0"/>
              <a:t>      print()    </a:t>
            </a:r>
            <a:r>
              <a:rPr lang="en-US" sz="3200" i="1" dirty="0">
                <a:solidFill>
                  <a:srgbClr val="FF0000"/>
                </a:solidFill>
              </a:rPr>
              <a:t># prints a newline</a:t>
            </a:r>
          </a:p>
        </p:txBody>
      </p:sp>
    </p:spTree>
    <p:extLst>
      <p:ext uri="{BB962C8B-B14F-4D97-AF65-F5344CB8AC3E}">
        <p14:creationId xmlns:p14="http://schemas.microsoft.com/office/powerpoint/2010/main" val="3084322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6904" y="1802141"/>
            <a:ext cx="9865895" cy="2062103"/>
          </a:xfrm>
          <a:prstGeom prst="rect">
            <a:avLst/>
          </a:prstGeom>
        </p:spPr>
        <p:txBody>
          <a:bodyPr wrap="square">
            <a:spAutoFit/>
          </a:bodyPr>
          <a:lstStyle/>
          <a:p>
            <a:r>
              <a:rPr lang="en-US" sz="3200" dirty="0"/>
              <a:t>for </a:t>
            </a:r>
            <a:r>
              <a:rPr lang="en-US" sz="3200" dirty="0" err="1"/>
              <a:t>i</a:t>
            </a:r>
            <a:r>
              <a:rPr lang="en-US" sz="3200" dirty="0"/>
              <a:t> in range(10,1,-1):</a:t>
            </a:r>
          </a:p>
          <a:p>
            <a:r>
              <a:rPr lang="en-US" sz="3200" dirty="0"/>
              <a:t>      for j in range(1,i):</a:t>
            </a:r>
          </a:p>
          <a:p>
            <a:r>
              <a:rPr lang="en-US" sz="3200" dirty="0"/>
              <a:t>            print('*',end='')</a:t>
            </a:r>
          </a:p>
          <a:p>
            <a:r>
              <a:rPr lang="en-US" sz="3200" dirty="0"/>
              <a:t>      print()</a:t>
            </a:r>
          </a:p>
        </p:txBody>
      </p:sp>
    </p:spTree>
    <p:extLst>
      <p:ext uri="{BB962C8B-B14F-4D97-AF65-F5344CB8AC3E}">
        <p14:creationId xmlns:p14="http://schemas.microsoft.com/office/powerpoint/2010/main" val="254442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77075" cy="506413"/>
          </a:xfrm>
        </p:spPr>
        <p:txBody>
          <a:bodyPr>
            <a:noAutofit/>
          </a:bodyPr>
          <a:lstStyle/>
          <a:p>
            <a:r>
              <a:rPr lang="en-US" sz="3600" b="1" dirty="0"/>
              <a:t>Operators on complex and </a:t>
            </a:r>
            <a:r>
              <a:rPr lang="en-US" sz="3600" b="1" dirty="0" err="1"/>
              <a:t>bool</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661904"/>
              </p:ext>
            </p:extLst>
          </p:nvPr>
        </p:nvGraphicFramePr>
        <p:xfrm>
          <a:off x="228599" y="506413"/>
          <a:ext cx="11601451" cy="522224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xmlns="" val="20000"/>
                    </a:ext>
                  </a:extLst>
                </a:gridCol>
                <a:gridCol w="1962150">
                  <a:extLst>
                    <a:ext uri="{9D8B030D-6E8A-4147-A177-3AD203B41FA5}">
                      <a16:colId xmlns:a16="http://schemas.microsoft.com/office/drawing/2014/main" xmlns="" val="20001"/>
                    </a:ext>
                  </a:extLst>
                </a:gridCol>
                <a:gridCol w="3582670">
                  <a:extLst>
                    <a:ext uri="{9D8B030D-6E8A-4147-A177-3AD203B41FA5}">
                      <a16:colId xmlns:a16="http://schemas.microsoft.com/office/drawing/2014/main" xmlns="" val="20002"/>
                    </a:ext>
                  </a:extLst>
                </a:gridCol>
                <a:gridCol w="208280">
                  <a:extLst>
                    <a:ext uri="{9D8B030D-6E8A-4147-A177-3AD203B41FA5}">
                      <a16:colId xmlns:a16="http://schemas.microsoft.com/office/drawing/2014/main" xmlns="" val="20003"/>
                    </a:ext>
                  </a:extLst>
                </a:gridCol>
                <a:gridCol w="1809750">
                  <a:extLst>
                    <a:ext uri="{9D8B030D-6E8A-4147-A177-3AD203B41FA5}">
                      <a16:colId xmlns:a16="http://schemas.microsoft.com/office/drawing/2014/main" xmlns="" val="20004"/>
                    </a:ext>
                  </a:extLst>
                </a:gridCol>
                <a:gridCol w="1905000">
                  <a:extLst>
                    <a:ext uri="{9D8B030D-6E8A-4147-A177-3AD203B41FA5}">
                      <a16:colId xmlns:a16="http://schemas.microsoft.com/office/drawing/2014/main" xmlns="" val="20005"/>
                    </a:ext>
                  </a:extLst>
                </a:gridCol>
              </a:tblGrid>
              <a:tr h="370840">
                <a:tc>
                  <a:txBody>
                    <a:bodyPr/>
                    <a:lstStyle/>
                    <a:p>
                      <a:pPr algn="l"/>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rtl="0" eaLnBrk="1" latinLnBrk="0" hangingPunct="1"/>
                      <a:r>
                        <a:rPr lang="en-US" sz="1800" b="1" kern="1200" dirty="0">
                          <a:solidFill>
                            <a:schemeClr val="bg1"/>
                          </a:solidFill>
                          <a:latin typeface="+mn-lt"/>
                          <a:ea typeface="+mn-ea"/>
                          <a:cs typeface="+mn-cs"/>
                        </a:rPr>
                        <a:t>complex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FFFF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914400" rtl="0" eaLnBrk="1" latinLnBrk="0" hangingPunct="1"/>
                      <a:r>
                        <a:rPr lang="en-US" sz="1800" b="1" kern="1200" dirty="0" err="1">
                          <a:solidFill>
                            <a:schemeClr val="bg1"/>
                          </a:solidFill>
                          <a:latin typeface="+mn-lt"/>
                          <a:ea typeface="+mn-ea"/>
                          <a:cs typeface="+mn-cs"/>
                        </a:rPr>
                        <a:t>bool</a:t>
                      </a:r>
                      <a:endParaRPr lang="en-US" sz="1800" b="1"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ctr" defTabSz="914400" rtl="0" eaLnBrk="1" latinLnBrk="0" hangingPunct="1"/>
                      <a:endParaRPr lang="en-US" sz="1800" b="1" kern="1200" dirty="0">
                        <a:solidFill>
                          <a:srgbClr val="FFFF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algn="l"/>
                      <a:r>
                        <a:rPr lang="en-US" dirty="0">
                          <a:solidFill>
                            <a:srgbClr val="002060"/>
                          </a:solidFill>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002060"/>
                          </a:solidFill>
                        </a:rPr>
                        <a:t>Input</a:t>
                      </a:r>
                    </a:p>
                    <a:p>
                      <a:pPr marL="0" algn="l" defTabSz="914400" rtl="0" eaLnBrk="1" latinLnBrk="0" hangingPunct="1"/>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002060"/>
                          </a:solidFill>
                        </a:rPr>
                        <a:t>Output</a:t>
                      </a:r>
                    </a:p>
                    <a:p>
                      <a:pPr marL="0" algn="l" defTabSz="914400" rtl="0" eaLnBrk="1" latinLnBrk="0" hangingPunct="1"/>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en-US" sz="1800" b="1" kern="1200" dirty="0">
                        <a:solidFill>
                          <a:srgbClr val="00206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rgbClr val="002060"/>
                          </a:solidFill>
                        </a:rPr>
                        <a:t>Input </a:t>
                      </a:r>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solidFill>
                            <a:srgbClr val="002060"/>
                          </a:solidFill>
                        </a:rPr>
                        <a:t>Output</a:t>
                      </a:r>
                    </a:p>
                    <a:p>
                      <a:pPr marL="0" algn="l" defTabSz="914400" rtl="0" eaLnBrk="1" latinLnBrk="0" hangingPunct="1"/>
                      <a:r>
                        <a:rPr lang="en-US" sz="1800" b="1" kern="1200" dirty="0">
                          <a:solidFill>
                            <a:srgbClr val="002060"/>
                          </a:solidFill>
                          <a:latin typeface="+mn-lt"/>
                          <a:ea typeface="+mn-ea"/>
                          <a:cs typeface="+mn-cs"/>
                        </a:rPr>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algn="l"/>
                      <a:r>
                        <a:rPr lang="en-US" dirty="0"/>
                        <a:t>+ (Addition)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(3+2j) +(4+9j)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(7+11j)</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 True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algn="l"/>
                      <a:r>
                        <a:rPr lang="en-US" dirty="0"/>
                        <a:t>- (Subtraction)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(3+2j)-(4+9j)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(-1-7j)</a:t>
                      </a:r>
                    </a:p>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algn="l"/>
                      <a:r>
                        <a:rPr lang="en-US" dirty="0"/>
                        <a:t>* (Multiplication)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(3+2j) * (4+9j)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(-6+35j)</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True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pPr algn="l"/>
                      <a:r>
                        <a:rPr lang="en-US" dirty="0"/>
                        <a:t>/ (Division)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(3+2j) / (4+9j)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0" i="1" u="none" dirty="0"/>
                        <a:t>(0.3092783505154639-0.1958762886597938j)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1" kern="1200" dirty="0" err="1">
                          <a:solidFill>
                            <a:srgbClr val="FF0000"/>
                          </a:solidFill>
                          <a:latin typeface="+mn-lt"/>
                          <a:ea typeface="+mn-ea"/>
                          <a:cs typeface="+mn-cs"/>
                        </a:rPr>
                        <a:t>ZeroDivisionError</a:t>
                      </a:r>
                      <a:endParaRPr lang="en-US" sz="1800" b="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algn="l"/>
                      <a:r>
                        <a:rPr lang="en-US" dirty="0"/>
                        <a:t>// (Integer</a:t>
                      </a:r>
                      <a:r>
                        <a:rPr lang="en-US" baseline="0" dirty="0"/>
                        <a:t> Division)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dirty="0" err="1">
                          <a:solidFill>
                            <a:srgbClr val="FF0000"/>
                          </a:solidFill>
                        </a:rPr>
                        <a:t>TypeError</a:t>
                      </a:r>
                      <a:r>
                        <a:rPr lang="en-US" b="1" dirty="0">
                          <a:solidFill>
                            <a:srgbClr val="FF0000"/>
                          </a:solidFill>
                        </a:rPr>
                        <a:t>: can't take floor of complex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 // True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 (</a:t>
                      </a:r>
                      <a:r>
                        <a:rPr lang="en-US" dirty="0" err="1"/>
                        <a:t>int</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pPr algn="l"/>
                      <a:r>
                        <a:rPr lang="en-US" dirty="0"/>
                        <a:t>**exponentiation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(3+2j) ** (2+3j)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800" b="0" i="0" u="none" strike="noStrike" kern="1200" baseline="0" dirty="0">
                          <a:solidFill>
                            <a:schemeClr val="dk1"/>
                          </a:solidFill>
                          <a:latin typeface="+mn-lt"/>
                          <a:ea typeface="+mn-ea"/>
                          <a:cs typeface="+mn-cs"/>
                        </a:rPr>
                        <a:t>(0.68176651908903363-2.1207457766159625j)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800" b="0" i="0" u="none" strike="noStrike" kern="1200" baseline="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t>True ** True</a:t>
                      </a:r>
                    </a:p>
                    <a:p>
                      <a:pPr algn="l"/>
                      <a:r>
                        <a:rPr lang="en-US" dirty="0"/>
                        <a:t>False ** 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t>1</a:t>
                      </a:r>
                    </a:p>
                    <a:p>
                      <a:pPr algn="l"/>
                      <a:r>
                        <a:rPr lang="en-US"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pPr algn="l"/>
                      <a:r>
                        <a:rPr lang="en-US" dirty="0"/>
                        <a:t>% modulus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b="1" dirty="0" err="1">
                          <a:solidFill>
                            <a:srgbClr val="FF0000"/>
                          </a:solidFill>
                        </a:rPr>
                        <a:t>TypeError</a:t>
                      </a:r>
                      <a:r>
                        <a:rPr lang="en-US" b="1" dirty="0">
                          <a:solidFill>
                            <a:srgbClr val="FF0000"/>
                          </a:solidFill>
                        </a:rPr>
                        <a:t>: can't mod complex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err="1"/>
                        <a:t>True%False</a:t>
                      </a:r>
                      <a:endParaRPr lang="en-US" dirty="0"/>
                    </a:p>
                    <a:p>
                      <a:pPr algn="l"/>
                      <a:r>
                        <a:rPr lang="en-US" dirty="0" err="1"/>
                        <a:t>False%True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rgbClr val="FF0000"/>
                          </a:solidFill>
                          <a:latin typeface="+mn-lt"/>
                          <a:ea typeface="+mn-ea"/>
                          <a:cs typeface="+mn-cs"/>
                        </a:rPr>
                        <a:t>ZeroDivisionError</a:t>
                      </a:r>
                      <a:endParaRPr lang="en-US" sz="1800" b="1" kern="1200" dirty="0">
                        <a:solidFill>
                          <a:srgbClr val="FF0000"/>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False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46796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052" y="252028"/>
            <a:ext cx="6096000" cy="313932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b="1" dirty="0">
                <a:latin typeface="Courier"/>
              </a:rPr>
              <a:t>Complex methods real and </a:t>
            </a:r>
            <a:r>
              <a:rPr lang="en-US" b="1" dirty="0" err="1">
                <a:latin typeface="Courier"/>
              </a:rPr>
              <a:t>imag</a:t>
            </a:r>
            <a:r>
              <a:rPr lang="en-US" b="1" dirty="0">
                <a:latin typeface="Courier"/>
              </a:rPr>
              <a:t>:</a:t>
            </a:r>
          </a:p>
          <a:p>
            <a:endParaRPr lang="en-US" dirty="0">
              <a:latin typeface="Courier"/>
            </a:endParaRPr>
          </a:p>
          <a:p>
            <a:r>
              <a:rPr lang="en-US" dirty="0">
                <a:latin typeface="Courier"/>
              </a:rPr>
              <a:t>	&gt;&gt;&gt; x = (3+2j) * (4+9j)</a:t>
            </a:r>
          </a:p>
          <a:p>
            <a:r>
              <a:rPr lang="en-US" dirty="0">
                <a:latin typeface="Courier"/>
              </a:rPr>
              <a:t>	&gt;&gt;&gt; x			</a:t>
            </a:r>
            <a:r>
              <a:rPr lang="en-US" b="1" dirty="0">
                <a:latin typeface="Courier"/>
              </a:rPr>
              <a:t>(complex)</a:t>
            </a:r>
          </a:p>
          <a:p>
            <a:r>
              <a:rPr lang="en-US" dirty="0">
                <a:latin typeface="Courier"/>
              </a:rPr>
              <a:t>	(-6+35j)</a:t>
            </a:r>
          </a:p>
          <a:p>
            <a:endParaRPr lang="en-US" dirty="0">
              <a:latin typeface="Courier"/>
            </a:endParaRPr>
          </a:p>
          <a:p>
            <a:r>
              <a:rPr lang="en-US" dirty="0">
                <a:latin typeface="Courier"/>
              </a:rPr>
              <a:t>	&gt;&gt;&gt; </a:t>
            </a:r>
            <a:r>
              <a:rPr lang="en-US" dirty="0" err="1">
                <a:latin typeface="Courier"/>
              </a:rPr>
              <a:t>x.real</a:t>
            </a:r>
            <a:r>
              <a:rPr lang="en-US" dirty="0">
                <a:latin typeface="Courier"/>
              </a:rPr>
              <a:t>		</a:t>
            </a:r>
            <a:r>
              <a:rPr lang="en-US" b="1" dirty="0">
                <a:latin typeface="Courier"/>
              </a:rPr>
              <a:t>(float)</a:t>
            </a:r>
          </a:p>
          <a:p>
            <a:r>
              <a:rPr lang="en-US" dirty="0">
                <a:latin typeface="Courier"/>
              </a:rPr>
              <a:t>	-6.0	</a:t>
            </a:r>
          </a:p>
          <a:p>
            <a:endParaRPr lang="en-US" dirty="0">
              <a:latin typeface="Courier"/>
            </a:endParaRPr>
          </a:p>
          <a:p>
            <a:r>
              <a:rPr lang="en-US" dirty="0">
                <a:latin typeface="Courier"/>
              </a:rPr>
              <a:t>	&gt;&gt;&gt; </a:t>
            </a:r>
            <a:r>
              <a:rPr lang="en-US" dirty="0" err="1">
                <a:latin typeface="Courier"/>
              </a:rPr>
              <a:t>x.imag</a:t>
            </a:r>
            <a:r>
              <a:rPr lang="en-US" dirty="0">
                <a:latin typeface="Courier"/>
              </a:rPr>
              <a:t>		</a:t>
            </a:r>
            <a:r>
              <a:rPr lang="en-US" b="1" dirty="0">
                <a:latin typeface="Courier"/>
              </a:rPr>
              <a:t>(float)</a:t>
            </a:r>
          </a:p>
          <a:p>
            <a:r>
              <a:rPr lang="en-US" dirty="0">
                <a:latin typeface="Courier"/>
              </a:rPr>
              <a:t>	35.0</a:t>
            </a:r>
            <a:endParaRPr lang="en-US" dirty="0"/>
          </a:p>
        </p:txBody>
      </p:sp>
      <p:sp>
        <p:nvSpPr>
          <p:cNvPr id="5" name="Rectangle 4"/>
          <p:cNvSpPr/>
          <p:nvPr/>
        </p:nvSpPr>
        <p:spPr>
          <a:xfrm>
            <a:off x="1589313" y="3711615"/>
            <a:ext cx="9765477" cy="1754326"/>
          </a:xfrm>
          <a:prstGeom prst="rect">
            <a:avLst/>
          </a:prstGeom>
        </p:spPr>
        <p:txBody>
          <a:bodyPr wrap="square">
            <a:spAutoFit/>
          </a:bodyPr>
          <a:lstStyle/>
          <a:p>
            <a:r>
              <a:rPr lang="en-US" dirty="0">
                <a:latin typeface="Courier"/>
              </a:rPr>
              <a:t>&gt;&gt;&gt; round(3.49)    </a:t>
            </a:r>
            <a:r>
              <a:rPr lang="en-US" b="1" dirty="0">
                <a:latin typeface="Courier"/>
              </a:rPr>
              <a:t>    #built-in function, directly used – no import</a:t>
            </a:r>
          </a:p>
          <a:p>
            <a:r>
              <a:rPr lang="en-US" dirty="0">
                <a:latin typeface="Courier"/>
              </a:rPr>
              <a:t>3</a:t>
            </a:r>
          </a:p>
          <a:p>
            <a:endParaRPr lang="en-US" dirty="0">
              <a:latin typeface="Courier"/>
            </a:endParaRPr>
          </a:p>
          <a:p>
            <a:r>
              <a:rPr lang="en-US" dirty="0">
                <a:latin typeface="Courier"/>
              </a:rPr>
              <a:t>&gt;&gt;&gt; import math		</a:t>
            </a:r>
          </a:p>
          <a:p>
            <a:r>
              <a:rPr lang="en-US" dirty="0">
                <a:latin typeface="Courier"/>
              </a:rPr>
              <a:t>&gt;&gt;&gt; </a:t>
            </a:r>
            <a:r>
              <a:rPr lang="en-US" dirty="0" err="1">
                <a:latin typeface="Courier"/>
              </a:rPr>
              <a:t>math.ceil</a:t>
            </a:r>
            <a:r>
              <a:rPr lang="en-US" dirty="0">
                <a:latin typeface="Courier"/>
              </a:rPr>
              <a:t>(3.49)	   </a:t>
            </a:r>
            <a:r>
              <a:rPr lang="en-US" b="1" dirty="0">
                <a:latin typeface="Courier"/>
              </a:rPr>
              <a:t>#library module function</a:t>
            </a:r>
          </a:p>
          <a:p>
            <a:r>
              <a:rPr lang="en-US" dirty="0">
                <a:latin typeface="Courier"/>
              </a:rPr>
              <a:t>4</a:t>
            </a:r>
            <a:endParaRPr lang="en-US" dirty="0"/>
          </a:p>
        </p:txBody>
      </p:sp>
    </p:spTree>
    <p:extLst>
      <p:ext uri="{BB962C8B-B14F-4D97-AF65-F5344CB8AC3E}">
        <p14:creationId xmlns:p14="http://schemas.microsoft.com/office/powerpoint/2010/main" val="122410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746504"/>
              </p:ext>
            </p:extLst>
          </p:nvPr>
        </p:nvGraphicFramePr>
        <p:xfrm>
          <a:off x="2168236" y="1065605"/>
          <a:ext cx="8495806" cy="3134360"/>
        </p:xfrm>
        <a:graphic>
          <a:graphicData uri="http://schemas.openxmlformats.org/drawingml/2006/table">
            <a:tbl>
              <a:tblPr firstRow="1" bandRow="1">
                <a:tableStyleId>{5C22544A-7EE6-4342-B048-85BDC9FD1C3A}</a:tableStyleId>
              </a:tblPr>
              <a:tblGrid>
                <a:gridCol w="3555671">
                  <a:extLst>
                    <a:ext uri="{9D8B030D-6E8A-4147-A177-3AD203B41FA5}">
                      <a16:colId xmlns:a16="http://schemas.microsoft.com/office/drawing/2014/main" xmlns="" val="20000"/>
                    </a:ext>
                  </a:extLst>
                </a:gridCol>
                <a:gridCol w="4940135">
                  <a:extLst>
                    <a:ext uri="{9D8B030D-6E8A-4147-A177-3AD203B41FA5}">
                      <a16:colId xmlns:a16="http://schemas.microsoft.com/office/drawing/2014/main" xmlns="" val="20001"/>
                    </a:ext>
                  </a:extLst>
                </a:gridCol>
              </a:tblGrid>
              <a:tr h="370840">
                <a:tc gridSpan="2">
                  <a:txBody>
                    <a:bodyPr/>
                    <a:lstStyle/>
                    <a:p>
                      <a:pPr algn="ctr"/>
                      <a:r>
                        <a:rPr lang="en-US" dirty="0"/>
                        <a:t>cmath library module functions (</a:t>
                      </a:r>
                      <a:r>
                        <a:rPr lang="en-US" dirty="0" err="1"/>
                        <a:t>opeates</a:t>
                      </a:r>
                      <a:r>
                        <a:rPr lang="en-US" dirty="0"/>
                        <a:t> on complex numbers)</a:t>
                      </a:r>
                    </a:p>
                  </a:txBody>
                  <a:tcPr/>
                </a:tc>
                <a:tc hMerge="1">
                  <a:txBody>
                    <a:bodyPr/>
                    <a:lstStyle/>
                    <a:p>
                      <a:endParaRPr lang="en-US"/>
                    </a:p>
                  </a:txBody>
                  <a:tcPr/>
                </a:tc>
                <a:extLst>
                  <a:ext uri="{0D108BD9-81ED-4DB2-BD59-A6C34878D82A}">
                    <a16:rowId xmlns:a16="http://schemas.microsoft.com/office/drawing/2014/main" xmlns="" val="10000"/>
                  </a:ext>
                </a:extLst>
              </a:tr>
              <a:tr h="370840">
                <a:tc>
                  <a:txBody>
                    <a:bodyPr/>
                    <a:lstStyle/>
                    <a:p>
                      <a:pPr algn="ctr"/>
                      <a:r>
                        <a:rPr lang="en-US" b="1" dirty="0"/>
                        <a:t>Input statements</a:t>
                      </a:r>
                    </a:p>
                  </a:txBody>
                  <a:tcPr/>
                </a:tc>
                <a:tc>
                  <a:txBody>
                    <a:bodyPr/>
                    <a:lstStyle/>
                    <a:p>
                      <a:pPr algn="ctr"/>
                      <a:r>
                        <a:rPr lang="en-US" b="1" dirty="0"/>
                        <a:t>output</a:t>
                      </a:r>
                    </a:p>
                  </a:txBody>
                  <a:tcPr/>
                </a:tc>
                <a:extLst>
                  <a:ext uri="{0D108BD9-81ED-4DB2-BD59-A6C34878D82A}">
                    <a16:rowId xmlns:a16="http://schemas.microsoft.com/office/drawing/2014/main" xmlns="" val="10001"/>
                  </a:ext>
                </a:extLst>
              </a:tr>
              <a:tr h="370840">
                <a:tc>
                  <a:txBody>
                    <a:bodyPr/>
                    <a:lstStyle/>
                    <a:p>
                      <a:r>
                        <a:rPr lang="en-US" dirty="0"/>
                        <a:t>import cmath </a:t>
                      </a:r>
                    </a:p>
                    <a:p>
                      <a:r>
                        <a:rPr lang="en-US" dirty="0" err="1"/>
                        <a:t>cmath.sqrt</a:t>
                      </a:r>
                      <a:r>
                        <a:rPr lang="en-US" dirty="0"/>
                        <a:t>(3+4j)</a:t>
                      </a:r>
                    </a:p>
                  </a:txBody>
                  <a:tcPr/>
                </a:tc>
                <a:tc>
                  <a:txBody>
                    <a:bodyPr/>
                    <a:lstStyle/>
                    <a:p>
                      <a:endParaRPr lang="en-US" dirty="0"/>
                    </a:p>
                    <a:p>
                      <a:r>
                        <a:rPr lang="en-US" dirty="0"/>
                        <a:t>(2+1j)</a:t>
                      </a:r>
                    </a:p>
                  </a:txBody>
                  <a:tcPr/>
                </a:tc>
                <a:extLst>
                  <a:ext uri="{0D108BD9-81ED-4DB2-BD59-A6C34878D82A}">
                    <a16:rowId xmlns:a16="http://schemas.microsoft.com/office/drawing/2014/main" xmlns="" val="10002"/>
                  </a:ext>
                </a:extLst>
              </a:tr>
              <a:tr h="370840">
                <a:tc>
                  <a:txBody>
                    <a:bodyPr/>
                    <a:lstStyle/>
                    <a:p>
                      <a:r>
                        <a:rPr lang="en-US" dirty="0" err="1"/>
                        <a:t>cmath.sin</a:t>
                      </a:r>
                      <a:r>
                        <a:rPr lang="en-US" dirty="0"/>
                        <a:t>(3+4j)</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(3.853738037919377-27.016813258003936j)</a:t>
                      </a:r>
                    </a:p>
                  </a:txBody>
                  <a:tcPr/>
                </a:tc>
                <a:extLst>
                  <a:ext uri="{0D108BD9-81ED-4DB2-BD59-A6C34878D82A}">
                    <a16:rowId xmlns:a16="http://schemas.microsoft.com/office/drawing/2014/main" xmlns="" val="10003"/>
                  </a:ext>
                </a:extLst>
              </a:tr>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Some more math module library functions</a:t>
                      </a:r>
                      <a:r>
                        <a:rPr lang="en-US" b="1" baseline="0" dirty="0">
                          <a:solidFill>
                            <a:schemeClr val="bg1"/>
                          </a:solidFill>
                        </a:rPr>
                        <a:t> (operates on </a:t>
                      </a:r>
                      <a:r>
                        <a:rPr lang="en-US" b="1" baseline="0" dirty="0" err="1">
                          <a:solidFill>
                            <a:schemeClr val="bg1"/>
                          </a:solidFill>
                        </a:rPr>
                        <a:t>int</a:t>
                      </a:r>
                      <a:r>
                        <a:rPr lang="en-US" b="1" baseline="0" dirty="0">
                          <a:solidFill>
                            <a:schemeClr val="bg1"/>
                          </a:solidFill>
                        </a:rPr>
                        <a:t>, float and </a:t>
                      </a:r>
                      <a:r>
                        <a:rPr lang="en-US" b="1" baseline="0" dirty="0" err="1">
                          <a:solidFill>
                            <a:schemeClr val="bg1"/>
                          </a:solidFill>
                        </a:rPr>
                        <a:t>bool</a:t>
                      </a:r>
                      <a:r>
                        <a:rPr lang="en-US" b="1" baseline="0" dirty="0">
                          <a:solidFill>
                            <a:schemeClr val="bg1"/>
                          </a:solidFill>
                        </a:rPr>
                        <a:t> numbers)</a:t>
                      </a:r>
                      <a:endParaRPr lang="en-US" b="1" dirty="0">
                        <a:solidFill>
                          <a:schemeClr val="bg1"/>
                        </a:solidFill>
                      </a:endParaRPr>
                    </a:p>
                  </a:txBody>
                  <a:tcPr>
                    <a:solidFill>
                      <a:srgbClr val="0070C0"/>
                    </a:solidFill>
                  </a:tcPr>
                </a:tc>
                <a:tc hMerge="1">
                  <a:txBody>
                    <a:bodyPr/>
                    <a:lstStyle/>
                    <a:p>
                      <a:endParaRPr lang="en-US"/>
                    </a:p>
                  </a:txBody>
                  <a:tcPr/>
                </a:tc>
                <a:extLst>
                  <a:ext uri="{0D108BD9-81ED-4DB2-BD59-A6C34878D82A}">
                    <a16:rowId xmlns:a16="http://schemas.microsoft.com/office/drawing/2014/main" xmlns="" val="10004"/>
                  </a:ext>
                </a:extLst>
              </a:tr>
              <a:tr h="370840">
                <a:tc>
                  <a:txBody>
                    <a:bodyPr/>
                    <a:lstStyle/>
                    <a:p>
                      <a:r>
                        <a:rPr lang="en-US" dirty="0"/>
                        <a:t>import math</a:t>
                      </a:r>
                    </a:p>
                    <a:p>
                      <a:r>
                        <a:rPr lang="en-US" dirty="0" err="1"/>
                        <a:t>math.pow</a:t>
                      </a:r>
                      <a:r>
                        <a:rPr lang="en-US" dirty="0"/>
                        <a:t>(5.2,2.5)</a:t>
                      </a:r>
                    </a:p>
                  </a:txBody>
                  <a:tcPr/>
                </a:tc>
                <a:tc>
                  <a:txBody>
                    <a:bodyPr/>
                    <a:lstStyle/>
                    <a:p>
                      <a:endParaRPr lang="en-US" dirty="0"/>
                    </a:p>
                    <a:p>
                      <a:r>
                        <a:rPr lang="en-US" dirty="0"/>
                        <a:t>61.66068698936139</a:t>
                      </a:r>
                    </a:p>
                  </a:txBody>
                  <a:tcPr/>
                </a:tc>
                <a:extLst>
                  <a:ext uri="{0D108BD9-81ED-4DB2-BD59-A6C34878D82A}">
                    <a16:rowId xmlns:a16="http://schemas.microsoft.com/office/drawing/2014/main" xmlns="" val="10005"/>
                  </a:ext>
                </a:extLst>
              </a:tr>
              <a:tr h="370840">
                <a:tc>
                  <a:txBody>
                    <a:bodyPr/>
                    <a:lstStyle/>
                    <a:p>
                      <a:r>
                        <a:rPr lang="en-US" dirty="0" err="1"/>
                        <a:t>math.tan</a:t>
                      </a:r>
                      <a:r>
                        <a:rPr lang="en-US" dirty="0"/>
                        <a:t>(45)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1.6197751905438615</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83021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10515600" cy="1325563"/>
          </a:xfrm>
        </p:spPr>
        <p:txBody>
          <a:bodyPr/>
          <a:lstStyle/>
          <a:p>
            <a:r>
              <a:rPr lang="en-US" dirty="0"/>
              <a:t>List</a:t>
            </a:r>
          </a:p>
        </p:txBody>
      </p:sp>
      <p:sp>
        <p:nvSpPr>
          <p:cNvPr id="7" name="Rectangle 6"/>
          <p:cNvSpPr/>
          <p:nvPr/>
        </p:nvSpPr>
        <p:spPr>
          <a:xfrm>
            <a:off x="261937" y="1111250"/>
            <a:ext cx="11368089" cy="280076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#empty list</a:t>
            </a:r>
          </a:p>
          <a:p>
            <a:r>
              <a:rPr lang="en-US" sz="2200" dirty="0">
                <a:latin typeface="Times New Roman" panose="02020603050405020304" pitchFamily="18" charset="0"/>
                <a:cs typeface="Times New Roman" panose="02020603050405020304" pitchFamily="18" charset="0"/>
              </a:rPr>
              <a:t>[1]</a:t>
            </a:r>
          </a:p>
          <a:p>
            <a:r>
              <a:rPr lang="en-US" sz="2200" dirty="0">
                <a:latin typeface="Times New Roman" panose="02020603050405020304" pitchFamily="18" charset="0"/>
                <a:cs typeface="Times New Roman" panose="02020603050405020304" pitchFamily="18" charset="0"/>
              </a:rPr>
              <a:t>[1, 2, 3, 4, 5, 6, 7, 8, 12]</a:t>
            </a:r>
          </a:p>
          <a:p>
            <a:r>
              <a:rPr lang="en-US" sz="2200" dirty="0">
                <a:latin typeface="Times New Roman" panose="02020603050405020304" pitchFamily="18" charset="0"/>
                <a:cs typeface="Times New Roman" panose="02020603050405020304" pitchFamily="18" charset="0"/>
              </a:rPr>
              <a:t>[1, "two", 3, 4.0, ["a", "b"], (5,6)]</a:t>
            </a:r>
          </a:p>
          <a:p>
            <a:endParaRPr lang="en-US"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list can contain a mixture of other types as its elements, including strings, tuples, lists, dictionaries, functions, file objects, and any type of number.</a:t>
            </a:r>
          </a:p>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 list can be indexed from its front or back. </a:t>
            </a:r>
          </a:p>
        </p:txBody>
      </p:sp>
      <p:pic>
        <p:nvPicPr>
          <p:cNvPr id="9" name="Picture 8"/>
          <p:cNvPicPr>
            <a:picLocks noChangeAspect="1"/>
          </p:cNvPicPr>
          <p:nvPr/>
        </p:nvPicPr>
        <p:blipFill>
          <a:blip r:embed="rId2"/>
          <a:stretch>
            <a:fillRect/>
          </a:stretch>
        </p:blipFill>
        <p:spPr>
          <a:xfrm>
            <a:off x="1509712" y="4171949"/>
            <a:ext cx="9005888" cy="2091255"/>
          </a:xfrm>
          <a:prstGeom prst="rect">
            <a:avLst/>
          </a:prstGeom>
        </p:spPr>
      </p:pic>
    </p:spTree>
    <p:extLst>
      <p:ext uri="{BB962C8B-B14F-4D97-AF65-F5344CB8AC3E}">
        <p14:creationId xmlns:p14="http://schemas.microsoft.com/office/powerpoint/2010/main" val="2361309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25" y="0"/>
            <a:ext cx="10515600" cy="1325563"/>
          </a:xfrm>
        </p:spPr>
        <p:txBody>
          <a:bodyPr/>
          <a:lstStyle/>
          <a:p>
            <a:pPr algn="ctr"/>
            <a:r>
              <a:rPr lang="en-US" dirty="0">
                <a:latin typeface="Times New Roman" panose="02020603050405020304" pitchFamily="18" charset="0"/>
                <a:cs typeface="Times New Roman" panose="02020603050405020304" pitchFamily="18" charset="0"/>
              </a:rPr>
              <a:t>List’s </a:t>
            </a:r>
            <a:r>
              <a:rPr lang="en-US" dirty="0" err="1">
                <a:latin typeface="Times New Roman" panose="02020603050405020304" pitchFamily="18" charset="0"/>
                <a:cs typeface="Times New Roman" panose="02020603050405020304" pitchFamily="18" charset="0"/>
              </a:rPr>
              <a:t>subsegment</a:t>
            </a:r>
            <a:r>
              <a:rPr lang="en-US" dirty="0">
                <a:latin typeface="Times New Roman" panose="02020603050405020304" pitchFamily="18" charset="0"/>
                <a:cs typeface="Times New Roman" panose="02020603050405020304" pitchFamily="18" charset="0"/>
              </a:rPr>
              <a:t> or slice </a:t>
            </a:r>
            <a:br>
              <a:rPr lang="en-US" dirty="0">
                <a:latin typeface="Times New Roman" panose="02020603050405020304" pitchFamily="18" charset="0"/>
                <a:cs typeface="Times New Roman" panose="02020603050405020304" pitchFamily="18" charset="0"/>
              </a:rPr>
            </a:br>
            <a:r>
              <a:rPr lang="en-US" b="1" i="1" u="sng" dirty="0" err="1">
                <a:solidFill>
                  <a:srgbClr val="FF0000"/>
                </a:solidFill>
                <a:latin typeface="Times New Roman" panose="02020603050405020304" pitchFamily="18" charset="0"/>
                <a:cs typeface="Times New Roman" panose="02020603050405020304" pitchFamily="18" charset="0"/>
              </a:rPr>
              <a:t>slice</a:t>
            </a:r>
            <a:r>
              <a:rPr lang="en-US" b="1" i="1" u="sng" dirty="0">
                <a:solidFill>
                  <a:srgbClr val="FF0000"/>
                </a:solidFill>
                <a:latin typeface="Times New Roman" panose="02020603050405020304" pitchFamily="18" charset="0"/>
                <a:cs typeface="Times New Roman" panose="02020603050405020304" pitchFamily="18" charset="0"/>
              </a:rPr>
              <a:t> notation</a:t>
            </a:r>
          </a:p>
        </p:txBody>
      </p:sp>
      <p:graphicFrame>
        <p:nvGraphicFramePr>
          <p:cNvPr id="4" name="Table 3"/>
          <p:cNvGraphicFramePr>
            <a:graphicFrameLocks noGrp="1"/>
          </p:cNvGraphicFramePr>
          <p:nvPr>
            <p:extLst>
              <p:ext uri="{D42A27DB-BD31-4B8C-83A1-F6EECF244321}">
                <p14:modId xmlns:p14="http://schemas.microsoft.com/office/powerpoint/2010/main" val="2161188927"/>
              </p:ext>
            </p:extLst>
          </p:nvPr>
        </p:nvGraphicFramePr>
        <p:xfrm>
          <a:off x="1470670" y="1325563"/>
          <a:ext cx="9854555" cy="4886724"/>
        </p:xfrm>
        <a:graphic>
          <a:graphicData uri="http://schemas.openxmlformats.org/drawingml/2006/table">
            <a:tbl>
              <a:tblPr firstRow="1" bandRow="1">
                <a:tableStyleId>{5C22544A-7EE6-4342-B048-85BDC9FD1C3A}</a:tableStyleId>
              </a:tblPr>
              <a:tblGrid>
                <a:gridCol w="2625080">
                  <a:extLst>
                    <a:ext uri="{9D8B030D-6E8A-4147-A177-3AD203B41FA5}">
                      <a16:colId xmlns:a16="http://schemas.microsoft.com/office/drawing/2014/main" xmlns="" val="20000"/>
                    </a:ext>
                  </a:extLst>
                </a:gridCol>
                <a:gridCol w="1514476">
                  <a:extLst>
                    <a:ext uri="{9D8B030D-6E8A-4147-A177-3AD203B41FA5}">
                      <a16:colId xmlns:a16="http://schemas.microsoft.com/office/drawing/2014/main" xmlns="" val="20001"/>
                    </a:ext>
                  </a:extLst>
                </a:gridCol>
                <a:gridCol w="5714999">
                  <a:extLst>
                    <a:ext uri="{9D8B030D-6E8A-4147-A177-3AD203B41FA5}">
                      <a16:colId xmlns:a16="http://schemas.microsoft.com/office/drawing/2014/main" xmlns="" val="20002"/>
                    </a:ext>
                  </a:extLst>
                </a:gridCol>
              </a:tblGrid>
              <a:tr h="3769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x = ["first", "second", "third", "fourth"]</a:t>
                      </a:r>
                    </a:p>
                  </a:txBody>
                  <a:tcPr/>
                </a:tc>
                <a:tc hMerge="1">
                  <a:txBody>
                    <a:bodyPr/>
                    <a:lstStyle/>
                    <a:p>
                      <a:endParaRPr lang="en-US" dirty="0"/>
                    </a:p>
                  </a:txBody>
                  <a:tcPr/>
                </a:tc>
                <a:extLst>
                  <a:ext uri="{0D108BD9-81ED-4DB2-BD59-A6C34878D82A}">
                    <a16:rowId xmlns:a16="http://schemas.microsoft.com/office/drawing/2014/main" xmlns="" val="10000"/>
                  </a:ext>
                </a:extLst>
              </a:tr>
              <a:tr h="472412">
                <a:tc>
                  <a:txBody>
                    <a:bodyPr/>
                    <a:lstStyle/>
                    <a:p>
                      <a:pPr algn="ctr"/>
                      <a:endParaRPr lang="en-US" dirty="0"/>
                    </a:p>
                  </a:txBody>
                  <a:tcPr/>
                </a:tc>
                <a:tc>
                  <a:txBody>
                    <a:bodyPr/>
                    <a:lstStyle/>
                    <a:p>
                      <a:pPr algn="ctr"/>
                      <a:r>
                        <a:rPr lang="en-US" dirty="0"/>
                        <a:t>Input</a:t>
                      </a:r>
                    </a:p>
                  </a:txBody>
                  <a:tcPr/>
                </a:tc>
                <a:tc>
                  <a:txBody>
                    <a:bodyPr/>
                    <a:lstStyle/>
                    <a:p>
                      <a:pPr algn="ctr"/>
                      <a:r>
                        <a:rPr lang="en-US" dirty="0"/>
                        <a:t>Output</a:t>
                      </a:r>
                    </a:p>
                  </a:txBody>
                  <a:tcPr/>
                </a:tc>
                <a:extLst>
                  <a:ext uri="{0D108BD9-81ED-4DB2-BD59-A6C34878D82A}">
                    <a16:rowId xmlns:a16="http://schemas.microsoft.com/office/drawing/2014/main" xmlns="" val="10001"/>
                  </a:ext>
                </a:extLst>
              </a:tr>
              <a:tr h="376900">
                <a:tc>
                  <a:txBody>
                    <a:bodyPr/>
                    <a:lstStyle/>
                    <a:p>
                      <a:pPr algn="ctr"/>
                      <a:r>
                        <a:rPr lang="en-US" b="1" dirty="0"/>
                        <a:t>Indexing</a:t>
                      </a:r>
                    </a:p>
                  </a:txBody>
                  <a:tcPr/>
                </a:tc>
                <a:tc>
                  <a:txBody>
                    <a:bodyPr/>
                    <a:lstStyle/>
                    <a:p>
                      <a:r>
                        <a:rPr lang="en-US" dirty="0"/>
                        <a:t>x[4]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IndexError</a:t>
                      </a:r>
                      <a:r>
                        <a:rPr lang="en-US" dirty="0"/>
                        <a:t>: list index out of range</a:t>
                      </a:r>
                    </a:p>
                  </a:txBody>
                  <a:tcPr/>
                </a:tc>
                <a:extLst>
                  <a:ext uri="{0D108BD9-81ED-4DB2-BD59-A6C34878D82A}">
                    <a16:rowId xmlns:a16="http://schemas.microsoft.com/office/drawing/2014/main" xmlns="" val="10002"/>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IndexError</a:t>
                      </a:r>
                      <a:r>
                        <a:rPr lang="en-US" dirty="0"/>
                        <a:t>: list index out of range</a:t>
                      </a:r>
                    </a:p>
                  </a:txBody>
                  <a:tcPr/>
                </a:tc>
                <a:extLst>
                  <a:ext uri="{0D108BD9-81ED-4DB2-BD59-A6C34878D82A}">
                    <a16:rowId xmlns:a16="http://schemas.microsoft.com/office/drawing/2014/main" xmlns="" val="10003"/>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'fourth'</a:t>
                      </a:r>
                    </a:p>
                  </a:txBody>
                  <a:tcPr/>
                </a:tc>
                <a:extLst>
                  <a:ext uri="{0D108BD9-81ED-4DB2-BD59-A6C34878D82A}">
                    <a16:rowId xmlns:a16="http://schemas.microsoft.com/office/drawing/2014/main" xmlns="" val="10004"/>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'third'</a:t>
                      </a:r>
                    </a:p>
                  </a:txBody>
                  <a:tcPr/>
                </a:tc>
                <a:extLst>
                  <a:ext uri="{0D108BD9-81ED-4DB2-BD59-A6C34878D82A}">
                    <a16:rowId xmlns:a16="http://schemas.microsoft.com/office/drawing/2014/main" xmlns="" val="10005"/>
                  </a:ext>
                </a:extLst>
              </a:tr>
              <a:tr h="645312">
                <a:tc>
                  <a:txBody>
                    <a:bodyPr/>
                    <a:lstStyle/>
                    <a:p>
                      <a:pPr algn="ctr"/>
                      <a:r>
                        <a:rPr lang="en-US" b="1" dirty="0"/>
                        <a:t>Slicing</a:t>
                      </a:r>
                    </a:p>
                    <a:p>
                      <a:pPr algn="ctr"/>
                      <a:r>
                        <a:rPr lang="en-US" b="1" dirty="0"/>
                        <a:t>(Finding</a:t>
                      </a:r>
                      <a:r>
                        <a:rPr lang="en-US" b="1" baseline="0" dirty="0"/>
                        <a:t> </a:t>
                      </a:r>
                      <a:r>
                        <a:rPr lang="en-US" b="1" baseline="0" dirty="0" err="1"/>
                        <a:t>sublist</a:t>
                      </a:r>
                      <a:r>
                        <a:rPr lang="en-US" b="1" baseline="0" dirty="0"/>
                        <a:t>)</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x[</a:t>
                      </a:r>
                      <a:r>
                        <a:rPr lang="en-US" b="1" dirty="0" err="1"/>
                        <a:t>m:n</a:t>
                      </a:r>
                      <a:r>
                        <a:rPr lang="en-US"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Extracts</a:t>
                      </a:r>
                      <a:r>
                        <a:rPr lang="en-US" b="1" baseline="0" dirty="0"/>
                        <a:t> the elements of </a:t>
                      </a:r>
                      <a:r>
                        <a:rPr lang="en-US" b="1" baseline="0" dirty="0" err="1"/>
                        <a:t>m</a:t>
                      </a:r>
                      <a:r>
                        <a:rPr lang="en-US" b="1" baseline="30000" dirty="0" err="1">
                          <a:solidFill>
                            <a:schemeClr val="tx1"/>
                          </a:solidFill>
                        </a:rPr>
                        <a:t>th</a:t>
                      </a:r>
                      <a:r>
                        <a:rPr lang="en-US" b="1" baseline="30000" dirty="0">
                          <a:solidFill>
                            <a:schemeClr val="tx1"/>
                          </a:solidFill>
                        </a:rPr>
                        <a:t> </a:t>
                      </a:r>
                      <a:r>
                        <a:rPr lang="en-US" b="1" baseline="0" dirty="0"/>
                        <a:t>index to (n-1)</a:t>
                      </a:r>
                      <a:r>
                        <a:rPr lang="en-US" sz="1800" b="1" kern="1200" baseline="30000" dirty="0" err="1">
                          <a:solidFill>
                            <a:schemeClr val="tx1"/>
                          </a:solidFill>
                          <a:latin typeface="+mn-lt"/>
                          <a:ea typeface="+mn-ea"/>
                          <a:cs typeface="+mn-cs"/>
                        </a:rPr>
                        <a:t>th</a:t>
                      </a:r>
                      <a:r>
                        <a:rPr lang="en-US" b="1" baseline="0" dirty="0"/>
                        <a:t> index.</a:t>
                      </a:r>
                      <a:endParaRPr lang="en-US" b="1" dirty="0"/>
                    </a:p>
                  </a:txBody>
                  <a:tcPr/>
                </a:tc>
                <a:extLst>
                  <a:ext uri="{0D108BD9-81ED-4DB2-BD59-A6C34878D82A}">
                    <a16:rowId xmlns:a16="http://schemas.microsoft.com/office/drawing/2014/main" xmlns="" val="10006"/>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x[0:3]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'second', 'third']</a:t>
                      </a:r>
                    </a:p>
                  </a:txBody>
                  <a:tcPr/>
                </a:tc>
                <a:extLst>
                  <a:ext uri="{0D108BD9-81ED-4DB2-BD59-A6C34878D82A}">
                    <a16:rowId xmlns:a16="http://schemas.microsoft.com/office/drawing/2014/main" xmlns="" val="10007"/>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['second', 'third']</a:t>
                      </a:r>
                    </a:p>
                  </a:txBody>
                  <a:tcPr/>
                </a:tc>
                <a:extLst>
                  <a:ext uri="{0D108BD9-81ED-4DB2-BD59-A6C34878D82A}">
                    <a16:rowId xmlns:a16="http://schemas.microsoft.com/office/drawing/2014/main" xmlns="" val="10008"/>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['third']</a:t>
                      </a:r>
                    </a:p>
                  </a:txBody>
                  <a:tcPr/>
                </a:tc>
                <a:extLst>
                  <a:ext uri="{0D108BD9-81ED-4DB2-BD59-A6C34878D82A}">
                    <a16:rowId xmlns:a16="http://schemas.microsoft.com/office/drawing/2014/main" xmlns="" val="10009"/>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['first', 'second', 'third']</a:t>
                      </a:r>
                    </a:p>
                  </a:txBody>
                  <a:tcPr/>
                </a:tc>
                <a:extLst>
                  <a:ext uri="{0D108BD9-81ED-4DB2-BD59-A6C34878D82A}">
                    <a16:rowId xmlns:a16="http://schemas.microsoft.com/office/drawing/2014/main" xmlns="" val="10010"/>
                  </a:ext>
                </a:extLst>
              </a:tr>
              <a:tr h="3769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x[-2:]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['third', 'fourth']</a:t>
                      </a:r>
                    </a:p>
                  </a:txBody>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63677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9FB32B7FAFF147AAFD5EF6F50E3EE2" ma:contentTypeVersion="3" ma:contentTypeDescription="Create a new document." ma:contentTypeScope="" ma:versionID="a2360594465a5c8f3d0ad1498fe1926e">
  <xsd:schema xmlns:xsd="http://www.w3.org/2001/XMLSchema" xmlns:xs="http://www.w3.org/2001/XMLSchema" xmlns:p="http://schemas.microsoft.com/office/2006/metadata/properties" xmlns:ns2="8a50b86a-fecd-496b-93d2-12bd050f6cb1" targetNamespace="http://schemas.microsoft.com/office/2006/metadata/properties" ma:root="true" ma:fieldsID="b89eca6cb87983fe5979ed8b65ef8950" ns2:_="">
    <xsd:import namespace="8a50b86a-fecd-496b-93d2-12bd050f6cb1"/>
    <xsd:element name="properties">
      <xsd:complexType>
        <xsd:sequence>
          <xsd:element name="documentManagement">
            <xsd:complexType>
              <xsd:all>
                <xsd:element ref="ns2:MediaServiceMetadata" minOccurs="0"/>
                <xsd:element ref="ns2:MediaServiceFastMetadata"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50b86a-fecd-496b-93d2-12bd050f6c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AAD8E4-AD53-41B7-9B3C-2DBDDA643C2C}"/>
</file>

<file path=customXml/itemProps2.xml><?xml version="1.0" encoding="utf-8"?>
<ds:datastoreItem xmlns:ds="http://schemas.openxmlformats.org/officeDocument/2006/customXml" ds:itemID="{0C6D6373-EDD2-46C1-912C-A9813728C3DC}"/>
</file>

<file path=customXml/itemProps3.xml><?xml version="1.0" encoding="utf-8"?>
<ds:datastoreItem xmlns:ds="http://schemas.openxmlformats.org/officeDocument/2006/customXml" ds:itemID="{0C4B70C4-BDD2-4C96-B980-8AE34D08CD34}"/>
</file>

<file path=docProps/app.xml><?xml version="1.0" encoding="utf-8"?>
<Properties xmlns="http://schemas.openxmlformats.org/officeDocument/2006/extended-properties" xmlns:vt="http://schemas.openxmlformats.org/officeDocument/2006/docPropsVTypes">
  <Template/>
  <TotalTime>10051</TotalTime>
  <Words>3372</Words>
  <Application>Microsoft Office PowerPoint</Application>
  <PresentationFormat>Widescreen</PresentationFormat>
  <Paragraphs>747</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Algerian</vt:lpstr>
      <vt:lpstr>Arial</vt:lpstr>
      <vt:lpstr>Calibri</vt:lpstr>
      <vt:lpstr>Calibri Light</vt:lpstr>
      <vt:lpstr>Courier</vt:lpstr>
      <vt:lpstr>Times New Roman</vt:lpstr>
      <vt:lpstr>Wingdings</vt:lpstr>
      <vt:lpstr>Office Theme</vt:lpstr>
      <vt:lpstr>Built-in data types:</vt:lpstr>
      <vt:lpstr>Python provides conditional and iterative control flow</vt:lpstr>
      <vt:lpstr>Numbers: Integers</vt:lpstr>
      <vt:lpstr>Operators on int and float</vt:lpstr>
      <vt:lpstr>Operators on complex and bool</vt:lpstr>
      <vt:lpstr>PowerPoint Presentation</vt:lpstr>
      <vt:lpstr>PowerPoint Presentation</vt:lpstr>
      <vt:lpstr>List</vt:lpstr>
      <vt:lpstr>List’s subsegment or slice  slice notation</vt:lpstr>
      <vt:lpstr>PowerPoint Presentation</vt:lpstr>
      <vt:lpstr>List updation</vt:lpstr>
      <vt:lpstr>PowerPoint Presentation</vt:lpstr>
      <vt:lpstr>PowerPoint Presentation</vt:lpstr>
      <vt:lpstr>Tuples</vt:lpstr>
      <vt:lpstr>Mutable tuple members are mutable Ex: a list in tuple is mutable</vt:lpstr>
      <vt:lpstr>Tuples</vt:lpstr>
      <vt:lpstr>Strings</vt:lpstr>
      <vt:lpstr>Strings</vt:lpstr>
      <vt:lpstr>Dictionaries</vt:lpstr>
      <vt:lpstr>Dictionaries</vt:lpstr>
      <vt:lpstr>PowerPoint Presentation</vt:lpstr>
      <vt:lpstr>Dictionaries</vt:lpstr>
      <vt:lpstr>Dictionaries</vt:lpstr>
      <vt:lpstr>Sets</vt:lpstr>
      <vt:lpstr>Control flow structures</vt:lpstr>
      <vt:lpstr>Control flow structures</vt:lpstr>
      <vt:lpstr>Empty Values are False</vt:lpstr>
      <vt:lpstr>The if-elif-else statement (Contd..)</vt:lpstr>
      <vt:lpstr>While loop</vt:lpstr>
      <vt:lpstr>The for loop</vt:lpstr>
      <vt:lpstr>PowerPoint Presentation</vt:lpstr>
      <vt:lpstr>PowerPoint Presentation</vt:lpstr>
      <vt:lpstr>PowerPoint Presentation</vt:lpstr>
      <vt:lpstr>The range function</vt:lpstr>
      <vt:lpstr>Nested for loop</vt:lpstr>
      <vt:lpstr>Break</vt:lpstr>
      <vt:lpstr>Generate first ‘n’ terms of Fibonacci series.</vt:lpstr>
      <vt:lpstr>Find the factorial of ‘n’</vt:lpstr>
      <vt:lpstr>Armstrong number</vt:lpstr>
      <vt:lpstr>Write a Python program to find if the user entered number is Armstrong or not</vt:lpstr>
      <vt:lpstr>Generate the following pattern using nested for loops</vt:lpstr>
      <vt:lpstr>Generate pattern</vt:lpstr>
      <vt:lpstr>Pattern generation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anju</dc:creator>
  <cp:lastModifiedBy>Mahe</cp:lastModifiedBy>
  <cp:revision>221</cp:revision>
  <dcterms:created xsi:type="dcterms:W3CDTF">2015-01-12T05:06:04Z</dcterms:created>
  <dcterms:modified xsi:type="dcterms:W3CDTF">2020-12-04T06:07:09Z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0x010100F89FB32B7FAFF147AAFD5EF6F50E3EE2</vt:lpwstr>
  </property>
</Properties>
</file>