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6" r:id="rId3"/>
    <p:sldId id="264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87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AA60A-8817-47B7-85CF-263DD377FE3B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7BECE-5543-4BEA-B413-44D1D67F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7BECE-5543-4BEA-B413-44D1D67FC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4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5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472" y="692871"/>
            <a:ext cx="9906000" cy="4516437"/>
          </a:xfrm>
        </p:spPr>
        <p:txBody>
          <a:bodyPr>
            <a:normAutofit/>
          </a:bodyPr>
          <a:lstStyle/>
          <a:p>
            <a:r>
              <a:rPr lang="en-US" b="1" dirty="0"/>
              <a:t>A feature selection approach to increasing classification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0508"/>
            <a:ext cx="10965873" cy="5037510"/>
          </a:xfrm>
        </p:spPr>
      </p:pic>
      <p:sp>
        <p:nvSpPr>
          <p:cNvPr id="4" name="Rectangle 3"/>
          <p:cNvSpPr/>
          <p:nvPr/>
        </p:nvSpPr>
        <p:spPr>
          <a:xfrm>
            <a:off x="838200" y="138545"/>
            <a:ext cx="5008418" cy="135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the Correlation coefficient symmetrical matrix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52" y="143876"/>
            <a:ext cx="4190476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.Find out the Symmetric Uncertainty (SU) value of each feature, such that all features will be in descending order of its SU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2.Choose </a:t>
            </a:r>
            <a:r>
              <a:rPr lang="en-US" dirty="0"/>
              <a:t>the middle feature SU value as Threshold (T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3.Generate </a:t>
            </a:r>
            <a:r>
              <a:rPr lang="en-US" dirty="0"/>
              <a:t>the Correlation Coefficient Symmetrical matrix (CCE(</a:t>
            </a:r>
            <a:r>
              <a:rPr lang="en-US" dirty="0" err="1"/>
              <a:t>Xi,Yi</a:t>
            </a:r>
            <a:r>
              <a:rPr lang="en-US" dirty="0"/>
              <a:t>)) of initial data set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4.Transform </a:t>
            </a:r>
            <a:r>
              <a:rPr lang="en-US" dirty="0"/>
              <a:t>the above matrix to weighted binary matrix (WB) as per the below </a:t>
            </a:r>
            <a:r>
              <a:rPr lang="en-US" dirty="0" smtClean="0"/>
              <a:t>steps: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 </a:t>
            </a:r>
            <a:r>
              <a:rPr lang="en-US" dirty="0"/>
              <a:t>to 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for(j=1 </a:t>
            </a:r>
            <a:r>
              <a:rPr lang="en-US" dirty="0"/>
              <a:t>to 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if(CCE(</a:t>
            </a:r>
            <a:r>
              <a:rPr lang="en-US" dirty="0" err="1" smtClean="0"/>
              <a:t>Xi,Yi</a:t>
            </a:r>
            <a:r>
              <a:rPr lang="en-US" dirty="0"/>
              <a:t>)&gt;</a:t>
            </a:r>
            <a:r>
              <a:rPr lang="en-US" dirty="0" smtClean="0"/>
              <a:t>T)WB(</a:t>
            </a:r>
            <a:r>
              <a:rPr lang="en-US" dirty="0" err="1" smtClean="0"/>
              <a:t>Xi,Yi</a:t>
            </a:r>
            <a:r>
              <a:rPr lang="en-US" dirty="0"/>
              <a:t>)=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elseWB</a:t>
            </a:r>
            <a:r>
              <a:rPr lang="en-US" dirty="0" smtClean="0"/>
              <a:t>(</a:t>
            </a:r>
            <a:r>
              <a:rPr lang="en-US" dirty="0" err="1" smtClean="0"/>
              <a:t>Xi,Yi</a:t>
            </a:r>
            <a:r>
              <a:rPr lang="en-US" dirty="0"/>
              <a:t>)=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27762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5. Calculate the total weight of each feature W(F) as per below </a:t>
            </a:r>
            <a:r>
              <a:rPr lang="en-US" dirty="0" smtClean="0"/>
              <a:t>steps.: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 </a:t>
            </a:r>
            <a:r>
              <a:rPr lang="en-US" dirty="0"/>
              <a:t>to 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for(j=1 </a:t>
            </a:r>
            <a:r>
              <a:rPr lang="en-US" dirty="0"/>
              <a:t>to 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W(Fi</a:t>
            </a:r>
            <a:r>
              <a:rPr lang="en-US" dirty="0"/>
              <a:t>)= WB(</a:t>
            </a:r>
            <a:r>
              <a:rPr lang="en-US" dirty="0" err="1"/>
              <a:t>Xi,Yi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r>
              <a:rPr lang="en-US" dirty="0" smtClean="0"/>
              <a:t>   End`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Group the features which are having same weight(W(F))</a:t>
            </a:r>
            <a:r>
              <a:rPr lang="en-US" dirty="0" err="1"/>
              <a:t>Clusteri</a:t>
            </a:r>
            <a:r>
              <a:rPr lang="en-US" dirty="0"/>
              <a:t>={Fi1, Fi2,...</a:t>
            </a:r>
            <a:r>
              <a:rPr lang="en-US" dirty="0" err="1"/>
              <a:t>Fik</a:t>
            </a:r>
            <a:r>
              <a:rPr lang="en-US" dirty="0"/>
              <a:t>} /* </a:t>
            </a:r>
            <a:r>
              <a:rPr lang="en-US" dirty="0" err="1"/>
              <a:t>i</a:t>
            </a:r>
            <a:r>
              <a:rPr lang="en-US" dirty="0"/>
              <a:t> is the cluster id, increment </a:t>
            </a:r>
            <a:r>
              <a:rPr lang="en-US" dirty="0" err="1"/>
              <a:t>i</a:t>
            </a:r>
            <a:r>
              <a:rPr lang="en-US" dirty="0"/>
              <a:t> by 1 until all features are formed */7. Choose the best feature (feature which has maximum SU value) from each cluster and form the final candidate subset for(</a:t>
            </a:r>
            <a:r>
              <a:rPr lang="en-US" dirty="0" err="1"/>
              <a:t>i</a:t>
            </a:r>
            <a:r>
              <a:rPr lang="en-US" dirty="0"/>
              <a:t>=1 to last cluster)Fi= MAX SU(</a:t>
            </a:r>
            <a:r>
              <a:rPr lang="en-US" dirty="0" err="1"/>
              <a:t>clusteri</a:t>
            </a:r>
            <a:r>
              <a:rPr lang="en-US" dirty="0"/>
              <a:t>)Candidate Feature set (CFS)&lt;-</a:t>
            </a:r>
            <a:r>
              <a:rPr lang="en-US" dirty="0" err="1"/>
              <a:t>FiEnd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8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Coefficient Based Candidate Feature Selection Framework Using Graph </a:t>
            </a:r>
            <a:r>
              <a:rPr lang="en-US" dirty="0" smtClean="0"/>
              <a:t>Construction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i="1" dirty="0" smtClean="0"/>
              <a:t>SP </a:t>
            </a:r>
            <a:r>
              <a:rPr lang="en-US" sz="2400" i="1" dirty="0" err="1"/>
              <a:t>Potharaju</a:t>
            </a:r>
            <a:r>
              <a:rPr lang="en-US" sz="2400" i="1" dirty="0"/>
              <a:t>, M </a:t>
            </a:r>
            <a:r>
              <a:rPr lang="en-US" sz="2400" i="1" dirty="0" err="1"/>
              <a:t>Sreedevi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Gazi</a:t>
            </a:r>
            <a:r>
              <a:rPr lang="en-US" sz="2400" i="1" dirty="0" smtClean="0"/>
              <a:t> </a:t>
            </a:r>
            <a:r>
              <a:rPr lang="en-US" sz="2400" i="1" dirty="0"/>
              <a:t>University Journal of Science 31 (3), </a:t>
            </a:r>
            <a:r>
              <a:rPr lang="en-US" sz="2400" i="1" dirty="0" smtClean="0"/>
              <a:t>775-787</a:t>
            </a:r>
          </a:p>
          <a:p>
            <a:endParaRPr lang="en-US" sz="24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1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 :		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System focuses on classification task of data mining  and high dimenstional  issue of preprocessing .</a:t>
            </a:r>
          </a:p>
          <a:p>
            <a:r>
              <a:rPr lang="en-US" sz="3200" dirty="0" smtClean="0"/>
              <a:t>Data set with more no. of features called “HIGH DIMENSIONAL DATA SET”.</a:t>
            </a:r>
          </a:p>
          <a:p>
            <a:r>
              <a:rPr lang="en-US" sz="3200" dirty="0" smtClean="0"/>
              <a:t>It may create different problems to learning the module.</a:t>
            </a:r>
          </a:p>
          <a:p>
            <a:r>
              <a:rPr lang="en-US" sz="3200" dirty="0" smtClean="0"/>
              <a:t>Few features may repeated and noisy , It create confusion and reduce efficiency  of module .This issue can resolved by features selection technique by using CCE(correlation coefficient) &amp; SU(symmetrical </a:t>
            </a:r>
            <a:r>
              <a:rPr lang="en-US" sz="3200" dirty="0" err="1" smtClean="0"/>
              <a:t>uncertainity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7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21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8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30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5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system focuses on data mining here by using correlation coefficient and symmetrical uncertainty.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contains procedure to constructor the cluster of features</a:t>
            </a:r>
            <a:r>
              <a:rPr lang="en-US" dirty="0" smtClean="0"/>
              <a:t> and suggesting best feature from each cluster.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IG is employed over dataset thereafter wrapper method applied to find better classification performance.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removes redundant and independent attributes with class level.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CCE is </a:t>
            </a:r>
            <a:r>
              <a:rPr lang="en-US" dirty="0" err="1" smtClean="0"/>
              <a:t>considerd</a:t>
            </a:r>
            <a:r>
              <a:rPr lang="en-US" dirty="0" smtClean="0"/>
              <a:t> for relationship between two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 is </a:t>
            </a:r>
            <a:r>
              <a:rPr lang="en-US" dirty="0" err="1" smtClean="0"/>
              <a:t>considerd</a:t>
            </a:r>
            <a:r>
              <a:rPr lang="en-US" dirty="0" smtClean="0"/>
              <a:t> to fix minimum value of weight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91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0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Extracting the better features.</a:t>
            </a:r>
          </a:p>
          <a:p>
            <a:r>
              <a:rPr lang="en-US" dirty="0" smtClean="0"/>
              <a:t>To increase the classification performance.</a:t>
            </a:r>
          </a:p>
          <a:p>
            <a:r>
              <a:rPr lang="en-US" dirty="0" smtClean="0"/>
              <a:t>Reduce high dimensionality.</a:t>
            </a:r>
          </a:p>
          <a:p>
            <a:r>
              <a:rPr lang="en-US" dirty="0" smtClean="0"/>
              <a:t>To tackle high </a:t>
            </a:r>
            <a:r>
              <a:rPr lang="en-US" dirty="0" err="1" smtClean="0"/>
              <a:t>dimensionlity</a:t>
            </a:r>
            <a:r>
              <a:rPr lang="en-US" dirty="0" smtClean="0"/>
              <a:t> hence using correlation </a:t>
            </a:r>
            <a:r>
              <a:rPr lang="en-US" dirty="0" smtClean="0"/>
              <a:t>coefficient and symmetrical </a:t>
            </a:r>
            <a:r>
              <a:rPr lang="en-US" dirty="0" err="1" smtClean="0"/>
              <a:t>uncertainity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propose an unsupervised feature selection methodology to address the high dimensionality issue using clustering and filter based </a:t>
            </a:r>
            <a:r>
              <a:rPr lang="en-US" dirty="0" smtClean="0"/>
              <a:t>methods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evaluate proposed methods and compare with the existing methods using various classifiers.</a:t>
            </a:r>
          </a:p>
        </p:txBody>
      </p:sp>
    </p:spTree>
    <p:extLst>
      <p:ext uri="{BB962C8B-B14F-4D97-AF65-F5344CB8AC3E}">
        <p14:creationId xmlns:p14="http://schemas.microsoft.com/office/powerpoint/2010/main" val="3095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059382" y="1565564"/>
            <a:ext cx="4100945" cy="49183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Architecture</a:t>
            </a:r>
            <a:endParaRPr lang="en-US" sz="44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2326"/>
            <a:ext cx="12192000" cy="55556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755" y="1768034"/>
            <a:ext cx="2189018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2727" y="1768035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SU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02727" y="5638797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 strong feature in each cluster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2727" y="4707079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the similar weighted features in one cluster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2727" y="3775361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binary weighted matrix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02727" y="2682437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CCE between every feature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64782" y="5549535"/>
            <a:ext cx="2189018" cy="69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Subset of features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64782" y="3772290"/>
            <a:ext cx="2189018" cy="69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with existing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2"/>
            <a:endCxn id="10" idx="0"/>
          </p:cNvCxnSpPr>
          <p:nvPr/>
        </p:nvCxnSpPr>
        <p:spPr>
          <a:xfrm>
            <a:off x="6109855" y="2377636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0"/>
          </p:cNvCxnSpPr>
          <p:nvPr/>
        </p:nvCxnSpPr>
        <p:spPr>
          <a:xfrm>
            <a:off x="6109855" y="3292038"/>
            <a:ext cx="0" cy="48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8" idx="0"/>
          </p:cNvCxnSpPr>
          <p:nvPr/>
        </p:nvCxnSpPr>
        <p:spPr>
          <a:xfrm>
            <a:off x="6109855" y="4384962"/>
            <a:ext cx="0" cy="32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7" idx="0"/>
          </p:cNvCxnSpPr>
          <p:nvPr/>
        </p:nvCxnSpPr>
        <p:spPr>
          <a:xfrm>
            <a:off x="6109855" y="5316680"/>
            <a:ext cx="0" cy="32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2" idx="1"/>
          </p:cNvCxnSpPr>
          <p:nvPr/>
        </p:nvCxnSpPr>
        <p:spPr>
          <a:xfrm flipV="1">
            <a:off x="7716982" y="5898967"/>
            <a:ext cx="1447800" cy="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V="1">
            <a:off x="10259291" y="4443101"/>
            <a:ext cx="0" cy="110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1"/>
          </p:cNvCxnSpPr>
          <p:nvPr/>
        </p:nvCxnSpPr>
        <p:spPr>
          <a:xfrm flipV="1">
            <a:off x="2563091" y="2072836"/>
            <a:ext cx="1939636" cy="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1708"/>
            <a:ext cx="12192000" cy="530629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166254" y="1953491"/>
            <a:ext cx="2881746" cy="6373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 File as input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708"/>
              </p:ext>
            </p:extLst>
          </p:nvPr>
        </p:nvGraphicFramePr>
        <p:xfrm>
          <a:off x="3556000" y="195349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6001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161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221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807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5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4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74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8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9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8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5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1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81199"/>
            <a:ext cx="2895600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Preprocessing</a:t>
            </a:r>
          </a:p>
          <a:p>
            <a:pPr algn="ctr"/>
            <a:r>
              <a:rPr lang="en-US" dirty="0"/>
              <a:t>Noisy and Missing </a:t>
            </a:r>
            <a:r>
              <a:rPr lang="en-US" dirty="0" smtClean="0"/>
              <a:t>values Mislabeled </a:t>
            </a:r>
            <a:r>
              <a:rPr lang="en-US" dirty="0"/>
              <a:t>Imbalanced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92" y="1981199"/>
            <a:ext cx="8163252" cy="38347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3990109"/>
            <a:ext cx="2763982" cy="192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rows are drop due to invalid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 rows are selected for next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472" y="163079"/>
            <a:ext cx="4121727" cy="9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SU for each feature and sort </a:t>
            </a:r>
            <a:r>
              <a:rPr lang="en-US" dirty="0" err="1" smtClean="0"/>
              <a:t>decending</a:t>
            </a:r>
            <a:r>
              <a:rPr lang="en-US" dirty="0" smtClean="0"/>
              <a:t> order by SU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43278"/>
              </p:ext>
            </p:extLst>
          </p:nvPr>
        </p:nvGraphicFramePr>
        <p:xfrm>
          <a:off x="145474" y="1269280"/>
          <a:ext cx="5202381" cy="490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27">
                  <a:extLst>
                    <a:ext uri="{9D8B030D-6E8A-4147-A177-3AD203B41FA5}">
                      <a16:colId xmlns:a16="http://schemas.microsoft.com/office/drawing/2014/main" val="1878788333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1722569991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3203269126"/>
                    </a:ext>
                  </a:extLst>
                </a:gridCol>
              </a:tblGrid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4356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15210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51269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1364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63645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0028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8726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0159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34917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9950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6432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5" y="2164919"/>
            <a:ext cx="7190509" cy="41944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655" y="1269280"/>
            <a:ext cx="639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SU=(2*IG)/(H(X)+X(Y))</a:t>
            </a:r>
          </a:p>
          <a:p>
            <a:r>
              <a:rPr lang="en-US" sz="2400" dirty="0" smtClean="0"/>
              <a:t>H(X)=-∫p(x)log(p(x))</a:t>
            </a:r>
            <a:r>
              <a:rPr lang="ka-GE" sz="2400" dirty="0" smtClean="0"/>
              <a:t>შ</a:t>
            </a:r>
            <a:r>
              <a:rPr lang="en-US" sz="2400" dirty="0" smtClean="0"/>
              <a:t>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3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018" y="346796"/>
            <a:ext cx="3803073" cy="9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 middle feature’s SU value as t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22819"/>
              </p:ext>
            </p:extLst>
          </p:nvPr>
        </p:nvGraphicFramePr>
        <p:xfrm>
          <a:off x="284018" y="1547452"/>
          <a:ext cx="5202381" cy="490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27">
                  <a:extLst>
                    <a:ext uri="{9D8B030D-6E8A-4147-A177-3AD203B41FA5}">
                      <a16:colId xmlns:a16="http://schemas.microsoft.com/office/drawing/2014/main" val="1878788333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1722569991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3203269126"/>
                    </a:ext>
                  </a:extLst>
                </a:gridCol>
              </a:tblGrid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4356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15210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51269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1364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63645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00028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8726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0159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34917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9950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6432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0" y="3620293"/>
            <a:ext cx="271549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T=.15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86399" y="4001293"/>
            <a:ext cx="1274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658</Words>
  <Application>Microsoft Office PowerPoint</Application>
  <PresentationFormat>Widescreen</PresentationFormat>
  <Paragraphs>156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Sylfaen</vt:lpstr>
      <vt:lpstr>Office Theme</vt:lpstr>
      <vt:lpstr>A feature selection approach to increasing classification performance </vt:lpstr>
      <vt:lpstr>INTRODUCTION  :         </vt:lpstr>
      <vt:lpstr>Scope:</vt:lpstr>
      <vt:lpstr>Objective :</vt:lpstr>
      <vt:lpstr>System Architecture</vt:lpstr>
      <vt:lpstr>System Working</vt:lpstr>
      <vt:lpstr>PowerPoint Presentation</vt:lpstr>
      <vt:lpstr>PowerPoint Presentation</vt:lpstr>
      <vt:lpstr>PowerPoint Presentation</vt:lpstr>
      <vt:lpstr>PowerPoint Presentation</vt:lpstr>
      <vt:lpstr>Proposed methodology:</vt:lpstr>
      <vt:lpstr>PowerPoint Presentation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feature selection approach to increasing classification performance </dc:title>
  <dc:creator>kk</dc:creator>
  <cp:lastModifiedBy>kk</cp:lastModifiedBy>
  <cp:revision>70</cp:revision>
  <dcterms:created xsi:type="dcterms:W3CDTF">2019-08-08T04:51:42Z</dcterms:created>
  <dcterms:modified xsi:type="dcterms:W3CDTF">2019-08-08T11:33:13Z</dcterms:modified>
</cp:coreProperties>
</file>