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86" r:id="rId3"/>
    <p:sldId id="264" r:id="rId4"/>
    <p:sldId id="263" r:id="rId5"/>
    <p:sldId id="257" r:id="rId6"/>
    <p:sldId id="258" r:id="rId7"/>
    <p:sldId id="259" r:id="rId8"/>
    <p:sldId id="262" r:id="rId9"/>
    <p:sldId id="260" r:id="rId10"/>
    <p:sldId id="261" r:id="rId11"/>
    <p:sldId id="288" r:id="rId12"/>
    <p:sldId id="289" r:id="rId13"/>
    <p:sldId id="290" r:id="rId14"/>
    <p:sldId id="291" r:id="rId15"/>
    <p:sldId id="293" r:id="rId16"/>
    <p:sldId id="294" r:id="rId17"/>
    <p:sldId id="295" r:id="rId18"/>
    <p:sldId id="292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AA60A-8817-47B7-85CF-263DD377FE3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7BECE-5543-4BEA-B413-44D1D67F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7BECE-5543-4BEA-B413-44D1D67FC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3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89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5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2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3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5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95F84C-FB3C-4F37-AE28-402B442FA37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647D55-6E8F-4AF3-9BE4-7DA0ADA2D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7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472" y="692871"/>
            <a:ext cx="9906000" cy="4516437"/>
          </a:xfrm>
        </p:spPr>
        <p:txBody>
          <a:bodyPr>
            <a:normAutofit/>
          </a:bodyPr>
          <a:lstStyle/>
          <a:p>
            <a:r>
              <a:rPr lang="en-US" b="1" dirty="0"/>
              <a:t>A feature selection approach to increasing classification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018" y="346796"/>
            <a:ext cx="3803073" cy="9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middle feature’s SU value as t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22819"/>
              </p:ext>
            </p:extLst>
          </p:nvPr>
        </p:nvGraphicFramePr>
        <p:xfrm>
          <a:off x="284018" y="1547452"/>
          <a:ext cx="5202381" cy="490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27">
                  <a:extLst>
                    <a:ext uri="{9D8B030D-6E8A-4147-A177-3AD203B41FA5}">
                      <a16:colId xmlns:a16="http://schemas.microsoft.com/office/drawing/2014/main" val="1878788333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1722569991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3203269126"/>
                    </a:ext>
                  </a:extLst>
                </a:gridCol>
              </a:tblGrid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4356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15210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51269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1364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63645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0028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8726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0159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34917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9950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6432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0" y="3620293"/>
            <a:ext cx="271549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dirty="0" smtClean="0"/>
              <a:t>=.</a:t>
            </a:r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86399" y="4001293"/>
            <a:ext cx="1274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8"/>
            <a:ext cx="5956663" cy="5037510"/>
          </a:xfrm>
        </p:spPr>
      </p:pic>
      <p:sp>
        <p:nvSpPr>
          <p:cNvPr id="4" name="Rectangle 3"/>
          <p:cNvSpPr/>
          <p:nvPr/>
        </p:nvSpPr>
        <p:spPr>
          <a:xfrm>
            <a:off x="130630" y="138545"/>
            <a:ext cx="5826034" cy="135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Transform CCE matrix to binary matrix as compare each value to t if less represent as 0 else 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65412" y="199901"/>
            <a:ext cx="1994817" cy="123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t=0.15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12" y="1737360"/>
            <a:ext cx="5351971" cy="478100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3" idx="1"/>
          </p:cNvCxnSpPr>
          <p:nvPr/>
        </p:nvCxnSpPr>
        <p:spPr>
          <a:xfrm flipV="1">
            <a:off x="5956663" y="4127863"/>
            <a:ext cx="408749" cy="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0" y="138545"/>
            <a:ext cx="5826034" cy="135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Calculate the total weight using binary matrix row 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1825625"/>
            <a:ext cx="5351971" cy="47810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03966" y="4101737"/>
            <a:ext cx="1508345" cy="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76" y="1825625"/>
            <a:ext cx="1923713" cy="4840029"/>
          </a:xfrm>
        </p:spPr>
      </p:pic>
    </p:spTree>
    <p:extLst>
      <p:ext uri="{BB962C8B-B14F-4D97-AF65-F5344CB8AC3E}">
        <p14:creationId xmlns:p14="http://schemas.microsoft.com/office/powerpoint/2010/main" val="27381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7733"/>
            <a:ext cx="3396345" cy="135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Group the feature which having same weight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03966" y="4101737"/>
            <a:ext cx="1508345" cy="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61998"/>
              </p:ext>
            </p:extLst>
          </p:nvPr>
        </p:nvGraphicFramePr>
        <p:xfrm>
          <a:off x="156754" y="1699381"/>
          <a:ext cx="323959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734">
                  <a:extLst>
                    <a:ext uri="{9D8B030D-6E8A-4147-A177-3AD203B41FA5}">
                      <a16:colId xmlns:a16="http://schemas.microsoft.com/office/drawing/2014/main" val="4602411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654532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7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87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40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0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2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9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7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7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2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3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0369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25381"/>
              </p:ext>
            </p:extLst>
          </p:nvPr>
        </p:nvGraphicFramePr>
        <p:xfrm>
          <a:off x="7341325" y="1699378"/>
          <a:ext cx="4728756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89">
                  <a:extLst>
                    <a:ext uri="{9D8B030D-6E8A-4147-A177-3AD203B41FA5}">
                      <a16:colId xmlns:a16="http://schemas.microsoft.com/office/drawing/2014/main" val="3622697433"/>
                    </a:ext>
                  </a:extLst>
                </a:gridCol>
                <a:gridCol w="1182189">
                  <a:extLst>
                    <a:ext uri="{9D8B030D-6E8A-4147-A177-3AD203B41FA5}">
                      <a16:colId xmlns:a16="http://schemas.microsoft.com/office/drawing/2014/main" val="2095210209"/>
                    </a:ext>
                  </a:extLst>
                </a:gridCol>
                <a:gridCol w="1182189">
                  <a:extLst>
                    <a:ext uri="{9D8B030D-6E8A-4147-A177-3AD203B41FA5}">
                      <a16:colId xmlns:a16="http://schemas.microsoft.com/office/drawing/2014/main" val="404623525"/>
                    </a:ext>
                  </a:extLst>
                </a:gridCol>
                <a:gridCol w="1182189">
                  <a:extLst>
                    <a:ext uri="{9D8B030D-6E8A-4147-A177-3AD203B41FA5}">
                      <a16:colId xmlns:a16="http://schemas.microsoft.com/office/drawing/2014/main" val="2673623402"/>
                    </a:ext>
                  </a:extLst>
                </a:gridCol>
              </a:tblGrid>
              <a:tr h="75393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7233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70863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61412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a,d,h,j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00652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g,e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32547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8759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95264"/>
              </p:ext>
            </p:extLst>
          </p:nvPr>
        </p:nvGraphicFramePr>
        <p:xfrm>
          <a:off x="3698569" y="1699378"/>
          <a:ext cx="341374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4">
                  <a:extLst>
                    <a:ext uri="{9D8B030D-6E8A-4147-A177-3AD203B41FA5}">
                      <a16:colId xmlns:a16="http://schemas.microsoft.com/office/drawing/2014/main" val="1878788333"/>
                    </a:ext>
                  </a:extLst>
                </a:gridCol>
                <a:gridCol w="1137914">
                  <a:extLst>
                    <a:ext uri="{9D8B030D-6E8A-4147-A177-3AD203B41FA5}">
                      <a16:colId xmlns:a16="http://schemas.microsoft.com/office/drawing/2014/main" val="1722569991"/>
                    </a:ext>
                  </a:extLst>
                </a:gridCol>
                <a:gridCol w="1137914">
                  <a:extLst>
                    <a:ext uri="{9D8B030D-6E8A-4147-A177-3AD203B41FA5}">
                      <a16:colId xmlns:a16="http://schemas.microsoft.com/office/drawing/2014/main" val="3203269126"/>
                    </a:ext>
                  </a:extLst>
                </a:gridCol>
              </a:tblGrid>
              <a:tr h="511807">
                <a:tc>
                  <a:txBody>
                    <a:bodyPr/>
                    <a:lstStyle/>
                    <a:p>
                      <a:r>
                        <a:rPr lang="en-US" dirty="0" smtClean="0"/>
                        <a:t>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43561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15210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51269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13643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63645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00281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8726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01593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34917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99503"/>
                  </a:ext>
                </a:extLst>
              </a:tr>
              <a:tr h="356744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6432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827417" y="287383"/>
            <a:ext cx="8138160" cy="124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one feature from group by first appearance in SU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Final candidate feature set:</a:t>
            </a:r>
          </a:p>
          <a:p>
            <a:pPr marL="0" indent="0" algn="ctr">
              <a:buNone/>
            </a:pPr>
            <a:endParaRPr lang="en-US" sz="5400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CFS={ f, b, j, g, I }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7" y="609600"/>
            <a:ext cx="9163231" cy="6065520"/>
          </a:xfrm>
        </p:spPr>
      </p:pic>
    </p:spTree>
    <p:extLst>
      <p:ext uri="{BB962C8B-B14F-4D97-AF65-F5344CB8AC3E}">
        <p14:creationId xmlns:p14="http://schemas.microsoft.com/office/powerpoint/2010/main" val="90234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reduce </a:t>
            </a:r>
            <a:r>
              <a:rPr lang="en-US" sz="2000" dirty="0"/>
              <a:t>the data set dimensionality by selecting the best features in it to boosts-up the classification performance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.method </a:t>
            </a:r>
            <a:r>
              <a:rPr lang="en-US" sz="2000" dirty="0"/>
              <a:t>was compared with four existing filter based methods namely, information gain(IG), Chi-Square (Chi), Grain Ratio (GR), and </a:t>
            </a:r>
            <a:r>
              <a:rPr lang="en-US" sz="2000" dirty="0" smtClean="0"/>
              <a:t>Relief. 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testing the our proposed method, six different classifiers </a:t>
            </a:r>
            <a:r>
              <a:rPr lang="en-US" sz="2000" dirty="0" err="1"/>
              <a:t>Jrip</a:t>
            </a:r>
            <a:r>
              <a:rPr lang="en-US" sz="2000" dirty="0"/>
              <a:t>, </a:t>
            </a:r>
            <a:r>
              <a:rPr lang="en-US" sz="2000" dirty="0" err="1"/>
              <a:t>Ridor</a:t>
            </a:r>
            <a:r>
              <a:rPr lang="en-US" sz="2000" dirty="0"/>
              <a:t>, J48, Simple cart, Naive Bayes, </a:t>
            </a:r>
            <a:r>
              <a:rPr lang="en-US" sz="2000" dirty="0" err="1"/>
              <a:t>IBk</a:t>
            </a:r>
            <a:r>
              <a:rPr lang="en-US" sz="2000" dirty="0"/>
              <a:t> are applied on Ten </a:t>
            </a:r>
            <a:r>
              <a:rPr lang="en-US" sz="2000" dirty="0" smtClean="0"/>
              <a:t>different real </a:t>
            </a:r>
            <a:r>
              <a:rPr lang="en-US" sz="2000" dirty="0"/>
              <a:t>time data sets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method </a:t>
            </a:r>
            <a:r>
              <a:rPr lang="en-US" sz="2000" dirty="0"/>
              <a:t>displayed better results than existing IG and GR on 7 data sets</a:t>
            </a:r>
            <a:r>
              <a:rPr lang="en-US" sz="2000" dirty="0" smtClean="0"/>
              <a:t>,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4472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same technique can be implemented using </a:t>
            </a:r>
            <a:r>
              <a:rPr lang="en-US" sz="2400" dirty="0">
                <a:solidFill>
                  <a:schemeClr val="accent5"/>
                </a:solidFill>
              </a:rPr>
              <a:t>Hadoop framework .</a:t>
            </a:r>
          </a:p>
        </p:txBody>
      </p:sp>
    </p:spTree>
    <p:extLst>
      <p:ext uri="{BB962C8B-B14F-4D97-AF65-F5344CB8AC3E}">
        <p14:creationId xmlns:p14="http://schemas.microsoft.com/office/powerpoint/2010/main" val="349042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Final candidate feature set:</a:t>
            </a:r>
          </a:p>
          <a:p>
            <a:pPr marL="0" indent="0" algn="ctr">
              <a:buNone/>
            </a:pPr>
            <a:endParaRPr lang="en-US" sz="5400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accent5"/>
                </a:solidFill>
              </a:rPr>
              <a:t>CFS={ f, b, j, g, I }</a:t>
            </a:r>
            <a:endParaRPr lang="en-US" sz="5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8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Coefficient Based Candidate Feature Selection Framework Using Graph </a:t>
            </a:r>
            <a:r>
              <a:rPr lang="en-US" dirty="0" smtClean="0"/>
              <a:t>Construction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i="1" dirty="0" smtClean="0"/>
              <a:t>SP </a:t>
            </a:r>
            <a:r>
              <a:rPr lang="en-US" sz="2400" i="1" dirty="0" err="1"/>
              <a:t>Potharaju</a:t>
            </a:r>
            <a:r>
              <a:rPr lang="en-US" sz="2400" i="1" dirty="0"/>
              <a:t>, M </a:t>
            </a:r>
            <a:r>
              <a:rPr lang="en-US" sz="2400" i="1" dirty="0" err="1"/>
              <a:t>Sreedevi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Gazi</a:t>
            </a:r>
            <a:r>
              <a:rPr lang="en-US" sz="2400" i="1" dirty="0" smtClean="0"/>
              <a:t> </a:t>
            </a:r>
            <a:r>
              <a:rPr lang="en-US" sz="2400" i="1" dirty="0"/>
              <a:t>University Journal of Science 31 (3), </a:t>
            </a:r>
            <a:r>
              <a:rPr lang="en-US" sz="2400" i="1" dirty="0" smtClean="0"/>
              <a:t>775-787</a:t>
            </a:r>
          </a:p>
          <a:p>
            <a:endParaRPr lang="en-US" sz="24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 :				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System can support any degree of dataset as input. </a:t>
            </a:r>
          </a:p>
          <a:p>
            <a:r>
              <a:rPr lang="en-US" sz="2800" dirty="0" smtClean="0"/>
              <a:t>System </a:t>
            </a:r>
            <a:r>
              <a:rPr lang="en-US" sz="2800" dirty="0" smtClean="0"/>
              <a:t>focuses on classification task of data mining  and high dimenstional  issue of preprocessing 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Create groups of similar weight data and select best from group.</a:t>
            </a:r>
            <a:endParaRPr lang="en-US" sz="2800" dirty="0" smtClean="0"/>
          </a:p>
          <a:p>
            <a:r>
              <a:rPr lang="en-US" sz="2800" dirty="0" smtClean="0"/>
              <a:t>Drop unnecessary data using CCE and SU.</a:t>
            </a:r>
          </a:p>
          <a:p>
            <a:r>
              <a:rPr lang="en-US" sz="2800" dirty="0" smtClean="0"/>
              <a:t>Gives best features set.</a:t>
            </a:r>
            <a:endParaRPr lang="en-US" sz="28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Feature selection </a:t>
            </a:r>
            <a:r>
              <a:rPr lang="en-US" sz="2000" dirty="0" smtClean="0"/>
              <a:t>using </a:t>
            </a:r>
            <a:r>
              <a:rPr lang="en-US" sz="2000" dirty="0" smtClean="0"/>
              <a:t>CCE and SU.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Make groups of same priority and out of them select best</a:t>
            </a:r>
            <a:r>
              <a:rPr lang="en-US" sz="2000" dirty="0" smtClean="0"/>
              <a:t>.  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removes </a:t>
            </a:r>
            <a:r>
              <a:rPr lang="en-US" sz="2000" dirty="0" smtClean="0"/>
              <a:t>redundant and independent attributes with class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CCE is </a:t>
            </a:r>
            <a:r>
              <a:rPr lang="en-US" sz="2000" dirty="0" smtClean="0"/>
              <a:t>considered </a:t>
            </a:r>
            <a:r>
              <a:rPr lang="en-US" sz="2000" dirty="0" smtClean="0"/>
              <a:t>for relationship between two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SU is </a:t>
            </a:r>
            <a:r>
              <a:rPr lang="en-US" sz="2000" dirty="0" smtClean="0"/>
              <a:t>considered </a:t>
            </a:r>
            <a:r>
              <a:rPr lang="en-US" sz="2000" dirty="0" smtClean="0"/>
              <a:t>to fix minimum value of weight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28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Extracting the better features.</a:t>
            </a:r>
          </a:p>
          <a:p>
            <a:r>
              <a:rPr lang="en-US" sz="2000" dirty="0" smtClean="0"/>
              <a:t>To increase the classification performance.</a:t>
            </a:r>
          </a:p>
          <a:p>
            <a:r>
              <a:rPr lang="en-US" sz="2000" dirty="0" smtClean="0"/>
              <a:t>Reduce high dimensionality.</a:t>
            </a:r>
          </a:p>
          <a:p>
            <a:r>
              <a:rPr lang="en-US" sz="2000" dirty="0" smtClean="0"/>
              <a:t>To </a:t>
            </a:r>
            <a:r>
              <a:rPr lang="en-US" sz="2000" dirty="0" smtClean="0"/>
              <a:t>reduce dimensionality using CCE and SU.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 err="1" smtClean="0"/>
              <a:t>devolope</a:t>
            </a:r>
            <a:r>
              <a:rPr lang="en-US" sz="2000" dirty="0" smtClean="0"/>
              <a:t> methodology </a:t>
            </a:r>
            <a:r>
              <a:rPr lang="en-US" sz="2000" dirty="0"/>
              <a:t>to address the high dimensionality issue using clustering and filter based </a:t>
            </a:r>
            <a:r>
              <a:rPr lang="en-US" sz="2000" dirty="0" smtClean="0"/>
              <a:t>methods.</a:t>
            </a:r>
            <a:endParaRPr lang="en-US" sz="2000" dirty="0"/>
          </a:p>
          <a:p>
            <a:r>
              <a:rPr lang="en-US" sz="2000" dirty="0" smtClean="0"/>
              <a:t>To </a:t>
            </a:r>
            <a:r>
              <a:rPr lang="en-US" sz="2000" dirty="0" err="1" smtClean="0"/>
              <a:t>devolope</a:t>
            </a:r>
            <a:r>
              <a:rPr lang="en-US" sz="2000" dirty="0" smtClean="0"/>
              <a:t> and </a:t>
            </a:r>
            <a:r>
              <a:rPr lang="en-US" sz="2000" dirty="0"/>
              <a:t>compare with the existing methods using various classifiers.</a:t>
            </a:r>
          </a:p>
        </p:txBody>
      </p:sp>
    </p:spTree>
    <p:extLst>
      <p:ext uri="{BB962C8B-B14F-4D97-AF65-F5344CB8AC3E}">
        <p14:creationId xmlns:p14="http://schemas.microsoft.com/office/powerpoint/2010/main" val="309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059382" y="1565564"/>
            <a:ext cx="4100945" cy="49183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109721"/>
            <a:ext cx="10131425" cy="1456267"/>
          </a:xfrm>
        </p:spPr>
        <p:txBody>
          <a:bodyPr>
            <a:normAutofit/>
          </a:bodyPr>
          <a:lstStyle/>
          <a:p>
            <a:r>
              <a:rPr lang="en-US" sz="44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Architecture</a:t>
            </a:r>
            <a:endParaRPr lang="en-US" sz="44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2326"/>
            <a:ext cx="12192000" cy="55556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755" y="1768034"/>
            <a:ext cx="2189018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2727" y="1768035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SU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2727" y="5638797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strong feature in each cluster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2727" y="4707079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the similar weighted features in one cluster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2727" y="3775361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binary weighted matrix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02727" y="2682437"/>
            <a:ext cx="3214255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CCE between every feature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64782" y="5549535"/>
            <a:ext cx="2189018" cy="69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Subset of features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64782" y="3772290"/>
            <a:ext cx="2189018" cy="69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with existing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2"/>
            <a:endCxn id="10" idx="0"/>
          </p:cNvCxnSpPr>
          <p:nvPr/>
        </p:nvCxnSpPr>
        <p:spPr>
          <a:xfrm>
            <a:off x="6109855" y="2377636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0"/>
          </p:cNvCxnSpPr>
          <p:nvPr/>
        </p:nvCxnSpPr>
        <p:spPr>
          <a:xfrm>
            <a:off x="6109855" y="3292038"/>
            <a:ext cx="0" cy="4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8" idx="0"/>
          </p:cNvCxnSpPr>
          <p:nvPr/>
        </p:nvCxnSpPr>
        <p:spPr>
          <a:xfrm>
            <a:off x="6109855" y="4384962"/>
            <a:ext cx="0" cy="3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7" idx="0"/>
          </p:cNvCxnSpPr>
          <p:nvPr/>
        </p:nvCxnSpPr>
        <p:spPr>
          <a:xfrm>
            <a:off x="6109855" y="5316680"/>
            <a:ext cx="0" cy="3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2" idx="1"/>
          </p:cNvCxnSpPr>
          <p:nvPr/>
        </p:nvCxnSpPr>
        <p:spPr>
          <a:xfrm flipV="1">
            <a:off x="7716982" y="5898967"/>
            <a:ext cx="1447800" cy="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V="1">
            <a:off x="10259291" y="4443101"/>
            <a:ext cx="0" cy="110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1"/>
          </p:cNvCxnSpPr>
          <p:nvPr/>
        </p:nvCxnSpPr>
        <p:spPr>
          <a:xfrm flipV="1">
            <a:off x="2563091" y="2072836"/>
            <a:ext cx="1939636" cy="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2534"/>
            <a:ext cx="10131425" cy="1456267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Proposed methodology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1708"/>
            <a:ext cx="12192000" cy="530629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66254" y="1953491"/>
            <a:ext cx="2881746" cy="6373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 File as input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708"/>
              </p:ext>
            </p:extLst>
          </p:nvPr>
        </p:nvGraphicFramePr>
        <p:xfrm>
          <a:off x="3556000" y="195349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6001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16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221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807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5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4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74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8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9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8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5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1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81199"/>
            <a:ext cx="2895600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Preprocessing</a:t>
            </a:r>
          </a:p>
          <a:p>
            <a:pPr algn="ctr"/>
            <a:r>
              <a:rPr lang="en-US" dirty="0"/>
              <a:t>Noisy and Missing </a:t>
            </a:r>
            <a:r>
              <a:rPr lang="en-US" dirty="0" smtClean="0"/>
              <a:t>values Mislabeled </a:t>
            </a:r>
            <a:r>
              <a:rPr lang="en-US" dirty="0"/>
              <a:t>Imbalanced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92" y="1981199"/>
            <a:ext cx="8163252" cy="38347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3990109"/>
            <a:ext cx="2763982" cy="192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rows are drop due to invalid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 rows are selected for next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16" y="2141538"/>
            <a:ext cx="6705192" cy="3649662"/>
          </a:xfrm>
        </p:spPr>
      </p:pic>
      <p:sp>
        <p:nvSpPr>
          <p:cNvPr id="4" name="Rectangle 3"/>
          <p:cNvSpPr/>
          <p:nvPr/>
        </p:nvSpPr>
        <p:spPr>
          <a:xfrm>
            <a:off x="838200" y="138545"/>
            <a:ext cx="5008418" cy="135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the Correlation coefficient symmetrical matrix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52" y="143876"/>
            <a:ext cx="4190476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472" y="163079"/>
            <a:ext cx="4121727" cy="9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SU for each feature and sort </a:t>
            </a:r>
            <a:r>
              <a:rPr lang="en-US" dirty="0" err="1" smtClean="0"/>
              <a:t>decending</a:t>
            </a:r>
            <a:r>
              <a:rPr lang="en-US" dirty="0" smtClean="0"/>
              <a:t> order by SU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43278"/>
              </p:ext>
            </p:extLst>
          </p:nvPr>
        </p:nvGraphicFramePr>
        <p:xfrm>
          <a:off x="145474" y="1269280"/>
          <a:ext cx="5202381" cy="490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27">
                  <a:extLst>
                    <a:ext uri="{9D8B030D-6E8A-4147-A177-3AD203B41FA5}">
                      <a16:colId xmlns:a16="http://schemas.microsoft.com/office/drawing/2014/main" val="1878788333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1722569991"/>
                    </a:ext>
                  </a:extLst>
                </a:gridCol>
                <a:gridCol w="1734127">
                  <a:extLst>
                    <a:ext uri="{9D8B030D-6E8A-4147-A177-3AD203B41FA5}">
                      <a16:colId xmlns:a16="http://schemas.microsoft.com/office/drawing/2014/main" val="3203269126"/>
                    </a:ext>
                  </a:extLst>
                </a:gridCol>
              </a:tblGrid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4356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15210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51269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1364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63645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00281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8726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0159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34917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99503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6432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5" y="2164919"/>
            <a:ext cx="7190509" cy="41944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655" y="1269280"/>
            <a:ext cx="639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SU=(2*IG)/(H(X)+X(Y))</a:t>
            </a:r>
          </a:p>
          <a:p>
            <a:r>
              <a:rPr lang="en-US" sz="2400" dirty="0" smtClean="0"/>
              <a:t>H(X)=-∫p(x)log(p(x))</a:t>
            </a:r>
            <a:r>
              <a:rPr lang="ka-GE" sz="2400" dirty="0" smtClean="0"/>
              <a:t>შ</a:t>
            </a:r>
            <a:r>
              <a:rPr lang="en-US" sz="2400" dirty="0" smtClean="0"/>
              <a:t>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3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226</TotalTime>
  <Words>686</Words>
  <Application>Microsoft Office PowerPoint</Application>
  <PresentationFormat>Widescreen</PresentationFormat>
  <Paragraphs>237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Sylfaen</vt:lpstr>
      <vt:lpstr>Celestial</vt:lpstr>
      <vt:lpstr>A feature selection approach to increasing classification performance </vt:lpstr>
      <vt:lpstr>INTRODUCTION  :         </vt:lpstr>
      <vt:lpstr>Scope:</vt:lpstr>
      <vt:lpstr>Objective :</vt:lpstr>
      <vt:lpstr>System Architecture</vt:lpstr>
      <vt:lpstr>Proposed methodology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Future scope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feature selection approach to increasing classification performance </dc:title>
  <dc:creator>kk</dc:creator>
  <cp:lastModifiedBy>kk</cp:lastModifiedBy>
  <cp:revision>138</cp:revision>
  <dcterms:created xsi:type="dcterms:W3CDTF">2019-08-08T04:51:42Z</dcterms:created>
  <dcterms:modified xsi:type="dcterms:W3CDTF">2019-08-09T04:05:34Z</dcterms:modified>
</cp:coreProperties>
</file>