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notesMasterIdLst>
    <p:notesMasterId r:id="rId20"/>
  </p:notesMasterIdLst>
  <p:sldIdLst>
    <p:sldId id="256" r:id="rId2"/>
    <p:sldId id="257" r:id="rId3"/>
    <p:sldId id="258" r:id="rId4"/>
    <p:sldId id="286" r:id="rId5"/>
    <p:sldId id="274" r:id="rId6"/>
    <p:sldId id="276" r:id="rId7"/>
    <p:sldId id="277" r:id="rId8"/>
    <p:sldId id="283" r:id="rId9"/>
    <p:sldId id="281" r:id="rId10"/>
    <p:sldId id="280" r:id="rId11"/>
    <p:sldId id="282" r:id="rId12"/>
    <p:sldId id="300" r:id="rId13"/>
    <p:sldId id="284" r:id="rId14"/>
    <p:sldId id="301" r:id="rId15"/>
    <p:sldId id="302" r:id="rId16"/>
    <p:sldId id="285" r:id="rId17"/>
    <p:sldId id="287"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13A49F-AEA9-4E26-999A-116421A14329}" type="datetimeFigureOut">
              <a:rPr lang="en-IN" smtClean="0"/>
              <a:t>30-08-2023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970733-5AE2-4016-8086-4361CC4C9C3B}" type="slidenum">
              <a:rPr lang="en-IN" smtClean="0"/>
              <a:t>‹#›</a:t>
            </a:fld>
            <a:endParaRPr lang="en-IN"/>
          </a:p>
        </p:txBody>
      </p:sp>
    </p:spTree>
    <p:extLst>
      <p:ext uri="{BB962C8B-B14F-4D97-AF65-F5344CB8AC3E}">
        <p14:creationId xmlns:p14="http://schemas.microsoft.com/office/powerpoint/2010/main" val="3152091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8217CB7-2844-4C8C-A2C5-0B522249545C}" type="slidenum">
              <a:rPr lang="en-IN" smtClean="0"/>
              <a:t>1</a:t>
            </a:fld>
            <a:endParaRPr lang="en-IN"/>
          </a:p>
        </p:txBody>
      </p:sp>
    </p:spTree>
    <p:extLst>
      <p:ext uri="{BB962C8B-B14F-4D97-AF65-F5344CB8AC3E}">
        <p14:creationId xmlns:p14="http://schemas.microsoft.com/office/powerpoint/2010/main" val="301301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E2B4B33-A748-4417-BFDB-235E1C890925}"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4146253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2B4B33-A748-4417-BFDB-235E1C890925}"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2784313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2B4B33-A748-4417-BFDB-235E1C890925}"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160494-4DEC-4140-BAF8-02BFC72C197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66287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2B4B33-A748-4417-BFDB-235E1C890925}"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231747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2B4B33-A748-4417-BFDB-235E1C890925}"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160494-4DEC-4140-BAF8-02BFC72C197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19206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2B4B33-A748-4417-BFDB-235E1C890925}"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121505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2B4B33-A748-4417-BFDB-235E1C890925}"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38768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2B4B33-A748-4417-BFDB-235E1C890925}"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2194957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2B4B33-A748-4417-BFDB-235E1C890925}"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1202792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2B4B33-A748-4417-BFDB-235E1C890925}"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801848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2B4B33-A748-4417-BFDB-235E1C890925}" type="datetimeFigureOut">
              <a:rPr lang="en-IN" smtClean="0"/>
              <a:t>30-08-2023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1417030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2B4B33-A748-4417-BFDB-235E1C890925}" type="datetimeFigureOut">
              <a:rPr lang="en-IN" smtClean="0"/>
              <a:t>30-08-2023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274514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E2B4B33-A748-4417-BFDB-235E1C890925}" type="datetimeFigureOut">
              <a:rPr lang="en-IN" smtClean="0"/>
              <a:t>30-08-2023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3728191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2B4B33-A748-4417-BFDB-235E1C890925}" type="datetimeFigureOut">
              <a:rPr lang="en-IN" smtClean="0"/>
              <a:t>30-08-2023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1278845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2B4B33-A748-4417-BFDB-235E1C890925}" type="datetimeFigureOut">
              <a:rPr lang="en-IN" smtClean="0"/>
              <a:t>30-08-2023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2272575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2B4B33-A748-4417-BFDB-235E1C890925}" type="datetimeFigureOut">
              <a:rPr lang="en-IN" smtClean="0"/>
              <a:t>30-08-2023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187689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2B4B33-A748-4417-BFDB-235E1C890925}" type="datetimeFigureOut">
              <a:rPr lang="en-IN" smtClean="0"/>
              <a:t>30-08-2023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D160494-4DEC-4140-BAF8-02BFC72C197D}" type="slidenum">
              <a:rPr lang="en-IN" smtClean="0"/>
              <a:t>‹#›</a:t>
            </a:fld>
            <a:endParaRPr lang="en-IN"/>
          </a:p>
        </p:txBody>
      </p:sp>
    </p:spTree>
    <p:extLst>
      <p:ext uri="{BB962C8B-B14F-4D97-AF65-F5344CB8AC3E}">
        <p14:creationId xmlns:p14="http://schemas.microsoft.com/office/powerpoint/2010/main" val="379138951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133599"/>
          </a:xfrm>
        </p:spPr>
        <p:txBody>
          <a:bodyPr/>
          <a:lstStyle/>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INSTITUTE FOR ADVANCED COMPUTING</a:t>
            </a:r>
            <a:br>
              <a:rPr lang="en-IN" sz="1800" b="1" dirty="0">
                <a:effectLst/>
                <a:latin typeface="Arial Black" panose="020B0A04020102020204" pitchFamily="34" charset="0"/>
                <a:ea typeface="Calibri" panose="020F0502020204030204" pitchFamily="34" charset="0"/>
                <a:cs typeface="Times New Roman" panose="02020603050405020304" pitchFamily="18" charset="0"/>
              </a:rPr>
            </a:br>
            <a:r>
              <a:rPr lang="en-IN" sz="1800" b="1" dirty="0">
                <a:effectLst/>
                <a:latin typeface="Arial Black" panose="020B0A04020102020204" pitchFamily="34" charset="0"/>
                <a:ea typeface="Calibri" panose="020F0502020204030204" pitchFamily="34" charset="0"/>
                <a:cs typeface="Times New Roman" panose="02020603050405020304" pitchFamily="18" charset="0"/>
              </a:rPr>
              <a:t> AND</a:t>
            </a:r>
            <a:r>
              <a:rPr lang="en-IN" sz="1800" dirty="0">
                <a:effectLst/>
                <a:latin typeface="Arial Black" panose="020B0A04020102020204" pitchFamily="34" charset="0"/>
                <a:ea typeface="Calibri" panose="020F0502020204030204" pitchFamily="34" charset="0"/>
                <a:cs typeface="Times New Roman" panose="02020603050405020304" pitchFamily="18" charset="0"/>
              </a:rPr>
              <a:t/>
            </a:r>
            <a:br>
              <a:rPr lang="en-IN" sz="1800" dirty="0">
                <a:effectLst/>
                <a:latin typeface="Arial Black" panose="020B0A04020102020204" pitchFamily="34" charset="0"/>
                <a:ea typeface="Calibri" panose="020F0502020204030204" pitchFamily="34" charset="0"/>
                <a:cs typeface="Times New Roman" panose="02020603050405020304" pitchFamily="18" charset="0"/>
              </a:rPr>
            </a:br>
            <a:r>
              <a:rPr lang="en-IN" sz="1800" b="1" dirty="0">
                <a:effectLst/>
                <a:latin typeface="Arial Black" panose="020B0A04020102020204" pitchFamily="34" charset="0"/>
                <a:ea typeface="Calibri" panose="020F0502020204030204" pitchFamily="34" charset="0"/>
                <a:cs typeface="Times New Roman" panose="02020603050405020304" pitchFamily="18" charset="0"/>
              </a:rPr>
              <a:t>  SOFTWARE DEVELOPMENT</a:t>
            </a:r>
            <a:r>
              <a:rPr lang="en-IN" sz="1800" dirty="0">
                <a:effectLst/>
                <a:latin typeface="Arial Black" panose="020B0A04020102020204" pitchFamily="34" charset="0"/>
                <a:ea typeface="Calibri" panose="020F0502020204030204" pitchFamily="34" charset="0"/>
                <a:cs typeface="Times New Roman" panose="02020603050405020304" pitchFamily="18" charset="0"/>
              </a:rPr>
              <a:t/>
            </a:r>
            <a:br>
              <a:rPr lang="en-IN" sz="1800" dirty="0">
                <a:effectLst/>
                <a:latin typeface="Arial Black" panose="020B0A04020102020204" pitchFamily="34" charset="0"/>
                <a:ea typeface="Calibri" panose="020F0502020204030204" pitchFamily="34" charset="0"/>
                <a:cs typeface="Times New Roman" panose="02020603050405020304" pitchFamily="18" charset="0"/>
              </a:rPr>
            </a:br>
            <a:r>
              <a:rPr lang="en-IN" sz="1800" b="1" dirty="0">
                <a:effectLst/>
                <a:latin typeface="Arial Black" panose="020B0A04020102020204" pitchFamily="34" charset="0"/>
                <a:ea typeface="Calibri" panose="020F0502020204030204" pitchFamily="34" charset="0"/>
                <a:cs typeface="Times New Roman" panose="02020603050405020304" pitchFamily="18" charset="0"/>
              </a:rPr>
              <a:t>  AKURDI, PUNE</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3" name="Subtitle 2"/>
          <p:cNvSpPr>
            <a:spLocks noGrp="1"/>
          </p:cNvSpPr>
          <p:nvPr>
            <p:ph type="subTitle" idx="1"/>
          </p:nvPr>
        </p:nvSpPr>
        <p:spPr>
          <a:xfrm>
            <a:off x="1524000" y="3119094"/>
            <a:ext cx="9144000" cy="1245516"/>
          </a:xfrm>
        </p:spPr>
        <p:txBody>
          <a:bodyPr>
            <a:noAutofit/>
          </a:bodyPr>
          <a:lstStyle/>
          <a:p>
            <a:r>
              <a:rPr lang="en-IN" sz="2000" b="1" dirty="0">
                <a:effectLst/>
                <a:latin typeface="Arial Black" panose="020B0A04020102020204" pitchFamily="34" charset="0"/>
                <a:ea typeface="Calibri" panose="020F0502020204030204" pitchFamily="34" charset="0"/>
                <a:cs typeface="Times New Roman" panose="02020603050405020304" pitchFamily="18" charset="0"/>
              </a:rPr>
              <a:t/>
            </a:r>
            <a:br>
              <a:rPr lang="en-IN" sz="2000" b="1" dirty="0">
                <a:effectLst/>
                <a:latin typeface="Arial Black" panose="020B0A04020102020204" pitchFamily="34" charset="0"/>
                <a:ea typeface="Calibri" panose="020F0502020204030204" pitchFamily="34" charset="0"/>
                <a:cs typeface="Times New Roman" panose="02020603050405020304" pitchFamily="18" charset="0"/>
              </a:rPr>
            </a:br>
            <a:r>
              <a:rPr lang="en-US" sz="2000" b="1" dirty="0"/>
              <a:t>“Web Application Deployment with Load Balancing, Automation, and Monitoring using Jenkins, </a:t>
            </a:r>
            <a:r>
              <a:rPr lang="en-US" sz="2000" b="1" dirty="0" err="1"/>
              <a:t>Docker</a:t>
            </a:r>
            <a:r>
              <a:rPr lang="en-US" sz="2000" b="1" dirty="0"/>
              <a:t> Swarm, and </a:t>
            </a:r>
            <a:r>
              <a:rPr lang="en-US" sz="2000" b="1" dirty="0" err="1"/>
              <a:t>Grafana</a:t>
            </a:r>
            <a:r>
              <a:rPr lang="en-US" sz="2000" b="1" dirty="0"/>
              <a:t>”</a:t>
            </a:r>
            <a:endParaRPr lang="en-IN" sz="2000" dirty="0"/>
          </a:p>
        </p:txBody>
      </p:sp>
      <p:pic>
        <p:nvPicPr>
          <p:cNvPr id="4" name="Picture 3"/>
          <p:cNvPicPr/>
          <p:nvPr/>
        </p:nvPicPr>
        <p:blipFill>
          <a:blip r:embed="rId3"/>
          <a:stretch>
            <a:fillRect/>
          </a:stretch>
        </p:blipFill>
        <p:spPr>
          <a:xfrm>
            <a:off x="678840" y="165370"/>
            <a:ext cx="845159" cy="1164360"/>
          </a:xfrm>
          <a:prstGeom prst="rect">
            <a:avLst/>
          </a:prstGeom>
        </p:spPr>
      </p:pic>
      <p:pic>
        <p:nvPicPr>
          <p:cNvPr id="5" name="Picture 4"/>
          <p:cNvPicPr/>
          <p:nvPr/>
        </p:nvPicPr>
        <p:blipFill>
          <a:blip r:embed="rId4"/>
          <a:stretch>
            <a:fillRect/>
          </a:stretch>
        </p:blipFill>
        <p:spPr>
          <a:xfrm>
            <a:off x="10006496" y="358677"/>
            <a:ext cx="1506664" cy="777746"/>
          </a:xfrm>
          <a:prstGeom prst="rect">
            <a:avLst/>
          </a:prstGeom>
        </p:spPr>
      </p:pic>
      <p:sp>
        <p:nvSpPr>
          <p:cNvPr id="6" name="Subtitle 2"/>
          <p:cNvSpPr txBox="1"/>
          <p:nvPr/>
        </p:nvSpPr>
        <p:spPr>
          <a:xfrm>
            <a:off x="801278" y="4345213"/>
            <a:ext cx="10711882" cy="22346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7000"/>
              </a:lnSpc>
              <a:spcAft>
                <a:spcPts val="15"/>
              </a:spcAft>
              <a:tabLst>
                <a:tab pos="3079115" algn="ctr"/>
              </a:tabLst>
            </a:pPr>
            <a:r>
              <a:rPr lang="en-IN" sz="1600" b="1"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rPr>
              <a:t>     GROUP NO: </a:t>
            </a:r>
            <a:r>
              <a:rPr lang="en-IN" sz="1600" b="1" dirty="0" smtClean="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rPr>
              <a:t>0</a:t>
            </a:r>
            <a:r>
              <a:rPr lang="en-US" altLang="en-IN" sz="1600" b="1" dirty="0" smtClean="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rPr>
              <a:t>1</a:t>
            </a:r>
            <a:endParaRPr lang="en-IN" sz="1600" b="1"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endParaRPr>
          </a:p>
          <a:p>
            <a:pPr>
              <a:lnSpc>
                <a:spcPct val="107000"/>
              </a:lnSpc>
              <a:spcAft>
                <a:spcPts val="15"/>
              </a:spcAft>
              <a:tabLst>
                <a:tab pos="3079115" algn="ctr"/>
              </a:tabLst>
            </a:pPr>
            <a:r>
              <a:rPr lang="en-US" altLang="en-IN" sz="1600" b="1"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rPr>
              <a:t>    </a:t>
            </a:r>
            <a:r>
              <a:rPr lang="en-US" altLang="en-IN" sz="1600" b="1" dirty="0" smtClean="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rPr>
              <a:t>Mahesh </a:t>
            </a:r>
            <a:r>
              <a:rPr lang="en-US" altLang="en-IN" sz="1600" b="1" dirty="0" err="1" smtClean="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rPr>
              <a:t>Anerao</a:t>
            </a:r>
            <a:r>
              <a:rPr lang="en-US" altLang="en-IN" sz="1600" b="1" dirty="0" smtClean="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rPr>
              <a:t> </a:t>
            </a:r>
            <a:r>
              <a:rPr lang="en-IN" sz="1600" b="1" dirty="0" smtClean="0">
                <a:effectLst/>
                <a:latin typeface="Arial Black" panose="020B0A04020102020204" pitchFamily="34" charset="0"/>
                <a:ea typeface="Times New Roman" panose="02020603050405020304" pitchFamily="18" charset="0"/>
                <a:cs typeface="Times New Roman" panose="02020603050405020304" pitchFamily="18" charset="0"/>
              </a:rPr>
              <a:t>(2</a:t>
            </a:r>
            <a:r>
              <a:rPr lang="en-US" altLang="en-IN" sz="1600" b="1" dirty="0" smtClean="0">
                <a:effectLst/>
                <a:latin typeface="Arial Black" panose="020B0A04020102020204" pitchFamily="34" charset="0"/>
                <a:ea typeface="Times New Roman" panose="02020603050405020304" pitchFamily="18" charset="0"/>
                <a:cs typeface="Times New Roman" panose="02020603050405020304" pitchFamily="18" charset="0"/>
              </a:rPr>
              <a:t>33406</a:t>
            </a:r>
            <a:r>
              <a:rPr lang="en-IN" sz="1600" b="1" dirty="0" smtClean="0">
                <a:effectLst/>
                <a:latin typeface="Arial Black" panose="020B0A04020102020204" pitchFamily="34" charset="0"/>
                <a:ea typeface="Times New Roman" panose="02020603050405020304" pitchFamily="18" charset="0"/>
                <a:cs typeface="Times New Roman" panose="02020603050405020304" pitchFamily="18" charset="0"/>
              </a:rPr>
              <a:t>)</a:t>
            </a:r>
            <a:endParaRPr lang="en-IN" sz="1600" dirty="0">
              <a:effectLst/>
              <a:latin typeface="Arial Black" panose="020B0A04020102020204" pitchFamily="34" charset="0"/>
              <a:ea typeface="Calibri" panose="020F0502020204030204" pitchFamily="34" charset="0"/>
              <a:cs typeface="Times New Roman" panose="02020603050405020304" pitchFamily="18" charset="0"/>
            </a:endParaRPr>
          </a:p>
          <a:p>
            <a:pPr marL="392430">
              <a:lnSpc>
                <a:spcPct val="107000"/>
              </a:lnSpc>
              <a:spcAft>
                <a:spcPts val="15"/>
              </a:spcAft>
            </a:pPr>
            <a:r>
              <a:rPr lang="en-US" sz="1600" b="1" dirty="0" err="1" smtClean="0">
                <a:latin typeface="Arial Black" panose="020B0A04020102020204" pitchFamily="34" charset="0"/>
                <a:ea typeface="Times New Roman" panose="02020603050405020304" pitchFamily="18" charset="0"/>
                <a:cs typeface="Times New Roman" panose="02020603050405020304" pitchFamily="18" charset="0"/>
              </a:rPr>
              <a:t>Nilesh</a:t>
            </a:r>
            <a:r>
              <a:rPr lang="en-US" sz="1600" b="1" dirty="0" smtClean="0">
                <a:latin typeface="Arial Black" panose="020B0A04020102020204" pitchFamily="34" charset="0"/>
                <a:ea typeface="Times New Roman" panose="02020603050405020304" pitchFamily="18" charset="0"/>
                <a:cs typeface="Times New Roman" panose="02020603050405020304" pitchFamily="18" charset="0"/>
              </a:rPr>
              <a:t> </a:t>
            </a:r>
            <a:r>
              <a:rPr lang="en-US" sz="1600" b="1" dirty="0" err="1" smtClean="0">
                <a:latin typeface="Arial Black" panose="020B0A04020102020204" pitchFamily="34" charset="0"/>
                <a:ea typeface="Times New Roman" panose="02020603050405020304" pitchFamily="18" charset="0"/>
                <a:cs typeface="Times New Roman" panose="02020603050405020304" pitchFamily="18" charset="0"/>
              </a:rPr>
              <a:t>Patil</a:t>
            </a:r>
            <a:r>
              <a:rPr lang="en-IN" sz="1600" b="1" dirty="0" smtClean="0">
                <a:effectLst/>
                <a:latin typeface="Arial Black" panose="020B0A04020102020204" pitchFamily="34" charset="0"/>
                <a:ea typeface="Times New Roman" panose="02020603050405020304" pitchFamily="18" charset="0"/>
                <a:cs typeface="Times New Roman" panose="02020603050405020304" pitchFamily="18" charset="0"/>
              </a:rPr>
              <a:t> </a:t>
            </a:r>
            <a:r>
              <a:rPr lang="en-IN" sz="1600" b="1" dirty="0">
                <a:effectLst/>
                <a:latin typeface="Arial Black" panose="020B0A04020102020204" pitchFamily="34" charset="0"/>
                <a:ea typeface="Times New Roman" panose="02020603050405020304" pitchFamily="18" charset="0"/>
                <a:cs typeface="Times New Roman" panose="02020603050405020304" pitchFamily="18" charset="0"/>
              </a:rPr>
              <a:t>(2</a:t>
            </a:r>
            <a:r>
              <a:rPr lang="en-US" altLang="en-IN" sz="1600" b="1" dirty="0" smtClean="0">
                <a:effectLst/>
                <a:latin typeface="Arial Black" panose="020B0A04020102020204" pitchFamily="34" charset="0"/>
                <a:ea typeface="Times New Roman" panose="02020603050405020304" pitchFamily="18" charset="0"/>
                <a:cs typeface="Times New Roman" panose="02020603050405020304" pitchFamily="18" charset="0"/>
              </a:rPr>
              <a:t>33430</a:t>
            </a:r>
            <a:r>
              <a:rPr lang="en-IN" sz="1600" b="1" dirty="0" smtClean="0">
                <a:effectLst/>
                <a:latin typeface="Arial Black" panose="020B0A04020102020204" pitchFamily="34" charset="0"/>
                <a:ea typeface="Times New Roman" panose="02020603050405020304" pitchFamily="18" charset="0"/>
                <a:cs typeface="Times New Roman" panose="02020603050405020304" pitchFamily="18" charset="0"/>
              </a:rPr>
              <a:t>)</a:t>
            </a:r>
            <a:r>
              <a:rPr lang="en-IN" sz="1600" b="1"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rPr>
              <a:t> </a:t>
            </a:r>
          </a:p>
          <a:p>
            <a:pPr marL="392430" algn="l">
              <a:lnSpc>
                <a:spcPct val="107000"/>
              </a:lnSpc>
              <a:spcAft>
                <a:spcPts val="15"/>
              </a:spcAft>
            </a:pPr>
            <a:r>
              <a:rPr lang="en-IN" sz="1600" b="1" dirty="0">
                <a:effectLst/>
                <a:latin typeface="Arial Black" panose="020B0A04020102020204" pitchFamily="34" charset="0"/>
                <a:ea typeface="Calibri" panose="020F0502020204030204" pitchFamily="34" charset="0"/>
                <a:cs typeface="Times New Roman" panose="02020603050405020304" pitchFamily="18" charset="0"/>
                <a:sym typeface="+mn-ea"/>
              </a:rPr>
              <a:t>Mr. Kartik </a:t>
            </a:r>
            <a:r>
              <a:rPr lang="en-IN" sz="1600" b="1" dirty="0" err="1">
                <a:effectLst/>
                <a:latin typeface="Arial Black" panose="020B0A04020102020204" pitchFamily="34" charset="0"/>
                <a:ea typeface="Calibri" panose="020F0502020204030204" pitchFamily="34" charset="0"/>
                <a:cs typeface="Times New Roman" panose="02020603050405020304" pitchFamily="18" charset="0"/>
                <a:sym typeface="+mn-ea"/>
              </a:rPr>
              <a:t>Awari</a:t>
            </a:r>
            <a:r>
              <a:rPr lang="en-IN" altLang="en-US" sz="1600" b="1" dirty="0">
                <a:effectLst/>
                <a:latin typeface="Arial Black" panose="020B0A04020102020204" pitchFamily="34" charset="0"/>
                <a:ea typeface="Calibri" panose="020F0502020204030204" pitchFamily="34" charset="0"/>
                <a:cs typeface="Times New Roman" panose="02020603050405020304" pitchFamily="18" charset="0"/>
                <a:sym typeface="+mn-ea"/>
              </a:rPr>
              <a:t>   </a:t>
            </a:r>
            <a:r>
              <a:rPr lang="en-IN" sz="1600" b="1"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rPr>
              <a:t>  						   </a:t>
            </a:r>
            <a:r>
              <a:rPr lang="en-US" altLang="en-IN" sz="1600" b="1" dirty="0">
                <a:effectLst/>
                <a:latin typeface="Arial Black" panose="020B0A04020102020204" pitchFamily="34" charset="0"/>
                <a:ea typeface="Calibri" panose="020F0502020204030204" pitchFamily="34" charset="0"/>
                <a:cs typeface="Times New Roman" panose="02020603050405020304" pitchFamily="18" charset="0"/>
                <a:sym typeface="+mn-ea"/>
              </a:rPr>
              <a:t>Mr</a:t>
            </a:r>
            <a:r>
              <a:rPr lang="en-IN" altLang="en-US" sz="1600" b="1" dirty="0">
                <a:effectLst/>
                <a:latin typeface="Arial Black" panose="020B0A04020102020204" pitchFamily="34" charset="0"/>
                <a:ea typeface="Calibri" panose="020F0502020204030204" pitchFamily="34" charset="0"/>
                <a:cs typeface="Times New Roman" panose="02020603050405020304" pitchFamily="18" charset="0"/>
                <a:sym typeface="+mn-ea"/>
              </a:rPr>
              <a:t>.</a:t>
            </a:r>
            <a:r>
              <a:rPr lang="en-US" altLang="en-IN" sz="1600" b="1" dirty="0">
                <a:effectLst/>
                <a:latin typeface="Arial Black" panose="020B0A04020102020204" pitchFamily="34" charset="0"/>
                <a:ea typeface="Calibri" panose="020F0502020204030204" pitchFamily="34" charset="0"/>
                <a:cs typeface="Times New Roman" panose="02020603050405020304" pitchFamily="18" charset="0"/>
                <a:sym typeface="+mn-ea"/>
              </a:rPr>
              <a:t> Rohit Puranik</a:t>
            </a:r>
            <a:endParaRPr lang="en-IN" sz="1600" b="1"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endParaRPr>
          </a:p>
          <a:p>
            <a:pPr marL="392430" algn="l">
              <a:lnSpc>
                <a:spcPct val="107000"/>
              </a:lnSpc>
              <a:spcAft>
                <a:spcPts val="15"/>
              </a:spcAft>
            </a:pPr>
            <a:r>
              <a:rPr lang="en-IN" sz="1600" b="1"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rPr>
              <a:t>PROJECT GUIDE</a:t>
            </a:r>
            <a:r>
              <a:rPr lang="en-IN" altLang="en-US" sz="1600" b="1" dirty="0">
                <a:effectLst/>
                <a:latin typeface="Arial Black" panose="020B0A04020102020204" pitchFamily="34" charset="0"/>
                <a:ea typeface="Calibri" panose="020F0502020204030204" pitchFamily="34" charset="0"/>
                <a:cs typeface="Times New Roman" panose="02020603050405020304" pitchFamily="18" charset="0"/>
                <a:sym typeface="+mn-ea"/>
              </a:rPr>
              <a:t> 					            </a:t>
            </a:r>
            <a:r>
              <a:rPr lang="en-IN" sz="1600" b="1"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sym typeface="+mn-ea"/>
              </a:rPr>
              <a:t>CENTRE CO-ORDINATOR</a:t>
            </a:r>
            <a:endParaRPr lang="en-IN" sz="1600" b="1"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endParaRPr>
          </a:p>
          <a:p>
            <a:pPr marL="392430" algn="l">
              <a:lnSpc>
                <a:spcPct val="107000"/>
              </a:lnSpc>
              <a:spcAft>
                <a:spcPts val="15"/>
              </a:spcAft>
            </a:pPr>
            <a:r>
              <a:rPr lang="en-IN" sz="1600" b="1"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sym typeface="+mn-ea"/>
              </a:rPr>
              <a:t>  							</a:t>
            </a:r>
            <a:endParaRPr lang="en-IN" sz="1600" dirty="0">
              <a:effectLst/>
              <a:latin typeface="Arial Black" panose="020B0A0402010202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600" b="1"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rPr>
              <a:t>    </a:t>
            </a:r>
            <a:r>
              <a:rPr lang="en-IN" sz="1600" b="1" dirty="0">
                <a:effectLst/>
                <a:latin typeface="Arial Black" panose="020B0A04020102020204" pitchFamily="34" charset="0"/>
                <a:ea typeface="Calibri" panose="020F0502020204030204" pitchFamily="34" charset="0"/>
                <a:cs typeface="Times New Roman" panose="02020603050405020304" pitchFamily="18" charset="0"/>
              </a:rPr>
              <a:t>      				  	            </a:t>
            </a:r>
            <a:r>
              <a:rPr lang="en-US" altLang="en-IN" sz="1600" b="1" dirty="0">
                <a:effectLst/>
                <a:latin typeface="Arial Black" panose="020B0A04020102020204" pitchFamily="34" charset="0"/>
                <a:ea typeface="Calibri" panose="020F0502020204030204" pitchFamily="34" charset="0"/>
                <a:cs typeface="Times New Roman" panose="02020603050405020304" pitchFamily="18" charset="0"/>
              </a:rPr>
              <a:t>		</a:t>
            </a:r>
            <a:endParaRPr lang="en-IN" sz="1600" b="1" dirty="0">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75139"/>
          </a:xfrm>
        </p:spPr>
        <p:txBody>
          <a:bodyPr>
            <a:normAutofit/>
          </a:bodyPr>
          <a:lstStyle/>
          <a:p>
            <a:r>
              <a:rPr lang="en-US" altLang="en-IN" sz="4000" dirty="0" smtClean="0">
                <a:latin typeface="Arial" panose="020B0604020202020204" pitchFamily="34" charset="0"/>
                <a:cs typeface="Arial" panose="020B0604020202020204" pitchFamily="34" charset="0"/>
              </a:rPr>
              <a:t>Pipeline Output</a:t>
            </a:r>
            <a:endParaRPr lang="en-US" altLang="en-IN" sz="4000" dirty="0">
              <a:latin typeface="Arial" panose="020B0604020202020204" pitchFamily="34" charset="0"/>
              <a:cs typeface="Arial" panose="020B060402020202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175" y="2151437"/>
            <a:ext cx="8981162" cy="2264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Load Balancer</a:t>
            </a:r>
            <a:endParaRPr lang="en-US" altLang="en-IN" sz="4000" dirty="0"/>
          </a:p>
        </p:txBody>
      </p:sp>
      <p:pic>
        <p:nvPicPr>
          <p:cNvPr id="6" name="Picture 5"/>
          <p:cNvPicPr/>
          <p:nvPr/>
        </p:nvPicPr>
        <p:blipFill>
          <a:blip r:embed="rId2"/>
          <a:stretch>
            <a:fillRect/>
          </a:stretch>
        </p:blipFill>
        <p:spPr>
          <a:xfrm>
            <a:off x="1578279" y="1766171"/>
            <a:ext cx="8968636" cy="4484318"/>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903970" cy="574040"/>
          </a:xfrm>
        </p:spPr>
        <p:txBody>
          <a:bodyPr>
            <a:noAutofit/>
          </a:bodyPr>
          <a:lstStyle/>
          <a:p>
            <a:r>
              <a:rPr lang="en-US" dirty="0"/>
              <a:t>Simple Notification Service</a:t>
            </a:r>
          </a:p>
        </p:txBody>
      </p:sp>
      <p:pic>
        <p:nvPicPr>
          <p:cNvPr id="5" name="Picture 4" descr="D:\Users\admin\Downloads\5.png"/>
          <p:cNvPicPr/>
          <p:nvPr/>
        </p:nvPicPr>
        <p:blipFill>
          <a:blip r:embed="rId2">
            <a:extLst>
              <a:ext uri="{28A0092B-C50C-407E-A947-70E740481C1C}">
                <a14:useLocalDpi xmlns:a14="http://schemas.microsoft.com/office/drawing/2010/main" val="0"/>
              </a:ext>
            </a:extLst>
          </a:blip>
          <a:srcRect/>
          <a:stretch>
            <a:fillRect/>
          </a:stretch>
        </p:blipFill>
        <p:spPr bwMode="auto">
          <a:xfrm>
            <a:off x="1127343" y="1302708"/>
            <a:ext cx="9920613" cy="4597052"/>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Arial" panose="020B0604020202020204" pitchFamily="34" charset="0"/>
                <a:cs typeface="Arial" panose="020B0604020202020204" pitchFamily="34" charset="0"/>
              </a:rPr>
              <a:t>Output</a:t>
            </a:r>
          </a:p>
        </p:txBody>
      </p:sp>
      <p:pic>
        <p:nvPicPr>
          <p:cNvPr id="6" name="Picture 5"/>
          <p:cNvPicPr/>
          <p:nvPr/>
        </p:nvPicPr>
        <p:blipFill>
          <a:blip r:embed="rId2"/>
          <a:stretch>
            <a:fillRect/>
          </a:stretch>
        </p:blipFill>
        <p:spPr>
          <a:xfrm>
            <a:off x="1490597" y="1640911"/>
            <a:ext cx="9169052" cy="418369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9151" y="392421"/>
            <a:ext cx="5433695" cy="789305"/>
          </a:xfrm>
        </p:spPr>
        <p:txBody>
          <a:bodyPr>
            <a:normAutofit/>
          </a:bodyPr>
          <a:lstStyle/>
          <a:p>
            <a:r>
              <a:rPr lang="en-US" dirty="0"/>
              <a:t>Prometheus Server:</a:t>
            </a:r>
            <a:endParaRPr lang="en-IN" dirty="0"/>
          </a:p>
        </p:txBody>
      </p:sp>
      <p:pic>
        <p:nvPicPr>
          <p:cNvPr id="5" name="Content Placeholder 4" descr="D:\MAHESH\Project\Screenshot\Prometheus 4.pn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369187" y="2160588"/>
            <a:ext cx="7213664" cy="3881437"/>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Grafana</a:t>
            </a:r>
            <a:r>
              <a:rPr lang="en-US" dirty="0"/>
              <a:t> </a:t>
            </a:r>
          </a:p>
        </p:txBody>
      </p:sp>
      <p:pic>
        <p:nvPicPr>
          <p:cNvPr id="5" name="Content Placeholder 4" descr="D:\MAHESH\Project\Screenshot\grafana 5.pn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369187" y="2160588"/>
            <a:ext cx="7213664" cy="3881437"/>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5989"/>
            <a:ext cx="10515600" cy="1008668"/>
          </a:xfrm>
        </p:spPr>
        <p:txBody>
          <a:bodyPr>
            <a:normAutofit/>
          </a:bodyPr>
          <a:lstStyle/>
          <a:p>
            <a:r>
              <a:rPr lang="en-US" altLang="en-IN" sz="4000" dirty="0" smtClean="0">
                <a:latin typeface="Arial" panose="020B0604020202020204" pitchFamily="34" charset="0"/>
                <a:cs typeface="Arial" panose="020B0604020202020204" pitchFamily="34" charset="0"/>
              </a:rPr>
              <a:t>Grafana</a:t>
            </a:r>
            <a:endParaRPr lang="en-US" altLang="en-IN" sz="4000" dirty="0">
              <a:latin typeface="Arial" panose="020B0604020202020204" pitchFamily="34" charset="0"/>
              <a:cs typeface="Arial" panose="020B0604020202020204" pitchFamily="34" charset="0"/>
            </a:endParaRPr>
          </a:p>
        </p:txBody>
      </p:sp>
      <p:pic>
        <p:nvPicPr>
          <p:cNvPr id="4" name="Picture 3" descr="D:\MAHESH\Project\Screenshot\grafana 6.png"/>
          <p:cNvPicPr/>
          <p:nvPr/>
        </p:nvPicPr>
        <p:blipFill>
          <a:blip r:embed="rId2">
            <a:extLst>
              <a:ext uri="{28A0092B-C50C-407E-A947-70E740481C1C}">
                <a14:useLocalDpi xmlns:a14="http://schemas.microsoft.com/office/drawing/2010/main" val="0"/>
              </a:ext>
            </a:extLst>
          </a:blip>
          <a:srcRect/>
          <a:stretch>
            <a:fillRect/>
          </a:stretch>
        </p:blipFill>
        <p:spPr bwMode="auto">
          <a:xfrm>
            <a:off x="1440493" y="1377863"/>
            <a:ext cx="9544833" cy="4471792"/>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latin typeface="Arial" panose="020B0604020202020204" pitchFamily="34" charset="0"/>
                <a:ea typeface="Calibri" panose="020F0502020204030204" pitchFamily="34" charset="0"/>
                <a:cs typeface="Arial" panose="020B0604020202020204" pitchFamily="34" charset="0"/>
              </a:rPr>
              <a:t>Conclusion</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89347" y="1615858"/>
            <a:ext cx="10559441" cy="4510308"/>
          </a:xfrm>
        </p:spPr>
        <p:txBody>
          <a:bodyPr>
            <a:noAutofit/>
          </a:bodyPr>
          <a:lstStyle/>
          <a:p>
            <a:pPr marL="0" indent="0" algn="just">
              <a:buNone/>
            </a:pPr>
            <a:r>
              <a:rPr lang="en-US" sz="2400" dirty="0" smtClean="0">
                <a:latin typeface="Times New Roman" panose="02020603050405020304" pitchFamily="18" charset="0"/>
                <a:cs typeface="Times New Roman" panose="02020603050405020304" pitchFamily="18" charset="0"/>
              </a:rPr>
              <a:t>The project aims to deploy a web application using </a:t>
            </a:r>
            <a:r>
              <a:rPr lang="en-US" sz="2400" dirty="0" err="1" smtClean="0">
                <a:latin typeface="Times New Roman" panose="02020603050405020304" pitchFamily="18" charset="0"/>
                <a:cs typeface="Times New Roman" panose="02020603050405020304" pitchFamily="18" charset="0"/>
              </a:rPr>
              <a:t>Docker</a:t>
            </a:r>
            <a:r>
              <a:rPr lang="en-US" sz="2400" dirty="0" smtClean="0">
                <a:latin typeface="Times New Roman" panose="02020603050405020304" pitchFamily="18" charset="0"/>
                <a:cs typeface="Times New Roman" panose="02020603050405020304" pitchFamily="18" charset="0"/>
              </a:rPr>
              <a:t> Swarm, a container orchestration tool that allows for easy management and scaling of containerized applications. The project will utilize </a:t>
            </a:r>
            <a:r>
              <a:rPr lang="en-US" sz="2400" dirty="0" err="1" smtClean="0">
                <a:latin typeface="Times New Roman" panose="02020603050405020304" pitchFamily="18" charset="0"/>
                <a:cs typeface="Times New Roman" panose="02020603050405020304" pitchFamily="18" charset="0"/>
              </a:rPr>
              <a:t>Docker</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Swarm’s production-ready features </a:t>
            </a:r>
          </a:p>
          <a:p>
            <a:pPr marL="0" indent="0" algn="just">
              <a:buNone/>
            </a:pPr>
            <a:r>
              <a:rPr lang="en-US" sz="2400" dirty="0" smtClean="0">
                <a:latin typeface="Times New Roman" panose="02020603050405020304" pitchFamily="18" charset="0"/>
                <a:cs typeface="Times New Roman" panose="02020603050405020304" pitchFamily="18" charset="0"/>
              </a:rPr>
              <a:t>such as load balancing, rolling updates, and service discovery to ensure high </a:t>
            </a:r>
          </a:p>
          <a:p>
            <a:pPr marL="0" indent="0" algn="just">
              <a:buNone/>
            </a:pPr>
            <a:r>
              <a:rPr lang="en-US" sz="2400" dirty="0" smtClean="0">
                <a:latin typeface="Times New Roman" panose="02020603050405020304" pitchFamily="18" charset="0"/>
                <a:cs typeface="Times New Roman" panose="02020603050405020304" pitchFamily="18" charset="0"/>
              </a:rPr>
              <a:t>availability and reliability of the web application. The project will involve creating </a:t>
            </a:r>
          </a:p>
          <a:p>
            <a:pPr marL="0" indent="0" algn="just">
              <a:buNone/>
            </a:pPr>
            <a:r>
              <a:rPr lang="en-US" sz="2400" dirty="0" smtClean="0">
                <a:latin typeface="Times New Roman" panose="02020603050405020304" pitchFamily="18" charset="0"/>
                <a:cs typeface="Times New Roman" panose="02020603050405020304" pitchFamily="18" charset="0"/>
              </a:rPr>
              <a:t>A </a:t>
            </a:r>
            <a:r>
              <a:rPr lang="en-US" sz="2400" dirty="0" err="1" smtClean="0">
                <a:latin typeface="Times New Roman" panose="02020603050405020304" pitchFamily="18" charset="0"/>
                <a:cs typeface="Times New Roman" panose="02020603050405020304" pitchFamily="18" charset="0"/>
              </a:rPr>
              <a:t>Dockerfile</a:t>
            </a:r>
            <a:r>
              <a:rPr lang="en-US" sz="2400" dirty="0" smtClean="0">
                <a:latin typeface="Times New Roman" panose="02020603050405020304" pitchFamily="18" charset="0"/>
                <a:cs typeface="Times New Roman" panose="02020603050405020304" pitchFamily="18" charset="0"/>
              </a:rPr>
              <a:t> to package the application into a container and then deploying it</a:t>
            </a:r>
          </a:p>
          <a:p>
            <a:pPr marL="0" indent="0" algn="just">
              <a:buNone/>
            </a:pPr>
            <a:r>
              <a:rPr lang="en-US" sz="2400" dirty="0" smtClean="0">
                <a:latin typeface="Times New Roman" panose="02020603050405020304" pitchFamily="18" charset="0"/>
                <a:cs typeface="Times New Roman" panose="02020603050405020304" pitchFamily="18" charset="0"/>
              </a:rPr>
              <a:t>onto a Swarm cluster. The Swarm cluster will be configured to provide automated failover, load balancing, and horizontal scaling to the application. The goal of the project is to demonstrate the benefits of </a:t>
            </a:r>
            <a:r>
              <a:rPr lang="en-US" sz="2400" dirty="0" err="1" smtClean="0">
                <a:latin typeface="Times New Roman" panose="02020603050405020304" pitchFamily="18" charset="0"/>
                <a:cs typeface="Times New Roman" panose="02020603050405020304" pitchFamily="18" charset="0"/>
              </a:rPr>
              <a:t>Docker</a:t>
            </a:r>
            <a:r>
              <a:rPr lang="en-US" sz="2400" dirty="0" smtClean="0">
                <a:latin typeface="Times New Roman" panose="02020603050405020304" pitchFamily="18" charset="0"/>
                <a:cs typeface="Times New Roman" panose="02020603050405020304" pitchFamily="18" charset="0"/>
              </a:rPr>
              <a:t> Swarm for deploying and managing containerized applications in production environments.</a:t>
            </a:r>
            <a:endParaRPr lang="en-IN" sz="2400" dirty="0" smtClean="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79114"/>
          </a:xfrm>
        </p:spPr>
        <p:txBody>
          <a:bodyPr>
            <a:normAutofit/>
          </a:bodyPr>
          <a:lstStyle/>
          <a:p>
            <a:pPr algn="ctr"/>
            <a:r>
              <a:rPr lang="en-IN" sz="7200" b="1" dirty="0">
                <a:latin typeface="Arial Black" panose="020B0A04020102020204" pitchFamily="34" charset="0"/>
              </a:rPr>
              <a:t>THANK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endParaRPr lang="en-IN" dirty="0"/>
          </a:p>
        </p:txBody>
      </p:sp>
      <p:sp>
        <p:nvSpPr>
          <p:cNvPr id="3" name="Content Placeholder 2"/>
          <p:cNvSpPr>
            <a:spLocks noGrp="1"/>
          </p:cNvSpPr>
          <p:nvPr>
            <p:ph idx="1"/>
          </p:nvPr>
        </p:nvSpPr>
        <p:spPr/>
        <p:txBody>
          <a:bodyPr>
            <a:normAutofit fontScale="75000" lnSpcReduction="20000"/>
          </a:bodyPr>
          <a:lstStyle/>
          <a:p>
            <a:r>
              <a:rPr lang="en-US" sz="2400" dirty="0"/>
              <a:t>In today's dynamic and competitive digital landscape, deploying web applications efficiently, ensuring high availability through load balancing, automating deployment pipelines, and implementing real-time monitoring are paramount. This project report offers a comprehensive account of how Jenkins, </a:t>
            </a:r>
            <a:r>
              <a:rPr lang="en-US" sz="2400" dirty="0" err="1"/>
              <a:t>Docker</a:t>
            </a:r>
            <a:r>
              <a:rPr lang="en-US" sz="2400" dirty="0"/>
              <a:t> Swarm, </a:t>
            </a:r>
            <a:r>
              <a:rPr lang="en-US" sz="2400" dirty="0" err="1"/>
              <a:t>Grafana</a:t>
            </a:r>
            <a:r>
              <a:rPr lang="en-US" sz="2400" dirty="0"/>
              <a:t>, and </a:t>
            </a:r>
            <a:r>
              <a:rPr lang="en-US" sz="2400" dirty="0" err="1"/>
              <a:t>Nginx</a:t>
            </a:r>
            <a:r>
              <a:rPr lang="en-US" sz="2400" dirty="0"/>
              <a:t> were synergistically employed to achieve these objectives.</a:t>
            </a:r>
            <a:endParaRPr lang="en-IN" sz="2400" dirty="0"/>
          </a:p>
          <a:p>
            <a:r>
              <a:rPr lang="en-US" sz="2400" b="1" dirty="0"/>
              <a:t>Jenkins</a:t>
            </a:r>
            <a:r>
              <a:rPr lang="en-US" sz="2400" dirty="0"/>
              <a:t> served as the central automation hub, orchestrating the entire deployment pipeline. </a:t>
            </a:r>
            <a:r>
              <a:rPr lang="en-US" sz="2400" b="1" dirty="0" err="1"/>
              <a:t>Docker</a:t>
            </a:r>
            <a:r>
              <a:rPr lang="en-US" sz="2400" b="1" dirty="0"/>
              <a:t> Swarm</a:t>
            </a:r>
            <a:r>
              <a:rPr lang="en-US" sz="2400" dirty="0"/>
              <a:t> was adopted to facilitate container orchestration and, alongside </a:t>
            </a:r>
            <a:r>
              <a:rPr lang="en-US" sz="2400" b="1" dirty="0" err="1"/>
              <a:t>Nginx</a:t>
            </a:r>
            <a:r>
              <a:rPr lang="en-US" sz="2400" dirty="0"/>
              <a:t>, ensured load balancing across multiple nodes, underpinning high availability and optimized performance.</a:t>
            </a:r>
            <a:endParaRPr lang="en-IN" sz="2400" dirty="0"/>
          </a:p>
          <a:p>
            <a:r>
              <a:rPr lang="en-US" sz="2400" b="1" dirty="0" err="1"/>
              <a:t>Grafana</a:t>
            </a:r>
            <a:r>
              <a:rPr lang="en-US" sz="2400" dirty="0"/>
              <a:t> played a pivotal role in real-time monitoring, offering deep insights into key performance metrics, application health, and resource utilization. This comprehensive approach streamlined operations, empowered teams to preemptively address issues, and minimized downtime.</a:t>
            </a:r>
            <a:endParaRPr lang="en-IN" sz="2400" dirty="0"/>
          </a:p>
          <a:p>
            <a:pPr marL="0" indent="0">
              <a:buNone/>
            </a:pPr>
            <a:endParaRPr lang="en-US" altLang="en-IN" sz="24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a:t>
            </a:r>
            <a:endParaRPr lang="en-IN" dirty="0"/>
          </a:p>
        </p:txBody>
      </p:sp>
      <p:sp>
        <p:nvSpPr>
          <p:cNvPr id="3" name="Content Placeholder 2"/>
          <p:cNvSpPr>
            <a:spLocks noGrp="1"/>
          </p:cNvSpPr>
          <p:nvPr>
            <p:ph idx="1"/>
          </p:nvPr>
        </p:nvSpPr>
        <p:spPr/>
        <p:txBody>
          <a:bodyPr>
            <a:normAutofit/>
          </a:bodyPr>
          <a:lstStyle/>
          <a:p>
            <a:r>
              <a:rPr lang="en-US" dirty="0"/>
              <a:t>The process of </a:t>
            </a:r>
            <a:r>
              <a:rPr lang="en-US" dirty="0" err="1"/>
              <a:t>DevOps</a:t>
            </a:r>
            <a:r>
              <a:rPr lang="en-US" dirty="0"/>
              <a:t> ensures a faster production pipeline. Various strategies and methods can be followed for the continuous delivery of the product. But the time to market cannot be the only reason for all the applications. Some of them have to be stable and should be supported while adding new features and defining the different features to them. The deployment procedure or strategy is not going to be fixed as the design changes. It is very important to have a standard deployment pipeline that supports the versioning of the application with various features and is also supportive of the upgrade. There are multiple problems associated with the deployment that impacts the utility, robustness, correctness and security of the application. The factors that influence the process of deployment are to be controlled for the sake of optimized performance </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Requirement</a:t>
            </a:r>
            <a:r>
              <a:rPr lang="en-IN" sz="3600" b="1" dirty="0" smtClean="0">
                <a:effectLst/>
                <a:latin typeface="Arial" panose="020B0604020202020204" pitchFamily="34" charset="0"/>
                <a:ea typeface="Calibri" panose="020F0502020204030204" pitchFamily="34" charset="0"/>
                <a:cs typeface="Arial" panose="020B0604020202020204" pitchFamily="34" charset="0"/>
              </a:rPr>
              <a:t> </a:t>
            </a:r>
            <a:endParaRPr lang="en-IN" sz="3600" dirty="0">
              <a:latin typeface="Arial" panose="020B0604020202020204" pitchFamily="34" charset="0"/>
              <a:cs typeface="Arial" panose="020B0604020202020204" pitchFamily="34" charset="0"/>
            </a:endParaRPr>
          </a:p>
        </p:txBody>
      </p:sp>
      <p:sp>
        <p:nvSpPr>
          <p:cNvPr id="4" name="Content Placeholder 3"/>
          <p:cNvSpPr>
            <a:spLocks noGrp="1"/>
          </p:cNvSpPr>
          <p:nvPr>
            <p:ph idx="1"/>
          </p:nvPr>
        </p:nvSpPr>
        <p:spPr>
          <a:xfrm>
            <a:off x="622125" y="1550099"/>
            <a:ext cx="10864241" cy="4525963"/>
          </a:xfrm>
        </p:spPr>
        <p:txBody>
          <a:bodyPr numCol="2">
            <a:normAutofit/>
          </a:bodyPr>
          <a:lstStyle/>
          <a:p>
            <a:pPr marL="0" lvl="2" indent="0">
              <a:buNone/>
            </a:pPr>
            <a:r>
              <a:rPr lang="en-US" b="1" dirty="0"/>
              <a:t>HARDWARE </a:t>
            </a:r>
            <a:r>
              <a:rPr lang="en-US" b="1" dirty="0" smtClean="0"/>
              <a:t>REQUIREMENTS</a:t>
            </a:r>
            <a:endParaRPr lang="en-US" dirty="0" smtClean="0"/>
          </a:p>
          <a:p>
            <a:pPr marL="0" lvl="2" indent="0">
              <a:buNone/>
            </a:pPr>
            <a:endParaRPr lang="en-US" dirty="0" smtClean="0"/>
          </a:p>
          <a:p>
            <a:pPr marL="0" lvl="2" indent="0">
              <a:buNone/>
            </a:pPr>
            <a:r>
              <a:rPr lang="en-US" dirty="0" smtClean="0"/>
              <a:t>1. Instance </a:t>
            </a:r>
            <a:r>
              <a:rPr lang="en-US" dirty="0"/>
              <a:t>type: t2.micro</a:t>
            </a:r>
            <a:endParaRPr lang="en-IN" sz="1800" dirty="0"/>
          </a:p>
          <a:p>
            <a:pPr marL="0" lvl="2" indent="0">
              <a:buNone/>
            </a:pPr>
            <a:r>
              <a:rPr lang="en-US" dirty="0"/>
              <a:t>2. RAM: minimum 4GB</a:t>
            </a:r>
            <a:endParaRPr lang="en-IN" dirty="0"/>
          </a:p>
          <a:p>
            <a:pPr marL="0" lvl="2" indent="0">
              <a:buNone/>
            </a:pPr>
            <a:r>
              <a:rPr lang="en-US" dirty="0" smtClean="0"/>
              <a:t>3. CPU</a:t>
            </a:r>
            <a:r>
              <a:rPr lang="en-US" dirty="0"/>
              <a:t>: 2.5 GHZ</a:t>
            </a:r>
            <a:endParaRPr lang="en-IN" sz="1800" dirty="0"/>
          </a:p>
          <a:p>
            <a:pPr marL="342900" lvl="2" indent="-342900"/>
            <a:endParaRPr lang="en-IN" b="1" dirty="0" smtClean="0"/>
          </a:p>
          <a:p>
            <a:pPr marL="0" lvl="2" indent="0">
              <a:buNone/>
            </a:pPr>
            <a:r>
              <a:rPr lang="en-US" dirty="0"/>
              <a:t> </a:t>
            </a:r>
            <a:endParaRPr lang="en-US" dirty="0" smtClean="0"/>
          </a:p>
          <a:p>
            <a:pPr marL="0" lvl="2" indent="0">
              <a:buNone/>
            </a:pPr>
            <a:endParaRPr lang="en-US" b="1" dirty="0"/>
          </a:p>
          <a:p>
            <a:pPr marL="0" lvl="2" indent="0">
              <a:buNone/>
            </a:pPr>
            <a:endParaRPr lang="en-US" b="1" dirty="0" smtClean="0"/>
          </a:p>
          <a:p>
            <a:pPr marL="0" lvl="2" indent="0">
              <a:buNone/>
            </a:pPr>
            <a:endParaRPr lang="en-US" b="1" dirty="0"/>
          </a:p>
          <a:p>
            <a:pPr marL="0" lvl="2" indent="0">
              <a:buNone/>
            </a:pPr>
            <a:r>
              <a:rPr lang="en-US" b="1" dirty="0" smtClean="0"/>
              <a:t>SOFTWARE REQUIREMENTS</a:t>
            </a:r>
          </a:p>
          <a:p>
            <a:pPr marL="0" lvl="2" indent="0">
              <a:buNone/>
            </a:pPr>
            <a:endParaRPr lang="en-US" dirty="0" smtClean="0"/>
          </a:p>
          <a:p>
            <a:pPr marL="0" lvl="2" indent="0">
              <a:buNone/>
            </a:pPr>
            <a:r>
              <a:rPr lang="en-US" dirty="0" smtClean="0"/>
              <a:t> 1. Operating system: </a:t>
            </a:r>
            <a:r>
              <a:rPr lang="en-US" dirty="0" err="1" smtClean="0"/>
              <a:t>Debian</a:t>
            </a:r>
            <a:r>
              <a:rPr lang="en-US" dirty="0" smtClean="0"/>
              <a:t> </a:t>
            </a:r>
            <a:endParaRPr lang="en-IN" dirty="0" smtClean="0"/>
          </a:p>
          <a:p>
            <a:pPr marL="0" lvl="2" indent="0">
              <a:buNone/>
            </a:pPr>
            <a:r>
              <a:rPr lang="en-US" dirty="0" smtClean="0"/>
              <a:t>2. Platform: Amazon Web Service</a:t>
            </a:r>
            <a:endParaRPr lang="en-IN" dirty="0" smtClean="0"/>
          </a:p>
          <a:p>
            <a:pPr marL="0" lvl="2" indent="0">
              <a:buNone/>
            </a:pPr>
            <a:r>
              <a:rPr lang="en-US" dirty="0" smtClean="0"/>
              <a:t>3. CI Platform : Jenkins</a:t>
            </a:r>
            <a:endParaRPr lang="en-IN" dirty="0" smtClean="0"/>
          </a:p>
          <a:p>
            <a:pPr marL="0" lvl="2" indent="0">
              <a:buNone/>
            </a:pPr>
            <a:r>
              <a:rPr lang="en-US" dirty="0" smtClean="0"/>
              <a:t>4. Monitoring tool: Prometheus (</a:t>
            </a:r>
            <a:r>
              <a:rPr lang="en-US" dirty="0" err="1" smtClean="0"/>
              <a:t>Grafana</a:t>
            </a:r>
            <a:r>
              <a:rPr lang="en-US" dirty="0" smtClean="0"/>
              <a:t>)</a:t>
            </a:r>
            <a:endParaRPr lang="en-IN" dirty="0" smtClean="0"/>
          </a:p>
          <a:p>
            <a:pPr marL="0" indent="0">
              <a:buNone/>
            </a:pPr>
            <a:endParaRPr lang="en-IN" sz="2800" dirty="0" smtClean="0"/>
          </a:p>
          <a:p>
            <a:endParaRPr lang="en-US" dirty="0" smtClean="0"/>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Architecture</a:t>
            </a:r>
          </a:p>
        </p:txBody>
      </p:sp>
      <p:pic>
        <p:nvPicPr>
          <p:cNvPr id="1027" name="Picture 3" descr="C:\Users\ditiss\Desktop\arche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8618" y="1582953"/>
            <a:ext cx="5868988" cy="4524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IN" sz="4000" dirty="0">
                <a:latin typeface="Arial" panose="020B0604020202020204" pitchFamily="34" charset="0"/>
                <a:cs typeface="Arial" panose="020B0604020202020204" pitchFamily="34" charset="0"/>
              </a:rPr>
              <a:t>Git (Distributed Version Control System)</a:t>
            </a:r>
          </a:p>
        </p:txBody>
      </p:sp>
      <p:pic>
        <p:nvPicPr>
          <p:cNvPr id="5" name="Picture 4" descr="D:\MAHESH\Project\Screenshot\Git Hub 2.png"/>
          <p:cNvPicPr/>
          <p:nvPr/>
        </p:nvPicPr>
        <p:blipFill>
          <a:blip r:embed="rId2">
            <a:extLst>
              <a:ext uri="{28A0092B-C50C-407E-A947-70E740481C1C}">
                <a14:useLocalDpi xmlns:a14="http://schemas.microsoft.com/office/drawing/2010/main" val="0"/>
              </a:ext>
            </a:extLst>
          </a:blip>
          <a:srcRect/>
          <a:stretch>
            <a:fillRect/>
          </a:stretch>
        </p:blipFill>
        <p:spPr bwMode="auto">
          <a:xfrm>
            <a:off x="939451" y="1642032"/>
            <a:ext cx="10308921" cy="458452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IN" sz="4000" dirty="0" err="1" smtClean="0">
                <a:effectLst/>
                <a:latin typeface="Arial" panose="020B0604020202020204" pitchFamily="34" charset="0"/>
                <a:ea typeface="Calibri" panose="020F0502020204030204" pitchFamily="34" charset="0"/>
                <a:cs typeface="Arial" panose="020B0604020202020204" pitchFamily="34" charset="0"/>
              </a:rPr>
              <a:t>Dockerfile</a:t>
            </a:r>
            <a:endParaRPr lang="en-IN" dirty="0"/>
          </a:p>
        </p:txBody>
      </p:sp>
      <p:pic>
        <p:nvPicPr>
          <p:cNvPr id="6" name="Picture 5"/>
          <p:cNvPicPr/>
          <p:nvPr/>
        </p:nvPicPr>
        <p:blipFill>
          <a:blip r:embed="rId2"/>
          <a:stretch>
            <a:fillRect/>
          </a:stretch>
        </p:blipFill>
        <p:spPr>
          <a:xfrm>
            <a:off x="1716066" y="1528175"/>
            <a:ext cx="8455068" cy="4521896"/>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199" y="365125"/>
            <a:ext cx="10596513" cy="6063955"/>
          </a:xfrm>
        </p:spPr>
        <p:txBody>
          <a:bodyPr/>
          <a:lstStyle/>
          <a:p>
            <a:pPr algn="ctr"/>
            <a:r>
              <a:rPr lang="en-IN" sz="4400" b="1" dirty="0">
                <a:effectLst/>
                <a:latin typeface="Arial" panose="020B0604020202020204" pitchFamily="34" charset="0"/>
                <a:ea typeface="Calibri" panose="020F0502020204030204" pitchFamily="34" charset="0"/>
                <a:cs typeface="Arial" panose="020B0604020202020204" pitchFamily="34" charset="0"/>
              </a:rPr>
              <a:t>Project Workflow </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smtClean="0">
                <a:latin typeface="Arial" panose="020B0604020202020204" pitchFamily="34" charset="0"/>
                <a:cs typeface="Arial" panose="020B0604020202020204" pitchFamily="34" charset="0"/>
              </a:rPr>
              <a:t>Pipeline</a:t>
            </a:r>
            <a:endParaRPr lang="en-US" altLang="en-IN" dirty="0">
              <a:latin typeface="Arial" panose="020B0604020202020204" pitchFamily="34" charset="0"/>
              <a:cs typeface="Arial" panose="020B0604020202020204"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8187" y="1327759"/>
            <a:ext cx="8096250" cy="2542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3298" y="3870543"/>
            <a:ext cx="7572375"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53</TotalTime>
  <Words>485</Words>
  <Application>Microsoft Office PowerPoint</Application>
  <PresentationFormat>Widescreen</PresentationFormat>
  <Paragraphs>53</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Black</vt:lpstr>
      <vt:lpstr>Calibri</vt:lpstr>
      <vt:lpstr>Times New Roman</vt:lpstr>
      <vt:lpstr>Trebuchet MS</vt:lpstr>
      <vt:lpstr>Wingdings 3</vt:lpstr>
      <vt:lpstr>Facet</vt:lpstr>
      <vt:lpstr>INSTITUTE FOR ADVANCED COMPUTING  AND   SOFTWARE DEVELOPMENT   AKURDI, PUNE  </vt:lpstr>
      <vt:lpstr>Introduction </vt:lpstr>
      <vt:lpstr>Purpose</vt:lpstr>
      <vt:lpstr>Requirement </vt:lpstr>
      <vt:lpstr>Architecture</vt:lpstr>
      <vt:lpstr>Git (Distributed Version Control System)</vt:lpstr>
      <vt:lpstr>Dockerfile</vt:lpstr>
      <vt:lpstr>Project Workflow </vt:lpstr>
      <vt:lpstr>Pipeline</vt:lpstr>
      <vt:lpstr>Pipeline Output</vt:lpstr>
      <vt:lpstr>Load Balancer</vt:lpstr>
      <vt:lpstr>Simple Notification Service</vt:lpstr>
      <vt:lpstr>Output</vt:lpstr>
      <vt:lpstr>Prometheus Server:</vt:lpstr>
      <vt:lpstr>Grafana </vt:lpstr>
      <vt:lpstr>Grafana</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INSTITUTE FOR ADVANCED COMPUTING  AND   SOFTWARE DEVELOPMENT   AKURDI, PUNE</dc:title>
  <dc:creator>shubham khatal</dc:creator>
  <cp:lastModifiedBy>admin</cp:lastModifiedBy>
  <cp:revision>61</cp:revision>
  <dcterms:created xsi:type="dcterms:W3CDTF">2022-04-13T06:00:00Z</dcterms:created>
  <dcterms:modified xsi:type="dcterms:W3CDTF">2023-08-30T11:03:48Z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C0E73C81FEC04A999F038B328DBABEA1_13</vt:lpwstr>
  </property>
  <property fmtid="{D5CDD505-2E9C-101B-9397-08002B2CF9AE}" pid="3" name="KSOProductBuildVer">
    <vt:lpwstr>1033-11.2.0.11213</vt:lpwstr>
  </property>
</Properties>
</file>