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0"/>
  </p:notesMasterIdLst>
  <p:handoutMasterIdLst>
    <p:handoutMasterId r:id="rId21"/>
  </p:handoutMasterIdLst>
  <p:sldIdLst>
    <p:sldId id="344" r:id="rId2"/>
    <p:sldId id="360" r:id="rId3"/>
    <p:sldId id="366" r:id="rId4"/>
    <p:sldId id="367" r:id="rId5"/>
    <p:sldId id="368" r:id="rId6"/>
    <p:sldId id="365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59" r:id="rId19"/>
  </p:sldIdLst>
  <p:sldSz cx="10058400" cy="56594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494DB"/>
    <a:srgbClr val="B9CDE5"/>
    <a:srgbClr val="DCE6F2"/>
    <a:srgbClr val="C6D9F1"/>
    <a:srgbClr val="D9D9D9"/>
    <a:srgbClr val="4FBACE"/>
    <a:srgbClr val="4BACC6"/>
    <a:srgbClr val="EA5559"/>
    <a:srgbClr val="EA2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6263" autoAdjust="0"/>
  </p:normalViewPr>
  <p:slideViewPr>
    <p:cSldViewPr>
      <p:cViewPr>
        <p:scale>
          <a:sx n="100" d="100"/>
          <a:sy n="100" d="100"/>
        </p:scale>
        <p:origin x="-72" y="216"/>
      </p:cViewPr>
      <p:guideLst>
        <p:guide orient="horz" pos="3414"/>
        <p:guide orient="horz" pos="678"/>
        <p:guide orient="horz" pos="976"/>
        <p:guide pos="6144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1CA2B-63FD-43B1-BB3E-0E25807BFE2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3647C-AA5A-4243-A08A-0E3C5597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A56E-4CDB-424C-B436-1DEEC3A52D4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ADEF-2CC7-4FBB-9433-D7E51E86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62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 descr="iStock_000002285402XSmall_02.jpg"/>
          <p:cNvPicPr>
            <a:picLocks noChangeAspect="1"/>
          </p:cNvPicPr>
          <p:nvPr userDrawn="1"/>
        </p:nvPicPr>
        <p:blipFill rotWithShape="1">
          <a:blip r:embed="rId2">
            <a:lum bright="-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" t="7298" b="16314"/>
          <a:stretch/>
        </p:blipFill>
        <p:spPr bwMode="auto">
          <a:xfrm>
            <a:off x="2" y="466724"/>
            <a:ext cx="10058400" cy="519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/>
          <p:cNvSpPr/>
          <p:nvPr userDrawn="1"/>
        </p:nvSpPr>
        <p:spPr>
          <a:xfrm>
            <a:off x="2" y="466724"/>
            <a:ext cx="10058400" cy="5192713"/>
          </a:xfrm>
          <a:prstGeom prst="rect">
            <a:avLst/>
          </a:prstGeom>
          <a:gradFill flip="none" rotWithShape="1">
            <a:gsLst>
              <a:gs pos="48000">
                <a:srgbClr val="183251">
                  <a:alpha val="80000"/>
                </a:srgbClr>
              </a:gs>
              <a:gs pos="1000">
                <a:srgbClr val="254061">
                  <a:shade val="30000"/>
                  <a:satMod val="115000"/>
                  <a:alpha val="60000"/>
                </a:srgbClr>
              </a:gs>
              <a:gs pos="100000">
                <a:srgbClr val="254061">
                  <a:shade val="100000"/>
                  <a:satMod val="115000"/>
                </a:srgb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67518"/>
            <a:ext cx="10058400" cy="5192713"/>
          </a:xfrm>
          <a:prstGeom prst="rect">
            <a:avLst/>
          </a:prstGeom>
          <a:gradFill flip="none" rotWithShape="1">
            <a:gsLst>
              <a:gs pos="25000">
                <a:srgbClr val="254061">
                  <a:shade val="30000"/>
                  <a:satMod val="115000"/>
                  <a:alpha val="0"/>
                  <a:lumMod val="100000"/>
                </a:srgbClr>
              </a:gs>
              <a:gs pos="100000">
                <a:srgbClr val="254061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0" y="3363119"/>
            <a:ext cx="10058400" cy="1295400"/>
          </a:xfrm>
          <a:prstGeom prst="rect">
            <a:avLst/>
          </a:prstGeom>
          <a:solidFill>
            <a:srgbClr val="EA55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3498832"/>
            <a:ext cx="9525000" cy="511985"/>
          </a:xfrm>
          <a:prstGeom prst="rect">
            <a:avLst/>
          </a:prstGeom>
        </p:spPr>
        <p:txBody>
          <a:bodyPr anchor="ctr"/>
          <a:lstStyle>
            <a:lvl1pPr algn="l">
              <a:defRPr sz="4000" baseline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228600" y="4158457"/>
            <a:ext cx="3810000" cy="40084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kern="12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Authored by: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5562600" y="4158457"/>
            <a:ext cx="4191000" cy="40084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kern="12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Presented by: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3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077119"/>
            <a:ext cx="10058400" cy="762000"/>
          </a:xfrm>
          <a:prstGeom prst="rect">
            <a:avLst/>
          </a:prstGeom>
          <a:solidFill>
            <a:srgbClr val="EA55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304800" y="2250760"/>
            <a:ext cx="4495800" cy="2788759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accent6"/>
              </a:buClr>
              <a:buSzPct val="125000"/>
              <a:buFont typeface="Arial" pitchFamily="34" charset="0"/>
              <a:buChar char="•"/>
              <a:defRPr lang="en-US" sz="1400" kern="1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  <a:buClr>
                <a:srgbClr val="0075B0"/>
              </a:buClr>
            </a:pPr>
            <a:r>
              <a:rPr lang="en-US" sz="1400" dirty="0" smtClean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Placeholder text just for reference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23106" y="1077119"/>
            <a:ext cx="7257288" cy="762000"/>
          </a:xfrm>
          <a:prstGeom prst="rect">
            <a:avLst/>
          </a:prstGeom>
        </p:spPr>
        <p:txBody>
          <a:bodyPr anchor="ctr"/>
          <a:lstStyle>
            <a:lvl1pPr algn="l">
              <a:defRPr sz="2000" b="1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5257800" y="2250760"/>
            <a:ext cx="4495800" cy="2788759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accent6"/>
              </a:buClr>
              <a:buSzPct val="125000"/>
              <a:buFont typeface="Arial" pitchFamily="34" charset="0"/>
              <a:buChar char="•"/>
              <a:defRPr lang="en-US" sz="1400" kern="1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  <a:buClr>
                <a:srgbClr val="0075B0"/>
              </a:buClr>
            </a:pPr>
            <a:r>
              <a:rPr lang="en-US" sz="1400" dirty="0" smtClean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Placeholder text just for reference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9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89" t="9127" r="7020" b="20482"/>
          <a:stretch/>
        </p:blipFill>
        <p:spPr bwMode="auto">
          <a:xfrm>
            <a:off x="3411725" y="466723"/>
            <a:ext cx="6646675" cy="519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38100" y="466724"/>
            <a:ext cx="8572500" cy="5192713"/>
          </a:xfrm>
          <a:prstGeom prst="rect">
            <a:avLst/>
          </a:prstGeom>
          <a:gradFill flip="none" rotWithShape="1">
            <a:gsLst>
              <a:gs pos="9000">
                <a:srgbClr val="254061">
                  <a:shade val="30000"/>
                  <a:satMod val="115000"/>
                  <a:alpha val="0"/>
                </a:srgbClr>
              </a:gs>
              <a:gs pos="56000">
                <a:srgbClr val="254061">
                  <a:shade val="100000"/>
                  <a:satMod val="115000"/>
                </a:srgb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2" y="466724"/>
            <a:ext cx="10058400" cy="5192713"/>
          </a:xfrm>
          <a:prstGeom prst="rect">
            <a:avLst/>
          </a:prstGeom>
          <a:gradFill flip="none" rotWithShape="1">
            <a:gsLst>
              <a:gs pos="62000">
                <a:srgbClr val="183251">
                  <a:alpha val="35000"/>
                </a:srgbClr>
              </a:gs>
              <a:gs pos="1000">
                <a:srgbClr val="254061">
                  <a:shade val="30000"/>
                  <a:satMod val="115000"/>
                  <a:alpha val="15000"/>
                </a:srgbClr>
              </a:gs>
              <a:gs pos="100000">
                <a:srgbClr val="254061">
                  <a:shade val="100000"/>
                  <a:satMod val="115000"/>
                </a:srgb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3058319"/>
            <a:ext cx="7467600" cy="828673"/>
          </a:xfrm>
          <a:prstGeom prst="rect">
            <a:avLst/>
          </a:prstGeom>
          <a:gradFill flip="none" rotWithShape="1">
            <a:gsLst>
              <a:gs pos="0">
                <a:srgbClr val="EA5559">
                  <a:alpha val="80000"/>
                </a:srgbClr>
              </a:gs>
              <a:gs pos="100000">
                <a:srgbClr val="EA5559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223106" y="3058320"/>
            <a:ext cx="3739294" cy="82867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Any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8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slid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"/>
          <a:stretch/>
        </p:blipFill>
        <p:spPr>
          <a:xfrm>
            <a:off x="0" y="466725"/>
            <a:ext cx="10058399" cy="518765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461671"/>
            <a:ext cx="10058400" cy="519776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0000"/>
                  <a:lumMod val="100000"/>
                </a:schemeClr>
              </a:gs>
              <a:gs pos="37000">
                <a:schemeClr val="bg1">
                  <a:alpha val="75000"/>
                  <a:lumMod val="82000"/>
                  <a:lumOff val="18000"/>
                </a:schemeClr>
              </a:gs>
              <a:gs pos="100000">
                <a:schemeClr val="bg1">
                  <a:alpha val="35000"/>
                  <a:lumMod val="10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751517"/>
            <a:ext cx="10058400" cy="4907920"/>
          </a:xfrm>
          <a:prstGeom prst="rect">
            <a:avLst/>
          </a:prstGeom>
          <a:solidFill>
            <a:srgbClr val="DCE6F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751517"/>
            <a:ext cx="10058398" cy="4907921"/>
          </a:xfrm>
          <a:prstGeom prst="rect">
            <a:avLst/>
          </a:prstGeom>
          <a:gradFill flip="none" rotWithShape="1">
            <a:gsLst>
              <a:gs pos="0">
                <a:srgbClr val="C3C3C3">
                  <a:alpha val="50000"/>
                </a:srgbClr>
              </a:gs>
              <a:gs pos="46000">
                <a:srgbClr val="BFBFBF">
                  <a:alpha val="10000"/>
                </a:srgbClr>
              </a:gs>
              <a:gs pos="100000">
                <a:srgbClr val="BFBFBF">
                  <a:alpha val="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Cybage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Software Pvt. Ltd. All Rights Reserved. Cybage Confidential.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66725"/>
            <a:ext cx="10058401" cy="381794"/>
          </a:xfrm>
          <a:prstGeom prst="rect">
            <a:avLst/>
          </a:prstGeom>
          <a:solidFill>
            <a:srgbClr val="435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461671"/>
            <a:ext cx="7257288" cy="386848"/>
          </a:xfrm>
          <a:prstGeom prst="rect">
            <a:avLst/>
          </a:prstGeom>
        </p:spPr>
        <p:txBody>
          <a:bodyPr anchor="ctr"/>
          <a:lstStyle>
            <a:lvl1pPr algn="l">
              <a:defRPr sz="1800" baseline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986" y="1121702"/>
            <a:ext cx="1970323" cy="382393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Font typeface="Arial" pitchFamily="34" charset="0"/>
              <a:buNone/>
              <a:defRPr sz="10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0"/>
          </p:nvPr>
        </p:nvSpPr>
        <p:spPr>
          <a:xfrm>
            <a:off x="2614002" y="1113980"/>
            <a:ext cx="1970323" cy="382393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Font typeface="Arial" pitchFamily="34" charset="0"/>
              <a:buNone/>
              <a:defRPr sz="10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954593" y="1113980"/>
            <a:ext cx="1970323" cy="382393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Font typeface="Arial" pitchFamily="34" charset="0"/>
              <a:buNone/>
              <a:defRPr sz="10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8"/>
          </p:nvPr>
        </p:nvSpPr>
        <p:spPr>
          <a:xfrm>
            <a:off x="301722" y="2521878"/>
            <a:ext cx="1977588" cy="1679441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19"/>
          </p:nvPr>
        </p:nvSpPr>
        <p:spPr>
          <a:xfrm>
            <a:off x="2616471" y="2521878"/>
            <a:ext cx="1977588" cy="1679441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58383" y="2521878"/>
            <a:ext cx="1977588" cy="1679441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2"/>
          </p:nvPr>
        </p:nvSpPr>
        <p:spPr>
          <a:xfrm>
            <a:off x="7289622" y="1113980"/>
            <a:ext cx="1970323" cy="382393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Font typeface="Arial" pitchFamily="34" charset="0"/>
              <a:buNone/>
              <a:defRPr sz="10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93412" y="2521878"/>
            <a:ext cx="1977588" cy="1679441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959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"/>
          <a:stretch/>
        </p:blipFill>
        <p:spPr>
          <a:xfrm>
            <a:off x="0" y="466725"/>
            <a:ext cx="10058399" cy="518765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461671"/>
            <a:ext cx="10058400" cy="519776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0000"/>
                  <a:lumMod val="100000"/>
                </a:schemeClr>
              </a:gs>
              <a:gs pos="37000">
                <a:schemeClr val="bg1">
                  <a:alpha val="75000"/>
                  <a:lumMod val="82000"/>
                  <a:lumOff val="18000"/>
                </a:schemeClr>
              </a:gs>
              <a:gs pos="100000">
                <a:schemeClr val="bg1">
                  <a:alpha val="35000"/>
                  <a:lumMod val="10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751517"/>
            <a:ext cx="10058400" cy="4907920"/>
          </a:xfrm>
          <a:prstGeom prst="rect">
            <a:avLst/>
          </a:prstGeom>
          <a:solidFill>
            <a:srgbClr val="DCE6F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466725"/>
            <a:ext cx="10058398" cy="5192713"/>
          </a:xfrm>
          <a:prstGeom prst="rect">
            <a:avLst/>
          </a:prstGeom>
          <a:gradFill flip="none" rotWithShape="1">
            <a:gsLst>
              <a:gs pos="0">
                <a:srgbClr val="C3C3C3">
                  <a:alpha val="50000"/>
                </a:srgbClr>
              </a:gs>
              <a:gs pos="46000">
                <a:srgbClr val="BFBFBF">
                  <a:alpha val="10000"/>
                </a:srgbClr>
              </a:gs>
              <a:gs pos="100000">
                <a:srgbClr val="BFBFBF">
                  <a:alpha val="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0" y="466725"/>
            <a:ext cx="10058401" cy="381794"/>
          </a:xfrm>
          <a:prstGeom prst="rect">
            <a:avLst/>
          </a:prstGeom>
          <a:solidFill>
            <a:srgbClr val="435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228600" y="461671"/>
            <a:ext cx="7257288" cy="386848"/>
          </a:xfrm>
          <a:prstGeom prst="rect">
            <a:avLst/>
          </a:prstGeom>
        </p:spPr>
        <p:txBody>
          <a:bodyPr anchor="ctr"/>
          <a:lstStyle>
            <a:lvl1pPr algn="l">
              <a:defRPr sz="1800" baseline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4"/>
          </p:nvPr>
        </p:nvSpPr>
        <p:spPr>
          <a:xfrm>
            <a:off x="6452464" y="1579563"/>
            <a:ext cx="2715768" cy="2926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sy="23000" kx="1200000" algn="b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/>
            <a:endParaRPr lang="en-US" dirty="0" smtClean="0"/>
          </a:p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3"/>
          </p:nvPr>
        </p:nvSpPr>
        <p:spPr>
          <a:xfrm>
            <a:off x="3374722" y="1579563"/>
            <a:ext cx="2715768" cy="2926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sy="23000" kx="1200000" algn="b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/>
            <a:endParaRPr lang="en-US" dirty="0" smtClean="0"/>
          </a:p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1"/>
          </p:nvPr>
        </p:nvSpPr>
        <p:spPr>
          <a:xfrm>
            <a:off x="310252" y="1579563"/>
            <a:ext cx="2715768" cy="2926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sy="23000" kx="1200000" algn="b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/>
            <a:endParaRPr lang="en-US" dirty="0" smtClean="0"/>
          </a:p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1"/>
          </p:nvPr>
        </p:nvSpPr>
        <p:spPr>
          <a:xfrm>
            <a:off x="6452464" y="1072005"/>
            <a:ext cx="2719712" cy="538514"/>
          </a:xfrm>
          <a:prstGeom prst="rect">
            <a:avLst/>
          </a:prstGeom>
          <a:solidFill>
            <a:srgbClr val="4F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400" kern="1200" dirty="0" smtClean="0">
                <a:solidFill>
                  <a:schemeClr val="l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/>
          </p:nvPr>
        </p:nvSpPr>
        <p:spPr>
          <a:xfrm>
            <a:off x="3374722" y="1072005"/>
            <a:ext cx="2719712" cy="538514"/>
          </a:xfrm>
          <a:prstGeom prst="rect">
            <a:avLst/>
          </a:prstGeom>
          <a:solidFill>
            <a:srgbClr val="049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400" kern="1200" dirty="0" smtClean="0">
                <a:solidFill>
                  <a:schemeClr val="l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2"/>
          </p:nvPr>
        </p:nvSpPr>
        <p:spPr>
          <a:xfrm>
            <a:off x="301721" y="1072005"/>
            <a:ext cx="2719712" cy="538514"/>
          </a:xfrm>
          <a:prstGeom prst="rect">
            <a:avLst/>
          </a:prstGeom>
          <a:solidFill>
            <a:srgbClr val="2F5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400" kern="1200" dirty="0" smtClean="0">
                <a:solidFill>
                  <a:schemeClr val="l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863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"/>
          <a:stretch/>
        </p:blipFill>
        <p:spPr>
          <a:xfrm>
            <a:off x="0" y="466726"/>
            <a:ext cx="10058400" cy="519271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66725"/>
            <a:ext cx="10058400" cy="51927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0000"/>
                </a:schemeClr>
              </a:gs>
              <a:gs pos="49000">
                <a:schemeClr val="bg1">
                  <a:lumMod val="100000"/>
                  <a:alpha val="85000"/>
                </a:schemeClr>
              </a:gs>
              <a:gs pos="100000">
                <a:schemeClr val="bg1">
                  <a:alpha val="9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467519"/>
            <a:ext cx="10058400" cy="5192712"/>
          </a:xfrm>
          <a:prstGeom prst="rect">
            <a:avLst/>
          </a:prstGeom>
          <a:solidFill>
            <a:srgbClr val="DCE6F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66725"/>
            <a:ext cx="10058401" cy="5192713"/>
          </a:xfrm>
          <a:prstGeom prst="rect">
            <a:avLst/>
          </a:prstGeom>
          <a:gradFill flip="none" rotWithShape="1">
            <a:gsLst>
              <a:gs pos="0">
                <a:srgbClr val="C3C3C3">
                  <a:alpha val="50000"/>
                </a:srgbClr>
              </a:gs>
              <a:gs pos="46000">
                <a:srgbClr val="BFBFBF">
                  <a:alpha val="10000"/>
                </a:srgbClr>
              </a:gs>
              <a:gs pos="100000">
                <a:srgbClr val="BFBFBF">
                  <a:alpha val="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66725"/>
            <a:ext cx="10058401" cy="381794"/>
          </a:xfrm>
          <a:prstGeom prst="rect">
            <a:avLst/>
          </a:prstGeom>
          <a:solidFill>
            <a:srgbClr val="435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8600" y="461671"/>
            <a:ext cx="7257288" cy="386848"/>
          </a:xfrm>
          <a:prstGeom prst="rect">
            <a:avLst/>
          </a:prstGeom>
        </p:spPr>
        <p:txBody>
          <a:bodyPr anchor="ctr"/>
          <a:lstStyle>
            <a:lvl1pPr algn="l">
              <a:defRPr sz="1800" baseline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4800" y="1076325"/>
            <a:ext cx="9448800" cy="411559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ffectLst>
            <a:outerShdw blurRad="406400" sy="23000" kx="1200000" algn="b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Placeholder 1"/>
          <p:cNvSpPr>
            <a:spLocks noGrp="1"/>
          </p:cNvSpPr>
          <p:nvPr>
            <p:ph type="body" sz="half" idx="2"/>
          </p:nvPr>
        </p:nvSpPr>
        <p:spPr>
          <a:xfrm>
            <a:off x="304800" y="1153319"/>
            <a:ext cx="7269734" cy="3612070"/>
          </a:xfrm>
          <a:prstGeom prst="rect">
            <a:avLst/>
          </a:prstGeom>
        </p:spPr>
        <p:txBody>
          <a:bodyPr/>
          <a:lstStyle>
            <a:lvl1pPr indent="-228600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Segoe UI 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9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6725"/>
            <a:ext cx="10058397" cy="5226323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414804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" t="8270" r="2464" b="2246"/>
          <a:stretch/>
        </p:blipFill>
        <p:spPr>
          <a:xfrm>
            <a:off x="0" y="-1"/>
            <a:ext cx="10058399" cy="565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44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iStock_000002285402XSmall_02.jpg"/>
          <p:cNvPicPr>
            <a:picLocks noChangeAspect="1"/>
          </p:cNvPicPr>
          <p:nvPr userDrawn="1"/>
        </p:nvPicPr>
        <p:blipFill rotWithShape="1">
          <a:blip r:embed="rId10">
            <a:lum bright="-6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" t="7298" b="16314"/>
          <a:stretch/>
        </p:blipFill>
        <p:spPr bwMode="auto">
          <a:xfrm>
            <a:off x="2" y="466724"/>
            <a:ext cx="10058400" cy="519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2" y="466724"/>
            <a:ext cx="10058400" cy="5192713"/>
          </a:xfrm>
          <a:prstGeom prst="rect">
            <a:avLst/>
          </a:prstGeom>
          <a:gradFill flip="none" rotWithShape="1">
            <a:gsLst>
              <a:gs pos="48000">
                <a:srgbClr val="183251">
                  <a:alpha val="80000"/>
                </a:srgbClr>
              </a:gs>
              <a:gs pos="1000">
                <a:srgbClr val="254061">
                  <a:shade val="30000"/>
                  <a:satMod val="115000"/>
                  <a:alpha val="60000"/>
                </a:srgbClr>
              </a:gs>
              <a:gs pos="100000">
                <a:srgbClr val="254061">
                  <a:shade val="100000"/>
                  <a:satMod val="115000"/>
                </a:srgb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" y="466724"/>
            <a:ext cx="10058400" cy="51927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30000"/>
                </a:schemeClr>
              </a:gs>
              <a:gs pos="50000">
                <a:schemeClr val="tx2">
                  <a:lumMod val="50000"/>
                  <a:alpha val="60000"/>
                </a:schemeClr>
              </a:gs>
              <a:gs pos="100000">
                <a:schemeClr val="bg1">
                  <a:lumMod val="0"/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85227"/>
            <a:ext cx="1236943" cy="27387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63000" y="118110"/>
            <a:ext cx="1082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rgbClr val="0070C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6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7" r:id="rId2"/>
    <p:sldLayoutId id="2147483729" r:id="rId3"/>
    <p:sldLayoutId id="2147483725" r:id="rId4"/>
    <p:sldLayoutId id="2147483711" r:id="rId5"/>
    <p:sldLayoutId id="2147483707" r:id="rId6"/>
    <p:sldLayoutId id="2147483710" r:id="rId7"/>
    <p:sldLayoutId id="2147483719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ecma-international.org/ecma-262/6.0/" TargetMode="External"/><Relationship Id="rId4" Type="http://schemas.openxmlformats.org/officeDocument/2006/relationships/hyperlink" Target="https://www.typescriptlang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 dirty="0" smtClean="0"/>
              <a:t>Authored by: Nilesh Pagar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r>
              <a:rPr lang="en-US" dirty="0" smtClean="0"/>
              <a:t>Presented by: Nilesh Pagar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7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Setup and Bootstrap Angular2 &amp; Creating our first component and the main app component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Set up our development </a:t>
            </a:r>
            <a:r>
              <a:rPr lang="en-US" dirty="0" smtClean="0">
                <a:solidFill>
                  <a:schemeClr val="tx1"/>
                </a:solidFill>
              </a:rPr>
              <a:t>environment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Write the Angular root component for our </a:t>
            </a:r>
            <a:r>
              <a:rPr lang="en-US" dirty="0" smtClean="0">
                <a:solidFill>
                  <a:schemeClr val="tx1"/>
                </a:solidFill>
              </a:rPr>
              <a:t>app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Add an Angular </a:t>
            </a:r>
            <a:r>
              <a:rPr lang="en-US" dirty="0" smtClean="0">
                <a:solidFill>
                  <a:schemeClr val="tx1"/>
                </a:solidFill>
              </a:rPr>
              <a:t>Module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Bootstrap it to take control of the main web </a:t>
            </a:r>
            <a:r>
              <a:rPr lang="en-US" dirty="0" smtClean="0">
                <a:solidFill>
                  <a:schemeClr val="tx1"/>
                </a:solidFill>
              </a:rPr>
              <a:t>page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Write the main page (index.html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sr-Latn-RS" sz="1400" dirty="0"/>
          </a:p>
        </p:txBody>
      </p:sp>
      <p:sp>
        <p:nvSpPr>
          <p:cNvPr id="2" name="Rectangle 1"/>
          <p:cNvSpPr/>
          <p:nvPr/>
        </p:nvSpPr>
        <p:spPr>
          <a:xfrm>
            <a:off x="2514600" y="2505760"/>
            <a:ext cx="5029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49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>Component and Component lifecycle</a:t>
            </a:r>
            <a:endParaRPr lang="en-US" sz="14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 </a:t>
            </a:r>
            <a:r>
              <a:rPr lang="en-US" i="1" dirty="0">
                <a:solidFill>
                  <a:schemeClr val="tx1"/>
                </a:solidFill>
              </a:rPr>
              <a:t>Component</a:t>
            </a:r>
            <a:r>
              <a:rPr lang="en-US" dirty="0">
                <a:solidFill>
                  <a:schemeClr val="tx1"/>
                </a:solidFill>
              </a:rPr>
              <a:t> is the most fundamental of Angular concepts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A component manages a view - a piece of the web page where we display information to the user and respond to user feedback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Technically, a component is a class that controls a view template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tx1"/>
                </a:solidFill>
              </a:rPr>
              <a:t>Lifecycle: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smtClean="0"/>
              <a:t>Constructor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err="1" smtClean="0"/>
              <a:t>ngOnInit</a:t>
            </a:r>
            <a:endParaRPr lang="en-US" sz="1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err="1" smtClean="0"/>
              <a:t>ngOnChange</a:t>
            </a:r>
            <a:endParaRPr lang="en-US" sz="1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err="1" smtClean="0"/>
              <a:t>ngDocheck</a:t>
            </a:r>
            <a:endParaRPr lang="en-US" sz="1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err="1" smtClean="0"/>
              <a:t>ngAfterContentInit</a:t>
            </a:r>
            <a:endParaRPr lang="en-US" sz="1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err="1" smtClean="0"/>
              <a:t>ngAfterContentChecked</a:t>
            </a:r>
            <a:endParaRPr lang="en-US" sz="1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err="1" smtClean="0"/>
              <a:t>ngAfterViewInit</a:t>
            </a:r>
            <a:endParaRPr lang="en-US" sz="1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err="1" smtClean="0"/>
              <a:t>ngAfterViewChecked</a:t>
            </a:r>
            <a:endParaRPr lang="en-US" sz="1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err="1" smtClean="0"/>
              <a:t>ngOnDestroy</a:t>
            </a:r>
            <a:endParaRPr lang="en-US" sz="1400" dirty="0" smtClean="0"/>
          </a:p>
          <a:p>
            <a:pPr marL="971550" lvl="1" indent="-514350">
              <a:buFont typeface="+mj-lt"/>
              <a:buAutoNum type="arabicPeriod"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sr-Latn-RS" sz="1400" dirty="0"/>
          </a:p>
        </p:txBody>
      </p:sp>
      <p:sp>
        <p:nvSpPr>
          <p:cNvPr id="2" name="Rectangle 1"/>
          <p:cNvSpPr/>
          <p:nvPr/>
        </p:nvSpPr>
        <p:spPr>
          <a:xfrm>
            <a:off x="2514600" y="2505760"/>
            <a:ext cx="5029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750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>Directives</a:t>
            </a:r>
            <a:endParaRPr lang="en-US" sz="14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Angular transforms DOM based on instruction from </a:t>
            </a:r>
            <a:r>
              <a:rPr lang="en-US" sz="1400" dirty="0" smtClean="0"/>
              <a:t>directives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Built in directives</a:t>
            </a:r>
            <a:endParaRPr lang="sr-Latn-RS" sz="1400" dirty="0"/>
          </a:p>
          <a:p>
            <a:pPr lvl="2"/>
            <a:r>
              <a:rPr lang="en-US" sz="1400" dirty="0"/>
              <a:t>Attribute directives</a:t>
            </a:r>
            <a:endParaRPr lang="sr-Latn-RS" sz="14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sr-Latn-RS" sz="1400" dirty="0"/>
              <a:t>ngStyle, ngClass – </a:t>
            </a:r>
            <a:r>
              <a:rPr lang="en-US" sz="1400" dirty="0"/>
              <a:t>[</a:t>
            </a:r>
            <a:r>
              <a:rPr lang="en-US" sz="1400" dirty="0" err="1"/>
              <a:t>class.ClassName</a:t>
            </a:r>
            <a:r>
              <a:rPr lang="en-US" sz="1400" dirty="0"/>
              <a:t>], [</a:t>
            </a:r>
            <a:r>
              <a:rPr lang="en-US" sz="1400" dirty="0" err="1"/>
              <a:t>style.color</a:t>
            </a:r>
            <a:r>
              <a:rPr lang="en-US" sz="1400" dirty="0"/>
              <a:t>]</a:t>
            </a:r>
            <a:r>
              <a:rPr lang="sr-Latn-RS" sz="1400" dirty="0"/>
              <a:t> </a:t>
            </a:r>
          </a:p>
          <a:p>
            <a:pPr lvl="2"/>
            <a:r>
              <a:rPr lang="en-US" sz="1400" dirty="0"/>
              <a:t>Structural directives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400" dirty="0"/>
              <a:t>They change DOM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400" dirty="0"/>
              <a:t>*</a:t>
            </a:r>
            <a:r>
              <a:rPr lang="en-US" sz="1400" dirty="0" err="1"/>
              <a:t>ngIf</a:t>
            </a:r>
            <a:r>
              <a:rPr lang="en-US" sz="1400" dirty="0"/>
              <a:t>, *</a:t>
            </a:r>
            <a:r>
              <a:rPr lang="en-US" sz="1400" dirty="0" err="1"/>
              <a:t>ngFor</a:t>
            </a:r>
            <a:endParaRPr lang="sr-Latn-RS" sz="1400" dirty="0"/>
          </a:p>
        </p:txBody>
      </p:sp>
      <p:sp>
        <p:nvSpPr>
          <p:cNvPr id="2" name="Rectangle 1"/>
          <p:cNvSpPr/>
          <p:nvPr/>
        </p:nvSpPr>
        <p:spPr>
          <a:xfrm>
            <a:off x="2514600" y="2505760"/>
            <a:ext cx="5029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314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Data binding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Used for coordination of communication between component and </a:t>
            </a:r>
            <a:r>
              <a:rPr lang="en-US" sz="1400" dirty="0" smtClean="0"/>
              <a:t>template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One way data binding</a:t>
            </a:r>
          </a:p>
          <a:p>
            <a:pPr lvl="2"/>
            <a:r>
              <a:rPr lang="en-US" sz="1400" dirty="0"/>
              <a:t>Event biding(Template &gt; Component)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400" dirty="0"/>
              <a:t>( ) are used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400" dirty="0"/>
              <a:t>Events like clicked, mouse enter, changed</a:t>
            </a:r>
            <a:r>
              <a:rPr lang="en-US" sz="1400" dirty="0" smtClean="0"/>
              <a:t>…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Two way data binding</a:t>
            </a:r>
          </a:p>
          <a:p>
            <a:pPr lvl="2"/>
            <a:r>
              <a:rPr lang="en-US" sz="1400" dirty="0"/>
              <a:t>Sends values from component to template, and returns changed values from template to component</a:t>
            </a:r>
            <a:endParaRPr lang="sr-Latn-RS" sz="1400" dirty="0"/>
          </a:p>
          <a:p>
            <a:pPr lvl="2"/>
            <a:r>
              <a:rPr lang="en-US" sz="1400" dirty="0"/>
              <a:t>[( )]</a:t>
            </a:r>
          </a:p>
          <a:p>
            <a:pPr lvl="1"/>
            <a:endParaRPr lang="sr-Latn-RS" sz="1400" dirty="0"/>
          </a:p>
        </p:txBody>
      </p:sp>
      <p:sp>
        <p:nvSpPr>
          <p:cNvPr id="2" name="Rectangle 1"/>
          <p:cNvSpPr/>
          <p:nvPr/>
        </p:nvSpPr>
        <p:spPr>
          <a:xfrm>
            <a:off x="2514600" y="2505760"/>
            <a:ext cx="5029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24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Nesting components, passing Data to components children and Sending events to parents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@Input</a:t>
            </a:r>
          </a:p>
          <a:p>
            <a:pPr lvl="2"/>
            <a:r>
              <a:rPr lang="en-US" sz="1400" dirty="0" smtClean="0"/>
              <a:t>It is </a:t>
            </a:r>
            <a:r>
              <a:rPr lang="en-US" sz="1400" dirty="0"/>
              <a:t>used to define an input property to achieve component property binding</a:t>
            </a: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@Output</a:t>
            </a:r>
          </a:p>
          <a:p>
            <a:pPr lvl="2"/>
            <a:r>
              <a:rPr lang="en-US" sz="1400" dirty="0" smtClean="0"/>
              <a:t>It is </a:t>
            </a:r>
            <a:r>
              <a:rPr lang="en-US" sz="1400" dirty="0"/>
              <a:t>used to define output </a:t>
            </a:r>
            <a:r>
              <a:rPr lang="en-US" sz="1400" dirty="0" smtClean="0"/>
              <a:t>property </a:t>
            </a:r>
            <a:r>
              <a:rPr lang="en-US" sz="1400" dirty="0"/>
              <a:t>to achieve custom event </a:t>
            </a:r>
            <a:r>
              <a:rPr lang="en-US" sz="1400" dirty="0" smtClean="0"/>
              <a:t>binding</a:t>
            </a:r>
          </a:p>
          <a:p>
            <a:pPr lvl="2"/>
            <a:r>
              <a:rPr lang="en-US" sz="1400" dirty="0" smtClean="0"/>
              <a:t>@Output will </a:t>
            </a:r>
            <a:r>
              <a:rPr lang="en-US" sz="1400" dirty="0"/>
              <a:t>be used with the instance of </a:t>
            </a:r>
            <a:r>
              <a:rPr lang="en-US" sz="1400" dirty="0" err="1"/>
              <a:t>EventEmitter</a:t>
            </a:r>
            <a:endParaRPr lang="sr-Latn-RS" sz="1400" dirty="0"/>
          </a:p>
        </p:txBody>
      </p:sp>
      <p:sp>
        <p:nvSpPr>
          <p:cNvPr id="2" name="Rectangle 1"/>
          <p:cNvSpPr/>
          <p:nvPr/>
        </p:nvSpPr>
        <p:spPr>
          <a:xfrm>
            <a:off x="2514600" y="2505760"/>
            <a:ext cx="5029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8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Service that allows data </a:t>
            </a:r>
            <a:r>
              <a:rPr lang="en-US" sz="1400" dirty="0" smtClean="0"/>
              <a:t>to </a:t>
            </a:r>
            <a:r>
              <a:rPr lang="en-US" sz="1400" dirty="0"/>
              <a:t>be returned or saved using Promises or </a:t>
            </a:r>
            <a:r>
              <a:rPr lang="en-US" sz="1400" dirty="0" smtClean="0"/>
              <a:t>Observables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1400" dirty="0"/>
              <a:t>RxJs (Reactive Js)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r-Latn-R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1400" dirty="0"/>
              <a:t>Observables </a:t>
            </a:r>
          </a:p>
          <a:p>
            <a:pPr lvl="2"/>
            <a:r>
              <a:rPr lang="en-US" sz="1400" dirty="0"/>
              <a:t>You need to subscribe to an observable</a:t>
            </a:r>
            <a:endParaRPr lang="sr-Latn-RS" sz="1400" dirty="0"/>
          </a:p>
          <a:p>
            <a:pPr lvl="2"/>
            <a:r>
              <a:rPr lang="en-US" sz="1400" dirty="0"/>
              <a:t>If something is changes observable notifies all subscribed parts</a:t>
            </a:r>
            <a:endParaRPr lang="sr-Latn-RS" sz="1400" dirty="0"/>
          </a:p>
          <a:p>
            <a:pPr lvl="1">
              <a:buFont typeface="Arial" panose="020B0604020202020204" pitchFamily="34" charset="0"/>
              <a:buChar char="•"/>
            </a:pPr>
            <a:endParaRPr lang="sr-Latn-RS" sz="1400" dirty="0"/>
          </a:p>
        </p:txBody>
      </p:sp>
      <p:sp>
        <p:nvSpPr>
          <p:cNvPr id="2" name="Rectangle 1"/>
          <p:cNvSpPr/>
          <p:nvPr/>
        </p:nvSpPr>
        <p:spPr>
          <a:xfrm>
            <a:off x="2514600" y="2505760"/>
            <a:ext cx="5029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10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>Forms</a:t>
            </a:r>
            <a:endParaRPr lang="en-US" sz="14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Angular offers two form-building technologies: </a:t>
            </a:r>
            <a:r>
              <a:rPr lang="en-US" sz="1400" b="1" i="1" dirty="0"/>
              <a:t>R</a:t>
            </a:r>
            <a:r>
              <a:rPr lang="en-US" sz="1400" b="1" i="1" dirty="0" smtClean="0"/>
              <a:t>eactive</a:t>
            </a:r>
            <a:r>
              <a:rPr lang="en-US" sz="1400" b="1" dirty="0"/>
              <a:t> forms </a:t>
            </a:r>
            <a:r>
              <a:rPr lang="en-US" sz="1400" b="1" dirty="0" smtClean="0"/>
              <a:t>or Model Driven </a:t>
            </a:r>
            <a:r>
              <a:rPr lang="en-US" sz="1400" dirty="0" smtClean="0"/>
              <a:t>and</a:t>
            </a:r>
            <a:r>
              <a:rPr lang="en-US" sz="1400" dirty="0"/>
              <a:t> </a:t>
            </a:r>
            <a:r>
              <a:rPr lang="en-US" sz="1400" b="1" i="1" dirty="0"/>
              <a:t>template-driven</a:t>
            </a:r>
            <a:r>
              <a:rPr lang="en-US" sz="1400" b="1" dirty="0"/>
              <a:t> forms.</a:t>
            </a:r>
            <a:r>
              <a:rPr lang="en-US" sz="1400" dirty="0"/>
              <a:t> </a:t>
            </a: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two technologies belong to the @angular/forms library and share a common set of form control classes</a:t>
            </a:r>
            <a:r>
              <a:rPr lang="en-US" sz="1400" dirty="0" smtClean="0"/>
              <a:t>.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Ex of template-driven form:</a:t>
            </a:r>
          </a:p>
          <a:p>
            <a:pPr marL="914400" lvl="2" indent="0">
              <a:buNone/>
            </a:pPr>
            <a:r>
              <a:rPr lang="sr-Latn-RS" sz="1000" dirty="0" smtClean="0"/>
              <a:t>&lt;</a:t>
            </a:r>
            <a:r>
              <a:rPr lang="sr-Latn-RS" sz="1000" dirty="0"/>
              <a:t>form #f="ngForm" (ngSubmit)="onSubmitTemplateBased</a:t>
            </a:r>
            <a:r>
              <a:rPr lang="sr-Latn-RS" sz="1000" dirty="0" smtClean="0"/>
              <a:t>()"&gt;</a:t>
            </a:r>
          </a:p>
          <a:p>
            <a:pPr marL="914400" lvl="2" indent="0">
              <a:buNone/>
            </a:pPr>
            <a:r>
              <a:rPr lang="sr-Latn-RS" sz="1000" dirty="0" smtClean="0"/>
              <a:t>        &lt;p&gt;</a:t>
            </a:r>
          </a:p>
          <a:p>
            <a:pPr marL="914400" lvl="2" indent="0">
              <a:buNone/>
            </a:pPr>
            <a:r>
              <a:rPr lang="sr-Latn-RS" sz="1000" dirty="0" smtClean="0"/>
              <a:t>            </a:t>
            </a:r>
            <a:r>
              <a:rPr lang="sr-Latn-RS" sz="1000" dirty="0"/>
              <a:t>&lt;label&gt;First Name:&lt;/label&gt;</a:t>
            </a:r>
          </a:p>
          <a:p>
            <a:pPr marL="914400" lvl="2" indent="0">
              <a:buNone/>
            </a:pPr>
            <a:r>
              <a:rPr lang="sr-Latn-RS" sz="1000" dirty="0"/>
              <a:t>            &lt;input type="text"  </a:t>
            </a:r>
          </a:p>
          <a:p>
            <a:pPr marL="914400" lvl="2" indent="0">
              <a:buNone/>
            </a:pPr>
            <a:r>
              <a:rPr lang="sr-Latn-RS" sz="1000" dirty="0"/>
              <a:t>                [(ngModel)]="user.firstName" required&gt;</a:t>
            </a:r>
          </a:p>
          <a:p>
            <a:pPr marL="914400" lvl="2" indent="0">
              <a:buNone/>
            </a:pPr>
            <a:r>
              <a:rPr lang="sr-Latn-RS" sz="1000" dirty="0"/>
              <a:t>        &lt;/p&gt;</a:t>
            </a:r>
          </a:p>
          <a:p>
            <a:pPr marL="914400" lvl="2" indent="0">
              <a:buNone/>
            </a:pPr>
            <a:r>
              <a:rPr lang="sr-Latn-RS" sz="1000" dirty="0"/>
              <a:t>        &lt;p&gt;</a:t>
            </a:r>
          </a:p>
          <a:p>
            <a:pPr marL="914400" lvl="2" indent="0">
              <a:buNone/>
            </a:pPr>
            <a:r>
              <a:rPr lang="sr-Latn-RS" sz="1000" dirty="0"/>
              <a:t>            &lt;label&gt;Password:&lt;/label&gt;</a:t>
            </a:r>
          </a:p>
          <a:p>
            <a:pPr marL="914400" lvl="2" indent="0">
              <a:buNone/>
            </a:pPr>
            <a:r>
              <a:rPr lang="sr-Latn-RS" sz="1000" dirty="0"/>
              <a:t>            &lt;input type="password"  </a:t>
            </a:r>
          </a:p>
          <a:p>
            <a:pPr marL="914400" lvl="2" indent="0">
              <a:buNone/>
            </a:pPr>
            <a:r>
              <a:rPr lang="sr-Latn-RS" sz="1000" dirty="0"/>
              <a:t>                [(ngModel)]="user.password" required&gt;</a:t>
            </a:r>
          </a:p>
          <a:p>
            <a:pPr marL="914400" lvl="2" indent="0">
              <a:buNone/>
            </a:pPr>
            <a:r>
              <a:rPr lang="sr-Latn-RS" sz="1000" dirty="0"/>
              <a:t>        &lt;/p&gt;</a:t>
            </a:r>
          </a:p>
          <a:p>
            <a:pPr marL="914400" lvl="2" indent="0">
              <a:buNone/>
            </a:pPr>
            <a:r>
              <a:rPr lang="sr-Latn-RS" sz="1000" dirty="0"/>
              <a:t>        &lt;p&gt;</a:t>
            </a:r>
          </a:p>
          <a:p>
            <a:pPr marL="914400" lvl="2" indent="0">
              <a:buNone/>
            </a:pPr>
            <a:r>
              <a:rPr lang="sr-Latn-RS" sz="1000" dirty="0"/>
              <a:t>            &lt;button type="submit" [disabled]="!f.valid"&gt;Submit&lt;/button&gt;</a:t>
            </a:r>
          </a:p>
          <a:p>
            <a:pPr marL="914400" lvl="2" indent="0">
              <a:buNone/>
            </a:pPr>
            <a:r>
              <a:rPr lang="sr-Latn-RS" sz="1000" dirty="0"/>
              <a:t>        &lt;/p&gt;</a:t>
            </a:r>
          </a:p>
          <a:p>
            <a:pPr marL="914400" lvl="2" indent="0">
              <a:buNone/>
            </a:pPr>
            <a:r>
              <a:rPr lang="sr-Latn-RS" sz="1000" dirty="0"/>
              <a:t>  </a:t>
            </a:r>
            <a:r>
              <a:rPr lang="sr-Latn-RS" sz="1000" dirty="0" smtClean="0"/>
              <a:t>&lt;/</a:t>
            </a:r>
            <a:r>
              <a:rPr lang="sr-Latn-RS" sz="1000" dirty="0"/>
              <a:t>form&gt;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4600" y="2505760"/>
            <a:ext cx="5029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10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>Reactive form controller</a:t>
            </a:r>
            <a:endParaRPr lang="en-US" sz="14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1000" dirty="0"/>
              <a:t>A model driven form looks on the surface pretty much like a template driven form.</a:t>
            </a:r>
            <a:endParaRPr lang="en-US" sz="1000" dirty="0" smtClean="0"/>
          </a:p>
          <a:p>
            <a:pPr marL="457200" lvl="1" indent="0">
              <a:buNone/>
            </a:pPr>
            <a:r>
              <a:rPr lang="en-US" sz="1000" dirty="0" smtClean="0"/>
              <a:t>import </a:t>
            </a:r>
            <a:r>
              <a:rPr lang="en-US" sz="1000" dirty="0"/>
              <a:t>{ </a:t>
            </a:r>
            <a:r>
              <a:rPr lang="en-US" sz="1000" dirty="0" err="1"/>
              <a:t>FormGroup</a:t>
            </a:r>
            <a:r>
              <a:rPr lang="en-US" sz="1000" dirty="0"/>
              <a:t>, </a:t>
            </a:r>
            <a:r>
              <a:rPr lang="en-US" sz="1000" dirty="0" err="1"/>
              <a:t>FormControl</a:t>
            </a:r>
            <a:r>
              <a:rPr lang="en-US" sz="1000" dirty="0"/>
              <a:t>, Validators, </a:t>
            </a:r>
            <a:r>
              <a:rPr lang="en-US" sz="1000" dirty="0" err="1"/>
              <a:t>FormBuilder</a:t>
            </a:r>
            <a:r>
              <a:rPr lang="en-US" sz="1000" dirty="0"/>
              <a:t> } </a:t>
            </a:r>
            <a:r>
              <a:rPr lang="en-US" sz="1000" dirty="0" smtClean="0"/>
              <a:t>    </a:t>
            </a:r>
            <a:r>
              <a:rPr lang="en-US" sz="1000" dirty="0"/>
              <a:t>from '@angular/forms</a:t>
            </a:r>
            <a:r>
              <a:rPr lang="en-US" sz="1000" dirty="0" smtClean="0"/>
              <a:t>';</a:t>
            </a:r>
            <a:endParaRPr lang="en-US" sz="1000" dirty="0"/>
          </a:p>
          <a:p>
            <a:pPr marL="857250" lvl="2" indent="0">
              <a:buNone/>
            </a:pPr>
            <a:r>
              <a:rPr lang="en-US" sz="1000" dirty="0"/>
              <a:t>@Component({</a:t>
            </a:r>
          </a:p>
          <a:p>
            <a:pPr marL="857250" lvl="2" indent="0">
              <a:buNone/>
            </a:pPr>
            <a:r>
              <a:rPr lang="en-US" sz="1000" dirty="0"/>
              <a:t>    selector: "model-driven-form",</a:t>
            </a:r>
          </a:p>
          <a:p>
            <a:pPr marL="857250" lvl="2" indent="0">
              <a:buNone/>
            </a:pPr>
            <a:r>
              <a:rPr lang="en-US" sz="1000" dirty="0"/>
              <a:t>    </a:t>
            </a:r>
            <a:r>
              <a:rPr lang="en-US" sz="1000" dirty="0" err="1"/>
              <a:t>templateUrl</a:t>
            </a:r>
            <a:r>
              <a:rPr lang="en-US" sz="1000" dirty="0"/>
              <a:t>: 'model-driven-form.html'</a:t>
            </a:r>
          </a:p>
          <a:p>
            <a:pPr marL="857250" lvl="2" indent="0">
              <a:buNone/>
            </a:pPr>
            <a:r>
              <a:rPr lang="en-US" sz="1000" dirty="0"/>
              <a:t>})</a:t>
            </a:r>
          </a:p>
          <a:p>
            <a:pPr marL="857250" lvl="2" indent="0">
              <a:buNone/>
            </a:pPr>
            <a:r>
              <a:rPr lang="en-US" sz="1000" dirty="0"/>
              <a:t>export class </a:t>
            </a:r>
            <a:r>
              <a:rPr lang="en-US" sz="1000" dirty="0" err="1"/>
              <a:t>ModelDrivenForm</a:t>
            </a:r>
            <a:r>
              <a:rPr lang="en-US" sz="1000" dirty="0"/>
              <a:t> {</a:t>
            </a:r>
          </a:p>
          <a:p>
            <a:pPr marL="857250" lvl="2" indent="0">
              <a:buNone/>
            </a:pPr>
            <a:r>
              <a:rPr lang="en-US" sz="1000" dirty="0"/>
              <a:t>    form: </a:t>
            </a:r>
            <a:r>
              <a:rPr lang="en-US" sz="1000" dirty="0" err="1"/>
              <a:t>FormGroup</a:t>
            </a:r>
            <a:r>
              <a:rPr lang="en-US" sz="1000" dirty="0" smtClean="0"/>
              <a:t>;    </a:t>
            </a:r>
            <a:endParaRPr lang="en-US" sz="1000" dirty="0"/>
          </a:p>
          <a:p>
            <a:pPr marL="857250" lvl="2" indent="0">
              <a:buNone/>
            </a:pPr>
            <a:r>
              <a:rPr lang="en-US" sz="1000" dirty="0"/>
              <a:t>    </a:t>
            </a:r>
            <a:r>
              <a:rPr lang="en-US" sz="1000" dirty="0" err="1"/>
              <a:t>firstName</a:t>
            </a:r>
            <a:r>
              <a:rPr lang="en-US" sz="1000" dirty="0"/>
              <a:t> = new </a:t>
            </a:r>
            <a:r>
              <a:rPr lang="en-US" sz="1000" dirty="0" err="1"/>
              <a:t>FormControl</a:t>
            </a:r>
            <a:r>
              <a:rPr lang="en-US" sz="1000" dirty="0"/>
              <a:t>("", </a:t>
            </a:r>
            <a:r>
              <a:rPr lang="en-US" sz="1000" dirty="0" err="1"/>
              <a:t>Validators.required</a:t>
            </a:r>
            <a:r>
              <a:rPr lang="en-US" sz="1000" dirty="0" smtClean="0"/>
              <a:t>);    </a:t>
            </a:r>
            <a:endParaRPr lang="en-US" sz="1000" dirty="0"/>
          </a:p>
          <a:p>
            <a:pPr marL="857250" lvl="2" indent="0">
              <a:buNone/>
            </a:pPr>
            <a:r>
              <a:rPr lang="en-US" sz="1000" dirty="0"/>
              <a:t>    constructor(fb: </a:t>
            </a:r>
            <a:r>
              <a:rPr lang="en-US" sz="1000" dirty="0" err="1"/>
              <a:t>FormBuilder</a:t>
            </a:r>
            <a:r>
              <a:rPr lang="en-US" sz="1000" dirty="0"/>
              <a:t>) {</a:t>
            </a:r>
          </a:p>
          <a:p>
            <a:pPr marL="857250" lvl="2" indent="0">
              <a:buNone/>
            </a:pPr>
            <a:r>
              <a:rPr lang="en-US" sz="1000" dirty="0"/>
              <a:t>        </a:t>
            </a:r>
            <a:r>
              <a:rPr lang="en-US" sz="1000" dirty="0" err="1"/>
              <a:t>this.form</a:t>
            </a:r>
            <a:r>
              <a:rPr lang="en-US" sz="1000" dirty="0"/>
              <a:t> = </a:t>
            </a:r>
            <a:r>
              <a:rPr lang="en-US" sz="1000" dirty="0" err="1"/>
              <a:t>fb.group</a:t>
            </a:r>
            <a:r>
              <a:rPr lang="en-US" sz="1000" dirty="0"/>
              <a:t>({</a:t>
            </a:r>
          </a:p>
          <a:p>
            <a:pPr marL="857250" lvl="2" indent="0">
              <a:buNone/>
            </a:pPr>
            <a:r>
              <a:rPr lang="en-US" sz="1000" dirty="0"/>
              <a:t>            "</a:t>
            </a:r>
            <a:r>
              <a:rPr lang="en-US" sz="1000" dirty="0" err="1"/>
              <a:t>firstName</a:t>
            </a:r>
            <a:r>
              <a:rPr lang="en-US" sz="1000" dirty="0"/>
              <a:t>": </a:t>
            </a:r>
            <a:r>
              <a:rPr lang="en-US" sz="1000" dirty="0" err="1"/>
              <a:t>this.firstName</a:t>
            </a:r>
            <a:r>
              <a:rPr lang="en-US" sz="1000" dirty="0"/>
              <a:t>,</a:t>
            </a:r>
          </a:p>
          <a:p>
            <a:pPr marL="857250" lvl="2" indent="0">
              <a:buNone/>
            </a:pPr>
            <a:r>
              <a:rPr lang="en-US" sz="1000" dirty="0"/>
              <a:t>            "password":["", </a:t>
            </a:r>
            <a:r>
              <a:rPr lang="en-US" sz="1000" dirty="0" err="1"/>
              <a:t>Validators.required</a:t>
            </a:r>
            <a:r>
              <a:rPr lang="en-US" sz="1000" dirty="0"/>
              <a:t>]</a:t>
            </a:r>
          </a:p>
          <a:p>
            <a:pPr marL="857250" lvl="2" indent="0">
              <a:buNone/>
            </a:pPr>
            <a:r>
              <a:rPr lang="en-US" sz="1000" dirty="0"/>
              <a:t>        });</a:t>
            </a:r>
          </a:p>
          <a:p>
            <a:pPr marL="857250" lvl="2" indent="0">
              <a:buNone/>
            </a:pPr>
            <a:r>
              <a:rPr lang="en-US" sz="1000" dirty="0"/>
              <a:t>    }</a:t>
            </a:r>
          </a:p>
          <a:p>
            <a:pPr marL="857250" lvl="2" indent="0">
              <a:buNone/>
            </a:pPr>
            <a:r>
              <a:rPr lang="en-US" sz="1000" dirty="0"/>
              <a:t>    </a:t>
            </a:r>
            <a:r>
              <a:rPr lang="en-US" sz="1000" dirty="0" err="1"/>
              <a:t>onSubmitModelBased</a:t>
            </a:r>
            <a:r>
              <a:rPr lang="en-US" sz="1000" dirty="0"/>
              <a:t>() {</a:t>
            </a:r>
          </a:p>
          <a:p>
            <a:pPr marL="857250" lvl="2" indent="0">
              <a:buNone/>
            </a:pPr>
            <a:r>
              <a:rPr lang="en-US" sz="1000" dirty="0"/>
              <a:t>        console.log("model-based form submitted");</a:t>
            </a:r>
          </a:p>
          <a:p>
            <a:pPr marL="857250" lvl="2" indent="0">
              <a:buNone/>
            </a:pPr>
            <a:r>
              <a:rPr lang="en-US" sz="1000" dirty="0"/>
              <a:t>        console.log(</a:t>
            </a:r>
            <a:r>
              <a:rPr lang="en-US" sz="1000" dirty="0" err="1"/>
              <a:t>this.form</a:t>
            </a:r>
            <a:r>
              <a:rPr lang="en-US" sz="1000" dirty="0"/>
              <a:t>);</a:t>
            </a:r>
          </a:p>
          <a:p>
            <a:pPr marL="857250" lvl="2" indent="0">
              <a:buNone/>
            </a:pPr>
            <a:r>
              <a:rPr lang="en-US" sz="1000" dirty="0"/>
              <a:t>    }</a:t>
            </a:r>
          </a:p>
          <a:p>
            <a:pPr marL="457200" lvl="1" indent="0">
              <a:buNone/>
            </a:pPr>
            <a:r>
              <a:rPr lang="en-US" sz="1000" dirty="0"/>
              <a:t>}</a:t>
            </a:r>
            <a:endParaRPr lang="sr-Latn-RS" sz="1000" dirty="0"/>
          </a:p>
        </p:txBody>
      </p:sp>
      <p:sp>
        <p:nvSpPr>
          <p:cNvPr id="2" name="Rectangle 1"/>
          <p:cNvSpPr/>
          <p:nvPr/>
        </p:nvSpPr>
        <p:spPr>
          <a:xfrm>
            <a:off x="2514600" y="2505760"/>
            <a:ext cx="5029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683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1593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>
          <a:xfrm>
            <a:off x="228600" y="1153319"/>
            <a:ext cx="9525000" cy="4038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Typescript introduction</a:t>
            </a:r>
          </a:p>
          <a:p>
            <a:r>
              <a:rPr lang="en-US" dirty="0">
                <a:solidFill>
                  <a:schemeClr val="tx1"/>
                </a:solidFill>
              </a:rPr>
              <a:t>Angular2 </a:t>
            </a:r>
            <a:r>
              <a:rPr lang="en-US" dirty="0" smtClean="0">
                <a:solidFill>
                  <a:schemeClr val="tx1"/>
                </a:solidFill>
              </a:rPr>
              <a:t>architecture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Modules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Metadata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Services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Dependency Injection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Routing</a:t>
            </a:r>
          </a:p>
          <a:p>
            <a:r>
              <a:rPr lang="en-US" dirty="0">
                <a:solidFill>
                  <a:schemeClr val="tx1"/>
                </a:solidFill>
              </a:rPr>
              <a:t>Setup and Bootstrap </a:t>
            </a:r>
            <a:r>
              <a:rPr lang="en-US" dirty="0" smtClean="0">
                <a:solidFill>
                  <a:schemeClr val="tx1"/>
                </a:solidFill>
              </a:rPr>
              <a:t>Angular2 &amp; Creating </a:t>
            </a:r>
            <a:r>
              <a:rPr lang="en-US" dirty="0">
                <a:solidFill>
                  <a:schemeClr val="tx1"/>
                </a:solidFill>
              </a:rPr>
              <a:t>our first component and the main app component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Component </a:t>
            </a:r>
            <a:r>
              <a:rPr lang="en-US" dirty="0">
                <a:solidFill>
                  <a:schemeClr val="tx1"/>
                </a:solidFill>
              </a:rPr>
              <a:t>and Directives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binding to component </a:t>
            </a:r>
            <a:r>
              <a:rPr lang="en-US" dirty="0" smtClean="0">
                <a:solidFill>
                  <a:schemeClr val="tx1"/>
                </a:solidFill>
              </a:rPr>
              <a:t>properties.</a:t>
            </a:r>
          </a:p>
          <a:p>
            <a:r>
              <a:rPr lang="en-US" dirty="0">
                <a:solidFill>
                  <a:schemeClr val="tx1"/>
                </a:solidFill>
              </a:rPr>
              <a:t>Nesting components, passing Data to components children and Sending events to </a:t>
            </a:r>
            <a:r>
              <a:rPr lang="en-US" dirty="0" smtClean="0">
                <a:solidFill>
                  <a:schemeClr val="tx1"/>
                </a:solidFill>
              </a:rPr>
              <a:t>parents.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HTTP</a:t>
            </a:r>
          </a:p>
          <a:p>
            <a:r>
              <a:rPr lang="en-US" dirty="0">
                <a:solidFill>
                  <a:schemeClr val="tx1"/>
                </a:solidFill>
              </a:rPr>
              <a:t>Forms and events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Any Questions?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028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Angular 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>
          <a:xfrm>
            <a:off x="228600" y="1153319"/>
            <a:ext cx="9525000" cy="4038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Angular 2 is the next version of Google’s massively popular MV* framework for building complex applications in the browser (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beyond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Angular 2 comes with almost everything you need to build a complicated frontend web or mobile apps, from powerful templates to fast rendering, data management, HTTP services, form handling, and so much </a:t>
            </a:r>
            <a:r>
              <a:rPr lang="en-US" dirty="0" smtClean="0">
                <a:solidFill>
                  <a:schemeClr val="tx1"/>
                </a:solidFill>
              </a:rPr>
              <a:t>more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Angular 2 has been built using </a:t>
            </a:r>
            <a:r>
              <a:rPr lang="en-US" dirty="0" err="1">
                <a:solidFill>
                  <a:schemeClr val="tx1"/>
                </a:solidFill>
                <a:hlinkClick r:id="rId4"/>
              </a:rPr>
              <a:t>TypeScript</a:t>
            </a:r>
            <a:r>
              <a:rPr lang="en-US" dirty="0">
                <a:solidFill>
                  <a:schemeClr val="tx1"/>
                </a:solidFill>
              </a:rPr>
              <a:t> that has great support of </a:t>
            </a:r>
            <a:r>
              <a:rPr lang="en-US" dirty="0">
                <a:solidFill>
                  <a:schemeClr val="tx1"/>
                </a:solidFill>
                <a:hlinkClick r:id="rId5"/>
              </a:rPr>
              <a:t>ECMAScript 6 standard</a:t>
            </a:r>
            <a:r>
              <a:rPr lang="en-US" dirty="0">
                <a:solidFill>
                  <a:schemeClr val="tx1"/>
                </a:solidFill>
              </a:rPr>
              <a:t>, which helps to resolve complex application design and maintain them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Great performance.</a:t>
            </a:r>
            <a:r>
              <a:rPr lang="en-US" dirty="0">
                <a:solidFill>
                  <a:schemeClr val="tx1"/>
                </a:solidFill>
              </a:rPr>
              <a:t>       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General </a:t>
            </a:r>
            <a:r>
              <a:rPr lang="en-US" dirty="0">
                <a:solidFill>
                  <a:schemeClr val="tx1"/>
                </a:solidFill>
              </a:rPr>
              <a:t>simplicity of the interface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Modularity.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81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Introduction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>
          <a:xfrm>
            <a:off x="228600" y="1153319"/>
            <a:ext cx="9525000" cy="4038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Typescript is a typed superset of </a:t>
            </a:r>
            <a:r>
              <a:rPr lang="en-US" dirty="0" err="1">
                <a:solidFill>
                  <a:schemeClr val="tx1"/>
                </a:solidFill>
              </a:rPr>
              <a:t>J</a:t>
            </a:r>
            <a:r>
              <a:rPr lang="en-US" dirty="0" err="1" smtClean="0">
                <a:solidFill>
                  <a:schemeClr val="tx1"/>
                </a:solidFill>
              </a:rPr>
              <a:t>avascript</a:t>
            </a:r>
            <a:r>
              <a:rPr lang="en-US" dirty="0" smtClean="0">
                <a:solidFill>
                  <a:schemeClr val="tx1"/>
                </a:solidFill>
              </a:rPr>
              <a:t> that compiles to plain 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Perfect support for inheritance and interfaces allows achieving higher OOP experience to JavaScript, which results into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code </a:t>
            </a:r>
            <a:r>
              <a:rPr lang="en-US" dirty="0" smtClean="0">
                <a:solidFill>
                  <a:schemeClr val="tx1"/>
                </a:solidFill>
              </a:rPr>
              <a:t>reuse</a:t>
            </a:r>
          </a:p>
          <a:p>
            <a:r>
              <a:rPr lang="en-US" dirty="0">
                <a:solidFill>
                  <a:schemeClr val="tx1"/>
                </a:solidFill>
              </a:rPr>
              <a:t>The syntax is usually more convenient for C# or Java developers.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Class and Module Support</a:t>
            </a:r>
          </a:p>
          <a:p>
            <a:pPr fontAlgn="base"/>
            <a:r>
              <a:rPr lang="en-US" dirty="0" smtClean="0">
                <a:solidFill>
                  <a:schemeClr val="tx1"/>
                </a:solidFill>
              </a:rPr>
              <a:t>Static Type-checking</a:t>
            </a:r>
          </a:p>
          <a:p>
            <a:pPr fontAlgn="base"/>
            <a:endParaRPr lang="en-US" dirty="0" smtClean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ES6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Class – Clearer syntax for creating objects and prototypes.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Generics – To create flexible, reusable classes and functions.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Importing and Exporting Modules – To conditionally load modules with declarative syntax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dirty="0" smtClean="0">
                <a:solidFill>
                  <a:schemeClr val="tx1"/>
                </a:solidFill>
              </a:rPr>
              <a:t>Fat </a:t>
            </a:r>
            <a:r>
              <a:rPr lang="en-US" dirty="0">
                <a:solidFill>
                  <a:schemeClr val="tx1"/>
                </a:solidFill>
              </a:rPr>
              <a:t>Arrow Functions – Shorthand notation for writing functions.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84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Angular2 architecture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>
          <a:xfrm>
            <a:off x="228600" y="1153319"/>
            <a:ext cx="9525000" cy="4038600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1026" name="Picture 2" descr="C:\Users\nileshpag\Desktop\image0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53320"/>
            <a:ext cx="7086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42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Angular2 architecture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1400" dirty="0" smtClean="0">
                <a:latin typeface="Segoe UI "/>
              </a:rPr>
              <a:t>Modules</a:t>
            </a:r>
            <a:endParaRPr lang="sr-Latn-RS" sz="1400" dirty="0">
              <a:latin typeface="Segoe UI "/>
            </a:endParaRPr>
          </a:p>
          <a:p>
            <a:pPr lvl="2"/>
            <a:r>
              <a:rPr lang="en-US" sz="1400" dirty="0">
                <a:latin typeface="Segoe UI "/>
              </a:rPr>
              <a:t>Contains parts of the application which we export</a:t>
            </a:r>
            <a:endParaRPr lang="sr-Latn-RS" sz="1400" dirty="0">
              <a:latin typeface="Segoe UI "/>
            </a:endParaRPr>
          </a:p>
          <a:p>
            <a:pPr marL="457200" lvl="1" indent="0">
              <a:buNone/>
            </a:pPr>
            <a:r>
              <a:rPr lang="en-US" sz="1400" dirty="0">
                <a:latin typeface="Segoe UI "/>
              </a:rPr>
              <a:t>Components</a:t>
            </a:r>
            <a:endParaRPr lang="sr-Latn-RS" sz="1400" dirty="0">
              <a:latin typeface="Segoe UI "/>
            </a:endParaRPr>
          </a:p>
          <a:p>
            <a:pPr lvl="2"/>
            <a:r>
              <a:rPr lang="en-US" sz="1400" dirty="0">
                <a:latin typeface="Segoe UI "/>
              </a:rPr>
              <a:t>Application logic which controls parts of the user interface</a:t>
            </a:r>
            <a:endParaRPr lang="sr-Latn-RS" sz="1400" dirty="0">
              <a:latin typeface="Segoe UI "/>
            </a:endParaRPr>
          </a:p>
          <a:p>
            <a:pPr marL="457200" lvl="1" indent="0">
              <a:buNone/>
            </a:pPr>
            <a:r>
              <a:rPr lang="sr-Latn-RS" sz="1400" dirty="0">
                <a:latin typeface="Segoe UI "/>
              </a:rPr>
              <a:t>Templates</a:t>
            </a:r>
          </a:p>
          <a:p>
            <a:pPr lvl="2"/>
            <a:r>
              <a:rPr lang="en-US" sz="1400" dirty="0">
                <a:latin typeface="Segoe UI "/>
              </a:rPr>
              <a:t>Renders the component on the page</a:t>
            </a:r>
            <a:endParaRPr lang="sr-Latn-RS" sz="1400" dirty="0">
              <a:latin typeface="Segoe UI "/>
            </a:endParaRPr>
          </a:p>
          <a:p>
            <a:pPr marL="457200" lvl="1" indent="0">
              <a:buNone/>
            </a:pPr>
            <a:r>
              <a:rPr lang="sr-Latn-RS" sz="1400" dirty="0">
                <a:latin typeface="Segoe UI "/>
              </a:rPr>
              <a:t>Metadata</a:t>
            </a:r>
          </a:p>
          <a:p>
            <a:pPr lvl="2"/>
            <a:r>
              <a:rPr lang="en-US" sz="1400" dirty="0" smtClean="0">
                <a:latin typeface="Segoe UI "/>
              </a:rPr>
              <a:t>Information </a:t>
            </a:r>
            <a:r>
              <a:rPr lang="en-US" sz="1400" dirty="0">
                <a:latin typeface="Segoe UI "/>
              </a:rPr>
              <a:t>about the angular application </a:t>
            </a:r>
            <a:r>
              <a:rPr lang="en-US" sz="1400" dirty="0" smtClean="0">
                <a:latin typeface="Segoe UI "/>
              </a:rPr>
              <a:t>parts</a:t>
            </a:r>
          </a:p>
          <a:p>
            <a:pPr lvl="2"/>
            <a:r>
              <a:rPr lang="en-US" sz="1400" dirty="0" smtClean="0"/>
              <a:t>With </a:t>
            </a:r>
            <a:r>
              <a:rPr lang="en-US" sz="1400" dirty="0"/>
              <a:t>metadata we describe parts of the Angular application and bind those parts </a:t>
            </a:r>
            <a:r>
              <a:rPr lang="en-US" sz="1400" dirty="0" smtClean="0"/>
              <a:t>together</a:t>
            </a:r>
          </a:p>
          <a:p>
            <a:pPr lvl="2"/>
            <a:r>
              <a:rPr lang="en-US" sz="1400" dirty="0" smtClean="0"/>
              <a:t>@Component </a:t>
            </a:r>
            <a:r>
              <a:rPr lang="en-US" sz="1400" dirty="0"/>
              <a:t>decorator</a:t>
            </a:r>
          </a:p>
          <a:p>
            <a:pPr lvl="2"/>
            <a:endParaRPr lang="en-US" sz="1400" dirty="0">
              <a:latin typeface="Segoe UI "/>
            </a:endParaRPr>
          </a:p>
          <a:p>
            <a:endParaRPr lang="en-US" dirty="0">
              <a:latin typeface="Seog"/>
            </a:endParaRPr>
          </a:p>
        </p:txBody>
      </p:sp>
    </p:spTree>
    <p:extLst>
      <p:ext uri="{BB962C8B-B14F-4D97-AF65-F5344CB8AC3E}">
        <p14:creationId xmlns:p14="http://schemas.microsoft.com/office/powerpoint/2010/main" val="3871936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Represents </a:t>
            </a:r>
            <a:r>
              <a:rPr lang="en-US" sz="1400" dirty="0"/>
              <a:t>shared </a:t>
            </a:r>
            <a:r>
              <a:rPr lang="en-US" sz="1400" dirty="0" smtClean="0"/>
              <a:t>logic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r-Latn-R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Share data or functions between different part</a:t>
            </a:r>
            <a:r>
              <a:rPr lang="sr-Latn-RS" sz="1400" dirty="0"/>
              <a:t>s</a:t>
            </a:r>
            <a:r>
              <a:rPr lang="en-US" sz="1400" dirty="0"/>
              <a:t> of angular application</a:t>
            </a:r>
            <a:endParaRPr lang="sr-Latn-RS" sz="1400" dirty="0"/>
          </a:p>
          <a:p>
            <a:pPr lvl="1">
              <a:buFont typeface="Arial" panose="020B0604020202020204" pitchFamily="34" charset="0"/>
              <a:buChar char="•"/>
            </a:pPr>
            <a:endParaRPr lang="sr-Latn-R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They minimize number of lines of code (code reusability)</a:t>
            </a:r>
            <a:endParaRPr lang="sr-Latn-RS" sz="1400" dirty="0"/>
          </a:p>
          <a:p>
            <a:pPr lvl="1">
              <a:buFont typeface="Arial" panose="020B0604020202020204" pitchFamily="34" charset="0"/>
              <a:buChar char="•"/>
            </a:pPr>
            <a:endParaRPr lang="sr-Latn-R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@Injectable() decorator</a:t>
            </a:r>
            <a:endParaRPr lang="sr-Latn-RS" sz="1400" dirty="0"/>
          </a:p>
          <a:p>
            <a:endParaRPr lang="en-US" dirty="0">
              <a:latin typeface="Seog"/>
            </a:endParaRPr>
          </a:p>
        </p:txBody>
      </p:sp>
    </p:spTree>
    <p:extLst>
      <p:ext uri="{BB962C8B-B14F-4D97-AF65-F5344CB8AC3E}">
        <p14:creationId xmlns:p14="http://schemas.microsoft.com/office/powerpoint/2010/main" val="4244249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The way we give an instance of the object to some other part of the angular application</a:t>
            </a:r>
            <a:endParaRPr lang="sr-Latn-RS" sz="1400" dirty="0"/>
          </a:p>
          <a:p>
            <a:pPr lvl="1">
              <a:buFont typeface="Arial" panose="020B0604020202020204" pitchFamily="34" charset="0"/>
              <a:buChar char="•"/>
            </a:pPr>
            <a:endParaRPr lang="sr-Latn-R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Instances of services are given through the constructors</a:t>
            </a:r>
            <a:endParaRPr lang="sr-Latn-RS" sz="1400" dirty="0"/>
          </a:p>
          <a:p>
            <a:endParaRPr lang="en-US" dirty="0">
              <a:latin typeface="Seog"/>
            </a:endParaRPr>
          </a:p>
        </p:txBody>
      </p:sp>
    </p:spTree>
    <p:extLst>
      <p:ext uri="{BB962C8B-B14F-4D97-AF65-F5344CB8AC3E}">
        <p14:creationId xmlns:p14="http://schemas.microsoft.com/office/powerpoint/2010/main" val="1714177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The way we move through the application</a:t>
            </a:r>
            <a:endParaRPr lang="sr-Latn-RS" sz="1400" dirty="0"/>
          </a:p>
          <a:p>
            <a:pPr lvl="1">
              <a:buFont typeface="Arial" panose="020B0604020202020204" pitchFamily="34" charset="0"/>
              <a:buChar char="•"/>
            </a:pPr>
            <a:endParaRPr lang="sr-Latn-R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&lt;base </a:t>
            </a:r>
            <a:r>
              <a:rPr lang="en-US" sz="1400" dirty="0" err="1"/>
              <a:t>href</a:t>
            </a:r>
            <a:r>
              <a:rPr lang="en-US" sz="1400" dirty="0"/>
              <a:t>=“/”&gt;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ROUTER_PROVIDERS, @Routes, &lt;Router-outlet&gt;, [</a:t>
            </a:r>
            <a:r>
              <a:rPr lang="en-US" sz="1400" dirty="0" err="1"/>
              <a:t>routerLink</a:t>
            </a:r>
            <a:r>
              <a:rPr lang="en-US" sz="1400" dirty="0"/>
              <a:t>]</a:t>
            </a:r>
            <a:endParaRPr lang="sr-Latn-RS" sz="1400" dirty="0"/>
          </a:p>
        </p:txBody>
      </p:sp>
    </p:spTree>
    <p:extLst>
      <p:ext uri="{BB962C8B-B14F-4D97-AF65-F5344CB8AC3E}">
        <p14:creationId xmlns:p14="http://schemas.microsoft.com/office/powerpoint/2010/main" val="4666125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bg1">
              <a:lumMod val="65000"/>
            </a:schemeClr>
          </a:solidFill>
          <a:prstDash val="solid"/>
          <a:headEnd type="stealth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11835</TotalTime>
  <Words>687</Words>
  <Application>Microsoft Office PowerPoint</Application>
  <PresentationFormat>Custom</PresentationFormat>
  <Paragraphs>174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Welcome Slide</vt:lpstr>
      <vt:lpstr>Angular 2</vt:lpstr>
      <vt:lpstr>Agenda</vt:lpstr>
      <vt:lpstr>Introduction to Angular 2</vt:lpstr>
      <vt:lpstr>Typescript Introduction</vt:lpstr>
      <vt:lpstr>Angular2 architecture</vt:lpstr>
      <vt:lpstr>Angular2 architecture</vt:lpstr>
      <vt:lpstr>Services</vt:lpstr>
      <vt:lpstr>Dependency injection</vt:lpstr>
      <vt:lpstr>Routing</vt:lpstr>
      <vt:lpstr>Setup and Bootstrap Angular2 &amp; Creating our first component and the main app component</vt:lpstr>
      <vt:lpstr>Component and Component lifecycle</vt:lpstr>
      <vt:lpstr>Directives</vt:lpstr>
      <vt:lpstr>Data binding</vt:lpstr>
      <vt:lpstr>Nesting components, passing Data to components children and Sending events to parents</vt:lpstr>
      <vt:lpstr>HTTP</vt:lpstr>
      <vt:lpstr>Forms</vt:lpstr>
      <vt:lpstr>Reactive form controller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Kundan</dc:creator>
  <cp:lastModifiedBy>Nilesh Pagar</cp:lastModifiedBy>
  <cp:revision>1365</cp:revision>
  <dcterms:created xsi:type="dcterms:W3CDTF">2006-08-16T00:00:00Z</dcterms:created>
  <dcterms:modified xsi:type="dcterms:W3CDTF">2017-04-20T06:16:00Z</dcterms:modified>
</cp:coreProperties>
</file>