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3" r:id="rId5"/>
    <p:sldId id="264" r:id="rId6"/>
    <p:sldId id="262" r:id="rId7"/>
    <p:sldId id="259" r:id="rId8"/>
    <p:sldId id="260" r:id="rId9"/>
    <p:sldId id="261"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8/4/2019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8/4/2019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79ABA-C952-4FC0-956F-363B095E7BE2}"/>
              </a:ext>
            </a:extLst>
          </p:cNvPr>
          <p:cNvSpPr>
            <a:spLocks noGrp="1"/>
          </p:cNvSpPr>
          <p:nvPr>
            <p:ph type="ctrTitle"/>
          </p:nvPr>
        </p:nvSpPr>
        <p:spPr>
          <a:xfrm>
            <a:off x="1154955" y="1447800"/>
            <a:ext cx="9261254" cy="4634948"/>
          </a:xfrm>
        </p:spPr>
        <p:txBody>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t>Data Science</a:t>
            </a:r>
            <a:br>
              <a:rPr lang="en-IN" dirty="0"/>
            </a:br>
            <a:r>
              <a:rPr lang="en-IN" dirty="0"/>
              <a:t>(ML)</a:t>
            </a:r>
            <a:br>
              <a:rPr lang="en-IN" dirty="0"/>
            </a:br>
            <a:br>
              <a:rPr lang="en-IN" dirty="0"/>
            </a:br>
            <a:endParaRPr lang="en-IN" dirty="0"/>
          </a:p>
        </p:txBody>
      </p:sp>
    </p:spTree>
    <p:extLst>
      <p:ext uri="{BB962C8B-B14F-4D97-AF65-F5344CB8AC3E}">
        <p14:creationId xmlns:p14="http://schemas.microsoft.com/office/powerpoint/2010/main" val="115500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9D3388B-AE4C-4DEA-8E22-CFF802846A36}"/>
              </a:ext>
            </a:extLst>
          </p:cNvPr>
          <p:cNvPicPr>
            <a:picLocks noChangeAspect="1"/>
          </p:cNvPicPr>
          <p:nvPr/>
        </p:nvPicPr>
        <p:blipFill>
          <a:blip r:embed="rId2"/>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92382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E3F6-5B37-46B8-8BC0-8389DA5035F8}"/>
              </a:ext>
            </a:extLst>
          </p:cNvPr>
          <p:cNvSpPr>
            <a:spLocks noGrp="1"/>
          </p:cNvSpPr>
          <p:nvPr>
            <p:ph type="title"/>
          </p:nvPr>
        </p:nvSpPr>
        <p:spPr/>
        <p:txBody>
          <a:bodyPr/>
          <a:lstStyle/>
          <a:p>
            <a:pPr algn="ctr"/>
            <a:r>
              <a:rPr lang="en-IN" b="1" dirty="0"/>
              <a:t>Vivid Soft Solutions</a:t>
            </a:r>
          </a:p>
        </p:txBody>
      </p:sp>
      <p:sp>
        <p:nvSpPr>
          <p:cNvPr id="3" name="Content Placeholder 2">
            <a:extLst>
              <a:ext uri="{FF2B5EF4-FFF2-40B4-BE49-F238E27FC236}">
                <a16:creationId xmlns:a16="http://schemas.microsoft.com/office/drawing/2014/main" id="{6B8F477A-A0F0-401F-AD2F-E97177AAC59E}"/>
              </a:ext>
            </a:extLst>
          </p:cNvPr>
          <p:cNvSpPr>
            <a:spLocks noGrp="1"/>
          </p:cNvSpPr>
          <p:nvPr>
            <p:ph idx="1"/>
          </p:nvPr>
        </p:nvSpPr>
        <p:spPr/>
        <p:txBody>
          <a:bodyPr/>
          <a:lstStyle/>
          <a:p>
            <a:r>
              <a:rPr lang="en-US" dirty="0"/>
              <a:t>Vivid Soft Solutions was established in year 2016 as a freelancer development company with a rich experience of developing various software for many onshore and offshore clients. In the vast information technology industry, they are keen technology hunters. Having </a:t>
            </a:r>
            <a:r>
              <a:rPr lang="en-US" dirty="0" err="1"/>
              <a:t>miscellaneousness</a:t>
            </a:r>
            <a:r>
              <a:rPr lang="en-US" dirty="0"/>
              <a:t> and deftness in web development, web </a:t>
            </a:r>
            <a:r>
              <a:rPr lang="en-US" dirty="0" err="1"/>
              <a:t>desgining</a:t>
            </a:r>
            <a:r>
              <a:rPr lang="en-US" dirty="0"/>
              <a:t> and mobile development. They have satisfied there clients in various aspects. There younker team innovates customer imaginations to reach concernment of their requirements. Their approach to requirement gathering and delivering robust solutions have helped many startups in India to boost up their businesses.</a:t>
            </a:r>
            <a:endParaRPr lang="en-IN" dirty="0"/>
          </a:p>
        </p:txBody>
      </p:sp>
    </p:spTree>
    <p:extLst>
      <p:ext uri="{BB962C8B-B14F-4D97-AF65-F5344CB8AC3E}">
        <p14:creationId xmlns:p14="http://schemas.microsoft.com/office/powerpoint/2010/main" val="393362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13A7-9BEC-47A2-8E64-A660B8A6921A}"/>
              </a:ext>
            </a:extLst>
          </p:cNvPr>
          <p:cNvSpPr>
            <a:spLocks noGrp="1"/>
          </p:cNvSpPr>
          <p:nvPr>
            <p:ph type="title"/>
          </p:nvPr>
        </p:nvSpPr>
        <p:spPr/>
        <p:txBody>
          <a:bodyPr/>
          <a:lstStyle/>
          <a:p>
            <a:pPr algn="ctr"/>
            <a:r>
              <a:rPr lang="en-IN" b="1" dirty="0"/>
              <a:t>About my Project</a:t>
            </a:r>
          </a:p>
        </p:txBody>
      </p:sp>
      <p:sp>
        <p:nvSpPr>
          <p:cNvPr id="3" name="Content Placeholder 2">
            <a:extLst>
              <a:ext uri="{FF2B5EF4-FFF2-40B4-BE49-F238E27FC236}">
                <a16:creationId xmlns:a16="http://schemas.microsoft.com/office/drawing/2014/main" id="{1E2188EB-3B3F-4C82-87B4-13C0B0878B2C}"/>
              </a:ext>
            </a:extLst>
          </p:cNvPr>
          <p:cNvSpPr>
            <a:spLocks noGrp="1"/>
          </p:cNvSpPr>
          <p:nvPr>
            <p:ph idx="1"/>
          </p:nvPr>
        </p:nvSpPr>
        <p:spPr/>
        <p:txBody>
          <a:bodyPr/>
          <a:lstStyle/>
          <a:p>
            <a:pPr algn="ctr"/>
            <a:r>
              <a:rPr lang="en-IN" sz="2800" b="1" dirty="0"/>
              <a:t>Title</a:t>
            </a:r>
            <a:r>
              <a:rPr lang="en-IN" b="1" dirty="0"/>
              <a:t> </a:t>
            </a:r>
          </a:p>
          <a:p>
            <a:pPr algn="ctr"/>
            <a:endParaRPr lang="en-IN" b="1" dirty="0"/>
          </a:p>
          <a:p>
            <a:pPr algn="ctr"/>
            <a:endParaRPr lang="en-IN" b="1" dirty="0"/>
          </a:p>
          <a:p>
            <a:pPr algn="ctr"/>
            <a:r>
              <a:rPr lang="en-IN" dirty="0"/>
              <a:t>App Subscription Directing According To User Behaviour              (Data Science)</a:t>
            </a:r>
          </a:p>
        </p:txBody>
      </p:sp>
    </p:spTree>
    <p:extLst>
      <p:ext uri="{BB962C8B-B14F-4D97-AF65-F5344CB8AC3E}">
        <p14:creationId xmlns:p14="http://schemas.microsoft.com/office/powerpoint/2010/main" val="931440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9EC88-7AE6-428A-AE2B-240E288F1028}"/>
              </a:ext>
            </a:extLst>
          </p:cNvPr>
          <p:cNvSpPr>
            <a:spLocks noGrp="1"/>
          </p:cNvSpPr>
          <p:nvPr>
            <p:ph type="title"/>
          </p:nvPr>
        </p:nvSpPr>
        <p:spPr/>
        <p:txBody>
          <a:bodyPr/>
          <a:lstStyle/>
          <a:p>
            <a:pPr algn="ctr"/>
            <a:r>
              <a:rPr lang="en-IN" b="1" dirty="0"/>
              <a:t>Why Data Science?</a:t>
            </a:r>
          </a:p>
        </p:txBody>
      </p:sp>
      <p:pic>
        <p:nvPicPr>
          <p:cNvPr id="5" name="Content Placeholder 4">
            <a:extLst>
              <a:ext uri="{FF2B5EF4-FFF2-40B4-BE49-F238E27FC236}">
                <a16:creationId xmlns:a16="http://schemas.microsoft.com/office/drawing/2014/main" id="{12F7F59B-B8E9-41B4-9B89-C6AA3ED1C2DB}"/>
              </a:ext>
            </a:extLst>
          </p:cNvPr>
          <p:cNvPicPr>
            <a:picLocks noGrp="1" noChangeAspect="1"/>
          </p:cNvPicPr>
          <p:nvPr>
            <p:ph idx="1"/>
          </p:nvPr>
        </p:nvPicPr>
        <p:blipFill>
          <a:blip r:embed="rId2"/>
          <a:stretch>
            <a:fillRect/>
          </a:stretch>
        </p:blipFill>
        <p:spPr>
          <a:xfrm>
            <a:off x="980661" y="1162342"/>
            <a:ext cx="9404722" cy="49947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592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D20F-7585-4B5B-9B62-5F5648AD021E}"/>
              </a:ext>
            </a:extLst>
          </p:cNvPr>
          <p:cNvSpPr>
            <a:spLocks noGrp="1"/>
          </p:cNvSpPr>
          <p:nvPr>
            <p:ph type="title"/>
          </p:nvPr>
        </p:nvSpPr>
        <p:spPr/>
        <p:txBody>
          <a:bodyPr/>
          <a:lstStyle/>
          <a:p>
            <a:pPr algn="ctr"/>
            <a:r>
              <a:rPr lang="en-IN" b="1" dirty="0"/>
              <a:t>IBM Statistics</a:t>
            </a:r>
          </a:p>
        </p:txBody>
      </p:sp>
      <p:pic>
        <p:nvPicPr>
          <p:cNvPr id="5" name="Content Placeholder 4">
            <a:extLst>
              <a:ext uri="{FF2B5EF4-FFF2-40B4-BE49-F238E27FC236}">
                <a16:creationId xmlns:a16="http://schemas.microsoft.com/office/drawing/2014/main" id="{E68A3497-168D-4DFC-91D3-933395C80311}"/>
              </a:ext>
            </a:extLst>
          </p:cNvPr>
          <p:cNvPicPr>
            <a:picLocks noGrp="1" noChangeAspect="1"/>
          </p:cNvPicPr>
          <p:nvPr>
            <p:ph idx="1"/>
          </p:nvPr>
        </p:nvPicPr>
        <p:blipFill>
          <a:blip r:embed="rId2"/>
          <a:stretch>
            <a:fillRect/>
          </a:stretch>
        </p:blipFill>
        <p:spPr>
          <a:xfrm>
            <a:off x="646111" y="2074069"/>
            <a:ext cx="9404722" cy="4152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83044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lstStyle/>
          <a:p>
            <a:r>
              <a:rPr lang="en-US" dirty="0"/>
              <a:t>What is data science?</a:t>
            </a:r>
          </a:p>
        </p:txBody>
      </p:sp>
      <p:sp>
        <p:nvSpPr>
          <p:cNvPr id="3" name="Rectangle 2"/>
          <p:cNvSpPr/>
          <p:nvPr/>
        </p:nvSpPr>
        <p:spPr>
          <a:xfrm>
            <a:off x="2438399" y="1510309"/>
            <a:ext cx="3124201" cy="2862907"/>
          </a:xfrm>
          <a:prstGeom prst="rect">
            <a:avLst/>
          </a:prstGeom>
          <a:solidFill>
            <a:srgbClr val="6DBCE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82880">
              <a:spcBef>
                <a:spcPts val="600"/>
              </a:spcBef>
            </a:pPr>
            <a:r>
              <a:rPr lang="en-US" sz="3000" b="1" dirty="0">
                <a:solidFill>
                  <a:srgbClr val="326D89"/>
                </a:solidFill>
              </a:rPr>
              <a:t>Data Science</a:t>
            </a:r>
          </a:p>
          <a:p>
            <a:pPr marL="182880"/>
            <a:r>
              <a:rPr lang="en-US" sz="2400" dirty="0">
                <a:solidFill>
                  <a:schemeClr val="bg1"/>
                </a:solidFill>
              </a:rPr>
              <a:t>Applying advanced statistical tools to existing data to generate new insights</a:t>
            </a:r>
          </a:p>
        </p:txBody>
      </p:sp>
      <p:sp>
        <p:nvSpPr>
          <p:cNvPr id="4" name="Rectangle 3"/>
          <p:cNvSpPr/>
          <p:nvPr/>
        </p:nvSpPr>
        <p:spPr>
          <a:xfrm>
            <a:off x="7010399" y="1510310"/>
            <a:ext cx="3497633" cy="2862906"/>
          </a:xfrm>
          <a:prstGeom prst="rect">
            <a:avLst/>
          </a:prstGeom>
          <a:solidFill>
            <a:srgbClr val="6DBCE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82880"/>
            <a:r>
              <a:rPr lang="en-US" sz="3000" b="1" dirty="0">
                <a:solidFill>
                  <a:srgbClr val="326D89"/>
                </a:solidFill>
              </a:rPr>
              <a:t>Service Change</a:t>
            </a:r>
          </a:p>
          <a:p>
            <a:pPr marL="182880"/>
            <a:r>
              <a:rPr lang="en-US" sz="2400" dirty="0">
                <a:solidFill>
                  <a:schemeClr val="bg1"/>
                </a:solidFill>
              </a:rPr>
              <a:t>Converting new data insights into (often small) changes to business processes</a:t>
            </a:r>
          </a:p>
        </p:txBody>
      </p:sp>
      <p:sp>
        <p:nvSpPr>
          <p:cNvPr id="5" name="Rectangle 4"/>
          <p:cNvSpPr/>
          <p:nvPr/>
        </p:nvSpPr>
        <p:spPr>
          <a:xfrm>
            <a:off x="2438400" y="4802004"/>
            <a:ext cx="7772400" cy="1280743"/>
          </a:xfrm>
          <a:prstGeom prst="rect">
            <a:avLst/>
          </a:prstGeom>
          <a:solidFill>
            <a:srgbClr val="6DBCE2"/>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182880"/>
            <a:r>
              <a:rPr lang="en-US" sz="3000" b="1" dirty="0">
                <a:solidFill>
                  <a:srgbClr val="326D89"/>
                </a:solidFill>
              </a:rPr>
              <a:t>Smarter Work</a:t>
            </a:r>
          </a:p>
          <a:p>
            <a:pPr marL="182880"/>
            <a:r>
              <a:rPr lang="en-US" sz="2400" dirty="0">
                <a:solidFill>
                  <a:schemeClr val="bg1"/>
                </a:solidFill>
              </a:rPr>
              <a:t>More efficient and effective use of staff and resources</a:t>
            </a:r>
          </a:p>
        </p:txBody>
      </p:sp>
      <p:sp>
        <p:nvSpPr>
          <p:cNvPr id="6" name="Cross 5"/>
          <p:cNvSpPr/>
          <p:nvPr/>
        </p:nvSpPr>
        <p:spPr>
          <a:xfrm>
            <a:off x="5809048" y="2070947"/>
            <a:ext cx="939664" cy="939664"/>
          </a:xfrm>
          <a:prstGeom prst="plus">
            <a:avLst>
              <a:gd name="adj" fmla="val 33608"/>
            </a:avLst>
          </a:prstGeom>
          <a:solidFill>
            <a:srgbClr val="326D89"/>
          </a:solidFill>
          <a:ln>
            <a:noFill/>
          </a:ln>
        </p:spPr>
        <p:style>
          <a:lnRef idx="2">
            <a:schemeClr val="dk1"/>
          </a:lnRef>
          <a:fillRef idx="1">
            <a:schemeClr val="lt1"/>
          </a:fillRef>
          <a:effectRef idx="0">
            <a:schemeClr val="dk1"/>
          </a:effectRef>
          <a:fontRef idx="minor">
            <a:schemeClr val="dk1"/>
          </a:fontRef>
        </p:style>
        <p:txBody>
          <a:bodyPr numCol="1" rtlCol="0" anchor="ctr"/>
          <a:lstStyle/>
          <a:p>
            <a:pPr algn="ctr"/>
            <a:endParaRPr lang="en-US"/>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1264386"/>
            <a:ext cx="685800" cy="6858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4572000"/>
            <a:ext cx="685800" cy="685800"/>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1200" y="1268020"/>
            <a:ext cx="685800" cy="685800"/>
          </a:xfrm>
          <a:prstGeom prst="rect">
            <a:avLst/>
          </a:prstGeom>
        </p:spPr>
      </p:pic>
    </p:spTree>
    <p:extLst>
      <p:ext uri="{BB962C8B-B14F-4D97-AF65-F5344CB8AC3E}">
        <p14:creationId xmlns:p14="http://schemas.microsoft.com/office/powerpoint/2010/main" val="286109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2BD55-558B-4DC4-B3FD-B28CAD6AECED}"/>
              </a:ext>
            </a:extLst>
          </p:cNvPr>
          <p:cNvSpPr>
            <a:spLocks noGrp="1"/>
          </p:cNvSpPr>
          <p:nvPr>
            <p:ph type="title"/>
          </p:nvPr>
        </p:nvSpPr>
        <p:spPr/>
        <p:txBody>
          <a:bodyPr/>
          <a:lstStyle/>
          <a:p>
            <a:pPr algn="ctr"/>
            <a:r>
              <a:rPr lang="en-IN" b="1" dirty="0"/>
              <a:t>My Role</a:t>
            </a:r>
          </a:p>
        </p:txBody>
      </p:sp>
      <p:sp>
        <p:nvSpPr>
          <p:cNvPr id="3" name="Content Placeholder 2">
            <a:extLst>
              <a:ext uri="{FF2B5EF4-FFF2-40B4-BE49-F238E27FC236}">
                <a16:creationId xmlns:a16="http://schemas.microsoft.com/office/drawing/2014/main" id="{8EFA41A1-7C46-4A1F-80AF-CA4D71D389B4}"/>
              </a:ext>
            </a:extLst>
          </p:cNvPr>
          <p:cNvSpPr>
            <a:spLocks noGrp="1"/>
          </p:cNvSpPr>
          <p:nvPr>
            <p:ph idx="1"/>
          </p:nvPr>
        </p:nvSpPr>
        <p:spPr/>
        <p:txBody>
          <a:bodyPr/>
          <a:lstStyle/>
          <a:p>
            <a:r>
              <a:rPr lang="en-US" dirty="0"/>
              <a:t>I did the customers analysis based on the customers behavior on the website or app. It will classify what kind of customers are likely to sign up for the paid subscription of a website. After analyzing and classifying the dataset, we will be able to do the targeting based marketing or recommendation to the customers who are likely to sign up for the paid subscription plan.</a:t>
            </a:r>
            <a:endParaRPr lang="en-IN" dirty="0"/>
          </a:p>
          <a:p>
            <a:endParaRPr lang="en-IN" dirty="0"/>
          </a:p>
        </p:txBody>
      </p:sp>
    </p:spTree>
    <p:extLst>
      <p:ext uri="{BB962C8B-B14F-4D97-AF65-F5344CB8AC3E}">
        <p14:creationId xmlns:p14="http://schemas.microsoft.com/office/powerpoint/2010/main" val="713786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CA5A-AB00-434E-9455-83417EE8591B}"/>
              </a:ext>
            </a:extLst>
          </p:cNvPr>
          <p:cNvSpPr>
            <a:spLocks noGrp="1"/>
          </p:cNvSpPr>
          <p:nvPr>
            <p:ph type="title"/>
          </p:nvPr>
        </p:nvSpPr>
        <p:spPr/>
        <p:txBody>
          <a:bodyPr/>
          <a:lstStyle/>
          <a:p>
            <a:pPr algn="ctr"/>
            <a:r>
              <a:rPr lang="en-IN" b="1" dirty="0"/>
              <a:t>Technologies Used</a:t>
            </a:r>
          </a:p>
        </p:txBody>
      </p:sp>
      <p:sp>
        <p:nvSpPr>
          <p:cNvPr id="3" name="Content Placeholder 2">
            <a:extLst>
              <a:ext uri="{FF2B5EF4-FFF2-40B4-BE49-F238E27FC236}">
                <a16:creationId xmlns:a16="http://schemas.microsoft.com/office/drawing/2014/main" id="{4EFD0193-D083-48A5-A3AD-DF1961ABD1CC}"/>
              </a:ext>
            </a:extLst>
          </p:cNvPr>
          <p:cNvSpPr>
            <a:spLocks noGrp="1"/>
          </p:cNvSpPr>
          <p:nvPr>
            <p:ph idx="1"/>
          </p:nvPr>
        </p:nvSpPr>
        <p:spPr/>
        <p:txBody>
          <a:bodyPr/>
          <a:lstStyle/>
          <a:p>
            <a:r>
              <a:rPr lang="en-IN" dirty="0"/>
              <a:t>Backend  -  Python 3.7</a:t>
            </a:r>
          </a:p>
          <a:p>
            <a:r>
              <a:rPr lang="en-IN" dirty="0"/>
              <a:t>Libraries  - </a:t>
            </a:r>
            <a:r>
              <a:rPr lang="en-IN" dirty="0" err="1"/>
              <a:t>Numpy</a:t>
            </a:r>
            <a:r>
              <a:rPr lang="en-IN" dirty="0"/>
              <a:t> , Pandas , Matplotlib , Seaborn , </a:t>
            </a:r>
            <a:r>
              <a:rPr lang="en-IN" dirty="0" err="1"/>
              <a:t>Dateutil</a:t>
            </a:r>
            <a:endParaRPr lang="en-IN" dirty="0"/>
          </a:p>
          <a:p>
            <a:r>
              <a:rPr lang="en-IN" dirty="0"/>
              <a:t>IDE  -  </a:t>
            </a:r>
            <a:r>
              <a:rPr lang="en-IN" dirty="0" err="1"/>
              <a:t>Jupyter</a:t>
            </a:r>
            <a:r>
              <a:rPr lang="en-IN" dirty="0"/>
              <a:t> Notebook , Spyder</a:t>
            </a:r>
          </a:p>
        </p:txBody>
      </p:sp>
    </p:spTree>
    <p:extLst>
      <p:ext uri="{BB962C8B-B14F-4D97-AF65-F5344CB8AC3E}">
        <p14:creationId xmlns:p14="http://schemas.microsoft.com/office/powerpoint/2010/main" val="681161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C8EEC-5FD4-43BD-8274-1FB7C72799DC}"/>
              </a:ext>
            </a:extLst>
          </p:cNvPr>
          <p:cNvSpPr>
            <a:spLocks noGrp="1"/>
          </p:cNvSpPr>
          <p:nvPr>
            <p:ph idx="1"/>
          </p:nvPr>
        </p:nvSpPr>
        <p:spPr/>
        <p:txBody>
          <a:bodyPr>
            <a:normAutofit/>
          </a:bodyPr>
          <a:lstStyle/>
          <a:p>
            <a:pPr algn="ctr"/>
            <a:r>
              <a:rPr lang="en-IN" sz="8800" b="1" dirty="0"/>
              <a:t>LET’S DIVE INTO THE CODE</a:t>
            </a:r>
          </a:p>
        </p:txBody>
      </p:sp>
    </p:spTree>
    <p:extLst>
      <p:ext uri="{BB962C8B-B14F-4D97-AF65-F5344CB8AC3E}">
        <p14:creationId xmlns:p14="http://schemas.microsoft.com/office/powerpoint/2010/main" val="3850217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1816</TotalTime>
  <Words>266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            Data Science (ML)  </vt:lpstr>
      <vt:lpstr>Vivid Soft Solutions</vt:lpstr>
      <vt:lpstr>About my Project</vt:lpstr>
      <vt:lpstr>Why Data Science?</vt:lpstr>
      <vt:lpstr>IBM Statistics</vt:lpstr>
      <vt:lpstr>What is data science?</vt:lpstr>
      <vt:lpstr>My Role</vt:lpstr>
      <vt:lpstr>Technologies Used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Nilesh</dc:creator>
  <cp:lastModifiedBy>Nilesh</cp:lastModifiedBy>
  <cp:revision>9</cp:revision>
  <dcterms:created xsi:type="dcterms:W3CDTF">2019-08-04T09:46:55Z</dcterms:created>
  <dcterms:modified xsi:type="dcterms:W3CDTF">2019-08-05T16:03:45Z</dcterms:modified>
</cp:coreProperties>
</file>