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3" r:id="rId5"/>
    <p:sldId id="261" r:id="rId6"/>
    <p:sldId id="264" r:id="rId7"/>
    <p:sldId id="269" r:id="rId8"/>
    <p:sldId id="266" r:id="rId9"/>
    <p:sldId id="270" r:id="rId10"/>
  </p:sldIdLst>
  <p:sldSz cx="12192000" cy="6858000"/>
  <p:notesSz cx="6858000" cy="9144000"/>
  <p:embeddedFontLst>
    <p:embeddedFont>
      <p:font typeface="Arial Black" panose="020B0A04020102020204" pitchFamily="34" charset="0"/>
      <p:bold r:id="rId12"/>
    </p:embeddedFont>
    <p:embeddedFont>
      <p:font typeface="Copperplate Gothic Bold" panose="020E0705020206020404" pitchFamily="34" charset="0"/>
      <p:regular r:id="rId13"/>
    </p:embeddedFont>
    <p:embeddedFont>
      <p:font typeface="Franklin Gothic" panose="020B0604020202020204" charset="0"/>
      <p:bold r:id="rId14"/>
    </p:embeddedFont>
    <p:embeddedFont>
      <p:font typeface="Libre Franklin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3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customschemas.google.com/relationships/presentationmetadata" Target="metadata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90346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0363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7379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5020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399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8281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6102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9944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7140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6118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496138" y="663460"/>
            <a:ext cx="6282907" cy="683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lnSpc>
                <a:spcPct val="100000"/>
              </a:lnSpc>
              <a:buSzPts val="3600"/>
            </a:pPr>
            <a:r>
              <a:rPr lang="en-US" sz="3600" dirty="0">
                <a:solidFill>
                  <a:srgbClr val="92D050"/>
                </a:solidFill>
                <a:latin typeface="Copperplate Gothic Bold"/>
              </a:rPr>
              <a:t>Face Emotion Detection</a:t>
            </a:r>
            <a:endParaRPr lang="en-US" sz="3600" dirty="0">
              <a:solidFill>
                <a:srgbClr val="92D050"/>
              </a:solidFill>
            </a:endParaRPr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03574" y="1477834"/>
            <a:ext cx="6045695" cy="49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latin typeface="Times New Roman"/>
                <a:ea typeface="Franklin Gothic"/>
                <a:cs typeface="Times New Roman"/>
                <a:sym typeface="Franklin Gothic"/>
              </a:rPr>
              <a:t>Problem Statement:  </a:t>
            </a:r>
            <a:r>
              <a:rPr lang="en-US" dirty="0">
                <a:solidFill>
                  <a:schemeClr val="tx1"/>
                </a:solidFill>
                <a:latin typeface="Times New Roman"/>
                <a:ea typeface="Franklin Gothic"/>
                <a:cs typeface="Times New Roman"/>
                <a:sym typeface="Franklin Gothic"/>
              </a:rPr>
              <a:t>“ Develop a deep-learning based system to accurately detect and classify human emotions from facial expressions in real time ”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/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Times New Roman"/>
                <a:ea typeface="Franklin Gothic"/>
                <a:cs typeface="Times New Roman"/>
                <a:sym typeface="Franklin Gothic"/>
              </a:rPr>
              <a:t>Project Group Number:  </a:t>
            </a:r>
            <a:r>
              <a:rPr lang="en-US" b="1" dirty="0">
                <a:solidFill>
                  <a:schemeClr val="tx1"/>
                </a:solidFill>
                <a:latin typeface="Times New Roman"/>
                <a:ea typeface="Franklin Gothic"/>
                <a:cs typeface="Times New Roman"/>
                <a:sym typeface="Franklin Gothic"/>
              </a:rPr>
              <a:t>22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ea typeface="Franklin Gothic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</a:br>
            <a: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Group Member Details: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/>
                <a:ea typeface="Franklin Gothic"/>
                <a:cs typeface="Times New Roman"/>
                <a:sym typeface="Franklin Gothic"/>
              </a:rPr>
              <a:t>Nitin Kurmi	      -       0187CS211112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/>
                <a:ea typeface="Franklin Gothic"/>
                <a:cs typeface="Times New Roman"/>
                <a:sym typeface="Franklin Gothic"/>
              </a:rPr>
              <a:t>Nilesh Pawar	      -       0187CS211110</a:t>
            </a:r>
            <a:endParaRPr lang="en-US" sz="1600" dirty="0">
              <a:solidFill>
                <a:schemeClr val="tx1"/>
              </a:solidFill>
              <a:latin typeface="Times New Roman"/>
              <a:ea typeface="Franklin Gothic"/>
              <a:cs typeface="Times New Roman"/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/>
                <a:ea typeface="Franklin Gothic"/>
                <a:cs typeface="Times New Roman"/>
                <a:sym typeface="Franklin Gothic"/>
              </a:rPr>
              <a:t>Nikhil Bhadoria	      -       0187CS211105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/>
                <a:ea typeface="Franklin Gothic"/>
                <a:cs typeface="Times New Roman"/>
                <a:sym typeface="Franklin Gothic"/>
              </a:rPr>
              <a:t>Mukesh Kumar        -       0187CS191092</a:t>
            </a:r>
            <a:endParaRPr lang="en-US" sz="1600" dirty="0">
              <a:solidFill>
                <a:schemeClr val="tx1"/>
              </a:solidFill>
              <a:ea typeface="Franklin Gothic"/>
              <a:cs typeface="Times New Roman"/>
            </a:endParaRPr>
          </a:p>
          <a:p>
            <a:pPr marL="0" indent="0"/>
            <a:endParaRPr lang="en-US" dirty="0">
              <a:latin typeface="Times New Roman" panose="02020603050405020304" pitchFamily="18" charset="0"/>
              <a:ea typeface="Franklin Gothic"/>
              <a:cs typeface="Times New Roman" panose="02020603050405020304" pitchFamily="18" charset="0"/>
              <a:sym typeface="Franklin Gothic"/>
            </a:endParaRPr>
          </a:p>
          <a:p>
            <a:pPr marL="0" indent="0"/>
            <a: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Guide Details:</a:t>
            </a:r>
          </a:p>
          <a:p>
            <a:pPr marL="0" indent="0"/>
            <a:r>
              <a:rPr lang="en-IN" b="1" dirty="0">
                <a:solidFill>
                  <a:schemeClr val="tx1"/>
                </a:solidFill>
                <a:latin typeface="Times New Roman"/>
                <a:cs typeface="Times New Roman"/>
              </a:rPr>
              <a:t>        Prof. </a:t>
            </a:r>
            <a:r>
              <a:rPr lang="en-IN" b="1" dirty="0" err="1">
                <a:solidFill>
                  <a:schemeClr val="tx1"/>
                </a:solidFill>
                <a:latin typeface="Times New Roman"/>
                <a:cs typeface="Times New Roman"/>
              </a:rPr>
              <a:t>Shumali</a:t>
            </a:r>
            <a:r>
              <a:rPr lang="en-IN" b="1" dirty="0">
                <a:solidFill>
                  <a:schemeClr val="tx1"/>
                </a:solidFill>
                <a:latin typeface="Times New Roman"/>
                <a:cs typeface="Times New Roman"/>
              </a:rPr>
              <a:t> Gupta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endParaRPr lang="en-US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indent="0"/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1154523" y="60464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600"/>
              <a:t>Major </a:t>
            </a:r>
            <a:r>
              <a:rPr lang="en-US" sz="3600" dirty="0"/>
              <a:t>Project - </a:t>
            </a:r>
            <a:r>
              <a:rPr lang="en-US" sz="3600" dirty="0" err="1"/>
              <a:t>lI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23" y="442636"/>
            <a:ext cx="893352" cy="1132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893523" y="1064807"/>
            <a:ext cx="590535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222" name="Google Shape;222;p2"/>
          <p:cNvSpPr txBox="1"/>
          <p:nvPr/>
        </p:nvSpPr>
        <p:spPr>
          <a:xfrm>
            <a:off x="7387186" y="3429001"/>
            <a:ext cx="4563389" cy="199840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 Describe your Technology stack here</a:t>
            </a:r>
            <a:r>
              <a:rPr lang="en-US" sz="1600" b="0" i="0" dirty="0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 </a:t>
            </a:r>
            <a:r>
              <a:rPr lang="en-US" b="1" i="0" dirty="0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Front-end     : </a:t>
            </a:r>
            <a:r>
              <a:rPr lang="en-US" i="0" dirty="0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HTML, CSS, JavaScript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 Back-end      : 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Python, </a:t>
            </a:r>
            <a:r>
              <a:rPr lang="en-US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Node.Js</a:t>
            </a:r>
            <a:endPara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 Database      :  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MongoDB</a:t>
            </a:r>
          </a:p>
          <a:p>
            <a:pPr marL="285750" indent="-285750">
              <a:spcBef>
                <a:spcPts val="1000"/>
              </a:spcBef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  <a:latin typeface="Times New Roman"/>
                <a:cs typeface="Times New Roman"/>
                <a:sym typeface="Libre Franklin"/>
              </a:rPr>
              <a:t>Frameworks :   </a:t>
            </a:r>
            <a:r>
              <a:rPr lang="en-US" dirty="0">
                <a:solidFill>
                  <a:schemeClr val="dk1"/>
                </a:solidFill>
                <a:latin typeface="Times New Roman"/>
                <a:cs typeface="Times New Roman"/>
                <a:sym typeface="Libre Franklin"/>
              </a:rPr>
              <a:t>React.js</a:t>
            </a:r>
            <a:endPara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Times New Roman" panose="02020603050405020304" pitchFamily="18" charset="0"/>
              <a:ea typeface="Libre Franklin"/>
              <a:cs typeface="Times New Roman" panose="02020603050405020304" pitchFamily="18" charset="0"/>
              <a:sym typeface="Libre Franklin"/>
            </a:endParaRPr>
          </a:p>
        </p:txBody>
      </p:sp>
      <p:sp>
        <p:nvSpPr>
          <p:cNvPr id="2" name="Google Shape;222;p2">
            <a:extLst>
              <a:ext uri="{FF2B5EF4-FFF2-40B4-BE49-F238E27FC236}">
                <a16:creationId xmlns:a16="http://schemas.microsoft.com/office/drawing/2014/main" id="{D17D62E3-421C-8B4F-24FC-7C53CF7AA148}"/>
              </a:ext>
            </a:extLst>
          </p:cNvPr>
          <p:cNvSpPr txBox="1"/>
          <p:nvPr/>
        </p:nvSpPr>
        <p:spPr>
          <a:xfrm>
            <a:off x="7387186" y="1291093"/>
            <a:ext cx="4572001" cy="149076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chemeClr val="lt2"/>
              </a:buClr>
              <a:buSzPts val="1800"/>
            </a:pPr>
            <a:r>
              <a:rPr lang="en-US" sz="1600" dirty="0">
                <a:solidFill>
                  <a:schemeClr val="lt2"/>
                </a:solidFill>
                <a:latin typeface="Times New Roman"/>
                <a:ea typeface="Franklin Gothic"/>
                <a:cs typeface="Times New Roman"/>
                <a:sym typeface="Franklin Gothic"/>
              </a:rPr>
              <a:t> </a:t>
            </a:r>
            <a:r>
              <a:rPr lang="en-US" sz="1600" b="0" i="0" dirty="0">
                <a:solidFill>
                  <a:schemeClr val="lt2"/>
                </a:solidFill>
                <a:latin typeface="Times New Roman"/>
                <a:ea typeface="Franklin Gothic"/>
                <a:cs typeface="Times New Roman"/>
                <a:sym typeface="Franklin Gothic"/>
              </a:rPr>
              <a:t>Abstract</a:t>
            </a:r>
            <a:r>
              <a:rPr lang="en-US" sz="1600" b="0" i="0" dirty="0">
                <a:solidFill>
                  <a:schemeClr val="dk1"/>
                </a:solidFill>
                <a:latin typeface="Times New Roman"/>
                <a:ea typeface="Libre Franklin"/>
                <a:cs typeface="Times New Roman"/>
                <a:sym typeface="Libre Franklin"/>
              </a:rPr>
              <a:t>: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.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5750" indent="-285750">
              <a:spcBef>
                <a:spcPts val="1000"/>
              </a:spcBef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IN" sz="16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Intuitive design</a:t>
            </a:r>
          </a:p>
          <a:p>
            <a:pPr marL="285750" indent="-285750">
              <a:spcBef>
                <a:spcPts val="1000"/>
              </a:spcBef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16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ser-friendly interface</a:t>
            </a:r>
          </a:p>
          <a:p>
            <a:pPr marL="285750" indent="-285750">
              <a:spcBef>
                <a:spcPts val="1000"/>
              </a:spcBef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IN" sz="16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Scalable architecture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Times New Roman" panose="02020603050405020304" pitchFamily="18" charset="0"/>
              <a:ea typeface="Libre Franklin"/>
              <a:cs typeface="Times New Roman" panose="02020603050405020304" pitchFamily="18" charset="0"/>
              <a:sym typeface="Libre Franklin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0" y="51051"/>
            <a:ext cx="757237" cy="9603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C0583B-535F-43E4-9417-C3803C1E4238}"/>
              </a:ext>
            </a:extLst>
          </p:cNvPr>
          <p:cNvSpPr txBox="1"/>
          <p:nvPr/>
        </p:nvSpPr>
        <p:spPr>
          <a:xfrm>
            <a:off x="899768" y="2112377"/>
            <a:ext cx="5892867" cy="23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robust model to classify emotions (e.g., happy, sad, angry, neutral, surprise, fear, disgust) with high accuracy. The Face Emotion Detection Project aims to develop a robust system that leverages deep learning to identify and classify human emotions from facial expressions in real-time. Through rigorous training, testing, and optimization, the project aspires to deliver a scalable, high-accuracy solution that can be integrated into web, mobile, or embedded platforms, paving the way for more intuitive and emotion-aware AI systems.</a:t>
            </a:r>
            <a:endParaRPr lang="en-US" dirty="0">
              <a:solidFill>
                <a:srgbClr val="0D0D0D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35447" y="1233100"/>
            <a:ext cx="5780809" cy="432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Project Requirements </a:t>
            </a:r>
            <a:endParaRPr dirty="0"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228848"/>
            <a:ext cx="4838700" cy="42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>
              <a:spcBef>
                <a:spcPts val="0"/>
              </a:spcBef>
            </a:pPr>
            <a:r>
              <a:rPr lang="en-US" sz="2000"/>
              <a:t>Functional Requirements</a:t>
            </a:r>
            <a:endParaRPr sz="2000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243142"/>
            <a:ext cx="5143500" cy="458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228600">
              <a:lnSpc>
                <a:spcPct val="90000"/>
              </a:lnSpc>
              <a:buClr>
                <a:schemeClr val="lt2"/>
              </a:buClr>
              <a:buSzPts val="1800"/>
            </a:pPr>
            <a:r>
              <a:rPr lang="en-US" sz="20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Non Functional Requirements</a:t>
            </a:r>
            <a:endParaRPr sz="16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0" y="51051"/>
            <a:ext cx="757237" cy="96035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27572-B94F-5EEE-4DF8-D6BFB4633D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77484" y="2669967"/>
            <a:ext cx="4838700" cy="40256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 Detection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 – The system shall detect human faces in images or video streams using algorithms like Haar cascades or 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Dlib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ibre Franklin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Emotion Classification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–It must provide a confidence score for each emotion prediction.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Processing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 - The system shall process video feeds and output emotion labels at a minimum of 15 frames per second (FPS) for real-time applications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Handling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 – The system shall accept inputs in the form of images (JPEG, PNG) or video files (MP4, AVI) and live camera feeds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Outpit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Display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The system shall display emotion labels with confidence scores on a user interface (e.g., web app, mobile app).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The system shall display emotion labels with confidence scores on a user interface.</a:t>
            </a: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IN" sz="1200" b="0" i="0" dirty="0">
              <a:solidFill>
                <a:srgbClr val="171717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CBF154-4096-7EC8-5C2B-FB2964FD871B}"/>
              </a:ext>
            </a:extLst>
          </p:cNvPr>
          <p:cNvSpPr txBox="1"/>
          <p:nvPr/>
        </p:nvSpPr>
        <p:spPr>
          <a:xfrm>
            <a:off x="6218321" y="2701932"/>
            <a:ext cx="5325979" cy="16435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Accuracy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 – System shall achieve 85% accuracy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Performance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– The system shall process a single image in under 200 milliseconds on standard hardware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Scalability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 – The system shall support simultaneous processing of up to 10 video streams in a server-based deployment.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Usability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 – User-friendly UI for seamless navigation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heel spokes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196362"/>
            <a:ext cx="5780809" cy="432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lvl="0">
              <a:buSzPct val="100000"/>
            </a:pPr>
            <a:r>
              <a:rPr lang="en-US"/>
              <a:t>Project Requirements </a:t>
            </a:r>
            <a:endParaRPr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728664" y="2271718"/>
            <a:ext cx="5472113" cy="385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>
              <a:spcBef>
                <a:spcPts val="0"/>
              </a:spcBef>
            </a:pPr>
            <a:r>
              <a:rPr lang="en-US" dirty="0"/>
              <a:t>Hardware and Software requirements (Developer)	</a:t>
            </a:r>
            <a:endParaRPr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828675" y="2656903"/>
            <a:ext cx="4962525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IN" b="1" dirty="0">
                <a:solidFill>
                  <a:schemeClr val="tx1"/>
                </a:solidFill>
                <a:latin typeface="Times New Roman"/>
                <a:cs typeface="Times New Roman"/>
              </a:rPr>
              <a:t>Hardware Requirements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1400" i="0" dirty="0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Processor: Intel i3/i5/i7 or AMD </a:t>
            </a:r>
            <a:r>
              <a:rPr lang="en-IN" sz="1400" i="0" dirty="0" err="1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Ryzen</a:t>
            </a:r>
            <a:r>
              <a:rPr lang="en-IN" sz="1400" i="0" dirty="0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 5/7 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1400" i="0" dirty="0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RAM: Minimum 8GB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1400" i="0" dirty="0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Storage: SSD with at least 256GB 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sz="1400" i="0" dirty="0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Internet Connection: Stable broadband for API testing &amp; deployment</a:t>
            </a:r>
          </a:p>
          <a:p>
            <a:pPr marL="0" indent="0">
              <a:spcBef>
                <a:spcPts val="0"/>
              </a:spcBef>
            </a:pPr>
            <a:endParaRPr lang="en-IN" sz="14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IN" b="1" i="0" dirty="0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Software Requirements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Development Tools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VS Code / WebStorm (for coding)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Postman (API testing)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Git &amp; GitHub (version control)Code Editor (VS Code)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Programming Languages &amp; Frameworks: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Frontend: React.js, HTML, CSS, JavaScript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Backend: Node.js, Express.js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Database: MongoDB</a:t>
            </a:r>
            <a:endParaRPr lang="en-US" sz="1400" dirty="0">
              <a:solidFill>
                <a:schemeClr val="tx1"/>
              </a:solidFill>
              <a:latin typeface="Times New Roman"/>
              <a:ea typeface="Times New Roman" panose="02020603050405020304" pitchFamily="18" charset="0"/>
              <a:cs typeface="Times New Roman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APIs &amp; Services: Maps API (location tracking)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Payment Gateway (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Razorpay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/Stripe)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800" dirty="0">
              <a:solidFill>
                <a:schemeClr val="tx1"/>
              </a:solidFill>
              <a:effectLst/>
              <a:latin typeface="Times New Roman"/>
              <a:ea typeface="Times New Roman" panose="02020603050405020304" pitchFamily="18" charset="0"/>
              <a:cs typeface="Times New Roman"/>
            </a:endParaRPr>
          </a:p>
          <a:p>
            <a:pPr marL="742950" lvl="1" indent="-285750">
              <a:spcBef>
                <a:spcPts val="0"/>
              </a:spcBef>
              <a:buSzPts val="1600"/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endParaRPr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0" y="51051"/>
            <a:ext cx="757237" cy="960358"/>
          </a:xfrm>
          <a:prstGeom prst="rect">
            <a:avLst/>
          </a:prstGeom>
        </p:spPr>
      </p:pic>
      <p:sp>
        <p:nvSpPr>
          <p:cNvPr id="7" name="Google Shape;228;p3"/>
          <p:cNvSpPr txBox="1">
            <a:spLocks noGrp="1"/>
          </p:cNvSpPr>
          <p:nvPr>
            <p:ph type="body" idx="2"/>
          </p:nvPr>
        </p:nvSpPr>
        <p:spPr>
          <a:xfrm>
            <a:off x="6234127" y="2295520"/>
            <a:ext cx="4838700" cy="399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>
              <a:spcBef>
                <a:spcPts val="0"/>
              </a:spcBef>
            </a:pPr>
            <a:r>
              <a:rPr lang="en-US"/>
              <a:t>Hardware and Software requirements (Client)</a:t>
            </a:r>
            <a:endParaRPr/>
          </a:p>
        </p:txBody>
      </p:sp>
      <p:sp>
        <p:nvSpPr>
          <p:cNvPr id="8" name="Google Shape;229;p3"/>
          <p:cNvSpPr txBox="1">
            <a:spLocks noGrp="1"/>
          </p:cNvSpPr>
          <p:nvPr>
            <p:ph type="body" idx="1"/>
          </p:nvPr>
        </p:nvSpPr>
        <p:spPr>
          <a:xfrm>
            <a:off x="6096000" y="2694999"/>
            <a:ext cx="5957874" cy="255542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 Compatibility: Smartphone: Android 8.0+ / iOS 12+ with at least 2GB RAM</a:t>
            </a:r>
          </a:p>
          <a:p>
            <a:pPr marL="285750" lvl="0" indent="-28575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Storage: Minimal space required for web version; ~100MB for mobile app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</a:t>
            </a:r>
          </a:p>
          <a:p>
            <a:pPr marL="285750" lvl="0" indent="-28575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System: Windows (for web users) / Android, iOS (for mobile users)</a:t>
            </a:r>
          </a:p>
          <a:p>
            <a:pPr marL="285750" lvl="0" indent="-28575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Browser: Chrome, Firefox, Edge, Safari </a:t>
            </a:r>
          </a:p>
          <a:p>
            <a:pPr marL="285750" lvl="0" indent="-28575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Connection: Stable broadband or mobile network (4G/5G recommended)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48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38851" y="1040475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lvl="0">
              <a:buSzPct val="100000"/>
            </a:pPr>
            <a:r>
              <a:rPr lang="en-US" sz="4000"/>
              <a:t>Design </a:t>
            </a:r>
            <a:endParaRPr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/>
              <a:t>Describe your Use Cases here</a:t>
            </a:r>
            <a:endParaRPr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40008" y="2656904"/>
            <a:ext cx="4851192" cy="159918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D0D0D"/>
                </a:solidFill>
                <a:latin typeface="Times New Roman"/>
                <a:cs typeface="Times New Roman"/>
              </a:rPr>
              <a:t>User Use Cases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D0D0D"/>
                </a:solidFill>
                <a:latin typeface="Times New Roman"/>
                <a:cs typeface="Times New Roman"/>
              </a:rPr>
              <a:t>Uses the system via web app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D0D0D"/>
                </a:solidFill>
                <a:latin typeface="Times New Roman"/>
                <a:cs typeface="Times New Roman"/>
              </a:rPr>
              <a:t>Captures face image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D0D0D"/>
                </a:solidFill>
                <a:latin typeface="Times New Roman"/>
                <a:cs typeface="Times New Roman"/>
              </a:rPr>
              <a:t>Locate face region from image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D0D0D"/>
                </a:solidFill>
                <a:latin typeface="Times New Roman"/>
                <a:cs typeface="Times New Roman"/>
              </a:rPr>
              <a:t>Analyze emotion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D0D0D"/>
                </a:solidFill>
                <a:latin typeface="Times New Roman"/>
                <a:cs typeface="Times New Roman"/>
              </a:rPr>
              <a:t>Show the detected emotion to the user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D0D0D"/>
                </a:solidFill>
                <a:latin typeface="Times New Roman"/>
                <a:cs typeface="Times New Roman"/>
              </a:rPr>
              <a:t>Save data for future reference or analysis</a:t>
            </a:r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/>
          </a:p>
        </p:txBody>
      </p:sp>
      <p:sp>
        <p:nvSpPr>
          <p:cNvPr id="232" name="Google Shape;232;p3"/>
          <p:cNvSpPr txBox="1"/>
          <p:nvPr/>
        </p:nvSpPr>
        <p:spPr>
          <a:xfrm>
            <a:off x="6238567" y="2656904"/>
            <a:ext cx="5143501" cy="249929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IN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Dependencies</a:t>
            </a:r>
          </a:p>
          <a:p>
            <a:pPr marL="285750" lvl="8" indent="-285750">
              <a:lnSpc>
                <a:spcPct val="90000"/>
              </a:lnSpc>
              <a:buClr>
                <a:schemeClr val="dk1"/>
              </a:buClr>
              <a:buSzPts val="1600"/>
              <a:buChar char="•"/>
            </a:pPr>
            <a:r>
              <a:rPr lang="en-IN" dirty="0">
                <a:solidFill>
                  <a:srgbClr val="0D0D0D"/>
                </a:solidFill>
                <a:latin typeface="Times New Roman"/>
              </a:rPr>
              <a:t>Internet Connectivity </a:t>
            </a:r>
          </a:p>
          <a:p>
            <a:pPr marL="285750" lvl="8" indent="-285750">
              <a:lnSpc>
                <a:spcPct val="90000"/>
              </a:lnSpc>
              <a:buClr>
                <a:schemeClr val="dk1"/>
              </a:buClr>
              <a:buSzPts val="1600"/>
              <a:buChar char="•"/>
            </a:pPr>
            <a:r>
              <a:rPr lang="en-IN" dirty="0">
                <a:solidFill>
                  <a:srgbClr val="0D0D0D"/>
                </a:solidFill>
                <a:latin typeface="Times New Roman"/>
              </a:rPr>
              <a:t>Payment Gateway (</a:t>
            </a:r>
            <a:r>
              <a:rPr lang="en-IN" dirty="0" err="1">
                <a:solidFill>
                  <a:srgbClr val="0D0D0D"/>
                </a:solidFill>
                <a:latin typeface="Times New Roman"/>
              </a:rPr>
              <a:t>Razorpay</a:t>
            </a:r>
            <a:r>
              <a:rPr lang="en-IN" dirty="0">
                <a:solidFill>
                  <a:srgbClr val="0D0D0D"/>
                </a:solidFill>
                <a:latin typeface="Times New Roman"/>
              </a:rPr>
              <a:t>/Stripe)</a:t>
            </a:r>
          </a:p>
          <a:p>
            <a:pPr marL="285750" lvl="8" indent="-285750">
              <a:lnSpc>
                <a:spcPct val="90000"/>
              </a:lnSpc>
              <a:buClr>
                <a:schemeClr val="dk1"/>
              </a:buClr>
              <a:buSzPts val="1600"/>
              <a:buChar char="•"/>
            </a:pPr>
            <a:r>
              <a:rPr lang="en-IN" dirty="0">
                <a:solidFill>
                  <a:srgbClr val="0D0D0D"/>
                </a:solidFill>
                <a:latin typeface="Times New Roman"/>
              </a:rPr>
              <a:t>Database (MongoDB)</a:t>
            </a:r>
          </a:p>
          <a:p>
            <a:pPr marL="285750" lvl="8" indent="-285750">
              <a:lnSpc>
                <a:spcPct val="90000"/>
              </a:lnSpc>
              <a:buClr>
                <a:schemeClr val="dk1"/>
              </a:buClr>
              <a:buSzPts val="1600"/>
              <a:buChar char="•"/>
            </a:pPr>
            <a:r>
              <a:rPr lang="en-IN" dirty="0">
                <a:solidFill>
                  <a:srgbClr val="0D0D0D"/>
                </a:solidFill>
                <a:latin typeface="Times New Roman"/>
              </a:rPr>
              <a:t>Authentication System (JWT)</a:t>
            </a:r>
          </a:p>
          <a:p>
            <a:pPr marL="285750" lvl="8" indent="-285750">
              <a:lnSpc>
                <a:spcPct val="90000"/>
              </a:lnSpc>
              <a:buClr>
                <a:schemeClr val="dk1"/>
              </a:buClr>
              <a:buSzPts val="1600"/>
              <a:buChar char="•"/>
            </a:pPr>
            <a:r>
              <a:rPr lang="en-IN" dirty="0">
                <a:solidFill>
                  <a:srgbClr val="0D0D0D"/>
                </a:solidFill>
                <a:latin typeface="Times New Roman"/>
              </a:rPr>
              <a:t>Hosting &amp; Deployment</a:t>
            </a:r>
          </a:p>
          <a:p>
            <a:pPr lvl="8">
              <a:lnSpc>
                <a:spcPct val="90000"/>
              </a:lnSpc>
              <a:buClr>
                <a:schemeClr val="dk1"/>
              </a:buClr>
              <a:buSzPts val="1600"/>
            </a:pPr>
            <a:endParaRPr lang="en-IN" dirty="0">
              <a:solidFill>
                <a:srgbClr val="0D0D0D"/>
              </a:solidFill>
              <a:latin typeface="Times New Roman"/>
            </a:endParaRPr>
          </a:p>
          <a:p>
            <a:pPr marL="285750" lvl="8" indent="-285750">
              <a:lnSpc>
                <a:spcPct val="90000"/>
              </a:lnSpc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IN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Showstoppers</a:t>
            </a:r>
          </a:p>
          <a:p>
            <a:pPr marL="285750" lvl="2" indent="-285750">
              <a:lnSpc>
                <a:spcPct val="90000"/>
              </a:lnSpc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API Downtime.</a:t>
            </a:r>
          </a:p>
          <a:p>
            <a:pPr marL="285750" lvl="2" indent="-285750">
              <a:lnSpc>
                <a:spcPct val="90000"/>
              </a:lnSpc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Server Downtime Security </a:t>
            </a:r>
          </a:p>
          <a:p>
            <a:pPr marL="285750" lvl="2" indent="-285750">
              <a:lnSpc>
                <a:spcPct val="90000"/>
              </a:lnSpc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High Latency Issues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0" y="51051"/>
            <a:ext cx="757237" cy="96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76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53482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sz="4000"/>
              <a:t>Deployment Details</a:t>
            </a:r>
            <a:endParaRPr sz="4000"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>
              <a:spcBef>
                <a:spcPts val="0"/>
              </a:spcBef>
            </a:pPr>
            <a:r>
              <a:rPr lang="en-US" sz="1800"/>
              <a:t>Describe </a:t>
            </a:r>
            <a:r>
              <a:rPr lang="en-US"/>
              <a:t>Deployment Details </a:t>
            </a:r>
            <a:r>
              <a:rPr lang="en-US" sz="1800"/>
              <a:t>here</a:t>
            </a:r>
            <a:endParaRPr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6657669" cy="305563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Hosting &amp; Infrastructure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Frontend: Deploy on </a:t>
            </a:r>
            <a:r>
              <a:rPr lang="en-US" sz="1400" i="0" dirty="0" err="1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Vercel</a:t>
            </a:r>
            <a:r>
              <a:rPr lang="en-US" sz="1400" i="0" dirty="0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, Netlify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Backend: Host on AWS EC2 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Database: Use MongoDB Atlas (NoSQL)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Security: Enable SSL/TLS, JWT Auth for authentication.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400" i="0" dirty="0"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APIs &amp; Services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Payment Gateway (</a:t>
            </a:r>
            <a:r>
              <a:rPr lang="en-US" sz="1400" i="0" dirty="0" err="1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Razorpay</a:t>
            </a:r>
            <a:r>
              <a:rPr lang="en-US" sz="1400" i="0" dirty="0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/Stripe) 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Cloud Storage (AWS S3) – Video &amp; images.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400" i="0" dirty="0"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CI/CD &amp; Monitoring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CI/CD: Automate deployments with GitHub Actions/GitLab CI/CD.</a:t>
            </a:r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0" y="51051"/>
            <a:ext cx="757237" cy="96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6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lvl="0">
              <a:buSzPct val="100000"/>
            </a:pPr>
            <a:r>
              <a:rPr lang="en-US" sz="4000"/>
              <a:t>Monetary Support</a:t>
            </a:r>
            <a:endParaRPr sz="4000"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>
              <a:spcBef>
                <a:spcPts val="0"/>
              </a:spcBef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Financial Requirements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71550" y="2639329"/>
            <a:ext cx="6549514" cy="362381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Costs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 &amp; Hosting: ₹5,000 – ₹15,000/year (GoDaddy, AWS)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 &amp; Database: ₹15,000 – ₹50,000/year (AWS EC2, MongoDB Atlas)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APIs &amp; Services: ₹2,000 – ₹10,000/month (Map, Payment Gateway)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Maintenance &amp; Security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SSL Certificate: ₹1,500 – ₹5,000/year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Audits: ₹10,000 – ₹50,000 (one-time or periodic)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Marketing &amp; Promotion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Ads &amp; SEO: ₹5,000 – ₹30,000/month (Google, Facebook Ads)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&amp; Development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Developer Salaries: ₹40,000 – ₹1,00,000/month (if hiring)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UI/UX Designer: ₹10,000 – ₹50,000 (freelancer or in-house)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Estimate: ₹50,000 – ₹3,00,000+ (depending on scale)</a:t>
            </a:r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0" y="51051"/>
            <a:ext cx="757237" cy="96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53789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39194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sz="4000" dirty="0"/>
              <a:t>Project </a:t>
            </a:r>
            <a:r>
              <a:rPr lang="en-IN" sz="4000" dirty="0"/>
              <a:t>Screenshots</a:t>
            </a:r>
            <a:endParaRPr sz="4000" dirty="0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0" y="51051"/>
            <a:ext cx="757237" cy="9603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A1C9E4A-7C53-A8D7-1EBC-B738523247B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35447" y="2506059"/>
            <a:ext cx="4232683" cy="36173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29A5261-E18D-9932-BB40-7946130A25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6556" y="2382235"/>
            <a:ext cx="3842535" cy="394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07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0" y="51051"/>
            <a:ext cx="757237" cy="9603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8D6D9B-7452-3643-AA04-86925849E710}"/>
              </a:ext>
            </a:extLst>
          </p:cNvPr>
          <p:cNvSpPr txBox="1"/>
          <p:nvPr/>
        </p:nvSpPr>
        <p:spPr>
          <a:xfrm>
            <a:off x="3817540" y="2586087"/>
            <a:ext cx="9252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>
                <a:latin typeface="Arial Black" panose="020B0A04020102020204" pitchFamily="34" charset="0"/>
              </a:rPr>
              <a:t>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77B792-644C-F645-FC40-17EC7CF9AF9B}"/>
              </a:ext>
            </a:extLst>
          </p:cNvPr>
          <p:cNvSpPr txBox="1"/>
          <p:nvPr/>
        </p:nvSpPr>
        <p:spPr>
          <a:xfrm>
            <a:off x="5311894" y="269654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C4AF00-9DC5-AE09-9EE0-D88BA1F449B3}"/>
              </a:ext>
            </a:extLst>
          </p:cNvPr>
          <p:cNvSpPr txBox="1"/>
          <p:nvPr/>
        </p:nvSpPr>
        <p:spPr>
          <a:xfrm>
            <a:off x="4516328" y="2586087"/>
            <a:ext cx="9252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>
                <a:latin typeface="Arial Black" panose="020B0A04020102020204" pitchFamily="34" charset="0"/>
              </a:rPr>
              <a:t>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B7BE56-1348-BA4C-E4F0-29DBB1210F5C}"/>
              </a:ext>
            </a:extLst>
          </p:cNvPr>
          <p:cNvSpPr txBox="1"/>
          <p:nvPr/>
        </p:nvSpPr>
        <p:spPr>
          <a:xfrm>
            <a:off x="5376446" y="2586087"/>
            <a:ext cx="9252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>
                <a:latin typeface="Arial Black" panose="020B0A04020102020204" pitchFamily="34" charset="0"/>
              </a:rPr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B940D0-9582-A7FF-6140-ED6C7D60046C}"/>
              </a:ext>
            </a:extLst>
          </p:cNvPr>
          <p:cNvSpPr txBox="1"/>
          <p:nvPr/>
        </p:nvSpPr>
        <p:spPr>
          <a:xfrm>
            <a:off x="6155899" y="2586087"/>
            <a:ext cx="9252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>
                <a:latin typeface="Arial Black" panose="020B0A04020102020204" pitchFamily="34" charset="0"/>
              </a:rPr>
              <a:t>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0C85DD-97D9-2947-612E-FA82E5BCA55D}"/>
              </a:ext>
            </a:extLst>
          </p:cNvPr>
          <p:cNvSpPr txBox="1"/>
          <p:nvPr/>
        </p:nvSpPr>
        <p:spPr>
          <a:xfrm>
            <a:off x="6935352" y="2586087"/>
            <a:ext cx="9252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>
                <a:latin typeface="Arial Black" panose="020B0A04020102020204" pitchFamily="34" charset="0"/>
              </a:rPr>
              <a:t>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45FE0F-C211-2521-08C3-B26834185082}"/>
              </a:ext>
            </a:extLst>
          </p:cNvPr>
          <p:cNvSpPr txBox="1"/>
          <p:nvPr/>
        </p:nvSpPr>
        <p:spPr>
          <a:xfrm>
            <a:off x="5535704" y="3455216"/>
            <a:ext cx="9252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>
                <a:latin typeface="Arial Black" panose="020B0A04020102020204" pitchFamily="34" charset="0"/>
              </a:rPr>
              <a:t>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C35B03-D7CD-C8F3-F083-266BC314ADC7}"/>
              </a:ext>
            </a:extLst>
          </p:cNvPr>
          <p:cNvSpPr txBox="1"/>
          <p:nvPr/>
        </p:nvSpPr>
        <p:spPr>
          <a:xfrm>
            <a:off x="6238253" y="3437692"/>
            <a:ext cx="9252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>
                <a:latin typeface="Arial Black" panose="020B0A04020102020204" pitchFamily="34" charset="0"/>
              </a:rPr>
              <a:t>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3AE5AB-690C-CBBA-BBC9-C521BE849E99}"/>
              </a:ext>
            </a:extLst>
          </p:cNvPr>
          <p:cNvSpPr txBox="1"/>
          <p:nvPr/>
        </p:nvSpPr>
        <p:spPr>
          <a:xfrm>
            <a:off x="7017706" y="3455216"/>
            <a:ext cx="9252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>
                <a:latin typeface="Arial Black" panose="020B0A04020102020204" pitchFamily="34" charset="0"/>
              </a:rPr>
              <a:t>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0BD739-9490-089E-3D61-259AD85B0857}"/>
              </a:ext>
            </a:extLst>
          </p:cNvPr>
          <p:cNvSpPr/>
          <p:nvPr/>
        </p:nvSpPr>
        <p:spPr>
          <a:xfrm>
            <a:off x="8248476" y="0"/>
            <a:ext cx="3943524" cy="34552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449539C-F306-821A-8D55-79917BD8535C}"/>
              </a:ext>
            </a:extLst>
          </p:cNvPr>
          <p:cNvGrpSpPr/>
          <p:nvPr/>
        </p:nvGrpSpPr>
        <p:grpSpPr>
          <a:xfrm>
            <a:off x="8003357" y="2696547"/>
            <a:ext cx="4644737" cy="1950868"/>
            <a:chOff x="7977674" y="2596929"/>
            <a:chExt cx="4297185" cy="209636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84FC1D8-4679-0455-B62F-C3BCDBB630DC}"/>
                </a:ext>
              </a:extLst>
            </p:cNvPr>
            <p:cNvSpPr/>
            <p:nvPr/>
          </p:nvSpPr>
          <p:spPr>
            <a:xfrm>
              <a:off x="7997987" y="2596929"/>
              <a:ext cx="4276872" cy="20963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E9DF9C-0B48-4526-242D-3679A5BA8B91}"/>
                </a:ext>
              </a:extLst>
            </p:cNvPr>
            <p:cNvSpPr/>
            <p:nvPr/>
          </p:nvSpPr>
          <p:spPr>
            <a:xfrm>
              <a:off x="7977674" y="2596929"/>
              <a:ext cx="127631" cy="2096369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4989E9DD-D4DE-F4EF-B7AA-6A1D836B7E38}"/>
              </a:ext>
            </a:extLst>
          </p:cNvPr>
          <p:cNvSpPr/>
          <p:nvPr/>
        </p:nvSpPr>
        <p:spPr>
          <a:xfrm>
            <a:off x="30398" y="0"/>
            <a:ext cx="3248439" cy="25860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88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900"/>
                            </p:stCondLst>
                            <p:childTnLst>
                              <p:par>
                                <p:cTn id="3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600"/>
                            </p:stCondLst>
                            <p:childTnLst>
                              <p:par>
                                <p:cTn id="43" presetID="35" presetClass="path" presetSubtype="0" accel="50000" decel="5000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5E-6 3.33333E-6 L -0.33829 0.00139 " pathEditMode="relative" rAng="0" ptsTypes="AA">
                                      <p:cBhvr>
                                        <p:cTn id="44" dur="1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14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7" grpId="0"/>
      <p:bldP spid="18" grpId="0"/>
      <p:bldP spid="19" grpId="0"/>
      <p:bldP spid="22" grpId="0"/>
      <p:bldP spid="23" grpId="0"/>
      <p:bldP spid="24" grpId="0"/>
    </p:bldLst>
  </p:timing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238</TotalTime>
  <Words>941</Words>
  <Application>Microsoft Office PowerPoint</Application>
  <PresentationFormat>Widescreen</PresentationFormat>
  <Paragraphs>137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Franklin Gothic</vt:lpstr>
      <vt:lpstr>Noto Sans Symbols</vt:lpstr>
      <vt:lpstr>Arial</vt:lpstr>
      <vt:lpstr>Libre Franklin</vt:lpstr>
      <vt:lpstr>Wingdings</vt:lpstr>
      <vt:lpstr>Copperplate Gothic Bold</vt:lpstr>
      <vt:lpstr>Times New Roman</vt:lpstr>
      <vt:lpstr>Calibri</vt:lpstr>
      <vt:lpstr>Arial Black</vt:lpstr>
      <vt:lpstr>Theme1</vt:lpstr>
      <vt:lpstr>Face Emotion Detection</vt:lpstr>
      <vt:lpstr>Idea/Approach Details</vt:lpstr>
      <vt:lpstr>Project Requirements </vt:lpstr>
      <vt:lpstr>Project Requirements </vt:lpstr>
      <vt:lpstr>Design </vt:lpstr>
      <vt:lpstr>Deployment Details</vt:lpstr>
      <vt:lpstr>Monetary Support</vt:lpstr>
      <vt:lpstr>Project Screenshots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Sarim Moin</dc:creator>
  <cp:lastModifiedBy>Nitin Kurmi</cp:lastModifiedBy>
  <cp:revision>5</cp:revision>
  <dcterms:created xsi:type="dcterms:W3CDTF">2022-02-11T07:14:46Z</dcterms:created>
  <dcterms:modified xsi:type="dcterms:W3CDTF">2025-04-15T18:04:02Z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