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74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8" r:id="rId16"/>
    <p:sldId id="285" r:id="rId17"/>
    <p:sldId id="286" r:id="rId18"/>
    <p:sldId id="287" r:id="rId19"/>
    <p:sldId id="259" r:id="rId20"/>
    <p:sldId id="261" r:id="rId21"/>
    <p:sldId id="258" r:id="rId22"/>
    <p:sldId id="257" r:id="rId23"/>
    <p:sldId id="267" r:id="rId24"/>
    <p:sldId id="268" r:id="rId25"/>
    <p:sldId id="269" r:id="rId26"/>
    <p:sldId id="260" r:id="rId27"/>
    <p:sldId id="262" r:id="rId28"/>
    <p:sldId id="263" r:id="rId29"/>
    <p:sldId id="264" r:id="rId30"/>
    <p:sldId id="265" r:id="rId31"/>
    <p:sldId id="26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4"/>
    <p:restoredTop sz="94719"/>
  </p:normalViewPr>
  <p:slideViewPr>
    <p:cSldViewPr snapToGrid="0">
      <p:cViewPr varScale="1">
        <p:scale>
          <a:sx n="152" d="100"/>
          <a:sy n="152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2811-9FF0-3348-AE5D-31D081978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C40CC-E6F1-08A8-5A38-2AEEBD0E6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2E901-4FBF-A83B-7A20-B8F11B8B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E984-8F17-D248-903A-0624A7098F0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1F4C8-5B00-BCC3-9F6D-1CDFED26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42FCB-EDB1-0EB7-A3EC-F4EBF6CD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9EF-E892-5B48-89A2-7CBB6A64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2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92FF-569E-397F-4879-0A86142F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FED9E-6181-BD9E-4A9E-96A3CEFE2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6AEEB-7AF5-EAC5-2B0C-61BA438B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E984-8F17-D248-903A-0624A7098F0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B50BA-0C25-3846-B5F6-D8D3CB08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84BB-C621-C880-E06C-28E04BE0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9EF-E892-5B48-89A2-7CBB6A64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5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FE451-CF4A-7AE8-79D5-0DC2CA0AF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69496-484F-AC22-1BE0-0E1CC7D4E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584D-6EAA-53AE-A273-AC94EF2D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E984-8F17-D248-903A-0624A7098F0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665A1-B68F-61AF-1B04-AD6DCC26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198C6-F9DF-9EC3-5018-924B5604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9EF-E892-5B48-89A2-7CBB6A64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6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8729-AD48-0BA3-A63C-2ACB2A4F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2959C-AFFC-7BC2-0646-405C36FA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D7EA8-D4E0-6887-1E4D-6CC0AF9D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E984-8F17-D248-903A-0624A7098F0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74C79-665D-8BD4-ED2F-23A51376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CBAEC-0ED5-EBE2-45FA-7A2E97F0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9EF-E892-5B48-89A2-7CBB6A64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8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8BAE-A5AA-BB5E-15F6-C856634A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528B8-0E96-5C48-F07B-A539FEFAF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9CB3C-094C-32C4-638C-8A1A0C05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E984-8F17-D248-903A-0624A7098F0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71382-3E87-4D93-05A9-6C16E03B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2C04B-B813-4822-5277-966745FA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9EF-E892-5B48-89A2-7CBB6A64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2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EE49-382E-1337-9779-6325FEF0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9549-1C14-25E1-B850-6A4AE2B23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41E1E-31F3-A951-985D-A1178B77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FEFB5-BC01-BC0D-CED9-411CB3A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E984-8F17-D248-903A-0624A7098F0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32D41-2048-7E56-88DD-3F955F72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33A81-231C-E156-1A41-45F4B7DD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9EF-E892-5B48-89A2-7CBB6A64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150B-CD6E-117F-7AB6-C9C88888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7AAF2-F91E-F273-1358-3D4B6BB4D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36D99-FFF9-4E7F-4746-3B9FF1806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5498B-1FC7-C267-B550-3905F32ED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D96F6-36CB-5D8E-CDF4-F7B2A3289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E810B-368A-96B4-4D3C-78381950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E984-8F17-D248-903A-0624A7098F0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9D243-BF0F-1011-BFE3-6AAB5BA9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5DE40-7DF6-772C-9349-23F379D7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9EF-E892-5B48-89A2-7CBB6A64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8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5555-3734-09CB-403D-2800E481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4DA02-1A54-AF57-398D-0D35503A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E984-8F17-D248-903A-0624A7098F0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926DB-96C4-B9F4-609B-258F8ABD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90D09-5A3B-3E60-F4BA-BBFFBF4E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9EF-E892-5B48-89A2-7CBB6A64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9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9FE7B-82FE-4A1D-554D-7247B7A4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E984-8F17-D248-903A-0624A7098F0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E2661-D554-C0F5-2CDD-8449A270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BD9F5-611C-E876-E7B8-AAE99BE4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9EF-E892-5B48-89A2-7CBB6A64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0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4FC9-F60A-5336-A9E8-58E8BA6E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81190-151A-272E-817E-3BB056058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8A933-43FB-8E26-4A5C-61EA61629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65538-8D30-62C4-6F48-F3948E00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E984-8F17-D248-903A-0624A7098F0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5101A-E676-8370-6332-2F422F08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898CC-4E74-F351-BB24-0B927B77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9EF-E892-5B48-89A2-7CBB6A64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9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D39A-0EF4-E0DD-4A46-02B99A53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75C26-D22B-FBCF-DB17-16A935D79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40FD5-10EA-B04B-9FB4-AF5A0BC9D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750AA-B07E-CC20-6B1A-A721FBC9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E984-8F17-D248-903A-0624A7098F0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219AC-ABE2-1BFF-2808-E36A51CA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561A6-30C6-A1A6-CA71-7106A299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9EF-E892-5B48-89A2-7CBB6A64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7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BF197-0D0C-9759-33DA-E7C0824B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AA2A1-BBF6-5492-4977-1A6B178F4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F7146-CE62-C078-65B6-589385016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3E984-8F17-D248-903A-0624A7098F0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9372B-C764-7B3F-3E2D-3AD933B89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12AFC-BC9E-60A4-E3AC-B44961BE4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099EF-E892-5B48-89A2-7CBB6A64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2FA2-1913-707B-5ACF-32EF615448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Mortality Prediction in ICU Patients using ECG data</a:t>
            </a:r>
          </a:p>
        </p:txBody>
      </p:sp>
    </p:spTree>
    <p:extLst>
      <p:ext uri="{BB962C8B-B14F-4D97-AF65-F5344CB8AC3E}">
        <p14:creationId xmlns:p14="http://schemas.microsoft.com/office/powerpoint/2010/main" val="93709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D53-C7A1-3D58-1896-BA53D52B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057"/>
          </a:xfrm>
        </p:spPr>
        <p:txBody>
          <a:bodyPr/>
          <a:lstStyle/>
          <a:p>
            <a:r>
              <a:rPr lang="en-US" dirty="0"/>
              <a:t>Conclusion &amp; Research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50F85-B72A-FC52-33BD-1F084FDCB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072"/>
            <a:ext cx="10515600" cy="4859891"/>
          </a:xfrm>
        </p:spPr>
        <p:txBody>
          <a:bodyPr/>
          <a:lstStyle/>
          <a:p>
            <a:r>
              <a:rPr lang="en-US" dirty="0"/>
              <a:t>ECG Data has done wonders in the field of arrhythmia classification.</a:t>
            </a:r>
          </a:p>
          <a:p>
            <a:r>
              <a:rPr lang="en-US" dirty="0"/>
              <a:t>Feature Extraction using spectral images of ECG is promising.</a:t>
            </a:r>
          </a:p>
          <a:p>
            <a:r>
              <a:rPr lang="en-US" dirty="0"/>
              <a:t>No work done in utilizing ECG data for predicting Mortality.</a:t>
            </a:r>
          </a:p>
          <a:p>
            <a:r>
              <a:rPr lang="en-US" dirty="0"/>
              <a:t>Can ECG data predict mortality alone?</a:t>
            </a:r>
          </a:p>
          <a:p>
            <a:r>
              <a:rPr lang="en-US" dirty="0"/>
              <a:t>If not, can it help time-series and other clinical variables to boost their performance? </a:t>
            </a:r>
          </a:p>
        </p:txBody>
      </p:sp>
    </p:spTree>
    <p:extLst>
      <p:ext uri="{BB962C8B-B14F-4D97-AF65-F5344CB8AC3E}">
        <p14:creationId xmlns:p14="http://schemas.microsoft.com/office/powerpoint/2010/main" val="92986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C22C-535E-7C6B-E776-E7A06700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5595"/>
            <a:ext cx="10515600" cy="1325563"/>
          </a:xfrm>
        </p:spPr>
        <p:txBody>
          <a:bodyPr/>
          <a:lstStyle/>
          <a:p>
            <a:r>
              <a:rPr lang="en-US" dirty="0"/>
              <a:t>				OUR WORK</a:t>
            </a:r>
          </a:p>
        </p:txBody>
      </p:sp>
    </p:spTree>
    <p:extLst>
      <p:ext uri="{BB962C8B-B14F-4D97-AF65-F5344CB8AC3E}">
        <p14:creationId xmlns:p14="http://schemas.microsoft.com/office/powerpoint/2010/main" val="122281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30D38C-4D65-1E4E-AE92-3D31AFB6B15D}"/>
              </a:ext>
            </a:extLst>
          </p:cNvPr>
          <p:cNvCxnSpPr>
            <a:cxnSpLocks/>
          </p:cNvCxnSpPr>
          <p:nvPr/>
        </p:nvCxnSpPr>
        <p:spPr>
          <a:xfrm>
            <a:off x="973035" y="2510616"/>
            <a:ext cx="1089623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D151B1-A6ED-63D5-E992-7F63367B09D4}"/>
              </a:ext>
            </a:extLst>
          </p:cNvPr>
          <p:cNvCxnSpPr>
            <a:cxnSpLocks/>
          </p:cNvCxnSpPr>
          <p:nvPr/>
        </p:nvCxnSpPr>
        <p:spPr>
          <a:xfrm flipV="1">
            <a:off x="973035" y="4055590"/>
            <a:ext cx="10896236" cy="587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9239F5-809D-DC0E-BE6C-DD0C6554C5B7}"/>
              </a:ext>
            </a:extLst>
          </p:cNvPr>
          <p:cNvCxnSpPr>
            <a:cxnSpLocks/>
          </p:cNvCxnSpPr>
          <p:nvPr/>
        </p:nvCxnSpPr>
        <p:spPr>
          <a:xfrm flipV="1">
            <a:off x="973035" y="5691607"/>
            <a:ext cx="10896236" cy="13405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Inpatient with solid fill">
            <a:extLst>
              <a:ext uri="{FF2B5EF4-FFF2-40B4-BE49-F238E27FC236}">
                <a16:creationId xmlns:a16="http://schemas.microsoft.com/office/drawing/2014/main" id="{3291A631-F902-19FF-88E9-DB9972A35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35" y="3199912"/>
            <a:ext cx="914400" cy="914400"/>
          </a:xfrm>
          <a:prstGeom prst="rect">
            <a:avLst/>
          </a:prstGeom>
        </p:spPr>
      </p:pic>
      <p:pic>
        <p:nvPicPr>
          <p:cNvPr id="14" name="Graphic 13" descr="Inpatient with solid fill">
            <a:extLst>
              <a:ext uri="{FF2B5EF4-FFF2-40B4-BE49-F238E27FC236}">
                <a16:creationId xmlns:a16="http://schemas.microsoft.com/office/drawing/2014/main" id="{25ABD743-4999-8C29-5977-3D8D0798C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35" y="1596216"/>
            <a:ext cx="914400" cy="914400"/>
          </a:xfrm>
          <a:prstGeom prst="rect">
            <a:avLst/>
          </a:prstGeom>
        </p:spPr>
      </p:pic>
      <p:pic>
        <p:nvPicPr>
          <p:cNvPr id="15" name="Graphic 14" descr="Inpatient with solid fill">
            <a:extLst>
              <a:ext uri="{FF2B5EF4-FFF2-40B4-BE49-F238E27FC236}">
                <a16:creationId xmlns:a16="http://schemas.microsoft.com/office/drawing/2014/main" id="{23C71A4F-13CC-F949-A1DD-5208702DE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35" y="4911266"/>
            <a:ext cx="914400" cy="914400"/>
          </a:xfrm>
          <a:prstGeom prst="rect">
            <a:avLst/>
          </a:prstGeom>
        </p:spPr>
      </p:pic>
      <p:pic>
        <p:nvPicPr>
          <p:cNvPr id="19" name="Graphic 18" descr="Doctor female with solid fill">
            <a:extLst>
              <a:ext uri="{FF2B5EF4-FFF2-40B4-BE49-F238E27FC236}">
                <a16:creationId xmlns:a16="http://schemas.microsoft.com/office/drawing/2014/main" id="{265F26FE-7693-2BB8-3B18-244816916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7090" y="1521004"/>
            <a:ext cx="914400" cy="914400"/>
          </a:xfrm>
          <a:prstGeom prst="rect">
            <a:avLst/>
          </a:prstGeom>
        </p:spPr>
      </p:pic>
      <p:pic>
        <p:nvPicPr>
          <p:cNvPr id="20" name="Graphic 19" descr="Doctor female with solid fill">
            <a:extLst>
              <a:ext uri="{FF2B5EF4-FFF2-40B4-BE49-F238E27FC236}">
                <a16:creationId xmlns:a16="http://schemas.microsoft.com/office/drawing/2014/main" id="{06936257-4B70-C12D-32BA-B92AE9756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4371" y="3141190"/>
            <a:ext cx="914400" cy="914400"/>
          </a:xfrm>
          <a:prstGeom prst="rect">
            <a:avLst/>
          </a:prstGeom>
        </p:spPr>
      </p:pic>
      <p:pic>
        <p:nvPicPr>
          <p:cNvPr id="21" name="Graphic 20" descr="Doctor female with solid fill">
            <a:extLst>
              <a:ext uri="{FF2B5EF4-FFF2-40B4-BE49-F238E27FC236}">
                <a16:creationId xmlns:a16="http://schemas.microsoft.com/office/drawing/2014/main" id="{3CD420E0-1629-31F7-05A3-B2896D004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9161" y="4777207"/>
            <a:ext cx="914400" cy="914400"/>
          </a:xfrm>
          <a:prstGeom prst="rect">
            <a:avLst/>
          </a:prstGeom>
        </p:spPr>
      </p:pic>
      <p:sp>
        <p:nvSpPr>
          <p:cNvPr id="25" name="Process 24">
            <a:extLst>
              <a:ext uri="{FF2B5EF4-FFF2-40B4-BE49-F238E27FC236}">
                <a16:creationId xmlns:a16="http://schemas.microsoft.com/office/drawing/2014/main" id="{2A2FAD53-02C7-4498-1E1C-0CDCA2F2AC8A}"/>
              </a:ext>
            </a:extLst>
          </p:cNvPr>
          <p:cNvSpPr/>
          <p:nvPr/>
        </p:nvSpPr>
        <p:spPr>
          <a:xfrm>
            <a:off x="1425388" y="1671100"/>
            <a:ext cx="1621702" cy="63057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x: Look Back/Predictor window</a:t>
            </a:r>
          </a:p>
        </p:txBody>
      </p:sp>
      <p:sp>
        <p:nvSpPr>
          <p:cNvPr id="28" name="Process 27">
            <a:extLst>
              <a:ext uri="{FF2B5EF4-FFF2-40B4-BE49-F238E27FC236}">
                <a16:creationId xmlns:a16="http://schemas.microsoft.com/office/drawing/2014/main" id="{178D5ECC-5BFB-FE6F-130C-6B5A0FA5D87A}"/>
              </a:ext>
            </a:extLst>
          </p:cNvPr>
          <p:cNvSpPr/>
          <p:nvPr/>
        </p:nvSpPr>
        <p:spPr>
          <a:xfrm>
            <a:off x="3321873" y="3269681"/>
            <a:ext cx="1621702" cy="63057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x: Look Back/Predictor window</a:t>
            </a:r>
          </a:p>
        </p:txBody>
      </p:sp>
      <p:sp>
        <p:nvSpPr>
          <p:cNvPr id="29" name="Process 28">
            <a:extLst>
              <a:ext uri="{FF2B5EF4-FFF2-40B4-BE49-F238E27FC236}">
                <a16:creationId xmlns:a16="http://schemas.microsoft.com/office/drawing/2014/main" id="{7F34D058-8734-361C-31D6-BB34F0D7A9A1}"/>
              </a:ext>
            </a:extLst>
          </p:cNvPr>
          <p:cNvSpPr/>
          <p:nvPr/>
        </p:nvSpPr>
        <p:spPr>
          <a:xfrm>
            <a:off x="4984371" y="4986150"/>
            <a:ext cx="1621702" cy="63057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x: Look Back/Predictor window</a:t>
            </a:r>
          </a:p>
        </p:txBody>
      </p: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D1C88699-5712-3417-72CF-7F8DDDC8CC3E}"/>
              </a:ext>
            </a:extLst>
          </p:cNvPr>
          <p:cNvSpPr/>
          <p:nvPr/>
        </p:nvSpPr>
        <p:spPr>
          <a:xfrm>
            <a:off x="3961490" y="2053416"/>
            <a:ext cx="1480081" cy="24825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Down Arrow 31">
            <a:extLst>
              <a:ext uri="{FF2B5EF4-FFF2-40B4-BE49-F238E27FC236}">
                <a16:creationId xmlns:a16="http://schemas.microsoft.com/office/drawing/2014/main" id="{8B171D64-E681-8562-5568-A475C5182DE0}"/>
              </a:ext>
            </a:extLst>
          </p:cNvPr>
          <p:cNvSpPr/>
          <p:nvPr/>
        </p:nvSpPr>
        <p:spPr>
          <a:xfrm>
            <a:off x="3961490" y="1882589"/>
            <a:ext cx="2459663" cy="419085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Down Arrow 32">
            <a:extLst>
              <a:ext uri="{FF2B5EF4-FFF2-40B4-BE49-F238E27FC236}">
                <a16:creationId xmlns:a16="http://schemas.microsoft.com/office/drawing/2014/main" id="{034AE897-4504-2F0E-8F13-AC75BB7CE23B}"/>
              </a:ext>
            </a:extLst>
          </p:cNvPr>
          <p:cNvSpPr/>
          <p:nvPr/>
        </p:nvSpPr>
        <p:spPr>
          <a:xfrm>
            <a:off x="3961490" y="1748119"/>
            <a:ext cx="3506110" cy="553555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9BE404A-5D9C-FEED-8598-31BC13028AF4}"/>
              </a:ext>
            </a:extLst>
          </p:cNvPr>
          <p:cNvSpPr/>
          <p:nvPr/>
        </p:nvSpPr>
        <p:spPr>
          <a:xfrm>
            <a:off x="3961490" y="1671100"/>
            <a:ext cx="5083898" cy="63057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urved Down Arrow 36">
            <a:extLst>
              <a:ext uri="{FF2B5EF4-FFF2-40B4-BE49-F238E27FC236}">
                <a16:creationId xmlns:a16="http://schemas.microsoft.com/office/drawing/2014/main" id="{78244963-760B-9336-88AF-EF5D7ADB508F}"/>
              </a:ext>
            </a:extLst>
          </p:cNvPr>
          <p:cNvSpPr/>
          <p:nvPr/>
        </p:nvSpPr>
        <p:spPr>
          <a:xfrm>
            <a:off x="5898771" y="3673273"/>
            <a:ext cx="1480081" cy="24825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urved Down Arrow 37">
            <a:extLst>
              <a:ext uri="{FF2B5EF4-FFF2-40B4-BE49-F238E27FC236}">
                <a16:creationId xmlns:a16="http://schemas.microsoft.com/office/drawing/2014/main" id="{CFF4A3BA-87EA-F2D1-8839-94580F76B002}"/>
              </a:ext>
            </a:extLst>
          </p:cNvPr>
          <p:cNvSpPr/>
          <p:nvPr/>
        </p:nvSpPr>
        <p:spPr>
          <a:xfrm>
            <a:off x="5898771" y="3485574"/>
            <a:ext cx="2459663" cy="419085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urved Down Arrow 38">
            <a:extLst>
              <a:ext uri="{FF2B5EF4-FFF2-40B4-BE49-F238E27FC236}">
                <a16:creationId xmlns:a16="http://schemas.microsoft.com/office/drawing/2014/main" id="{7D6C49F2-3C85-3E5D-D45E-15048A778867}"/>
              </a:ext>
            </a:extLst>
          </p:cNvPr>
          <p:cNvSpPr/>
          <p:nvPr/>
        </p:nvSpPr>
        <p:spPr>
          <a:xfrm>
            <a:off x="5849911" y="3359540"/>
            <a:ext cx="3506110" cy="553555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Down Arrow 39">
            <a:extLst>
              <a:ext uri="{FF2B5EF4-FFF2-40B4-BE49-F238E27FC236}">
                <a16:creationId xmlns:a16="http://schemas.microsoft.com/office/drawing/2014/main" id="{0FB559BA-732B-907D-26B6-3B65F0949618}"/>
              </a:ext>
            </a:extLst>
          </p:cNvPr>
          <p:cNvSpPr/>
          <p:nvPr/>
        </p:nvSpPr>
        <p:spPr>
          <a:xfrm>
            <a:off x="5849911" y="3283742"/>
            <a:ext cx="5083898" cy="63057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251D222C-720C-E7AE-7A37-C129F70AC641}"/>
              </a:ext>
            </a:extLst>
          </p:cNvPr>
          <p:cNvSpPr/>
          <p:nvPr/>
        </p:nvSpPr>
        <p:spPr>
          <a:xfrm>
            <a:off x="7651819" y="5325503"/>
            <a:ext cx="1480081" cy="24825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urved Down Arrow 41">
            <a:extLst>
              <a:ext uri="{FF2B5EF4-FFF2-40B4-BE49-F238E27FC236}">
                <a16:creationId xmlns:a16="http://schemas.microsoft.com/office/drawing/2014/main" id="{3549286B-996D-E7F6-C926-D068E9C395C8}"/>
              </a:ext>
            </a:extLst>
          </p:cNvPr>
          <p:cNvSpPr/>
          <p:nvPr/>
        </p:nvSpPr>
        <p:spPr>
          <a:xfrm>
            <a:off x="7644553" y="5152938"/>
            <a:ext cx="2459663" cy="419085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urved Down Arrow 42">
            <a:extLst>
              <a:ext uri="{FF2B5EF4-FFF2-40B4-BE49-F238E27FC236}">
                <a16:creationId xmlns:a16="http://schemas.microsoft.com/office/drawing/2014/main" id="{1CA8A752-4F9E-5A00-E9C0-B4D0D88BA034}"/>
              </a:ext>
            </a:extLst>
          </p:cNvPr>
          <p:cNvSpPr/>
          <p:nvPr/>
        </p:nvSpPr>
        <p:spPr>
          <a:xfrm>
            <a:off x="7644553" y="5048725"/>
            <a:ext cx="3506110" cy="553555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864AB5B-93AF-B91B-C5BA-F2B413B1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972" y="282083"/>
            <a:ext cx="8792361" cy="587784"/>
          </a:xfrm>
        </p:spPr>
        <p:txBody>
          <a:bodyPr>
            <a:normAutofit fontScale="90000"/>
          </a:bodyPr>
          <a:lstStyle/>
          <a:p>
            <a:r>
              <a:rPr lang="en-US" dirty="0"/>
              <a:t>		Problem Design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55572FC6-B0E7-A2C7-75D3-5E40EEB1544C}"/>
              </a:ext>
            </a:extLst>
          </p:cNvPr>
          <p:cNvSpPr txBox="1">
            <a:spLocks/>
          </p:cNvSpPr>
          <p:nvPr/>
        </p:nvSpPr>
        <p:spPr>
          <a:xfrm>
            <a:off x="2141448" y="6192531"/>
            <a:ext cx="8792361" cy="587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		Several Models will be built</a:t>
            </a:r>
          </a:p>
        </p:txBody>
      </p:sp>
    </p:spTree>
    <p:extLst>
      <p:ext uri="{BB962C8B-B14F-4D97-AF65-F5344CB8AC3E}">
        <p14:creationId xmlns:p14="http://schemas.microsoft.com/office/powerpoint/2010/main" val="126391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C79B-9FD2-EF02-22DF-B6EB5978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442"/>
          </a:xfrm>
        </p:spPr>
        <p:txBody>
          <a:bodyPr>
            <a:normAutofit fontScale="90000"/>
          </a:bodyPr>
          <a:lstStyle/>
          <a:p>
            <a:r>
              <a:rPr lang="en-US" dirty="0"/>
              <a:t>			       Methodology</a:t>
            </a:r>
          </a:p>
        </p:txBody>
      </p:sp>
      <p:pic>
        <p:nvPicPr>
          <p:cNvPr id="5" name="Picture 2" descr="A spectrogram analysis from electrocardiogram (ECG) signal obtained... |  Download Scientific Diagram">
            <a:extLst>
              <a:ext uri="{FF2B5EF4-FFF2-40B4-BE49-F238E27FC236}">
                <a16:creationId xmlns:a16="http://schemas.microsoft.com/office/drawing/2014/main" id="{BA4A43F2-AFFF-B4DD-FD9D-30E79B985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25" y="5148452"/>
            <a:ext cx="2204503" cy="133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ack line with a white background&#10;&#10;Description automatically generated">
            <a:extLst>
              <a:ext uri="{FF2B5EF4-FFF2-40B4-BE49-F238E27FC236}">
                <a16:creationId xmlns:a16="http://schemas.microsoft.com/office/drawing/2014/main" id="{E2805F86-CCD6-9E84-4CB4-108BE3259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384" y="989128"/>
            <a:ext cx="1936750" cy="1111250"/>
          </a:xfrm>
          <a:prstGeom prst="rect">
            <a:avLst/>
          </a:prstGeom>
        </p:spPr>
      </p:pic>
      <p:sp>
        <p:nvSpPr>
          <p:cNvPr id="7" name="Process 6">
            <a:extLst>
              <a:ext uri="{FF2B5EF4-FFF2-40B4-BE49-F238E27FC236}">
                <a16:creationId xmlns:a16="http://schemas.microsoft.com/office/drawing/2014/main" id="{AC51B32A-0034-F820-11A4-5172EDE8CF39}"/>
              </a:ext>
            </a:extLst>
          </p:cNvPr>
          <p:cNvSpPr/>
          <p:nvPr/>
        </p:nvSpPr>
        <p:spPr>
          <a:xfrm>
            <a:off x="1448194" y="3984381"/>
            <a:ext cx="1204964" cy="57985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High/Low-pass Filter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DC84B3-8799-5CE1-BACC-61BC25C0301D}"/>
              </a:ext>
            </a:extLst>
          </p:cNvPr>
          <p:cNvCxnSpPr>
            <a:cxnSpLocks/>
          </p:cNvCxnSpPr>
          <p:nvPr/>
        </p:nvCxnSpPr>
        <p:spPr>
          <a:xfrm>
            <a:off x="2050676" y="2100378"/>
            <a:ext cx="0" cy="52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01F78C-3767-78D9-62A0-A26B1E7BDF57}"/>
              </a:ext>
            </a:extLst>
          </p:cNvPr>
          <p:cNvCxnSpPr/>
          <p:nvPr/>
        </p:nvCxnSpPr>
        <p:spPr>
          <a:xfrm>
            <a:off x="2050676" y="4677712"/>
            <a:ext cx="0" cy="43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0D2D13-83D2-0907-6AC7-11091EE5824D}"/>
              </a:ext>
            </a:extLst>
          </p:cNvPr>
          <p:cNvCxnSpPr>
            <a:cxnSpLocks/>
          </p:cNvCxnSpPr>
          <p:nvPr/>
        </p:nvCxnSpPr>
        <p:spPr>
          <a:xfrm>
            <a:off x="3431097" y="5768114"/>
            <a:ext cx="4026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4E1B2-4FF1-5A2C-27EA-20DBEF746870}"/>
              </a:ext>
            </a:extLst>
          </p:cNvPr>
          <p:cNvCxnSpPr>
            <a:cxnSpLocks/>
          </p:cNvCxnSpPr>
          <p:nvPr/>
        </p:nvCxnSpPr>
        <p:spPr>
          <a:xfrm flipV="1">
            <a:off x="7457816" y="3724712"/>
            <a:ext cx="0" cy="2043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cess 15">
            <a:extLst>
              <a:ext uri="{FF2B5EF4-FFF2-40B4-BE49-F238E27FC236}">
                <a16:creationId xmlns:a16="http://schemas.microsoft.com/office/drawing/2014/main" id="{55691439-637A-01BB-C100-046CFBE354CB}"/>
              </a:ext>
            </a:extLst>
          </p:cNvPr>
          <p:cNvSpPr/>
          <p:nvPr/>
        </p:nvSpPr>
        <p:spPr>
          <a:xfrm>
            <a:off x="1448194" y="2675843"/>
            <a:ext cx="1204964" cy="57985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Missing Value Imputation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797056-4A51-C060-073E-FF2BD8EA1068}"/>
              </a:ext>
            </a:extLst>
          </p:cNvPr>
          <p:cNvCxnSpPr/>
          <p:nvPr/>
        </p:nvCxnSpPr>
        <p:spPr>
          <a:xfrm>
            <a:off x="2050676" y="3363985"/>
            <a:ext cx="0" cy="53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D0D974-2871-2D32-930A-1A20ED8E7A38}"/>
              </a:ext>
            </a:extLst>
          </p:cNvPr>
          <p:cNvCxnSpPr/>
          <p:nvPr/>
        </p:nvCxnSpPr>
        <p:spPr>
          <a:xfrm>
            <a:off x="7457816" y="3724712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nvolutional Neural Network Icons - Free SVG &amp; PNG Convolutional Neural  Network Images - Noun Project">
            <a:extLst>
              <a:ext uri="{FF2B5EF4-FFF2-40B4-BE49-F238E27FC236}">
                <a16:creationId xmlns:a16="http://schemas.microsoft.com/office/drawing/2014/main" id="{003250DE-9B5A-357A-39C7-C097B563F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49" y="3029315"/>
            <a:ext cx="1390793" cy="139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27AEF6-F7D2-3DAF-0CDA-859BE20EC3C9}"/>
              </a:ext>
            </a:extLst>
          </p:cNvPr>
          <p:cNvCxnSpPr/>
          <p:nvPr/>
        </p:nvCxnSpPr>
        <p:spPr>
          <a:xfrm flipV="1">
            <a:off x="9882234" y="3029315"/>
            <a:ext cx="838899" cy="69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72B8D5-1A39-BFCF-51E3-226D65187D14}"/>
              </a:ext>
            </a:extLst>
          </p:cNvPr>
          <p:cNvCxnSpPr/>
          <p:nvPr/>
        </p:nvCxnSpPr>
        <p:spPr>
          <a:xfrm>
            <a:off x="9882234" y="3724711"/>
            <a:ext cx="838899" cy="54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506E29-988A-F7AE-211D-6A60F02A6577}"/>
              </a:ext>
            </a:extLst>
          </p:cNvPr>
          <p:cNvSpPr txBox="1"/>
          <p:nvPr/>
        </p:nvSpPr>
        <p:spPr>
          <a:xfrm>
            <a:off x="10922025" y="2781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43E411-802D-EFB5-79CF-E5ECB4AD3C81}"/>
              </a:ext>
            </a:extLst>
          </p:cNvPr>
          <p:cNvSpPr txBox="1"/>
          <p:nvPr/>
        </p:nvSpPr>
        <p:spPr>
          <a:xfrm>
            <a:off x="10922025" y="419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A8BF41-413A-3FC7-6353-6F4F94072797}"/>
              </a:ext>
            </a:extLst>
          </p:cNvPr>
          <p:cNvSpPr txBox="1"/>
          <p:nvPr/>
        </p:nvSpPr>
        <p:spPr>
          <a:xfrm>
            <a:off x="8560662" y="5897351"/>
            <a:ext cx="32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ECG alone predict mortality?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1CAA2A-0031-79FB-44BA-FD84FE0E8E00}"/>
              </a:ext>
            </a:extLst>
          </p:cNvPr>
          <p:cNvSpPr txBox="1"/>
          <p:nvPr/>
        </p:nvSpPr>
        <p:spPr>
          <a:xfrm>
            <a:off x="3942215" y="1306338"/>
            <a:ext cx="2050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Database: MIMIC-III</a:t>
            </a:r>
          </a:p>
        </p:txBody>
      </p:sp>
      <p:pic>
        <p:nvPicPr>
          <p:cNvPr id="32" name="Content Placeholder 4" descr="A graph showing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3DFABF72-78C1-4A7A-DCA0-8FF1D660C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121970" y="2641822"/>
            <a:ext cx="1806449" cy="647896"/>
          </a:xfrm>
        </p:spPr>
      </p:pic>
      <p:pic>
        <p:nvPicPr>
          <p:cNvPr id="33" name="Picture 32" descr="A graph with blue lines&#10;&#10;Description automatically generated">
            <a:extLst>
              <a:ext uri="{FF2B5EF4-FFF2-40B4-BE49-F238E27FC236}">
                <a16:creationId xmlns:a16="http://schemas.microsoft.com/office/drawing/2014/main" id="{6DFE8B41-E4AA-5BDD-4378-FC6487414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231" y="2659876"/>
            <a:ext cx="1806448" cy="62984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9E4D2B-54D0-F61D-848A-09A35AE9339C}"/>
              </a:ext>
            </a:extLst>
          </p:cNvPr>
          <p:cNvCxnSpPr/>
          <p:nvPr/>
        </p:nvCxnSpPr>
        <p:spPr>
          <a:xfrm>
            <a:off x="5058561" y="2965770"/>
            <a:ext cx="260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A5B2048E-939D-B5C5-B509-258E41FCED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1665" y="4031900"/>
            <a:ext cx="837409" cy="4848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BF251F9-DDB2-0847-4C2D-C021615E0F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8391" y="4060994"/>
            <a:ext cx="787256" cy="45923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71ED0D-949B-D9B7-D85D-F89871193FFF}"/>
              </a:ext>
            </a:extLst>
          </p:cNvPr>
          <p:cNvCxnSpPr/>
          <p:nvPr/>
        </p:nvCxnSpPr>
        <p:spPr>
          <a:xfrm>
            <a:off x="4370664" y="4274308"/>
            <a:ext cx="335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902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B41A-CABD-894C-DD7D-72DCD978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2497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A5ECA-2358-4099-5C30-BBFDFF8EC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901"/>
            <a:ext cx="10515600" cy="5187062"/>
          </a:xfrm>
        </p:spPr>
        <p:txBody>
          <a:bodyPr>
            <a:normAutofit/>
          </a:bodyPr>
          <a:lstStyle/>
          <a:p>
            <a:r>
              <a:rPr lang="en-US" sz="2000" dirty="0"/>
              <a:t>Can ECG data help time-series, demographics data and other clinical variables to boost their performance?</a:t>
            </a:r>
          </a:p>
        </p:txBody>
      </p:sp>
      <p:pic>
        <p:nvPicPr>
          <p:cNvPr id="4" name="Picture 3" descr="A black line with a white background&#10;&#10;Description automatically generated">
            <a:extLst>
              <a:ext uri="{FF2B5EF4-FFF2-40B4-BE49-F238E27FC236}">
                <a16:creationId xmlns:a16="http://schemas.microsoft.com/office/drawing/2014/main" id="{C3B07C75-18C8-7A5D-36E4-C613F5E10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01" y="2136610"/>
            <a:ext cx="1592675" cy="913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57F00B-F456-1021-C116-8C6D9B2C4CFA}"/>
              </a:ext>
            </a:extLst>
          </p:cNvPr>
          <p:cNvSpPr txBox="1"/>
          <p:nvPr/>
        </p:nvSpPr>
        <p:spPr>
          <a:xfrm>
            <a:off x="1222618" y="4013943"/>
            <a:ext cx="2052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Time-Series</a:t>
            </a:r>
          </a:p>
          <a:p>
            <a:r>
              <a:rPr lang="en-US" dirty="0" err="1"/>
              <a:t>Eg</a:t>
            </a:r>
            <a:r>
              <a:rPr lang="en-US" dirty="0"/>
              <a:t>: SP02, HR, BP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3A770-FF9D-D8CD-3F8A-06C540FDFFA8}"/>
              </a:ext>
            </a:extLst>
          </p:cNvPr>
          <p:cNvSpPr txBox="1"/>
          <p:nvPr/>
        </p:nvSpPr>
        <p:spPr>
          <a:xfrm>
            <a:off x="1222618" y="5550312"/>
            <a:ext cx="205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Features:</a:t>
            </a:r>
          </a:p>
          <a:p>
            <a:r>
              <a:rPr lang="en-US" dirty="0"/>
              <a:t>Demographics, Age,</a:t>
            </a:r>
          </a:p>
          <a:p>
            <a:r>
              <a:rPr lang="en-US" dirty="0"/>
              <a:t>Apache-II scores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9B7F9685-A0E7-95D0-F7C2-F7F96C17949D}"/>
              </a:ext>
            </a:extLst>
          </p:cNvPr>
          <p:cNvSpPr/>
          <p:nvPr/>
        </p:nvSpPr>
        <p:spPr>
          <a:xfrm>
            <a:off x="5712903" y="3893825"/>
            <a:ext cx="1359017" cy="4432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30EF4C-8C65-EC70-2F63-92CF6F259165}"/>
              </a:ext>
            </a:extLst>
          </p:cNvPr>
          <p:cNvSpPr txBox="1"/>
          <p:nvPr/>
        </p:nvSpPr>
        <p:spPr>
          <a:xfrm>
            <a:off x="1806042" y="2993577"/>
            <a:ext cx="67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66FA0A-B011-C19B-BE2C-A50703CFCDEC}"/>
              </a:ext>
            </a:extLst>
          </p:cNvPr>
          <p:cNvCxnSpPr/>
          <p:nvPr/>
        </p:nvCxnSpPr>
        <p:spPr>
          <a:xfrm>
            <a:off x="3179428" y="2593525"/>
            <a:ext cx="2374084" cy="142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7AE292-2C05-96BE-A48C-9C47E8980F42}"/>
              </a:ext>
            </a:extLst>
          </p:cNvPr>
          <p:cNvCxnSpPr/>
          <p:nvPr/>
        </p:nvCxnSpPr>
        <p:spPr>
          <a:xfrm>
            <a:off x="3573710" y="4177717"/>
            <a:ext cx="1979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5DD581-6D14-1DB4-5D6A-21DA30BEFBB4}"/>
              </a:ext>
            </a:extLst>
          </p:cNvPr>
          <p:cNvCxnSpPr/>
          <p:nvPr/>
        </p:nvCxnSpPr>
        <p:spPr>
          <a:xfrm flipV="1">
            <a:off x="3363985" y="4337108"/>
            <a:ext cx="2189527" cy="167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E46C7D-7227-588C-C585-952BB0818E41}"/>
              </a:ext>
            </a:extLst>
          </p:cNvPr>
          <p:cNvCxnSpPr/>
          <p:nvPr/>
        </p:nvCxnSpPr>
        <p:spPr>
          <a:xfrm flipV="1">
            <a:off x="7172587" y="3583432"/>
            <a:ext cx="1249960" cy="53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C9105E-2511-F1B7-4717-D7121CABB921}"/>
              </a:ext>
            </a:extLst>
          </p:cNvPr>
          <p:cNvCxnSpPr/>
          <p:nvPr/>
        </p:nvCxnSpPr>
        <p:spPr>
          <a:xfrm>
            <a:off x="7172587" y="4115467"/>
            <a:ext cx="1249960" cy="46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1F461B-6A19-8354-FB92-8BEE5A0F5944}"/>
              </a:ext>
            </a:extLst>
          </p:cNvPr>
          <p:cNvSpPr txBox="1"/>
          <p:nvPr/>
        </p:nvSpPr>
        <p:spPr>
          <a:xfrm>
            <a:off x="8662644" y="4475608"/>
            <a:ext cx="114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Died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82A304-20D8-D75F-E78A-590EB1D28574}"/>
              </a:ext>
            </a:extLst>
          </p:cNvPr>
          <p:cNvSpPr txBox="1"/>
          <p:nvPr/>
        </p:nvSpPr>
        <p:spPr>
          <a:xfrm>
            <a:off x="8662644" y="3313843"/>
            <a:ext cx="166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0: Survived</a:t>
            </a:r>
          </a:p>
        </p:txBody>
      </p:sp>
    </p:spTree>
    <p:extLst>
      <p:ext uri="{BB962C8B-B14F-4D97-AF65-F5344CB8AC3E}">
        <p14:creationId xmlns:p14="http://schemas.microsoft.com/office/powerpoint/2010/main" val="2717664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3881-A401-327A-EE2F-BAFD6A8D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&amp;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84E2A0-0FCC-8BC6-3284-6583ACAF6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042763"/>
              </p:ext>
            </p:extLst>
          </p:nvPr>
        </p:nvGraphicFramePr>
        <p:xfrm>
          <a:off x="377505" y="1870745"/>
          <a:ext cx="11174136" cy="2909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014">
                  <a:extLst>
                    <a:ext uri="{9D8B030D-6E8A-4147-A177-3AD203B41FA5}">
                      <a16:colId xmlns:a16="http://schemas.microsoft.com/office/drawing/2014/main" val="753348448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2352649572"/>
                    </a:ext>
                  </a:extLst>
                </a:gridCol>
                <a:gridCol w="1845578">
                  <a:extLst>
                    <a:ext uri="{9D8B030D-6E8A-4147-A177-3AD203B41FA5}">
                      <a16:colId xmlns:a16="http://schemas.microsoft.com/office/drawing/2014/main" val="2562836188"/>
                    </a:ext>
                  </a:extLst>
                </a:gridCol>
                <a:gridCol w="3296874">
                  <a:extLst>
                    <a:ext uri="{9D8B030D-6E8A-4147-A177-3AD203B41FA5}">
                      <a16:colId xmlns:a16="http://schemas.microsoft.com/office/drawing/2014/main" val="345644765"/>
                    </a:ext>
                  </a:extLst>
                </a:gridCol>
                <a:gridCol w="1862356">
                  <a:extLst>
                    <a:ext uri="{9D8B030D-6E8A-4147-A177-3AD203B41FA5}">
                      <a16:colId xmlns:a16="http://schemas.microsoft.com/office/drawing/2014/main" val="3007657207"/>
                    </a:ext>
                  </a:extLst>
                </a:gridCol>
                <a:gridCol w="1862356">
                  <a:extLst>
                    <a:ext uri="{9D8B030D-6E8A-4147-A177-3AD203B41FA5}">
                      <a16:colId xmlns:a16="http://schemas.microsoft.com/office/drawing/2014/main" val="2177886302"/>
                    </a:ext>
                  </a:extLst>
                </a:gridCol>
              </a:tblGrid>
              <a:tr h="657861">
                <a:tc>
                  <a:txBody>
                    <a:bodyPr/>
                    <a:lstStyle/>
                    <a:p>
                      <a:r>
                        <a:rPr lang="en-US" dirty="0"/>
                        <a:t>X (secs)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Y(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842459"/>
                  </a:ext>
                </a:extLst>
              </a:tr>
              <a:tr h="562861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 &amp;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431134"/>
                  </a:ext>
                </a:extLst>
              </a:tr>
              <a:tr h="562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58626"/>
                  </a:ext>
                </a:extLst>
              </a:tr>
              <a:tr h="562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395379"/>
                  </a:ext>
                </a:extLst>
              </a:tr>
              <a:tr h="562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138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64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8EDF-C65A-1E16-2888-B9F161BC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766218"/>
            <a:ext cx="10515600" cy="1325563"/>
          </a:xfrm>
        </p:spPr>
        <p:txBody>
          <a:bodyPr/>
          <a:lstStyle/>
          <a:p>
            <a:r>
              <a:rPr lang="en-US" dirty="0"/>
              <a:t>				THANK YOU</a:t>
            </a:r>
          </a:p>
        </p:txBody>
      </p:sp>
    </p:spTree>
    <p:extLst>
      <p:ext uri="{BB962C8B-B14F-4D97-AF65-F5344CB8AC3E}">
        <p14:creationId xmlns:p14="http://schemas.microsoft.com/office/powerpoint/2010/main" val="1167330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1BC3-5A15-2723-E1B9-7777DCAA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0850D-CA5D-EF3B-1F2E-0F44D9BC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2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EC8E-0E2D-6B62-55F9-F6B5D367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8B74-5FD8-41B3-1F8D-F94690C42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90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99EF-D4C1-9795-3613-08F17A35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400"/>
          </a:xfrm>
        </p:spPr>
        <p:txBody>
          <a:bodyPr>
            <a:normAutofit fontScale="90000"/>
          </a:bodyPr>
          <a:lstStyle/>
          <a:p>
            <a:r>
              <a:rPr lang="en-US" dirty="0"/>
              <a:t>Given table: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75E7-DD41-4C3C-FA3B-048A6B14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8837"/>
            <a:ext cx="5675811" cy="178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Processing done:</a:t>
            </a:r>
          </a:p>
          <a:p>
            <a:pPr marL="0" indent="0">
              <a:buNone/>
            </a:pPr>
            <a:r>
              <a:rPr lang="en-US" sz="1800" dirty="0"/>
              <a:t>1&gt; Select the last ICU stay for each patient. (~23k patients)</a:t>
            </a:r>
          </a:p>
          <a:p>
            <a:pPr marL="0" indent="0">
              <a:buNone/>
            </a:pPr>
            <a:r>
              <a:rPr lang="en-US" sz="1800" dirty="0"/>
              <a:t>2&gt; Compute death </a:t>
            </a:r>
            <a:r>
              <a:rPr lang="en-US" sz="1800" dirty="0" err="1"/>
              <a:t>w.r.t</a:t>
            </a:r>
            <a:r>
              <a:rPr lang="en-US" sz="1800" dirty="0"/>
              <a:t> ICU intime, </a:t>
            </a:r>
            <a:r>
              <a:rPr lang="en-US" sz="1800" dirty="0" err="1"/>
              <a:t>w.r.t</a:t>
            </a:r>
            <a:r>
              <a:rPr lang="en-US" sz="1800" dirty="0"/>
              <a:t> MV start time.</a:t>
            </a:r>
          </a:p>
          <a:p>
            <a:pPr marL="0" indent="0">
              <a:buNone/>
            </a:pPr>
            <a:r>
              <a:rPr lang="en-US" sz="1800" dirty="0"/>
              <a:t>3&gt; Select patients which have waveform (~5k/23k patients)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882F8-C095-1AFA-0B1F-5CCDED7BE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8437"/>
            <a:ext cx="10455169" cy="1496291"/>
          </a:xfrm>
          <a:prstGeom prst="rect">
            <a:avLst/>
          </a:prstGeom>
        </p:spPr>
      </p:pic>
      <p:pic>
        <p:nvPicPr>
          <p:cNvPr id="6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B218A2B-A631-F6E2-F499-4EDDD4A8F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049" y="3059342"/>
            <a:ext cx="4487751" cy="34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1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5F4E-C9FD-879B-C4E7-66F1FA56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484"/>
          </a:xfrm>
        </p:spPr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728B-5C46-CA34-5560-6B71ABA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262"/>
            <a:ext cx="10515600" cy="4894701"/>
          </a:xfrm>
        </p:spPr>
        <p:txBody>
          <a:bodyPr/>
          <a:lstStyle/>
          <a:p>
            <a:r>
              <a:rPr lang="en-US" dirty="0"/>
              <a:t>Predict the survival probability of ICU patients after y time.</a:t>
            </a:r>
          </a:p>
          <a:p>
            <a:r>
              <a:rPr lang="en-US" dirty="0"/>
              <a:t>Database: MIMIC-III [contains both clinical and waveform data]</a:t>
            </a:r>
          </a:p>
          <a:p>
            <a:r>
              <a:rPr lang="en-US" dirty="0"/>
              <a:t>Datatype: ECG Waveform + Time-series + Clinical Variables</a:t>
            </a:r>
          </a:p>
        </p:txBody>
      </p:sp>
    </p:spTree>
    <p:extLst>
      <p:ext uri="{BB962C8B-B14F-4D97-AF65-F5344CB8AC3E}">
        <p14:creationId xmlns:p14="http://schemas.microsoft.com/office/powerpoint/2010/main" val="135149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of a patient with blue squares&#10;&#10;Description automatically generated">
            <a:extLst>
              <a:ext uri="{FF2B5EF4-FFF2-40B4-BE49-F238E27FC236}">
                <a16:creationId xmlns:a16="http://schemas.microsoft.com/office/drawing/2014/main" id="{07F20123-842E-0136-37C9-DD9AC37C4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0952" y="1253331"/>
            <a:ext cx="5656739" cy="4351338"/>
          </a:xfrm>
        </p:spPr>
      </p:pic>
      <p:pic>
        <p:nvPicPr>
          <p:cNvPr id="10" name="Picture 9" descr="A graph of a number of blue rectangular bars&#10;&#10;Description automatically generated">
            <a:extLst>
              <a:ext uri="{FF2B5EF4-FFF2-40B4-BE49-F238E27FC236}">
                <a16:creationId xmlns:a16="http://schemas.microsoft.com/office/drawing/2014/main" id="{598AC2F0-5579-EC62-B2A8-35C0CF3C1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40" y="1253331"/>
            <a:ext cx="5662839" cy="435133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8308AAA-B328-9B27-21A1-43465EBD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499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3822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of a line&#10;&#10;Description automatically generated">
            <a:extLst>
              <a:ext uri="{FF2B5EF4-FFF2-40B4-BE49-F238E27FC236}">
                <a16:creationId xmlns:a16="http://schemas.microsoft.com/office/drawing/2014/main" id="{794DB709-61D0-F7A5-4D18-ECC1D8AF1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66" y="285987"/>
            <a:ext cx="7696815" cy="2989171"/>
          </a:xfrm>
        </p:spPr>
      </p:pic>
      <p:pic>
        <p:nvPicPr>
          <p:cNvPr id="10" name="Picture 9" descr="A graph with blue lines&#10;&#10;Description automatically generated">
            <a:extLst>
              <a:ext uri="{FF2B5EF4-FFF2-40B4-BE49-F238E27FC236}">
                <a16:creationId xmlns:a16="http://schemas.microsoft.com/office/drawing/2014/main" id="{4EFD5448-F18F-F650-BA22-8BA1924D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65" y="3304906"/>
            <a:ext cx="7696816" cy="3029268"/>
          </a:xfrm>
          <a:prstGeom prst="rect">
            <a:avLst/>
          </a:prstGeom>
        </p:spPr>
      </p:pic>
      <p:pic>
        <p:nvPicPr>
          <p:cNvPr id="12" name="Picture 11" descr="A graph of a patient duration distribution&#10;&#10;Description automatically generated">
            <a:extLst>
              <a:ext uri="{FF2B5EF4-FFF2-40B4-BE49-F238E27FC236}">
                <a16:creationId xmlns:a16="http://schemas.microsoft.com/office/drawing/2014/main" id="{6282551A-A94A-5002-AD2E-D832AB421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781" y="1697376"/>
            <a:ext cx="4284107" cy="34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29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3687-9A96-9E15-EC3D-4D15784A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562"/>
          </a:xfrm>
        </p:spPr>
        <p:txBody>
          <a:bodyPr/>
          <a:lstStyle/>
          <a:p>
            <a:r>
              <a:rPr lang="en-US" dirty="0"/>
              <a:t>Define Problem: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C04DCE-F42E-35F8-F2D9-ED6E5CFE4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208" y="1101688"/>
            <a:ext cx="7183583" cy="39784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7DBECC-5B75-BD23-C9E0-2E2D5D4D75CB}"/>
              </a:ext>
            </a:extLst>
          </p:cNvPr>
          <p:cNvSpPr txBox="1"/>
          <p:nvPr/>
        </p:nvSpPr>
        <p:spPr>
          <a:xfrm>
            <a:off x="1108364" y="5200072"/>
            <a:ext cx="82612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(x, y, z) defines a unique model in 3-dimensional space.</a:t>
            </a:r>
          </a:p>
          <a:p>
            <a:r>
              <a:rPr lang="en-US" dirty="0"/>
              <a:t>z: Duration from the ICU admission time. Also defines the cohort to be analyzed.</a:t>
            </a:r>
          </a:p>
          <a:p>
            <a:r>
              <a:rPr lang="en-US" dirty="0"/>
              <a:t>x: Predictor window [Assumption: Closer to the event, more the information it carries]</a:t>
            </a:r>
          </a:p>
          <a:p>
            <a:r>
              <a:rPr lang="en-US" dirty="0"/>
              <a:t>y: Prediction window</a:t>
            </a:r>
          </a:p>
          <a:p>
            <a:r>
              <a:rPr lang="en-US" dirty="0"/>
              <a:t>Snapshot: defined by unique (z, y)</a:t>
            </a:r>
          </a:p>
        </p:txBody>
      </p:sp>
    </p:spTree>
    <p:extLst>
      <p:ext uri="{BB962C8B-B14F-4D97-AF65-F5344CB8AC3E}">
        <p14:creationId xmlns:p14="http://schemas.microsoft.com/office/powerpoint/2010/main" val="2153714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F5BB-F5B8-263A-9419-AF1E4F51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Updated Problem: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9786C4-D12A-F686-DEB6-0F8E81D92C15}"/>
              </a:ext>
            </a:extLst>
          </p:cNvPr>
          <p:cNvCxnSpPr>
            <a:cxnSpLocks/>
          </p:cNvCxnSpPr>
          <p:nvPr/>
        </p:nvCxnSpPr>
        <p:spPr>
          <a:xfrm>
            <a:off x="2530816" y="3429000"/>
            <a:ext cx="63580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AFB77B-51A4-49ED-4177-577C0111F5C7}"/>
              </a:ext>
            </a:extLst>
          </p:cNvPr>
          <p:cNvCxnSpPr>
            <a:cxnSpLocks/>
          </p:cNvCxnSpPr>
          <p:nvPr/>
        </p:nvCxnSpPr>
        <p:spPr>
          <a:xfrm>
            <a:off x="5348177" y="1765005"/>
            <a:ext cx="0" cy="3691046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2B24187A-AB37-2EC6-AC7F-FAB5BD9CACE7}"/>
              </a:ext>
            </a:extLst>
          </p:cNvPr>
          <p:cNvSpPr/>
          <p:nvPr/>
        </p:nvSpPr>
        <p:spPr>
          <a:xfrm>
            <a:off x="5422605" y="2784032"/>
            <a:ext cx="2583711" cy="644968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883B3-3DCD-78C4-8BBF-005907B77371}"/>
              </a:ext>
            </a:extLst>
          </p:cNvPr>
          <p:cNvSpPr txBox="1"/>
          <p:nvPr/>
        </p:nvSpPr>
        <p:spPr>
          <a:xfrm>
            <a:off x="5673007" y="2360134"/>
            <a:ext cx="219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Y: Prediction Window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0B819E-01A3-743E-DB90-EB2994872B1F}"/>
                  </a:ext>
                </a:extLst>
              </p:cNvPr>
              <p:cNvSpPr txBox="1"/>
              <p:nvPr/>
            </p:nvSpPr>
            <p:spPr>
              <a:xfrm>
                <a:off x="3562395" y="3795013"/>
                <a:ext cx="764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𝐼𝐶𝑈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0B819E-01A3-743E-DB90-EB2994872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395" y="3795013"/>
                <a:ext cx="7645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2B2D01-94AF-B771-1DB0-C738679957E2}"/>
                  </a:ext>
                </a:extLst>
              </p:cNvPr>
              <p:cNvSpPr txBox="1"/>
              <p:nvPr/>
            </p:nvSpPr>
            <p:spPr>
              <a:xfrm>
                <a:off x="1782726" y="3334711"/>
                <a:ext cx="748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𝐼𝐶𝑈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2B2D01-94AF-B771-1DB0-C73867995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726" y="3334711"/>
                <a:ext cx="748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84B419-56AD-0B8B-56A9-05E8B756E795}"/>
                  </a:ext>
                </a:extLst>
              </p:cNvPr>
              <p:cNvSpPr txBox="1"/>
              <p:nvPr/>
            </p:nvSpPr>
            <p:spPr>
              <a:xfrm>
                <a:off x="4956977" y="1401949"/>
                <a:ext cx="71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84B419-56AD-0B8B-56A9-05E8B756E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977" y="1401949"/>
                <a:ext cx="7160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A18E0C-A0B6-A66C-91F6-910F2B3B54A9}"/>
              </a:ext>
            </a:extLst>
          </p:cNvPr>
          <p:cNvCxnSpPr>
            <a:cxnSpLocks/>
          </p:cNvCxnSpPr>
          <p:nvPr/>
        </p:nvCxnSpPr>
        <p:spPr>
          <a:xfrm>
            <a:off x="2530816" y="4146698"/>
            <a:ext cx="28173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589C37-691C-B2A1-F4EA-0464722AC139}"/>
              </a:ext>
            </a:extLst>
          </p:cNvPr>
          <p:cNvCxnSpPr/>
          <p:nvPr/>
        </p:nvCxnSpPr>
        <p:spPr>
          <a:xfrm>
            <a:off x="3562395" y="3019647"/>
            <a:ext cx="17857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6C24CD-2A74-2370-7719-C70706A20066}"/>
              </a:ext>
            </a:extLst>
          </p:cNvPr>
          <p:cNvSpPr txBox="1"/>
          <p:nvPr/>
        </p:nvSpPr>
        <p:spPr>
          <a:xfrm>
            <a:off x="3226827" y="2596803"/>
            <a:ext cx="212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X: Predictor Window</a:t>
            </a:r>
          </a:p>
        </p:txBody>
      </p:sp>
    </p:spTree>
    <p:extLst>
      <p:ext uri="{BB962C8B-B14F-4D97-AF65-F5344CB8AC3E}">
        <p14:creationId xmlns:p14="http://schemas.microsoft.com/office/powerpoint/2010/main" val="1369627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2E3FEA-6748-AB39-DA66-37DA941C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08" y="159455"/>
            <a:ext cx="7734300" cy="311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CFE98F-967D-A3DC-A23B-3665312A4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326" y="3270955"/>
            <a:ext cx="7772400" cy="310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30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D6C6AD-D4BC-BCBC-E890-189EAB46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30" y="0"/>
            <a:ext cx="10495173" cy="2450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D1614C-4499-F322-A908-0273BDD3F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52" y="2626291"/>
            <a:ext cx="9835296" cy="416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63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934B-1448-4657-7A7B-ED96B708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499"/>
          </a:xfrm>
        </p:spPr>
        <p:txBody>
          <a:bodyPr>
            <a:normAutofit fontScale="90000"/>
          </a:bodyPr>
          <a:lstStyle/>
          <a:p>
            <a:r>
              <a:rPr lang="en-US" dirty="0"/>
              <a:t>Snapshot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0829-2DB5-B1EF-E3D7-3DDAC8E40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848"/>
            <a:ext cx="10515600" cy="4994115"/>
          </a:xfrm>
        </p:spPr>
        <p:txBody>
          <a:bodyPr/>
          <a:lstStyle/>
          <a:p>
            <a:r>
              <a:rPr lang="en-US" dirty="0"/>
              <a:t>Z = 6, y = 6</a:t>
            </a:r>
          </a:p>
          <a:p>
            <a:r>
              <a:rPr lang="en-US" dirty="0"/>
              <a:t> Class distribution:</a:t>
            </a:r>
          </a:p>
        </p:txBody>
      </p:sp>
      <p:pic>
        <p:nvPicPr>
          <p:cNvPr id="5" name="Picture 4" descr="A graph of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78632089-C77E-40CD-15AD-04518B002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54" y="966932"/>
            <a:ext cx="3396450" cy="2605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536D9-C91A-F69A-8C2A-4C6B7D8584DB}"/>
              </a:ext>
            </a:extLst>
          </p:cNvPr>
          <p:cNvSpPr txBox="1"/>
          <p:nvPr/>
        </p:nvSpPr>
        <p:spPr>
          <a:xfrm>
            <a:off x="838200" y="3679905"/>
            <a:ext cx="3536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Stratify Split the data:</a:t>
            </a:r>
          </a:p>
          <a:p>
            <a:r>
              <a:rPr lang="en-US" dirty="0"/>
              <a:t>Training set: Number of deaths = 55</a:t>
            </a:r>
          </a:p>
          <a:p>
            <a:r>
              <a:rPr lang="en-US" dirty="0"/>
              <a:t>Test set: Number of deaths = 22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C69935-F6A5-6D94-8E8B-BCA93703F1B0}"/>
              </a:ext>
            </a:extLst>
          </p:cNvPr>
          <p:cNvSpPr txBox="1"/>
          <p:nvPr/>
        </p:nvSpPr>
        <p:spPr>
          <a:xfrm>
            <a:off x="838200" y="5107431"/>
            <a:ext cx="6141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patients with &lt;50% waveform data in z window:</a:t>
            </a:r>
          </a:p>
          <a:p>
            <a:r>
              <a:rPr lang="en-US" dirty="0"/>
              <a:t>Training set: Number of deaths = 20</a:t>
            </a:r>
          </a:p>
          <a:p>
            <a:r>
              <a:rPr lang="en-US" dirty="0"/>
              <a:t>Test set: Number of deaths = 9 </a:t>
            </a:r>
          </a:p>
        </p:txBody>
      </p:sp>
    </p:spTree>
    <p:extLst>
      <p:ext uri="{BB962C8B-B14F-4D97-AF65-F5344CB8AC3E}">
        <p14:creationId xmlns:p14="http://schemas.microsoft.com/office/powerpoint/2010/main" val="2861733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1EA6-0078-04BD-89F6-5DD83569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21"/>
          </a:xfrm>
        </p:spPr>
        <p:txBody>
          <a:bodyPr>
            <a:normAutofit fontScale="90000"/>
          </a:bodyPr>
          <a:lstStyle/>
          <a:p>
            <a:r>
              <a:rPr lang="en-US" dirty="0"/>
              <a:t>Imputation Experiment</a:t>
            </a:r>
          </a:p>
        </p:txBody>
      </p:sp>
      <p:pic>
        <p:nvPicPr>
          <p:cNvPr id="5" name="Content Placeholder 4" descr="A graph showing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A8AAEC05-DF8B-031A-7926-F29686D09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209" y="1578841"/>
            <a:ext cx="5158571" cy="1850159"/>
          </a:xfrm>
        </p:spPr>
      </p:pic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9EA50E00-351D-1EDA-EE09-3BF23EE92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144" y="3531200"/>
            <a:ext cx="3766657" cy="2848451"/>
          </a:xfrm>
          <a:prstGeom prst="rect">
            <a:avLst/>
          </a:prstGeom>
        </p:spPr>
      </p:pic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EF194CD-D0F4-CA9A-8D8E-F1B8FFB29F52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4239120" y="2368375"/>
            <a:ext cx="1445004" cy="35662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AC9BFE-D659-544B-FB27-D8B9DDB67A38}"/>
              </a:ext>
            </a:extLst>
          </p:cNvPr>
          <p:cNvSpPr txBox="1"/>
          <p:nvPr/>
        </p:nvSpPr>
        <p:spPr>
          <a:xfrm>
            <a:off x="3372374" y="4955425"/>
            <a:ext cx="305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Nearest </a:t>
            </a:r>
            <a:r>
              <a:rPr lang="en-US" dirty="0" err="1"/>
              <a:t>Neighbour</a:t>
            </a:r>
            <a:r>
              <a:rPr lang="en-US" dirty="0"/>
              <a:t> Imputation</a:t>
            </a:r>
          </a:p>
        </p:txBody>
      </p:sp>
    </p:spTree>
    <p:extLst>
      <p:ext uri="{BB962C8B-B14F-4D97-AF65-F5344CB8AC3E}">
        <p14:creationId xmlns:p14="http://schemas.microsoft.com/office/powerpoint/2010/main" val="1608909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5CDE-4BD0-C403-6FAC-F4757906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277"/>
          </a:xfrm>
        </p:spPr>
        <p:txBody>
          <a:bodyPr/>
          <a:lstStyle/>
          <a:p>
            <a:r>
              <a:rPr lang="en-US" dirty="0"/>
              <a:t>Current Status: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B1773-0F32-E292-C9CC-E3546D796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407"/>
            <a:ext cx="10515600" cy="49744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Completed </a:t>
            </a:r>
            <a:r>
              <a:rPr lang="en-US" dirty="0" err="1"/>
              <a:t>DataSet</a:t>
            </a:r>
            <a:r>
              <a:rPr lang="en-US" dirty="0"/>
              <a:t> creation.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I/p: table, x, y, z, modality</a:t>
            </a:r>
          </a:p>
          <a:p>
            <a:r>
              <a:rPr lang="en-US" dirty="0"/>
              <a:t>O/p: snapshot -&gt; filter patients(missing value threshold)-&gt; imputation -&gt; spectrogram conversion -&gt; preprocessing -&gt; return in desire format.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BFB22-D2A4-A026-9208-5107E6B8B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0" y="2139950"/>
            <a:ext cx="70993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5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6579-BB18-8618-AD8C-1F7C5875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/>
          <a:lstStyle/>
          <a:p>
            <a:r>
              <a:rPr lang="en-US" dirty="0"/>
              <a:t>Current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C8E6-35F4-F9FD-324F-58A50DBE0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Dataloading</a:t>
            </a:r>
            <a:r>
              <a:rPr lang="en-US" dirty="0"/>
              <a:t> is taking too much time.</a:t>
            </a:r>
          </a:p>
          <a:p>
            <a:r>
              <a:rPr lang="en-US" dirty="0"/>
              <a:t>Solution: </a:t>
            </a:r>
          </a:p>
          <a:p>
            <a:pPr lvl="1"/>
            <a:r>
              <a:rPr lang="en-US" dirty="0"/>
              <a:t>Use multi-threaded GPU acceleration.</a:t>
            </a:r>
          </a:p>
          <a:p>
            <a:pPr lvl="1"/>
            <a:r>
              <a:rPr lang="en-US" dirty="0"/>
              <a:t>Optimize the </a:t>
            </a:r>
            <a:r>
              <a:rPr lang="en-US" dirty="0" err="1"/>
              <a:t>dataloader</a:t>
            </a:r>
            <a:r>
              <a:rPr lang="en-US" dirty="0"/>
              <a:t> further.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6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1919-CFA6-7BB4-338B-1BAB9BC3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0735"/>
            <a:ext cx="10515600" cy="861002"/>
          </a:xfrm>
        </p:spPr>
        <p:txBody>
          <a:bodyPr>
            <a:normAutofit/>
          </a:bodyPr>
          <a:lstStyle/>
          <a:p>
            <a:r>
              <a:rPr lang="en-US" dirty="0"/>
              <a:t>			Prior-Art Research</a:t>
            </a:r>
          </a:p>
        </p:txBody>
      </p:sp>
    </p:spTree>
    <p:extLst>
      <p:ext uri="{BB962C8B-B14F-4D97-AF65-F5344CB8AC3E}">
        <p14:creationId xmlns:p14="http://schemas.microsoft.com/office/powerpoint/2010/main" val="1405197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4EFF-FAB9-E1A7-5E2E-89DAB68E9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888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B6B3-54E5-4EAA-D917-6D279FE96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4943781"/>
          </a:xfrm>
        </p:spPr>
        <p:txBody>
          <a:bodyPr/>
          <a:lstStyle/>
          <a:p>
            <a:r>
              <a:rPr lang="en-US" dirty="0"/>
              <a:t>Decide on proper x, y, z values with sufficient class distribution.</a:t>
            </a:r>
          </a:p>
          <a:p>
            <a:r>
              <a:rPr lang="en-US" dirty="0"/>
              <a:t>Create Baseline Model</a:t>
            </a:r>
          </a:p>
          <a:p>
            <a:r>
              <a:rPr lang="en-US" dirty="0"/>
              <a:t>Compare spectrogram model with raw signal model.</a:t>
            </a:r>
          </a:p>
          <a:p>
            <a:r>
              <a:rPr lang="en-US" dirty="0"/>
              <a:t>Validate all the noise removal techniques, imputation techniques with the model.</a:t>
            </a:r>
          </a:p>
          <a:p>
            <a:r>
              <a:rPr lang="en-US" dirty="0"/>
              <a:t>Further, add different modalities to boost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2450838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3394-0E76-9F58-35CC-82CF2817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81" y="2103437"/>
            <a:ext cx="10515600" cy="1325563"/>
          </a:xfrm>
        </p:spPr>
        <p:txBody>
          <a:bodyPr/>
          <a:lstStyle/>
          <a:p>
            <a:r>
              <a:rPr lang="en-US" dirty="0"/>
              <a:t>				THANK YOU</a:t>
            </a:r>
          </a:p>
        </p:txBody>
      </p:sp>
    </p:spTree>
    <p:extLst>
      <p:ext uri="{BB962C8B-B14F-4D97-AF65-F5344CB8AC3E}">
        <p14:creationId xmlns:p14="http://schemas.microsoft.com/office/powerpoint/2010/main" val="12859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D20A-A547-4CF5-BCB8-BFC0E2F5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URWPalladioL"/>
              </a:rPr>
              <a:t>Machine Learning Models to Predict 30-Day Mortality in Mechanically Ventilated Patients 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42C68-49DE-B81A-2DAF-4A986C55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072"/>
            <a:ext cx="10730218" cy="50682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6DA9C0-4B93-F283-4CEC-106D6F57842B}"/>
              </a:ext>
            </a:extLst>
          </p:cNvPr>
          <p:cNvCxnSpPr>
            <a:cxnSpLocks/>
          </p:cNvCxnSpPr>
          <p:nvPr/>
        </p:nvCxnSpPr>
        <p:spPr>
          <a:xfrm>
            <a:off x="2530816" y="3437389"/>
            <a:ext cx="63580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F15AAB-CC83-7634-57F2-B207B4FCD410}"/>
              </a:ext>
            </a:extLst>
          </p:cNvPr>
          <p:cNvCxnSpPr>
            <a:cxnSpLocks/>
          </p:cNvCxnSpPr>
          <p:nvPr/>
        </p:nvCxnSpPr>
        <p:spPr>
          <a:xfrm>
            <a:off x="5348177" y="1773394"/>
            <a:ext cx="0" cy="2001652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U-Turn Arrow 5">
            <a:extLst>
              <a:ext uri="{FF2B5EF4-FFF2-40B4-BE49-F238E27FC236}">
                <a16:creationId xmlns:a16="http://schemas.microsoft.com/office/drawing/2014/main" id="{E3C0675D-C4C5-FFC6-4629-D5082FED9486}"/>
              </a:ext>
            </a:extLst>
          </p:cNvPr>
          <p:cNvSpPr/>
          <p:nvPr/>
        </p:nvSpPr>
        <p:spPr>
          <a:xfrm>
            <a:off x="5422605" y="2792421"/>
            <a:ext cx="2583711" cy="644968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B1977-0A65-517F-CD94-8BAB101D7F14}"/>
              </a:ext>
            </a:extLst>
          </p:cNvPr>
          <p:cNvSpPr txBox="1"/>
          <p:nvPr/>
        </p:nvSpPr>
        <p:spPr>
          <a:xfrm>
            <a:off x="5673007" y="2368523"/>
            <a:ext cx="280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days: Prediction Window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5CDEB-7BD6-24FE-6A85-BE97D6368ED4}"/>
              </a:ext>
            </a:extLst>
          </p:cNvPr>
          <p:cNvSpPr txBox="1"/>
          <p:nvPr/>
        </p:nvSpPr>
        <p:spPr>
          <a:xfrm>
            <a:off x="4629679" y="1415645"/>
            <a:ext cx="143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On-set of MV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79F749-3C40-ED6E-C382-FF2C3DDEB634}"/>
              </a:ext>
            </a:extLst>
          </p:cNvPr>
          <p:cNvCxnSpPr>
            <a:cxnSpLocks/>
          </p:cNvCxnSpPr>
          <p:nvPr/>
        </p:nvCxnSpPr>
        <p:spPr>
          <a:xfrm>
            <a:off x="2877424" y="3028036"/>
            <a:ext cx="24707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73465-8C55-3BEB-D308-87D6EA7E2D16}"/>
              </a:ext>
            </a:extLst>
          </p:cNvPr>
          <p:cNvSpPr txBox="1"/>
          <p:nvPr/>
        </p:nvSpPr>
        <p:spPr>
          <a:xfrm>
            <a:off x="2834860" y="2600765"/>
            <a:ext cx="25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</a:t>
            </a:r>
            <a:r>
              <a:rPr lang="en-US" dirty="0" err="1"/>
              <a:t>hrs</a:t>
            </a:r>
            <a:r>
              <a:rPr lang="en-US" dirty="0"/>
              <a:t> Predictor Window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34FAA-9202-786B-273A-DFB33BD69FDE}"/>
              </a:ext>
            </a:extLst>
          </p:cNvPr>
          <p:cNvSpPr txBox="1"/>
          <p:nvPr/>
        </p:nvSpPr>
        <p:spPr>
          <a:xfrm>
            <a:off x="6203309" y="3943005"/>
            <a:ext cx="5141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Variables: Traditional scores, Demographics, Comorbidity index, norepinephrine etc.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B03346-C6C5-E6F7-B958-0C0593F068AA}"/>
              </a:ext>
            </a:extLst>
          </p:cNvPr>
          <p:cNvSpPr txBox="1"/>
          <p:nvPr/>
        </p:nvSpPr>
        <p:spPr>
          <a:xfrm>
            <a:off x="1361549" y="4308621"/>
            <a:ext cx="219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Traditional Methods 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A9E7948-1538-9A8E-7268-89E6E7A3D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094560"/>
              </p:ext>
            </p:extLst>
          </p:nvPr>
        </p:nvGraphicFramePr>
        <p:xfrm>
          <a:off x="958209" y="4871198"/>
          <a:ext cx="29091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558">
                  <a:extLst>
                    <a:ext uri="{9D8B030D-6E8A-4147-A177-3AD203B41FA5}">
                      <a16:colId xmlns:a16="http://schemas.microsoft.com/office/drawing/2014/main" val="2931756972"/>
                    </a:ext>
                  </a:extLst>
                </a:gridCol>
                <a:gridCol w="1454558">
                  <a:extLst>
                    <a:ext uri="{9D8B030D-6E8A-4147-A177-3AD203B41FA5}">
                      <a16:colId xmlns:a16="http://schemas.microsoft.com/office/drawing/2014/main" val="783409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22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APACHE--II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69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284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AA1BD3E-14A0-90C2-89AB-3816AFA96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57972"/>
              </p:ext>
            </p:extLst>
          </p:nvPr>
        </p:nvGraphicFramePr>
        <p:xfrm>
          <a:off x="6300132" y="4784668"/>
          <a:ext cx="39282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367">
                  <a:extLst>
                    <a:ext uri="{9D8B030D-6E8A-4147-A177-3AD203B41FA5}">
                      <a16:colId xmlns:a16="http://schemas.microsoft.com/office/drawing/2014/main" val="2931756972"/>
                    </a:ext>
                  </a:extLst>
                </a:gridCol>
                <a:gridCol w="1159879">
                  <a:extLst>
                    <a:ext uri="{9D8B030D-6E8A-4147-A177-3AD203B41FA5}">
                      <a16:colId xmlns:a16="http://schemas.microsoft.com/office/drawing/2014/main" val="783409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22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Extreme 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69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284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BEDDFB2-8409-6074-C646-EC9417E989AA}"/>
              </a:ext>
            </a:extLst>
          </p:cNvPr>
          <p:cNvSpPr txBox="1"/>
          <p:nvPr/>
        </p:nvSpPr>
        <p:spPr>
          <a:xfrm>
            <a:off x="4143948" y="6031360"/>
            <a:ext cx="51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they are using?</a:t>
            </a:r>
          </a:p>
        </p:txBody>
      </p:sp>
    </p:spTree>
    <p:extLst>
      <p:ext uri="{BB962C8B-B14F-4D97-AF65-F5344CB8AC3E}">
        <p14:creationId xmlns:p14="http://schemas.microsoft.com/office/powerpoint/2010/main" val="305870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table with text on it&#10;&#10;Description automatically generated">
            <a:extLst>
              <a:ext uri="{FF2B5EF4-FFF2-40B4-BE49-F238E27FC236}">
                <a16:creationId xmlns:a16="http://schemas.microsoft.com/office/drawing/2014/main" id="{10FA7237-AE5B-4064-29EA-CC1965859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9" r="1" b="1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8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0069-DF75-A173-315B-60D9032C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21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9780-83E7-A1A3-45E6-A35C0D0ED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853"/>
            <a:ext cx="10515600" cy="4541110"/>
          </a:xfrm>
        </p:spPr>
        <p:txBody>
          <a:bodyPr/>
          <a:lstStyle/>
          <a:p>
            <a:r>
              <a:rPr lang="en-US" dirty="0"/>
              <a:t>Framework doesn’t predict near future.</a:t>
            </a:r>
          </a:p>
          <a:p>
            <a:pPr lvl="1"/>
            <a:r>
              <a:rPr lang="en-US" sz="1100" dirty="0"/>
              <a:t>More relevant if we predict patient’s survival in 1, 2, 3 .. 6 hours.</a:t>
            </a:r>
          </a:p>
          <a:p>
            <a:r>
              <a:rPr lang="en-US" dirty="0"/>
              <a:t>Doesn’t use complex ECG signal data available.</a:t>
            </a:r>
          </a:p>
          <a:p>
            <a:r>
              <a:rPr lang="en-US" dirty="0"/>
              <a:t>There is scope for improvement!</a:t>
            </a:r>
          </a:p>
        </p:txBody>
      </p:sp>
    </p:spTree>
    <p:extLst>
      <p:ext uri="{BB962C8B-B14F-4D97-AF65-F5344CB8AC3E}">
        <p14:creationId xmlns:p14="http://schemas.microsoft.com/office/powerpoint/2010/main" val="43684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6DA9-F621-F434-7D99-D32C593B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165"/>
          </a:xfrm>
        </p:spPr>
        <p:txBody>
          <a:bodyPr>
            <a:normAutofit fontScale="90000"/>
          </a:bodyPr>
          <a:lstStyle/>
          <a:p>
            <a:r>
              <a:rPr lang="en-US" dirty="0"/>
              <a:t>ECG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2C9C-74B4-F085-E570-6CC4558E8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0428"/>
            <a:ext cx="10889609" cy="1978572"/>
          </a:xfrm>
        </p:spPr>
        <p:txBody>
          <a:bodyPr/>
          <a:lstStyle/>
          <a:p>
            <a:r>
              <a:rPr lang="en-US" dirty="0"/>
              <a:t>Lots of work done for understanding ECG data to predict cardiovascular diseases. Ex: Arrhythmia Classification</a:t>
            </a:r>
          </a:p>
          <a:p>
            <a:r>
              <a:rPr lang="en-US" dirty="0"/>
              <a:t>Databases used: </a:t>
            </a:r>
            <a:r>
              <a:rPr lang="en-US" b="0" i="0" dirty="0">
                <a:effectLst/>
                <a:latin typeface="Söhne"/>
              </a:rPr>
              <a:t>MIT-BIH Arrhythmia Database, AHA ECG Database, etc.</a:t>
            </a:r>
          </a:p>
        </p:txBody>
      </p:sp>
    </p:spTree>
    <p:extLst>
      <p:ext uri="{BB962C8B-B14F-4D97-AF65-F5344CB8AC3E}">
        <p14:creationId xmlns:p14="http://schemas.microsoft.com/office/powerpoint/2010/main" val="361201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ACEC-A040-5EC2-06F1-D00F9CE7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953"/>
            <a:ext cx="10515600" cy="495487"/>
          </a:xfrm>
        </p:spPr>
        <p:txBody>
          <a:bodyPr>
            <a:noAutofit/>
          </a:bodyPr>
          <a:lstStyle/>
          <a:p>
            <a:r>
              <a:rPr lang="en-US" sz="2400" dirty="0"/>
              <a:t>				   Methodology</a:t>
            </a:r>
          </a:p>
        </p:txBody>
      </p:sp>
      <p:pic>
        <p:nvPicPr>
          <p:cNvPr id="7" name="Picture 6" descr="A screen shot of a number of filters&#10;&#10;Description automatically generated with medium confidence">
            <a:extLst>
              <a:ext uri="{FF2B5EF4-FFF2-40B4-BE49-F238E27FC236}">
                <a16:creationId xmlns:a16="http://schemas.microsoft.com/office/drawing/2014/main" id="{D8B6F1A2-8B86-CB3C-2EB5-0264DF626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961" y="2251669"/>
            <a:ext cx="4607113" cy="923521"/>
          </a:xfrm>
          <a:prstGeom prst="rect">
            <a:avLst/>
          </a:prstGeom>
        </p:spPr>
      </p:pic>
      <p:pic>
        <p:nvPicPr>
          <p:cNvPr id="8" name="Picture 2" descr="A spectrogram analysis from electrocardiogram (ECG) signal obtained... |  Download Scientific Diagram">
            <a:extLst>
              <a:ext uri="{FF2B5EF4-FFF2-40B4-BE49-F238E27FC236}">
                <a16:creationId xmlns:a16="http://schemas.microsoft.com/office/drawing/2014/main" id="{C6B41FFC-0495-B96F-4607-50D59E2AE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650" y="1991179"/>
            <a:ext cx="2424953" cy="147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black line with a white background&#10;&#10;Description automatically generated">
            <a:extLst>
              <a:ext uri="{FF2B5EF4-FFF2-40B4-BE49-F238E27FC236}">
                <a16:creationId xmlns:a16="http://schemas.microsoft.com/office/drawing/2014/main" id="{1F129807-1ECD-F3F6-FB40-F4FFF02D4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142" y="619440"/>
            <a:ext cx="1936750" cy="1111250"/>
          </a:xfrm>
          <a:prstGeom prst="rect">
            <a:avLst/>
          </a:prstGeom>
        </p:spPr>
      </p:pic>
      <p:pic>
        <p:nvPicPr>
          <p:cNvPr id="16" name="Picture 15" descr="A diagram of a structure&#10;&#10;Description automatically generated">
            <a:extLst>
              <a:ext uri="{FF2B5EF4-FFF2-40B4-BE49-F238E27FC236}">
                <a16:creationId xmlns:a16="http://schemas.microsoft.com/office/drawing/2014/main" id="{CBD7655B-4B6C-6B67-DAF7-4827C4CF5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8877" y="4555648"/>
            <a:ext cx="2813424" cy="230235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8D4834-98B9-34E4-B802-AB16BF67D3FE}"/>
              </a:ext>
            </a:extLst>
          </p:cNvPr>
          <p:cNvCxnSpPr>
            <a:stCxn id="14" idx="2"/>
            <a:endCxn id="7" idx="0"/>
          </p:cNvCxnSpPr>
          <p:nvPr/>
        </p:nvCxnSpPr>
        <p:spPr>
          <a:xfrm>
            <a:off x="4107517" y="1730690"/>
            <a:ext cx="1" cy="52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DA9A65-D4BA-82CC-286D-0E3F4277155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411074" y="2713429"/>
            <a:ext cx="13319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0B18F1-8AF3-4D39-A5FD-818692F0BA19}"/>
              </a:ext>
            </a:extLst>
          </p:cNvPr>
          <p:cNvCxnSpPr>
            <a:stCxn id="7" idx="2"/>
          </p:cNvCxnSpPr>
          <p:nvPr/>
        </p:nvCxnSpPr>
        <p:spPr>
          <a:xfrm flipH="1">
            <a:off x="4107517" y="3175190"/>
            <a:ext cx="1" cy="1287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045321-A700-211B-80FF-0B786DB1227E}"/>
              </a:ext>
            </a:extLst>
          </p:cNvPr>
          <p:cNvCxnSpPr>
            <a:cxnSpLocks/>
          </p:cNvCxnSpPr>
          <p:nvPr/>
        </p:nvCxnSpPr>
        <p:spPr>
          <a:xfrm>
            <a:off x="9065127" y="3573710"/>
            <a:ext cx="0" cy="24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272CB4-F2A6-1335-DC66-640F9A9B88D8}"/>
              </a:ext>
            </a:extLst>
          </p:cNvPr>
          <p:cNvCxnSpPr>
            <a:cxnSpLocks/>
          </p:cNvCxnSpPr>
          <p:nvPr/>
        </p:nvCxnSpPr>
        <p:spPr>
          <a:xfrm flipH="1">
            <a:off x="4107517" y="3819066"/>
            <a:ext cx="4957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B2BE0E-1FB9-1A1A-8351-F32DA7DFAF77}"/>
              </a:ext>
            </a:extLst>
          </p:cNvPr>
          <p:cNvSpPr txBox="1"/>
          <p:nvPr/>
        </p:nvSpPr>
        <p:spPr>
          <a:xfrm>
            <a:off x="184543" y="990399"/>
            <a:ext cx="16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ECG Signal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3276B5-9B20-C88D-D65F-CD81B1FCCD99}"/>
              </a:ext>
            </a:extLst>
          </p:cNvPr>
          <p:cNvSpPr txBox="1"/>
          <p:nvPr/>
        </p:nvSpPr>
        <p:spPr>
          <a:xfrm>
            <a:off x="192233" y="2528763"/>
            <a:ext cx="15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Noise Removal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4D1C05-88F1-F775-3712-699A2BBC33EE}"/>
              </a:ext>
            </a:extLst>
          </p:cNvPr>
          <p:cNvSpPr txBox="1"/>
          <p:nvPr/>
        </p:nvSpPr>
        <p:spPr>
          <a:xfrm>
            <a:off x="192233" y="559214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Models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08CC73-EBDD-BBA8-E06D-C0FC027ED1DD}"/>
              </a:ext>
            </a:extLst>
          </p:cNvPr>
          <p:cNvSpPr txBox="1"/>
          <p:nvPr/>
        </p:nvSpPr>
        <p:spPr>
          <a:xfrm>
            <a:off x="10427349" y="2527315"/>
            <a:ext cx="941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Spectral</a:t>
            </a:r>
          </a:p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08600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A1D8D-378A-91C8-4B04-074B038E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E7A953-AD90-D40A-0E74-F7994F748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716652"/>
            <a:ext cx="10744200" cy="32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9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9341</TotalTime>
  <Words>717</Words>
  <Application>Microsoft Macintosh PowerPoint</Application>
  <PresentationFormat>Widescreen</PresentationFormat>
  <Paragraphs>132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Söhne</vt:lpstr>
      <vt:lpstr>URWPalladioL</vt:lpstr>
      <vt:lpstr>Office Theme</vt:lpstr>
      <vt:lpstr>Mortality Prediction in ICU Patients using ECG data</vt:lpstr>
      <vt:lpstr>Problem Statement:</vt:lpstr>
      <vt:lpstr>   Prior-Art Research</vt:lpstr>
      <vt:lpstr>Machine Learning Models to Predict 30-Day Mortality in Mechanically Ventilated Patients </vt:lpstr>
      <vt:lpstr>PowerPoint Presentation</vt:lpstr>
      <vt:lpstr>Limitations:</vt:lpstr>
      <vt:lpstr>ECG Data</vt:lpstr>
      <vt:lpstr>       Methodology</vt:lpstr>
      <vt:lpstr>Results</vt:lpstr>
      <vt:lpstr>Conclusion &amp; Research Questions:</vt:lpstr>
      <vt:lpstr>    OUR WORK</vt:lpstr>
      <vt:lpstr>  Problem Design</vt:lpstr>
      <vt:lpstr>          Methodology</vt:lpstr>
      <vt:lpstr>Future Work</vt:lpstr>
      <vt:lpstr>Experiment &amp; Results</vt:lpstr>
      <vt:lpstr>    THANK YOU</vt:lpstr>
      <vt:lpstr>PowerPoint Presentation</vt:lpstr>
      <vt:lpstr>PowerPoint Presentation</vt:lpstr>
      <vt:lpstr>Given table:</vt:lpstr>
      <vt:lpstr>Class Distribution</vt:lpstr>
      <vt:lpstr>PowerPoint Presentation</vt:lpstr>
      <vt:lpstr>Define Problem:</vt:lpstr>
      <vt:lpstr>Updated Problem:</vt:lpstr>
      <vt:lpstr>PowerPoint Presentation</vt:lpstr>
      <vt:lpstr>PowerPoint Presentation</vt:lpstr>
      <vt:lpstr>Snapshot Creation</vt:lpstr>
      <vt:lpstr>Imputation Experiment</vt:lpstr>
      <vt:lpstr>Current Status:</vt:lpstr>
      <vt:lpstr>Current problem:</vt:lpstr>
      <vt:lpstr>Future: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ECG Waveform Analysis for Mechanically Ventillated Patients</dc:title>
  <dc:creator>Mahawar, Ronak</dc:creator>
  <cp:lastModifiedBy>Mahawar, Ronak</cp:lastModifiedBy>
  <cp:revision>16</cp:revision>
  <dcterms:created xsi:type="dcterms:W3CDTF">2023-10-31T22:36:23Z</dcterms:created>
  <dcterms:modified xsi:type="dcterms:W3CDTF">2023-12-01T16:38:26Z</dcterms:modified>
</cp:coreProperties>
</file>