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7" r:id="rId4"/>
  </p:sldMasterIdLst>
  <p:notesMasterIdLst>
    <p:notesMasterId r:id="rId17"/>
  </p:notesMasterIdLst>
  <p:handoutMasterIdLst>
    <p:handoutMasterId r:id="rId18"/>
  </p:handoutMasterIdLst>
  <p:sldIdLst>
    <p:sldId id="257" r:id="rId5"/>
    <p:sldId id="269" r:id="rId6"/>
    <p:sldId id="259" r:id="rId7"/>
    <p:sldId id="260" r:id="rId8"/>
    <p:sldId id="261" r:id="rId9"/>
    <p:sldId id="262" r:id="rId10"/>
    <p:sldId id="263" r:id="rId11"/>
    <p:sldId id="264" r:id="rId12"/>
    <p:sldId id="265"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2/13/2024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CAD7-B27C-9167-83E5-5273508E9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4AF3A-4159-98BC-AA34-3196E2785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6266FA-57C9-A98C-CEE9-67A33ED9C07C}"/>
              </a:ext>
            </a:extLst>
          </p:cNvPr>
          <p:cNvSpPr>
            <a:spLocks noGrp="1"/>
          </p:cNvSpPr>
          <p:nvPr>
            <p:ph type="dt" sz="half" idx="10"/>
          </p:nvPr>
        </p:nvSpPr>
        <p:spPr/>
        <p:txBody>
          <a:bodyPr/>
          <a:lstStyle/>
          <a:p>
            <a:fld id="{8AE1E626-6EB7-4D9A-AD4A-B54D1684CAD1}" type="datetime1">
              <a:rPr lang="en-US" smtClean="0"/>
              <a:t>2/13/2024</a:t>
            </a:fld>
            <a:endParaRPr lang="en-US"/>
          </a:p>
        </p:txBody>
      </p:sp>
      <p:sp>
        <p:nvSpPr>
          <p:cNvPr id="5" name="Footer Placeholder 4">
            <a:extLst>
              <a:ext uri="{FF2B5EF4-FFF2-40B4-BE49-F238E27FC236}">
                <a16:creationId xmlns:a16="http://schemas.microsoft.com/office/drawing/2014/main" id="{6AD5E8D9-0C01-7BBE-E716-60A06B5C8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AA208-8A6D-0B6C-6FF8-AEBD0F2BF324}"/>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4037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7A42-F0CB-E657-C2CE-972D03188C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367BB-FCE9-63BB-39D0-BE2346DD2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68B99-3A9A-7590-E451-6B9E50BCC2CC}"/>
              </a:ext>
            </a:extLst>
          </p:cNvPr>
          <p:cNvSpPr>
            <a:spLocks noGrp="1"/>
          </p:cNvSpPr>
          <p:nvPr>
            <p:ph type="dt" sz="half" idx="10"/>
          </p:nvPr>
        </p:nvSpPr>
        <p:spPr/>
        <p:txBody>
          <a:bodyPr/>
          <a:lstStyle/>
          <a:p>
            <a:fld id="{59932EDF-E99E-4C68-AFCB-7A835B309D6D}" type="datetime1">
              <a:rPr lang="en-US" smtClean="0"/>
              <a:t>2/13/2024</a:t>
            </a:fld>
            <a:endParaRPr lang="en-US"/>
          </a:p>
        </p:txBody>
      </p:sp>
      <p:sp>
        <p:nvSpPr>
          <p:cNvPr id="5" name="Footer Placeholder 4">
            <a:extLst>
              <a:ext uri="{FF2B5EF4-FFF2-40B4-BE49-F238E27FC236}">
                <a16:creationId xmlns:a16="http://schemas.microsoft.com/office/drawing/2014/main" id="{684D6455-32F3-5F3A-B55B-A17193D3D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2DDA0-05D7-96FD-0373-E6768B2DB89F}"/>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50078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CFDA7-7EE3-5885-54B9-826227691D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E4C2EE-4E1B-1DEB-F262-A975276A99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20B88-C363-6452-A8F5-569822AD0666}"/>
              </a:ext>
            </a:extLst>
          </p:cNvPr>
          <p:cNvSpPr>
            <a:spLocks noGrp="1"/>
          </p:cNvSpPr>
          <p:nvPr>
            <p:ph type="dt" sz="half" idx="10"/>
          </p:nvPr>
        </p:nvSpPr>
        <p:spPr/>
        <p:txBody>
          <a:bodyPr/>
          <a:lstStyle/>
          <a:p>
            <a:fld id="{5F82D85F-A551-4C69-800A-8CFFA2306A88}" type="datetime1">
              <a:rPr lang="en-US" smtClean="0"/>
              <a:t>2/13/2024</a:t>
            </a:fld>
            <a:endParaRPr lang="en-US"/>
          </a:p>
        </p:txBody>
      </p:sp>
      <p:sp>
        <p:nvSpPr>
          <p:cNvPr id="5" name="Footer Placeholder 4">
            <a:extLst>
              <a:ext uri="{FF2B5EF4-FFF2-40B4-BE49-F238E27FC236}">
                <a16:creationId xmlns:a16="http://schemas.microsoft.com/office/drawing/2014/main" id="{641F076E-C4A2-496B-F854-1E856E194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58EB6-B08E-B87B-0339-BF846506FA21}"/>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27374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DE66-F6F6-F514-4539-71F46AAB6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4E8A5-B079-343F-02FA-863230900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FF990-B2F8-EC49-121C-C181CF042A77}"/>
              </a:ext>
            </a:extLst>
          </p:cNvPr>
          <p:cNvSpPr>
            <a:spLocks noGrp="1"/>
          </p:cNvSpPr>
          <p:nvPr>
            <p:ph type="dt" sz="half" idx="10"/>
          </p:nvPr>
        </p:nvSpPr>
        <p:spPr/>
        <p:txBody>
          <a:bodyPr/>
          <a:lstStyle/>
          <a:p>
            <a:fld id="{3BD24A36-10EA-4DE5-9251-C62AA44714D2}" type="datetime1">
              <a:rPr lang="en-US" smtClean="0"/>
              <a:t>2/13/2024</a:t>
            </a:fld>
            <a:endParaRPr lang="en-US"/>
          </a:p>
        </p:txBody>
      </p:sp>
      <p:sp>
        <p:nvSpPr>
          <p:cNvPr id="5" name="Footer Placeholder 4">
            <a:extLst>
              <a:ext uri="{FF2B5EF4-FFF2-40B4-BE49-F238E27FC236}">
                <a16:creationId xmlns:a16="http://schemas.microsoft.com/office/drawing/2014/main" id="{F422AB9A-81A3-0BB8-D951-CC7279F13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EBF15-8245-4101-290F-1F1FCE7F2765}"/>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37261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0DF2-B622-A3A4-793E-40F02E070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CF8CB1-07AB-8982-DEF3-3BF971860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AA8C0-A5BC-67C3-F9E9-85F7B84F0CA7}"/>
              </a:ext>
            </a:extLst>
          </p:cNvPr>
          <p:cNvSpPr>
            <a:spLocks noGrp="1"/>
          </p:cNvSpPr>
          <p:nvPr>
            <p:ph type="dt" sz="half" idx="10"/>
          </p:nvPr>
        </p:nvSpPr>
        <p:spPr/>
        <p:txBody>
          <a:bodyPr/>
          <a:lstStyle/>
          <a:p>
            <a:fld id="{45E95A85-13CC-45EA-B1A6-5B8E77AB646B}" type="datetime1">
              <a:rPr lang="en-US" smtClean="0"/>
              <a:t>2/13/2024</a:t>
            </a:fld>
            <a:endParaRPr lang="en-US"/>
          </a:p>
        </p:txBody>
      </p:sp>
      <p:sp>
        <p:nvSpPr>
          <p:cNvPr id="5" name="Footer Placeholder 4">
            <a:extLst>
              <a:ext uri="{FF2B5EF4-FFF2-40B4-BE49-F238E27FC236}">
                <a16:creationId xmlns:a16="http://schemas.microsoft.com/office/drawing/2014/main" id="{C2A7F359-47AB-1657-DC40-37C3ADD45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81D57-EB3F-B1C9-79B3-35B0F49DFADC}"/>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018770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2A70-3215-CC17-1995-8E2F7D45E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B2239-D637-A65D-838F-B0682637C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3774F-B78E-BDA8-ECC9-8733EEDDD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60E9F-2CFC-BB1C-DC74-03411465039D}"/>
              </a:ext>
            </a:extLst>
          </p:cNvPr>
          <p:cNvSpPr>
            <a:spLocks noGrp="1"/>
          </p:cNvSpPr>
          <p:nvPr>
            <p:ph type="dt" sz="half" idx="10"/>
          </p:nvPr>
        </p:nvSpPr>
        <p:spPr/>
        <p:txBody>
          <a:bodyPr/>
          <a:lstStyle/>
          <a:p>
            <a:fld id="{34B71815-F531-4787-BA2A-626422C133AD}" type="datetime1">
              <a:rPr lang="en-US" smtClean="0"/>
              <a:t>2/13/2024</a:t>
            </a:fld>
            <a:endParaRPr lang="en-US"/>
          </a:p>
        </p:txBody>
      </p:sp>
      <p:sp>
        <p:nvSpPr>
          <p:cNvPr id="6" name="Footer Placeholder 5">
            <a:extLst>
              <a:ext uri="{FF2B5EF4-FFF2-40B4-BE49-F238E27FC236}">
                <a16:creationId xmlns:a16="http://schemas.microsoft.com/office/drawing/2014/main" id="{4262DDB9-1C9F-3AC0-1F54-7DF350899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34B76-198F-C848-5ADA-80A32A6C06B5}"/>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50247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8192-F452-318B-F256-137EEB24E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CD882-37C4-8CD0-DC38-4597192EE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73652-1462-2413-242F-CAB143059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DB531-76AB-6341-72B5-5008EE859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BF11B-847C-46AE-507E-5D3148736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8A23A-1BA0-232A-CCAE-4E53F0BAEEE1}"/>
              </a:ext>
            </a:extLst>
          </p:cNvPr>
          <p:cNvSpPr>
            <a:spLocks noGrp="1"/>
          </p:cNvSpPr>
          <p:nvPr>
            <p:ph type="dt" sz="half" idx="10"/>
          </p:nvPr>
        </p:nvSpPr>
        <p:spPr/>
        <p:txBody>
          <a:bodyPr/>
          <a:lstStyle/>
          <a:p>
            <a:fld id="{56C4885B-3C5C-43BB-9862-47948E5DF551}" type="datetime1">
              <a:rPr lang="en-US" smtClean="0"/>
              <a:t>2/13/2024</a:t>
            </a:fld>
            <a:endParaRPr lang="en-US"/>
          </a:p>
        </p:txBody>
      </p:sp>
      <p:sp>
        <p:nvSpPr>
          <p:cNvPr id="8" name="Footer Placeholder 7">
            <a:extLst>
              <a:ext uri="{FF2B5EF4-FFF2-40B4-BE49-F238E27FC236}">
                <a16:creationId xmlns:a16="http://schemas.microsoft.com/office/drawing/2014/main" id="{930B50CA-434B-1A9C-85DB-3143ADE0F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12FE5A-9A7A-74E9-5479-5DBED889D8CE}"/>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35727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9D81-B955-22F9-7E1F-FF53001B33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46B45B-4F2F-8EE1-443C-65FF7C1475D8}"/>
              </a:ext>
            </a:extLst>
          </p:cNvPr>
          <p:cNvSpPr>
            <a:spLocks noGrp="1"/>
          </p:cNvSpPr>
          <p:nvPr>
            <p:ph type="dt" sz="half" idx="10"/>
          </p:nvPr>
        </p:nvSpPr>
        <p:spPr/>
        <p:txBody>
          <a:bodyPr/>
          <a:lstStyle/>
          <a:p>
            <a:fld id="{9703B6AF-AB61-4D8E-B7B7-705C5ACEBBCC}" type="datetime1">
              <a:rPr lang="en-US" smtClean="0"/>
              <a:t>2/13/2024</a:t>
            </a:fld>
            <a:endParaRPr lang="en-US"/>
          </a:p>
        </p:txBody>
      </p:sp>
      <p:sp>
        <p:nvSpPr>
          <p:cNvPr id="4" name="Footer Placeholder 3">
            <a:extLst>
              <a:ext uri="{FF2B5EF4-FFF2-40B4-BE49-F238E27FC236}">
                <a16:creationId xmlns:a16="http://schemas.microsoft.com/office/drawing/2014/main" id="{6D6ADA99-E9FA-080C-2201-36473302F3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8825EF-276C-AB0D-2EB9-7BBAC9ABABC1}"/>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484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9BC43-AF4A-250E-9AA3-765F40E47D49}"/>
              </a:ext>
            </a:extLst>
          </p:cNvPr>
          <p:cNvSpPr>
            <a:spLocks noGrp="1"/>
          </p:cNvSpPr>
          <p:nvPr>
            <p:ph type="dt" sz="half" idx="10"/>
          </p:nvPr>
        </p:nvSpPr>
        <p:spPr/>
        <p:txBody>
          <a:bodyPr/>
          <a:lstStyle/>
          <a:p>
            <a:fld id="{59B3EC9A-B094-4092-8061-75D86CB34931}" type="datetime1">
              <a:rPr lang="en-US" smtClean="0"/>
              <a:t>2/13/2024</a:t>
            </a:fld>
            <a:endParaRPr lang="en-US"/>
          </a:p>
        </p:txBody>
      </p:sp>
      <p:sp>
        <p:nvSpPr>
          <p:cNvPr id="3" name="Footer Placeholder 2">
            <a:extLst>
              <a:ext uri="{FF2B5EF4-FFF2-40B4-BE49-F238E27FC236}">
                <a16:creationId xmlns:a16="http://schemas.microsoft.com/office/drawing/2014/main" id="{78731A62-5DC3-A42E-FF4B-A5474716F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3A2B5-68F6-89D1-D929-008AB8B58F2E}"/>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1697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CE42-8714-C188-F2B6-E0760E9D6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3F5C5C-0B3F-BFC4-FE79-742DFD5DB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D23435-E33D-F12C-548D-E5E7434C8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C513-C967-30BD-1DC9-DBF9B79FD6D6}"/>
              </a:ext>
            </a:extLst>
          </p:cNvPr>
          <p:cNvSpPr>
            <a:spLocks noGrp="1"/>
          </p:cNvSpPr>
          <p:nvPr>
            <p:ph type="dt" sz="half" idx="10"/>
          </p:nvPr>
        </p:nvSpPr>
        <p:spPr/>
        <p:txBody>
          <a:bodyPr/>
          <a:lstStyle/>
          <a:p>
            <a:fld id="{64E1AEED-2323-4359-853E-316DF6600362}" type="datetime1">
              <a:rPr lang="en-US" smtClean="0"/>
              <a:t>2/13/2024</a:t>
            </a:fld>
            <a:endParaRPr lang="en-US"/>
          </a:p>
        </p:txBody>
      </p:sp>
      <p:sp>
        <p:nvSpPr>
          <p:cNvPr id="6" name="Footer Placeholder 5">
            <a:extLst>
              <a:ext uri="{FF2B5EF4-FFF2-40B4-BE49-F238E27FC236}">
                <a16:creationId xmlns:a16="http://schemas.microsoft.com/office/drawing/2014/main" id="{CBB18849-FBA1-79B2-CB4C-305E7A2C5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10F08-82A1-65B6-D52B-587A371C21AE}"/>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28959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C2BE-5601-9120-4B17-8559AC64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0D955-8E45-0C0B-F26E-0DDCD1497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CF2553-DADF-CAB0-026B-85E592390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4F1FB-E010-3A49-0A7A-707935CF33A8}"/>
              </a:ext>
            </a:extLst>
          </p:cNvPr>
          <p:cNvSpPr>
            <a:spLocks noGrp="1"/>
          </p:cNvSpPr>
          <p:nvPr>
            <p:ph type="dt" sz="half" idx="10"/>
          </p:nvPr>
        </p:nvSpPr>
        <p:spPr/>
        <p:txBody>
          <a:bodyPr/>
          <a:lstStyle/>
          <a:p>
            <a:fld id="{333AC2DF-F1FD-4724-A563-92BADFC82ECC}" type="datetime1">
              <a:rPr lang="en-US" smtClean="0"/>
              <a:t>2/13/2024</a:t>
            </a:fld>
            <a:endParaRPr lang="en-US"/>
          </a:p>
        </p:txBody>
      </p:sp>
      <p:sp>
        <p:nvSpPr>
          <p:cNvPr id="6" name="Footer Placeholder 5">
            <a:extLst>
              <a:ext uri="{FF2B5EF4-FFF2-40B4-BE49-F238E27FC236}">
                <a16:creationId xmlns:a16="http://schemas.microsoft.com/office/drawing/2014/main" id="{86D2D270-EC69-F458-8CE0-04439ED43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6BE00-0E28-A467-471B-66A9F670E01C}"/>
              </a:ext>
            </a:extLst>
          </p:cNvPr>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08108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A822B-CA46-A8E4-FA82-9068D6200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CAF2B4-0032-DE3B-193A-6B2438C30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81AD3-4318-C2E3-1B3A-5A57E318D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0E2CF-D74B-4B51-899A-DCEA821C90C7}" type="datetime1">
              <a:rPr lang="en-US" smtClean="0"/>
              <a:t>2/13/2024</a:t>
            </a:fld>
            <a:endParaRPr lang="en-US"/>
          </a:p>
        </p:txBody>
      </p:sp>
      <p:sp>
        <p:nvSpPr>
          <p:cNvPr id="5" name="Footer Placeholder 4">
            <a:extLst>
              <a:ext uri="{FF2B5EF4-FFF2-40B4-BE49-F238E27FC236}">
                <a16:creationId xmlns:a16="http://schemas.microsoft.com/office/drawing/2014/main" id="{54E2B2F0-4F37-8926-5984-4D0AEDDA6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461A59-66F4-ED6A-F905-27BDB1E49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123321599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911" y="509502"/>
            <a:ext cx="7766936" cy="1646302"/>
          </a:xfrm>
        </p:spPr>
        <p:txBody>
          <a:bodyPr>
            <a:normAutofit/>
          </a:bodyPr>
          <a:lstStyle/>
          <a:p>
            <a:r>
              <a:rPr lang="en-IN" sz="5400" dirty="0">
                <a:solidFill>
                  <a:srgbClr val="002060"/>
                </a:solidFill>
                <a:latin typeface="Bahnschrift" panose="020B0502040204020203" pitchFamily="34" charset="0"/>
              </a:rPr>
              <a:t>HEALTHCARE </a:t>
            </a:r>
            <a:r>
              <a:rPr lang="en-IN" sz="5400" dirty="0">
                <a:solidFill>
                  <a:srgbClr val="C00000"/>
                </a:solidFill>
                <a:latin typeface="Bahnschrift" panose="020B0502040204020203" pitchFamily="34" charset="0"/>
              </a:rPr>
              <a:t>ANALYSIS</a:t>
            </a:r>
            <a:endParaRPr lang="en-US" sz="5400" dirty="0">
              <a:solidFill>
                <a:srgbClr val="C00000"/>
              </a:solidFill>
              <a:latin typeface="Bahnschrift" panose="020B0502040204020203" pitchFamily="34" charset="0"/>
            </a:endParaRPr>
          </a:p>
        </p:txBody>
      </p:sp>
      <p:sp>
        <p:nvSpPr>
          <p:cNvPr id="3" name="Subtitle 2"/>
          <p:cNvSpPr>
            <a:spLocks noGrp="1"/>
          </p:cNvSpPr>
          <p:nvPr>
            <p:ph type="subTitle" idx="1"/>
          </p:nvPr>
        </p:nvSpPr>
        <p:spPr>
          <a:xfrm>
            <a:off x="3998086" y="2425638"/>
            <a:ext cx="3190586" cy="895324"/>
          </a:xfrm>
        </p:spPr>
        <p:txBody>
          <a:bodyPr>
            <a:normAutofit/>
          </a:bodyPr>
          <a:lstStyle/>
          <a:p>
            <a:pPr algn="ctr"/>
            <a:r>
              <a:rPr lang="en-US" sz="5400" b="1" dirty="0">
                <a:solidFill>
                  <a:srgbClr val="002060"/>
                </a:solidFill>
                <a:latin typeface="Arial Black" panose="020B0A04020102020204" pitchFamily="34" charset="0"/>
              </a:rPr>
              <a:t>Group 2</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7C686-CC2F-4934-9906-05A947F7D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457889"/>
          </a:xfrm>
          <a:prstGeom prst="rect">
            <a:avLst/>
          </a:prstGeom>
        </p:spPr>
      </p:pic>
      <p:sp>
        <p:nvSpPr>
          <p:cNvPr id="5" name="TextBox 4">
            <a:extLst>
              <a:ext uri="{FF2B5EF4-FFF2-40B4-BE49-F238E27FC236}">
                <a16:creationId xmlns:a16="http://schemas.microsoft.com/office/drawing/2014/main" id="{215D8908-31B8-460C-A2D5-83AB61E3861E}"/>
              </a:ext>
            </a:extLst>
          </p:cNvPr>
          <p:cNvSpPr txBox="1"/>
          <p:nvPr/>
        </p:nvSpPr>
        <p:spPr>
          <a:xfrm>
            <a:off x="4285129" y="0"/>
            <a:ext cx="6140824" cy="400110"/>
          </a:xfrm>
          <a:prstGeom prst="rect">
            <a:avLst/>
          </a:prstGeom>
          <a:noFill/>
        </p:spPr>
        <p:txBody>
          <a:bodyPr wrap="square" rtlCol="0">
            <a:spAutoFit/>
          </a:bodyPr>
          <a:lstStyle/>
          <a:p>
            <a:r>
              <a:rPr lang="en-US" sz="2000" b="1" dirty="0">
                <a:solidFill>
                  <a:schemeClr val="accent1"/>
                </a:solidFill>
                <a:latin typeface="+mj-lt"/>
              </a:rPr>
              <a:t>Tableau Dashboard</a:t>
            </a:r>
            <a:endParaRPr lang="en-IN" sz="2000" b="1" dirty="0">
              <a:solidFill>
                <a:schemeClr val="accent1"/>
              </a:solidFill>
              <a:latin typeface="+mj-lt"/>
            </a:endParaRPr>
          </a:p>
        </p:txBody>
      </p:sp>
    </p:spTree>
    <p:extLst>
      <p:ext uri="{BB962C8B-B14F-4D97-AF65-F5344CB8AC3E}">
        <p14:creationId xmlns:p14="http://schemas.microsoft.com/office/powerpoint/2010/main" val="197000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3E01B-10F0-46A9-AA78-D5BF612ACAC6}"/>
              </a:ext>
            </a:extLst>
          </p:cNvPr>
          <p:cNvSpPr>
            <a:spLocks noGrp="1"/>
          </p:cNvSpPr>
          <p:nvPr>
            <p:ph type="title"/>
          </p:nvPr>
        </p:nvSpPr>
        <p:spPr>
          <a:xfrm>
            <a:off x="253218" y="379828"/>
            <a:ext cx="11100582" cy="1310860"/>
          </a:xfrm>
        </p:spPr>
        <p:txBody>
          <a:bodyPr/>
          <a:lstStyle/>
          <a:p>
            <a:r>
              <a:rPr lang="en-US" b="1" u="sng" dirty="0">
                <a:solidFill>
                  <a:srgbClr val="002060"/>
                </a:solidFill>
                <a:latin typeface="Algerian" panose="04020705040A02060702" pitchFamily="82" charset="0"/>
              </a:rPr>
              <a:t>CONCLUSION:-</a:t>
            </a:r>
            <a:endParaRPr lang="en-IN" b="1" u="sng" dirty="0">
              <a:solidFill>
                <a:srgbClr val="002060"/>
              </a:solidFill>
              <a:latin typeface="Algerian" panose="04020705040A02060702" pitchFamily="82" charset="0"/>
            </a:endParaRPr>
          </a:p>
        </p:txBody>
      </p:sp>
      <p:sp>
        <p:nvSpPr>
          <p:cNvPr id="5" name="Content Placeholder 1">
            <a:extLst>
              <a:ext uri="{FF2B5EF4-FFF2-40B4-BE49-F238E27FC236}">
                <a16:creationId xmlns:a16="http://schemas.microsoft.com/office/drawing/2014/main" id="{98ACF158-A9F4-4DD0-A957-F6DF0929E520}"/>
              </a:ext>
            </a:extLst>
          </p:cNvPr>
          <p:cNvSpPr>
            <a:spLocks noGrp="1"/>
          </p:cNvSpPr>
          <p:nvPr>
            <p:ph sz="half" idx="1"/>
          </p:nvPr>
        </p:nvSpPr>
        <p:spPr>
          <a:xfrm>
            <a:off x="0" y="1411941"/>
            <a:ext cx="11437089" cy="4525963"/>
          </a:xfrm>
        </p:spPr>
        <p:txBody>
          <a:bodyPr>
            <a:normAutofit/>
          </a:bodyPr>
          <a:lstStyle/>
          <a:p>
            <a:r>
              <a:rPr lang="en-US" sz="2400" b="1" dirty="0">
                <a:latin typeface="Söhne"/>
              </a:rPr>
              <a:t>Based on the insights derived from analyzing month-to-date (MTD), quarter-to-date (QTD), and year-to-date (YTD) revenue trends, several key conclusions can be drawn</a:t>
            </a:r>
            <a:r>
              <a:rPr lang="en-US" sz="2400" dirty="0">
                <a:solidFill>
                  <a:srgbClr val="0D0D0D"/>
                </a:solidFill>
                <a:latin typeface="Söhne"/>
              </a:rPr>
              <a:t>: </a:t>
            </a:r>
            <a:r>
              <a:rPr lang="en-IN" sz="2400" b="1" dirty="0"/>
              <a:t>Performance Assessment, Timely Decision-Making, Seasonal Variations and Trends, Performance Comparison and Benchmarking, Forecasting and Planning</a:t>
            </a:r>
            <a:r>
              <a:rPr lang="en-IN" sz="2000" b="1" dirty="0"/>
              <a:t>.</a:t>
            </a:r>
          </a:p>
          <a:p>
            <a:endParaRPr lang="en-US" sz="2000" b="1" dirty="0"/>
          </a:p>
          <a:p>
            <a:r>
              <a:rPr lang="en-US" sz="2400" b="1" dirty="0"/>
              <a:t>Overall</a:t>
            </a:r>
            <a:r>
              <a:rPr lang="en-US" sz="2400" dirty="0"/>
              <a:t>, </a:t>
            </a:r>
            <a:r>
              <a:rPr lang="en-US" sz="2400" b="1" dirty="0"/>
              <a:t>leveraging insights from MTD, QTD, and YTD revenue analysis enables businesses to make informed decisions, optimize revenue performance, and achieve their strategic objectives in a dynamic and competitive market environment. By continuously monitoring revenue trends and adapting strategies accordingly, businesses can enhance financial stability, maintain resilience, and drive long-term success.</a:t>
            </a:r>
            <a:endParaRPr lang="en-US" sz="2400" b="1" dirty="0">
              <a:solidFill>
                <a:srgbClr val="0D0D0D"/>
              </a:solidFill>
              <a:latin typeface="Söhne"/>
            </a:endParaRPr>
          </a:p>
          <a:p>
            <a:endParaRPr lang="en-IN" b="1" dirty="0"/>
          </a:p>
          <a:p>
            <a:endParaRPr lang="en-IN" dirty="0"/>
          </a:p>
        </p:txBody>
      </p:sp>
    </p:spTree>
    <p:extLst>
      <p:ext uri="{BB962C8B-B14F-4D97-AF65-F5344CB8AC3E}">
        <p14:creationId xmlns:p14="http://schemas.microsoft.com/office/powerpoint/2010/main" val="3581210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358D6-743F-4D8B-BCD6-F551CC635480}"/>
              </a:ext>
            </a:extLst>
          </p:cNvPr>
          <p:cNvSpPr>
            <a:spLocks noGrp="1"/>
          </p:cNvSpPr>
          <p:nvPr>
            <p:ph type="title"/>
          </p:nvPr>
        </p:nvSpPr>
        <p:spPr>
          <a:xfrm>
            <a:off x="2264899" y="2319411"/>
            <a:ext cx="7369174" cy="2219178"/>
          </a:xfrm>
        </p:spPr>
        <p:txBody>
          <a:bodyPr>
            <a:normAutofit/>
          </a:bodyPr>
          <a:lstStyle/>
          <a:p>
            <a:r>
              <a:rPr lang="en-US" sz="8800" dirty="0">
                <a:latin typeface="Algerian" panose="04020705040A02060702" pitchFamily="82" charset="0"/>
              </a:rPr>
              <a:t>Thank You</a:t>
            </a:r>
            <a:r>
              <a:rPr lang="en-US" sz="8800" dirty="0">
                <a:latin typeface="Arial Black" panose="020B0A04020102020204" pitchFamily="34" charset="0"/>
              </a:rPr>
              <a:t> </a:t>
            </a:r>
            <a:r>
              <a:rPr lang="en-US" sz="8800" dirty="0">
                <a:latin typeface="Algerian" panose="04020705040A02060702" pitchFamily="82" charset="0"/>
              </a:rPr>
              <a:t>!!</a:t>
            </a:r>
            <a:endParaRPr lang="en-IN" sz="8800" dirty="0">
              <a:latin typeface="Algerian" panose="04020705040A02060702" pitchFamily="82" charset="0"/>
            </a:endParaRPr>
          </a:p>
        </p:txBody>
      </p:sp>
    </p:spTree>
    <p:extLst>
      <p:ext uri="{BB962C8B-B14F-4D97-AF65-F5344CB8AC3E}">
        <p14:creationId xmlns:p14="http://schemas.microsoft.com/office/powerpoint/2010/main" val="3812225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8CBD6-83B7-4460-BD14-513B20E472BE}"/>
              </a:ext>
            </a:extLst>
          </p:cNvPr>
          <p:cNvSpPr txBox="1"/>
          <p:nvPr/>
        </p:nvSpPr>
        <p:spPr>
          <a:xfrm>
            <a:off x="2214283" y="432876"/>
            <a:ext cx="6096000" cy="769441"/>
          </a:xfrm>
          <a:prstGeom prst="rect">
            <a:avLst/>
          </a:prstGeom>
          <a:noFill/>
        </p:spPr>
        <p:txBody>
          <a:bodyPr wrap="square">
            <a:spAutoFit/>
          </a:bodyPr>
          <a:lstStyle/>
          <a:p>
            <a:pPr algn="ctr"/>
            <a:r>
              <a:rPr lang="en-IN" sz="4400" b="1" dirty="0">
                <a:solidFill>
                  <a:schemeClr val="tx2"/>
                </a:solidFill>
              </a:rPr>
              <a:t>TEAM </a:t>
            </a:r>
            <a:r>
              <a:rPr lang="en-IN" sz="4400" b="1" dirty="0">
                <a:solidFill>
                  <a:srgbClr val="0070C0"/>
                </a:solidFill>
              </a:rPr>
              <a:t>MEMBERS</a:t>
            </a:r>
            <a:endParaRPr lang="en-IN" sz="4400" b="1" dirty="0"/>
          </a:p>
        </p:txBody>
      </p:sp>
      <p:sp>
        <p:nvSpPr>
          <p:cNvPr id="5" name="TextBox 4">
            <a:extLst>
              <a:ext uri="{FF2B5EF4-FFF2-40B4-BE49-F238E27FC236}">
                <a16:creationId xmlns:a16="http://schemas.microsoft.com/office/drawing/2014/main" id="{A786F734-2792-4648-B3B6-11C149C4FC08}"/>
              </a:ext>
            </a:extLst>
          </p:cNvPr>
          <p:cNvSpPr txBox="1"/>
          <p:nvPr/>
        </p:nvSpPr>
        <p:spPr>
          <a:xfrm>
            <a:off x="860612" y="1972236"/>
            <a:ext cx="8328212" cy="3970318"/>
          </a:xfrm>
          <a:prstGeom prst="rect">
            <a:avLst/>
          </a:prstGeom>
          <a:noFill/>
        </p:spPr>
        <p:txBody>
          <a:bodyPr wrap="square">
            <a:spAutoFit/>
          </a:bodyPr>
          <a:lstStyle/>
          <a:p>
            <a:pPr marL="285750" indent="-285750">
              <a:buFont typeface="Wingdings" panose="05000000000000000000" pitchFamily="2" charset="2"/>
              <a:buChar char="Ø"/>
            </a:pPr>
            <a:r>
              <a:rPr lang="en-IN" sz="2800" dirty="0">
                <a:solidFill>
                  <a:schemeClr val="tx2">
                    <a:lumMod val="75000"/>
                  </a:schemeClr>
                </a:solidFill>
              </a:rPr>
              <a:t>Akshata Pawar</a:t>
            </a:r>
          </a:p>
          <a:p>
            <a:pPr marL="285750" indent="-285750">
              <a:buFont typeface="Wingdings" panose="05000000000000000000" pitchFamily="2" charset="2"/>
              <a:buChar char="Ø"/>
            </a:pPr>
            <a:r>
              <a:rPr lang="en-IN" sz="2800" dirty="0">
                <a:solidFill>
                  <a:schemeClr val="tx2">
                    <a:lumMod val="75000"/>
                  </a:schemeClr>
                </a:solidFill>
              </a:rPr>
              <a:t>Nilesh Rathod </a:t>
            </a:r>
          </a:p>
          <a:p>
            <a:pPr marL="285750" indent="-285750">
              <a:buFont typeface="Wingdings" panose="05000000000000000000" pitchFamily="2" charset="2"/>
              <a:buChar char="Ø"/>
            </a:pPr>
            <a:r>
              <a:rPr lang="en-IN" sz="2800" dirty="0">
                <a:solidFill>
                  <a:schemeClr val="tx2">
                    <a:lumMod val="75000"/>
                  </a:schemeClr>
                </a:solidFill>
              </a:rPr>
              <a:t>Aditya Yadav </a:t>
            </a:r>
          </a:p>
          <a:p>
            <a:pPr marL="285750" indent="-285750">
              <a:buFont typeface="Wingdings" panose="05000000000000000000" pitchFamily="2" charset="2"/>
              <a:buChar char="Ø"/>
            </a:pPr>
            <a:r>
              <a:rPr lang="en-IN" sz="2800" dirty="0">
                <a:solidFill>
                  <a:schemeClr val="tx2">
                    <a:lumMod val="75000"/>
                  </a:schemeClr>
                </a:solidFill>
              </a:rPr>
              <a:t>Sanaa Shaikh </a:t>
            </a:r>
          </a:p>
          <a:p>
            <a:pPr marL="285750" indent="-285750">
              <a:buFont typeface="Wingdings" panose="05000000000000000000" pitchFamily="2" charset="2"/>
              <a:buChar char="Ø"/>
            </a:pPr>
            <a:r>
              <a:rPr lang="en-IN" sz="2800" dirty="0">
                <a:solidFill>
                  <a:schemeClr val="tx2">
                    <a:lumMod val="75000"/>
                  </a:schemeClr>
                </a:solidFill>
              </a:rPr>
              <a:t>Shreyas Padmawar</a:t>
            </a:r>
          </a:p>
          <a:p>
            <a:pPr marL="285750" indent="-285750">
              <a:buFont typeface="Wingdings" panose="05000000000000000000" pitchFamily="2" charset="2"/>
              <a:buChar char="Ø"/>
            </a:pPr>
            <a:r>
              <a:rPr lang="en-IN" sz="2800" dirty="0">
                <a:solidFill>
                  <a:schemeClr val="tx2">
                    <a:lumMod val="75000"/>
                  </a:schemeClr>
                </a:solidFill>
              </a:rPr>
              <a:t>Shreya Mehta </a:t>
            </a:r>
          </a:p>
          <a:p>
            <a:pPr marL="285750" indent="-285750">
              <a:buFont typeface="Wingdings" panose="05000000000000000000" pitchFamily="2" charset="2"/>
              <a:buChar char="Ø"/>
            </a:pPr>
            <a:r>
              <a:rPr lang="en-IN" sz="2800" dirty="0">
                <a:solidFill>
                  <a:schemeClr val="tx2">
                    <a:lumMod val="75000"/>
                  </a:schemeClr>
                </a:solidFill>
              </a:rPr>
              <a:t>Jahnavi Reddy </a:t>
            </a:r>
          </a:p>
          <a:p>
            <a:endParaRPr lang="en-IN" sz="2800" dirty="0">
              <a:solidFill>
                <a:schemeClr val="tx2">
                  <a:lumMod val="75000"/>
                </a:schemeClr>
              </a:solidFill>
            </a:endParaRPr>
          </a:p>
          <a:p>
            <a:endParaRPr lang="en-IN" sz="2800" dirty="0">
              <a:solidFill>
                <a:schemeClr val="tx2">
                  <a:lumMod val="75000"/>
                </a:schemeClr>
              </a:solidFill>
            </a:endParaRPr>
          </a:p>
        </p:txBody>
      </p:sp>
    </p:spTree>
    <p:extLst>
      <p:ext uri="{BB962C8B-B14F-4D97-AF65-F5344CB8AC3E}">
        <p14:creationId xmlns:p14="http://schemas.microsoft.com/office/powerpoint/2010/main" val="2707735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INTRODUCTION OF HEALTHCARE</a:t>
            </a:r>
          </a:p>
        </p:txBody>
      </p:sp>
      <p:sp>
        <p:nvSpPr>
          <p:cNvPr id="3" name="Content Placeholder 2">
            <a:extLst>
              <a:ext uri="{FF2B5EF4-FFF2-40B4-BE49-F238E27FC236}">
                <a16:creationId xmlns:a16="http://schemas.microsoft.com/office/drawing/2014/main" id="{245C5BFA-244E-4DAE-9344-7184A3ECE4BD}"/>
              </a:ext>
            </a:extLst>
          </p:cNvPr>
          <p:cNvSpPr>
            <a:spLocks noGrp="1"/>
          </p:cNvSpPr>
          <p:nvPr>
            <p:ph idx="1"/>
          </p:nvPr>
        </p:nvSpPr>
        <p:spPr>
          <a:xfrm>
            <a:off x="493059" y="1532965"/>
            <a:ext cx="8780943" cy="4508397"/>
          </a:xfrm>
        </p:spPr>
        <p:txBody>
          <a:bodyPr>
            <a:normAutofit fontScale="25000" lnSpcReduction="20000"/>
          </a:bodyPr>
          <a:lstStyle/>
          <a:p>
            <a:r>
              <a:rPr lang="en-US" sz="8000" b="1" dirty="0">
                <a:solidFill>
                  <a:schemeClr val="tx1"/>
                </a:solidFill>
              </a:rPr>
              <a:t>Healthcare is a broad and multifaceted field dedicated to the maintenance and improvement of health, the prevention and treatment of illness and injury, and the promotion of well-being for individuals and communities. Here are key aspects of healthcare:</a:t>
            </a:r>
          </a:p>
          <a:p>
            <a:pPr marL="137160" indent="0">
              <a:buNone/>
            </a:pPr>
            <a:endParaRPr lang="en-US" sz="8000" b="1" dirty="0">
              <a:solidFill>
                <a:schemeClr val="tx1"/>
              </a:solidFill>
            </a:endParaRPr>
          </a:p>
          <a:p>
            <a:r>
              <a:rPr lang="en-IN" sz="8000" b="1" dirty="0">
                <a:solidFill>
                  <a:schemeClr val="tx1"/>
                </a:solidFill>
              </a:rPr>
              <a:t>Healthcare Providers</a:t>
            </a:r>
          </a:p>
          <a:p>
            <a:r>
              <a:rPr lang="en-IN" sz="8000" b="1" dirty="0">
                <a:solidFill>
                  <a:schemeClr val="tx1"/>
                </a:solidFill>
              </a:rPr>
              <a:t>Healthcare Services</a:t>
            </a:r>
          </a:p>
          <a:p>
            <a:r>
              <a:rPr lang="en-IN" sz="8000" b="1" dirty="0">
                <a:solidFill>
                  <a:schemeClr val="tx1"/>
                </a:solidFill>
              </a:rPr>
              <a:t>Healthcare Systems</a:t>
            </a:r>
          </a:p>
          <a:p>
            <a:r>
              <a:rPr lang="en-IN" sz="8000" b="1" dirty="0">
                <a:solidFill>
                  <a:schemeClr val="tx1"/>
                </a:solidFill>
              </a:rPr>
              <a:t>Healthcare Financing</a:t>
            </a:r>
          </a:p>
          <a:p>
            <a:r>
              <a:rPr lang="en-IN" sz="8000" b="1" dirty="0">
                <a:solidFill>
                  <a:schemeClr val="tx1"/>
                </a:solidFill>
              </a:rPr>
              <a:t>Healthcare Quality and Safety</a:t>
            </a:r>
          </a:p>
          <a:p>
            <a:r>
              <a:rPr lang="en-IN" sz="8000" b="1" dirty="0">
                <a:solidFill>
                  <a:schemeClr val="tx1"/>
                </a:solidFill>
              </a:rPr>
              <a:t>Healthcare Technologies</a:t>
            </a:r>
          </a:p>
          <a:p>
            <a:r>
              <a:rPr lang="en-IN" sz="8000" b="1" dirty="0">
                <a:solidFill>
                  <a:schemeClr val="tx1"/>
                </a:solidFill>
              </a:rPr>
              <a:t>Healthcare Policy and Regulation</a:t>
            </a:r>
          </a:p>
          <a:p>
            <a:r>
              <a:rPr lang="en-IN" sz="8000" b="1" dirty="0">
                <a:solidFill>
                  <a:schemeClr val="tx1"/>
                </a:solidFill>
              </a:rPr>
              <a:t>Global Health Challenges</a:t>
            </a:r>
            <a:endParaRPr lang="en-IN" sz="80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486400" cy="1143000"/>
          </a:xfrm>
        </p:spPr>
        <p:txBody>
          <a:bodyPr/>
          <a:lstStyle/>
          <a:p>
            <a:r>
              <a:rPr lang="en-IN" sz="4400" b="1" dirty="0">
                <a:solidFill>
                  <a:srgbClr val="002060"/>
                </a:solidFill>
                <a:latin typeface="Bahnschrift" panose="020B0502040204020203" pitchFamily="34" charset="0"/>
              </a:rPr>
              <a:t>HEALTHCARE </a:t>
            </a:r>
            <a:r>
              <a:rPr lang="en-US" sz="4400" b="1" dirty="0">
                <a:solidFill>
                  <a:srgbClr val="002060"/>
                </a:solidFill>
                <a:latin typeface="Bahnschrift" panose="020B0502040204020203" pitchFamily="34" charset="0"/>
              </a:rPr>
              <a:t>KPI’S</a:t>
            </a:r>
            <a:endParaRPr lang="en-US" b="1" dirty="0">
              <a:solidFill>
                <a:srgbClr val="00206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27B85A9A-D069-475C-950D-56BA5C6116CE}"/>
              </a:ext>
            </a:extLst>
          </p:cNvPr>
          <p:cNvSpPr>
            <a:spLocks noGrp="1"/>
          </p:cNvSpPr>
          <p:nvPr>
            <p:ph sz="half" idx="1"/>
          </p:nvPr>
        </p:nvSpPr>
        <p:spPr>
          <a:xfrm>
            <a:off x="609599" y="1600201"/>
            <a:ext cx="8853377" cy="4525963"/>
          </a:xfrm>
        </p:spPr>
        <p:txBody>
          <a:bodyPr>
            <a:normAutofit lnSpcReduction="10000"/>
          </a:bodyPr>
          <a:lstStyle/>
          <a:p>
            <a:r>
              <a:rPr lang="en-IN" b="1" dirty="0">
                <a:solidFill>
                  <a:schemeClr val="tx1"/>
                </a:solidFill>
              </a:rPr>
              <a:t>TOTAL DISCHARGES</a:t>
            </a:r>
          </a:p>
          <a:p>
            <a:r>
              <a:rPr lang="en-US" b="1" dirty="0">
                <a:solidFill>
                  <a:schemeClr val="tx1"/>
                </a:solidFill>
              </a:rPr>
              <a:t>PATIENT DAYS</a:t>
            </a:r>
          </a:p>
          <a:p>
            <a:r>
              <a:rPr lang="en-US" b="1" dirty="0">
                <a:solidFill>
                  <a:schemeClr val="tx1"/>
                </a:solidFill>
              </a:rPr>
              <a:t>NET PATIENT REVENUE</a:t>
            </a:r>
          </a:p>
          <a:p>
            <a:r>
              <a:rPr lang="en-US" b="1" dirty="0">
                <a:solidFill>
                  <a:schemeClr val="tx1"/>
                </a:solidFill>
              </a:rPr>
              <a:t>REVENUE TRANED</a:t>
            </a:r>
          </a:p>
          <a:p>
            <a:r>
              <a:rPr lang="en-US" b="1" dirty="0">
                <a:solidFill>
                  <a:schemeClr val="tx1"/>
                </a:solidFill>
              </a:rPr>
              <a:t>PATIENT STAYS</a:t>
            </a:r>
          </a:p>
          <a:p>
            <a:r>
              <a:rPr lang="en-US" b="1" dirty="0">
                <a:solidFill>
                  <a:schemeClr val="tx1"/>
                </a:solidFill>
              </a:rPr>
              <a:t>STATE WISE NUMBER OF HOSPITAL/ REVENUE</a:t>
            </a:r>
          </a:p>
          <a:p>
            <a:r>
              <a:rPr lang="en-US" b="1" dirty="0">
                <a:solidFill>
                  <a:schemeClr val="tx1"/>
                </a:solidFill>
              </a:rPr>
              <a:t>TYPE OF HOSPITAL REVENUE</a:t>
            </a:r>
          </a:p>
          <a:p>
            <a:r>
              <a:rPr lang="en-US" b="1" dirty="0">
                <a:solidFill>
                  <a:schemeClr val="tx1"/>
                </a:solidFill>
              </a:rPr>
              <a:t>MTD/QTD/YTD REVENUE</a:t>
            </a:r>
          </a:p>
          <a:p>
            <a:r>
              <a:rPr lang="en-US" b="1" dirty="0">
                <a:solidFill>
                  <a:schemeClr val="tx1"/>
                </a:solidFill>
              </a:rPr>
              <a:t>TOTAL PATIENT, TOTAL DOCTORS, TOTAL HOSPITAL</a:t>
            </a:r>
          </a:p>
          <a:p>
            <a:endParaRPr lang="en-IN" dirty="0">
              <a:solidFill>
                <a:schemeClr val="tx1"/>
              </a:solidFill>
            </a:endParaRP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3884"/>
            <a:ext cx="6620540" cy="1075697"/>
          </a:xfrm>
        </p:spPr>
        <p:txBody>
          <a:bodyPr>
            <a:normAutofit fontScale="90000"/>
          </a:bodyPr>
          <a:lstStyle/>
          <a:p>
            <a:r>
              <a:rPr lang="en-IN" u="sng" dirty="0">
                <a:solidFill>
                  <a:srgbClr val="002060"/>
                </a:solidFill>
                <a:latin typeface="Abadi" panose="020B0604020104020204" pitchFamily="34" charset="0"/>
              </a:rPr>
              <a:t>HEALTHCARE </a:t>
            </a:r>
            <a:r>
              <a:rPr lang="en-US" u="sng" dirty="0">
                <a:solidFill>
                  <a:srgbClr val="002060"/>
                </a:solidFill>
                <a:latin typeface="Abadi" panose="020B0604020104020204" pitchFamily="34" charset="0"/>
              </a:rPr>
              <a:t>KPI’S INSIGHT</a:t>
            </a:r>
          </a:p>
        </p:txBody>
      </p:sp>
      <p:sp>
        <p:nvSpPr>
          <p:cNvPr id="10" name="Content Placeholder 9"/>
          <p:cNvSpPr>
            <a:spLocks noGrp="1"/>
          </p:cNvSpPr>
          <p:nvPr>
            <p:ph sz="half" idx="1"/>
          </p:nvPr>
        </p:nvSpPr>
        <p:spPr>
          <a:xfrm>
            <a:off x="125128" y="928048"/>
            <a:ext cx="11066036" cy="3138986"/>
          </a:xfrm>
        </p:spPr>
        <p:txBody>
          <a:bodyPr>
            <a:normAutofit fontScale="70000" lnSpcReduction="20000"/>
          </a:bodyPr>
          <a:lstStyle/>
          <a:p>
            <a:r>
              <a:rPr lang="en-IN" b="1" dirty="0">
                <a:solidFill>
                  <a:srgbClr val="FF0000"/>
                </a:solidFill>
              </a:rPr>
              <a:t>TOTAL DISCHARGES </a:t>
            </a:r>
            <a:r>
              <a:rPr lang="en-IN" b="1" dirty="0"/>
              <a:t>:</a:t>
            </a:r>
            <a:r>
              <a:rPr lang="en-IN" dirty="0">
                <a:solidFill>
                  <a:srgbClr val="FF0000"/>
                </a:solidFill>
              </a:rPr>
              <a:t> </a:t>
            </a:r>
            <a:r>
              <a:rPr lang="en-US" dirty="0"/>
              <a:t>By delving into these aspects of total discharge data, Hospital COMPARABLE can gain valuable insights to optimize operations, improve patient care, and enhance overall performance.</a:t>
            </a:r>
          </a:p>
          <a:p>
            <a:r>
              <a:rPr lang="en-US" b="1" dirty="0">
                <a:solidFill>
                  <a:srgbClr val="FF0000"/>
                </a:solidFill>
              </a:rPr>
              <a:t>PATIENT</a:t>
            </a:r>
            <a:r>
              <a:rPr lang="en-US" dirty="0">
                <a:solidFill>
                  <a:srgbClr val="FF0000"/>
                </a:solidFill>
              </a:rPr>
              <a:t> </a:t>
            </a:r>
            <a:r>
              <a:rPr lang="en-US" b="1" dirty="0">
                <a:solidFill>
                  <a:srgbClr val="FF0000"/>
                </a:solidFill>
              </a:rPr>
              <a:t>DAYS </a:t>
            </a:r>
            <a:r>
              <a:rPr lang="en-US" b="1" dirty="0"/>
              <a:t>:</a:t>
            </a:r>
            <a:r>
              <a:rPr lang="en-US" dirty="0">
                <a:solidFill>
                  <a:srgbClr val="FF0000"/>
                </a:solidFill>
              </a:rPr>
              <a:t> </a:t>
            </a:r>
            <a:r>
              <a:rPr lang="en-US" dirty="0"/>
              <a:t>Most patients spend between 1 and 4 days in the hospital, with the majority staying for 3 days. Lab procedures have a positive relationship with length of stay, with more procedures leading to longer stays</a:t>
            </a:r>
          </a:p>
          <a:p>
            <a:r>
              <a:rPr lang="en-US" b="1" dirty="0">
                <a:solidFill>
                  <a:srgbClr val="FF0000"/>
                </a:solidFill>
              </a:rPr>
              <a:t>NET PATIENT REVENUE </a:t>
            </a:r>
            <a:r>
              <a:rPr lang="en-US" b="1" dirty="0"/>
              <a:t>:</a:t>
            </a:r>
            <a:r>
              <a:rPr lang="en-US" b="1" dirty="0">
                <a:solidFill>
                  <a:srgbClr val="FF0000"/>
                </a:solidFill>
              </a:rPr>
              <a:t> </a:t>
            </a:r>
            <a:r>
              <a:rPr lang="en-US" dirty="0"/>
              <a:t>By leveraging insights from net patient revenue analysis, healthcare organizations can optimize revenue performance, mitigate financial risks, and enhance overall financial stability and sustainability.</a:t>
            </a:r>
          </a:p>
          <a:p>
            <a:r>
              <a:rPr lang="en-US" b="1" dirty="0">
                <a:solidFill>
                  <a:srgbClr val="FF0000"/>
                </a:solidFill>
              </a:rPr>
              <a:t>REVENUE TRANED </a:t>
            </a:r>
            <a:r>
              <a:rPr lang="en-US" b="1" dirty="0"/>
              <a:t>:</a:t>
            </a:r>
            <a:r>
              <a:rPr lang="en-US" dirty="0">
                <a:solidFill>
                  <a:srgbClr val="FF0000"/>
                </a:solidFill>
              </a:rPr>
              <a:t> </a:t>
            </a:r>
            <a:r>
              <a:rPr lang="en-US" dirty="0"/>
              <a:t>Overall, analyzing revenue trends provides businesses with valuable insights into their financial performance, market dynamics, and growth opportunities. By leveraging these insights, businesses can make informed decisions, optimize strategies, and drive sustainable growth and profitability.</a:t>
            </a:r>
          </a:p>
        </p:txBody>
      </p:sp>
      <p:pic>
        <p:nvPicPr>
          <p:cNvPr id="6" name="Picture 5">
            <a:extLst>
              <a:ext uri="{FF2B5EF4-FFF2-40B4-BE49-F238E27FC236}">
                <a16:creationId xmlns:a16="http://schemas.microsoft.com/office/drawing/2014/main" id="{354C6BB7-65A2-414A-947A-33F2DD49C039}"/>
              </a:ext>
            </a:extLst>
          </p:cNvPr>
          <p:cNvPicPr/>
          <p:nvPr/>
        </p:nvPicPr>
        <p:blipFill>
          <a:blip r:embed="rId2"/>
          <a:stretch>
            <a:fillRect/>
          </a:stretch>
        </p:blipFill>
        <p:spPr>
          <a:xfrm>
            <a:off x="125127" y="4062651"/>
            <a:ext cx="3957775" cy="2701465"/>
          </a:xfrm>
          <a:prstGeom prst="rect">
            <a:avLst/>
          </a:prstGeom>
        </p:spPr>
      </p:pic>
      <p:pic>
        <p:nvPicPr>
          <p:cNvPr id="7" name="Picture 6">
            <a:extLst>
              <a:ext uri="{FF2B5EF4-FFF2-40B4-BE49-F238E27FC236}">
                <a16:creationId xmlns:a16="http://schemas.microsoft.com/office/drawing/2014/main" id="{A59629C9-A23E-4E95-ABC6-3EAB54A44058}"/>
              </a:ext>
            </a:extLst>
          </p:cNvPr>
          <p:cNvPicPr/>
          <p:nvPr/>
        </p:nvPicPr>
        <p:blipFill>
          <a:blip r:embed="rId3"/>
          <a:stretch>
            <a:fillRect/>
          </a:stretch>
        </p:blipFill>
        <p:spPr>
          <a:xfrm>
            <a:off x="4292676" y="4067035"/>
            <a:ext cx="3816424" cy="2682002"/>
          </a:xfrm>
          <a:prstGeom prst="rect">
            <a:avLst/>
          </a:prstGeom>
        </p:spPr>
      </p:pic>
      <p:pic>
        <p:nvPicPr>
          <p:cNvPr id="8" name="Picture 7">
            <a:extLst>
              <a:ext uri="{FF2B5EF4-FFF2-40B4-BE49-F238E27FC236}">
                <a16:creationId xmlns:a16="http://schemas.microsoft.com/office/drawing/2014/main" id="{A8E01037-26C1-47A2-988E-E25ADE5D19A1}"/>
              </a:ext>
            </a:extLst>
          </p:cNvPr>
          <p:cNvPicPr/>
          <p:nvPr/>
        </p:nvPicPr>
        <p:blipFill>
          <a:blip r:embed="rId4"/>
          <a:stretch>
            <a:fillRect/>
          </a:stretch>
        </p:blipFill>
        <p:spPr>
          <a:xfrm>
            <a:off x="8318872" y="4062651"/>
            <a:ext cx="3504531" cy="1541758"/>
          </a:xfrm>
          <a:prstGeom prst="rect">
            <a:avLst/>
          </a:prstGeom>
        </p:spPr>
      </p:pic>
      <p:pic>
        <p:nvPicPr>
          <p:cNvPr id="11" name="Picture 10">
            <a:extLst>
              <a:ext uri="{FF2B5EF4-FFF2-40B4-BE49-F238E27FC236}">
                <a16:creationId xmlns:a16="http://schemas.microsoft.com/office/drawing/2014/main" id="{B2D0EDB6-6426-4EC5-AA95-229DABC0B07A}"/>
              </a:ext>
            </a:extLst>
          </p:cNvPr>
          <p:cNvPicPr>
            <a:picLocks noChangeAspect="1"/>
          </p:cNvPicPr>
          <p:nvPr/>
        </p:nvPicPr>
        <p:blipFill>
          <a:blip r:embed="rId5"/>
          <a:stretch>
            <a:fillRect/>
          </a:stretch>
        </p:blipFill>
        <p:spPr>
          <a:xfrm>
            <a:off x="8318872" y="5704764"/>
            <a:ext cx="3504531" cy="1044273"/>
          </a:xfrm>
          <a:prstGeom prst="rect">
            <a:avLst/>
          </a:prstGeom>
        </p:spPr>
      </p:pic>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4531E-EF48-4163-B16A-3AF5624ED626}"/>
              </a:ext>
            </a:extLst>
          </p:cNvPr>
          <p:cNvSpPr>
            <a:spLocks noGrp="1"/>
          </p:cNvSpPr>
          <p:nvPr>
            <p:ph type="title"/>
          </p:nvPr>
        </p:nvSpPr>
        <p:spPr>
          <a:xfrm>
            <a:off x="386316" y="140825"/>
            <a:ext cx="6631172" cy="1182022"/>
          </a:xfrm>
        </p:spPr>
        <p:txBody>
          <a:bodyPr/>
          <a:lstStyle/>
          <a:p>
            <a:r>
              <a:rPr lang="en-IN" dirty="0">
                <a:solidFill>
                  <a:srgbClr val="002060"/>
                </a:solidFill>
              </a:rPr>
              <a:t>HEALTHCARE </a:t>
            </a:r>
            <a:r>
              <a:rPr lang="en-US" dirty="0">
                <a:solidFill>
                  <a:srgbClr val="002060"/>
                </a:solidFill>
              </a:rPr>
              <a:t>KPI’S INSIGHT</a:t>
            </a:r>
            <a:endParaRPr lang="en-IN" dirty="0">
              <a:solidFill>
                <a:srgbClr val="002060"/>
              </a:solidFill>
            </a:endParaRPr>
          </a:p>
        </p:txBody>
      </p:sp>
      <p:sp>
        <p:nvSpPr>
          <p:cNvPr id="3" name="Content Placeholder 2">
            <a:extLst>
              <a:ext uri="{FF2B5EF4-FFF2-40B4-BE49-F238E27FC236}">
                <a16:creationId xmlns:a16="http://schemas.microsoft.com/office/drawing/2014/main" id="{5E62DCA0-F8B8-4F98-B6B6-6E97F7108568}"/>
              </a:ext>
            </a:extLst>
          </p:cNvPr>
          <p:cNvSpPr>
            <a:spLocks noGrp="1"/>
          </p:cNvSpPr>
          <p:nvPr>
            <p:ph sz="half" idx="1"/>
          </p:nvPr>
        </p:nvSpPr>
        <p:spPr>
          <a:xfrm>
            <a:off x="85060" y="1228061"/>
            <a:ext cx="6305107" cy="5332227"/>
          </a:xfrm>
        </p:spPr>
        <p:txBody>
          <a:bodyPr>
            <a:normAutofit fontScale="85000" lnSpcReduction="20000"/>
          </a:bodyPr>
          <a:lstStyle/>
          <a:p>
            <a:r>
              <a:rPr lang="en-US" b="1" dirty="0">
                <a:solidFill>
                  <a:schemeClr val="accent1"/>
                </a:solidFill>
              </a:rPr>
              <a:t>PATIENT STAYS : </a:t>
            </a:r>
            <a:r>
              <a:rPr lang="en-US" dirty="0"/>
              <a:t>The average length of stay (ALOS) is a key metric for evaluating facility utilization, allowing administrators to optimize resource allocation, manage capacity, control costs, and improve patient satisfaction.</a:t>
            </a:r>
          </a:p>
          <a:p>
            <a:r>
              <a:rPr lang="en-US" b="1" dirty="0">
                <a:solidFill>
                  <a:schemeClr val="accent1"/>
                </a:solidFill>
              </a:rPr>
              <a:t>STATE WISE NUMBER OF HOSPITAL/ REVENUE : </a:t>
            </a:r>
            <a:r>
              <a:rPr lang="en-US" dirty="0"/>
              <a:t>Positive doctor-hospital staff interaction in Alaska, Montana, South Dakota, and North Dakota, with no changes in Minnesota and Utah, while central and northern states excel, with Maine worst. </a:t>
            </a:r>
          </a:p>
          <a:p>
            <a:r>
              <a:rPr lang="en-US" b="1" dirty="0">
                <a:solidFill>
                  <a:schemeClr val="accent1"/>
                </a:solidFill>
              </a:rPr>
              <a:t>TYPE OF HOSPITAL REVENUE :  </a:t>
            </a:r>
            <a:r>
              <a:rPr lang="en-IN" dirty="0"/>
              <a:t>By analyzing these different types of hospital revenue, healthcare organizations can gain insights into their financial performance, identify revenue optimization opportunities, and make informed decisions to achieve their strategic objectives while ensuring high-quality patient care and financial sustainability.</a:t>
            </a:r>
          </a:p>
          <a:p>
            <a:endParaRPr lang="en-IN" dirty="0"/>
          </a:p>
        </p:txBody>
      </p:sp>
      <p:pic>
        <p:nvPicPr>
          <p:cNvPr id="5" name="Picture 4">
            <a:extLst>
              <a:ext uri="{FF2B5EF4-FFF2-40B4-BE49-F238E27FC236}">
                <a16:creationId xmlns:a16="http://schemas.microsoft.com/office/drawing/2014/main" id="{BDE2C337-B171-400F-8F4E-4B41B56540AE}"/>
              </a:ext>
            </a:extLst>
          </p:cNvPr>
          <p:cNvPicPr/>
          <p:nvPr/>
        </p:nvPicPr>
        <p:blipFill>
          <a:blip r:embed="rId2"/>
          <a:stretch>
            <a:fillRect/>
          </a:stretch>
        </p:blipFill>
        <p:spPr>
          <a:xfrm>
            <a:off x="7116726" y="582981"/>
            <a:ext cx="4589721" cy="1905038"/>
          </a:xfrm>
          <a:prstGeom prst="rect">
            <a:avLst/>
          </a:prstGeom>
        </p:spPr>
      </p:pic>
      <p:pic>
        <p:nvPicPr>
          <p:cNvPr id="6" name="Picture 5">
            <a:extLst>
              <a:ext uri="{FF2B5EF4-FFF2-40B4-BE49-F238E27FC236}">
                <a16:creationId xmlns:a16="http://schemas.microsoft.com/office/drawing/2014/main" id="{DAAEE35F-C3A5-4B0C-AE98-C145E98EBAF6}"/>
              </a:ext>
            </a:extLst>
          </p:cNvPr>
          <p:cNvPicPr>
            <a:picLocks noChangeAspect="1"/>
          </p:cNvPicPr>
          <p:nvPr/>
        </p:nvPicPr>
        <p:blipFill>
          <a:blip r:embed="rId3"/>
          <a:stretch>
            <a:fillRect/>
          </a:stretch>
        </p:blipFill>
        <p:spPr>
          <a:xfrm>
            <a:off x="7106093" y="2670904"/>
            <a:ext cx="4600354" cy="1905038"/>
          </a:xfrm>
          <a:prstGeom prst="rect">
            <a:avLst/>
          </a:prstGeom>
        </p:spPr>
      </p:pic>
      <p:pic>
        <p:nvPicPr>
          <p:cNvPr id="7" name="Picture 6">
            <a:extLst>
              <a:ext uri="{FF2B5EF4-FFF2-40B4-BE49-F238E27FC236}">
                <a16:creationId xmlns:a16="http://schemas.microsoft.com/office/drawing/2014/main" id="{946360A3-A862-40B1-8FD8-49797CDD73F7}"/>
              </a:ext>
            </a:extLst>
          </p:cNvPr>
          <p:cNvPicPr/>
          <p:nvPr/>
        </p:nvPicPr>
        <p:blipFill>
          <a:blip r:embed="rId4"/>
          <a:stretch>
            <a:fillRect/>
          </a:stretch>
        </p:blipFill>
        <p:spPr>
          <a:xfrm>
            <a:off x="7106093" y="4758827"/>
            <a:ext cx="4600354" cy="1905039"/>
          </a:xfrm>
          <a:prstGeom prst="rect">
            <a:avLst/>
          </a:prstGeom>
        </p:spPr>
      </p:pic>
    </p:spTree>
    <p:extLst>
      <p:ext uri="{BB962C8B-B14F-4D97-AF65-F5344CB8AC3E}">
        <p14:creationId xmlns:p14="http://schemas.microsoft.com/office/powerpoint/2010/main" val="2234939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D957AD-73A0-498B-9A65-974EA7C8ED3B}"/>
              </a:ext>
            </a:extLst>
          </p:cNvPr>
          <p:cNvSpPr>
            <a:spLocks noGrp="1"/>
          </p:cNvSpPr>
          <p:nvPr>
            <p:ph type="title"/>
          </p:nvPr>
        </p:nvSpPr>
        <p:spPr>
          <a:xfrm>
            <a:off x="537048" y="65323"/>
            <a:ext cx="6184605" cy="1065064"/>
          </a:xfrm>
        </p:spPr>
        <p:txBody>
          <a:bodyPr>
            <a:normAutofit/>
          </a:bodyPr>
          <a:lstStyle/>
          <a:p>
            <a:r>
              <a:rPr lang="en-IN" b="1" u="sng" dirty="0">
                <a:solidFill>
                  <a:srgbClr val="002060"/>
                </a:solidFill>
              </a:rPr>
              <a:t>HEALTHCARE </a:t>
            </a:r>
            <a:r>
              <a:rPr lang="en-US" b="1" u="sng" dirty="0">
                <a:solidFill>
                  <a:srgbClr val="002060"/>
                </a:solidFill>
              </a:rPr>
              <a:t>KPI’S INSIGHT</a:t>
            </a:r>
            <a:endParaRPr lang="en-IN" b="1" u="sng" dirty="0">
              <a:solidFill>
                <a:srgbClr val="002060"/>
              </a:solidFill>
            </a:endParaRPr>
          </a:p>
        </p:txBody>
      </p:sp>
      <p:sp>
        <p:nvSpPr>
          <p:cNvPr id="5" name="Content Placeholder 1">
            <a:extLst>
              <a:ext uri="{FF2B5EF4-FFF2-40B4-BE49-F238E27FC236}">
                <a16:creationId xmlns:a16="http://schemas.microsoft.com/office/drawing/2014/main" id="{6A2F9830-F5C1-4EA0-9217-F0756B2D743D}"/>
              </a:ext>
            </a:extLst>
          </p:cNvPr>
          <p:cNvSpPr>
            <a:spLocks noGrp="1"/>
          </p:cNvSpPr>
          <p:nvPr>
            <p:ph sz="half" idx="1"/>
          </p:nvPr>
        </p:nvSpPr>
        <p:spPr>
          <a:xfrm>
            <a:off x="375683" y="1259958"/>
            <a:ext cx="5844363" cy="5385391"/>
          </a:xfrm>
        </p:spPr>
        <p:txBody>
          <a:bodyPr>
            <a:normAutofit fontScale="92500" lnSpcReduction="20000"/>
          </a:bodyPr>
          <a:lstStyle/>
          <a:p>
            <a:r>
              <a:rPr lang="en-US" dirty="0">
                <a:solidFill>
                  <a:schemeClr val="accent1"/>
                </a:solidFill>
              </a:rPr>
              <a:t>MTD/QTD/YTD REVENUE :  </a:t>
            </a:r>
            <a:r>
              <a:rPr lang="en-IN" dirty="0"/>
              <a:t>By leveraging insights from MTD, QTD, and YTD revenue analysis, businesses can effectively monitor performance, identify revenue optimization opportunities, and make data-driven decisions to drive financial success and achieve their strategic objectives</a:t>
            </a:r>
          </a:p>
          <a:p>
            <a:endParaRPr lang="en-US" dirty="0"/>
          </a:p>
          <a:p>
            <a:endParaRPr lang="en-IN" dirty="0"/>
          </a:p>
          <a:p>
            <a:r>
              <a:rPr lang="en-US" dirty="0">
                <a:solidFill>
                  <a:schemeClr val="accent1"/>
                </a:solidFill>
              </a:rPr>
              <a:t>TOTAL PATIENT, TOTAL DOCTORS, TOTAL HOSPITAL : </a:t>
            </a:r>
            <a:r>
              <a:rPr lang="en-US" dirty="0"/>
              <a:t>The average length of stay (ALOS) is a crucial metric for evaluating facility utilization, allowing administrators to optimize resource allocation, manage capacity, control costs, and improve patient satisfaction.</a:t>
            </a:r>
          </a:p>
          <a:p>
            <a:endParaRPr lang="en-IN" dirty="0"/>
          </a:p>
        </p:txBody>
      </p:sp>
      <p:pic>
        <p:nvPicPr>
          <p:cNvPr id="6" name="Picture 5">
            <a:extLst>
              <a:ext uri="{FF2B5EF4-FFF2-40B4-BE49-F238E27FC236}">
                <a16:creationId xmlns:a16="http://schemas.microsoft.com/office/drawing/2014/main" id="{B12158B3-6274-4C05-8C47-C974B6675156}"/>
              </a:ext>
            </a:extLst>
          </p:cNvPr>
          <p:cNvPicPr/>
          <p:nvPr/>
        </p:nvPicPr>
        <p:blipFill>
          <a:blip r:embed="rId2"/>
          <a:stretch>
            <a:fillRect/>
          </a:stretch>
        </p:blipFill>
        <p:spPr>
          <a:xfrm>
            <a:off x="6721653" y="231258"/>
            <a:ext cx="5018565" cy="3057851"/>
          </a:xfrm>
          <a:prstGeom prst="rect">
            <a:avLst/>
          </a:prstGeom>
        </p:spPr>
      </p:pic>
      <p:pic>
        <p:nvPicPr>
          <p:cNvPr id="7" name="Picture 6">
            <a:extLst>
              <a:ext uri="{FF2B5EF4-FFF2-40B4-BE49-F238E27FC236}">
                <a16:creationId xmlns:a16="http://schemas.microsoft.com/office/drawing/2014/main" id="{415D3653-E129-487E-8351-B5461B291DE0}"/>
              </a:ext>
            </a:extLst>
          </p:cNvPr>
          <p:cNvPicPr/>
          <p:nvPr/>
        </p:nvPicPr>
        <p:blipFill>
          <a:blip r:embed="rId3"/>
          <a:stretch>
            <a:fillRect/>
          </a:stretch>
        </p:blipFill>
        <p:spPr>
          <a:xfrm>
            <a:off x="6889898" y="3952653"/>
            <a:ext cx="2409825" cy="1428750"/>
          </a:xfrm>
          <a:prstGeom prst="rect">
            <a:avLst/>
          </a:prstGeom>
        </p:spPr>
      </p:pic>
      <p:pic>
        <p:nvPicPr>
          <p:cNvPr id="8" name="Picture 7">
            <a:extLst>
              <a:ext uri="{FF2B5EF4-FFF2-40B4-BE49-F238E27FC236}">
                <a16:creationId xmlns:a16="http://schemas.microsoft.com/office/drawing/2014/main" id="{E4598583-C5DD-4DEC-A94C-FFA976064B87}"/>
              </a:ext>
            </a:extLst>
          </p:cNvPr>
          <p:cNvPicPr/>
          <p:nvPr/>
        </p:nvPicPr>
        <p:blipFill>
          <a:blip r:embed="rId4"/>
          <a:stretch>
            <a:fillRect/>
          </a:stretch>
        </p:blipFill>
        <p:spPr>
          <a:xfrm>
            <a:off x="9570057" y="3952653"/>
            <a:ext cx="2419350" cy="1428750"/>
          </a:xfrm>
          <a:prstGeom prst="rect">
            <a:avLst/>
          </a:prstGeom>
        </p:spPr>
      </p:pic>
      <p:pic>
        <p:nvPicPr>
          <p:cNvPr id="9" name="Picture 8">
            <a:extLst>
              <a:ext uri="{FF2B5EF4-FFF2-40B4-BE49-F238E27FC236}">
                <a16:creationId xmlns:a16="http://schemas.microsoft.com/office/drawing/2014/main" id="{ABCA3ECA-DDC9-4485-8718-1635E1C640F4}"/>
              </a:ext>
            </a:extLst>
          </p:cNvPr>
          <p:cNvPicPr/>
          <p:nvPr/>
        </p:nvPicPr>
        <p:blipFill>
          <a:blip r:embed="rId5"/>
          <a:stretch>
            <a:fillRect/>
          </a:stretch>
        </p:blipFill>
        <p:spPr>
          <a:xfrm>
            <a:off x="8388957" y="5604467"/>
            <a:ext cx="2390775" cy="1168474"/>
          </a:xfrm>
          <a:prstGeom prst="rect">
            <a:avLst/>
          </a:prstGeom>
        </p:spPr>
      </p:pic>
    </p:spTree>
    <p:extLst>
      <p:ext uri="{BB962C8B-B14F-4D97-AF65-F5344CB8AC3E}">
        <p14:creationId xmlns:p14="http://schemas.microsoft.com/office/powerpoint/2010/main" val="4011713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E838BC-6487-430D-BA37-4EE5AE9C5FF8}"/>
              </a:ext>
            </a:extLst>
          </p:cNvPr>
          <p:cNvPicPr/>
          <p:nvPr/>
        </p:nvPicPr>
        <p:blipFill rotWithShape="1">
          <a:blip r:embed="rId2"/>
          <a:srcRect l="11965" t="17136" r="16741" b="8706"/>
          <a:stretch/>
        </p:blipFill>
        <p:spPr bwMode="auto">
          <a:xfrm>
            <a:off x="6096000" y="504968"/>
            <a:ext cx="6096000" cy="622200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5CB300D-1E6A-444A-BC89-D63725C841DF}"/>
              </a:ext>
            </a:extLst>
          </p:cNvPr>
          <p:cNvPicPr/>
          <p:nvPr/>
        </p:nvPicPr>
        <p:blipFill rotWithShape="1">
          <a:blip r:embed="rId3"/>
          <a:srcRect l="12095" t="16249" r="15162" b="11070"/>
          <a:stretch/>
        </p:blipFill>
        <p:spPr bwMode="auto">
          <a:xfrm>
            <a:off x="0" y="504968"/>
            <a:ext cx="6096000" cy="623264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D22DEF9-8ADC-4521-AB05-9932DE7424EA}"/>
              </a:ext>
            </a:extLst>
          </p:cNvPr>
          <p:cNvSpPr txBox="1"/>
          <p:nvPr/>
        </p:nvSpPr>
        <p:spPr>
          <a:xfrm>
            <a:off x="797859" y="0"/>
            <a:ext cx="9009529" cy="400110"/>
          </a:xfrm>
          <a:prstGeom prst="rect">
            <a:avLst/>
          </a:prstGeom>
          <a:noFill/>
        </p:spPr>
        <p:txBody>
          <a:bodyPr wrap="square" rtlCol="0">
            <a:spAutoFit/>
          </a:bodyPr>
          <a:lstStyle/>
          <a:p>
            <a:pPr algn="ctr"/>
            <a:r>
              <a:rPr lang="en-US" sz="2000" b="1" dirty="0">
                <a:solidFill>
                  <a:schemeClr val="accent1"/>
                </a:solidFill>
                <a:latin typeface="+mj-lt"/>
              </a:rPr>
              <a:t>Power BI Dashboard</a:t>
            </a:r>
            <a:endParaRPr lang="en-IN" sz="2000" b="1" dirty="0">
              <a:solidFill>
                <a:schemeClr val="accent1"/>
              </a:solidFill>
              <a:latin typeface="+mj-lt"/>
            </a:endParaRPr>
          </a:p>
        </p:txBody>
      </p:sp>
    </p:spTree>
    <p:extLst>
      <p:ext uri="{BB962C8B-B14F-4D97-AF65-F5344CB8AC3E}">
        <p14:creationId xmlns:p14="http://schemas.microsoft.com/office/powerpoint/2010/main" val="193330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2CDFE-7E84-4E45-85B7-FB3166DCC2B4}"/>
              </a:ext>
            </a:extLst>
          </p:cNvPr>
          <p:cNvSpPr>
            <a:spLocks noGrp="1"/>
          </p:cNvSpPr>
          <p:nvPr>
            <p:ph sz="half" idx="1"/>
          </p:nvPr>
        </p:nvSpPr>
        <p:spPr/>
        <p:txBody>
          <a:bodyPr/>
          <a:lstStyle/>
          <a:p>
            <a:endParaRPr lang="en-IN"/>
          </a:p>
        </p:txBody>
      </p:sp>
      <p:sp>
        <p:nvSpPr>
          <p:cNvPr id="2" name="Content Placeholder 1">
            <a:extLst>
              <a:ext uri="{FF2B5EF4-FFF2-40B4-BE49-F238E27FC236}">
                <a16:creationId xmlns:a16="http://schemas.microsoft.com/office/drawing/2014/main" id="{41B2ECD9-AA00-4183-8C6F-0ECC03521191}"/>
              </a:ext>
            </a:extLst>
          </p:cNvPr>
          <p:cNvSpPr>
            <a:spLocks noGrp="1"/>
          </p:cNvSpPr>
          <p:nvPr>
            <p:ph sz="half" idx="2"/>
          </p:nvPr>
        </p:nvSpPr>
        <p:spPr/>
        <p:txBody>
          <a:bodyPr/>
          <a:lstStyle/>
          <a:p>
            <a:endParaRPr lang="en-IN"/>
          </a:p>
        </p:txBody>
      </p:sp>
      <p:pic>
        <p:nvPicPr>
          <p:cNvPr id="5" name="Picture 4">
            <a:extLst>
              <a:ext uri="{FF2B5EF4-FFF2-40B4-BE49-F238E27FC236}">
                <a16:creationId xmlns:a16="http://schemas.microsoft.com/office/drawing/2014/main" id="{9C03D74E-8EBE-4E31-841B-75749034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3" y="400111"/>
            <a:ext cx="12220353" cy="6457890"/>
          </a:xfrm>
          <a:prstGeom prst="rect">
            <a:avLst/>
          </a:prstGeom>
        </p:spPr>
      </p:pic>
      <p:sp>
        <p:nvSpPr>
          <p:cNvPr id="6" name="TextBox 5">
            <a:extLst>
              <a:ext uri="{FF2B5EF4-FFF2-40B4-BE49-F238E27FC236}">
                <a16:creationId xmlns:a16="http://schemas.microsoft.com/office/drawing/2014/main" id="{3C8DD416-382B-43A0-9EB1-02E79397F530}"/>
              </a:ext>
            </a:extLst>
          </p:cNvPr>
          <p:cNvSpPr txBox="1"/>
          <p:nvPr/>
        </p:nvSpPr>
        <p:spPr>
          <a:xfrm>
            <a:off x="4503761" y="1"/>
            <a:ext cx="5384042" cy="400110"/>
          </a:xfrm>
          <a:prstGeom prst="rect">
            <a:avLst/>
          </a:prstGeom>
          <a:noFill/>
        </p:spPr>
        <p:txBody>
          <a:bodyPr wrap="square" rtlCol="0">
            <a:spAutoFit/>
          </a:bodyPr>
          <a:lstStyle/>
          <a:p>
            <a:r>
              <a:rPr lang="en-US" sz="2000" b="1" dirty="0">
                <a:solidFill>
                  <a:schemeClr val="accent1"/>
                </a:solidFill>
                <a:latin typeface="+mj-lt"/>
              </a:rPr>
              <a:t>Excel Dashboard</a:t>
            </a:r>
            <a:endParaRPr lang="en-IN" sz="2000" b="1" dirty="0">
              <a:solidFill>
                <a:schemeClr val="accent1"/>
              </a:solidFill>
              <a:latin typeface="+mj-lt"/>
            </a:endParaRPr>
          </a:p>
        </p:txBody>
      </p:sp>
    </p:spTree>
    <p:extLst>
      <p:ext uri="{BB962C8B-B14F-4D97-AF65-F5344CB8AC3E}">
        <p14:creationId xmlns:p14="http://schemas.microsoft.com/office/powerpoint/2010/main" val="903367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624</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Abadi</vt:lpstr>
      <vt:lpstr>Algerian</vt:lpstr>
      <vt:lpstr>Arial</vt:lpstr>
      <vt:lpstr>Arial Black</vt:lpstr>
      <vt:lpstr>Bahnschrift</vt:lpstr>
      <vt:lpstr>Calibri</vt:lpstr>
      <vt:lpstr>Calibri Light</vt:lpstr>
      <vt:lpstr>Söhne</vt:lpstr>
      <vt:lpstr>Wingdings</vt:lpstr>
      <vt:lpstr>Office Theme</vt:lpstr>
      <vt:lpstr>HEALTHCARE ANALYSIS</vt:lpstr>
      <vt:lpstr>PowerPoint Presentation</vt:lpstr>
      <vt:lpstr>INTRODUCTION OF HEALTHCARE</vt:lpstr>
      <vt:lpstr>HEALTHCARE KPI’S</vt:lpstr>
      <vt:lpstr>HEALTHCARE KPI’S INSIGHT</vt:lpstr>
      <vt:lpstr>HEALTHCARE KPI’S INSIGHT</vt:lpstr>
      <vt:lpstr>HEALTHCARE KPI’S INSIGHT</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2024-02-10T17:43:20Z</dcterms:created>
  <dcterms:modified xsi:type="dcterms:W3CDTF">2024-02-13T18:09:58Z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