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1"/>
  </p:notesMasterIdLst>
  <p:handoutMasterIdLst>
    <p:handoutMasterId r:id="rId32"/>
  </p:handoutMasterIdLst>
  <p:sldIdLst>
    <p:sldId id="350" r:id="rId5"/>
    <p:sldId id="351" r:id="rId6"/>
    <p:sldId id="352" r:id="rId7"/>
    <p:sldId id="353" r:id="rId8"/>
    <p:sldId id="355" r:id="rId9"/>
    <p:sldId id="356" r:id="rId10"/>
    <p:sldId id="357" r:id="rId11"/>
    <p:sldId id="358" r:id="rId12"/>
    <p:sldId id="359" r:id="rId13"/>
    <p:sldId id="360" r:id="rId14"/>
    <p:sldId id="361" r:id="rId15"/>
    <p:sldId id="362" r:id="rId16"/>
    <p:sldId id="363" r:id="rId17"/>
    <p:sldId id="364" r:id="rId18"/>
    <p:sldId id="365" r:id="rId19"/>
    <p:sldId id="366" r:id="rId20"/>
    <p:sldId id="367" r:id="rId21"/>
    <p:sldId id="368" r:id="rId22"/>
    <p:sldId id="369" r:id="rId23"/>
    <p:sldId id="370" r:id="rId24"/>
    <p:sldId id="371" r:id="rId25"/>
    <p:sldId id="372" r:id="rId26"/>
    <p:sldId id="373" r:id="rId27"/>
    <p:sldId id="375" r:id="rId28"/>
    <p:sldId id="376" r:id="rId29"/>
    <p:sldId id="37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93792" autoAdjust="0"/>
  </p:normalViewPr>
  <p:slideViewPr>
    <p:cSldViewPr snapToGrid="0">
      <p:cViewPr>
        <p:scale>
          <a:sx n="66" d="100"/>
          <a:sy n="66" d="100"/>
        </p:scale>
        <p:origin x="388" y="3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January 28,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January 28,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January 28,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January 28,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January 28,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January 28,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January 28,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January 28,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January 28,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January 28,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piramid:9000/"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piramid:9000/coding_rules?activation=true&amp;open=json%3AErrorPipelineCheck&amp;qprofile=AW6n0AGhrsSETaXJ2fVm" TargetMode="External"/><Relationship Id="rId2" Type="http://schemas.openxmlformats.org/officeDocument/2006/relationships/hyperlink" Target="http://piramid:9000/coding_rules?activation=true&amp;open=json%3APipelineExecuteCheck&amp;qprofile=AW6n0AGhrsSETaXJ2fVm" TargetMode="Externa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hyperlink" Target="http://piramid:8080/jenkins"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4772025" y="1924050"/>
            <a:ext cx="7239000" cy="1771649"/>
          </a:xfrm>
        </p:spPr>
        <p:txBody>
          <a:bodyPr/>
          <a:lstStyle/>
          <a:p>
            <a:r>
              <a:rPr lang="en-US" dirty="0"/>
              <a:t>Ci/Cd Process in      Snaplogic</a:t>
            </a: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1620E5-9253-DAFB-2758-5D990AA436DA}"/>
              </a:ext>
            </a:extLst>
          </p:cNvPr>
          <p:cNvSpPr>
            <a:spLocks noGrp="1"/>
          </p:cNvSpPr>
          <p:nvPr>
            <p:ph type="dt" sz="half" idx="11"/>
          </p:nvPr>
        </p:nvSpPr>
        <p:spPr/>
        <p:txBody>
          <a:bodyPr/>
          <a:lstStyle/>
          <a:p>
            <a:fld id="{6FCA8E82-58CD-E045-8B98-B7A85B79B752}" type="datetime4">
              <a:rPr lang="en-US" smtClean="0"/>
              <a:pPr/>
              <a:t>January 28, 2023</a:t>
            </a:fld>
            <a:endParaRPr lang="en-US" dirty="0">
              <a:latin typeface="+mn-lt"/>
            </a:endParaRPr>
          </a:p>
        </p:txBody>
      </p:sp>
      <p:sp>
        <p:nvSpPr>
          <p:cNvPr id="5" name="Footer Placeholder 4">
            <a:extLst>
              <a:ext uri="{FF2B5EF4-FFF2-40B4-BE49-F238E27FC236}">
                <a16:creationId xmlns:a16="http://schemas.microsoft.com/office/drawing/2014/main" id="{13ECB265-2E64-9D87-7360-D84EF165AA73}"/>
              </a:ext>
            </a:extLst>
          </p:cNvPr>
          <p:cNvSpPr>
            <a:spLocks noGrp="1"/>
          </p:cNvSpPr>
          <p:nvPr>
            <p:ph type="ftr" sz="quarter" idx="12"/>
          </p:nvPr>
        </p:nvSpPr>
        <p:spPr/>
        <p:txBody>
          <a:bodyPr/>
          <a:lstStyle/>
          <a:p>
            <a:r>
              <a:rPr lang="en-US" b="0" dirty="0"/>
              <a:t>CI/CD pipeline</a:t>
            </a:r>
          </a:p>
        </p:txBody>
      </p:sp>
      <p:sp>
        <p:nvSpPr>
          <p:cNvPr id="6" name="Slide Number Placeholder 5">
            <a:extLst>
              <a:ext uri="{FF2B5EF4-FFF2-40B4-BE49-F238E27FC236}">
                <a16:creationId xmlns:a16="http://schemas.microsoft.com/office/drawing/2014/main" id="{CCC75694-4240-9D2F-02EC-D00BD9DC2DDE}"/>
              </a:ext>
            </a:extLst>
          </p:cNvPr>
          <p:cNvSpPr>
            <a:spLocks noGrp="1"/>
          </p:cNvSpPr>
          <p:nvPr>
            <p:ph type="sldNum" sz="quarter" idx="13"/>
          </p:nvPr>
        </p:nvSpPr>
        <p:spPr/>
        <p:txBody>
          <a:bodyPr/>
          <a:lstStyle/>
          <a:p>
            <a:fld id="{294A09A9-5501-47C1-A89A-A340965A2BE2}" type="slidenum">
              <a:rPr lang="en-US" smtClean="0"/>
              <a:pPr/>
              <a:t>10</a:t>
            </a:fld>
            <a:endParaRPr lang="en-US" dirty="0">
              <a:latin typeface="+mn-lt"/>
            </a:endParaRPr>
          </a:p>
        </p:txBody>
      </p:sp>
      <p:sp>
        <p:nvSpPr>
          <p:cNvPr id="2" name="TextBox 1">
            <a:extLst>
              <a:ext uri="{FF2B5EF4-FFF2-40B4-BE49-F238E27FC236}">
                <a16:creationId xmlns:a16="http://schemas.microsoft.com/office/drawing/2014/main" id="{BD49A2DF-0BC3-8D2F-E104-DA3F4984DAD0}"/>
              </a:ext>
            </a:extLst>
          </p:cNvPr>
          <p:cNvSpPr txBox="1"/>
          <p:nvPr/>
        </p:nvSpPr>
        <p:spPr>
          <a:xfrm>
            <a:off x="971550" y="647700"/>
            <a:ext cx="10248900" cy="3693319"/>
          </a:xfrm>
          <a:prstGeom prst="rect">
            <a:avLst/>
          </a:prstGeom>
          <a:noFill/>
        </p:spPr>
        <p:txBody>
          <a:bodyPr wrap="square" rtlCol="0">
            <a:spAutoFit/>
          </a:bodyPr>
          <a:lstStyle/>
          <a:p>
            <a:pPr algn="just"/>
            <a:r>
              <a:rPr lang="en-US" dirty="0">
                <a:solidFill>
                  <a:schemeClr val="bg1"/>
                </a:solidFill>
              </a:rPr>
              <a:t>4.2</a:t>
            </a:r>
            <a:r>
              <a:rPr lang="en-US" u="sng" dirty="0">
                <a:solidFill>
                  <a:schemeClr val="bg1"/>
                </a:solidFill>
              </a:rPr>
              <a:t> Link GitHub and Snaplogic</a:t>
            </a:r>
          </a:p>
          <a:p>
            <a:pPr algn="just"/>
            <a:endParaRPr lang="en-US" u="sng" dirty="0">
              <a:solidFill>
                <a:schemeClr val="bg1"/>
              </a:solidFill>
            </a:endParaRPr>
          </a:p>
          <a:p>
            <a:pPr algn="just"/>
            <a:r>
              <a:rPr lang="en-US" dirty="0">
                <a:solidFill>
                  <a:schemeClr val="bg1"/>
                </a:solidFill>
              </a:rPr>
              <a:t>To link your </a:t>
            </a:r>
            <a:r>
              <a:rPr lang="en-US" dirty="0" err="1">
                <a:solidFill>
                  <a:schemeClr val="bg1"/>
                </a:solidFill>
              </a:rPr>
              <a:t>snaplogic</a:t>
            </a:r>
            <a:r>
              <a:rPr lang="en-US" dirty="0">
                <a:solidFill>
                  <a:schemeClr val="bg1"/>
                </a:solidFill>
              </a:rPr>
              <a:t> account with GitHub the Snaplogic app need to be installed for the GitHub account and the authorization to access the GitHub from </a:t>
            </a:r>
            <a:r>
              <a:rPr lang="en-US" dirty="0" err="1">
                <a:solidFill>
                  <a:schemeClr val="bg1"/>
                </a:solidFill>
              </a:rPr>
              <a:t>snaplogic</a:t>
            </a:r>
            <a:r>
              <a:rPr lang="en-US" dirty="0">
                <a:solidFill>
                  <a:schemeClr val="bg1"/>
                </a:solidFill>
              </a:rPr>
              <a:t> and vice versa has to be provided. </a:t>
            </a:r>
          </a:p>
          <a:p>
            <a:pPr algn="just"/>
            <a:r>
              <a:rPr lang="en-US" dirty="0">
                <a:solidFill>
                  <a:schemeClr val="bg1"/>
                </a:solidFill>
              </a:rPr>
              <a:t>Please refer to the below link to setup the Snaplogic app:</a:t>
            </a:r>
          </a:p>
          <a:p>
            <a:pPr algn="just"/>
            <a:r>
              <a:rPr lang="en-US" dirty="0">
                <a:solidFill>
                  <a:schemeClr val="accent1">
                    <a:lumMod val="50000"/>
                  </a:schemeClr>
                </a:solidFill>
              </a:rPr>
              <a:t>https://docs-snaplogic.atlassian.net/wiki/spaces/SD/pages/543621397/ </a:t>
            </a:r>
            <a:r>
              <a:rPr lang="en-US" dirty="0" err="1">
                <a:solidFill>
                  <a:schemeClr val="accent1">
                    <a:lumMod val="50000"/>
                  </a:schemeClr>
                </a:solidFill>
              </a:rPr>
              <a:t>SnapLogic+App+Installation</a:t>
            </a:r>
            <a:endParaRPr lang="en-US" dirty="0">
              <a:solidFill>
                <a:schemeClr val="accent1">
                  <a:lumMod val="50000"/>
                </a:schemeClr>
              </a:solidFill>
            </a:endParaRPr>
          </a:p>
          <a:p>
            <a:pPr algn="just"/>
            <a:endParaRPr lang="en-US" dirty="0">
              <a:solidFill>
                <a:schemeClr val="accent1">
                  <a:lumMod val="50000"/>
                </a:schemeClr>
              </a:solidFill>
            </a:endParaRPr>
          </a:p>
          <a:p>
            <a:pPr algn="just"/>
            <a:endParaRPr lang="en-US" dirty="0">
              <a:solidFill>
                <a:schemeClr val="accent1">
                  <a:lumMod val="50000"/>
                </a:schemeClr>
              </a:solidFill>
            </a:endParaRPr>
          </a:p>
          <a:p>
            <a:pPr algn="just"/>
            <a:r>
              <a:rPr lang="en-US" dirty="0">
                <a:solidFill>
                  <a:schemeClr val="bg1"/>
                </a:solidFill>
              </a:rPr>
              <a:t>4.3 </a:t>
            </a:r>
            <a:r>
              <a:rPr lang="en-US" u="sng" dirty="0">
                <a:solidFill>
                  <a:schemeClr val="bg1"/>
                </a:solidFill>
              </a:rPr>
              <a:t>Commit pipeline to GitHub</a:t>
            </a:r>
          </a:p>
          <a:p>
            <a:pPr algn="just"/>
            <a:endParaRPr lang="en-US" u="sng" dirty="0">
              <a:solidFill>
                <a:schemeClr val="bg1"/>
              </a:solidFill>
            </a:endParaRPr>
          </a:p>
          <a:p>
            <a:pPr algn="just"/>
            <a:r>
              <a:rPr lang="en-US" dirty="0">
                <a:solidFill>
                  <a:schemeClr val="bg1"/>
                </a:solidFill>
              </a:rPr>
              <a:t>The below diagram depicts the workflow steps:</a:t>
            </a:r>
          </a:p>
          <a:p>
            <a:pPr algn="just"/>
            <a:endParaRPr lang="en-US" dirty="0">
              <a:solidFill>
                <a:schemeClr val="accent1">
                  <a:lumMod val="50000"/>
                </a:schemeClr>
              </a:solidFill>
            </a:endParaRPr>
          </a:p>
          <a:p>
            <a:pPr algn="just"/>
            <a:endParaRPr lang="en-US" dirty="0">
              <a:solidFill>
                <a:schemeClr val="bg1"/>
              </a:solidFill>
            </a:endParaRPr>
          </a:p>
        </p:txBody>
      </p:sp>
      <p:pic>
        <p:nvPicPr>
          <p:cNvPr id="3" name="Picture 2">
            <a:extLst>
              <a:ext uri="{FF2B5EF4-FFF2-40B4-BE49-F238E27FC236}">
                <a16:creationId xmlns:a16="http://schemas.microsoft.com/office/drawing/2014/main" id="{7DFC6D89-13B7-EC4F-8455-753924849D9B}"/>
              </a:ext>
            </a:extLst>
          </p:cNvPr>
          <p:cNvPicPr>
            <a:picLocks noChangeAspect="1"/>
          </p:cNvPicPr>
          <p:nvPr/>
        </p:nvPicPr>
        <p:blipFill>
          <a:blip r:embed="rId2"/>
          <a:stretch>
            <a:fillRect/>
          </a:stretch>
        </p:blipFill>
        <p:spPr>
          <a:xfrm>
            <a:off x="2267625" y="3797617"/>
            <a:ext cx="7210892" cy="2307908"/>
          </a:xfrm>
          <a:prstGeom prst="rect">
            <a:avLst/>
          </a:prstGeom>
        </p:spPr>
      </p:pic>
    </p:spTree>
    <p:extLst>
      <p:ext uri="{BB962C8B-B14F-4D97-AF65-F5344CB8AC3E}">
        <p14:creationId xmlns:p14="http://schemas.microsoft.com/office/powerpoint/2010/main" val="3247839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1620E5-9253-DAFB-2758-5D990AA436DA}"/>
              </a:ext>
            </a:extLst>
          </p:cNvPr>
          <p:cNvSpPr>
            <a:spLocks noGrp="1"/>
          </p:cNvSpPr>
          <p:nvPr>
            <p:ph type="dt" sz="half" idx="11"/>
          </p:nvPr>
        </p:nvSpPr>
        <p:spPr/>
        <p:txBody>
          <a:bodyPr/>
          <a:lstStyle/>
          <a:p>
            <a:fld id="{6FCA8E82-58CD-E045-8B98-B7A85B79B752}" type="datetime4">
              <a:rPr lang="en-US" smtClean="0"/>
              <a:pPr/>
              <a:t>January 28, 2023</a:t>
            </a:fld>
            <a:endParaRPr lang="en-US" dirty="0">
              <a:latin typeface="+mn-lt"/>
            </a:endParaRPr>
          </a:p>
        </p:txBody>
      </p:sp>
      <p:sp>
        <p:nvSpPr>
          <p:cNvPr id="5" name="Footer Placeholder 4">
            <a:extLst>
              <a:ext uri="{FF2B5EF4-FFF2-40B4-BE49-F238E27FC236}">
                <a16:creationId xmlns:a16="http://schemas.microsoft.com/office/drawing/2014/main" id="{13ECB265-2E64-9D87-7360-D84EF165AA73}"/>
              </a:ext>
            </a:extLst>
          </p:cNvPr>
          <p:cNvSpPr>
            <a:spLocks noGrp="1"/>
          </p:cNvSpPr>
          <p:nvPr>
            <p:ph type="ftr" sz="quarter" idx="12"/>
          </p:nvPr>
        </p:nvSpPr>
        <p:spPr/>
        <p:txBody>
          <a:bodyPr/>
          <a:lstStyle/>
          <a:p>
            <a:r>
              <a:rPr lang="en-US" b="0" dirty="0"/>
              <a:t>CI/CD pipeline</a:t>
            </a:r>
          </a:p>
        </p:txBody>
      </p:sp>
      <p:sp>
        <p:nvSpPr>
          <p:cNvPr id="6" name="Slide Number Placeholder 5">
            <a:extLst>
              <a:ext uri="{FF2B5EF4-FFF2-40B4-BE49-F238E27FC236}">
                <a16:creationId xmlns:a16="http://schemas.microsoft.com/office/drawing/2014/main" id="{CCC75694-4240-9D2F-02EC-D00BD9DC2DDE}"/>
              </a:ext>
            </a:extLst>
          </p:cNvPr>
          <p:cNvSpPr>
            <a:spLocks noGrp="1"/>
          </p:cNvSpPr>
          <p:nvPr>
            <p:ph type="sldNum" sz="quarter" idx="13"/>
          </p:nvPr>
        </p:nvSpPr>
        <p:spPr/>
        <p:txBody>
          <a:bodyPr/>
          <a:lstStyle/>
          <a:p>
            <a:fld id="{294A09A9-5501-47C1-A89A-A340965A2BE2}" type="slidenum">
              <a:rPr lang="en-US" smtClean="0"/>
              <a:pPr/>
              <a:t>11</a:t>
            </a:fld>
            <a:endParaRPr lang="en-US" dirty="0">
              <a:latin typeface="+mn-lt"/>
            </a:endParaRPr>
          </a:p>
        </p:txBody>
      </p:sp>
      <p:sp>
        <p:nvSpPr>
          <p:cNvPr id="2" name="TextBox 1">
            <a:extLst>
              <a:ext uri="{FF2B5EF4-FFF2-40B4-BE49-F238E27FC236}">
                <a16:creationId xmlns:a16="http://schemas.microsoft.com/office/drawing/2014/main" id="{13C978CC-5B3B-285F-5AAC-5D707493FF10}"/>
              </a:ext>
            </a:extLst>
          </p:cNvPr>
          <p:cNvSpPr txBox="1"/>
          <p:nvPr/>
        </p:nvSpPr>
        <p:spPr>
          <a:xfrm>
            <a:off x="971550" y="380145"/>
            <a:ext cx="9277564" cy="1477328"/>
          </a:xfrm>
          <a:prstGeom prst="rect">
            <a:avLst/>
          </a:prstGeom>
          <a:noFill/>
        </p:spPr>
        <p:txBody>
          <a:bodyPr wrap="square" rtlCol="0">
            <a:spAutoFit/>
          </a:bodyPr>
          <a:lstStyle/>
          <a:p>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 checking out changes to the repository : </a:t>
            </a:r>
          </a:p>
          <a:p>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Go to the Snaplogic Designer tab</a:t>
            </a:r>
          </a:p>
          <a:p>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•Right click on the project and select check out GitHub repository.</a:t>
            </a:r>
          </a:p>
          <a:p>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•Select the repository and the respective branch and then select checkout.</a:t>
            </a:r>
          </a:p>
        </p:txBody>
      </p:sp>
      <p:pic>
        <p:nvPicPr>
          <p:cNvPr id="3" name="Picture 2">
            <a:extLst>
              <a:ext uri="{FF2B5EF4-FFF2-40B4-BE49-F238E27FC236}">
                <a16:creationId xmlns:a16="http://schemas.microsoft.com/office/drawing/2014/main" id="{2BE99AAB-AECE-AC7A-E7B0-BB7967081AF7}"/>
              </a:ext>
            </a:extLst>
          </p:cNvPr>
          <p:cNvPicPr>
            <a:picLocks noChangeAspect="1"/>
          </p:cNvPicPr>
          <p:nvPr/>
        </p:nvPicPr>
        <p:blipFill>
          <a:blip r:embed="rId2"/>
          <a:stretch>
            <a:fillRect/>
          </a:stretch>
        </p:blipFill>
        <p:spPr>
          <a:xfrm>
            <a:off x="1345915" y="2153506"/>
            <a:ext cx="4571678" cy="3308544"/>
          </a:xfrm>
          <a:prstGeom prst="rect">
            <a:avLst/>
          </a:prstGeom>
        </p:spPr>
      </p:pic>
      <p:pic>
        <p:nvPicPr>
          <p:cNvPr id="7" name="Picture 6">
            <a:extLst>
              <a:ext uri="{FF2B5EF4-FFF2-40B4-BE49-F238E27FC236}">
                <a16:creationId xmlns:a16="http://schemas.microsoft.com/office/drawing/2014/main" id="{097BB41E-B9E2-6330-FD44-542A823B12AF}"/>
              </a:ext>
            </a:extLst>
          </p:cNvPr>
          <p:cNvPicPr>
            <a:picLocks noChangeAspect="1"/>
          </p:cNvPicPr>
          <p:nvPr/>
        </p:nvPicPr>
        <p:blipFill>
          <a:blip r:embed="rId3"/>
          <a:stretch>
            <a:fillRect/>
          </a:stretch>
        </p:blipFill>
        <p:spPr>
          <a:xfrm>
            <a:off x="6955605" y="2153506"/>
            <a:ext cx="3509518" cy="3528104"/>
          </a:xfrm>
          <a:prstGeom prst="rect">
            <a:avLst/>
          </a:prstGeom>
        </p:spPr>
      </p:pic>
    </p:spTree>
    <p:extLst>
      <p:ext uri="{BB962C8B-B14F-4D97-AF65-F5344CB8AC3E}">
        <p14:creationId xmlns:p14="http://schemas.microsoft.com/office/powerpoint/2010/main" val="349425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1620E5-9253-DAFB-2758-5D990AA436DA}"/>
              </a:ext>
            </a:extLst>
          </p:cNvPr>
          <p:cNvSpPr>
            <a:spLocks noGrp="1"/>
          </p:cNvSpPr>
          <p:nvPr>
            <p:ph type="dt" sz="half" idx="11"/>
          </p:nvPr>
        </p:nvSpPr>
        <p:spPr/>
        <p:txBody>
          <a:bodyPr/>
          <a:lstStyle/>
          <a:p>
            <a:fld id="{6FCA8E82-58CD-E045-8B98-B7A85B79B752}" type="datetime4">
              <a:rPr lang="en-US" smtClean="0"/>
              <a:pPr/>
              <a:t>January 28, 2023</a:t>
            </a:fld>
            <a:endParaRPr lang="en-US" dirty="0">
              <a:latin typeface="+mn-lt"/>
            </a:endParaRPr>
          </a:p>
        </p:txBody>
      </p:sp>
      <p:sp>
        <p:nvSpPr>
          <p:cNvPr id="5" name="Footer Placeholder 4">
            <a:extLst>
              <a:ext uri="{FF2B5EF4-FFF2-40B4-BE49-F238E27FC236}">
                <a16:creationId xmlns:a16="http://schemas.microsoft.com/office/drawing/2014/main" id="{13ECB265-2E64-9D87-7360-D84EF165AA73}"/>
              </a:ext>
            </a:extLst>
          </p:cNvPr>
          <p:cNvSpPr>
            <a:spLocks noGrp="1"/>
          </p:cNvSpPr>
          <p:nvPr>
            <p:ph type="ftr" sz="quarter" idx="12"/>
          </p:nvPr>
        </p:nvSpPr>
        <p:spPr/>
        <p:txBody>
          <a:bodyPr/>
          <a:lstStyle/>
          <a:p>
            <a:r>
              <a:rPr lang="en-US" b="0" dirty="0"/>
              <a:t>CI/CD pipeline</a:t>
            </a:r>
          </a:p>
        </p:txBody>
      </p:sp>
      <p:sp>
        <p:nvSpPr>
          <p:cNvPr id="6" name="Slide Number Placeholder 5">
            <a:extLst>
              <a:ext uri="{FF2B5EF4-FFF2-40B4-BE49-F238E27FC236}">
                <a16:creationId xmlns:a16="http://schemas.microsoft.com/office/drawing/2014/main" id="{CCC75694-4240-9D2F-02EC-D00BD9DC2DDE}"/>
              </a:ext>
            </a:extLst>
          </p:cNvPr>
          <p:cNvSpPr>
            <a:spLocks noGrp="1"/>
          </p:cNvSpPr>
          <p:nvPr>
            <p:ph type="sldNum" sz="quarter" idx="13"/>
          </p:nvPr>
        </p:nvSpPr>
        <p:spPr/>
        <p:txBody>
          <a:bodyPr/>
          <a:lstStyle/>
          <a:p>
            <a:fld id="{294A09A9-5501-47C1-A89A-A340965A2BE2}" type="slidenum">
              <a:rPr lang="en-US" smtClean="0"/>
              <a:pPr/>
              <a:t>12</a:t>
            </a:fld>
            <a:endParaRPr lang="en-US" dirty="0">
              <a:latin typeface="+mn-lt"/>
            </a:endParaRPr>
          </a:p>
        </p:txBody>
      </p:sp>
      <p:sp>
        <p:nvSpPr>
          <p:cNvPr id="2" name="TextBox 1">
            <a:extLst>
              <a:ext uri="{FF2B5EF4-FFF2-40B4-BE49-F238E27FC236}">
                <a16:creationId xmlns:a16="http://schemas.microsoft.com/office/drawing/2014/main" id="{D71F3590-520C-13BF-FFCD-43621B635355}"/>
              </a:ext>
            </a:extLst>
          </p:cNvPr>
          <p:cNvSpPr txBox="1"/>
          <p:nvPr/>
        </p:nvSpPr>
        <p:spPr>
          <a:xfrm>
            <a:off x="964701" y="720616"/>
            <a:ext cx="10967021"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Once this is done the project changes will be tracked and you can commit individual pipelines to GitHub.</a:t>
            </a:r>
            <a:endParaRPr lang="en-US" dirty="0">
              <a:solidFill>
                <a:schemeClr val="bg1"/>
              </a:solidFill>
            </a:endParaRPr>
          </a:p>
        </p:txBody>
      </p:sp>
      <p:pic>
        <p:nvPicPr>
          <p:cNvPr id="3" name="Picture 2">
            <a:extLst>
              <a:ext uri="{FF2B5EF4-FFF2-40B4-BE49-F238E27FC236}">
                <a16:creationId xmlns:a16="http://schemas.microsoft.com/office/drawing/2014/main" id="{E65D0C86-B34F-3D7E-4056-83635F096CD7}"/>
              </a:ext>
            </a:extLst>
          </p:cNvPr>
          <p:cNvPicPr>
            <a:picLocks noChangeAspect="1"/>
          </p:cNvPicPr>
          <p:nvPr/>
        </p:nvPicPr>
        <p:blipFill>
          <a:blip r:embed="rId2"/>
          <a:stretch>
            <a:fillRect/>
          </a:stretch>
        </p:blipFill>
        <p:spPr>
          <a:xfrm>
            <a:off x="1140280" y="1800265"/>
            <a:ext cx="9911440" cy="3480652"/>
          </a:xfrm>
          <a:prstGeom prst="rect">
            <a:avLst/>
          </a:prstGeom>
        </p:spPr>
      </p:pic>
    </p:spTree>
    <p:extLst>
      <p:ext uri="{BB962C8B-B14F-4D97-AF65-F5344CB8AC3E}">
        <p14:creationId xmlns:p14="http://schemas.microsoft.com/office/powerpoint/2010/main" val="1076218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1620E5-9253-DAFB-2758-5D990AA436DA}"/>
              </a:ext>
            </a:extLst>
          </p:cNvPr>
          <p:cNvSpPr>
            <a:spLocks noGrp="1"/>
          </p:cNvSpPr>
          <p:nvPr>
            <p:ph type="dt" sz="half" idx="11"/>
          </p:nvPr>
        </p:nvSpPr>
        <p:spPr/>
        <p:txBody>
          <a:bodyPr/>
          <a:lstStyle/>
          <a:p>
            <a:fld id="{6FCA8E82-58CD-E045-8B98-B7A85B79B752}" type="datetime4">
              <a:rPr lang="en-US" smtClean="0"/>
              <a:pPr/>
              <a:t>January 28, 2023</a:t>
            </a:fld>
            <a:endParaRPr lang="en-US" dirty="0">
              <a:latin typeface="+mn-lt"/>
            </a:endParaRPr>
          </a:p>
        </p:txBody>
      </p:sp>
      <p:sp>
        <p:nvSpPr>
          <p:cNvPr id="5" name="Footer Placeholder 4">
            <a:extLst>
              <a:ext uri="{FF2B5EF4-FFF2-40B4-BE49-F238E27FC236}">
                <a16:creationId xmlns:a16="http://schemas.microsoft.com/office/drawing/2014/main" id="{13ECB265-2E64-9D87-7360-D84EF165AA73}"/>
              </a:ext>
            </a:extLst>
          </p:cNvPr>
          <p:cNvSpPr>
            <a:spLocks noGrp="1"/>
          </p:cNvSpPr>
          <p:nvPr>
            <p:ph type="ftr" sz="quarter" idx="12"/>
          </p:nvPr>
        </p:nvSpPr>
        <p:spPr/>
        <p:txBody>
          <a:bodyPr/>
          <a:lstStyle/>
          <a:p>
            <a:r>
              <a:rPr lang="en-US" b="0" dirty="0"/>
              <a:t>CI/CD pipeline</a:t>
            </a:r>
          </a:p>
        </p:txBody>
      </p:sp>
      <p:sp>
        <p:nvSpPr>
          <p:cNvPr id="6" name="Slide Number Placeholder 5">
            <a:extLst>
              <a:ext uri="{FF2B5EF4-FFF2-40B4-BE49-F238E27FC236}">
                <a16:creationId xmlns:a16="http://schemas.microsoft.com/office/drawing/2014/main" id="{CCC75694-4240-9D2F-02EC-D00BD9DC2DDE}"/>
              </a:ext>
            </a:extLst>
          </p:cNvPr>
          <p:cNvSpPr>
            <a:spLocks noGrp="1"/>
          </p:cNvSpPr>
          <p:nvPr>
            <p:ph type="sldNum" sz="quarter" idx="13"/>
          </p:nvPr>
        </p:nvSpPr>
        <p:spPr/>
        <p:txBody>
          <a:bodyPr/>
          <a:lstStyle/>
          <a:p>
            <a:fld id="{294A09A9-5501-47C1-A89A-A340965A2BE2}" type="slidenum">
              <a:rPr lang="en-US" smtClean="0"/>
              <a:pPr/>
              <a:t>13</a:t>
            </a:fld>
            <a:endParaRPr lang="en-US" dirty="0">
              <a:latin typeface="+mn-lt"/>
            </a:endParaRPr>
          </a:p>
        </p:txBody>
      </p:sp>
      <p:sp>
        <p:nvSpPr>
          <p:cNvPr id="2" name="TextBox 1">
            <a:extLst>
              <a:ext uri="{FF2B5EF4-FFF2-40B4-BE49-F238E27FC236}">
                <a16:creationId xmlns:a16="http://schemas.microsoft.com/office/drawing/2014/main" id="{973AEC3C-2919-C177-C964-1CEA13FB9B01}"/>
              </a:ext>
            </a:extLst>
          </p:cNvPr>
          <p:cNvSpPr txBox="1"/>
          <p:nvPr/>
        </p:nvSpPr>
        <p:spPr>
          <a:xfrm>
            <a:off x="472611" y="278130"/>
            <a:ext cx="11137187" cy="5641858"/>
          </a:xfrm>
          <a:prstGeom prst="rect">
            <a:avLst/>
          </a:prstGeom>
          <a:noFill/>
        </p:spPr>
        <p:txBody>
          <a:bodyPr wrap="square" rtlCol="0">
            <a:spAutoFit/>
          </a:bodyPr>
          <a:lstStyle/>
          <a:p>
            <a:pPr algn="just"/>
            <a:r>
              <a:rPr lang="en-US" dirty="0">
                <a:solidFill>
                  <a:schemeClr val="bg1"/>
                </a:solidFill>
              </a:rPr>
              <a:t>5.0</a:t>
            </a:r>
            <a:r>
              <a:rPr lang="en-US" u="sng" dirty="0">
                <a:solidFill>
                  <a:schemeClr val="bg1"/>
                </a:solidFill>
              </a:rPr>
              <a:t> SonarQube Setup</a:t>
            </a:r>
          </a:p>
          <a:p>
            <a:pPr algn="just"/>
            <a:endParaRPr lang="en-US" u="sng" dirty="0">
              <a:solidFill>
                <a:schemeClr val="bg1"/>
              </a:solidFill>
            </a:endParaRPr>
          </a:p>
          <a:p>
            <a:pPr algn="just"/>
            <a:r>
              <a:rPr lang="en-US" dirty="0">
                <a:solidFill>
                  <a:schemeClr val="bg1"/>
                </a:solidFill>
              </a:rPr>
              <a:t>SonarQube is a code inspection tool being used to evaluate the pipelines created. Each pipeline which is created in Snaplogic is exported as a JSON file with .</a:t>
            </a:r>
            <a:r>
              <a:rPr lang="en-US" dirty="0" err="1">
                <a:solidFill>
                  <a:schemeClr val="bg1"/>
                </a:solidFill>
              </a:rPr>
              <a:t>slp</a:t>
            </a:r>
            <a:r>
              <a:rPr lang="en-US" dirty="0">
                <a:solidFill>
                  <a:schemeClr val="bg1"/>
                </a:solidFill>
              </a:rPr>
              <a:t> extension. All the information regarding the pipeline is present in these pipelines. Currently as a part of this demo three parameters are being evaluated:</a:t>
            </a:r>
          </a:p>
          <a:p>
            <a:pPr algn="just"/>
            <a:r>
              <a:rPr lang="en-US" dirty="0">
                <a:solidFill>
                  <a:schemeClr val="bg1"/>
                </a:solidFill>
              </a:rPr>
              <a:t>1. Common Error pipeline is being used for error handling.</a:t>
            </a:r>
          </a:p>
          <a:p>
            <a:pPr algn="just"/>
            <a:r>
              <a:rPr lang="en-US" dirty="0">
                <a:solidFill>
                  <a:schemeClr val="bg1"/>
                </a:solidFill>
              </a:rPr>
              <a:t>2. Pipeline execute snap is being used for modularization (Used to call child pipelines performing a specific function).</a:t>
            </a:r>
          </a:p>
          <a:p>
            <a:pPr algn="just"/>
            <a:r>
              <a:rPr lang="en-US" dirty="0">
                <a:solidFill>
                  <a:schemeClr val="bg1"/>
                </a:solidFill>
              </a:rPr>
              <a:t>3. Name of pipeline matches the naming convention.</a:t>
            </a:r>
          </a:p>
          <a:p>
            <a:pPr algn="just"/>
            <a:r>
              <a:rPr lang="en-US" dirty="0">
                <a:solidFill>
                  <a:schemeClr val="bg1"/>
                </a:solidFill>
              </a:rPr>
              <a:t>The SonarQube has been set up in the pyramid server and can be accessed from </a:t>
            </a:r>
            <a:r>
              <a:rPr lang="en-US" dirty="0">
                <a:solidFill>
                  <a:schemeClr val="bg1"/>
                </a:solidFill>
                <a:hlinkClick r:id="rId2"/>
              </a:rPr>
              <a:t>http://piramid:9000</a:t>
            </a:r>
            <a:r>
              <a:rPr lang="en-US" dirty="0">
                <a:solidFill>
                  <a:schemeClr val="bg1"/>
                </a:solidFill>
              </a:rPr>
              <a:t>.</a:t>
            </a:r>
          </a:p>
          <a:p>
            <a:pPr algn="just"/>
            <a:r>
              <a:rPr lang="en-US" dirty="0">
                <a:solidFill>
                  <a:schemeClr val="bg1"/>
                </a:solidFill>
              </a:rPr>
              <a:t> </a:t>
            </a:r>
          </a:p>
          <a:p>
            <a:pPr algn="just"/>
            <a:r>
              <a:rPr lang="en-US" dirty="0">
                <a:solidFill>
                  <a:schemeClr val="bg1"/>
                </a:solidFill>
              </a:rPr>
              <a:t>5.1 </a:t>
            </a:r>
            <a:r>
              <a:rPr lang="en-US" u="sng" dirty="0">
                <a:solidFill>
                  <a:schemeClr val="bg1"/>
                </a:solidFill>
              </a:rPr>
              <a:t>Creating a Quality profile in SonarQube</a:t>
            </a:r>
          </a:p>
          <a:p>
            <a:pPr algn="just"/>
            <a:endParaRPr lang="en-US" dirty="0">
              <a:solidFill>
                <a:schemeClr val="bg1"/>
              </a:solidFill>
            </a:endParaRPr>
          </a:p>
          <a:p>
            <a:pPr algn="just"/>
            <a:r>
              <a:rPr lang="en-US" dirty="0">
                <a:solidFill>
                  <a:schemeClr val="bg1"/>
                </a:solidFill>
              </a:rPr>
              <a:t>To add the new rules a new Quality profile needs to be created in SonarQube. To create a new Quality profile:</a:t>
            </a:r>
          </a:p>
          <a:p>
            <a:pPr algn="just"/>
            <a:r>
              <a:rPr lang="en-US" dirty="0">
                <a:solidFill>
                  <a:schemeClr val="bg1"/>
                </a:solidFill>
              </a:rPr>
              <a:t>(Note: To create a new Quality profile you need to be logged in as the administrator)</a:t>
            </a:r>
          </a:p>
          <a:p>
            <a:pPr algn="just"/>
            <a:r>
              <a:rPr lang="en-US" dirty="0">
                <a:solidFill>
                  <a:schemeClr val="bg1"/>
                </a:solidFill>
              </a:rPr>
              <a:t>Go to the Quality profile tab -&gt; JSON profile and select extend. And give a suitable name for the extended profile this will extend the existing rules of the default profile. </a:t>
            </a:r>
          </a:p>
          <a:p>
            <a:pPr algn="just"/>
            <a:r>
              <a:rPr lang="en-US" dirty="0">
                <a:solidFill>
                  <a:schemeClr val="bg1"/>
                </a:solidFill>
              </a:rPr>
              <a:t>In the below snap a profile with name </a:t>
            </a:r>
            <a:r>
              <a:rPr lang="en-US" dirty="0" err="1">
                <a:solidFill>
                  <a:schemeClr val="bg1"/>
                </a:solidFill>
              </a:rPr>
              <a:t>SnapLogic</a:t>
            </a:r>
            <a:r>
              <a:rPr lang="en-US" dirty="0">
                <a:solidFill>
                  <a:schemeClr val="bg1"/>
                </a:solidFill>
              </a:rPr>
              <a:t> Way has been created this will extend the existing rules in SonarQube Way parent profile</a:t>
            </a:r>
          </a:p>
          <a:p>
            <a:pPr algn="just"/>
            <a:endParaRPr lang="en-US" dirty="0">
              <a:solidFill>
                <a:schemeClr val="bg1"/>
              </a:solidFill>
            </a:endParaRPr>
          </a:p>
        </p:txBody>
      </p:sp>
    </p:spTree>
    <p:extLst>
      <p:ext uri="{BB962C8B-B14F-4D97-AF65-F5344CB8AC3E}">
        <p14:creationId xmlns:p14="http://schemas.microsoft.com/office/powerpoint/2010/main" val="353840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1620E5-9253-DAFB-2758-5D990AA436DA}"/>
              </a:ext>
            </a:extLst>
          </p:cNvPr>
          <p:cNvSpPr>
            <a:spLocks noGrp="1"/>
          </p:cNvSpPr>
          <p:nvPr>
            <p:ph type="dt" sz="half" idx="11"/>
          </p:nvPr>
        </p:nvSpPr>
        <p:spPr/>
        <p:txBody>
          <a:bodyPr/>
          <a:lstStyle/>
          <a:p>
            <a:fld id="{6FCA8E82-58CD-E045-8B98-B7A85B79B752}" type="datetime4">
              <a:rPr lang="en-US" smtClean="0"/>
              <a:pPr/>
              <a:t>January 28, 2023</a:t>
            </a:fld>
            <a:endParaRPr lang="en-US" dirty="0">
              <a:latin typeface="+mn-lt"/>
            </a:endParaRPr>
          </a:p>
        </p:txBody>
      </p:sp>
      <p:sp>
        <p:nvSpPr>
          <p:cNvPr id="5" name="Footer Placeholder 4">
            <a:extLst>
              <a:ext uri="{FF2B5EF4-FFF2-40B4-BE49-F238E27FC236}">
                <a16:creationId xmlns:a16="http://schemas.microsoft.com/office/drawing/2014/main" id="{13ECB265-2E64-9D87-7360-D84EF165AA73}"/>
              </a:ext>
            </a:extLst>
          </p:cNvPr>
          <p:cNvSpPr>
            <a:spLocks noGrp="1"/>
          </p:cNvSpPr>
          <p:nvPr>
            <p:ph type="ftr" sz="quarter" idx="12"/>
          </p:nvPr>
        </p:nvSpPr>
        <p:spPr/>
        <p:txBody>
          <a:bodyPr/>
          <a:lstStyle/>
          <a:p>
            <a:r>
              <a:rPr lang="en-US" b="0" dirty="0"/>
              <a:t>CI/CD pipeline</a:t>
            </a:r>
          </a:p>
        </p:txBody>
      </p:sp>
      <p:sp>
        <p:nvSpPr>
          <p:cNvPr id="6" name="Slide Number Placeholder 5">
            <a:extLst>
              <a:ext uri="{FF2B5EF4-FFF2-40B4-BE49-F238E27FC236}">
                <a16:creationId xmlns:a16="http://schemas.microsoft.com/office/drawing/2014/main" id="{CCC75694-4240-9D2F-02EC-D00BD9DC2DDE}"/>
              </a:ext>
            </a:extLst>
          </p:cNvPr>
          <p:cNvSpPr>
            <a:spLocks noGrp="1"/>
          </p:cNvSpPr>
          <p:nvPr>
            <p:ph type="sldNum" sz="quarter" idx="13"/>
          </p:nvPr>
        </p:nvSpPr>
        <p:spPr/>
        <p:txBody>
          <a:bodyPr/>
          <a:lstStyle/>
          <a:p>
            <a:fld id="{294A09A9-5501-47C1-A89A-A340965A2BE2}" type="slidenum">
              <a:rPr lang="en-US" smtClean="0"/>
              <a:pPr/>
              <a:t>14</a:t>
            </a:fld>
            <a:endParaRPr lang="en-US" dirty="0">
              <a:latin typeface="+mn-lt"/>
            </a:endParaRPr>
          </a:p>
        </p:txBody>
      </p:sp>
      <p:pic>
        <p:nvPicPr>
          <p:cNvPr id="2" name="Picture 1">
            <a:extLst>
              <a:ext uri="{FF2B5EF4-FFF2-40B4-BE49-F238E27FC236}">
                <a16:creationId xmlns:a16="http://schemas.microsoft.com/office/drawing/2014/main" id="{173F6A32-0E08-14FB-D8CD-B020F9A7E7F6}"/>
              </a:ext>
            </a:extLst>
          </p:cNvPr>
          <p:cNvPicPr>
            <a:picLocks noChangeAspect="1"/>
          </p:cNvPicPr>
          <p:nvPr/>
        </p:nvPicPr>
        <p:blipFill>
          <a:blip r:embed="rId2"/>
          <a:stretch>
            <a:fillRect/>
          </a:stretch>
        </p:blipFill>
        <p:spPr>
          <a:xfrm>
            <a:off x="971550" y="152642"/>
            <a:ext cx="10247830" cy="3114540"/>
          </a:xfrm>
          <a:prstGeom prst="rect">
            <a:avLst/>
          </a:prstGeom>
        </p:spPr>
      </p:pic>
      <p:sp>
        <p:nvSpPr>
          <p:cNvPr id="3" name="TextBox 2">
            <a:extLst>
              <a:ext uri="{FF2B5EF4-FFF2-40B4-BE49-F238E27FC236}">
                <a16:creationId xmlns:a16="http://schemas.microsoft.com/office/drawing/2014/main" id="{B94C8E6C-1933-4DFA-8C11-1F8729EE3D8B}"/>
              </a:ext>
            </a:extLst>
          </p:cNvPr>
          <p:cNvSpPr txBox="1"/>
          <p:nvPr/>
        </p:nvSpPr>
        <p:spPr>
          <a:xfrm>
            <a:off x="1078787" y="3637053"/>
            <a:ext cx="10140593" cy="1754326"/>
          </a:xfrm>
          <a:prstGeom prst="rect">
            <a:avLst/>
          </a:prstGeom>
          <a:noFill/>
        </p:spPr>
        <p:txBody>
          <a:bodyPr wrap="square" rtlCol="0">
            <a:spAutoFit/>
          </a:bodyPr>
          <a:lstStyle/>
          <a:p>
            <a:r>
              <a:rPr lang="en-US" dirty="0">
                <a:solidFill>
                  <a:schemeClr val="bg1"/>
                </a:solidFill>
              </a:rPr>
              <a:t>5.2 </a:t>
            </a:r>
            <a:r>
              <a:rPr lang="en-US" u="sng" dirty="0">
                <a:solidFill>
                  <a:schemeClr val="bg1"/>
                </a:solidFill>
              </a:rPr>
              <a:t>Adding custom rules to SonarQube Quality profile</a:t>
            </a:r>
          </a:p>
          <a:p>
            <a:endParaRPr lang="en-US" dirty="0">
              <a:solidFill>
                <a:schemeClr val="bg1"/>
              </a:solidFill>
            </a:endParaRPr>
          </a:p>
          <a:p>
            <a:r>
              <a:rPr lang="en-US" dirty="0">
                <a:solidFill>
                  <a:schemeClr val="bg1"/>
                </a:solidFill>
              </a:rPr>
              <a:t>To add Custom rules to the Quality profile:</a:t>
            </a:r>
          </a:p>
          <a:p>
            <a:r>
              <a:rPr lang="en-US" dirty="0">
                <a:solidFill>
                  <a:schemeClr val="bg1"/>
                </a:solidFill>
              </a:rPr>
              <a:t>1. Click on the newly created </a:t>
            </a:r>
            <a:r>
              <a:rPr lang="en-US" dirty="0" err="1">
                <a:solidFill>
                  <a:schemeClr val="bg1"/>
                </a:solidFill>
              </a:rPr>
              <a:t>sonarQube</a:t>
            </a:r>
            <a:r>
              <a:rPr lang="en-US" dirty="0">
                <a:solidFill>
                  <a:schemeClr val="bg1"/>
                </a:solidFill>
              </a:rPr>
              <a:t> Quality profile. It will take you to a new page, select activate more option.</a:t>
            </a:r>
          </a:p>
          <a:p>
            <a:endParaRPr lang="en-US" dirty="0">
              <a:solidFill>
                <a:schemeClr val="bg1"/>
              </a:solidFill>
            </a:endParaRPr>
          </a:p>
        </p:txBody>
      </p:sp>
    </p:spTree>
    <p:extLst>
      <p:ext uri="{BB962C8B-B14F-4D97-AF65-F5344CB8AC3E}">
        <p14:creationId xmlns:p14="http://schemas.microsoft.com/office/powerpoint/2010/main" val="429230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1620E5-9253-DAFB-2758-5D990AA436DA}"/>
              </a:ext>
            </a:extLst>
          </p:cNvPr>
          <p:cNvSpPr>
            <a:spLocks noGrp="1"/>
          </p:cNvSpPr>
          <p:nvPr>
            <p:ph type="dt" sz="half" idx="11"/>
          </p:nvPr>
        </p:nvSpPr>
        <p:spPr/>
        <p:txBody>
          <a:bodyPr/>
          <a:lstStyle/>
          <a:p>
            <a:fld id="{6FCA8E82-58CD-E045-8B98-B7A85B79B752}" type="datetime4">
              <a:rPr lang="en-US" smtClean="0"/>
              <a:pPr/>
              <a:t>January 28, 2023</a:t>
            </a:fld>
            <a:endParaRPr lang="en-US" dirty="0">
              <a:latin typeface="+mn-lt"/>
            </a:endParaRPr>
          </a:p>
        </p:txBody>
      </p:sp>
      <p:sp>
        <p:nvSpPr>
          <p:cNvPr id="5" name="Footer Placeholder 4">
            <a:extLst>
              <a:ext uri="{FF2B5EF4-FFF2-40B4-BE49-F238E27FC236}">
                <a16:creationId xmlns:a16="http://schemas.microsoft.com/office/drawing/2014/main" id="{13ECB265-2E64-9D87-7360-D84EF165AA73}"/>
              </a:ext>
            </a:extLst>
          </p:cNvPr>
          <p:cNvSpPr>
            <a:spLocks noGrp="1"/>
          </p:cNvSpPr>
          <p:nvPr>
            <p:ph type="ftr" sz="quarter" idx="12"/>
          </p:nvPr>
        </p:nvSpPr>
        <p:spPr/>
        <p:txBody>
          <a:bodyPr/>
          <a:lstStyle/>
          <a:p>
            <a:r>
              <a:rPr lang="en-US" b="0" dirty="0"/>
              <a:t>CI/CD pipeline</a:t>
            </a:r>
          </a:p>
        </p:txBody>
      </p:sp>
      <p:sp>
        <p:nvSpPr>
          <p:cNvPr id="6" name="Slide Number Placeholder 5">
            <a:extLst>
              <a:ext uri="{FF2B5EF4-FFF2-40B4-BE49-F238E27FC236}">
                <a16:creationId xmlns:a16="http://schemas.microsoft.com/office/drawing/2014/main" id="{CCC75694-4240-9D2F-02EC-D00BD9DC2DDE}"/>
              </a:ext>
            </a:extLst>
          </p:cNvPr>
          <p:cNvSpPr>
            <a:spLocks noGrp="1"/>
          </p:cNvSpPr>
          <p:nvPr>
            <p:ph type="sldNum" sz="quarter" idx="13"/>
          </p:nvPr>
        </p:nvSpPr>
        <p:spPr/>
        <p:txBody>
          <a:bodyPr/>
          <a:lstStyle/>
          <a:p>
            <a:fld id="{294A09A9-5501-47C1-A89A-A340965A2BE2}" type="slidenum">
              <a:rPr lang="en-US" smtClean="0"/>
              <a:pPr/>
              <a:t>15</a:t>
            </a:fld>
            <a:endParaRPr lang="en-US" dirty="0">
              <a:latin typeface="+mn-lt"/>
            </a:endParaRPr>
          </a:p>
        </p:txBody>
      </p:sp>
      <p:pic>
        <p:nvPicPr>
          <p:cNvPr id="2" name="Picture 1">
            <a:extLst>
              <a:ext uri="{FF2B5EF4-FFF2-40B4-BE49-F238E27FC236}">
                <a16:creationId xmlns:a16="http://schemas.microsoft.com/office/drawing/2014/main" id="{427DF04B-1712-59AE-C31C-1133F72175F4}"/>
              </a:ext>
            </a:extLst>
          </p:cNvPr>
          <p:cNvPicPr>
            <a:picLocks noChangeAspect="1"/>
          </p:cNvPicPr>
          <p:nvPr/>
        </p:nvPicPr>
        <p:blipFill>
          <a:blip r:embed="rId2"/>
          <a:stretch>
            <a:fillRect/>
          </a:stretch>
        </p:blipFill>
        <p:spPr>
          <a:xfrm>
            <a:off x="4514272" y="173323"/>
            <a:ext cx="2259330" cy="1990725"/>
          </a:xfrm>
          <a:prstGeom prst="rect">
            <a:avLst/>
          </a:prstGeom>
        </p:spPr>
      </p:pic>
      <p:sp>
        <p:nvSpPr>
          <p:cNvPr id="3" name="TextBox 2">
            <a:extLst>
              <a:ext uri="{FF2B5EF4-FFF2-40B4-BE49-F238E27FC236}">
                <a16:creationId xmlns:a16="http://schemas.microsoft.com/office/drawing/2014/main" id="{53F2A8DE-1C04-0DC2-FDA7-E76DC45DA429}"/>
              </a:ext>
            </a:extLst>
          </p:cNvPr>
          <p:cNvSpPr txBox="1"/>
          <p:nvPr/>
        </p:nvSpPr>
        <p:spPr>
          <a:xfrm>
            <a:off x="971550" y="2578814"/>
            <a:ext cx="9271785" cy="369332"/>
          </a:xfrm>
          <a:prstGeom prst="rect">
            <a:avLst/>
          </a:prstGeom>
          <a:noFill/>
        </p:spPr>
        <p:txBody>
          <a:bodyPr wrap="square" rtlCol="0">
            <a:spAutoFit/>
          </a:bodyPr>
          <a:lstStyle/>
          <a:p>
            <a:r>
              <a:rPr lang="en-US" dirty="0">
                <a:solidFill>
                  <a:schemeClr val="bg1"/>
                </a:solidFill>
              </a:rPr>
              <a:t>2. This will take you to a new page, select Regular expression on Key rule.</a:t>
            </a:r>
          </a:p>
        </p:txBody>
      </p:sp>
      <p:pic>
        <p:nvPicPr>
          <p:cNvPr id="7" name="Picture 6">
            <a:extLst>
              <a:ext uri="{FF2B5EF4-FFF2-40B4-BE49-F238E27FC236}">
                <a16:creationId xmlns:a16="http://schemas.microsoft.com/office/drawing/2014/main" id="{88FDC28D-EA53-A1BB-F311-2E87DD874BCA}"/>
              </a:ext>
            </a:extLst>
          </p:cNvPr>
          <p:cNvPicPr>
            <a:picLocks noChangeAspect="1"/>
          </p:cNvPicPr>
          <p:nvPr/>
        </p:nvPicPr>
        <p:blipFill>
          <a:blip r:embed="rId3"/>
          <a:stretch>
            <a:fillRect/>
          </a:stretch>
        </p:blipFill>
        <p:spPr>
          <a:xfrm>
            <a:off x="1333499" y="3047999"/>
            <a:ext cx="9598203" cy="1113035"/>
          </a:xfrm>
          <a:prstGeom prst="rect">
            <a:avLst/>
          </a:prstGeom>
        </p:spPr>
      </p:pic>
      <p:pic>
        <p:nvPicPr>
          <p:cNvPr id="8" name="Picture 7">
            <a:extLst>
              <a:ext uri="{FF2B5EF4-FFF2-40B4-BE49-F238E27FC236}">
                <a16:creationId xmlns:a16="http://schemas.microsoft.com/office/drawing/2014/main" id="{5F14D2D9-5D82-4C8C-7670-FB4308FD6717}"/>
              </a:ext>
            </a:extLst>
          </p:cNvPr>
          <p:cNvPicPr>
            <a:picLocks noChangeAspect="1"/>
          </p:cNvPicPr>
          <p:nvPr/>
        </p:nvPicPr>
        <p:blipFill>
          <a:blip r:embed="rId4"/>
          <a:stretch>
            <a:fillRect/>
          </a:stretch>
        </p:blipFill>
        <p:spPr>
          <a:xfrm>
            <a:off x="2834276" y="4516688"/>
            <a:ext cx="2228850" cy="600075"/>
          </a:xfrm>
          <a:prstGeom prst="rect">
            <a:avLst/>
          </a:prstGeom>
        </p:spPr>
      </p:pic>
    </p:spTree>
    <p:extLst>
      <p:ext uri="{BB962C8B-B14F-4D97-AF65-F5344CB8AC3E}">
        <p14:creationId xmlns:p14="http://schemas.microsoft.com/office/powerpoint/2010/main" val="1878585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1620E5-9253-DAFB-2758-5D990AA436DA}"/>
              </a:ext>
            </a:extLst>
          </p:cNvPr>
          <p:cNvSpPr>
            <a:spLocks noGrp="1"/>
          </p:cNvSpPr>
          <p:nvPr>
            <p:ph type="dt" sz="half" idx="11"/>
          </p:nvPr>
        </p:nvSpPr>
        <p:spPr/>
        <p:txBody>
          <a:bodyPr/>
          <a:lstStyle/>
          <a:p>
            <a:fld id="{6FCA8E82-58CD-E045-8B98-B7A85B79B752}" type="datetime4">
              <a:rPr lang="en-US" smtClean="0"/>
              <a:pPr/>
              <a:t>January 28, 2023</a:t>
            </a:fld>
            <a:endParaRPr lang="en-US" dirty="0">
              <a:latin typeface="+mn-lt"/>
            </a:endParaRPr>
          </a:p>
        </p:txBody>
      </p:sp>
      <p:sp>
        <p:nvSpPr>
          <p:cNvPr id="5" name="Footer Placeholder 4">
            <a:extLst>
              <a:ext uri="{FF2B5EF4-FFF2-40B4-BE49-F238E27FC236}">
                <a16:creationId xmlns:a16="http://schemas.microsoft.com/office/drawing/2014/main" id="{13ECB265-2E64-9D87-7360-D84EF165AA73}"/>
              </a:ext>
            </a:extLst>
          </p:cNvPr>
          <p:cNvSpPr>
            <a:spLocks noGrp="1"/>
          </p:cNvSpPr>
          <p:nvPr>
            <p:ph type="ftr" sz="quarter" idx="12"/>
          </p:nvPr>
        </p:nvSpPr>
        <p:spPr/>
        <p:txBody>
          <a:bodyPr/>
          <a:lstStyle/>
          <a:p>
            <a:r>
              <a:rPr lang="en-US" b="0" dirty="0"/>
              <a:t>CI/CD pipeline</a:t>
            </a:r>
          </a:p>
        </p:txBody>
      </p:sp>
      <p:sp>
        <p:nvSpPr>
          <p:cNvPr id="6" name="Slide Number Placeholder 5">
            <a:extLst>
              <a:ext uri="{FF2B5EF4-FFF2-40B4-BE49-F238E27FC236}">
                <a16:creationId xmlns:a16="http://schemas.microsoft.com/office/drawing/2014/main" id="{CCC75694-4240-9D2F-02EC-D00BD9DC2DDE}"/>
              </a:ext>
            </a:extLst>
          </p:cNvPr>
          <p:cNvSpPr>
            <a:spLocks noGrp="1"/>
          </p:cNvSpPr>
          <p:nvPr>
            <p:ph type="sldNum" sz="quarter" idx="13"/>
          </p:nvPr>
        </p:nvSpPr>
        <p:spPr/>
        <p:txBody>
          <a:bodyPr/>
          <a:lstStyle/>
          <a:p>
            <a:fld id="{294A09A9-5501-47C1-A89A-A340965A2BE2}" type="slidenum">
              <a:rPr lang="en-US" smtClean="0"/>
              <a:pPr/>
              <a:t>16</a:t>
            </a:fld>
            <a:endParaRPr lang="en-US" dirty="0">
              <a:latin typeface="+mn-lt"/>
            </a:endParaRPr>
          </a:p>
        </p:txBody>
      </p:sp>
      <p:sp>
        <p:nvSpPr>
          <p:cNvPr id="2" name="TextBox 1">
            <a:extLst>
              <a:ext uri="{FF2B5EF4-FFF2-40B4-BE49-F238E27FC236}">
                <a16:creationId xmlns:a16="http://schemas.microsoft.com/office/drawing/2014/main" id="{DC9F274A-8E80-07D5-9EEC-582930E646CF}"/>
              </a:ext>
            </a:extLst>
          </p:cNvPr>
          <p:cNvSpPr txBox="1"/>
          <p:nvPr/>
        </p:nvSpPr>
        <p:spPr>
          <a:xfrm>
            <a:off x="893852" y="308225"/>
            <a:ext cx="4736386" cy="369332"/>
          </a:xfrm>
          <a:prstGeom prst="rect">
            <a:avLst/>
          </a:prstGeom>
          <a:noFill/>
        </p:spPr>
        <p:txBody>
          <a:bodyPr wrap="square" rtlCol="0">
            <a:spAutoFit/>
          </a:bodyPr>
          <a:lstStyle/>
          <a:p>
            <a:r>
              <a:rPr lang="en-US" dirty="0">
                <a:solidFill>
                  <a:schemeClr val="bg1"/>
                </a:solidFill>
              </a:rPr>
              <a:t>3. Click on create Custom rules. </a:t>
            </a:r>
          </a:p>
        </p:txBody>
      </p:sp>
      <p:pic>
        <p:nvPicPr>
          <p:cNvPr id="3" name="Picture 2">
            <a:extLst>
              <a:ext uri="{FF2B5EF4-FFF2-40B4-BE49-F238E27FC236}">
                <a16:creationId xmlns:a16="http://schemas.microsoft.com/office/drawing/2014/main" id="{FFA7C617-89DE-5A49-2175-38B404415886}"/>
              </a:ext>
            </a:extLst>
          </p:cNvPr>
          <p:cNvPicPr>
            <a:picLocks noChangeAspect="1"/>
          </p:cNvPicPr>
          <p:nvPr/>
        </p:nvPicPr>
        <p:blipFill>
          <a:blip r:embed="rId2"/>
          <a:stretch>
            <a:fillRect/>
          </a:stretch>
        </p:blipFill>
        <p:spPr>
          <a:xfrm>
            <a:off x="952386" y="838615"/>
            <a:ext cx="3816207" cy="3381995"/>
          </a:xfrm>
          <a:prstGeom prst="rect">
            <a:avLst/>
          </a:prstGeom>
        </p:spPr>
      </p:pic>
    </p:spTree>
    <p:extLst>
      <p:ext uri="{BB962C8B-B14F-4D97-AF65-F5344CB8AC3E}">
        <p14:creationId xmlns:p14="http://schemas.microsoft.com/office/powerpoint/2010/main" val="4056493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1620E5-9253-DAFB-2758-5D990AA436DA}"/>
              </a:ext>
            </a:extLst>
          </p:cNvPr>
          <p:cNvSpPr>
            <a:spLocks noGrp="1"/>
          </p:cNvSpPr>
          <p:nvPr>
            <p:ph type="dt" sz="half" idx="11"/>
          </p:nvPr>
        </p:nvSpPr>
        <p:spPr/>
        <p:txBody>
          <a:bodyPr/>
          <a:lstStyle/>
          <a:p>
            <a:fld id="{6FCA8E82-58CD-E045-8B98-B7A85B79B752}" type="datetime4">
              <a:rPr lang="en-US" smtClean="0"/>
              <a:pPr/>
              <a:t>January 28, 2023</a:t>
            </a:fld>
            <a:endParaRPr lang="en-US" dirty="0">
              <a:latin typeface="+mn-lt"/>
            </a:endParaRPr>
          </a:p>
        </p:txBody>
      </p:sp>
      <p:sp>
        <p:nvSpPr>
          <p:cNvPr id="5" name="Footer Placeholder 4">
            <a:extLst>
              <a:ext uri="{FF2B5EF4-FFF2-40B4-BE49-F238E27FC236}">
                <a16:creationId xmlns:a16="http://schemas.microsoft.com/office/drawing/2014/main" id="{13ECB265-2E64-9D87-7360-D84EF165AA73}"/>
              </a:ext>
            </a:extLst>
          </p:cNvPr>
          <p:cNvSpPr>
            <a:spLocks noGrp="1"/>
          </p:cNvSpPr>
          <p:nvPr>
            <p:ph type="ftr" sz="quarter" idx="12"/>
          </p:nvPr>
        </p:nvSpPr>
        <p:spPr/>
        <p:txBody>
          <a:bodyPr/>
          <a:lstStyle/>
          <a:p>
            <a:r>
              <a:rPr lang="en-US" b="0" dirty="0"/>
              <a:t>CI/CD pipeline</a:t>
            </a:r>
          </a:p>
        </p:txBody>
      </p:sp>
      <p:sp>
        <p:nvSpPr>
          <p:cNvPr id="6" name="Slide Number Placeholder 5">
            <a:extLst>
              <a:ext uri="{FF2B5EF4-FFF2-40B4-BE49-F238E27FC236}">
                <a16:creationId xmlns:a16="http://schemas.microsoft.com/office/drawing/2014/main" id="{CCC75694-4240-9D2F-02EC-D00BD9DC2DDE}"/>
              </a:ext>
            </a:extLst>
          </p:cNvPr>
          <p:cNvSpPr>
            <a:spLocks noGrp="1"/>
          </p:cNvSpPr>
          <p:nvPr>
            <p:ph type="sldNum" sz="quarter" idx="13"/>
          </p:nvPr>
        </p:nvSpPr>
        <p:spPr/>
        <p:txBody>
          <a:bodyPr/>
          <a:lstStyle/>
          <a:p>
            <a:fld id="{294A09A9-5501-47C1-A89A-A340965A2BE2}" type="slidenum">
              <a:rPr lang="en-US" smtClean="0"/>
              <a:pPr/>
              <a:t>17</a:t>
            </a:fld>
            <a:endParaRPr lang="en-US" dirty="0">
              <a:latin typeface="+mn-lt"/>
            </a:endParaRPr>
          </a:p>
        </p:txBody>
      </p:sp>
      <p:sp>
        <p:nvSpPr>
          <p:cNvPr id="2" name="TextBox 1">
            <a:extLst>
              <a:ext uri="{FF2B5EF4-FFF2-40B4-BE49-F238E27FC236}">
                <a16:creationId xmlns:a16="http://schemas.microsoft.com/office/drawing/2014/main" id="{48F5B5DF-E514-D407-08BA-7597B1246910}"/>
              </a:ext>
            </a:extLst>
          </p:cNvPr>
          <p:cNvSpPr txBox="1"/>
          <p:nvPr/>
        </p:nvSpPr>
        <p:spPr>
          <a:xfrm>
            <a:off x="369869" y="493159"/>
            <a:ext cx="11168009" cy="3435556"/>
          </a:xfrm>
          <a:prstGeom prst="rect">
            <a:avLst/>
          </a:prstGeom>
          <a:noFill/>
        </p:spPr>
        <p:txBody>
          <a:bodyPr wrap="square" rtlCol="0">
            <a:spAutoFit/>
          </a:bodyPr>
          <a:lstStyle/>
          <a:p>
            <a:pPr marL="571500" marR="0" algn="just">
              <a:lnSpc>
                <a:spcPct val="107000"/>
              </a:lnSpc>
              <a:spcBef>
                <a:spcPts val="0"/>
              </a:spcBef>
              <a:spcAft>
                <a:spcPts val="0"/>
              </a:spcAf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Now a pop will appear where you need to give the following details:</a:t>
            </a:r>
            <a:b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Name:</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name of the rule.</a:t>
            </a:r>
          </a:p>
          <a:p>
            <a:pPr marL="571500" marR="0" algn="just">
              <a:lnSpc>
                <a:spcPct val="107000"/>
              </a:lnSpc>
              <a:spcBef>
                <a:spcPts val="0"/>
              </a:spcBef>
              <a:spcAft>
                <a:spcPts val="0"/>
              </a:spcAft>
            </a:pP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Description:</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briefly describing the rule.</a:t>
            </a:r>
          </a:p>
          <a:p>
            <a:pPr marL="571500" marR="0" algn="just">
              <a:lnSpc>
                <a:spcPct val="107000"/>
              </a:lnSpc>
              <a:spcBef>
                <a:spcPts val="0"/>
              </a:spcBef>
              <a:spcAft>
                <a:spcPts val="0"/>
              </a:spcAft>
            </a:pP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Severity:</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Set a specific severity this will be later used in the custom quality gate that will be   created to fail the check based on a condition.</a:t>
            </a:r>
          </a:p>
          <a:p>
            <a:pPr marL="571500" marR="0" algn="just">
              <a:lnSpc>
                <a:spcPct val="107000"/>
              </a:lnSpc>
              <a:spcBef>
                <a:spcPts val="0"/>
              </a:spcBef>
              <a:spcAft>
                <a:spcPts val="0"/>
              </a:spcAft>
            </a:pP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Regular Expression:</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will be matched against the value for the field key given.</a:t>
            </a:r>
          </a:p>
          <a:p>
            <a:pPr marL="571500" marR="0" algn="just">
              <a:lnSpc>
                <a:spcPct val="107000"/>
              </a:lnSpc>
              <a:spcBef>
                <a:spcPts val="0"/>
              </a:spcBef>
              <a:spcAft>
                <a:spcPts val="0"/>
              </a:spcAft>
            </a:pP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Message:</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Error message whenever to be displayed the rule fails.</a:t>
            </a:r>
          </a:p>
          <a:p>
            <a:pPr marL="571500" marR="0" algn="just">
              <a:lnSpc>
                <a:spcPct val="107000"/>
              </a:lnSpc>
              <a:spcBef>
                <a:spcPts val="0"/>
              </a:spcBef>
              <a:spcAft>
                <a:spcPts val="0"/>
              </a:spcAft>
            </a:pP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Field Key:</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Provide the hierarchy for the field separated by ','. To check all occurrences of the 	 </a:t>
            </a:r>
            <a:r>
              <a:rPr lang="en-US" sz="1800" b="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fieldKey</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use </a:t>
            </a: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fieldKey</a:t>
            </a: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marL="571500" marR="0" indent="342900" algn="just">
              <a:lnSpc>
                <a:spcPct val="107000"/>
              </a:lnSpc>
              <a:spcBef>
                <a:spcPts val="0"/>
              </a:spcBef>
              <a:spcAft>
                <a:spcPts val="800"/>
              </a:spcAf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Example: </a:t>
            </a: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class_id</a:t>
            </a: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This will check the regular expression for all class Id.</a:t>
            </a:r>
          </a:p>
          <a:p>
            <a:pPr algn="just"/>
            <a:endParaRPr lang="en-US" dirty="0">
              <a:solidFill>
                <a:schemeClr val="bg1"/>
              </a:solidFill>
            </a:endParaRPr>
          </a:p>
        </p:txBody>
      </p:sp>
      <p:sp>
        <p:nvSpPr>
          <p:cNvPr id="3" name="TextBox 2">
            <a:extLst>
              <a:ext uri="{FF2B5EF4-FFF2-40B4-BE49-F238E27FC236}">
                <a16:creationId xmlns:a16="http://schemas.microsoft.com/office/drawing/2014/main" id="{2C7C20FE-4080-F46F-E0A2-93CDD8302495}"/>
              </a:ext>
            </a:extLst>
          </p:cNvPr>
          <p:cNvSpPr txBox="1"/>
          <p:nvPr/>
        </p:nvSpPr>
        <p:spPr>
          <a:xfrm>
            <a:off x="971550" y="4109663"/>
            <a:ext cx="9189592" cy="1754326"/>
          </a:xfrm>
          <a:prstGeom prst="rect">
            <a:avLst/>
          </a:prstGeom>
          <a:noFill/>
        </p:spPr>
        <p:txBody>
          <a:bodyPr wrap="square" rtlCol="0">
            <a:spAutoFit/>
          </a:bodyPr>
          <a:lstStyle/>
          <a:p>
            <a:pPr algn="just"/>
            <a:r>
              <a:rPr lang="en-US" dirty="0" err="1">
                <a:solidFill>
                  <a:schemeClr val="bg1"/>
                </a:solidFill>
              </a:rPr>
              <a:t>property_map,settings,error_pipeline,value</a:t>
            </a:r>
            <a:r>
              <a:rPr lang="en-US" dirty="0">
                <a:solidFill>
                  <a:schemeClr val="bg1"/>
                </a:solidFill>
              </a:rPr>
              <a:t> : This will check for the value field which is as per the specified field hierarchy.</a:t>
            </a:r>
          </a:p>
          <a:p>
            <a:pPr algn="just"/>
            <a:r>
              <a:rPr lang="en-US" dirty="0" err="1">
                <a:solidFill>
                  <a:schemeClr val="bg1"/>
                </a:solidFill>
              </a:rPr>
              <a:t>MatchCheck</a:t>
            </a:r>
            <a:r>
              <a:rPr lang="en-US" dirty="0">
                <a:solidFill>
                  <a:schemeClr val="bg1"/>
                </a:solidFill>
              </a:rPr>
              <a:t> (One/All): Provide the value as 'One' or 'All' to match the value against regular expression for 'All' the values of the specified </a:t>
            </a:r>
            <a:r>
              <a:rPr lang="en-US" dirty="0" err="1">
                <a:solidFill>
                  <a:schemeClr val="bg1"/>
                </a:solidFill>
              </a:rPr>
              <a:t>fieldKey</a:t>
            </a:r>
            <a:r>
              <a:rPr lang="en-US" dirty="0">
                <a:solidFill>
                  <a:schemeClr val="bg1"/>
                </a:solidFill>
              </a:rPr>
              <a:t> or 'One' among the values of the specified </a:t>
            </a:r>
            <a:r>
              <a:rPr lang="en-US" dirty="0" err="1">
                <a:solidFill>
                  <a:schemeClr val="bg1"/>
                </a:solidFill>
              </a:rPr>
              <a:t>fieldKey</a:t>
            </a:r>
            <a:r>
              <a:rPr lang="en-US" dirty="0">
                <a:solidFill>
                  <a:schemeClr val="bg1"/>
                </a:solidFill>
              </a:rPr>
              <a:t>.</a:t>
            </a:r>
          </a:p>
          <a:p>
            <a:pPr algn="just"/>
            <a:endParaRPr lang="en-US" dirty="0">
              <a:solidFill>
                <a:schemeClr val="bg1"/>
              </a:solidFill>
            </a:endParaRPr>
          </a:p>
        </p:txBody>
      </p:sp>
    </p:spTree>
    <p:extLst>
      <p:ext uri="{BB962C8B-B14F-4D97-AF65-F5344CB8AC3E}">
        <p14:creationId xmlns:p14="http://schemas.microsoft.com/office/powerpoint/2010/main" val="885575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1620E5-9253-DAFB-2758-5D990AA436DA}"/>
              </a:ext>
            </a:extLst>
          </p:cNvPr>
          <p:cNvSpPr>
            <a:spLocks noGrp="1"/>
          </p:cNvSpPr>
          <p:nvPr>
            <p:ph type="dt" sz="half" idx="11"/>
          </p:nvPr>
        </p:nvSpPr>
        <p:spPr/>
        <p:txBody>
          <a:bodyPr/>
          <a:lstStyle/>
          <a:p>
            <a:fld id="{6FCA8E82-58CD-E045-8B98-B7A85B79B752}" type="datetime4">
              <a:rPr lang="en-US" smtClean="0"/>
              <a:pPr/>
              <a:t>January 28, 2023</a:t>
            </a:fld>
            <a:endParaRPr lang="en-US" dirty="0">
              <a:latin typeface="+mn-lt"/>
            </a:endParaRPr>
          </a:p>
        </p:txBody>
      </p:sp>
      <p:sp>
        <p:nvSpPr>
          <p:cNvPr id="5" name="Footer Placeholder 4">
            <a:extLst>
              <a:ext uri="{FF2B5EF4-FFF2-40B4-BE49-F238E27FC236}">
                <a16:creationId xmlns:a16="http://schemas.microsoft.com/office/drawing/2014/main" id="{13ECB265-2E64-9D87-7360-D84EF165AA73}"/>
              </a:ext>
            </a:extLst>
          </p:cNvPr>
          <p:cNvSpPr>
            <a:spLocks noGrp="1"/>
          </p:cNvSpPr>
          <p:nvPr>
            <p:ph type="ftr" sz="quarter" idx="12"/>
          </p:nvPr>
        </p:nvSpPr>
        <p:spPr/>
        <p:txBody>
          <a:bodyPr/>
          <a:lstStyle/>
          <a:p>
            <a:r>
              <a:rPr lang="en-US" b="0" dirty="0"/>
              <a:t>CI/CD pipeline</a:t>
            </a:r>
          </a:p>
        </p:txBody>
      </p:sp>
      <p:sp>
        <p:nvSpPr>
          <p:cNvPr id="6" name="Slide Number Placeholder 5">
            <a:extLst>
              <a:ext uri="{FF2B5EF4-FFF2-40B4-BE49-F238E27FC236}">
                <a16:creationId xmlns:a16="http://schemas.microsoft.com/office/drawing/2014/main" id="{CCC75694-4240-9D2F-02EC-D00BD9DC2DDE}"/>
              </a:ext>
            </a:extLst>
          </p:cNvPr>
          <p:cNvSpPr>
            <a:spLocks noGrp="1"/>
          </p:cNvSpPr>
          <p:nvPr>
            <p:ph type="sldNum" sz="quarter" idx="13"/>
          </p:nvPr>
        </p:nvSpPr>
        <p:spPr/>
        <p:txBody>
          <a:bodyPr/>
          <a:lstStyle/>
          <a:p>
            <a:fld id="{294A09A9-5501-47C1-A89A-A340965A2BE2}" type="slidenum">
              <a:rPr lang="en-US" smtClean="0"/>
              <a:pPr/>
              <a:t>18</a:t>
            </a:fld>
            <a:endParaRPr lang="en-US" dirty="0">
              <a:latin typeface="+mn-lt"/>
            </a:endParaRPr>
          </a:p>
        </p:txBody>
      </p:sp>
      <p:sp>
        <p:nvSpPr>
          <p:cNvPr id="11" name="TextBox 10">
            <a:extLst>
              <a:ext uri="{FF2B5EF4-FFF2-40B4-BE49-F238E27FC236}">
                <a16:creationId xmlns:a16="http://schemas.microsoft.com/office/drawing/2014/main" id="{753E95FA-0D8B-2BD0-E5EE-3607877B2BDC}"/>
              </a:ext>
            </a:extLst>
          </p:cNvPr>
          <p:cNvSpPr txBox="1"/>
          <p:nvPr/>
        </p:nvSpPr>
        <p:spPr>
          <a:xfrm>
            <a:off x="971550" y="400692"/>
            <a:ext cx="10309474" cy="4955203"/>
          </a:xfrm>
          <a:prstGeom prst="rect">
            <a:avLst/>
          </a:prstGeom>
          <a:noFill/>
        </p:spPr>
        <p:txBody>
          <a:bodyPr wrap="square" rtlCol="0">
            <a:spAutoFit/>
          </a:bodyPr>
          <a:lstStyle/>
          <a:p>
            <a:pPr algn="just"/>
            <a:r>
              <a:rPr lang="en-US"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Rule Reference Links:</a:t>
            </a:r>
          </a:p>
          <a:p>
            <a:pPr algn="just"/>
            <a:endParaRPr lang="en-US"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just"/>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http://piramid:9000/coding_rules?activation=true&amp;open=json%3APipelineExecuteCheck&amp;qprofile=AW6n0AGhrsSETaXJ2fVm</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http://piramid:9000/coding_rules?activation=true&amp;open=json%3AErrorPipelineCheck&amp;qprofile=AW6n0AGhrsSETaXJ2fVm</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5.3 </a:t>
            </a:r>
            <a:r>
              <a:rPr lang="en-US" sz="2000" b="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Creating Project in SonarQube</a:t>
            </a:r>
          </a:p>
          <a:p>
            <a:pPr algn="just"/>
            <a:endParaRPr lang="en-US" sz="2000" b="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SonarQube project will be used to analyze the files. The Quality gate and the quality profile will be associated to this project. Based on the rules in the Quality profiles and the condition in the Quality gate the decision will be taken whether the SonarQube check was successful or not.</a:t>
            </a:r>
          </a:p>
          <a:p>
            <a:pPr algn="just"/>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 create a new project: </a:t>
            </a:r>
          </a:p>
          <a:p>
            <a:pPr algn="just"/>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 Go to the Administration tab and there select Project-&gt; Management.</a:t>
            </a:r>
          </a:p>
          <a:p>
            <a:pPr algn="just"/>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0FE37C46-DFFC-A2B8-E933-FB5838D92BAE}"/>
              </a:ext>
            </a:extLst>
          </p:cNvPr>
          <p:cNvPicPr>
            <a:picLocks noChangeAspect="1"/>
          </p:cNvPicPr>
          <p:nvPr/>
        </p:nvPicPr>
        <p:blipFill>
          <a:blip r:embed="rId4"/>
          <a:stretch>
            <a:fillRect/>
          </a:stretch>
        </p:blipFill>
        <p:spPr>
          <a:xfrm>
            <a:off x="2907799" y="4713300"/>
            <a:ext cx="5907427" cy="1546871"/>
          </a:xfrm>
          <a:prstGeom prst="rect">
            <a:avLst/>
          </a:prstGeom>
        </p:spPr>
      </p:pic>
    </p:spTree>
    <p:extLst>
      <p:ext uri="{BB962C8B-B14F-4D97-AF65-F5344CB8AC3E}">
        <p14:creationId xmlns:p14="http://schemas.microsoft.com/office/powerpoint/2010/main" val="64033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1620E5-9253-DAFB-2758-5D990AA436DA}"/>
              </a:ext>
            </a:extLst>
          </p:cNvPr>
          <p:cNvSpPr>
            <a:spLocks noGrp="1"/>
          </p:cNvSpPr>
          <p:nvPr>
            <p:ph type="dt" sz="half" idx="11"/>
          </p:nvPr>
        </p:nvSpPr>
        <p:spPr/>
        <p:txBody>
          <a:bodyPr/>
          <a:lstStyle/>
          <a:p>
            <a:fld id="{6FCA8E82-58CD-E045-8B98-B7A85B79B752}" type="datetime4">
              <a:rPr lang="en-US" smtClean="0"/>
              <a:pPr/>
              <a:t>January 28, 2023</a:t>
            </a:fld>
            <a:endParaRPr lang="en-US" dirty="0">
              <a:latin typeface="+mn-lt"/>
            </a:endParaRPr>
          </a:p>
        </p:txBody>
      </p:sp>
      <p:sp>
        <p:nvSpPr>
          <p:cNvPr id="5" name="Footer Placeholder 4">
            <a:extLst>
              <a:ext uri="{FF2B5EF4-FFF2-40B4-BE49-F238E27FC236}">
                <a16:creationId xmlns:a16="http://schemas.microsoft.com/office/drawing/2014/main" id="{13ECB265-2E64-9D87-7360-D84EF165AA73}"/>
              </a:ext>
            </a:extLst>
          </p:cNvPr>
          <p:cNvSpPr>
            <a:spLocks noGrp="1"/>
          </p:cNvSpPr>
          <p:nvPr>
            <p:ph type="ftr" sz="quarter" idx="12"/>
          </p:nvPr>
        </p:nvSpPr>
        <p:spPr/>
        <p:txBody>
          <a:bodyPr/>
          <a:lstStyle/>
          <a:p>
            <a:r>
              <a:rPr lang="en-US" b="0" dirty="0"/>
              <a:t>CI/CD pipeline</a:t>
            </a:r>
          </a:p>
        </p:txBody>
      </p:sp>
      <p:sp>
        <p:nvSpPr>
          <p:cNvPr id="6" name="Slide Number Placeholder 5">
            <a:extLst>
              <a:ext uri="{FF2B5EF4-FFF2-40B4-BE49-F238E27FC236}">
                <a16:creationId xmlns:a16="http://schemas.microsoft.com/office/drawing/2014/main" id="{CCC75694-4240-9D2F-02EC-D00BD9DC2DDE}"/>
              </a:ext>
            </a:extLst>
          </p:cNvPr>
          <p:cNvSpPr>
            <a:spLocks noGrp="1"/>
          </p:cNvSpPr>
          <p:nvPr>
            <p:ph type="sldNum" sz="quarter" idx="13"/>
          </p:nvPr>
        </p:nvSpPr>
        <p:spPr/>
        <p:txBody>
          <a:bodyPr/>
          <a:lstStyle/>
          <a:p>
            <a:fld id="{294A09A9-5501-47C1-A89A-A340965A2BE2}" type="slidenum">
              <a:rPr lang="en-US" smtClean="0"/>
              <a:pPr/>
              <a:t>19</a:t>
            </a:fld>
            <a:endParaRPr lang="en-US" dirty="0">
              <a:latin typeface="+mn-lt"/>
            </a:endParaRPr>
          </a:p>
        </p:txBody>
      </p:sp>
      <p:sp>
        <p:nvSpPr>
          <p:cNvPr id="2" name="TextBox 1">
            <a:extLst>
              <a:ext uri="{FF2B5EF4-FFF2-40B4-BE49-F238E27FC236}">
                <a16:creationId xmlns:a16="http://schemas.microsoft.com/office/drawing/2014/main" id="{A98F2028-E58E-611F-CC74-E189E7D78DFE}"/>
              </a:ext>
            </a:extLst>
          </p:cNvPr>
          <p:cNvSpPr txBox="1"/>
          <p:nvPr/>
        </p:nvSpPr>
        <p:spPr>
          <a:xfrm>
            <a:off x="636998" y="541912"/>
            <a:ext cx="10746768" cy="924674"/>
          </a:xfrm>
          <a:prstGeom prst="rect">
            <a:avLst/>
          </a:prstGeom>
          <a:noFill/>
        </p:spPr>
        <p:txBody>
          <a:bodyPr wrap="square" rtlCol="0">
            <a:spAutoFit/>
          </a:bodyPr>
          <a:lstStyle/>
          <a:p>
            <a:r>
              <a:rPr lang="en-US" dirty="0">
                <a:solidFill>
                  <a:schemeClr val="bg1"/>
                </a:solidFill>
              </a:rPr>
              <a:t>2. Select Create project and specify a name and key.</a:t>
            </a:r>
          </a:p>
          <a:p>
            <a:r>
              <a:rPr lang="en-US" dirty="0">
                <a:solidFill>
                  <a:schemeClr val="bg1"/>
                </a:solidFill>
              </a:rPr>
              <a:t>3. Click on the project created and a new token can be created or an existing can be used:</a:t>
            </a:r>
          </a:p>
          <a:p>
            <a:endParaRPr lang="en-US" dirty="0">
              <a:solidFill>
                <a:schemeClr val="bg1"/>
              </a:solidFill>
            </a:endParaRPr>
          </a:p>
        </p:txBody>
      </p:sp>
      <p:pic>
        <p:nvPicPr>
          <p:cNvPr id="3" name="Picture 2">
            <a:extLst>
              <a:ext uri="{FF2B5EF4-FFF2-40B4-BE49-F238E27FC236}">
                <a16:creationId xmlns:a16="http://schemas.microsoft.com/office/drawing/2014/main" id="{670B26B9-11EC-4E8D-949E-0946F0A7271A}"/>
              </a:ext>
            </a:extLst>
          </p:cNvPr>
          <p:cNvPicPr>
            <a:picLocks noChangeAspect="1"/>
          </p:cNvPicPr>
          <p:nvPr/>
        </p:nvPicPr>
        <p:blipFill>
          <a:blip r:embed="rId2"/>
          <a:stretch>
            <a:fillRect/>
          </a:stretch>
        </p:blipFill>
        <p:spPr>
          <a:xfrm>
            <a:off x="781367" y="1988221"/>
            <a:ext cx="5314633" cy="3300728"/>
          </a:xfrm>
          <a:prstGeom prst="rect">
            <a:avLst/>
          </a:prstGeom>
        </p:spPr>
      </p:pic>
    </p:spTree>
    <p:extLst>
      <p:ext uri="{BB962C8B-B14F-4D97-AF65-F5344CB8AC3E}">
        <p14:creationId xmlns:p14="http://schemas.microsoft.com/office/powerpoint/2010/main" val="64026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326B08-0571-4FAD-7770-F0FF928ADDEA}"/>
              </a:ext>
            </a:extLst>
          </p:cNvPr>
          <p:cNvSpPr>
            <a:spLocks noGrp="1"/>
          </p:cNvSpPr>
          <p:nvPr>
            <p:ph type="title"/>
          </p:nvPr>
        </p:nvSpPr>
        <p:spPr/>
        <p:txBody>
          <a:bodyPr/>
          <a:lstStyle/>
          <a:p>
            <a:r>
              <a:rPr lang="en-US" dirty="0"/>
              <a:t>Contents </a:t>
            </a:r>
          </a:p>
        </p:txBody>
      </p:sp>
      <p:sp>
        <p:nvSpPr>
          <p:cNvPr id="4" name="Date Placeholder 3">
            <a:extLst>
              <a:ext uri="{FF2B5EF4-FFF2-40B4-BE49-F238E27FC236}">
                <a16:creationId xmlns:a16="http://schemas.microsoft.com/office/drawing/2014/main" id="{CE41DE03-2078-66BA-7274-7B36BB847789}"/>
              </a:ext>
            </a:extLst>
          </p:cNvPr>
          <p:cNvSpPr>
            <a:spLocks noGrp="1"/>
          </p:cNvSpPr>
          <p:nvPr>
            <p:ph type="dt" sz="half" idx="11"/>
          </p:nvPr>
        </p:nvSpPr>
        <p:spPr/>
        <p:txBody>
          <a:bodyPr/>
          <a:lstStyle/>
          <a:p>
            <a:r>
              <a:rPr lang="en-US" dirty="0">
                <a:latin typeface="+mn-lt"/>
              </a:rPr>
              <a:t>25/01/2023</a:t>
            </a:r>
          </a:p>
        </p:txBody>
      </p:sp>
      <p:sp>
        <p:nvSpPr>
          <p:cNvPr id="5" name="Footer Placeholder 4">
            <a:extLst>
              <a:ext uri="{FF2B5EF4-FFF2-40B4-BE49-F238E27FC236}">
                <a16:creationId xmlns:a16="http://schemas.microsoft.com/office/drawing/2014/main" id="{63CFC4DE-B4A9-CF19-FCB0-21814925BED2}"/>
              </a:ext>
            </a:extLst>
          </p:cNvPr>
          <p:cNvSpPr>
            <a:spLocks noGrp="1"/>
          </p:cNvSpPr>
          <p:nvPr>
            <p:ph type="ftr" sz="quarter" idx="12"/>
          </p:nvPr>
        </p:nvSpPr>
        <p:spPr/>
        <p:txBody>
          <a:bodyPr/>
          <a:lstStyle/>
          <a:p>
            <a:r>
              <a:rPr lang="en-US" b="0" dirty="0"/>
              <a:t>CI/CD pipeline</a:t>
            </a:r>
          </a:p>
        </p:txBody>
      </p:sp>
      <p:sp>
        <p:nvSpPr>
          <p:cNvPr id="6" name="Slide Number Placeholder 5">
            <a:extLst>
              <a:ext uri="{FF2B5EF4-FFF2-40B4-BE49-F238E27FC236}">
                <a16:creationId xmlns:a16="http://schemas.microsoft.com/office/drawing/2014/main" id="{338BAC6C-0F1D-C1A4-65EA-018DB6DF13B2}"/>
              </a:ext>
            </a:extLst>
          </p:cNvPr>
          <p:cNvSpPr>
            <a:spLocks noGrp="1"/>
          </p:cNvSpPr>
          <p:nvPr>
            <p:ph type="sldNum" sz="quarter" idx="13"/>
          </p:nvPr>
        </p:nvSpPr>
        <p:spPr/>
        <p:txBody>
          <a:bodyPr/>
          <a:lstStyle/>
          <a:p>
            <a:fld id="{294A09A9-5501-47C1-A89A-A340965A2BE2}" type="slidenum">
              <a:rPr lang="en-US" smtClean="0"/>
              <a:pPr/>
              <a:t>2</a:t>
            </a:fld>
            <a:endParaRPr lang="en-US" dirty="0">
              <a:latin typeface="+mn-lt"/>
            </a:endParaRPr>
          </a:p>
        </p:txBody>
      </p:sp>
      <p:sp>
        <p:nvSpPr>
          <p:cNvPr id="9" name="TextBox 8">
            <a:extLst>
              <a:ext uri="{FF2B5EF4-FFF2-40B4-BE49-F238E27FC236}">
                <a16:creationId xmlns:a16="http://schemas.microsoft.com/office/drawing/2014/main" id="{8B8EF613-9C8F-5455-375A-D1D5FF88B4EC}"/>
              </a:ext>
            </a:extLst>
          </p:cNvPr>
          <p:cNvSpPr txBox="1"/>
          <p:nvPr/>
        </p:nvSpPr>
        <p:spPr>
          <a:xfrm>
            <a:off x="964023" y="1690062"/>
            <a:ext cx="7762875" cy="4278094"/>
          </a:xfrm>
          <a:prstGeom prst="rect">
            <a:avLst/>
          </a:prstGeom>
          <a:noFill/>
        </p:spPr>
        <p:txBody>
          <a:bodyPr wrap="square" rtlCol="0">
            <a:spAutoFit/>
          </a:bodyPr>
          <a:lstStyle/>
          <a:p>
            <a:r>
              <a:rPr lang="en-US" sz="1600" dirty="0">
                <a:solidFill>
                  <a:schemeClr val="bg1"/>
                </a:solidFill>
              </a:rPr>
              <a:t>1)  Introduction </a:t>
            </a:r>
          </a:p>
          <a:p>
            <a:r>
              <a:rPr lang="en-US" sz="1600" dirty="0">
                <a:solidFill>
                  <a:schemeClr val="bg1"/>
                </a:solidFill>
              </a:rPr>
              <a:t>    - what is CI/CD pipeline </a:t>
            </a:r>
          </a:p>
          <a:p>
            <a:r>
              <a:rPr lang="en-US" sz="1600" dirty="0">
                <a:solidFill>
                  <a:schemeClr val="bg1"/>
                </a:solidFill>
              </a:rPr>
              <a:t>    - what is CI</a:t>
            </a:r>
          </a:p>
          <a:p>
            <a:r>
              <a:rPr lang="en-US" sz="1600" dirty="0">
                <a:solidFill>
                  <a:schemeClr val="bg1"/>
                </a:solidFill>
              </a:rPr>
              <a:t>    - what is CD</a:t>
            </a:r>
          </a:p>
          <a:p>
            <a:r>
              <a:rPr lang="en-US" sz="1600" dirty="0">
                <a:solidFill>
                  <a:schemeClr val="bg1"/>
                </a:solidFill>
              </a:rPr>
              <a:t>2) Components and Tools</a:t>
            </a:r>
          </a:p>
          <a:p>
            <a:r>
              <a:rPr lang="en-US" sz="1600" dirty="0">
                <a:solidFill>
                  <a:schemeClr val="bg1"/>
                </a:solidFill>
              </a:rPr>
              <a:t>3) Process Overview </a:t>
            </a:r>
          </a:p>
          <a:p>
            <a:r>
              <a:rPr lang="en-US" sz="1600" dirty="0">
                <a:solidFill>
                  <a:schemeClr val="bg1"/>
                </a:solidFill>
              </a:rPr>
              <a:t>4) Setting up Git</a:t>
            </a:r>
          </a:p>
          <a:p>
            <a:r>
              <a:rPr lang="en-US" sz="1600" dirty="0">
                <a:solidFill>
                  <a:schemeClr val="bg1"/>
                </a:solidFill>
              </a:rPr>
              <a:t>    - Creating GitHub Repository</a:t>
            </a:r>
          </a:p>
          <a:p>
            <a:r>
              <a:rPr lang="en-US" sz="1600" dirty="0">
                <a:solidFill>
                  <a:schemeClr val="bg1"/>
                </a:solidFill>
              </a:rPr>
              <a:t>    - Link GitHub and Snaplogic</a:t>
            </a:r>
          </a:p>
          <a:p>
            <a:r>
              <a:rPr lang="en-US" sz="1600" dirty="0">
                <a:solidFill>
                  <a:schemeClr val="bg1"/>
                </a:solidFill>
              </a:rPr>
              <a:t>    - Commit pipeline to GitHub</a:t>
            </a:r>
          </a:p>
          <a:p>
            <a:r>
              <a:rPr lang="en-US" sz="1600" dirty="0">
                <a:solidFill>
                  <a:schemeClr val="bg1"/>
                </a:solidFill>
              </a:rPr>
              <a:t>5) SonarQube Setup</a:t>
            </a:r>
          </a:p>
          <a:p>
            <a:r>
              <a:rPr lang="en-US" sz="1600" dirty="0">
                <a:solidFill>
                  <a:schemeClr val="bg1"/>
                </a:solidFill>
              </a:rPr>
              <a:t>    - Creating a quality profile in SonarQube</a:t>
            </a:r>
          </a:p>
          <a:p>
            <a:r>
              <a:rPr lang="en-US" sz="1600" dirty="0">
                <a:solidFill>
                  <a:schemeClr val="bg1"/>
                </a:solidFill>
              </a:rPr>
              <a:t>    - Adding custom rules to SonarQube quality profile</a:t>
            </a:r>
          </a:p>
          <a:p>
            <a:r>
              <a:rPr lang="en-US" sz="1600" dirty="0">
                <a:solidFill>
                  <a:schemeClr val="bg1"/>
                </a:solidFill>
              </a:rPr>
              <a:t>    - Creating projects in SonarQube</a:t>
            </a:r>
          </a:p>
          <a:p>
            <a:r>
              <a:rPr lang="en-US" sz="1600" dirty="0">
                <a:solidFill>
                  <a:schemeClr val="bg1"/>
                </a:solidFill>
              </a:rPr>
              <a:t>    - Creating custom quality gate</a:t>
            </a:r>
          </a:p>
          <a:p>
            <a:r>
              <a:rPr lang="en-US" sz="1600" dirty="0">
                <a:solidFill>
                  <a:schemeClr val="bg1"/>
                </a:solidFill>
              </a:rPr>
              <a:t>6) Jenkins Job</a:t>
            </a:r>
          </a:p>
          <a:p>
            <a:r>
              <a:rPr lang="en-US" sz="1600" dirty="0">
                <a:solidFill>
                  <a:schemeClr val="bg1"/>
                </a:solidFill>
              </a:rPr>
              <a:t>    - Running the Jenkins jobs</a:t>
            </a:r>
          </a:p>
        </p:txBody>
      </p:sp>
    </p:spTree>
    <p:extLst>
      <p:ext uri="{BB962C8B-B14F-4D97-AF65-F5344CB8AC3E}">
        <p14:creationId xmlns:p14="http://schemas.microsoft.com/office/powerpoint/2010/main" val="89105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1620E5-9253-DAFB-2758-5D990AA436DA}"/>
              </a:ext>
            </a:extLst>
          </p:cNvPr>
          <p:cNvSpPr>
            <a:spLocks noGrp="1"/>
          </p:cNvSpPr>
          <p:nvPr>
            <p:ph type="dt" sz="half" idx="11"/>
          </p:nvPr>
        </p:nvSpPr>
        <p:spPr/>
        <p:txBody>
          <a:bodyPr/>
          <a:lstStyle/>
          <a:p>
            <a:fld id="{6FCA8E82-58CD-E045-8B98-B7A85B79B752}" type="datetime4">
              <a:rPr lang="en-US" smtClean="0"/>
              <a:pPr/>
              <a:t>January 28, 2023</a:t>
            </a:fld>
            <a:endParaRPr lang="en-US" dirty="0">
              <a:latin typeface="+mn-lt"/>
            </a:endParaRPr>
          </a:p>
        </p:txBody>
      </p:sp>
      <p:sp>
        <p:nvSpPr>
          <p:cNvPr id="5" name="Footer Placeholder 4">
            <a:extLst>
              <a:ext uri="{FF2B5EF4-FFF2-40B4-BE49-F238E27FC236}">
                <a16:creationId xmlns:a16="http://schemas.microsoft.com/office/drawing/2014/main" id="{13ECB265-2E64-9D87-7360-D84EF165AA73}"/>
              </a:ext>
            </a:extLst>
          </p:cNvPr>
          <p:cNvSpPr>
            <a:spLocks noGrp="1"/>
          </p:cNvSpPr>
          <p:nvPr>
            <p:ph type="ftr" sz="quarter" idx="12"/>
          </p:nvPr>
        </p:nvSpPr>
        <p:spPr/>
        <p:txBody>
          <a:bodyPr/>
          <a:lstStyle/>
          <a:p>
            <a:r>
              <a:rPr lang="en-US" b="0" dirty="0"/>
              <a:t>CI/CD pipeline</a:t>
            </a:r>
          </a:p>
        </p:txBody>
      </p:sp>
      <p:sp>
        <p:nvSpPr>
          <p:cNvPr id="6" name="Slide Number Placeholder 5">
            <a:extLst>
              <a:ext uri="{FF2B5EF4-FFF2-40B4-BE49-F238E27FC236}">
                <a16:creationId xmlns:a16="http://schemas.microsoft.com/office/drawing/2014/main" id="{CCC75694-4240-9D2F-02EC-D00BD9DC2DDE}"/>
              </a:ext>
            </a:extLst>
          </p:cNvPr>
          <p:cNvSpPr>
            <a:spLocks noGrp="1"/>
          </p:cNvSpPr>
          <p:nvPr>
            <p:ph type="sldNum" sz="quarter" idx="13"/>
          </p:nvPr>
        </p:nvSpPr>
        <p:spPr/>
        <p:txBody>
          <a:bodyPr/>
          <a:lstStyle/>
          <a:p>
            <a:fld id="{294A09A9-5501-47C1-A89A-A340965A2BE2}" type="slidenum">
              <a:rPr lang="en-US" smtClean="0"/>
              <a:pPr/>
              <a:t>20</a:t>
            </a:fld>
            <a:endParaRPr lang="en-US" dirty="0">
              <a:latin typeface="+mn-lt"/>
            </a:endParaRPr>
          </a:p>
        </p:txBody>
      </p:sp>
      <p:sp>
        <p:nvSpPr>
          <p:cNvPr id="2" name="TextBox 1">
            <a:extLst>
              <a:ext uri="{FF2B5EF4-FFF2-40B4-BE49-F238E27FC236}">
                <a16:creationId xmlns:a16="http://schemas.microsoft.com/office/drawing/2014/main" id="{E620EBA4-2E6E-BDF3-9B04-9526766ABB8C}"/>
              </a:ext>
            </a:extLst>
          </p:cNvPr>
          <p:cNvSpPr txBox="1"/>
          <p:nvPr/>
        </p:nvSpPr>
        <p:spPr>
          <a:xfrm>
            <a:off x="678094" y="452063"/>
            <a:ext cx="10972800" cy="646331"/>
          </a:xfrm>
          <a:prstGeom prst="rect">
            <a:avLst/>
          </a:prstGeom>
          <a:noFill/>
        </p:spPr>
        <p:txBody>
          <a:bodyPr wrap="square" rtlCol="0">
            <a:spAutoFit/>
          </a:bodyPr>
          <a:lstStyle/>
          <a:p>
            <a:pPr algn="just"/>
            <a:r>
              <a:rPr lang="en-US" dirty="0">
                <a:solidFill>
                  <a:schemeClr val="bg1"/>
                </a:solidFill>
              </a:rPr>
              <a:t>4. To associate the created quality profile in the previous step. Go to the Administration tab and select Quality profiles from the drop down.</a:t>
            </a:r>
          </a:p>
        </p:txBody>
      </p:sp>
      <p:pic>
        <p:nvPicPr>
          <p:cNvPr id="3" name="Picture 2">
            <a:extLst>
              <a:ext uri="{FF2B5EF4-FFF2-40B4-BE49-F238E27FC236}">
                <a16:creationId xmlns:a16="http://schemas.microsoft.com/office/drawing/2014/main" id="{72BCC6C0-CBA4-1BCF-D267-CDD248039D94}"/>
              </a:ext>
            </a:extLst>
          </p:cNvPr>
          <p:cNvPicPr>
            <a:picLocks noChangeAspect="1"/>
          </p:cNvPicPr>
          <p:nvPr/>
        </p:nvPicPr>
        <p:blipFill>
          <a:blip r:embed="rId2"/>
          <a:stretch>
            <a:fillRect/>
          </a:stretch>
        </p:blipFill>
        <p:spPr>
          <a:xfrm>
            <a:off x="1052773" y="1270367"/>
            <a:ext cx="6505054" cy="2798199"/>
          </a:xfrm>
          <a:prstGeom prst="rect">
            <a:avLst/>
          </a:prstGeom>
        </p:spPr>
      </p:pic>
      <p:pic>
        <p:nvPicPr>
          <p:cNvPr id="7" name="Picture 6">
            <a:extLst>
              <a:ext uri="{FF2B5EF4-FFF2-40B4-BE49-F238E27FC236}">
                <a16:creationId xmlns:a16="http://schemas.microsoft.com/office/drawing/2014/main" id="{08836E3E-FB76-5367-1F01-994460CDEF60}"/>
              </a:ext>
            </a:extLst>
          </p:cNvPr>
          <p:cNvPicPr>
            <a:picLocks noChangeAspect="1"/>
          </p:cNvPicPr>
          <p:nvPr/>
        </p:nvPicPr>
        <p:blipFill>
          <a:blip r:embed="rId3"/>
          <a:stretch>
            <a:fillRect/>
          </a:stretch>
        </p:blipFill>
        <p:spPr>
          <a:xfrm>
            <a:off x="1052773" y="4653661"/>
            <a:ext cx="6580926" cy="1309016"/>
          </a:xfrm>
          <a:prstGeom prst="rect">
            <a:avLst/>
          </a:prstGeom>
        </p:spPr>
      </p:pic>
    </p:spTree>
    <p:extLst>
      <p:ext uri="{BB962C8B-B14F-4D97-AF65-F5344CB8AC3E}">
        <p14:creationId xmlns:p14="http://schemas.microsoft.com/office/powerpoint/2010/main" val="865787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1620E5-9253-DAFB-2758-5D990AA436DA}"/>
              </a:ext>
            </a:extLst>
          </p:cNvPr>
          <p:cNvSpPr>
            <a:spLocks noGrp="1"/>
          </p:cNvSpPr>
          <p:nvPr>
            <p:ph type="dt" sz="half" idx="11"/>
          </p:nvPr>
        </p:nvSpPr>
        <p:spPr/>
        <p:txBody>
          <a:bodyPr/>
          <a:lstStyle/>
          <a:p>
            <a:fld id="{6FCA8E82-58CD-E045-8B98-B7A85B79B752}" type="datetime4">
              <a:rPr lang="en-US" smtClean="0"/>
              <a:pPr/>
              <a:t>January 28, 2023</a:t>
            </a:fld>
            <a:endParaRPr lang="en-US" dirty="0">
              <a:latin typeface="+mn-lt"/>
            </a:endParaRPr>
          </a:p>
        </p:txBody>
      </p:sp>
      <p:sp>
        <p:nvSpPr>
          <p:cNvPr id="5" name="Footer Placeholder 4">
            <a:extLst>
              <a:ext uri="{FF2B5EF4-FFF2-40B4-BE49-F238E27FC236}">
                <a16:creationId xmlns:a16="http://schemas.microsoft.com/office/drawing/2014/main" id="{13ECB265-2E64-9D87-7360-D84EF165AA73}"/>
              </a:ext>
            </a:extLst>
          </p:cNvPr>
          <p:cNvSpPr>
            <a:spLocks noGrp="1"/>
          </p:cNvSpPr>
          <p:nvPr>
            <p:ph type="ftr" sz="quarter" idx="12"/>
          </p:nvPr>
        </p:nvSpPr>
        <p:spPr/>
        <p:txBody>
          <a:bodyPr/>
          <a:lstStyle/>
          <a:p>
            <a:r>
              <a:rPr lang="en-US" b="0" dirty="0"/>
              <a:t>CI/CD pipeline</a:t>
            </a:r>
          </a:p>
        </p:txBody>
      </p:sp>
      <p:sp>
        <p:nvSpPr>
          <p:cNvPr id="6" name="Slide Number Placeholder 5">
            <a:extLst>
              <a:ext uri="{FF2B5EF4-FFF2-40B4-BE49-F238E27FC236}">
                <a16:creationId xmlns:a16="http://schemas.microsoft.com/office/drawing/2014/main" id="{CCC75694-4240-9D2F-02EC-D00BD9DC2DDE}"/>
              </a:ext>
            </a:extLst>
          </p:cNvPr>
          <p:cNvSpPr>
            <a:spLocks noGrp="1"/>
          </p:cNvSpPr>
          <p:nvPr>
            <p:ph type="sldNum" sz="quarter" idx="13"/>
          </p:nvPr>
        </p:nvSpPr>
        <p:spPr/>
        <p:txBody>
          <a:bodyPr/>
          <a:lstStyle/>
          <a:p>
            <a:fld id="{294A09A9-5501-47C1-A89A-A340965A2BE2}" type="slidenum">
              <a:rPr lang="en-US" smtClean="0"/>
              <a:pPr/>
              <a:t>21</a:t>
            </a:fld>
            <a:endParaRPr lang="en-US" dirty="0">
              <a:latin typeface="+mn-lt"/>
            </a:endParaRPr>
          </a:p>
        </p:txBody>
      </p:sp>
      <p:sp>
        <p:nvSpPr>
          <p:cNvPr id="2" name="TextBox 1">
            <a:extLst>
              <a:ext uri="{FF2B5EF4-FFF2-40B4-BE49-F238E27FC236}">
                <a16:creationId xmlns:a16="http://schemas.microsoft.com/office/drawing/2014/main" id="{85674365-D8E6-B69C-F920-B11CA2394F34}"/>
              </a:ext>
            </a:extLst>
          </p:cNvPr>
          <p:cNvSpPr txBox="1"/>
          <p:nvPr/>
        </p:nvSpPr>
        <p:spPr>
          <a:xfrm>
            <a:off x="770563" y="278129"/>
            <a:ext cx="10500188" cy="2923877"/>
          </a:xfrm>
          <a:prstGeom prst="rect">
            <a:avLst/>
          </a:prstGeom>
          <a:noFill/>
        </p:spPr>
        <p:txBody>
          <a:bodyPr wrap="square" rtlCol="0">
            <a:spAutoFit/>
          </a:bodyPr>
          <a:lstStyle/>
          <a:p>
            <a:pPr algn="just"/>
            <a:r>
              <a:rPr lang="en-US" dirty="0">
                <a:solidFill>
                  <a:schemeClr val="bg1"/>
                </a:solidFill>
              </a:rPr>
              <a:t>In the next page select the Quality profile created for JSON in the previous step.</a:t>
            </a:r>
          </a:p>
          <a:p>
            <a:pPr algn="just"/>
            <a:endParaRPr lang="en-US" dirty="0">
              <a:solidFill>
                <a:schemeClr val="bg1"/>
              </a:solidFill>
            </a:endParaRPr>
          </a:p>
          <a:p>
            <a:pPr algn="just"/>
            <a:r>
              <a:rPr lang="en-US" dirty="0">
                <a:solidFill>
                  <a:schemeClr val="bg1"/>
                </a:solidFill>
              </a:rPr>
              <a:t>5.4 </a:t>
            </a:r>
            <a:r>
              <a:rPr lang="en-US" sz="2000" b="1" u="sng" dirty="0">
                <a:solidFill>
                  <a:schemeClr val="bg1"/>
                </a:solidFill>
              </a:rPr>
              <a:t>Creating Custom Quality Gate</a:t>
            </a:r>
          </a:p>
          <a:p>
            <a:pPr algn="just"/>
            <a:endParaRPr lang="en-US" sz="2000" b="1" u="sng" dirty="0">
              <a:solidFill>
                <a:schemeClr val="bg1"/>
              </a:solidFill>
            </a:endParaRPr>
          </a:p>
          <a:p>
            <a:pPr algn="just"/>
            <a:r>
              <a:rPr lang="en-US" dirty="0">
                <a:solidFill>
                  <a:schemeClr val="bg1"/>
                </a:solidFill>
              </a:rPr>
              <a:t>To indicate that if the rules are broken the SonarQube check need to be failed a custom Quality Gate needs to be created. As per the severity set in the rules the Quality Gate will be failed based on the condition specified. To create a new Quality gate:</a:t>
            </a:r>
          </a:p>
          <a:p>
            <a:pPr algn="just"/>
            <a:r>
              <a:rPr lang="en-US" dirty="0">
                <a:solidFill>
                  <a:schemeClr val="bg1"/>
                </a:solidFill>
              </a:rPr>
              <a:t>1. Go to the Quality Gates tab.</a:t>
            </a:r>
          </a:p>
          <a:p>
            <a:pPr algn="just"/>
            <a:r>
              <a:rPr lang="en-US" dirty="0">
                <a:solidFill>
                  <a:schemeClr val="bg1"/>
                </a:solidFill>
              </a:rPr>
              <a:t>2. Select create option and provide an appropriate name. </a:t>
            </a:r>
          </a:p>
          <a:p>
            <a:pPr algn="just"/>
            <a:endParaRPr lang="en-US" dirty="0">
              <a:solidFill>
                <a:schemeClr val="bg1"/>
              </a:solidFill>
            </a:endParaRPr>
          </a:p>
        </p:txBody>
      </p:sp>
      <p:pic>
        <p:nvPicPr>
          <p:cNvPr id="3" name="Picture 2">
            <a:extLst>
              <a:ext uri="{FF2B5EF4-FFF2-40B4-BE49-F238E27FC236}">
                <a16:creationId xmlns:a16="http://schemas.microsoft.com/office/drawing/2014/main" id="{1124A752-0C9F-740D-4A6E-C68BEBFF5E0C}"/>
              </a:ext>
            </a:extLst>
          </p:cNvPr>
          <p:cNvPicPr>
            <a:picLocks noChangeAspect="1"/>
          </p:cNvPicPr>
          <p:nvPr/>
        </p:nvPicPr>
        <p:blipFill>
          <a:blip r:embed="rId2"/>
          <a:stretch>
            <a:fillRect/>
          </a:stretch>
        </p:blipFill>
        <p:spPr>
          <a:xfrm>
            <a:off x="921249" y="3051501"/>
            <a:ext cx="9825519" cy="1715611"/>
          </a:xfrm>
          <a:prstGeom prst="rect">
            <a:avLst/>
          </a:prstGeom>
        </p:spPr>
      </p:pic>
      <p:sp>
        <p:nvSpPr>
          <p:cNvPr id="7" name="TextBox 6">
            <a:extLst>
              <a:ext uri="{FF2B5EF4-FFF2-40B4-BE49-F238E27FC236}">
                <a16:creationId xmlns:a16="http://schemas.microsoft.com/office/drawing/2014/main" id="{8AA96CF4-E1EF-33B8-80C1-3F888D071F89}"/>
              </a:ext>
            </a:extLst>
          </p:cNvPr>
          <p:cNvSpPr txBox="1"/>
          <p:nvPr/>
        </p:nvSpPr>
        <p:spPr>
          <a:xfrm>
            <a:off x="770563" y="5363110"/>
            <a:ext cx="10222785" cy="369332"/>
          </a:xfrm>
          <a:prstGeom prst="rect">
            <a:avLst/>
          </a:prstGeom>
          <a:noFill/>
        </p:spPr>
        <p:txBody>
          <a:bodyPr wrap="square" rtlCol="0">
            <a:spAutoFit/>
          </a:bodyPr>
          <a:lstStyle/>
          <a:p>
            <a:r>
              <a:rPr lang="en-US" dirty="0">
                <a:solidFill>
                  <a:schemeClr val="bg1"/>
                </a:solidFill>
              </a:rPr>
              <a:t>3. Add condition and associate this Quality Gate with created project.</a:t>
            </a:r>
          </a:p>
        </p:txBody>
      </p:sp>
    </p:spTree>
    <p:extLst>
      <p:ext uri="{BB962C8B-B14F-4D97-AF65-F5344CB8AC3E}">
        <p14:creationId xmlns:p14="http://schemas.microsoft.com/office/powerpoint/2010/main" val="4268075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1620E5-9253-DAFB-2758-5D990AA436DA}"/>
              </a:ext>
            </a:extLst>
          </p:cNvPr>
          <p:cNvSpPr>
            <a:spLocks noGrp="1"/>
          </p:cNvSpPr>
          <p:nvPr>
            <p:ph type="dt" sz="half" idx="11"/>
          </p:nvPr>
        </p:nvSpPr>
        <p:spPr/>
        <p:txBody>
          <a:bodyPr/>
          <a:lstStyle/>
          <a:p>
            <a:fld id="{6FCA8E82-58CD-E045-8B98-B7A85B79B752}" type="datetime4">
              <a:rPr lang="en-US" smtClean="0"/>
              <a:pPr/>
              <a:t>January 28, 2023</a:t>
            </a:fld>
            <a:endParaRPr lang="en-US" dirty="0">
              <a:latin typeface="+mn-lt"/>
            </a:endParaRPr>
          </a:p>
        </p:txBody>
      </p:sp>
      <p:sp>
        <p:nvSpPr>
          <p:cNvPr id="5" name="Footer Placeholder 4">
            <a:extLst>
              <a:ext uri="{FF2B5EF4-FFF2-40B4-BE49-F238E27FC236}">
                <a16:creationId xmlns:a16="http://schemas.microsoft.com/office/drawing/2014/main" id="{13ECB265-2E64-9D87-7360-D84EF165AA73}"/>
              </a:ext>
            </a:extLst>
          </p:cNvPr>
          <p:cNvSpPr>
            <a:spLocks noGrp="1"/>
          </p:cNvSpPr>
          <p:nvPr>
            <p:ph type="ftr" sz="quarter" idx="12"/>
          </p:nvPr>
        </p:nvSpPr>
        <p:spPr/>
        <p:txBody>
          <a:bodyPr/>
          <a:lstStyle/>
          <a:p>
            <a:r>
              <a:rPr lang="en-US" b="0" dirty="0"/>
              <a:t>CI/CD pipeline</a:t>
            </a:r>
          </a:p>
        </p:txBody>
      </p:sp>
      <p:sp>
        <p:nvSpPr>
          <p:cNvPr id="6" name="Slide Number Placeholder 5">
            <a:extLst>
              <a:ext uri="{FF2B5EF4-FFF2-40B4-BE49-F238E27FC236}">
                <a16:creationId xmlns:a16="http://schemas.microsoft.com/office/drawing/2014/main" id="{CCC75694-4240-9D2F-02EC-D00BD9DC2DDE}"/>
              </a:ext>
            </a:extLst>
          </p:cNvPr>
          <p:cNvSpPr>
            <a:spLocks noGrp="1"/>
          </p:cNvSpPr>
          <p:nvPr>
            <p:ph type="sldNum" sz="quarter" idx="13"/>
          </p:nvPr>
        </p:nvSpPr>
        <p:spPr/>
        <p:txBody>
          <a:bodyPr/>
          <a:lstStyle/>
          <a:p>
            <a:fld id="{294A09A9-5501-47C1-A89A-A340965A2BE2}" type="slidenum">
              <a:rPr lang="en-US" smtClean="0"/>
              <a:pPr/>
              <a:t>22</a:t>
            </a:fld>
            <a:endParaRPr lang="en-US" dirty="0">
              <a:latin typeface="+mn-lt"/>
            </a:endParaRPr>
          </a:p>
        </p:txBody>
      </p:sp>
      <p:sp>
        <p:nvSpPr>
          <p:cNvPr id="2" name="TextBox 1">
            <a:extLst>
              <a:ext uri="{FF2B5EF4-FFF2-40B4-BE49-F238E27FC236}">
                <a16:creationId xmlns:a16="http://schemas.microsoft.com/office/drawing/2014/main" id="{39676607-76A9-E06A-3C51-79EB0D4CEE8D}"/>
              </a:ext>
            </a:extLst>
          </p:cNvPr>
          <p:cNvSpPr txBox="1"/>
          <p:nvPr/>
        </p:nvSpPr>
        <p:spPr>
          <a:xfrm>
            <a:off x="561654" y="238244"/>
            <a:ext cx="11373492" cy="6093976"/>
          </a:xfrm>
          <a:prstGeom prst="rect">
            <a:avLst/>
          </a:prstGeom>
          <a:noFill/>
        </p:spPr>
        <p:txBody>
          <a:bodyPr wrap="square" rtlCol="0">
            <a:spAutoFit/>
          </a:bodyPr>
          <a:lstStyle/>
          <a:p>
            <a:pPr algn="just"/>
            <a:r>
              <a:rPr lang="en-US" dirty="0">
                <a:solidFill>
                  <a:schemeClr val="bg1"/>
                </a:solidFill>
              </a:rPr>
              <a:t>6.0 </a:t>
            </a:r>
            <a:r>
              <a:rPr lang="en-US" sz="2400" b="1" u="sng" dirty="0">
                <a:solidFill>
                  <a:schemeClr val="bg1"/>
                </a:solidFill>
              </a:rPr>
              <a:t>Jenkins Job </a:t>
            </a:r>
          </a:p>
          <a:p>
            <a:pPr algn="just"/>
            <a:endParaRPr lang="en-US" sz="2400" b="1" u="sng" dirty="0">
              <a:solidFill>
                <a:schemeClr val="bg1"/>
              </a:solidFill>
            </a:endParaRPr>
          </a:p>
          <a:p>
            <a:pPr algn="just"/>
            <a:r>
              <a:rPr lang="en-US" dirty="0">
                <a:solidFill>
                  <a:schemeClr val="bg1"/>
                </a:solidFill>
              </a:rPr>
              <a:t>To orchestrate the entire process of pipeline analysis in SonarQube and their Migration. A Jenkin Job is created of the type pipeline.</a:t>
            </a:r>
          </a:p>
          <a:p>
            <a:pPr algn="just"/>
            <a:r>
              <a:rPr lang="en-US" dirty="0">
                <a:solidFill>
                  <a:schemeClr val="bg1"/>
                </a:solidFill>
              </a:rPr>
              <a:t>(http://piramid:8080/jenkins/job/Snaplogic_CICDDemo_Jenkins)</a:t>
            </a:r>
          </a:p>
          <a:p>
            <a:pPr algn="just"/>
            <a:r>
              <a:rPr lang="en-US" dirty="0">
                <a:solidFill>
                  <a:schemeClr val="bg1"/>
                </a:solidFill>
              </a:rPr>
              <a:t>For the purpose of this demo the Jenkins, sonar scanner, </a:t>
            </a:r>
            <a:r>
              <a:rPr lang="en-US" dirty="0" err="1">
                <a:solidFill>
                  <a:schemeClr val="bg1"/>
                </a:solidFill>
              </a:rPr>
              <a:t>sonarQube</a:t>
            </a:r>
            <a:r>
              <a:rPr lang="en-US" dirty="0">
                <a:solidFill>
                  <a:schemeClr val="bg1"/>
                </a:solidFill>
              </a:rPr>
              <a:t> Service (Web application) installed in the </a:t>
            </a:r>
            <a:r>
              <a:rPr lang="en-US" dirty="0" err="1">
                <a:solidFill>
                  <a:schemeClr val="bg1"/>
                </a:solidFill>
              </a:rPr>
              <a:t>Piramid</a:t>
            </a:r>
            <a:r>
              <a:rPr lang="en-US" dirty="0">
                <a:solidFill>
                  <a:schemeClr val="bg1"/>
                </a:solidFill>
              </a:rPr>
              <a:t> server was used. </a:t>
            </a:r>
          </a:p>
          <a:p>
            <a:pPr algn="just"/>
            <a:r>
              <a:rPr lang="en-US" dirty="0">
                <a:solidFill>
                  <a:schemeClr val="bg1"/>
                </a:solidFill>
              </a:rPr>
              <a:t>Links:</a:t>
            </a:r>
          </a:p>
          <a:p>
            <a:pPr algn="just"/>
            <a:r>
              <a:rPr lang="en-US" dirty="0">
                <a:solidFill>
                  <a:schemeClr val="bg1"/>
                </a:solidFill>
              </a:rPr>
              <a:t>SonarQube: http://piramid:9000</a:t>
            </a:r>
          </a:p>
          <a:p>
            <a:pPr algn="just"/>
            <a:r>
              <a:rPr lang="en-US" dirty="0">
                <a:solidFill>
                  <a:schemeClr val="bg1"/>
                </a:solidFill>
              </a:rPr>
              <a:t>Jenkins: </a:t>
            </a:r>
            <a:r>
              <a:rPr lang="en-US" dirty="0">
                <a:solidFill>
                  <a:schemeClr val="bg1"/>
                </a:solidFill>
                <a:hlinkClick r:id="rId2"/>
              </a:rPr>
              <a:t>http://piramid:8080/jenkins</a:t>
            </a:r>
            <a:endParaRPr lang="en-US" dirty="0">
              <a:solidFill>
                <a:schemeClr val="bg1"/>
              </a:solidFill>
            </a:endParaRPr>
          </a:p>
          <a:p>
            <a:pPr algn="just"/>
            <a:endParaRPr lang="en-US" dirty="0">
              <a:solidFill>
                <a:schemeClr val="bg1"/>
              </a:solidFill>
            </a:endParaRPr>
          </a:p>
          <a:p>
            <a:pPr algn="just"/>
            <a:r>
              <a:rPr lang="en-US" dirty="0">
                <a:solidFill>
                  <a:schemeClr val="bg1"/>
                </a:solidFill>
              </a:rPr>
              <a:t>The Jenkins job has the pipeline steps as mentioned below:</a:t>
            </a:r>
          </a:p>
          <a:p>
            <a:pPr algn="just"/>
            <a:r>
              <a:rPr lang="en-US" dirty="0">
                <a:solidFill>
                  <a:schemeClr val="bg1"/>
                </a:solidFill>
              </a:rPr>
              <a:t>1. </a:t>
            </a:r>
            <a:r>
              <a:rPr lang="en-US" b="1" dirty="0">
                <a:solidFill>
                  <a:schemeClr val="bg1"/>
                </a:solidFill>
              </a:rPr>
              <a:t>Get Files from GIT </a:t>
            </a:r>
            <a:r>
              <a:rPr lang="en-US" dirty="0">
                <a:solidFill>
                  <a:schemeClr val="bg1"/>
                </a:solidFill>
              </a:rPr>
              <a:t>: In this step the pipelines that are committed by the developer as explained in the section 4.3 are retrieved. These pipelines (in .</a:t>
            </a:r>
            <a:r>
              <a:rPr lang="en-US" dirty="0" err="1">
                <a:solidFill>
                  <a:schemeClr val="bg1"/>
                </a:solidFill>
              </a:rPr>
              <a:t>slp</a:t>
            </a:r>
            <a:r>
              <a:rPr lang="en-US" dirty="0">
                <a:solidFill>
                  <a:schemeClr val="bg1"/>
                </a:solidFill>
              </a:rPr>
              <a:t> extension) get downloaded to the local Jenkins project workspace.</a:t>
            </a:r>
          </a:p>
          <a:p>
            <a:pPr algn="just"/>
            <a:endParaRPr lang="en-US" dirty="0">
              <a:solidFill>
                <a:schemeClr val="bg1"/>
              </a:solidFill>
            </a:endParaRPr>
          </a:p>
          <a:p>
            <a:pPr algn="just"/>
            <a:r>
              <a:rPr lang="en-US" b="1" dirty="0">
                <a:solidFill>
                  <a:schemeClr val="bg1"/>
                </a:solidFill>
                <a:latin typeface="Calibri" panose="020F0502020204030204" pitchFamily="34" charset="0"/>
                <a:ea typeface="Calibri" panose="020F0502020204030204" pitchFamily="34" charset="0"/>
                <a:cs typeface="Times New Roman" panose="02020603050405020304" pitchFamily="18" charset="0"/>
              </a:rPr>
              <a:t>2</a:t>
            </a: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SonarQube run: </a:t>
            </a:r>
          </a:p>
          <a:p>
            <a:pPr marL="285750" indent="-285750" algn="just">
              <a:buFont typeface="Arial" panose="020B0604020202020204" pitchFamily="34" charset="0"/>
              <a:buChar char="•"/>
            </a:pPr>
            <a:r>
              <a:rPr lang="en-US" dirty="0">
                <a:solidFill>
                  <a:schemeClr val="bg1"/>
                </a:solidFill>
              </a:rPr>
              <a:t>The sonar scanner which is installed on the server where Jenkins is running is used to run the analysis</a:t>
            </a:r>
            <a:r>
              <a:rPr lang="en-US" b="1" dirty="0">
                <a:solidFill>
                  <a:schemeClr val="bg1"/>
                </a:solidFill>
              </a:rPr>
              <a:t>. </a:t>
            </a:r>
          </a:p>
          <a:p>
            <a:pPr marL="285750" indent="-285750" algn="just">
              <a:buFont typeface="Arial" panose="020B0604020202020204" pitchFamily="34" charset="0"/>
              <a:buChar char="•"/>
            </a:pPr>
            <a:r>
              <a:rPr lang="en-US" dirty="0">
                <a:solidFill>
                  <a:schemeClr val="bg1"/>
                </a:solidFill>
              </a:rPr>
              <a:t>The SonarQube parameter the files in the local Jenkins project workspace are picked and analyzed parameters provided in the step.(Please refer the link: https://docs.sonarqube.org/latest/analysis/analysis-parameters/ )</a:t>
            </a:r>
          </a:p>
          <a:p>
            <a:pPr marL="285750" indent="-285750" algn="just">
              <a:buFont typeface="Arial" panose="020B0604020202020204" pitchFamily="34" charset="0"/>
              <a:buChar char="•"/>
            </a:pPr>
            <a:r>
              <a:rPr lang="en-US" dirty="0">
                <a:solidFill>
                  <a:schemeClr val="bg1"/>
                </a:solidFill>
              </a:rPr>
              <a:t>The result is posted on the SonarQube service.</a:t>
            </a:r>
          </a:p>
          <a:p>
            <a:pPr marL="285750" indent="-285750" algn="just">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588266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1620E5-9253-DAFB-2758-5D990AA436DA}"/>
              </a:ext>
            </a:extLst>
          </p:cNvPr>
          <p:cNvSpPr>
            <a:spLocks noGrp="1"/>
          </p:cNvSpPr>
          <p:nvPr>
            <p:ph type="dt" sz="half" idx="11"/>
          </p:nvPr>
        </p:nvSpPr>
        <p:spPr/>
        <p:txBody>
          <a:bodyPr/>
          <a:lstStyle/>
          <a:p>
            <a:fld id="{6FCA8E82-58CD-E045-8B98-B7A85B79B752}" type="datetime4">
              <a:rPr lang="en-US" smtClean="0"/>
              <a:pPr/>
              <a:t>January 28, 2023</a:t>
            </a:fld>
            <a:endParaRPr lang="en-US" dirty="0">
              <a:latin typeface="+mn-lt"/>
            </a:endParaRPr>
          </a:p>
        </p:txBody>
      </p:sp>
      <p:sp>
        <p:nvSpPr>
          <p:cNvPr id="5" name="Footer Placeholder 4">
            <a:extLst>
              <a:ext uri="{FF2B5EF4-FFF2-40B4-BE49-F238E27FC236}">
                <a16:creationId xmlns:a16="http://schemas.microsoft.com/office/drawing/2014/main" id="{13ECB265-2E64-9D87-7360-D84EF165AA73}"/>
              </a:ext>
            </a:extLst>
          </p:cNvPr>
          <p:cNvSpPr>
            <a:spLocks noGrp="1"/>
          </p:cNvSpPr>
          <p:nvPr>
            <p:ph type="ftr" sz="quarter" idx="12"/>
          </p:nvPr>
        </p:nvSpPr>
        <p:spPr/>
        <p:txBody>
          <a:bodyPr/>
          <a:lstStyle/>
          <a:p>
            <a:r>
              <a:rPr lang="en-US" b="0" dirty="0"/>
              <a:t>CI/CD pipeline</a:t>
            </a:r>
          </a:p>
        </p:txBody>
      </p:sp>
      <p:sp>
        <p:nvSpPr>
          <p:cNvPr id="6" name="Slide Number Placeholder 5">
            <a:extLst>
              <a:ext uri="{FF2B5EF4-FFF2-40B4-BE49-F238E27FC236}">
                <a16:creationId xmlns:a16="http://schemas.microsoft.com/office/drawing/2014/main" id="{CCC75694-4240-9D2F-02EC-D00BD9DC2DDE}"/>
              </a:ext>
            </a:extLst>
          </p:cNvPr>
          <p:cNvSpPr>
            <a:spLocks noGrp="1"/>
          </p:cNvSpPr>
          <p:nvPr>
            <p:ph type="sldNum" sz="quarter" idx="13"/>
          </p:nvPr>
        </p:nvSpPr>
        <p:spPr/>
        <p:txBody>
          <a:bodyPr/>
          <a:lstStyle/>
          <a:p>
            <a:fld id="{294A09A9-5501-47C1-A89A-A340965A2BE2}" type="slidenum">
              <a:rPr lang="en-US" smtClean="0"/>
              <a:pPr/>
              <a:t>23</a:t>
            </a:fld>
            <a:endParaRPr lang="en-US" dirty="0">
              <a:latin typeface="+mn-lt"/>
            </a:endParaRPr>
          </a:p>
        </p:txBody>
      </p:sp>
      <p:sp>
        <p:nvSpPr>
          <p:cNvPr id="2" name="TextBox 1">
            <a:extLst>
              <a:ext uri="{FF2B5EF4-FFF2-40B4-BE49-F238E27FC236}">
                <a16:creationId xmlns:a16="http://schemas.microsoft.com/office/drawing/2014/main" id="{C85C8C85-C910-C84C-22B7-CEFE565E0764}"/>
              </a:ext>
            </a:extLst>
          </p:cNvPr>
          <p:cNvSpPr txBox="1"/>
          <p:nvPr/>
        </p:nvSpPr>
        <p:spPr>
          <a:xfrm>
            <a:off x="554804" y="278129"/>
            <a:ext cx="11137187" cy="2656515"/>
          </a:xfrm>
          <a:prstGeom prst="rect">
            <a:avLst/>
          </a:prstGeom>
          <a:noFill/>
        </p:spPr>
        <p:txBody>
          <a:bodyPr wrap="square" rtlCol="0">
            <a:spAutoFit/>
          </a:bodyPr>
          <a:lstStyle/>
          <a:p>
            <a:pPr algn="just"/>
            <a:r>
              <a:rPr lang="en-US" dirty="0">
                <a:solidFill>
                  <a:schemeClr val="bg1"/>
                </a:solidFill>
              </a:rPr>
              <a:t>3. Determine SonarQube </a:t>
            </a:r>
            <a:r>
              <a:rPr lang="en-US" dirty="0" err="1">
                <a:solidFill>
                  <a:schemeClr val="bg1"/>
                </a:solidFill>
              </a:rPr>
              <a:t>QualityGate</a:t>
            </a:r>
            <a:r>
              <a:rPr lang="en-US" dirty="0">
                <a:solidFill>
                  <a:schemeClr val="bg1"/>
                </a:solidFill>
              </a:rPr>
              <a:t> Status: The result of analysis performed in the previous step is   determined by the quality gate status of the SonarQube run. This is retrieved and based on the result the control is passed to the pipeline migration step. If the result is unsuccessful the migration is cancelled else the migration is carried out.</a:t>
            </a:r>
          </a:p>
          <a:p>
            <a:pPr algn="just"/>
            <a:endParaRPr lang="en-US" dirty="0">
              <a:solidFill>
                <a:schemeClr val="bg1"/>
              </a:solidFill>
            </a:endParaRPr>
          </a:p>
          <a:p>
            <a:pPr algn="just"/>
            <a:r>
              <a:rPr lang="en-US" dirty="0">
                <a:solidFill>
                  <a:schemeClr val="bg1"/>
                </a:solidFill>
              </a:rPr>
              <a:t>4. Pipeline Migration: in this step the pipeline is migrated from one org to the next org. This is performed by a Snaplogic pipeline which is created in the Dev org.  A triggered task is created in the </a:t>
            </a:r>
            <a:r>
              <a:rPr lang="en-US" dirty="0" err="1">
                <a:solidFill>
                  <a:schemeClr val="bg1"/>
                </a:solidFill>
              </a:rPr>
              <a:t>snaplogic</a:t>
            </a:r>
            <a:r>
              <a:rPr lang="en-US" dirty="0">
                <a:solidFill>
                  <a:schemeClr val="bg1"/>
                </a:solidFill>
              </a:rPr>
              <a:t> designer for this pipeline and the API of this triggered task is called in this step.</a:t>
            </a:r>
          </a:p>
          <a:p>
            <a:pPr algn="just"/>
            <a:endParaRPr lang="en-US" dirty="0">
              <a:solidFill>
                <a:schemeClr val="bg1"/>
              </a:solidFill>
            </a:endParaRPr>
          </a:p>
        </p:txBody>
      </p:sp>
      <p:sp>
        <p:nvSpPr>
          <p:cNvPr id="3" name="TextBox 2">
            <a:extLst>
              <a:ext uri="{FF2B5EF4-FFF2-40B4-BE49-F238E27FC236}">
                <a16:creationId xmlns:a16="http://schemas.microsoft.com/office/drawing/2014/main" id="{B0BD41E9-D7A7-6021-073D-121D811BFAA8}"/>
              </a:ext>
            </a:extLst>
          </p:cNvPr>
          <p:cNvSpPr txBox="1"/>
          <p:nvPr/>
        </p:nvSpPr>
        <p:spPr>
          <a:xfrm>
            <a:off x="667820" y="2934645"/>
            <a:ext cx="9544691" cy="1261884"/>
          </a:xfrm>
          <a:prstGeom prst="rect">
            <a:avLst/>
          </a:prstGeom>
          <a:noFill/>
        </p:spPr>
        <p:txBody>
          <a:bodyPr wrap="square" rtlCol="0">
            <a:spAutoFit/>
          </a:bodyPr>
          <a:lstStyle/>
          <a:p>
            <a:r>
              <a:rPr lang="en-US" dirty="0">
                <a:solidFill>
                  <a:schemeClr val="bg1"/>
                </a:solidFill>
              </a:rPr>
              <a:t>6.1 </a:t>
            </a:r>
            <a:r>
              <a:rPr lang="en-US" sz="2000" b="1" u="sng" dirty="0">
                <a:solidFill>
                  <a:schemeClr val="bg1"/>
                </a:solidFill>
              </a:rPr>
              <a:t>Running the Jenkins Job</a:t>
            </a:r>
          </a:p>
          <a:p>
            <a:endParaRPr lang="en-US" sz="2000" b="1" u="sng" dirty="0">
              <a:solidFill>
                <a:schemeClr val="bg1"/>
              </a:solidFill>
            </a:endParaRPr>
          </a:p>
          <a:p>
            <a:r>
              <a:rPr lang="en-US" dirty="0">
                <a:solidFill>
                  <a:schemeClr val="bg1"/>
                </a:solidFill>
              </a:rPr>
              <a:t>To run the Jenkins Job, select the Jenkins job and click build with parameters</a:t>
            </a:r>
          </a:p>
          <a:p>
            <a:endParaRPr lang="en-US" dirty="0">
              <a:solidFill>
                <a:schemeClr val="bg1"/>
              </a:solidFill>
            </a:endParaRPr>
          </a:p>
        </p:txBody>
      </p:sp>
      <p:pic>
        <p:nvPicPr>
          <p:cNvPr id="7" name="Picture 6">
            <a:extLst>
              <a:ext uri="{FF2B5EF4-FFF2-40B4-BE49-F238E27FC236}">
                <a16:creationId xmlns:a16="http://schemas.microsoft.com/office/drawing/2014/main" id="{8683FADC-93ED-D66D-AC0C-42FC3FD57671}"/>
              </a:ext>
            </a:extLst>
          </p:cNvPr>
          <p:cNvPicPr>
            <a:picLocks noChangeAspect="1"/>
          </p:cNvPicPr>
          <p:nvPr/>
        </p:nvPicPr>
        <p:blipFill>
          <a:blip r:embed="rId2"/>
          <a:stretch>
            <a:fillRect/>
          </a:stretch>
        </p:blipFill>
        <p:spPr>
          <a:xfrm>
            <a:off x="787639" y="4089260"/>
            <a:ext cx="10123516" cy="1962150"/>
          </a:xfrm>
          <a:prstGeom prst="rect">
            <a:avLst/>
          </a:prstGeom>
        </p:spPr>
      </p:pic>
    </p:spTree>
    <p:extLst>
      <p:ext uri="{BB962C8B-B14F-4D97-AF65-F5344CB8AC3E}">
        <p14:creationId xmlns:p14="http://schemas.microsoft.com/office/powerpoint/2010/main" val="1027166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1620E5-9253-DAFB-2758-5D990AA436DA}"/>
              </a:ext>
            </a:extLst>
          </p:cNvPr>
          <p:cNvSpPr>
            <a:spLocks noGrp="1"/>
          </p:cNvSpPr>
          <p:nvPr>
            <p:ph type="dt" sz="half" idx="11"/>
          </p:nvPr>
        </p:nvSpPr>
        <p:spPr/>
        <p:txBody>
          <a:bodyPr/>
          <a:lstStyle/>
          <a:p>
            <a:fld id="{6FCA8E82-58CD-E045-8B98-B7A85B79B752}" type="datetime4">
              <a:rPr lang="en-US" smtClean="0"/>
              <a:pPr/>
              <a:t>January 28, 2023</a:t>
            </a:fld>
            <a:endParaRPr lang="en-US" dirty="0">
              <a:latin typeface="+mn-lt"/>
            </a:endParaRPr>
          </a:p>
        </p:txBody>
      </p:sp>
      <p:sp>
        <p:nvSpPr>
          <p:cNvPr id="5" name="Footer Placeholder 4">
            <a:extLst>
              <a:ext uri="{FF2B5EF4-FFF2-40B4-BE49-F238E27FC236}">
                <a16:creationId xmlns:a16="http://schemas.microsoft.com/office/drawing/2014/main" id="{13ECB265-2E64-9D87-7360-D84EF165AA73}"/>
              </a:ext>
            </a:extLst>
          </p:cNvPr>
          <p:cNvSpPr>
            <a:spLocks noGrp="1"/>
          </p:cNvSpPr>
          <p:nvPr>
            <p:ph type="ftr" sz="quarter" idx="12"/>
          </p:nvPr>
        </p:nvSpPr>
        <p:spPr/>
        <p:txBody>
          <a:bodyPr/>
          <a:lstStyle/>
          <a:p>
            <a:r>
              <a:rPr lang="en-US" b="0" dirty="0"/>
              <a:t>CI/CD pipeline</a:t>
            </a:r>
          </a:p>
        </p:txBody>
      </p:sp>
      <p:sp>
        <p:nvSpPr>
          <p:cNvPr id="6" name="Slide Number Placeholder 5">
            <a:extLst>
              <a:ext uri="{FF2B5EF4-FFF2-40B4-BE49-F238E27FC236}">
                <a16:creationId xmlns:a16="http://schemas.microsoft.com/office/drawing/2014/main" id="{CCC75694-4240-9D2F-02EC-D00BD9DC2DDE}"/>
              </a:ext>
            </a:extLst>
          </p:cNvPr>
          <p:cNvSpPr>
            <a:spLocks noGrp="1"/>
          </p:cNvSpPr>
          <p:nvPr>
            <p:ph type="sldNum" sz="quarter" idx="13"/>
          </p:nvPr>
        </p:nvSpPr>
        <p:spPr/>
        <p:txBody>
          <a:bodyPr/>
          <a:lstStyle/>
          <a:p>
            <a:fld id="{294A09A9-5501-47C1-A89A-A340965A2BE2}" type="slidenum">
              <a:rPr lang="en-US" smtClean="0"/>
              <a:pPr/>
              <a:t>24</a:t>
            </a:fld>
            <a:endParaRPr lang="en-US" dirty="0">
              <a:latin typeface="+mn-lt"/>
            </a:endParaRPr>
          </a:p>
        </p:txBody>
      </p:sp>
      <p:sp>
        <p:nvSpPr>
          <p:cNvPr id="2" name="TextBox 1">
            <a:extLst>
              <a:ext uri="{FF2B5EF4-FFF2-40B4-BE49-F238E27FC236}">
                <a16:creationId xmlns:a16="http://schemas.microsoft.com/office/drawing/2014/main" id="{6C5C52E5-7A61-096A-4AB6-D0BBA52496CD}"/>
              </a:ext>
            </a:extLst>
          </p:cNvPr>
          <p:cNvSpPr txBox="1"/>
          <p:nvPr/>
        </p:nvSpPr>
        <p:spPr>
          <a:xfrm>
            <a:off x="883578" y="297951"/>
            <a:ext cx="5212422" cy="369332"/>
          </a:xfrm>
          <a:prstGeom prst="rect">
            <a:avLst/>
          </a:prstGeom>
          <a:noFill/>
        </p:spPr>
        <p:txBody>
          <a:bodyPr wrap="square" rtlCol="0">
            <a:spAutoFit/>
          </a:bodyPr>
          <a:lstStyle/>
          <a:p>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below parameter need to be provided.</a:t>
            </a:r>
            <a:endParaRPr lang="en-US" dirty="0">
              <a:solidFill>
                <a:schemeClr val="bg1"/>
              </a:solidFill>
            </a:endParaRPr>
          </a:p>
        </p:txBody>
      </p:sp>
      <p:pic>
        <p:nvPicPr>
          <p:cNvPr id="3" name="Picture 2">
            <a:extLst>
              <a:ext uri="{FF2B5EF4-FFF2-40B4-BE49-F238E27FC236}">
                <a16:creationId xmlns:a16="http://schemas.microsoft.com/office/drawing/2014/main" id="{B3BBA746-81B7-36DE-C328-EACDEE8E7468}"/>
              </a:ext>
            </a:extLst>
          </p:cNvPr>
          <p:cNvPicPr>
            <a:picLocks noChangeAspect="1"/>
          </p:cNvPicPr>
          <p:nvPr/>
        </p:nvPicPr>
        <p:blipFill>
          <a:blip r:embed="rId2"/>
          <a:stretch>
            <a:fillRect/>
          </a:stretch>
        </p:blipFill>
        <p:spPr>
          <a:xfrm>
            <a:off x="883578" y="1580639"/>
            <a:ext cx="5083032" cy="3040061"/>
          </a:xfrm>
          <a:prstGeom prst="rect">
            <a:avLst/>
          </a:prstGeom>
        </p:spPr>
      </p:pic>
    </p:spTree>
    <p:extLst>
      <p:ext uri="{BB962C8B-B14F-4D97-AF65-F5344CB8AC3E}">
        <p14:creationId xmlns:p14="http://schemas.microsoft.com/office/powerpoint/2010/main" val="3131633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1620E5-9253-DAFB-2758-5D990AA436DA}"/>
              </a:ext>
            </a:extLst>
          </p:cNvPr>
          <p:cNvSpPr>
            <a:spLocks noGrp="1"/>
          </p:cNvSpPr>
          <p:nvPr>
            <p:ph type="dt" sz="half" idx="11"/>
          </p:nvPr>
        </p:nvSpPr>
        <p:spPr/>
        <p:txBody>
          <a:bodyPr/>
          <a:lstStyle/>
          <a:p>
            <a:fld id="{6FCA8E82-58CD-E045-8B98-B7A85B79B752}" type="datetime4">
              <a:rPr lang="en-US" smtClean="0"/>
              <a:pPr/>
              <a:t>January 28, 2023</a:t>
            </a:fld>
            <a:endParaRPr lang="en-US" dirty="0">
              <a:latin typeface="+mn-lt"/>
            </a:endParaRPr>
          </a:p>
        </p:txBody>
      </p:sp>
      <p:sp>
        <p:nvSpPr>
          <p:cNvPr id="5" name="Footer Placeholder 4">
            <a:extLst>
              <a:ext uri="{FF2B5EF4-FFF2-40B4-BE49-F238E27FC236}">
                <a16:creationId xmlns:a16="http://schemas.microsoft.com/office/drawing/2014/main" id="{13ECB265-2E64-9D87-7360-D84EF165AA73}"/>
              </a:ext>
            </a:extLst>
          </p:cNvPr>
          <p:cNvSpPr>
            <a:spLocks noGrp="1"/>
          </p:cNvSpPr>
          <p:nvPr>
            <p:ph type="ftr" sz="quarter" idx="12"/>
          </p:nvPr>
        </p:nvSpPr>
        <p:spPr/>
        <p:txBody>
          <a:bodyPr/>
          <a:lstStyle/>
          <a:p>
            <a:r>
              <a:rPr lang="en-US" b="0" dirty="0"/>
              <a:t>CI/CD pipeline</a:t>
            </a:r>
          </a:p>
        </p:txBody>
      </p:sp>
      <p:sp>
        <p:nvSpPr>
          <p:cNvPr id="6" name="Slide Number Placeholder 5">
            <a:extLst>
              <a:ext uri="{FF2B5EF4-FFF2-40B4-BE49-F238E27FC236}">
                <a16:creationId xmlns:a16="http://schemas.microsoft.com/office/drawing/2014/main" id="{CCC75694-4240-9D2F-02EC-D00BD9DC2DDE}"/>
              </a:ext>
            </a:extLst>
          </p:cNvPr>
          <p:cNvSpPr>
            <a:spLocks noGrp="1"/>
          </p:cNvSpPr>
          <p:nvPr>
            <p:ph type="sldNum" sz="quarter" idx="13"/>
          </p:nvPr>
        </p:nvSpPr>
        <p:spPr/>
        <p:txBody>
          <a:bodyPr/>
          <a:lstStyle/>
          <a:p>
            <a:fld id="{294A09A9-5501-47C1-A89A-A340965A2BE2}" type="slidenum">
              <a:rPr lang="en-US" smtClean="0"/>
              <a:pPr/>
              <a:t>25</a:t>
            </a:fld>
            <a:endParaRPr lang="en-US" dirty="0">
              <a:latin typeface="+mn-lt"/>
            </a:endParaRPr>
          </a:p>
        </p:txBody>
      </p:sp>
      <p:sp>
        <p:nvSpPr>
          <p:cNvPr id="2" name="TextBox 1">
            <a:extLst>
              <a:ext uri="{FF2B5EF4-FFF2-40B4-BE49-F238E27FC236}">
                <a16:creationId xmlns:a16="http://schemas.microsoft.com/office/drawing/2014/main" id="{7B44BCE6-7EDD-BF84-D66D-D285DC31FAD0}"/>
              </a:ext>
            </a:extLst>
          </p:cNvPr>
          <p:cNvSpPr txBox="1"/>
          <p:nvPr/>
        </p:nvSpPr>
        <p:spPr>
          <a:xfrm>
            <a:off x="971550" y="811657"/>
            <a:ext cx="10823183" cy="3693319"/>
          </a:xfrm>
          <a:prstGeom prst="rect">
            <a:avLst/>
          </a:prstGeom>
          <a:noFill/>
        </p:spPr>
        <p:txBody>
          <a:bodyPr wrap="square" rtlCol="0">
            <a:spAutoFit/>
          </a:bodyPr>
          <a:lstStyle/>
          <a:p>
            <a:pPr algn="just"/>
            <a:r>
              <a:rPr lang="en-US" dirty="0">
                <a:solidFill>
                  <a:schemeClr val="bg1"/>
                </a:solidFill>
              </a:rPr>
              <a:t>• branch: this is the branch in the GIT repository which contains the pipeline to be migrated.</a:t>
            </a:r>
          </a:p>
          <a:p>
            <a:pPr algn="just"/>
            <a:endParaRPr lang="en-US" dirty="0">
              <a:solidFill>
                <a:schemeClr val="bg1"/>
              </a:solidFill>
            </a:endParaRPr>
          </a:p>
          <a:p>
            <a:pPr algn="just"/>
            <a:r>
              <a:rPr lang="en-US" dirty="0">
                <a:solidFill>
                  <a:schemeClr val="bg1"/>
                </a:solidFill>
              </a:rPr>
              <a:t>• SourceProjectLocation: this is folder in Snaplogic Designer in which the pipeline to be migrated is present.</a:t>
            </a:r>
          </a:p>
          <a:p>
            <a:pPr algn="just"/>
            <a:endParaRPr lang="en-US" dirty="0">
              <a:solidFill>
                <a:schemeClr val="bg1"/>
              </a:solidFill>
            </a:endParaRPr>
          </a:p>
          <a:p>
            <a:pPr algn="just"/>
            <a:r>
              <a:rPr lang="en-US" dirty="0">
                <a:solidFill>
                  <a:schemeClr val="bg1"/>
                </a:solidFill>
              </a:rPr>
              <a:t>•TargetProjectLocation: this is folder in Snaplogic Designer to which the pipeline should be migrated to.</a:t>
            </a:r>
          </a:p>
          <a:p>
            <a:pPr algn="just"/>
            <a:endParaRPr lang="en-US" dirty="0">
              <a:solidFill>
                <a:schemeClr val="bg1"/>
              </a:solidFill>
            </a:endParaRPr>
          </a:p>
          <a:p>
            <a:pPr algn="just"/>
            <a:r>
              <a:rPr lang="en-US" dirty="0">
                <a:solidFill>
                  <a:schemeClr val="bg1"/>
                </a:solidFill>
              </a:rPr>
              <a:t>• PipelineToBeMigrated: name of the pipeline to be migrated.</a:t>
            </a:r>
          </a:p>
          <a:p>
            <a:pPr algn="just"/>
            <a:endParaRPr lang="en-US" dirty="0">
              <a:solidFill>
                <a:schemeClr val="bg1"/>
              </a:solidFill>
            </a:endParaRPr>
          </a:p>
          <a:p>
            <a:pPr algn="just"/>
            <a:r>
              <a:rPr lang="en-US" dirty="0">
                <a:solidFill>
                  <a:schemeClr val="bg1"/>
                </a:solidFill>
              </a:rPr>
              <a:t>• gitURL: URL of the GIT repository which contains the pipeline to be migrated.</a:t>
            </a:r>
          </a:p>
          <a:p>
            <a:pPr algn="just"/>
            <a:endParaRPr lang="en-US" dirty="0">
              <a:solidFill>
                <a:schemeClr val="bg1"/>
              </a:solidFill>
            </a:endParaRPr>
          </a:p>
          <a:p>
            <a:pPr algn="just"/>
            <a:r>
              <a:rPr lang="en-US" dirty="0">
                <a:solidFill>
                  <a:schemeClr val="bg1"/>
                </a:solidFill>
              </a:rPr>
              <a:t>Once the above details are provided click on build. The pipeline would be migrated if the </a:t>
            </a:r>
            <a:r>
              <a:rPr lang="en-US" dirty="0" err="1">
                <a:solidFill>
                  <a:schemeClr val="bg1"/>
                </a:solidFill>
              </a:rPr>
              <a:t>the</a:t>
            </a:r>
            <a:r>
              <a:rPr lang="en-US" dirty="0">
                <a:solidFill>
                  <a:schemeClr val="bg1"/>
                </a:solidFill>
              </a:rPr>
              <a:t> </a:t>
            </a:r>
            <a:r>
              <a:rPr lang="en-US" dirty="0" err="1">
                <a:solidFill>
                  <a:schemeClr val="bg1"/>
                </a:solidFill>
              </a:rPr>
              <a:t>sonarQube</a:t>
            </a:r>
            <a:r>
              <a:rPr lang="en-US" dirty="0">
                <a:solidFill>
                  <a:schemeClr val="bg1"/>
                </a:solidFill>
              </a:rPr>
              <a:t> result is successful.</a:t>
            </a:r>
          </a:p>
          <a:p>
            <a:pPr algn="just"/>
            <a:endParaRPr lang="en-US" dirty="0">
              <a:solidFill>
                <a:schemeClr val="bg1"/>
              </a:solidFill>
            </a:endParaRPr>
          </a:p>
        </p:txBody>
      </p:sp>
    </p:spTree>
    <p:extLst>
      <p:ext uri="{BB962C8B-B14F-4D97-AF65-F5344CB8AC3E}">
        <p14:creationId xmlns:p14="http://schemas.microsoft.com/office/powerpoint/2010/main" val="3959484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FF0CBD-DCBE-FE73-CFBA-3B1C745BE772}"/>
              </a:ext>
            </a:extLst>
          </p:cNvPr>
          <p:cNvSpPr txBox="1"/>
          <p:nvPr/>
        </p:nvSpPr>
        <p:spPr>
          <a:xfrm>
            <a:off x="964023" y="879063"/>
            <a:ext cx="4941477" cy="610863"/>
          </a:xfrm>
          <a:prstGeom prst="rect">
            <a:avLst/>
          </a:prstGeom>
        </p:spPr>
        <p:txBody>
          <a:bodyPr vert="horz" lIns="0" tIns="0" rIns="0" bIns="0" rtlCol="0" anchor="b" anchorCtr="0">
            <a:normAutofit/>
          </a:bodyPr>
          <a:lstStyle/>
          <a:p>
            <a:pPr>
              <a:lnSpc>
                <a:spcPct val="90000"/>
              </a:lnSpc>
              <a:spcBef>
                <a:spcPct val="0"/>
              </a:spcBef>
              <a:spcAft>
                <a:spcPts val="600"/>
              </a:spcAft>
            </a:pPr>
            <a:r>
              <a:rPr lang="en-US" sz="4400" b="1" i="0" kern="1200" spc="100" baseline="0">
                <a:solidFill>
                  <a:schemeClr val="bg1"/>
                </a:solidFill>
                <a:latin typeface="+mj-lt"/>
                <a:ea typeface="+mj-ea"/>
                <a:cs typeface="+mj-cs"/>
              </a:rPr>
              <a:t>Thank You </a:t>
            </a:r>
          </a:p>
        </p:txBody>
      </p:sp>
      <p:sp>
        <p:nvSpPr>
          <p:cNvPr id="3" name="TextBox 2">
            <a:extLst>
              <a:ext uri="{FF2B5EF4-FFF2-40B4-BE49-F238E27FC236}">
                <a16:creationId xmlns:a16="http://schemas.microsoft.com/office/drawing/2014/main" id="{85F21E9B-E356-986C-F930-2C0E8A3E9044}"/>
              </a:ext>
            </a:extLst>
          </p:cNvPr>
          <p:cNvSpPr txBox="1"/>
          <p:nvPr/>
        </p:nvSpPr>
        <p:spPr>
          <a:xfrm>
            <a:off x="952499" y="2289363"/>
            <a:ext cx="4572001" cy="2795232"/>
          </a:xfrm>
          <a:prstGeom prst="rect">
            <a:avLst/>
          </a:prstGeom>
        </p:spPr>
        <p:txBody>
          <a:bodyPr vert="horz" lIns="0" tIns="0" rIns="0" bIns="0" rtlCol="0">
            <a:normAutofit/>
          </a:bodyPr>
          <a:lstStyle/>
          <a:p>
            <a:pPr>
              <a:spcBef>
                <a:spcPts val="1000"/>
              </a:spcBef>
            </a:pPr>
            <a:r>
              <a:rPr lang="en-US" sz="1600" b="0" i="0" kern="1200">
                <a:solidFill>
                  <a:schemeClr val="bg1"/>
                </a:solidFill>
                <a:latin typeface="+mn-lt"/>
                <a:ea typeface="+mn-ea"/>
                <a:cs typeface="+mn-cs"/>
              </a:rPr>
              <a:t>Vaishnavi Kenghe.</a:t>
            </a:r>
          </a:p>
          <a:p>
            <a:pPr>
              <a:spcBef>
                <a:spcPts val="1000"/>
              </a:spcBef>
            </a:pPr>
            <a:r>
              <a:rPr lang="en-US" sz="1600" b="0" i="0" kern="1200">
                <a:solidFill>
                  <a:schemeClr val="bg1"/>
                </a:solidFill>
                <a:latin typeface="+mn-lt"/>
                <a:ea typeface="+mn-ea"/>
                <a:cs typeface="+mn-cs"/>
              </a:rPr>
              <a:t>Ravikant Gambhire.</a:t>
            </a:r>
          </a:p>
        </p:txBody>
      </p:sp>
      <p:sp>
        <p:nvSpPr>
          <p:cNvPr id="4" name="Date Placeholder 3">
            <a:extLst>
              <a:ext uri="{FF2B5EF4-FFF2-40B4-BE49-F238E27FC236}">
                <a16:creationId xmlns:a16="http://schemas.microsoft.com/office/drawing/2014/main" id="{7D1620E5-9253-DAFB-2758-5D990AA436DA}"/>
              </a:ext>
            </a:extLst>
          </p:cNvPr>
          <p:cNvSpPr>
            <a:spLocks noGrp="1"/>
          </p:cNvSpPr>
          <p:nvPr>
            <p:ph type="dt" sz="half" idx="14"/>
          </p:nvPr>
        </p:nvSpPr>
        <p:spPr>
          <a:xfrm>
            <a:off x="2992120" y="6332220"/>
            <a:ext cx="1313180" cy="247651"/>
          </a:xfrm>
        </p:spPr>
        <p:txBody>
          <a:bodyPr vert="horz" lIns="0" tIns="0" rIns="0" bIns="0" rtlCol="0" anchor="t" anchorCtr="0">
            <a:normAutofit/>
          </a:bodyPr>
          <a:lstStyle/>
          <a:p>
            <a:pPr>
              <a:spcAft>
                <a:spcPts val="600"/>
              </a:spcAft>
            </a:pPr>
            <a:fld id="{6FCA8E82-58CD-E045-8B98-B7A85B79B752}" type="datetime4">
              <a:rPr lang="en-US" smtClean="0"/>
              <a:pPr>
                <a:spcAft>
                  <a:spcPts val="600"/>
                </a:spcAft>
              </a:pPr>
              <a:t>January 28, 2023</a:t>
            </a:fld>
            <a:endParaRPr lang="en-US"/>
          </a:p>
        </p:txBody>
      </p:sp>
      <p:sp>
        <p:nvSpPr>
          <p:cNvPr id="5" name="Footer Placeholder 4">
            <a:extLst>
              <a:ext uri="{FF2B5EF4-FFF2-40B4-BE49-F238E27FC236}">
                <a16:creationId xmlns:a16="http://schemas.microsoft.com/office/drawing/2014/main" id="{13ECB265-2E64-9D87-7360-D84EF165AA73}"/>
              </a:ext>
            </a:extLst>
          </p:cNvPr>
          <p:cNvSpPr>
            <a:spLocks noGrp="1"/>
          </p:cNvSpPr>
          <p:nvPr>
            <p:ph type="ftr" sz="quarter" idx="15"/>
          </p:nvPr>
        </p:nvSpPr>
        <p:spPr>
          <a:xfrm>
            <a:off x="1494790" y="6332220"/>
            <a:ext cx="1497330" cy="247651"/>
          </a:xfrm>
        </p:spPr>
        <p:txBody>
          <a:bodyPr vert="horz" lIns="0" tIns="0" rIns="0" bIns="0" rtlCol="0" anchor="t" anchorCtr="0">
            <a:normAutofit/>
          </a:bodyPr>
          <a:lstStyle/>
          <a:p>
            <a:pPr>
              <a:spcAft>
                <a:spcPts val="600"/>
              </a:spcAft>
            </a:pPr>
            <a:r>
              <a:rPr lang="en-US"/>
              <a:t>CI/CD pipeline</a:t>
            </a:r>
          </a:p>
        </p:txBody>
      </p:sp>
      <p:sp>
        <p:nvSpPr>
          <p:cNvPr id="6" name="Slide Number Placeholder 5">
            <a:extLst>
              <a:ext uri="{FF2B5EF4-FFF2-40B4-BE49-F238E27FC236}">
                <a16:creationId xmlns:a16="http://schemas.microsoft.com/office/drawing/2014/main" id="{CCC75694-4240-9D2F-02EC-D00BD9DC2DDE}"/>
              </a:ext>
            </a:extLst>
          </p:cNvPr>
          <p:cNvSpPr>
            <a:spLocks noGrp="1"/>
          </p:cNvSpPr>
          <p:nvPr>
            <p:ph type="sldNum" sz="quarter" idx="16"/>
          </p:nvPr>
        </p:nvSpPr>
        <p:spPr>
          <a:xfrm>
            <a:off x="971550" y="6332220"/>
            <a:ext cx="523240" cy="247651"/>
          </a:xfrm>
        </p:spPr>
        <p:txBody>
          <a:bodyPr vert="horz" lIns="0" tIns="0" rIns="0" bIns="0" rtlCol="0" anchor="t" anchorCtr="0">
            <a:normAutofit/>
          </a:bodyPr>
          <a:lstStyle/>
          <a:p>
            <a:pPr>
              <a:spcAft>
                <a:spcPts val="600"/>
              </a:spcAft>
            </a:pPr>
            <a:fld id="{294A09A9-5501-47C1-A89A-A340965A2BE2}" type="slidenum">
              <a:rPr lang="en-US" smtClean="0"/>
              <a:pPr>
                <a:spcAft>
                  <a:spcPts val="600"/>
                </a:spcAft>
              </a:pPr>
              <a:t>26</a:t>
            </a:fld>
            <a:endParaRPr lang="en-US"/>
          </a:p>
        </p:txBody>
      </p:sp>
    </p:spTree>
    <p:extLst>
      <p:ext uri="{BB962C8B-B14F-4D97-AF65-F5344CB8AC3E}">
        <p14:creationId xmlns:p14="http://schemas.microsoft.com/office/powerpoint/2010/main" val="3540228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286B69-466B-0816-E0A1-8C8C56DA9F4C}"/>
              </a:ext>
            </a:extLst>
          </p:cNvPr>
          <p:cNvSpPr>
            <a:spLocks noGrp="1"/>
          </p:cNvSpPr>
          <p:nvPr>
            <p:ph type="title"/>
          </p:nvPr>
        </p:nvSpPr>
        <p:spPr/>
        <p:txBody>
          <a:bodyPr>
            <a:normAutofit/>
          </a:bodyPr>
          <a:lstStyle/>
          <a:p>
            <a:r>
              <a:rPr lang="en-US" dirty="0"/>
              <a:t>Introduction </a:t>
            </a:r>
          </a:p>
        </p:txBody>
      </p:sp>
      <p:sp>
        <p:nvSpPr>
          <p:cNvPr id="4" name="Date Placeholder 3">
            <a:extLst>
              <a:ext uri="{FF2B5EF4-FFF2-40B4-BE49-F238E27FC236}">
                <a16:creationId xmlns:a16="http://schemas.microsoft.com/office/drawing/2014/main" id="{7D1620E5-9253-DAFB-2758-5D990AA436DA}"/>
              </a:ext>
            </a:extLst>
          </p:cNvPr>
          <p:cNvSpPr>
            <a:spLocks noGrp="1"/>
          </p:cNvSpPr>
          <p:nvPr>
            <p:ph type="dt" sz="half" idx="11"/>
          </p:nvPr>
        </p:nvSpPr>
        <p:spPr/>
        <p:txBody>
          <a:bodyPr/>
          <a:lstStyle/>
          <a:p>
            <a:fld id="{6FCA8E82-58CD-E045-8B98-B7A85B79B752}" type="datetime4">
              <a:rPr lang="en-US" smtClean="0"/>
              <a:pPr/>
              <a:t>January 28, 2023</a:t>
            </a:fld>
            <a:endParaRPr lang="en-US" dirty="0">
              <a:latin typeface="+mn-lt"/>
            </a:endParaRPr>
          </a:p>
        </p:txBody>
      </p:sp>
      <p:sp>
        <p:nvSpPr>
          <p:cNvPr id="5" name="Footer Placeholder 4">
            <a:extLst>
              <a:ext uri="{FF2B5EF4-FFF2-40B4-BE49-F238E27FC236}">
                <a16:creationId xmlns:a16="http://schemas.microsoft.com/office/drawing/2014/main" id="{13ECB265-2E64-9D87-7360-D84EF165AA73}"/>
              </a:ext>
            </a:extLst>
          </p:cNvPr>
          <p:cNvSpPr>
            <a:spLocks noGrp="1"/>
          </p:cNvSpPr>
          <p:nvPr>
            <p:ph type="ftr" sz="quarter" idx="12"/>
          </p:nvPr>
        </p:nvSpPr>
        <p:spPr/>
        <p:txBody>
          <a:bodyPr/>
          <a:lstStyle/>
          <a:p>
            <a:r>
              <a:rPr lang="en-US" b="0" dirty="0"/>
              <a:t>CI/CD pipeline</a:t>
            </a:r>
          </a:p>
        </p:txBody>
      </p:sp>
      <p:sp>
        <p:nvSpPr>
          <p:cNvPr id="6" name="Slide Number Placeholder 5">
            <a:extLst>
              <a:ext uri="{FF2B5EF4-FFF2-40B4-BE49-F238E27FC236}">
                <a16:creationId xmlns:a16="http://schemas.microsoft.com/office/drawing/2014/main" id="{CCC75694-4240-9D2F-02EC-D00BD9DC2DDE}"/>
              </a:ext>
            </a:extLst>
          </p:cNvPr>
          <p:cNvSpPr>
            <a:spLocks noGrp="1"/>
          </p:cNvSpPr>
          <p:nvPr>
            <p:ph type="sldNum" sz="quarter" idx="13"/>
          </p:nvPr>
        </p:nvSpPr>
        <p:spPr/>
        <p:txBody>
          <a:bodyPr/>
          <a:lstStyle/>
          <a:p>
            <a:fld id="{294A09A9-5501-47C1-A89A-A340965A2BE2}" type="slidenum">
              <a:rPr lang="en-US" smtClean="0"/>
              <a:pPr/>
              <a:t>3</a:t>
            </a:fld>
            <a:endParaRPr lang="en-US" dirty="0">
              <a:latin typeface="+mn-lt"/>
            </a:endParaRPr>
          </a:p>
        </p:txBody>
      </p:sp>
      <p:sp>
        <p:nvSpPr>
          <p:cNvPr id="7" name="TextBox 6">
            <a:extLst>
              <a:ext uri="{FF2B5EF4-FFF2-40B4-BE49-F238E27FC236}">
                <a16:creationId xmlns:a16="http://schemas.microsoft.com/office/drawing/2014/main" id="{09AADB1F-D6FE-64BD-1FC7-B309A5CA8772}"/>
              </a:ext>
            </a:extLst>
          </p:cNvPr>
          <p:cNvSpPr txBox="1"/>
          <p:nvPr/>
        </p:nvSpPr>
        <p:spPr>
          <a:xfrm>
            <a:off x="862012" y="2028825"/>
            <a:ext cx="10467975" cy="954107"/>
          </a:xfrm>
          <a:prstGeom prst="rect">
            <a:avLst/>
          </a:prstGeom>
          <a:noFill/>
        </p:spPr>
        <p:txBody>
          <a:bodyPr wrap="square" rtlCol="0">
            <a:spAutoFit/>
          </a:bodyPr>
          <a:lstStyle/>
          <a:p>
            <a:pPr algn="just"/>
            <a:r>
              <a:rPr lang="en-US" sz="2800" dirty="0">
                <a:solidFill>
                  <a:schemeClr val="bg1"/>
                </a:solidFill>
              </a:rPr>
              <a:t>The purpose of the Presentation is to explain the various steps</a:t>
            </a:r>
          </a:p>
          <a:p>
            <a:pPr algn="just"/>
            <a:r>
              <a:rPr lang="en-US" sz="2800" dirty="0">
                <a:solidFill>
                  <a:schemeClr val="bg1"/>
                </a:solidFill>
              </a:rPr>
              <a:t>To achieve </a:t>
            </a:r>
            <a:r>
              <a:rPr lang="en-US" sz="2800" dirty="0">
                <a:solidFill>
                  <a:schemeClr val="accent1">
                    <a:lumMod val="75000"/>
                  </a:schemeClr>
                </a:solidFill>
              </a:rPr>
              <a:t>Continuous Integration </a:t>
            </a:r>
            <a:r>
              <a:rPr lang="en-US" sz="2800" dirty="0">
                <a:solidFill>
                  <a:schemeClr val="bg1"/>
                </a:solidFill>
              </a:rPr>
              <a:t>and </a:t>
            </a:r>
            <a:r>
              <a:rPr lang="en-US" sz="2800" dirty="0">
                <a:solidFill>
                  <a:schemeClr val="accent1">
                    <a:lumMod val="75000"/>
                  </a:schemeClr>
                </a:solidFill>
              </a:rPr>
              <a:t>Delivery</a:t>
            </a:r>
            <a:r>
              <a:rPr lang="en-US" sz="2800" dirty="0">
                <a:solidFill>
                  <a:schemeClr val="bg1"/>
                </a:solidFill>
              </a:rPr>
              <a:t> in Snaplogic.</a:t>
            </a:r>
          </a:p>
        </p:txBody>
      </p:sp>
      <p:sp>
        <p:nvSpPr>
          <p:cNvPr id="8" name="TextBox 7">
            <a:extLst>
              <a:ext uri="{FF2B5EF4-FFF2-40B4-BE49-F238E27FC236}">
                <a16:creationId xmlns:a16="http://schemas.microsoft.com/office/drawing/2014/main" id="{E8B5F7B7-CBD5-0867-8CDC-BF2A9D376BE9}"/>
              </a:ext>
            </a:extLst>
          </p:cNvPr>
          <p:cNvSpPr txBox="1"/>
          <p:nvPr/>
        </p:nvSpPr>
        <p:spPr>
          <a:xfrm>
            <a:off x="862012" y="3529340"/>
            <a:ext cx="9477375" cy="1384995"/>
          </a:xfrm>
          <a:prstGeom prst="rect">
            <a:avLst/>
          </a:prstGeom>
          <a:noFill/>
        </p:spPr>
        <p:txBody>
          <a:bodyPr wrap="square" rtlCol="0">
            <a:spAutoFit/>
          </a:bodyPr>
          <a:lstStyle/>
          <a:p>
            <a:pPr algn="just"/>
            <a:r>
              <a:rPr lang="en-US" sz="2800" dirty="0">
                <a:solidFill>
                  <a:schemeClr val="bg1"/>
                </a:solidFill>
              </a:rPr>
              <a:t>CI/CD is a process of Integrating Smaller chunks of code into core code quickly, automate testing and deliver continuous updates that in turn lead to faster application development.</a:t>
            </a:r>
          </a:p>
        </p:txBody>
      </p:sp>
    </p:spTree>
    <p:extLst>
      <p:ext uri="{BB962C8B-B14F-4D97-AF65-F5344CB8AC3E}">
        <p14:creationId xmlns:p14="http://schemas.microsoft.com/office/powerpoint/2010/main" val="1181300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1620E5-9253-DAFB-2758-5D990AA436DA}"/>
              </a:ext>
            </a:extLst>
          </p:cNvPr>
          <p:cNvSpPr>
            <a:spLocks noGrp="1"/>
          </p:cNvSpPr>
          <p:nvPr>
            <p:ph type="dt" sz="half" idx="11"/>
          </p:nvPr>
        </p:nvSpPr>
        <p:spPr/>
        <p:txBody>
          <a:bodyPr/>
          <a:lstStyle/>
          <a:p>
            <a:fld id="{6FCA8E82-58CD-E045-8B98-B7A85B79B752}" type="datetime4">
              <a:rPr lang="en-US" smtClean="0"/>
              <a:pPr/>
              <a:t>January 28, 2023</a:t>
            </a:fld>
            <a:endParaRPr lang="en-US" dirty="0">
              <a:latin typeface="+mn-lt"/>
            </a:endParaRPr>
          </a:p>
        </p:txBody>
      </p:sp>
      <p:sp>
        <p:nvSpPr>
          <p:cNvPr id="5" name="Footer Placeholder 4">
            <a:extLst>
              <a:ext uri="{FF2B5EF4-FFF2-40B4-BE49-F238E27FC236}">
                <a16:creationId xmlns:a16="http://schemas.microsoft.com/office/drawing/2014/main" id="{13ECB265-2E64-9D87-7360-D84EF165AA73}"/>
              </a:ext>
            </a:extLst>
          </p:cNvPr>
          <p:cNvSpPr>
            <a:spLocks noGrp="1"/>
          </p:cNvSpPr>
          <p:nvPr>
            <p:ph type="ftr" sz="quarter" idx="12"/>
          </p:nvPr>
        </p:nvSpPr>
        <p:spPr/>
        <p:txBody>
          <a:bodyPr/>
          <a:lstStyle/>
          <a:p>
            <a:r>
              <a:rPr lang="en-US" b="0" dirty="0"/>
              <a:t>CI/CD pipeline</a:t>
            </a:r>
          </a:p>
        </p:txBody>
      </p:sp>
      <p:sp>
        <p:nvSpPr>
          <p:cNvPr id="6" name="Slide Number Placeholder 5">
            <a:extLst>
              <a:ext uri="{FF2B5EF4-FFF2-40B4-BE49-F238E27FC236}">
                <a16:creationId xmlns:a16="http://schemas.microsoft.com/office/drawing/2014/main" id="{CCC75694-4240-9D2F-02EC-D00BD9DC2DDE}"/>
              </a:ext>
            </a:extLst>
          </p:cNvPr>
          <p:cNvSpPr>
            <a:spLocks noGrp="1"/>
          </p:cNvSpPr>
          <p:nvPr>
            <p:ph type="sldNum" sz="quarter" idx="13"/>
          </p:nvPr>
        </p:nvSpPr>
        <p:spPr/>
        <p:txBody>
          <a:bodyPr/>
          <a:lstStyle/>
          <a:p>
            <a:fld id="{294A09A9-5501-47C1-A89A-A340965A2BE2}" type="slidenum">
              <a:rPr lang="en-US" smtClean="0"/>
              <a:pPr/>
              <a:t>4</a:t>
            </a:fld>
            <a:endParaRPr lang="en-US" dirty="0">
              <a:latin typeface="+mn-lt"/>
            </a:endParaRPr>
          </a:p>
        </p:txBody>
      </p:sp>
      <p:sp>
        <p:nvSpPr>
          <p:cNvPr id="2" name="TextBox 1">
            <a:extLst>
              <a:ext uri="{FF2B5EF4-FFF2-40B4-BE49-F238E27FC236}">
                <a16:creationId xmlns:a16="http://schemas.microsoft.com/office/drawing/2014/main" id="{C627B81C-5B56-97EC-17E3-DB632B513F1F}"/>
              </a:ext>
            </a:extLst>
          </p:cNvPr>
          <p:cNvSpPr txBox="1"/>
          <p:nvPr/>
        </p:nvSpPr>
        <p:spPr>
          <a:xfrm>
            <a:off x="1932940" y="461038"/>
            <a:ext cx="7782560" cy="461665"/>
          </a:xfrm>
          <a:prstGeom prst="rect">
            <a:avLst/>
          </a:prstGeom>
          <a:noFill/>
        </p:spPr>
        <p:txBody>
          <a:bodyPr wrap="square" rtlCol="0">
            <a:spAutoFit/>
          </a:bodyPr>
          <a:lstStyle/>
          <a:p>
            <a:pPr algn="ctr"/>
            <a:r>
              <a:rPr lang="en-US" sz="2400" b="1" u="sng" dirty="0">
                <a:solidFill>
                  <a:schemeClr val="bg1"/>
                </a:solidFill>
              </a:rPr>
              <a:t>Working of CI/CD</a:t>
            </a:r>
          </a:p>
        </p:txBody>
      </p:sp>
      <p:sp>
        <p:nvSpPr>
          <p:cNvPr id="7" name="TextBox 6">
            <a:extLst>
              <a:ext uri="{FF2B5EF4-FFF2-40B4-BE49-F238E27FC236}">
                <a16:creationId xmlns:a16="http://schemas.microsoft.com/office/drawing/2014/main" id="{5C11C0B7-4FCB-980D-D413-5546449A9002}"/>
              </a:ext>
            </a:extLst>
          </p:cNvPr>
          <p:cNvSpPr txBox="1"/>
          <p:nvPr/>
        </p:nvSpPr>
        <p:spPr>
          <a:xfrm>
            <a:off x="1162050" y="1400175"/>
            <a:ext cx="10039350" cy="1323439"/>
          </a:xfrm>
          <a:prstGeom prst="rect">
            <a:avLst/>
          </a:prstGeom>
          <a:noFill/>
        </p:spPr>
        <p:txBody>
          <a:bodyPr wrap="square" rtlCol="0">
            <a:spAutoFit/>
          </a:bodyPr>
          <a:lstStyle/>
          <a:p>
            <a:pPr algn="just"/>
            <a:r>
              <a:rPr lang="en-US" sz="2000" dirty="0">
                <a:solidFill>
                  <a:schemeClr val="bg1"/>
                </a:solidFill>
              </a:rPr>
              <a:t>A CI/CD (Continuous Integration and Continuous Deployment) pipeline is a set of automated processes that integrate code changes, build and test software, and deploy it to production. The pipeline is designed to catch and fix errors as quickly as possible, leading to faster software releases with fewer bugs. The pipeline typically includes the following stages:</a:t>
            </a:r>
          </a:p>
        </p:txBody>
      </p:sp>
      <p:sp>
        <p:nvSpPr>
          <p:cNvPr id="8" name="TextBox 7">
            <a:extLst>
              <a:ext uri="{FF2B5EF4-FFF2-40B4-BE49-F238E27FC236}">
                <a16:creationId xmlns:a16="http://schemas.microsoft.com/office/drawing/2014/main" id="{F2B7A8BC-78D2-CA64-D4EF-3A2DBAFAFA55}"/>
              </a:ext>
            </a:extLst>
          </p:cNvPr>
          <p:cNvSpPr txBox="1"/>
          <p:nvPr/>
        </p:nvSpPr>
        <p:spPr>
          <a:xfrm>
            <a:off x="1276350" y="3152775"/>
            <a:ext cx="9763125" cy="1200329"/>
          </a:xfrm>
          <a:prstGeom prst="rect">
            <a:avLst/>
          </a:prstGeom>
          <a:noFill/>
        </p:spPr>
        <p:txBody>
          <a:bodyPr wrap="square" rtlCol="0">
            <a:spAutoFit/>
          </a:bodyPr>
          <a:lstStyle/>
          <a:p>
            <a:r>
              <a:rPr lang="en-US" dirty="0">
                <a:solidFill>
                  <a:schemeClr val="bg1"/>
                </a:solidFill>
              </a:rPr>
              <a:t>1) Code integration : Developers submit code changes to a shared repository.</a:t>
            </a:r>
          </a:p>
          <a:p>
            <a:r>
              <a:rPr lang="en-US" dirty="0">
                <a:solidFill>
                  <a:schemeClr val="bg1"/>
                </a:solidFill>
              </a:rPr>
              <a:t>2) Build and test     :  The code is built and tested automatically.</a:t>
            </a:r>
          </a:p>
          <a:p>
            <a:r>
              <a:rPr lang="en-US" dirty="0">
                <a:solidFill>
                  <a:schemeClr val="bg1"/>
                </a:solidFill>
              </a:rPr>
              <a:t>3) Deployment        :  If the build and tests are successful, the code is deployed to a staging or production environment.</a:t>
            </a:r>
          </a:p>
        </p:txBody>
      </p:sp>
    </p:spTree>
    <p:extLst>
      <p:ext uri="{BB962C8B-B14F-4D97-AF65-F5344CB8AC3E}">
        <p14:creationId xmlns:p14="http://schemas.microsoft.com/office/powerpoint/2010/main" val="2149296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1620E5-9253-DAFB-2758-5D990AA436DA}"/>
              </a:ext>
            </a:extLst>
          </p:cNvPr>
          <p:cNvSpPr>
            <a:spLocks noGrp="1"/>
          </p:cNvSpPr>
          <p:nvPr>
            <p:ph type="dt" sz="half" idx="11"/>
          </p:nvPr>
        </p:nvSpPr>
        <p:spPr/>
        <p:txBody>
          <a:bodyPr/>
          <a:lstStyle/>
          <a:p>
            <a:fld id="{6FCA8E82-58CD-E045-8B98-B7A85B79B752}" type="datetime4">
              <a:rPr lang="en-US" smtClean="0"/>
              <a:pPr/>
              <a:t>January 28, 2023</a:t>
            </a:fld>
            <a:endParaRPr lang="en-US" dirty="0">
              <a:latin typeface="+mn-lt"/>
            </a:endParaRPr>
          </a:p>
        </p:txBody>
      </p:sp>
      <p:sp>
        <p:nvSpPr>
          <p:cNvPr id="5" name="Footer Placeholder 4">
            <a:extLst>
              <a:ext uri="{FF2B5EF4-FFF2-40B4-BE49-F238E27FC236}">
                <a16:creationId xmlns:a16="http://schemas.microsoft.com/office/drawing/2014/main" id="{13ECB265-2E64-9D87-7360-D84EF165AA73}"/>
              </a:ext>
            </a:extLst>
          </p:cNvPr>
          <p:cNvSpPr>
            <a:spLocks noGrp="1"/>
          </p:cNvSpPr>
          <p:nvPr>
            <p:ph type="ftr" sz="quarter" idx="12"/>
          </p:nvPr>
        </p:nvSpPr>
        <p:spPr/>
        <p:txBody>
          <a:bodyPr/>
          <a:lstStyle/>
          <a:p>
            <a:r>
              <a:rPr lang="en-US" b="0" dirty="0"/>
              <a:t>CI/CD pipeline</a:t>
            </a:r>
          </a:p>
        </p:txBody>
      </p:sp>
      <p:sp>
        <p:nvSpPr>
          <p:cNvPr id="6" name="Slide Number Placeholder 5">
            <a:extLst>
              <a:ext uri="{FF2B5EF4-FFF2-40B4-BE49-F238E27FC236}">
                <a16:creationId xmlns:a16="http://schemas.microsoft.com/office/drawing/2014/main" id="{CCC75694-4240-9D2F-02EC-D00BD9DC2DDE}"/>
              </a:ext>
            </a:extLst>
          </p:cNvPr>
          <p:cNvSpPr>
            <a:spLocks noGrp="1"/>
          </p:cNvSpPr>
          <p:nvPr>
            <p:ph type="sldNum" sz="quarter" idx="13"/>
          </p:nvPr>
        </p:nvSpPr>
        <p:spPr/>
        <p:txBody>
          <a:bodyPr/>
          <a:lstStyle/>
          <a:p>
            <a:fld id="{294A09A9-5501-47C1-A89A-A340965A2BE2}" type="slidenum">
              <a:rPr lang="en-US" smtClean="0"/>
              <a:pPr/>
              <a:t>5</a:t>
            </a:fld>
            <a:endParaRPr lang="en-US" dirty="0">
              <a:latin typeface="+mn-lt"/>
            </a:endParaRPr>
          </a:p>
        </p:txBody>
      </p:sp>
      <p:pic>
        <p:nvPicPr>
          <p:cNvPr id="1026" name="Picture 2">
            <a:extLst>
              <a:ext uri="{FF2B5EF4-FFF2-40B4-BE49-F238E27FC236}">
                <a16:creationId xmlns:a16="http://schemas.microsoft.com/office/drawing/2014/main" id="{FE364D48-A5E7-4A9C-D4F4-32F726775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804762"/>
            <a:ext cx="8524875" cy="36453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627B81C-5B56-97EC-17E3-DB632B513F1F}"/>
              </a:ext>
            </a:extLst>
          </p:cNvPr>
          <p:cNvSpPr txBox="1"/>
          <p:nvPr/>
        </p:nvSpPr>
        <p:spPr>
          <a:xfrm>
            <a:off x="1932940" y="461038"/>
            <a:ext cx="7782560" cy="461665"/>
          </a:xfrm>
          <a:prstGeom prst="rect">
            <a:avLst/>
          </a:prstGeom>
          <a:noFill/>
        </p:spPr>
        <p:txBody>
          <a:bodyPr wrap="square" rtlCol="0">
            <a:spAutoFit/>
          </a:bodyPr>
          <a:lstStyle/>
          <a:p>
            <a:pPr algn="ctr"/>
            <a:r>
              <a:rPr lang="en-US" sz="2400" b="1" u="sng" dirty="0">
                <a:solidFill>
                  <a:schemeClr val="bg1"/>
                </a:solidFill>
              </a:rPr>
              <a:t>Working of CI/CD</a:t>
            </a:r>
          </a:p>
        </p:txBody>
      </p:sp>
    </p:spTree>
    <p:extLst>
      <p:ext uri="{BB962C8B-B14F-4D97-AF65-F5344CB8AC3E}">
        <p14:creationId xmlns:p14="http://schemas.microsoft.com/office/powerpoint/2010/main" val="158463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1620E5-9253-DAFB-2758-5D990AA436DA}"/>
              </a:ext>
            </a:extLst>
          </p:cNvPr>
          <p:cNvSpPr>
            <a:spLocks noGrp="1"/>
          </p:cNvSpPr>
          <p:nvPr>
            <p:ph type="dt" sz="half" idx="11"/>
          </p:nvPr>
        </p:nvSpPr>
        <p:spPr/>
        <p:txBody>
          <a:bodyPr/>
          <a:lstStyle/>
          <a:p>
            <a:fld id="{6FCA8E82-58CD-E045-8B98-B7A85B79B752}" type="datetime4">
              <a:rPr lang="en-US" smtClean="0"/>
              <a:pPr/>
              <a:t>January 28, 2023</a:t>
            </a:fld>
            <a:endParaRPr lang="en-US" dirty="0">
              <a:latin typeface="+mn-lt"/>
            </a:endParaRPr>
          </a:p>
        </p:txBody>
      </p:sp>
      <p:sp>
        <p:nvSpPr>
          <p:cNvPr id="5" name="Footer Placeholder 4">
            <a:extLst>
              <a:ext uri="{FF2B5EF4-FFF2-40B4-BE49-F238E27FC236}">
                <a16:creationId xmlns:a16="http://schemas.microsoft.com/office/drawing/2014/main" id="{13ECB265-2E64-9D87-7360-D84EF165AA73}"/>
              </a:ext>
            </a:extLst>
          </p:cNvPr>
          <p:cNvSpPr>
            <a:spLocks noGrp="1"/>
          </p:cNvSpPr>
          <p:nvPr>
            <p:ph type="ftr" sz="quarter" idx="12"/>
          </p:nvPr>
        </p:nvSpPr>
        <p:spPr/>
        <p:txBody>
          <a:bodyPr/>
          <a:lstStyle/>
          <a:p>
            <a:r>
              <a:rPr lang="en-US" b="0" dirty="0"/>
              <a:t>CI/CD pipeline</a:t>
            </a:r>
          </a:p>
        </p:txBody>
      </p:sp>
      <p:sp>
        <p:nvSpPr>
          <p:cNvPr id="6" name="Slide Number Placeholder 5">
            <a:extLst>
              <a:ext uri="{FF2B5EF4-FFF2-40B4-BE49-F238E27FC236}">
                <a16:creationId xmlns:a16="http://schemas.microsoft.com/office/drawing/2014/main" id="{CCC75694-4240-9D2F-02EC-D00BD9DC2DDE}"/>
              </a:ext>
            </a:extLst>
          </p:cNvPr>
          <p:cNvSpPr>
            <a:spLocks noGrp="1"/>
          </p:cNvSpPr>
          <p:nvPr>
            <p:ph type="sldNum" sz="quarter" idx="13"/>
          </p:nvPr>
        </p:nvSpPr>
        <p:spPr/>
        <p:txBody>
          <a:bodyPr/>
          <a:lstStyle/>
          <a:p>
            <a:fld id="{294A09A9-5501-47C1-A89A-A340965A2BE2}" type="slidenum">
              <a:rPr lang="en-US" smtClean="0"/>
              <a:pPr/>
              <a:t>6</a:t>
            </a:fld>
            <a:endParaRPr lang="en-US" dirty="0">
              <a:latin typeface="+mn-lt"/>
            </a:endParaRPr>
          </a:p>
        </p:txBody>
      </p:sp>
      <p:sp>
        <p:nvSpPr>
          <p:cNvPr id="3" name="TextBox 2">
            <a:extLst>
              <a:ext uri="{FF2B5EF4-FFF2-40B4-BE49-F238E27FC236}">
                <a16:creationId xmlns:a16="http://schemas.microsoft.com/office/drawing/2014/main" id="{8D7BEBA0-FFA5-56E9-00E8-4E85ECE60B99}"/>
              </a:ext>
            </a:extLst>
          </p:cNvPr>
          <p:cNvSpPr txBox="1"/>
          <p:nvPr/>
        </p:nvSpPr>
        <p:spPr>
          <a:xfrm>
            <a:off x="2992120" y="108135"/>
            <a:ext cx="5313680" cy="523220"/>
          </a:xfrm>
          <a:prstGeom prst="rect">
            <a:avLst/>
          </a:prstGeom>
          <a:noFill/>
        </p:spPr>
        <p:txBody>
          <a:bodyPr wrap="square" rtlCol="0">
            <a:spAutoFit/>
          </a:bodyPr>
          <a:lstStyle/>
          <a:p>
            <a:pPr algn="ctr"/>
            <a:r>
              <a:rPr lang="en-US" sz="2800" b="1" u="sng" dirty="0">
                <a:solidFill>
                  <a:schemeClr val="bg1"/>
                </a:solidFill>
              </a:rPr>
              <a:t>Tools Use </a:t>
            </a:r>
          </a:p>
        </p:txBody>
      </p:sp>
      <p:sp>
        <p:nvSpPr>
          <p:cNvPr id="8" name="TextBox 7">
            <a:extLst>
              <a:ext uri="{FF2B5EF4-FFF2-40B4-BE49-F238E27FC236}">
                <a16:creationId xmlns:a16="http://schemas.microsoft.com/office/drawing/2014/main" id="{10E9C64A-5E68-5AF6-7062-01A98B74B23A}"/>
              </a:ext>
            </a:extLst>
          </p:cNvPr>
          <p:cNvSpPr txBox="1"/>
          <p:nvPr/>
        </p:nvSpPr>
        <p:spPr>
          <a:xfrm>
            <a:off x="904875" y="920946"/>
            <a:ext cx="10125075" cy="5355312"/>
          </a:xfrm>
          <a:prstGeom prst="rect">
            <a:avLst/>
          </a:prstGeom>
          <a:noFill/>
        </p:spPr>
        <p:txBody>
          <a:bodyPr wrap="square" rtlCol="0">
            <a:spAutoFit/>
          </a:bodyPr>
          <a:lstStyle/>
          <a:p>
            <a:pPr algn="just"/>
            <a:r>
              <a:rPr lang="en-US" b="1" dirty="0">
                <a:solidFill>
                  <a:schemeClr val="bg1"/>
                </a:solidFill>
              </a:rPr>
              <a:t>Control System :</a:t>
            </a:r>
          </a:p>
          <a:p>
            <a:pPr algn="just"/>
            <a:r>
              <a:rPr lang="en-US" dirty="0">
                <a:solidFill>
                  <a:schemeClr val="bg1"/>
                </a:solidFill>
              </a:rPr>
              <a:t>Control system is used to stored the most recent version of the code in the development.</a:t>
            </a:r>
          </a:p>
          <a:p>
            <a:pPr algn="just"/>
            <a:r>
              <a:rPr lang="en-US" dirty="0">
                <a:solidFill>
                  <a:schemeClr val="bg1"/>
                </a:solidFill>
              </a:rPr>
              <a:t>Ex. GitHub, GitHub allows developers to manage their code. This makes it easy to track changes to the code, roll back to previous versions, and collaborate with other developers.</a:t>
            </a:r>
          </a:p>
          <a:p>
            <a:pPr algn="just"/>
            <a:endParaRPr lang="en-US" dirty="0">
              <a:solidFill>
                <a:schemeClr val="bg1"/>
              </a:solidFill>
            </a:endParaRPr>
          </a:p>
          <a:p>
            <a:pPr algn="just"/>
            <a:r>
              <a:rPr lang="en-US" dirty="0">
                <a:solidFill>
                  <a:schemeClr val="bg1"/>
                </a:solidFill>
              </a:rPr>
              <a:t>GitHub allows developers to submit pull requests to propose changes to the code. This makes it easy for others to review and approve the changes before they are merged into the main branch.</a:t>
            </a:r>
          </a:p>
          <a:p>
            <a:pPr algn="just"/>
            <a:endParaRPr lang="en-US" dirty="0">
              <a:solidFill>
                <a:schemeClr val="bg1"/>
              </a:solidFill>
            </a:endParaRPr>
          </a:p>
          <a:p>
            <a:pPr algn="just"/>
            <a:r>
              <a:rPr lang="en-US" b="1" dirty="0">
                <a:solidFill>
                  <a:schemeClr val="bg1"/>
                </a:solidFill>
              </a:rPr>
              <a:t>Continuous Integration Tool :</a:t>
            </a:r>
          </a:p>
          <a:p>
            <a:pPr algn="just"/>
            <a:r>
              <a:rPr lang="en-US" dirty="0">
                <a:solidFill>
                  <a:schemeClr val="bg1"/>
                </a:solidFill>
              </a:rPr>
              <a:t>The entire process of CI/CD orchestrated using this Tool. Ex, Jenkins</a:t>
            </a:r>
          </a:p>
          <a:p>
            <a:pPr algn="just"/>
            <a:r>
              <a:rPr lang="en-US" dirty="0">
                <a:solidFill>
                  <a:schemeClr val="bg1"/>
                </a:solidFill>
              </a:rPr>
              <a:t>Jenkins is a popular open-source automation server that can be used in a CI/CD pipeline to automate the process of building, testing, and deploying software.</a:t>
            </a:r>
          </a:p>
          <a:p>
            <a:pPr algn="just"/>
            <a:endParaRPr lang="en-US" dirty="0">
              <a:solidFill>
                <a:schemeClr val="bg1"/>
              </a:solidFill>
            </a:endParaRPr>
          </a:p>
          <a:p>
            <a:pPr algn="just"/>
            <a:r>
              <a:rPr lang="en-US" b="1" dirty="0">
                <a:solidFill>
                  <a:schemeClr val="bg1"/>
                </a:solidFill>
              </a:rPr>
              <a:t>Code Inspection Tool : </a:t>
            </a:r>
          </a:p>
          <a:p>
            <a:pPr algn="just"/>
            <a:r>
              <a:rPr lang="en-US" dirty="0">
                <a:solidFill>
                  <a:schemeClr val="bg1"/>
                </a:solidFill>
              </a:rPr>
              <a:t>This tool is use to check code quality, bugs and errors in the developed code. </a:t>
            </a:r>
          </a:p>
          <a:p>
            <a:pPr algn="just"/>
            <a:r>
              <a:rPr lang="en-US" dirty="0">
                <a:solidFill>
                  <a:schemeClr val="bg1"/>
                </a:solidFill>
              </a:rPr>
              <a:t>Ex, SonarQube</a:t>
            </a:r>
          </a:p>
          <a:p>
            <a:pPr algn="just"/>
            <a:r>
              <a:rPr lang="en-US" dirty="0">
                <a:solidFill>
                  <a:schemeClr val="bg1"/>
                </a:solidFill>
              </a:rPr>
              <a:t>SonarQube can be integrated into a CI/CD pipeline to automatically scan the code it provides a web-based interface that allows developers to view the results of the code analysis, and drill down into specific issues to understand the problem and how to fix it.</a:t>
            </a:r>
          </a:p>
        </p:txBody>
      </p:sp>
    </p:spTree>
    <p:extLst>
      <p:ext uri="{BB962C8B-B14F-4D97-AF65-F5344CB8AC3E}">
        <p14:creationId xmlns:p14="http://schemas.microsoft.com/office/powerpoint/2010/main" val="2776763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1620E5-9253-DAFB-2758-5D990AA436DA}"/>
              </a:ext>
            </a:extLst>
          </p:cNvPr>
          <p:cNvSpPr>
            <a:spLocks noGrp="1"/>
          </p:cNvSpPr>
          <p:nvPr>
            <p:ph type="dt" sz="half" idx="11"/>
          </p:nvPr>
        </p:nvSpPr>
        <p:spPr/>
        <p:txBody>
          <a:bodyPr/>
          <a:lstStyle/>
          <a:p>
            <a:fld id="{6FCA8E82-58CD-E045-8B98-B7A85B79B752}" type="datetime4">
              <a:rPr lang="en-US" smtClean="0"/>
              <a:pPr/>
              <a:t>January 28, 2023</a:t>
            </a:fld>
            <a:endParaRPr lang="en-US" dirty="0">
              <a:latin typeface="+mn-lt"/>
            </a:endParaRPr>
          </a:p>
        </p:txBody>
      </p:sp>
      <p:sp>
        <p:nvSpPr>
          <p:cNvPr id="5" name="Footer Placeholder 4">
            <a:extLst>
              <a:ext uri="{FF2B5EF4-FFF2-40B4-BE49-F238E27FC236}">
                <a16:creationId xmlns:a16="http://schemas.microsoft.com/office/drawing/2014/main" id="{13ECB265-2E64-9D87-7360-D84EF165AA73}"/>
              </a:ext>
            </a:extLst>
          </p:cNvPr>
          <p:cNvSpPr>
            <a:spLocks noGrp="1"/>
          </p:cNvSpPr>
          <p:nvPr>
            <p:ph type="ftr" sz="quarter" idx="12"/>
          </p:nvPr>
        </p:nvSpPr>
        <p:spPr/>
        <p:txBody>
          <a:bodyPr/>
          <a:lstStyle/>
          <a:p>
            <a:r>
              <a:rPr lang="en-US" b="0" dirty="0"/>
              <a:t>CI/CD pipeline</a:t>
            </a:r>
          </a:p>
        </p:txBody>
      </p:sp>
      <p:sp>
        <p:nvSpPr>
          <p:cNvPr id="6" name="Slide Number Placeholder 5">
            <a:extLst>
              <a:ext uri="{FF2B5EF4-FFF2-40B4-BE49-F238E27FC236}">
                <a16:creationId xmlns:a16="http://schemas.microsoft.com/office/drawing/2014/main" id="{CCC75694-4240-9D2F-02EC-D00BD9DC2DDE}"/>
              </a:ext>
            </a:extLst>
          </p:cNvPr>
          <p:cNvSpPr>
            <a:spLocks noGrp="1"/>
          </p:cNvSpPr>
          <p:nvPr>
            <p:ph type="sldNum" sz="quarter" idx="13"/>
          </p:nvPr>
        </p:nvSpPr>
        <p:spPr/>
        <p:txBody>
          <a:bodyPr/>
          <a:lstStyle/>
          <a:p>
            <a:fld id="{294A09A9-5501-47C1-A89A-A340965A2BE2}" type="slidenum">
              <a:rPr lang="en-US" smtClean="0"/>
              <a:pPr/>
              <a:t>7</a:t>
            </a:fld>
            <a:endParaRPr lang="en-US" dirty="0">
              <a:latin typeface="+mn-lt"/>
            </a:endParaRPr>
          </a:p>
        </p:txBody>
      </p:sp>
      <p:sp>
        <p:nvSpPr>
          <p:cNvPr id="3" name="TextBox 2">
            <a:extLst>
              <a:ext uri="{FF2B5EF4-FFF2-40B4-BE49-F238E27FC236}">
                <a16:creationId xmlns:a16="http://schemas.microsoft.com/office/drawing/2014/main" id="{84A2D713-2C05-C241-CE71-2F76F640B350}"/>
              </a:ext>
            </a:extLst>
          </p:cNvPr>
          <p:cNvSpPr txBox="1"/>
          <p:nvPr/>
        </p:nvSpPr>
        <p:spPr>
          <a:xfrm>
            <a:off x="4419600" y="180975"/>
            <a:ext cx="3724275" cy="523220"/>
          </a:xfrm>
          <a:prstGeom prst="rect">
            <a:avLst/>
          </a:prstGeom>
          <a:noFill/>
        </p:spPr>
        <p:txBody>
          <a:bodyPr wrap="square" rtlCol="0">
            <a:spAutoFit/>
          </a:bodyPr>
          <a:lstStyle/>
          <a:p>
            <a:r>
              <a:rPr lang="en-US" sz="2800" b="1" u="sng" dirty="0">
                <a:solidFill>
                  <a:schemeClr val="bg1"/>
                </a:solidFill>
              </a:rPr>
              <a:t>Process Overview</a:t>
            </a:r>
          </a:p>
        </p:txBody>
      </p:sp>
      <p:sp>
        <p:nvSpPr>
          <p:cNvPr id="2" name="TextBox 1">
            <a:extLst>
              <a:ext uri="{FF2B5EF4-FFF2-40B4-BE49-F238E27FC236}">
                <a16:creationId xmlns:a16="http://schemas.microsoft.com/office/drawing/2014/main" id="{C414AEE3-2617-4CDD-D80E-ACE99E690489}"/>
              </a:ext>
            </a:extLst>
          </p:cNvPr>
          <p:cNvSpPr txBox="1"/>
          <p:nvPr/>
        </p:nvSpPr>
        <p:spPr>
          <a:xfrm>
            <a:off x="1123950" y="1238250"/>
            <a:ext cx="9944100" cy="646331"/>
          </a:xfrm>
          <a:prstGeom prst="rect">
            <a:avLst/>
          </a:prstGeom>
          <a:noFill/>
        </p:spPr>
        <p:txBody>
          <a:bodyPr wrap="square" rtlCol="0">
            <a:spAutoFit/>
          </a:bodyPr>
          <a:lstStyle/>
          <a:p>
            <a:r>
              <a:rPr lang="en-US" dirty="0">
                <a:solidFill>
                  <a:schemeClr val="bg1"/>
                </a:solidFill>
              </a:rPr>
              <a:t>Once the user completes his development in the SapLogic designer the user will commit the code </a:t>
            </a:r>
          </a:p>
          <a:p>
            <a:r>
              <a:rPr lang="en-US" dirty="0">
                <a:solidFill>
                  <a:schemeClr val="bg1"/>
                </a:solidFill>
              </a:rPr>
              <a:t>To the Git repository from Snaplogic manager.</a:t>
            </a:r>
          </a:p>
        </p:txBody>
      </p:sp>
      <p:pic>
        <p:nvPicPr>
          <p:cNvPr id="8" name="Picture 7" descr="Diagram&#10;&#10;Description automatically generated">
            <a:extLst>
              <a:ext uri="{FF2B5EF4-FFF2-40B4-BE49-F238E27FC236}">
                <a16:creationId xmlns:a16="http://schemas.microsoft.com/office/drawing/2014/main" id="{9E27F4E2-A127-8188-95DA-937102198371}"/>
              </a:ext>
            </a:extLst>
          </p:cNvPr>
          <p:cNvPicPr>
            <a:picLocks noChangeAspect="1"/>
          </p:cNvPicPr>
          <p:nvPr/>
        </p:nvPicPr>
        <p:blipFill rotWithShape="1">
          <a:blip r:embed="rId2">
            <a:extLst>
              <a:ext uri="{28A0092B-C50C-407E-A947-70E740481C1C}">
                <a14:useLocalDpi xmlns:a14="http://schemas.microsoft.com/office/drawing/2010/main" val="0"/>
              </a:ext>
            </a:extLst>
          </a:blip>
          <a:srcRect l="23356" t="20905" r="23135" b="7954"/>
          <a:stretch/>
        </p:blipFill>
        <p:spPr>
          <a:xfrm>
            <a:off x="2724150" y="2417979"/>
            <a:ext cx="6429375" cy="3435026"/>
          </a:xfrm>
          <a:prstGeom prst="rect">
            <a:avLst/>
          </a:prstGeom>
        </p:spPr>
      </p:pic>
    </p:spTree>
    <p:extLst>
      <p:ext uri="{BB962C8B-B14F-4D97-AF65-F5344CB8AC3E}">
        <p14:creationId xmlns:p14="http://schemas.microsoft.com/office/powerpoint/2010/main" val="163832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1620E5-9253-DAFB-2758-5D990AA436DA}"/>
              </a:ext>
            </a:extLst>
          </p:cNvPr>
          <p:cNvSpPr>
            <a:spLocks noGrp="1"/>
          </p:cNvSpPr>
          <p:nvPr>
            <p:ph type="dt" sz="half" idx="11"/>
          </p:nvPr>
        </p:nvSpPr>
        <p:spPr/>
        <p:txBody>
          <a:bodyPr/>
          <a:lstStyle/>
          <a:p>
            <a:fld id="{6FCA8E82-58CD-E045-8B98-B7A85B79B752}" type="datetime4">
              <a:rPr lang="en-US" smtClean="0"/>
              <a:pPr/>
              <a:t>January 28, 2023</a:t>
            </a:fld>
            <a:endParaRPr lang="en-US" dirty="0">
              <a:latin typeface="+mn-lt"/>
            </a:endParaRPr>
          </a:p>
        </p:txBody>
      </p:sp>
      <p:sp>
        <p:nvSpPr>
          <p:cNvPr id="5" name="Footer Placeholder 4">
            <a:extLst>
              <a:ext uri="{FF2B5EF4-FFF2-40B4-BE49-F238E27FC236}">
                <a16:creationId xmlns:a16="http://schemas.microsoft.com/office/drawing/2014/main" id="{13ECB265-2E64-9D87-7360-D84EF165AA73}"/>
              </a:ext>
            </a:extLst>
          </p:cNvPr>
          <p:cNvSpPr>
            <a:spLocks noGrp="1"/>
          </p:cNvSpPr>
          <p:nvPr>
            <p:ph type="ftr" sz="quarter" idx="12"/>
          </p:nvPr>
        </p:nvSpPr>
        <p:spPr/>
        <p:txBody>
          <a:bodyPr/>
          <a:lstStyle/>
          <a:p>
            <a:r>
              <a:rPr lang="en-US" b="0" dirty="0"/>
              <a:t>CI/CD pipeline</a:t>
            </a:r>
          </a:p>
        </p:txBody>
      </p:sp>
      <p:sp>
        <p:nvSpPr>
          <p:cNvPr id="6" name="Slide Number Placeholder 5">
            <a:extLst>
              <a:ext uri="{FF2B5EF4-FFF2-40B4-BE49-F238E27FC236}">
                <a16:creationId xmlns:a16="http://schemas.microsoft.com/office/drawing/2014/main" id="{CCC75694-4240-9D2F-02EC-D00BD9DC2DDE}"/>
              </a:ext>
            </a:extLst>
          </p:cNvPr>
          <p:cNvSpPr>
            <a:spLocks noGrp="1"/>
          </p:cNvSpPr>
          <p:nvPr>
            <p:ph type="sldNum" sz="quarter" idx="13"/>
          </p:nvPr>
        </p:nvSpPr>
        <p:spPr/>
        <p:txBody>
          <a:bodyPr/>
          <a:lstStyle/>
          <a:p>
            <a:fld id="{294A09A9-5501-47C1-A89A-A340965A2BE2}" type="slidenum">
              <a:rPr lang="en-US" smtClean="0"/>
              <a:pPr/>
              <a:t>8</a:t>
            </a:fld>
            <a:endParaRPr lang="en-US" dirty="0">
              <a:latin typeface="+mn-lt"/>
            </a:endParaRPr>
          </a:p>
        </p:txBody>
      </p:sp>
      <p:sp>
        <p:nvSpPr>
          <p:cNvPr id="7" name="TextBox 6">
            <a:extLst>
              <a:ext uri="{FF2B5EF4-FFF2-40B4-BE49-F238E27FC236}">
                <a16:creationId xmlns:a16="http://schemas.microsoft.com/office/drawing/2014/main" id="{C3170E16-81D9-75DB-43BD-20E5622B0547}"/>
              </a:ext>
            </a:extLst>
          </p:cNvPr>
          <p:cNvSpPr txBox="1"/>
          <p:nvPr/>
        </p:nvSpPr>
        <p:spPr>
          <a:xfrm>
            <a:off x="971550" y="504825"/>
            <a:ext cx="10296525" cy="923330"/>
          </a:xfrm>
          <a:prstGeom prst="rect">
            <a:avLst/>
          </a:prstGeom>
          <a:noFill/>
        </p:spPr>
        <p:txBody>
          <a:bodyPr wrap="square" rtlCol="0">
            <a:spAutoFit/>
          </a:bodyPr>
          <a:lstStyle/>
          <a:p>
            <a:pPr algn="just"/>
            <a:r>
              <a:rPr lang="en-US" dirty="0">
                <a:solidFill>
                  <a:schemeClr val="bg1"/>
                </a:solidFill>
              </a:rPr>
              <a:t>And when we get an intimation or approval through the suitable project management tool (Ex: JIRA) for migrating the pipeline. The Jenkins pipeline would be triggered which would pick the pipeline code from the GIT Repository, perform the SonarQube code check and if check is successful then migrate pipeline</a:t>
            </a:r>
          </a:p>
        </p:txBody>
      </p:sp>
      <p:pic>
        <p:nvPicPr>
          <p:cNvPr id="10" name="Picture 9">
            <a:extLst>
              <a:ext uri="{FF2B5EF4-FFF2-40B4-BE49-F238E27FC236}">
                <a16:creationId xmlns:a16="http://schemas.microsoft.com/office/drawing/2014/main" id="{062C71C3-AD1E-879C-9B1E-1741CBB20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025" y="1428155"/>
            <a:ext cx="10693950" cy="4673840"/>
          </a:xfrm>
          <a:prstGeom prst="rect">
            <a:avLst/>
          </a:prstGeom>
        </p:spPr>
      </p:pic>
    </p:spTree>
    <p:extLst>
      <p:ext uri="{BB962C8B-B14F-4D97-AF65-F5344CB8AC3E}">
        <p14:creationId xmlns:p14="http://schemas.microsoft.com/office/powerpoint/2010/main" val="136671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1620E5-9253-DAFB-2758-5D990AA436DA}"/>
              </a:ext>
            </a:extLst>
          </p:cNvPr>
          <p:cNvSpPr>
            <a:spLocks noGrp="1"/>
          </p:cNvSpPr>
          <p:nvPr>
            <p:ph type="dt" sz="half" idx="11"/>
          </p:nvPr>
        </p:nvSpPr>
        <p:spPr/>
        <p:txBody>
          <a:bodyPr/>
          <a:lstStyle/>
          <a:p>
            <a:fld id="{6FCA8E82-58CD-E045-8B98-B7A85B79B752}" type="datetime4">
              <a:rPr lang="en-US" smtClean="0"/>
              <a:pPr/>
              <a:t>January 28, 2023</a:t>
            </a:fld>
            <a:endParaRPr lang="en-US" dirty="0">
              <a:latin typeface="+mn-lt"/>
            </a:endParaRPr>
          </a:p>
        </p:txBody>
      </p:sp>
      <p:sp>
        <p:nvSpPr>
          <p:cNvPr id="5" name="Footer Placeholder 4">
            <a:extLst>
              <a:ext uri="{FF2B5EF4-FFF2-40B4-BE49-F238E27FC236}">
                <a16:creationId xmlns:a16="http://schemas.microsoft.com/office/drawing/2014/main" id="{13ECB265-2E64-9D87-7360-D84EF165AA73}"/>
              </a:ext>
            </a:extLst>
          </p:cNvPr>
          <p:cNvSpPr>
            <a:spLocks noGrp="1"/>
          </p:cNvSpPr>
          <p:nvPr>
            <p:ph type="ftr" sz="quarter" idx="12"/>
          </p:nvPr>
        </p:nvSpPr>
        <p:spPr/>
        <p:txBody>
          <a:bodyPr/>
          <a:lstStyle/>
          <a:p>
            <a:r>
              <a:rPr lang="en-US" b="0" dirty="0"/>
              <a:t>CI/CD pipeline</a:t>
            </a:r>
          </a:p>
        </p:txBody>
      </p:sp>
      <p:sp>
        <p:nvSpPr>
          <p:cNvPr id="6" name="Slide Number Placeholder 5">
            <a:extLst>
              <a:ext uri="{FF2B5EF4-FFF2-40B4-BE49-F238E27FC236}">
                <a16:creationId xmlns:a16="http://schemas.microsoft.com/office/drawing/2014/main" id="{CCC75694-4240-9D2F-02EC-D00BD9DC2DDE}"/>
              </a:ext>
            </a:extLst>
          </p:cNvPr>
          <p:cNvSpPr>
            <a:spLocks noGrp="1"/>
          </p:cNvSpPr>
          <p:nvPr>
            <p:ph type="sldNum" sz="quarter" idx="13"/>
          </p:nvPr>
        </p:nvSpPr>
        <p:spPr/>
        <p:txBody>
          <a:bodyPr/>
          <a:lstStyle/>
          <a:p>
            <a:fld id="{294A09A9-5501-47C1-A89A-A340965A2BE2}" type="slidenum">
              <a:rPr lang="en-US" smtClean="0"/>
              <a:pPr/>
              <a:t>9</a:t>
            </a:fld>
            <a:endParaRPr lang="en-US" dirty="0">
              <a:latin typeface="+mn-lt"/>
            </a:endParaRPr>
          </a:p>
        </p:txBody>
      </p:sp>
      <p:sp>
        <p:nvSpPr>
          <p:cNvPr id="2" name="TextBox 1">
            <a:extLst>
              <a:ext uri="{FF2B5EF4-FFF2-40B4-BE49-F238E27FC236}">
                <a16:creationId xmlns:a16="http://schemas.microsoft.com/office/drawing/2014/main" id="{0FF4E849-F6A4-F5DC-700D-37511AC184BB}"/>
              </a:ext>
            </a:extLst>
          </p:cNvPr>
          <p:cNvSpPr txBox="1"/>
          <p:nvPr/>
        </p:nvSpPr>
        <p:spPr>
          <a:xfrm>
            <a:off x="4438650" y="314325"/>
            <a:ext cx="3314700" cy="461665"/>
          </a:xfrm>
          <a:prstGeom prst="rect">
            <a:avLst/>
          </a:prstGeom>
          <a:noFill/>
        </p:spPr>
        <p:txBody>
          <a:bodyPr wrap="square" rtlCol="0">
            <a:spAutoFit/>
          </a:bodyPr>
          <a:lstStyle/>
          <a:p>
            <a:pPr algn="ctr"/>
            <a:r>
              <a:rPr lang="en-US" sz="2400" b="1" u="sng" dirty="0">
                <a:solidFill>
                  <a:schemeClr val="bg1"/>
                </a:solidFill>
              </a:rPr>
              <a:t>4. Setting up GIT</a:t>
            </a:r>
          </a:p>
        </p:txBody>
      </p:sp>
      <p:sp>
        <p:nvSpPr>
          <p:cNvPr id="3" name="TextBox 2">
            <a:extLst>
              <a:ext uri="{FF2B5EF4-FFF2-40B4-BE49-F238E27FC236}">
                <a16:creationId xmlns:a16="http://schemas.microsoft.com/office/drawing/2014/main" id="{3C9CD5D2-A7D1-0939-D77F-278D49F319FE}"/>
              </a:ext>
            </a:extLst>
          </p:cNvPr>
          <p:cNvSpPr txBox="1"/>
          <p:nvPr/>
        </p:nvSpPr>
        <p:spPr>
          <a:xfrm>
            <a:off x="1343025" y="892573"/>
            <a:ext cx="8658225" cy="2585323"/>
          </a:xfrm>
          <a:prstGeom prst="rect">
            <a:avLst/>
          </a:prstGeom>
          <a:noFill/>
        </p:spPr>
        <p:txBody>
          <a:bodyPr wrap="square" rtlCol="0">
            <a:spAutoFit/>
          </a:bodyPr>
          <a:lstStyle/>
          <a:p>
            <a:pPr algn="just"/>
            <a:r>
              <a:rPr lang="en-US" dirty="0">
                <a:solidFill>
                  <a:schemeClr val="bg1"/>
                </a:solidFill>
              </a:rPr>
              <a:t>1.1    Creating GitHub repository</a:t>
            </a:r>
          </a:p>
          <a:p>
            <a:pPr algn="just"/>
            <a:endParaRPr lang="en-US" dirty="0">
              <a:solidFill>
                <a:schemeClr val="bg1"/>
              </a:solidFill>
            </a:endParaRPr>
          </a:p>
          <a:p>
            <a:pPr algn="just"/>
            <a:r>
              <a:rPr lang="en-US" dirty="0">
                <a:solidFill>
                  <a:schemeClr val="bg1"/>
                </a:solidFill>
              </a:rPr>
              <a:t>To set up GIT with Snap logic first a GitHub account needs to be created in the GitHub website (https://github.com). Then a repository and branch need to be created.</a:t>
            </a:r>
          </a:p>
          <a:p>
            <a:pPr algn="just"/>
            <a:r>
              <a:rPr lang="en-US" dirty="0">
                <a:solidFill>
                  <a:schemeClr val="bg1"/>
                </a:solidFill>
              </a:rPr>
              <a:t>Ex: https://github.com/Shreyas9797/Snaplogic_GIT.git. In the above example a repository with the name </a:t>
            </a:r>
            <a:r>
              <a:rPr lang="en-US" dirty="0" err="1">
                <a:solidFill>
                  <a:schemeClr val="bg1"/>
                </a:solidFill>
              </a:rPr>
              <a:t>Snaplogic_GIT</a:t>
            </a:r>
            <a:r>
              <a:rPr lang="en-US" dirty="0">
                <a:solidFill>
                  <a:schemeClr val="bg1"/>
                </a:solidFill>
              </a:rPr>
              <a:t> has been created for the user Shreyas9797.</a:t>
            </a:r>
          </a:p>
          <a:p>
            <a:pPr algn="just"/>
            <a:r>
              <a:rPr lang="en-US" dirty="0">
                <a:solidFill>
                  <a:schemeClr val="bg1"/>
                </a:solidFill>
              </a:rPr>
              <a:t>A branch then needs to be created for storing the pipelines from the respective Snaplogic project. </a:t>
            </a:r>
          </a:p>
          <a:p>
            <a:pPr algn="just"/>
            <a:endParaRPr lang="en-US" dirty="0">
              <a:solidFill>
                <a:schemeClr val="bg1"/>
              </a:solidFill>
            </a:endParaRPr>
          </a:p>
        </p:txBody>
      </p:sp>
      <p:pic>
        <p:nvPicPr>
          <p:cNvPr id="8" name="Picture 7">
            <a:extLst>
              <a:ext uri="{FF2B5EF4-FFF2-40B4-BE49-F238E27FC236}">
                <a16:creationId xmlns:a16="http://schemas.microsoft.com/office/drawing/2014/main" id="{C85ECD6A-35C0-5786-7644-05B5D59FA7EE}"/>
              </a:ext>
            </a:extLst>
          </p:cNvPr>
          <p:cNvPicPr>
            <a:picLocks noChangeAspect="1"/>
          </p:cNvPicPr>
          <p:nvPr/>
        </p:nvPicPr>
        <p:blipFill>
          <a:blip r:embed="rId2"/>
          <a:stretch>
            <a:fillRect/>
          </a:stretch>
        </p:blipFill>
        <p:spPr>
          <a:xfrm>
            <a:off x="3343592" y="3135312"/>
            <a:ext cx="5904865" cy="3101975"/>
          </a:xfrm>
          <a:prstGeom prst="rect">
            <a:avLst/>
          </a:prstGeom>
        </p:spPr>
      </p:pic>
    </p:spTree>
    <p:extLst>
      <p:ext uri="{BB962C8B-B14F-4D97-AF65-F5344CB8AC3E}">
        <p14:creationId xmlns:p14="http://schemas.microsoft.com/office/powerpoint/2010/main" val="2066466685"/>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452</TotalTime>
  <Words>2243</Words>
  <Application>Microsoft Office PowerPoint</Application>
  <PresentationFormat>Widescreen</PresentationFormat>
  <Paragraphs>233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Franklin Gothic Book</vt:lpstr>
      <vt:lpstr>Franklin Gothic Demi</vt:lpstr>
      <vt:lpstr>Wingdings</vt:lpstr>
      <vt:lpstr>Theme1</vt:lpstr>
      <vt:lpstr>Ci/Cd Process in      Snaplogic</vt:lpstr>
      <vt:lpstr>Contents </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 Process in      snaplogic</dc:title>
  <dc:creator>Nilesh Rothe</dc:creator>
  <cp:lastModifiedBy>Nilesh Rothe</cp:lastModifiedBy>
  <cp:revision>38</cp:revision>
  <dcterms:created xsi:type="dcterms:W3CDTF">2023-01-25T12:20:24Z</dcterms:created>
  <dcterms:modified xsi:type="dcterms:W3CDTF">2023-01-28T14:19:56Z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