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28"/>
  </p:notesMasterIdLst>
  <p:sldIdLst>
    <p:sldId id="256" r:id="rId15"/>
    <p:sldId id="268" r:id="rId16"/>
    <p:sldId id="258" r:id="rId17"/>
    <p:sldId id="259" r:id="rId18"/>
    <p:sldId id="269" r:id="rId19"/>
    <p:sldId id="261" r:id="rId20"/>
    <p:sldId id="262" r:id="rId21"/>
    <p:sldId id="263" r:id="rId22"/>
    <p:sldId id="264" r:id="rId23"/>
    <p:sldId id="265" r:id="rId24"/>
    <p:sldId id="266" r:id="rId25"/>
    <p:sldId id="270" r:id="rId26"/>
    <p:sldId id="271" r:id="rId27"/>
  </p:sldIdLst>
  <p:sldSz cx="12436475" cy="6994525"/>
  <p:notesSz cx="9309100" cy="70231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WenQuanYi Zen Hei Sharp"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WenQuanYi Zen Hei Sharp"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WenQuanYi Zen Hei Sharp"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WenQuanYi Zen Hei Sharp"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WenQuanYi Zen Hei Sharp" charset="0"/>
      </a:defRPr>
    </a:lvl5pPr>
    <a:lvl6pPr marL="2286000" algn="l" defTabSz="914400" rtl="0" eaLnBrk="1" latinLnBrk="0" hangingPunct="1">
      <a:defRPr kern="1200">
        <a:solidFill>
          <a:schemeClr val="tx1"/>
        </a:solidFill>
        <a:latin typeface="Arial" panose="020B0604020202020204" pitchFamily="34" charset="0"/>
        <a:ea typeface="+mn-ea"/>
        <a:cs typeface="WenQuanYi Zen Hei Sharp" charset="0"/>
      </a:defRPr>
    </a:lvl6pPr>
    <a:lvl7pPr marL="2743200" algn="l" defTabSz="914400" rtl="0" eaLnBrk="1" latinLnBrk="0" hangingPunct="1">
      <a:defRPr kern="1200">
        <a:solidFill>
          <a:schemeClr val="tx1"/>
        </a:solidFill>
        <a:latin typeface="Arial" panose="020B0604020202020204" pitchFamily="34" charset="0"/>
        <a:ea typeface="+mn-ea"/>
        <a:cs typeface="WenQuanYi Zen Hei Sharp" charset="0"/>
      </a:defRPr>
    </a:lvl7pPr>
    <a:lvl8pPr marL="3200400" algn="l" defTabSz="914400" rtl="0" eaLnBrk="1" latinLnBrk="0" hangingPunct="1">
      <a:defRPr kern="1200">
        <a:solidFill>
          <a:schemeClr val="tx1"/>
        </a:solidFill>
        <a:latin typeface="Arial" panose="020B0604020202020204" pitchFamily="34" charset="0"/>
        <a:ea typeface="+mn-ea"/>
        <a:cs typeface="WenQuanYi Zen Hei Sharp" charset="0"/>
      </a:defRPr>
    </a:lvl8pPr>
    <a:lvl9pPr marL="3657600" algn="l" defTabSz="914400" rtl="0" eaLnBrk="1" latinLnBrk="0" hangingPunct="1">
      <a:defRPr kern="1200">
        <a:solidFill>
          <a:schemeClr val="tx1"/>
        </a:solidFill>
        <a:latin typeface="Arial" panose="020B0604020202020204" pitchFamily="34" charset="0"/>
        <a:ea typeface="+mn-ea"/>
        <a:cs typeface="WenQuanYi Zen Hei Sharp"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4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1363663" y="533400"/>
            <a:ext cx="6580187" cy="263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5362" name="Rectangle 2"/>
          <p:cNvSpPr>
            <a:spLocks noGrp="1" noChangeArrowheads="1"/>
          </p:cNvSpPr>
          <p:nvPr>
            <p:ph type="body"/>
          </p:nvPr>
        </p:nvSpPr>
        <p:spPr bwMode="auto">
          <a:xfrm>
            <a:off x="930275" y="3335338"/>
            <a:ext cx="7445375" cy="315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15363" name="Rectangle 3"/>
          <p:cNvSpPr>
            <a:spLocks noGrp="1" noChangeArrowheads="1"/>
          </p:cNvSpPr>
          <p:nvPr>
            <p:ph type="hdr"/>
          </p:nvPr>
        </p:nvSpPr>
        <p:spPr bwMode="auto">
          <a:xfrm>
            <a:off x="0" y="0"/>
            <a:ext cx="40370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 pos="36576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5364" name="Rectangle 4"/>
          <p:cNvSpPr>
            <a:spLocks noGrp="1" noChangeArrowheads="1"/>
          </p:cNvSpPr>
          <p:nvPr>
            <p:ph type="dt"/>
          </p:nvPr>
        </p:nvSpPr>
        <p:spPr bwMode="auto">
          <a:xfrm>
            <a:off x="5268913" y="0"/>
            <a:ext cx="4037012"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 pos="36576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5365" name="Rectangle 5"/>
          <p:cNvSpPr>
            <a:spLocks noGrp="1" noChangeArrowheads="1"/>
          </p:cNvSpPr>
          <p:nvPr>
            <p:ph type="ftr"/>
          </p:nvPr>
        </p:nvSpPr>
        <p:spPr bwMode="auto">
          <a:xfrm>
            <a:off x="0" y="6672263"/>
            <a:ext cx="40370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 pos="36576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5366" name="Rectangle 6"/>
          <p:cNvSpPr>
            <a:spLocks noGrp="1" noChangeArrowheads="1"/>
          </p:cNvSpPr>
          <p:nvPr>
            <p:ph type="sldNum"/>
          </p:nvPr>
        </p:nvSpPr>
        <p:spPr bwMode="auto">
          <a:xfrm>
            <a:off x="5268913" y="6672263"/>
            <a:ext cx="4037012"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 pos="3657600" algn="l"/>
              </a:tabLst>
              <a:defRPr sz="1400">
                <a:solidFill>
                  <a:srgbClr val="000000"/>
                </a:solidFill>
                <a:latin typeface="Times New Roman" panose="02020603050405020304" pitchFamily="18" charset="0"/>
                <a:cs typeface="DejaVu Sans" charset="0"/>
              </a:defRPr>
            </a:lvl1pPr>
          </a:lstStyle>
          <a:p>
            <a:fld id="{8D8D8056-9C46-41ED-A42E-A92546E388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48F00166-8F45-4671-A04F-904D1A300D02}" type="slidenum">
              <a:rPr lang="en-US" altLang="en-US"/>
              <a:pPr/>
              <a:t>1</a:t>
            </a:fld>
            <a:endParaRPr lang="en-US" altLang="en-US"/>
          </a:p>
        </p:txBody>
      </p:sp>
      <p:sp>
        <p:nvSpPr>
          <p:cNvPr id="28673"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8675"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Segoe UI" panose="020B0502040204020203" pitchFamily="34" charset="0"/>
                <a:cs typeface="+mn-ea" charset="0"/>
              </a:rPr>
              <a:t>One Marketing Template</a:t>
            </a:r>
          </a:p>
          <a:p>
            <a:pPr hangingPunct="1">
              <a:lnSpc>
                <a:spcPct val="100000"/>
              </a:lnSpc>
            </a:pPr>
            <a:endParaRPr lang="en-US" altLang="en-US" sz="1200">
              <a:latin typeface="Segoe UI" panose="020B0502040204020203" pitchFamily="34" charset="0"/>
              <a:cs typeface="+mn-ea" charset="0"/>
            </a:endParaRPr>
          </a:p>
        </p:txBody>
      </p:sp>
      <p:sp>
        <p:nvSpPr>
          <p:cNvPr id="28676"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a:t>
            </a:r>
          </a:p>
          <a:p>
            <a:pPr marL="582613">
              <a:lnSpc>
                <a:spcPct val="100000"/>
              </a:lnSpc>
            </a:pPr>
            <a:r>
              <a:rPr lang="en-US" altLang="en-US" sz="40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8677"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12/27/2019</a:t>
            </a:r>
          </a:p>
        </p:txBody>
      </p:sp>
      <p:sp>
        <p:nvSpPr>
          <p:cNvPr id="28678"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0BDB64E3-1555-464C-A646-8FAAD878E9F1}" type="slidenum">
              <a:rPr lang="en-US" altLang="en-US" sz="1200">
                <a:latin typeface="Segoe UI" panose="020B0502040204020203" pitchFamily="34" charset="0"/>
                <a:cs typeface="+mn-ea" charset="0"/>
              </a:rPr>
              <a:pPr algn="r" hangingPunct="1">
                <a:lnSpc>
                  <a:spcPct val="100000"/>
                </a:lnSpc>
              </a:pPr>
              <a:t>1</a:t>
            </a:fld>
            <a:endParaRPr lang="en-US" altLang="en-US" sz="1200">
              <a:latin typeface="Segoe UI" panose="020B0502040204020203" pitchFamily="34" charset="0"/>
              <a:cs typeface="+mn-e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C79C531F-6A31-40F1-A6F8-F55E4AC9959D}" type="slidenum">
              <a:rPr lang="en-US" altLang="en-US"/>
              <a:pPr/>
              <a:t>10</a:t>
            </a:fld>
            <a:endParaRPr lang="en-US" altLang="en-US"/>
          </a:p>
        </p:txBody>
      </p:sp>
      <p:sp>
        <p:nvSpPr>
          <p:cNvPr id="37889"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7891"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Segoe UI" panose="020B0502040204020203" pitchFamily="34" charset="0"/>
                <a:cs typeface="+mn-ea" charset="0"/>
              </a:rPr>
              <a:t>One Marketing Template</a:t>
            </a:r>
          </a:p>
          <a:p>
            <a:pPr hangingPunct="1">
              <a:lnSpc>
                <a:spcPct val="100000"/>
              </a:lnSpc>
            </a:pPr>
            <a:endParaRPr lang="en-US" altLang="en-US" sz="1200">
              <a:latin typeface="Segoe UI" panose="020B0502040204020203" pitchFamily="34" charset="0"/>
              <a:cs typeface="+mn-ea" charset="0"/>
            </a:endParaRPr>
          </a:p>
        </p:txBody>
      </p:sp>
      <p:sp>
        <p:nvSpPr>
          <p:cNvPr id="37892"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a:t>
            </a:r>
          </a:p>
          <a:p>
            <a:pPr marL="582613">
              <a:lnSpc>
                <a:spcPct val="100000"/>
              </a:lnSpc>
            </a:pPr>
            <a:r>
              <a:rPr lang="en-US" altLang="en-US" sz="40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7893"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12/27/2019</a:t>
            </a:r>
          </a:p>
        </p:txBody>
      </p:sp>
      <p:sp>
        <p:nvSpPr>
          <p:cNvPr id="37894"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8BBCA165-4596-4AE2-92EC-4F33BFCE6738}" type="slidenum">
              <a:rPr lang="en-US" altLang="en-US" sz="1200">
                <a:latin typeface="Segoe UI" panose="020B0502040204020203" pitchFamily="34" charset="0"/>
                <a:cs typeface="+mn-ea" charset="0"/>
              </a:rPr>
              <a:pPr algn="r" hangingPunct="1">
                <a:lnSpc>
                  <a:spcPct val="100000"/>
                </a:lnSpc>
              </a:pPr>
              <a:t>10</a:t>
            </a:fld>
            <a:endParaRPr lang="en-US" altLang="en-US" sz="1200">
              <a:latin typeface="Segoe UI" panose="020B0502040204020203" pitchFamily="34" charset="0"/>
              <a:cs typeface="+mn-e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sldNum"/>
          </p:nvPr>
        </p:nvSpPr>
        <p:spPr>
          <a:ln/>
        </p:spPr>
        <p:txBody>
          <a:bodyPr/>
          <a:lstStyle/>
          <a:p>
            <a:fld id="{2A2D11BE-6B30-427F-B3C8-27942ED25BF0}" type="slidenum">
              <a:rPr lang="en-US" altLang="en-US"/>
              <a:pPr/>
              <a:t>11</a:t>
            </a:fld>
            <a:endParaRPr lang="en-US" altLang="en-US"/>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8915" name="Text Box 3"/>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12/27/2019</a:t>
            </a:r>
          </a:p>
        </p:txBody>
      </p:sp>
      <p:sp>
        <p:nvSpPr>
          <p:cNvPr id="38916" name="Text Box 4"/>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19F301DF-F8A8-49F5-AC6E-D37BF879D454}" type="slidenum">
              <a:rPr lang="en-US" altLang="en-US" sz="1200">
                <a:latin typeface="Segoe UI" panose="020B0502040204020203" pitchFamily="34" charset="0"/>
                <a:cs typeface="+mn-ea" charset="0"/>
              </a:rPr>
              <a:pPr algn="r" hangingPunct="1">
                <a:lnSpc>
                  <a:spcPct val="100000"/>
                </a:lnSpc>
              </a:pPr>
              <a:t>11</a:t>
            </a:fld>
            <a:endParaRPr lang="en-US" altLang="en-US" sz="1200">
              <a:latin typeface="Segoe UI" panose="020B0502040204020203" pitchFamily="34" charset="0"/>
              <a:cs typeface="+mn-ea" charset="0"/>
            </a:endParaRPr>
          </a:p>
        </p:txBody>
      </p:sp>
      <p:sp>
        <p:nvSpPr>
          <p:cNvPr id="38917" name="Text Box 5"/>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4575" y="533400"/>
            <a:ext cx="4678363" cy="26320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12/27/2019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2662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4575" y="533400"/>
            <a:ext cx="4678363" cy="2632075"/>
          </a:xfrm>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12/27/2019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556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61A1657F-939F-4396-A052-536196E6FED3}" type="slidenum">
              <a:rPr lang="en-US" altLang="en-US"/>
              <a:pPr/>
              <a:t>3</a:t>
            </a:fld>
            <a:endParaRPr lang="en-US" altLang="en-US"/>
          </a:p>
        </p:txBody>
      </p:sp>
      <p:sp>
        <p:nvSpPr>
          <p:cNvPr id="30721"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0723"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Calibri" panose="020F0502020204030204" pitchFamily="34" charset="0"/>
                <a:cs typeface="+mn-ea" charset="0"/>
              </a:rPr>
              <a:t>S4 Solution Specialist Sales Summit</a:t>
            </a:r>
          </a:p>
        </p:txBody>
      </p:sp>
      <p:sp>
        <p:nvSpPr>
          <p:cNvPr id="30724"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0725"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Calibri" panose="020F0502020204030204" pitchFamily="34" charset="0"/>
                <a:cs typeface="+mn-ea" charset="0"/>
              </a:rPr>
              <a:t>12/27/19 04:22 PM</a:t>
            </a:r>
          </a:p>
        </p:txBody>
      </p:sp>
      <p:sp>
        <p:nvSpPr>
          <p:cNvPr id="30726"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0" algn="l"/>
                <a:tab pos="457200" algn="l"/>
                <a:tab pos="914400" algn="l"/>
              </a:tabLst>
              <a:defRPr>
                <a:solidFill>
                  <a:srgbClr val="000000"/>
                </a:solidFill>
                <a:latin typeface="Arial" panose="020B0604020202020204" pitchFamily="34" charset="0"/>
                <a:cs typeface="WenQuanYi Zen Hei Sharp" charset="0"/>
              </a:defRPr>
            </a:lvl1pPr>
            <a:lvl2pPr>
              <a:tabLst>
                <a:tab pos="0" algn="l"/>
                <a:tab pos="457200" algn="l"/>
                <a:tab pos="914400" algn="l"/>
              </a:tabLst>
              <a:defRPr>
                <a:solidFill>
                  <a:srgbClr val="000000"/>
                </a:solidFill>
                <a:latin typeface="Arial" panose="020B0604020202020204" pitchFamily="34" charset="0"/>
                <a:cs typeface="WenQuanYi Zen Hei Sharp" charset="0"/>
              </a:defRPr>
            </a:lvl2pPr>
            <a:lvl3pPr>
              <a:tabLst>
                <a:tab pos="0" algn="l"/>
                <a:tab pos="457200" algn="l"/>
                <a:tab pos="914400" algn="l"/>
              </a:tabLst>
              <a:defRPr>
                <a:solidFill>
                  <a:srgbClr val="000000"/>
                </a:solidFill>
                <a:latin typeface="Arial" panose="020B0604020202020204" pitchFamily="34" charset="0"/>
                <a:cs typeface="WenQuanYi Zen Hei Sharp" charset="0"/>
              </a:defRPr>
            </a:lvl3pPr>
            <a:lvl4pPr>
              <a:tabLst>
                <a:tab pos="0" algn="l"/>
                <a:tab pos="457200" algn="l"/>
                <a:tab pos="914400" algn="l"/>
              </a:tabLst>
              <a:defRPr>
                <a:solidFill>
                  <a:srgbClr val="000000"/>
                </a:solidFill>
                <a:latin typeface="Arial" panose="020B0604020202020204" pitchFamily="34" charset="0"/>
                <a:cs typeface="WenQuanYi Zen Hei Sharp" charset="0"/>
              </a:defRPr>
            </a:lvl4pPr>
            <a:lvl5pPr>
              <a:tabLst>
                <a:tab pos="0" algn="l"/>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D5B312A2-7F23-4F20-8E84-AE51566491E5}" type="slidenum">
              <a:rPr lang="en-US" altLang="en-US" sz="1200">
                <a:latin typeface="Calibri" panose="020F0502020204030204" pitchFamily="34" charset="0"/>
                <a:cs typeface="+mn-ea" charset="0"/>
              </a:rPr>
              <a:pPr algn="r" hangingPunct="1">
                <a:lnSpc>
                  <a:spcPct val="100000"/>
                </a:lnSpc>
              </a:pPr>
              <a:t>3</a:t>
            </a:fld>
            <a:endParaRPr lang="en-US" altLang="en-US" sz="1200">
              <a:latin typeface="Calibri" panose="020F0502020204030204" pitchFamily="34" charset="0"/>
              <a:cs typeface="+mn-e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EE3D3FF9-55A4-4ED3-BC19-1164519F6CAF}" type="slidenum">
              <a:rPr lang="en-US" altLang="en-US"/>
              <a:pPr/>
              <a:t>4</a:t>
            </a:fld>
            <a:endParaRPr lang="en-US" altLang="en-US"/>
          </a:p>
        </p:txBody>
      </p:sp>
      <p:sp>
        <p:nvSpPr>
          <p:cNvPr id="31745"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1747"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Segoe UI" panose="020B0502040204020203" pitchFamily="34" charset="0"/>
                <a:cs typeface="+mn-ea" charset="0"/>
              </a:rPr>
              <a:t>S4 Solution Specialist Sales Summit</a:t>
            </a:r>
          </a:p>
        </p:txBody>
      </p:sp>
      <p:sp>
        <p:nvSpPr>
          <p:cNvPr id="31748"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1749"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12/27/19 04:22 PM</a:t>
            </a:r>
          </a:p>
        </p:txBody>
      </p:sp>
      <p:sp>
        <p:nvSpPr>
          <p:cNvPr id="31750"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EB7DFB6D-00E8-4D75-97A8-5A5F05B9FB08}" type="slidenum">
              <a:rPr lang="en-US" altLang="en-US" sz="1200">
                <a:latin typeface="Segoe UI" panose="020B0502040204020203" pitchFamily="34" charset="0"/>
                <a:cs typeface="+mn-ea" charset="0"/>
              </a:rPr>
              <a:pPr algn="r" hangingPunct="1">
                <a:lnSpc>
                  <a:spcPct val="100000"/>
                </a:lnSpc>
              </a:pPr>
              <a:t>4</a:t>
            </a:fld>
            <a:endParaRPr lang="en-US" altLang="en-US" sz="1200">
              <a:latin typeface="Segoe UI" panose="020B0502040204020203" pitchFamily="34" charset="0"/>
              <a:cs typeface="+mn-e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4575" y="533400"/>
            <a:ext cx="4678363" cy="2632075"/>
          </a:xfrm>
        </p:spPr>
      </p:sp>
      <p:sp>
        <p:nvSpPr>
          <p:cNvPr id="3" name="Notes Placeholder 2"/>
          <p:cNvSpPr>
            <a:spLocks noGrp="1"/>
          </p:cNvSpPr>
          <p:nvPr>
            <p:ph type="body" idx="1"/>
          </p:nvPr>
        </p:nvSpPr>
        <p:spPr/>
        <p:txBody>
          <a:bodyPr/>
          <a:lstStyle/>
          <a:p>
            <a:pPr marL="178027" marR="0" lvl="0" indent="-178027"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12/27/2019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272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FE737283-B5C1-4160-BA1F-6A6DBA0E5BA1}" type="slidenum">
              <a:rPr lang="en-US" altLang="en-US"/>
              <a:pPr/>
              <a:t>6</a:t>
            </a:fld>
            <a:endParaRPr lang="en-US" altLang="en-US"/>
          </a:p>
        </p:txBody>
      </p:sp>
      <p:sp>
        <p:nvSpPr>
          <p:cNvPr id="33793"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3795"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Calibri" panose="020F0502020204030204" pitchFamily="34" charset="0"/>
                <a:cs typeface="+mn-ea" charset="0"/>
              </a:rPr>
              <a:t>&lt;Event Name Here&gt;</a:t>
            </a:r>
          </a:p>
        </p:txBody>
      </p:sp>
      <p:sp>
        <p:nvSpPr>
          <p:cNvPr id="33796"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a:lnSpc>
                <a:spcPct val="100000"/>
              </a:lnSpc>
            </a:pPr>
            <a:r>
              <a:rPr lang="en-US" altLang="en-US" sz="400">
                <a:latin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p>
          <a:p>
            <a:pPr>
              <a:lnSpc>
                <a:spcPct val="100000"/>
              </a:lnSpc>
            </a:pPr>
            <a:r>
              <a:rPr lang="en-US" altLang="en-US" sz="40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3797"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Calibri" panose="020F0502020204030204" pitchFamily="34" charset="0"/>
                <a:cs typeface="+mn-ea" charset="0"/>
              </a:rPr>
              <a:t>12/27/2019</a:t>
            </a:r>
          </a:p>
        </p:txBody>
      </p:sp>
      <p:sp>
        <p:nvSpPr>
          <p:cNvPr id="33798"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0" algn="l"/>
                <a:tab pos="457200" algn="l"/>
                <a:tab pos="914400" algn="l"/>
              </a:tabLst>
              <a:defRPr>
                <a:solidFill>
                  <a:srgbClr val="000000"/>
                </a:solidFill>
                <a:latin typeface="Arial" panose="020B0604020202020204" pitchFamily="34" charset="0"/>
                <a:cs typeface="WenQuanYi Zen Hei Sharp" charset="0"/>
              </a:defRPr>
            </a:lvl1pPr>
            <a:lvl2pPr>
              <a:tabLst>
                <a:tab pos="0" algn="l"/>
                <a:tab pos="457200" algn="l"/>
                <a:tab pos="914400" algn="l"/>
              </a:tabLst>
              <a:defRPr>
                <a:solidFill>
                  <a:srgbClr val="000000"/>
                </a:solidFill>
                <a:latin typeface="Arial" panose="020B0604020202020204" pitchFamily="34" charset="0"/>
                <a:cs typeface="WenQuanYi Zen Hei Sharp" charset="0"/>
              </a:defRPr>
            </a:lvl2pPr>
            <a:lvl3pPr>
              <a:tabLst>
                <a:tab pos="0" algn="l"/>
                <a:tab pos="457200" algn="l"/>
                <a:tab pos="914400" algn="l"/>
              </a:tabLst>
              <a:defRPr>
                <a:solidFill>
                  <a:srgbClr val="000000"/>
                </a:solidFill>
                <a:latin typeface="Arial" panose="020B0604020202020204" pitchFamily="34" charset="0"/>
                <a:cs typeface="WenQuanYi Zen Hei Sharp" charset="0"/>
              </a:defRPr>
            </a:lvl3pPr>
            <a:lvl4pPr>
              <a:tabLst>
                <a:tab pos="0" algn="l"/>
                <a:tab pos="457200" algn="l"/>
                <a:tab pos="914400" algn="l"/>
              </a:tabLst>
              <a:defRPr>
                <a:solidFill>
                  <a:srgbClr val="000000"/>
                </a:solidFill>
                <a:latin typeface="Arial" panose="020B0604020202020204" pitchFamily="34" charset="0"/>
                <a:cs typeface="WenQuanYi Zen Hei Sharp" charset="0"/>
              </a:defRPr>
            </a:lvl4pPr>
            <a:lvl5pPr>
              <a:tabLst>
                <a:tab pos="0" algn="l"/>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7413F76B-A048-4DD7-BCE4-D1BCDC55870A}" type="slidenum">
              <a:rPr lang="en-US" altLang="en-US" sz="1200">
                <a:latin typeface="Calibri" panose="020F0502020204030204" pitchFamily="34" charset="0"/>
                <a:cs typeface="+mn-ea" charset="0"/>
              </a:rPr>
              <a:pPr algn="r" hangingPunct="1">
                <a:lnSpc>
                  <a:spcPct val="100000"/>
                </a:lnSpc>
              </a:pPr>
              <a:t>6</a:t>
            </a:fld>
            <a:endParaRPr lang="en-US" altLang="en-US" sz="1200">
              <a:latin typeface="Calibri" panose="020F0502020204030204" pitchFamily="34" charset="0"/>
              <a:cs typeface="+mn-e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3645FE3B-ABA9-482F-B570-579BF6791EF8}" type="slidenum">
              <a:rPr lang="en-US" altLang="en-US"/>
              <a:pPr/>
              <a:t>7</a:t>
            </a:fld>
            <a:endParaRPr lang="en-US" altLang="en-US"/>
          </a:p>
        </p:txBody>
      </p:sp>
      <p:sp>
        <p:nvSpPr>
          <p:cNvPr id="34817"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4819"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Segoe UI" panose="020B0502040204020203" pitchFamily="34" charset="0"/>
                <a:cs typeface="+mn-ea" charset="0"/>
              </a:rPr>
              <a:t>One Marketing Template</a:t>
            </a:r>
          </a:p>
          <a:p>
            <a:pPr hangingPunct="1">
              <a:lnSpc>
                <a:spcPct val="100000"/>
              </a:lnSpc>
            </a:pPr>
            <a:endParaRPr lang="en-US" altLang="en-US" sz="1200">
              <a:latin typeface="Segoe UI" panose="020B0502040204020203" pitchFamily="34" charset="0"/>
              <a:cs typeface="+mn-ea" charset="0"/>
            </a:endParaRPr>
          </a:p>
        </p:txBody>
      </p:sp>
      <p:sp>
        <p:nvSpPr>
          <p:cNvPr id="34820"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a:t>
            </a:r>
          </a:p>
          <a:p>
            <a:pPr marL="582613">
              <a:lnSpc>
                <a:spcPct val="100000"/>
              </a:lnSpc>
            </a:pPr>
            <a:r>
              <a:rPr lang="en-US" altLang="en-US" sz="40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4821"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12/27/2019</a:t>
            </a:r>
          </a:p>
        </p:txBody>
      </p:sp>
      <p:sp>
        <p:nvSpPr>
          <p:cNvPr id="34822"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5D915925-D2B0-4AEB-812A-B3BB455CE3FA}" type="slidenum">
              <a:rPr lang="en-US" altLang="en-US" sz="1200">
                <a:latin typeface="Segoe UI" panose="020B0502040204020203" pitchFamily="34" charset="0"/>
                <a:cs typeface="+mn-ea" charset="0"/>
              </a:rPr>
              <a:pPr algn="r" hangingPunct="1">
                <a:lnSpc>
                  <a:spcPct val="100000"/>
                </a:lnSpc>
              </a:pPr>
              <a:t>7</a:t>
            </a:fld>
            <a:endParaRPr lang="en-US" altLang="en-US" sz="1200">
              <a:latin typeface="Segoe UI" panose="020B0502040204020203" pitchFamily="34" charset="0"/>
              <a:cs typeface="+mn-ea"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4F6E9259-8A8C-43F7-9088-624C45D4554D}" type="slidenum">
              <a:rPr lang="en-US" altLang="en-US"/>
              <a:pPr/>
              <a:t>8</a:t>
            </a:fld>
            <a:endParaRPr lang="en-US" altLang="en-US"/>
          </a:p>
        </p:txBody>
      </p:sp>
      <p:sp>
        <p:nvSpPr>
          <p:cNvPr id="35841"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3"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Segoe UI" panose="020B0502040204020203" pitchFamily="34" charset="0"/>
                <a:cs typeface="+mn-ea" charset="0"/>
              </a:rPr>
              <a:t>One Marketing Template</a:t>
            </a:r>
          </a:p>
          <a:p>
            <a:pPr hangingPunct="1">
              <a:lnSpc>
                <a:spcPct val="100000"/>
              </a:lnSpc>
            </a:pPr>
            <a:endParaRPr lang="en-US" altLang="en-US" sz="1200">
              <a:latin typeface="Segoe UI" panose="020B0502040204020203" pitchFamily="34" charset="0"/>
              <a:cs typeface="+mn-ea" charset="0"/>
            </a:endParaRPr>
          </a:p>
        </p:txBody>
      </p:sp>
      <p:sp>
        <p:nvSpPr>
          <p:cNvPr id="35844"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a:t>
            </a:r>
          </a:p>
          <a:p>
            <a:pPr marL="582613">
              <a:lnSpc>
                <a:spcPct val="100000"/>
              </a:lnSpc>
            </a:pPr>
            <a:r>
              <a:rPr lang="en-US" altLang="en-US" sz="40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5845"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12/27/2019</a:t>
            </a:r>
          </a:p>
        </p:txBody>
      </p:sp>
      <p:sp>
        <p:nvSpPr>
          <p:cNvPr id="35846"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45BD0838-BFFB-4E8F-8E16-A868E7695FE9}" type="slidenum">
              <a:rPr lang="en-US" altLang="en-US" sz="1200">
                <a:latin typeface="Segoe UI" panose="020B0502040204020203" pitchFamily="34" charset="0"/>
                <a:cs typeface="+mn-ea" charset="0"/>
              </a:rPr>
              <a:pPr algn="r" hangingPunct="1">
                <a:lnSpc>
                  <a:spcPct val="100000"/>
                </a:lnSpc>
              </a:pPr>
              <a:t>8</a:t>
            </a:fld>
            <a:endParaRPr lang="en-US" altLang="en-US" sz="1200">
              <a:latin typeface="Segoe UI" panose="020B0502040204020203" pitchFamily="34" charset="0"/>
              <a:cs typeface="+mn-e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BCE102FF-BA0C-4D1E-8E9D-168621BB2749}" type="slidenum">
              <a:rPr lang="en-US" altLang="en-US"/>
              <a:pPr/>
              <a:t>9</a:t>
            </a:fld>
            <a:endParaRPr lang="en-US" altLang="en-US"/>
          </a:p>
        </p:txBody>
      </p:sp>
      <p:sp>
        <p:nvSpPr>
          <p:cNvPr id="36865" name="Rectangle 1"/>
          <p:cNvSpPr txBox="1">
            <a:spLocks noGrp="1" noRot="1" noChangeAspect="1" noChangeArrowheads="1"/>
          </p:cNvSpPr>
          <p:nvPr>
            <p:ph type="sldImg"/>
          </p:nvPr>
        </p:nvSpPr>
        <p:spPr bwMode="auto">
          <a:xfrm>
            <a:off x="2312988" y="527050"/>
            <a:ext cx="4683125" cy="26336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930275" y="3335338"/>
            <a:ext cx="7446963" cy="316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67" name="Text Box 3"/>
          <p:cNvSpPr txBox="1">
            <a:spLocks noChangeArrowheads="1"/>
          </p:cNvSpPr>
          <p:nvPr/>
        </p:nvSpPr>
        <p:spPr bwMode="auto">
          <a:xfrm>
            <a:off x="0"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200">
                <a:latin typeface="Segoe UI" panose="020B0502040204020203" pitchFamily="34" charset="0"/>
                <a:cs typeface="+mn-ea" charset="0"/>
              </a:rPr>
              <a:t>One Marketing Template</a:t>
            </a:r>
          </a:p>
          <a:p>
            <a:pPr hangingPunct="1">
              <a:lnSpc>
                <a:spcPct val="100000"/>
              </a:lnSpc>
            </a:pPr>
            <a:endParaRPr lang="en-US" altLang="en-US" sz="1200">
              <a:latin typeface="Segoe UI" panose="020B0502040204020203" pitchFamily="34" charset="0"/>
              <a:cs typeface="+mn-ea" charset="0"/>
            </a:endParaRPr>
          </a:p>
        </p:txBody>
      </p:sp>
      <p:sp>
        <p:nvSpPr>
          <p:cNvPr id="36868" name="Text Box 4"/>
          <p:cNvSpPr txBox="1">
            <a:spLocks noChangeArrowheads="1"/>
          </p:cNvSpPr>
          <p:nvPr/>
        </p:nvSpPr>
        <p:spPr bwMode="auto">
          <a:xfrm>
            <a:off x="0" y="6672263"/>
            <a:ext cx="803592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1pPr>
            <a:lvl2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2pPr>
            <a:lvl3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3pPr>
            <a:lvl4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4pPr>
            <a:lvl5pPr>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826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panose="020B0604020202020204" pitchFamily="34" charset="0"/>
                <a:cs typeface="WenQuanYi Zen Hei Sharp" charset="0"/>
              </a:defRPr>
            </a:lvl9pPr>
          </a:lstStyle>
          <a:p>
            <a:pPr marL="582613">
              <a:lnSpc>
                <a:spcPct val="100000"/>
              </a:lnSpc>
            </a:pPr>
            <a:r>
              <a:rPr lang="en-US" altLang="en-US" sz="400">
                <a:latin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a:t>
            </a:r>
          </a:p>
          <a:p>
            <a:pPr marL="582613">
              <a:lnSpc>
                <a:spcPct val="100000"/>
              </a:lnSpc>
            </a:pPr>
            <a:r>
              <a:rPr lang="en-US" altLang="en-US" sz="40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Text Box 5"/>
          <p:cNvSpPr txBox="1">
            <a:spLocks noChangeArrowheads="1"/>
          </p:cNvSpPr>
          <p:nvPr/>
        </p:nvSpPr>
        <p:spPr bwMode="auto">
          <a:xfrm>
            <a:off x="5273675" y="0"/>
            <a:ext cx="40338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1200">
                <a:latin typeface="Segoe UI" panose="020B0502040204020203" pitchFamily="34" charset="0"/>
                <a:cs typeface="+mn-ea" charset="0"/>
              </a:rPr>
              <a:t>12/27/2019</a:t>
            </a:r>
          </a:p>
        </p:txBody>
      </p:sp>
      <p:sp>
        <p:nvSpPr>
          <p:cNvPr id="36870" name="Text Box 6"/>
          <p:cNvSpPr txBox="1">
            <a:spLocks noChangeArrowheads="1"/>
          </p:cNvSpPr>
          <p:nvPr/>
        </p:nvSpPr>
        <p:spPr bwMode="auto">
          <a:xfrm>
            <a:off x="8021638" y="6670675"/>
            <a:ext cx="12858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r" hangingPunct="1">
              <a:lnSpc>
                <a:spcPct val="100000"/>
              </a:lnSpc>
            </a:pPr>
            <a:fld id="{21889E5F-0FFB-46DC-97DC-D919ADE23D9E}" type="slidenum">
              <a:rPr lang="en-US" altLang="en-US" sz="1200">
                <a:latin typeface="Segoe UI" panose="020B0502040204020203" pitchFamily="34" charset="0"/>
                <a:cs typeface="+mn-ea" charset="0"/>
              </a:rPr>
              <a:pPr algn="r" hangingPunct="1">
                <a:lnSpc>
                  <a:spcPct val="100000"/>
                </a:lnSpc>
              </a:pPr>
              <a:t>9</a:t>
            </a:fld>
            <a:endParaRPr lang="en-US" altLang="en-US" sz="1200">
              <a:latin typeface="Segoe UI" panose="020B0502040204020203" pitchFamily="34"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32749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86754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6824904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98450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0311705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12658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55389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25734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4936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8767675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97336258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096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18438" y="2117725"/>
            <a:ext cx="2513012" cy="3665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117725"/>
            <a:ext cx="7391400" cy="36655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41508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8100" y="295275"/>
            <a:ext cx="2884488" cy="5395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95275"/>
            <a:ext cx="8501062" cy="5395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821594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19437845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17219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30891108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00916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974554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39259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6660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05073530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70702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45924795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127842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413" y="279400"/>
            <a:ext cx="2797175" cy="5411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2300" y="279400"/>
            <a:ext cx="8240713" cy="54117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06074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58750683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709663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78877622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1212850"/>
            <a:ext cx="5865812" cy="21764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212850"/>
            <a:ext cx="5867400" cy="21764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36495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69290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302060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772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029985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5604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0653567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966607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0038" y="295275"/>
            <a:ext cx="2971800" cy="3094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95275"/>
            <a:ext cx="8763000" cy="30940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708452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12903778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20988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50474381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638796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78147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130728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021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75698868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4132217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26136809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444289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413" y="279400"/>
            <a:ext cx="2797175" cy="5411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2300" y="279400"/>
            <a:ext cx="8240713" cy="54117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2191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E097CBDA-775A-4CBA-883E-AEBE6472419A}" type="slidenum">
              <a:rPr lang="en-US" altLang="en-US"/>
              <a:pPr/>
              <a:t>‹#›</a:t>
            </a:fld>
            <a:endParaRPr lang="en-US" altLang="en-US"/>
          </a:p>
        </p:txBody>
      </p:sp>
    </p:spTree>
    <p:extLst>
      <p:ext uri="{BB962C8B-B14F-4D97-AF65-F5344CB8AC3E}">
        <p14:creationId xmlns:p14="http://schemas.microsoft.com/office/powerpoint/2010/main" val="156433071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CC10F5FE-ED4B-4C4D-BEBC-0EA840B3F3F0}" type="slidenum">
              <a:rPr lang="en-US" altLang="en-US"/>
              <a:pPr/>
              <a:t>‹#›</a:t>
            </a:fld>
            <a:endParaRPr lang="en-US" altLang="en-US"/>
          </a:p>
        </p:txBody>
      </p:sp>
    </p:spTree>
    <p:extLst>
      <p:ext uri="{BB962C8B-B14F-4D97-AF65-F5344CB8AC3E}">
        <p14:creationId xmlns:p14="http://schemas.microsoft.com/office/powerpoint/2010/main" val="19365263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C7D64ADC-7D3D-4926-A647-FDAB5C8ABB4D}" type="slidenum">
              <a:rPr lang="en-US" altLang="en-US"/>
              <a:pPr/>
              <a:t>‹#›</a:t>
            </a:fld>
            <a:endParaRPr lang="en-US" altLang="en-US"/>
          </a:p>
        </p:txBody>
      </p:sp>
    </p:spTree>
    <p:extLst>
      <p:ext uri="{BB962C8B-B14F-4D97-AF65-F5344CB8AC3E}">
        <p14:creationId xmlns:p14="http://schemas.microsoft.com/office/powerpoint/2010/main" val="63395414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394325"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9025" y="1636713"/>
            <a:ext cx="5395913"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583348EC-D7CE-4207-8A5B-218E3A59A0A6}" type="slidenum">
              <a:rPr lang="en-US" altLang="en-US"/>
              <a:pPr/>
              <a:t>‹#›</a:t>
            </a:fld>
            <a:endParaRPr lang="en-US" altLang="en-US"/>
          </a:p>
        </p:txBody>
      </p:sp>
    </p:spTree>
    <p:extLst>
      <p:ext uri="{BB962C8B-B14F-4D97-AF65-F5344CB8AC3E}">
        <p14:creationId xmlns:p14="http://schemas.microsoft.com/office/powerpoint/2010/main" val="127763348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ltLang="en-US"/>
          </a:p>
        </p:txBody>
      </p:sp>
      <p:sp>
        <p:nvSpPr>
          <p:cNvPr id="8" name="Footer Placeholder 7"/>
          <p:cNvSpPr>
            <a:spLocks noGrp="1"/>
          </p:cNvSpPr>
          <p:nvPr>
            <p:ph type="ftr" idx="11"/>
          </p:nvPr>
        </p:nvSpPr>
        <p:spPr/>
        <p:txBody>
          <a:bodyPr/>
          <a:lstStyle>
            <a:lvl1pPr>
              <a:defRPr/>
            </a:lvl1pPr>
          </a:lstStyle>
          <a:p>
            <a:endParaRPr lang="en-US" altLang="en-US"/>
          </a:p>
        </p:txBody>
      </p:sp>
      <p:sp>
        <p:nvSpPr>
          <p:cNvPr id="9" name="Slide Number Placeholder 8"/>
          <p:cNvSpPr>
            <a:spLocks noGrp="1"/>
          </p:cNvSpPr>
          <p:nvPr>
            <p:ph type="sldNum" idx="12"/>
          </p:nvPr>
        </p:nvSpPr>
        <p:spPr/>
        <p:txBody>
          <a:bodyPr/>
          <a:lstStyle>
            <a:lvl1pPr>
              <a:defRPr/>
            </a:lvl1pPr>
          </a:lstStyle>
          <a:p>
            <a:fld id="{CD51B0F6-B4B0-44FE-A35F-7325F8FE94D5}" type="slidenum">
              <a:rPr lang="en-US" altLang="en-US"/>
              <a:pPr/>
              <a:t>‹#›</a:t>
            </a:fld>
            <a:endParaRPr lang="en-US" altLang="en-US"/>
          </a:p>
        </p:txBody>
      </p:sp>
    </p:spTree>
    <p:extLst>
      <p:ext uri="{BB962C8B-B14F-4D97-AF65-F5344CB8AC3E}">
        <p14:creationId xmlns:p14="http://schemas.microsoft.com/office/powerpoint/2010/main" val="175385018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ltLang="en-US"/>
          </a:p>
        </p:txBody>
      </p:sp>
      <p:sp>
        <p:nvSpPr>
          <p:cNvPr id="4" name="Footer Placeholder 3"/>
          <p:cNvSpPr>
            <a:spLocks noGrp="1"/>
          </p:cNvSpPr>
          <p:nvPr>
            <p:ph type="ftr" idx="11"/>
          </p:nvPr>
        </p:nvSpPr>
        <p:spPr/>
        <p:txBody>
          <a:bodyPr/>
          <a:lstStyle>
            <a:lvl1pPr>
              <a:defRPr/>
            </a:lvl1pPr>
          </a:lstStyle>
          <a:p>
            <a:endParaRPr lang="en-US" altLang="en-US"/>
          </a:p>
        </p:txBody>
      </p:sp>
      <p:sp>
        <p:nvSpPr>
          <p:cNvPr id="5" name="Slide Number Placeholder 4"/>
          <p:cNvSpPr>
            <a:spLocks noGrp="1"/>
          </p:cNvSpPr>
          <p:nvPr>
            <p:ph type="sldNum" idx="12"/>
          </p:nvPr>
        </p:nvSpPr>
        <p:spPr/>
        <p:txBody>
          <a:bodyPr/>
          <a:lstStyle>
            <a:lvl1pPr>
              <a:defRPr/>
            </a:lvl1pPr>
          </a:lstStyle>
          <a:p>
            <a:fld id="{AD74BF87-725B-4B95-81E9-0D44D8C5D9A4}" type="slidenum">
              <a:rPr lang="en-US" altLang="en-US"/>
              <a:pPr/>
              <a:t>‹#›</a:t>
            </a:fld>
            <a:endParaRPr lang="en-US" altLang="en-US"/>
          </a:p>
        </p:txBody>
      </p:sp>
    </p:spTree>
    <p:extLst>
      <p:ext uri="{BB962C8B-B14F-4D97-AF65-F5344CB8AC3E}">
        <p14:creationId xmlns:p14="http://schemas.microsoft.com/office/powerpoint/2010/main" val="4200885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1212850"/>
            <a:ext cx="5865812" cy="202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212850"/>
            <a:ext cx="5867400" cy="202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955807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en-US"/>
          </a:p>
        </p:txBody>
      </p:sp>
      <p:sp>
        <p:nvSpPr>
          <p:cNvPr id="3" name="Footer Placeholder 2"/>
          <p:cNvSpPr>
            <a:spLocks noGrp="1"/>
          </p:cNvSpPr>
          <p:nvPr>
            <p:ph type="ftr"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4BF7AC44-9BD3-4270-8446-1ECC899742FC}" type="slidenum">
              <a:rPr lang="en-US" altLang="en-US"/>
              <a:pPr/>
              <a:t>‹#›</a:t>
            </a:fld>
            <a:endParaRPr lang="en-US" altLang="en-US"/>
          </a:p>
        </p:txBody>
      </p:sp>
    </p:spTree>
    <p:extLst>
      <p:ext uri="{BB962C8B-B14F-4D97-AF65-F5344CB8AC3E}">
        <p14:creationId xmlns:p14="http://schemas.microsoft.com/office/powerpoint/2010/main" val="76806018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F60710F5-4377-482C-A877-57DC5F60F605}" type="slidenum">
              <a:rPr lang="en-US" altLang="en-US"/>
              <a:pPr/>
              <a:t>‹#›</a:t>
            </a:fld>
            <a:endParaRPr lang="en-US" altLang="en-US"/>
          </a:p>
        </p:txBody>
      </p:sp>
    </p:spTree>
    <p:extLst>
      <p:ext uri="{BB962C8B-B14F-4D97-AF65-F5344CB8AC3E}">
        <p14:creationId xmlns:p14="http://schemas.microsoft.com/office/powerpoint/2010/main" val="38058169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BC26E1CA-AA69-4454-A971-95013D0FDBFC}" type="slidenum">
              <a:rPr lang="en-US" altLang="en-US"/>
              <a:pPr/>
              <a:t>‹#›</a:t>
            </a:fld>
            <a:endParaRPr lang="en-US" altLang="en-US"/>
          </a:p>
        </p:txBody>
      </p:sp>
    </p:spTree>
    <p:extLst>
      <p:ext uri="{BB962C8B-B14F-4D97-AF65-F5344CB8AC3E}">
        <p14:creationId xmlns:p14="http://schemas.microsoft.com/office/powerpoint/2010/main" val="127605818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9B55C21A-F766-4C99-B59F-FE81688A2FB4}" type="slidenum">
              <a:rPr lang="en-US" altLang="en-US"/>
              <a:pPr/>
              <a:t>‹#›</a:t>
            </a:fld>
            <a:endParaRPr lang="en-US" altLang="en-US"/>
          </a:p>
        </p:txBody>
      </p:sp>
    </p:spTree>
    <p:extLst>
      <p:ext uri="{BB962C8B-B14F-4D97-AF65-F5344CB8AC3E}">
        <p14:creationId xmlns:p14="http://schemas.microsoft.com/office/powerpoint/2010/main" val="416877304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9675" y="279400"/>
            <a:ext cx="2735263" cy="5411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2300" y="279400"/>
            <a:ext cx="8054975" cy="54117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524F29DD-81A9-451F-AFF6-3A6402D6527E}" type="slidenum">
              <a:rPr lang="en-US" altLang="en-US"/>
              <a:pPr/>
              <a:t>‹#›</a:t>
            </a:fld>
            <a:endParaRPr lang="en-US" altLang="en-US"/>
          </a:p>
        </p:txBody>
      </p:sp>
    </p:spTree>
    <p:extLst>
      <p:ext uri="{BB962C8B-B14F-4D97-AF65-F5344CB8AC3E}">
        <p14:creationId xmlns:p14="http://schemas.microsoft.com/office/powerpoint/2010/main" val="355554136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2300" y="279400"/>
            <a:ext cx="9502775" cy="1052513"/>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22300" y="6372225"/>
            <a:ext cx="2895600" cy="481013"/>
          </a:xfrm>
        </p:spPr>
        <p:txBody>
          <a:bodyPr/>
          <a:lstStyle>
            <a:lvl1pPr>
              <a:defRPr/>
            </a:lvl1pPr>
          </a:lstStyle>
          <a:p>
            <a:endParaRPr lang="en-US" altLang="en-US"/>
          </a:p>
        </p:txBody>
      </p:sp>
      <p:sp>
        <p:nvSpPr>
          <p:cNvPr id="4" name="Footer Placeholder 3"/>
          <p:cNvSpPr>
            <a:spLocks noGrp="1"/>
          </p:cNvSpPr>
          <p:nvPr>
            <p:ph type="ftr" idx="11"/>
          </p:nvPr>
        </p:nvSpPr>
        <p:spPr>
          <a:xfrm>
            <a:off x="4252913" y="6372225"/>
            <a:ext cx="3940175" cy="481013"/>
          </a:xfrm>
        </p:spPr>
        <p:txBody>
          <a:bodyPr/>
          <a:lstStyle>
            <a:lvl1pPr>
              <a:defRPr/>
            </a:lvl1pPr>
          </a:lstStyle>
          <a:p>
            <a:endParaRPr lang="en-US" altLang="en-US"/>
          </a:p>
        </p:txBody>
      </p:sp>
      <p:sp>
        <p:nvSpPr>
          <p:cNvPr id="5" name="Slide Number Placeholder 4"/>
          <p:cNvSpPr>
            <a:spLocks noGrp="1"/>
          </p:cNvSpPr>
          <p:nvPr>
            <p:ph type="sldNum" idx="12"/>
          </p:nvPr>
        </p:nvSpPr>
        <p:spPr>
          <a:xfrm>
            <a:off x="8916988" y="6372225"/>
            <a:ext cx="2895600" cy="481013"/>
          </a:xfrm>
        </p:spPr>
        <p:txBody>
          <a:bodyPr/>
          <a:lstStyle>
            <a:lvl1pPr>
              <a:defRPr/>
            </a:lvl1pPr>
          </a:lstStyle>
          <a:p>
            <a:fld id="{C501F2CD-1445-4752-BA19-6A08ECFEBD8F}" type="slidenum">
              <a:rPr lang="en-US" altLang="en-US"/>
              <a:pPr/>
              <a:t>‹#›</a:t>
            </a:fld>
            <a:endParaRPr lang="en-US" altLang="en-US"/>
          </a:p>
        </p:txBody>
      </p:sp>
    </p:spTree>
    <p:extLst>
      <p:ext uri="{BB962C8B-B14F-4D97-AF65-F5344CB8AC3E}">
        <p14:creationId xmlns:p14="http://schemas.microsoft.com/office/powerpoint/2010/main" val="516519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428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0477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248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49505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0806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273385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7449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0038" y="295275"/>
            <a:ext cx="2971800" cy="2940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95275"/>
            <a:ext cx="8763000" cy="29400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0391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0335313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2055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344012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7574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25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20391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87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263768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92447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4461321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79268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413" y="279400"/>
            <a:ext cx="2797175" cy="5411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2300" y="279400"/>
            <a:ext cx="8240713" cy="54117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81082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21117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868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4499977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93548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4309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33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3954463"/>
            <a:ext cx="3122613" cy="182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51238" y="3954463"/>
            <a:ext cx="3122612" cy="182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2297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3747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685176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4425094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6332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0038" y="295275"/>
            <a:ext cx="2971800" cy="5395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95275"/>
            <a:ext cx="8763000" cy="5395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17953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830362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7866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678094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3637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22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2474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65568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2390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6222061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01789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88159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413" y="279400"/>
            <a:ext cx="2797175" cy="5411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2300" y="279400"/>
            <a:ext cx="8240713" cy="54117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20318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2244662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18232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9927077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1212850"/>
            <a:ext cx="2665412"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2450" y="1212850"/>
            <a:ext cx="266700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807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28796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75747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36261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8609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67466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407848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6185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0038" y="295275"/>
            <a:ext cx="2971800" cy="345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95275"/>
            <a:ext cx="8763000" cy="3451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23520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1169159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00388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7797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2797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2300" y="1636713"/>
            <a:ext cx="5518150"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636713"/>
            <a:ext cx="5519738" cy="4054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77613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51164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68271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893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0055196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5228459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5949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0038" y="1636713"/>
            <a:ext cx="2970212" cy="405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1636713"/>
            <a:ext cx="8763000" cy="405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08320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690612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730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033224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9918763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61038" y="4868863"/>
            <a:ext cx="2665412" cy="10683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578850" y="4868863"/>
            <a:ext cx="2667000" cy="10683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53409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57039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76839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475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07086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4279267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79585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2838" y="2125663"/>
            <a:ext cx="2513012" cy="3811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89038" y="2125663"/>
            <a:ext cx="7391400" cy="38115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84613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8387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51879529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7330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49313" y="4681538"/>
            <a:ext cx="10725150" cy="15287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0815272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1212850"/>
            <a:ext cx="5865812" cy="202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2850" y="1212850"/>
            <a:ext cx="5867400" cy="202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75558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20950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47609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3667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6974465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4466043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27210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0038" y="295275"/>
            <a:ext cx="2971800" cy="2940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295275"/>
            <a:ext cx="8763000" cy="29400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26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4.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8788" y="481013"/>
            <a:ext cx="1736725" cy="371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p:cNvSpPr>
            <a:spLocks noGrp="1" noChangeArrowheads="1"/>
          </p:cNvSpPr>
          <p:nvPr>
            <p:ph type="body" idx="1"/>
          </p:nvPr>
        </p:nvSpPr>
        <p:spPr bwMode="auto">
          <a:xfrm>
            <a:off x="276225" y="3954463"/>
            <a:ext cx="6397625"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109800" rIns="146160" bIns="109800" numCol="1" anchor="t" anchorCtr="0" compatLnSpc="1">
            <a:prstTxWarp prst="textNoShape">
              <a:avLst/>
            </a:prstTxWarp>
          </a:bodyPr>
          <a:lstStyle/>
          <a:p>
            <a:pPr lvl="0"/>
            <a:r>
              <a:rPr lang="en-GB" altLang="en-US" smtClean="0"/>
              <a:t>Click to edit Master text styles</a:t>
            </a:r>
          </a:p>
        </p:txBody>
      </p:sp>
      <p:sp>
        <p:nvSpPr>
          <p:cNvPr id="1027" name="Rectangle 3"/>
          <p:cNvSpPr>
            <a:spLocks noGrp="1" noChangeArrowheads="1"/>
          </p:cNvSpPr>
          <p:nvPr>
            <p:ph type="title"/>
          </p:nvPr>
        </p:nvSpPr>
        <p:spPr bwMode="auto">
          <a:xfrm>
            <a:off x="274638" y="2117725"/>
            <a:ext cx="10056812" cy="183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882313" y="296863"/>
            <a:ext cx="1276350" cy="273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2" name="Rectangle 2"/>
          <p:cNvSpPr>
            <a:spLocks noGrp="1" noChangeArrowheads="1"/>
          </p:cNvSpPr>
          <p:nvPr>
            <p:ph type="title"/>
          </p:nvPr>
        </p:nvSpPr>
        <p:spPr bwMode="auto">
          <a:xfrm>
            <a:off x="274638" y="295275"/>
            <a:ext cx="905033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
        <p:nvSpPr>
          <p:cNvPr id="10243" name="Rectangle 3"/>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22300" y="279400"/>
            <a:ext cx="111902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1266" name="Rectangle 2"/>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274638" y="295275"/>
            <a:ext cx="118872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
        <p:nvSpPr>
          <p:cNvPr id="12290" name="Rectangle 2"/>
          <p:cNvSpPr>
            <a:spLocks noGrp="1" noChangeArrowheads="1"/>
          </p:cNvSpPr>
          <p:nvPr>
            <p:ph type="body" idx="1"/>
          </p:nvPr>
        </p:nvSpPr>
        <p:spPr bwMode="auto">
          <a:xfrm>
            <a:off x="274638" y="1212850"/>
            <a:ext cx="11885612" cy="217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22300" y="279400"/>
            <a:ext cx="111902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3314" name="Rectangle 2"/>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FFFFFF"/>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FFFFFF"/>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FFFFFF"/>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FFFFFF"/>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FFFFFF"/>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436475" cy="699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8" name="Rectangle 2"/>
          <p:cNvSpPr>
            <a:spLocks noGrp="1" noChangeArrowheads="1"/>
          </p:cNvSpPr>
          <p:nvPr>
            <p:ph type="title"/>
          </p:nvPr>
        </p:nvSpPr>
        <p:spPr bwMode="auto">
          <a:xfrm>
            <a:off x="622300" y="279400"/>
            <a:ext cx="9502775"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4339" name="Rectangle 3"/>
          <p:cNvSpPr>
            <a:spLocks noGrp="1" noChangeArrowheads="1"/>
          </p:cNvSpPr>
          <p:nvPr>
            <p:ph type="body" idx="1"/>
          </p:nvPr>
        </p:nvSpPr>
        <p:spPr bwMode="auto">
          <a:xfrm>
            <a:off x="622300" y="1636713"/>
            <a:ext cx="1094263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67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4340" name="Rectangle 4"/>
          <p:cNvSpPr>
            <a:spLocks noGrp="1" noChangeArrowheads="1"/>
          </p:cNvSpPr>
          <p:nvPr>
            <p:ph type="dt"/>
          </p:nvPr>
        </p:nvSpPr>
        <p:spPr bwMode="auto">
          <a:xfrm>
            <a:off x="622300" y="6372225"/>
            <a:ext cx="28956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Lst>
              <a:defRPr sz="1400">
                <a:solidFill>
                  <a:srgbClr val="000000"/>
                </a:solidFill>
                <a:latin typeface="+mn-lt"/>
                <a:cs typeface="+mn-cs"/>
              </a:defRPr>
            </a:lvl1pPr>
          </a:lstStyle>
          <a:p>
            <a:endParaRPr lang="en-US" altLang="en-US"/>
          </a:p>
        </p:txBody>
      </p:sp>
      <p:sp>
        <p:nvSpPr>
          <p:cNvPr id="14341" name="Rectangle 5"/>
          <p:cNvSpPr>
            <a:spLocks noGrp="1" noChangeArrowheads="1"/>
          </p:cNvSpPr>
          <p:nvPr>
            <p:ph type="ftr"/>
          </p:nvPr>
        </p:nvSpPr>
        <p:spPr bwMode="auto">
          <a:xfrm>
            <a:off x="4252913" y="6372225"/>
            <a:ext cx="39401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57200" algn="l"/>
                <a:tab pos="914400" algn="l"/>
                <a:tab pos="1371600" algn="l"/>
                <a:tab pos="1828800" algn="l"/>
                <a:tab pos="2286000" algn="l"/>
                <a:tab pos="2743200" algn="l"/>
                <a:tab pos="3200400" algn="l"/>
                <a:tab pos="3657600" algn="l"/>
              </a:tabLst>
              <a:defRPr sz="1400">
                <a:solidFill>
                  <a:srgbClr val="000000"/>
                </a:solidFill>
                <a:latin typeface="+mn-lt"/>
                <a:cs typeface="+mn-cs"/>
              </a:defRPr>
            </a:lvl1pPr>
          </a:lstStyle>
          <a:p>
            <a:endParaRPr lang="en-US" altLang="en-US"/>
          </a:p>
        </p:txBody>
      </p:sp>
      <p:sp>
        <p:nvSpPr>
          <p:cNvPr id="14342" name="Rectangle 6"/>
          <p:cNvSpPr>
            <a:spLocks noGrp="1" noChangeArrowheads="1"/>
          </p:cNvSpPr>
          <p:nvPr>
            <p:ph type="sldNum"/>
          </p:nvPr>
        </p:nvSpPr>
        <p:spPr bwMode="auto">
          <a:xfrm>
            <a:off x="8916988" y="6372225"/>
            <a:ext cx="28956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Lst>
              <a:defRPr sz="1400">
                <a:solidFill>
                  <a:srgbClr val="000000"/>
                </a:solidFill>
                <a:latin typeface="+mn-lt"/>
                <a:cs typeface="+mn-cs"/>
              </a:defRPr>
            </a:lvl1pPr>
          </a:lstStyle>
          <a:p>
            <a:fld id="{59EF4BA4-BE50-42F6-8F6F-3BAEEBB590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kern="1200">
          <a:solidFill>
            <a:srgbClr val="000000"/>
          </a:solidFill>
          <a:latin typeface="+mj-lt"/>
          <a:ea typeface="+mj-ea"/>
          <a:cs typeface="+mj-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700">
          <a:solidFill>
            <a:srgbClr val="000000"/>
          </a:solidFill>
          <a:latin typeface="Times New Roman" panose="02020603050405020304" pitchFamily="18" charset="0"/>
          <a:cs typeface="DejaVu Sans" charset="0"/>
        </a:defRPr>
      </a:lvl9pPr>
    </p:titleStyle>
    <p:bodyStyle>
      <a:lvl1pPr marL="342900" indent="-342900" algn="l" defTabSz="457200" rtl="0" fontAlgn="base" hangingPunct="0">
        <a:lnSpc>
          <a:spcPct val="93000"/>
        </a:lnSpc>
        <a:spcBef>
          <a:spcPct val="0"/>
        </a:spcBef>
        <a:spcAft>
          <a:spcPts val="1313"/>
        </a:spcAft>
        <a:buClr>
          <a:srgbClr val="000000"/>
        </a:buClr>
        <a:buSzPct val="100000"/>
        <a:buFont typeface="Times New Roman" panose="02020603050405020304" pitchFamily="18" charset="0"/>
        <a:defRPr sz="3000" kern="1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05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788"/>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25"/>
        </a:spcAft>
        <a:buClr>
          <a:srgbClr val="000000"/>
        </a:buClr>
        <a:buSzPct val="100000"/>
        <a:buFont typeface="Times New Roman" panose="02020603050405020304" pitchFamily="18" charset="0"/>
        <a:defRPr sz="1900" kern="12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63"/>
        </a:spcAft>
        <a:buClr>
          <a:srgbClr val="000000"/>
        </a:buClr>
        <a:buSzPct val="100000"/>
        <a:buFont typeface="Times New Roman" panose="02020603050405020304" pitchFamily="18" charset="0"/>
        <a:defRPr sz="19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274638" y="1212850"/>
            <a:ext cx="1188561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2050" name="Rectangle 2"/>
          <p:cNvSpPr>
            <a:spLocks noGrp="1" noChangeArrowheads="1"/>
          </p:cNvSpPr>
          <p:nvPr>
            <p:ph type="title"/>
          </p:nvPr>
        </p:nvSpPr>
        <p:spPr bwMode="auto">
          <a:xfrm>
            <a:off x="274638" y="295275"/>
            <a:ext cx="118872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8272"/>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22300" y="279400"/>
            <a:ext cx="111902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3074" name="Rectangle 2"/>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274638" y="295275"/>
            <a:ext cx="118872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
        <p:nvSpPr>
          <p:cNvPr id="4098" name="Rectangle 2"/>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22300" y="279400"/>
            <a:ext cx="111902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5122" name="Rectangle 2"/>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274638" y="295275"/>
            <a:ext cx="118872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
        <p:nvSpPr>
          <p:cNvPr id="6146" name="Rectangle 2"/>
          <p:cNvSpPr>
            <a:spLocks noGrp="1" noChangeArrowheads="1"/>
          </p:cNvSpPr>
          <p:nvPr>
            <p:ph type="body" idx="1"/>
          </p:nvPr>
        </p:nvSpPr>
        <p:spPr bwMode="auto">
          <a:xfrm>
            <a:off x="274638" y="1212850"/>
            <a:ext cx="5484812" cy="253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169FEB"/>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274638" y="2125663"/>
            <a:ext cx="11885612" cy="183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
        <p:nvSpPr>
          <p:cNvPr id="7170" name="Rectangle 2"/>
          <p:cNvSpPr>
            <a:spLocks noGrp="1" noChangeArrowheads="1"/>
          </p:cNvSpPr>
          <p:nvPr>
            <p:ph type="body" idx="1"/>
          </p:nvPr>
        </p:nvSpPr>
        <p:spPr bwMode="auto">
          <a:xfrm>
            <a:off x="622300" y="1636713"/>
            <a:ext cx="11190288" cy="405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0959"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FFFFFF"/>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FFFFFF"/>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FFFFFF"/>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FFFFFF"/>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FFFFFF"/>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FFFFFF"/>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1189038" y="2125663"/>
            <a:ext cx="10056812"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	Add a quote here. Design is easier than it looks, and more important than it seems.”</a:t>
            </a:r>
          </a:p>
        </p:txBody>
      </p:sp>
      <p:sp>
        <p:nvSpPr>
          <p:cNvPr id="8194" name="Rectangle 2"/>
          <p:cNvSpPr>
            <a:spLocks noGrp="1" noChangeArrowheads="1"/>
          </p:cNvSpPr>
          <p:nvPr>
            <p:ph type="body" idx="1"/>
          </p:nvPr>
        </p:nvSpPr>
        <p:spPr bwMode="auto">
          <a:xfrm>
            <a:off x="5761038" y="4868863"/>
            <a:ext cx="5484812"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Author’s Name</a:t>
            </a:r>
          </a:p>
          <a:p>
            <a:pPr lvl="1"/>
            <a:r>
              <a:rPr lang="en-GB" altLang="en-US" smtClean="0"/>
              <a:t>Title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274638" y="295275"/>
            <a:ext cx="118872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title style</a:t>
            </a:r>
          </a:p>
        </p:txBody>
      </p:sp>
      <p:sp>
        <p:nvSpPr>
          <p:cNvPr id="9218" name="Rectangle 2"/>
          <p:cNvSpPr>
            <a:spLocks noGrp="1" noChangeArrowheads="1"/>
          </p:cNvSpPr>
          <p:nvPr>
            <p:ph type="body" idx="1"/>
          </p:nvPr>
        </p:nvSpPr>
        <p:spPr bwMode="auto">
          <a:xfrm>
            <a:off x="274638" y="1212850"/>
            <a:ext cx="1188561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160" tIns="91440" rIns="146160" bIns="9144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50505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a:solidFill>
            <a:srgbClr val="505050"/>
          </a:solidFill>
          <a:latin typeface="Segoe UI" panose="020B0502040204020203" pitchFamily="34" charset="0"/>
          <a:ea typeface="MS PGothic" panose="020B0600070205080204" pitchFamily="34" charset="-128"/>
        </a:defRPr>
      </a:lvl9pPr>
    </p:titleStyle>
    <p:bodyStyle>
      <a:lvl1pPr marL="342900" indent="-342900" algn="l" defTabSz="457200" rtl="0" fontAlgn="base">
        <a:lnSpc>
          <a:spcPct val="88000"/>
        </a:lnSpc>
        <a:spcBef>
          <a:spcPts val="1425"/>
        </a:spcBef>
        <a:spcAft>
          <a:spcPct val="0"/>
        </a:spcAft>
        <a:buClr>
          <a:srgbClr val="000000"/>
        </a:buClr>
        <a:buSzPct val="100000"/>
        <a:buFont typeface="Times New Roman" panose="02020603050405020304" pitchFamily="18" charset="0"/>
        <a:defRPr sz="4000" kern="1200">
          <a:solidFill>
            <a:srgbClr val="505050"/>
          </a:solidFill>
          <a:latin typeface="+mn-lt"/>
          <a:ea typeface="+mn-ea"/>
          <a:cs typeface="+mn-cs"/>
        </a:defRPr>
      </a:lvl1pPr>
      <a:lvl2pPr marL="742950" indent="-285750" algn="l" defTabSz="457200"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2pPr>
      <a:lvl3pPr marL="1143000" indent="-228600" algn="l" defTabSz="457200"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3pPr>
      <a:lvl4pPr marL="1600200" indent="-228600" algn="l" defTabSz="457200"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505050"/>
          </a:solidFill>
          <a:latin typeface="+mj-lt"/>
          <a:ea typeface="+mn-ea"/>
          <a:cs typeface="+mn-cs"/>
        </a:defRPr>
      </a:lvl4pPr>
      <a:lvl5pPr marL="2057400" indent="-228600" algn="l" defTabSz="457200"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0.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3.emf"/><Relationship Id="rId29" Type="http://schemas.openxmlformats.org/officeDocument/2006/relationships/image" Target="../media/image52.png"/><Relationship Id="rId1" Type="http://schemas.openxmlformats.org/officeDocument/2006/relationships/slideLayout" Target="../slideLayouts/slideLayout15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png"/><Relationship Id="rId10" Type="http://schemas.openxmlformats.org/officeDocument/2006/relationships/image" Target="../media/image33.png"/><Relationship Id="rId19" Type="http://schemas.openxmlformats.org/officeDocument/2006/relationships/image" Target="../media/image42.jpeg"/><Relationship Id="rId4" Type="http://schemas.openxmlformats.org/officeDocument/2006/relationships/image" Target="../media/image27.emf"/><Relationship Id="rId9" Type="http://schemas.openxmlformats.org/officeDocument/2006/relationships/image" Target="../media/image32.png"/><Relationship Id="rId14" Type="http://schemas.openxmlformats.org/officeDocument/2006/relationships/image" Target="../media/image37.jpe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3.png"/><Relationship Id="rId7" Type="http://schemas.openxmlformats.org/officeDocument/2006/relationships/image" Target="../media/image57.gif"/><Relationship Id="rId2" Type="http://schemas.openxmlformats.org/officeDocument/2006/relationships/notesSlide" Target="../notesSlides/notesSlide12.xml"/><Relationship Id="rId1" Type="http://schemas.openxmlformats.org/officeDocument/2006/relationships/slideLayout" Target="../slideLayouts/slideLayout14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0.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4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0.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0.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0.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WordArt 2"/>
          <p:cNvSpPr>
            <a:spLocks noChangeArrowheads="1" noChangeShapeType="1" noTextEdit="1"/>
          </p:cNvSpPr>
          <p:nvPr/>
        </p:nvSpPr>
        <p:spPr bwMode="auto">
          <a:xfrm>
            <a:off x="4237036" y="5478462"/>
            <a:ext cx="3429001" cy="914400"/>
          </a:xfrm>
          <a:prstGeom prst="rect">
            <a:avLst/>
          </a:prstGeom>
        </p:spPr>
        <p:txBody>
          <a:bodyPr wrap="none" fromWordArt="1">
            <a:prstTxWarp prst="textCurveUp">
              <a:avLst>
                <a:gd name="adj" fmla="val 23222"/>
              </a:avLst>
            </a:prstTxWarp>
          </a:bodyPr>
          <a:lstStyle/>
          <a:p>
            <a:pPr algn="ctr"/>
            <a:r>
              <a:rPr lang="en-US" sz="2400" dirty="0" err="1">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FF6347"/>
                  </a:outerShdw>
                </a:effectLst>
                <a:latin typeface="Arial Black" panose="020B0A04020102020204" pitchFamily="34" charset="0"/>
              </a:rPr>
              <a:t>Umesh</a:t>
            </a:r>
            <a:r>
              <a:rPr lang="en-US" sz="2400" dirty="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FF6347"/>
                  </a:outerShdw>
                </a:effectLst>
                <a:latin typeface="Arial Black" panose="020B0A04020102020204" pitchFamily="34" charset="0"/>
              </a:rPr>
              <a:t> </a:t>
            </a:r>
            <a:r>
              <a:rPr lang="en-US" sz="2400" dirty="0" err="1">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FF6347"/>
                  </a:outerShdw>
                </a:effectLst>
                <a:latin typeface="Arial Black" panose="020B0A04020102020204" pitchFamily="34" charset="0"/>
              </a:rPr>
              <a:t>Worlikar</a:t>
            </a:r>
            <a:endParaRPr lang="en-US" sz="2400" dirty="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FF6347"/>
                </a:outerShdw>
              </a:effectLst>
              <a:latin typeface="Arial Black" panose="020B0A04020102020204" pitchFamily="34" charset="0"/>
            </a:endParaRPr>
          </a:p>
        </p:txBody>
      </p:sp>
      <p:sp>
        <p:nvSpPr>
          <p:cNvPr id="16385" name="Rectangle 1"/>
          <p:cNvSpPr>
            <a:spLocks noGrp="1" noChangeArrowheads="1"/>
          </p:cNvSpPr>
          <p:nvPr>
            <p:ph type="title"/>
          </p:nvPr>
        </p:nvSpPr>
        <p:spPr>
          <a:xfrm>
            <a:off x="1722437" y="2422524"/>
            <a:ext cx="8801100" cy="1836738"/>
          </a:xfrm>
          <a:ln/>
        </p:spPr>
        <p:txBody>
          <a:bodyPr lIns="146160" tIns="91440" rIns="146160" bIns="91440" anchor="t"/>
          <a:lstStyle/>
          <a:p>
            <a:pPr algn="ctr">
              <a:lnSpc>
                <a:spcPct val="9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4800" b="1" dirty="0">
                <a:solidFill>
                  <a:srgbClr val="008272"/>
                </a:solidFill>
                <a:latin typeface="Segoe UI Light" panose="020B0502040204020203" pitchFamily="34" charset="0"/>
                <a:ea typeface="MS PGothic" panose="020B0600070205080204" pitchFamily="34" charset="-128"/>
              </a:rPr>
              <a:t>DevOps Fundamentals</a:t>
            </a:r>
            <a:r>
              <a:rPr lang="en-US" altLang="en-US" sz="4800" dirty="0">
                <a:solidFill>
                  <a:srgbClr val="008272"/>
                </a:solidFill>
                <a:latin typeface="Segoe UI Light" panose="020B0502040204020203" pitchFamily="34" charset="0"/>
                <a:ea typeface="MS PGothic" panose="020B0600070205080204" pitchFamily="34" charset="-128"/>
              </a:rPr>
              <a:t/>
            </a:r>
            <a:br>
              <a:rPr lang="en-US" altLang="en-US" sz="4800" dirty="0">
                <a:solidFill>
                  <a:srgbClr val="008272"/>
                </a:solidFill>
                <a:latin typeface="Segoe UI Light" panose="020B0502040204020203" pitchFamily="34" charset="0"/>
                <a:ea typeface="MS PGothic" panose="020B0600070205080204" pitchFamily="34" charset="-128"/>
              </a:rPr>
            </a:br>
            <a:r>
              <a:rPr lang="en-US" altLang="en-US" sz="4800" dirty="0">
                <a:solidFill>
                  <a:srgbClr val="008272"/>
                </a:solidFill>
                <a:latin typeface="Segoe UI Light" panose="020B0502040204020203" pitchFamily="34" charset="0"/>
                <a:ea typeface="MS PGothic" panose="020B0600070205080204" pitchFamily="34" charset="-128"/>
              </a:rPr>
              <a:t/>
            </a:r>
            <a:br>
              <a:rPr lang="en-US" altLang="en-US" sz="4800" dirty="0">
                <a:solidFill>
                  <a:srgbClr val="008272"/>
                </a:solidFill>
                <a:latin typeface="Segoe UI Light" panose="020B0502040204020203" pitchFamily="34" charset="0"/>
                <a:ea typeface="MS PGothic" panose="020B0600070205080204" pitchFamily="34" charset="-128"/>
              </a:rPr>
            </a:br>
            <a:r>
              <a:rPr lang="en-US" altLang="en-US" sz="3600" dirty="0">
                <a:solidFill>
                  <a:srgbClr val="008272"/>
                </a:solidFill>
                <a:latin typeface="Segoe UI Light" panose="020B0502040204020203" pitchFamily="34" charset="0"/>
                <a:ea typeface="MS PGothic" panose="020B0600070205080204" pitchFamily="34" charset="-128"/>
              </a:rPr>
              <a:t>Introduction to DevOps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74638" y="295275"/>
            <a:ext cx="11888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9pPr>
          </a:lstStyle>
          <a:p>
            <a:pPr>
              <a:lnSpc>
                <a:spcPct val="90000"/>
              </a:lnSpc>
            </a:pPr>
            <a:r>
              <a:rPr lang="en-US" altLang="en-US" sz="5400" b="1" dirty="0">
                <a:solidFill>
                  <a:srgbClr val="008272"/>
                </a:solidFill>
                <a:latin typeface="Segoe UI Light" panose="020B0502040204020203" pitchFamily="34" charset="0"/>
                <a:ea typeface="MS PGothic" panose="020B0600070205080204" pitchFamily="34" charset="-128"/>
              </a:rPr>
              <a:t>DevOps Tools Ecosystem</a:t>
            </a:r>
          </a:p>
        </p:txBody>
      </p:sp>
      <p:sp>
        <p:nvSpPr>
          <p:cNvPr id="25602" name="WordArt 2"/>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438" y="1122363"/>
            <a:ext cx="7954962" cy="5462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2447925" y="4311650"/>
            <a:ext cx="2182813" cy="1890713"/>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26" name="Picture 2"/>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2447925" y="600075"/>
            <a:ext cx="2182813" cy="1890713"/>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27" name="Picture 3"/>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835025" y="5233988"/>
            <a:ext cx="2157413" cy="1870075"/>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28" name="Picture 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847725" y="-285750"/>
            <a:ext cx="2143125" cy="1857375"/>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29" name="Picture 5"/>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4048125" y="1525588"/>
            <a:ext cx="2182813" cy="1890712"/>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30" name="Picture 6"/>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4048125" y="3397250"/>
            <a:ext cx="2182813" cy="1890713"/>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31" name="Picture 7"/>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752475" y="622300"/>
            <a:ext cx="2143125" cy="1857375"/>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32" name="Picture 8"/>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752475" y="-1206500"/>
            <a:ext cx="2143125" cy="1857375"/>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33" name="Picture 9"/>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746125" y="4324350"/>
            <a:ext cx="2143125" cy="1857375"/>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34" name="Picture 10"/>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746125" y="2465388"/>
            <a:ext cx="2143125" cy="1866900"/>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635" name="Group 11"/>
          <p:cNvGrpSpPr>
            <a:grpSpLocks/>
          </p:cNvGrpSpPr>
          <p:nvPr/>
        </p:nvGrpSpPr>
        <p:grpSpPr bwMode="auto">
          <a:xfrm>
            <a:off x="2454275" y="2460625"/>
            <a:ext cx="2155825" cy="1863725"/>
            <a:chOff x="1546" y="1550"/>
            <a:chExt cx="1358" cy="1174"/>
          </a:xfrm>
        </p:grpSpPr>
        <p:pic>
          <p:nvPicPr>
            <p:cNvPr id="266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 y="1550"/>
              <a:ext cx="1358" cy="11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37" name="Rectangle 13"/>
            <p:cNvSpPr>
              <a:spLocks noChangeArrowheads="1"/>
            </p:cNvSpPr>
            <p:nvPr/>
          </p:nvSpPr>
          <p:spPr bwMode="auto">
            <a:xfrm>
              <a:off x="1770" y="1921"/>
              <a:ext cx="84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ctr" hangingPunct="1">
                <a:lnSpc>
                  <a:spcPct val="100000"/>
                </a:lnSpc>
                <a:spcAft>
                  <a:spcPts val="1200"/>
                </a:spcAft>
              </a:pPr>
              <a:r>
                <a:rPr lang="en-US" altLang="en-US">
                  <a:solidFill>
                    <a:srgbClr val="2E1648"/>
                  </a:solidFill>
                  <a:latin typeface="Segoe UI Semibold" panose="020B0702040204020203" pitchFamily="34" charset="0"/>
                </a:rPr>
                <a:t>Enterprise proven</a:t>
              </a:r>
            </a:p>
          </p:txBody>
        </p:sp>
      </p:grpSp>
      <p:grpSp>
        <p:nvGrpSpPr>
          <p:cNvPr id="26638" name="Group 14"/>
          <p:cNvGrpSpPr>
            <a:grpSpLocks/>
          </p:cNvGrpSpPr>
          <p:nvPr/>
        </p:nvGrpSpPr>
        <p:grpSpPr bwMode="auto">
          <a:xfrm>
            <a:off x="847725" y="3392488"/>
            <a:ext cx="2155825" cy="1863725"/>
            <a:chOff x="534" y="2137"/>
            <a:chExt cx="1358" cy="1174"/>
          </a:xfrm>
        </p:grpSpPr>
        <p:pic>
          <p:nvPicPr>
            <p:cNvPr id="266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 y="2137"/>
              <a:ext cx="1358" cy="11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0" name="Rectangle 16"/>
            <p:cNvSpPr>
              <a:spLocks noChangeArrowheads="1"/>
            </p:cNvSpPr>
            <p:nvPr/>
          </p:nvSpPr>
          <p:spPr bwMode="auto">
            <a:xfrm>
              <a:off x="876" y="2621"/>
              <a:ext cx="58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ctr" hangingPunct="1">
                <a:lnSpc>
                  <a:spcPct val="90000"/>
                </a:lnSpc>
              </a:pPr>
              <a:r>
                <a:rPr lang="en-US" altLang="en-US">
                  <a:solidFill>
                    <a:srgbClr val="2E1648"/>
                  </a:solidFill>
                  <a:latin typeface="Segoe UI Semibold" panose="020B0702040204020203" pitchFamily="34" charset="0"/>
                </a:rPr>
                <a:t>Hybrid</a:t>
              </a:r>
            </a:p>
          </p:txBody>
        </p:sp>
      </p:grpSp>
      <p:grpSp>
        <p:nvGrpSpPr>
          <p:cNvPr id="26641" name="Group 17"/>
          <p:cNvGrpSpPr>
            <a:grpSpLocks/>
          </p:cNvGrpSpPr>
          <p:nvPr/>
        </p:nvGrpSpPr>
        <p:grpSpPr bwMode="auto">
          <a:xfrm>
            <a:off x="839788" y="1550988"/>
            <a:ext cx="2155825" cy="1863725"/>
            <a:chOff x="529" y="977"/>
            <a:chExt cx="1358" cy="1174"/>
          </a:xfrm>
        </p:grpSpPr>
        <p:pic>
          <p:nvPicPr>
            <p:cNvPr id="2664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 y="977"/>
              <a:ext cx="1358" cy="11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3" name="Rectangle 19"/>
            <p:cNvSpPr>
              <a:spLocks noChangeArrowheads="1"/>
            </p:cNvSpPr>
            <p:nvPr/>
          </p:nvSpPr>
          <p:spPr bwMode="auto">
            <a:xfrm>
              <a:off x="727" y="1457"/>
              <a:ext cx="95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algn="ctr" hangingPunct="1">
                <a:lnSpc>
                  <a:spcPct val="90000"/>
                </a:lnSpc>
              </a:pPr>
              <a:r>
                <a:rPr lang="en-US" altLang="en-US">
                  <a:solidFill>
                    <a:srgbClr val="2E1648"/>
                  </a:solidFill>
                  <a:latin typeface="Segoe UI Semibold" panose="020B0702040204020203" pitchFamily="34" charset="0"/>
                </a:rPr>
                <a:t>Hyper-scale</a:t>
              </a:r>
            </a:p>
          </p:txBody>
        </p:sp>
      </p:grpSp>
      <p:pic>
        <p:nvPicPr>
          <p:cNvPr id="26644" name="Picture 20"/>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749300" y="6159500"/>
            <a:ext cx="2143125" cy="1857375"/>
          </a:xfrm>
          <a:prstGeom prst="rect">
            <a:avLst/>
          </a:prstGeom>
          <a:noFill/>
          <a:ln>
            <a:noFill/>
          </a:ln>
          <a:effectLst/>
          <a:extLst>
            <a:ext uri="{909E8E84-426E-40DD-AFC4-6F175D3DCCD1}">
              <a14:hiddenFill xmlns:a14="http://schemas.microsoft.com/office/drawing/2010/main">
                <a:blipFill dpi="0" rotWithShape="0">
                  <a:blip>
                    <a:lum contrast="4000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645" name="Group 21"/>
          <p:cNvGrpSpPr>
            <a:grpSpLocks/>
          </p:cNvGrpSpPr>
          <p:nvPr/>
        </p:nvGrpSpPr>
        <p:grpSpPr bwMode="auto">
          <a:xfrm>
            <a:off x="4056063" y="1512888"/>
            <a:ext cx="2181225" cy="1889125"/>
            <a:chOff x="2555" y="953"/>
            <a:chExt cx="1374" cy="1190"/>
          </a:xfrm>
        </p:grpSpPr>
        <p:pic>
          <p:nvPicPr>
            <p:cNvPr id="26646"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 y="953"/>
              <a:ext cx="1374" cy="11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7" name="Rectangle 23"/>
            <p:cNvSpPr>
              <a:spLocks noChangeArrowheads="1"/>
            </p:cNvSpPr>
            <p:nvPr/>
          </p:nvSpPr>
          <p:spPr bwMode="auto">
            <a:xfrm>
              <a:off x="2892" y="1441"/>
              <a:ext cx="701"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hangingPunct="1">
                <a:lnSpc>
                  <a:spcPct val="90000"/>
                </a:lnSpc>
              </a:pPr>
              <a:r>
                <a:rPr lang="en-US" altLang="en-US">
                  <a:solidFill>
                    <a:srgbClr val="FFFFFF"/>
                  </a:solidFill>
                  <a:latin typeface="Segoe UI Semibold" panose="020B0702040204020203" pitchFamily="34" charset="0"/>
                </a:rPr>
                <a:t>Open &amp; </a:t>
              </a:r>
              <a:br>
                <a:rPr lang="en-US" altLang="en-US">
                  <a:solidFill>
                    <a:srgbClr val="FFFFFF"/>
                  </a:solidFill>
                  <a:latin typeface="Segoe UI Semibold" panose="020B0702040204020203" pitchFamily="34" charset="0"/>
                </a:rPr>
              </a:br>
              <a:r>
                <a:rPr lang="en-US" altLang="en-US">
                  <a:solidFill>
                    <a:srgbClr val="FFFFFF"/>
                  </a:solidFill>
                  <a:latin typeface="Segoe UI Semibold" panose="020B0702040204020203" pitchFamily="34" charset="0"/>
                </a:rPr>
                <a:t>flexible</a:t>
              </a:r>
            </a:p>
          </p:txBody>
        </p:sp>
      </p:grpSp>
      <p:sp>
        <p:nvSpPr>
          <p:cNvPr id="26648" name="Rectangle 24"/>
          <p:cNvSpPr>
            <a:spLocks noChangeArrowheads="1"/>
          </p:cNvSpPr>
          <p:nvPr/>
        </p:nvSpPr>
        <p:spPr bwMode="auto">
          <a:xfrm rot="18900000">
            <a:off x="6900863" y="2851150"/>
            <a:ext cx="1162050" cy="1162050"/>
          </a:xfrm>
          <a:prstGeom prst="rect">
            <a:avLst/>
          </a:prstGeom>
          <a:solidFill>
            <a:srgbClr val="505050"/>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49" name="Rectangle 25"/>
          <p:cNvSpPr>
            <a:spLocks noChangeArrowheads="1"/>
          </p:cNvSpPr>
          <p:nvPr/>
        </p:nvSpPr>
        <p:spPr bwMode="auto">
          <a:xfrm>
            <a:off x="7042150" y="3175"/>
            <a:ext cx="5392738" cy="6986588"/>
          </a:xfrm>
          <a:prstGeom prst="rect">
            <a:avLst/>
          </a:prstGeom>
          <a:solidFill>
            <a:srgbClr val="FFFFFF"/>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0" name="Rectangle 26"/>
          <p:cNvSpPr>
            <a:spLocks noChangeArrowheads="1"/>
          </p:cNvSpPr>
          <p:nvPr/>
        </p:nvSpPr>
        <p:spPr bwMode="auto">
          <a:xfrm>
            <a:off x="7283450" y="514350"/>
            <a:ext cx="4891088"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20" tIns="146160" rIns="182520" bIns="146160">
            <a:spAutoFit/>
          </a:bodyPr>
          <a:lstStyle>
            <a:lvl1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WenQuanYi Zen Hei Sharp" charset="0"/>
              </a:defRPr>
            </a:lvl9pPr>
          </a:lstStyle>
          <a:p>
            <a:pPr>
              <a:lnSpc>
                <a:spcPct val="90000"/>
              </a:lnSpc>
              <a:spcAft>
                <a:spcPts val="600"/>
              </a:spcAft>
            </a:pPr>
            <a:r>
              <a:rPr lang="en-US" altLang="en-US" sz="4000">
                <a:solidFill>
                  <a:srgbClr val="282828"/>
                </a:solidFill>
                <a:latin typeface="Segoe UI Light" panose="020B0502040204020203" pitchFamily="34" charset="0"/>
                <a:ea typeface="MS PGothic" panose="020B0600070205080204" pitchFamily="34" charset="-128"/>
              </a:rPr>
              <a:t>Open + Flexible</a:t>
            </a:r>
          </a:p>
        </p:txBody>
      </p:sp>
      <p:grpSp>
        <p:nvGrpSpPr>
          <p:cNvPr id="26651" name="Group 27"/>
          <p:cNvGrpSpPr>
            <a:grpSpLocks/>
          </p:cNvGrpSpPr>
          <p:nvPr/>
        </p:nvGrpSpPr>
        <p:grpSpPr bwMode="auto">
          <a:xfrm>
            <a:off x="7605713" y="4522788"/>
            <a:ext cx="4435475" cy="552450"/>
            <a:chOff x="4791" y="2849"/>
            <a:chExt cx="2794" cy="348"/>
          </a:xfrm>
        </p:grpSpPr>
        <p:pic>
          <p:nvPicPr>
            <p:cNvPr id="2665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5" y="2849"/>
              <a:ext cx="670" cy="3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53"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5" y="2969"/>
              <a:ext cx="655" cy="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54"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7" y="3013"/>
              <a:ext cx="645" cy="1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55"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1" y="2972"/>
              <a:ext cx="495" cy="2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6656" name="Group 32"/>
          <p:cNvGrpSpPr>
            <a:grpSpLocks/>
          </p:cNvGrpSpPr>
          <p:nvPr/>
        </p:nvGrpSpPr>
        <p:grpSpPr bwMode="auto">
          <a:xfrm>
            <a:off x="7542213" y="1395413"/>
            <a:ext cx="4456112" cy="3921125"/>
            <a:chOff x="4751" y="879"/>
            <a:chExt cx="2807" cy="2470"/>
          </a:xfrm>
        </p:grpSpPr>
        <p:sp>
          <p:nvSpPr>
            <p:cNvPr id="26657" name="Line 33"/>
            <p:cNvSpPr>
              <a:spLocks noChangeShapeType="1"/>
            </p:cNvSpPr>
            <p:nvPr/>
          </p:nvSpPr>
          <p:spPr bwMode="auto">
            <a:xfrm>
              <a:off x="4751" y="879"/>
              <a:ext cx="2807" cy="0"/>
            </a:xfrm>
            <a:prstGeom prst="line">
              <a:avLst/>
            </a:prstGeom>
            <a:noFill/>
            <a:ln w="9360" cap="flat">
              <a:solidFill>
                <a:srgbClr val="D2D2D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58" name="Line 34"/>
            <p:cNvSpPr>
              <a:spLocks noChangeShapeType="1"/>
            </p:cNvSpPr>
            <p:nvPr/>
          </p:nvSpPr>
          <p:spPr bwMode="auto">
            <a:xfrm>
              <a:off x="4751" y="1496"/>
              <a:ext cx="2807" cy="0"/>
            </a:xfrm>
            <a:prstGeom prst="line">
              <a:avLst/>
            </a:prstGeom>
            <a:noFill/>
            <a:ln w="9360" cap="flat">
              <a:solidFill>
                <a:srgbClr val="D2D2D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59" name="Line 35"/>
            <p:cNvSpPr>
              <a:spLocks noChangeShapeType="1"/>
            </p:cNvSpPr>
            <p:nvPr/>
          </p:nvSpPr>
          <p:spPr bwMode="auto">
            <a:xfrm>
              <a:off x="4751" y="2114"/>
              <a:ext cx="2807" cy="0"/>
            </a:xfrm>
            <a:prstGeom prst="line">
              <a:avLst/>
            </a:prstGeom>
            <a:noFill/>
            <a:ln w="9360" cap="flat">
              <a:solidFill>
                <a:srgbClr val="D2D2D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60" name="Line 36"/>
            <p:cNvSpPr>
              <a:spLocks noChangeShapeType="1"/>
            </p:cNvSpPr>
            <p:nvPr/>
          </p:nvSpPr>
          <p:spPr bwMode="auto">
            <a:xfrm>
              <a:off x="4751" y="3349"/>
              <a:ext cx="2807" cy="0"/>
            </a:xfrm>
            <a:prstGeom prst="line">
              <a:avLst/>
            </a:prstGeom>
            <a:noFill/>
            <a:ln w="9360" cap="flat">
              <a:solidFill>
                <a:srgbClr val="D2D2D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61" name="Line 37"/>
            <p:cNvSpPr>
              <a:spLocks noChangeShapeType="1"/>
            </p:cNvSpPr>
            <p:nvPr/>
          </p:nvSpPr>
          <p:spPr bwMode="auto">
            <a:xfrm>
              <a:off x="4751" y="2732"/>
              <a:ext cx="2807" cy="0"/>
            </a:xfrm>
            <a:prstGeom prst="line">
              <a:avLst/>
            </a:prstGeom>
            <a:noFill/>
            <a:ln w="9360" cap="flat">
              <a:solidFill>
                <a:srgbClr val="D2D2D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26662" name="Group 38"/>
          <p:cNvGrpSpPr>
            <a:grpSpLocks/>
          </p:cNvGrpSpPr>
          <p:nvPr/>
        </p:nvGrpSpPr>
        <p:grpSpPr bwMode="auto">
          <a:xfrm>
            <a:off x="7453313" y="1403350"/>
            <a:ext cx="2919412" cy="4192588"/>
            <a:chOff x="4695" y="884"/>
            <a:chExt cx="1839" cy="2641"/>
          </a:xfrm>
        </p:grpSpPr>
        <p:sp>
          <p:nvSpPr>
            <p:cNvPr id="26663" name="Rectangle 39"/>
            <p:cNvSpPr>
              <a:spLocks noChangeArrowheads="1"/>
            </p:cNvSpPr>
            <p:nvPr/>
          </p:nvSpPr>
          <p:spPr bwMode="auto">
            <a:xfrm>
              <a:off x="4695" y="1501"/>
              <a:ext cx="1005"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100">
                  <a:solidFill>
                    <a:srgbClr val="505050"/>
                  </a:solidFill>
                  <a:latin typeface="Segoe UI Semibold" panose="020B0702040204020203" pitchFamily="34" charset="0"/>
                </a:rPr>
                <a:t>Applications</a:t>
              </a:r>
            </a:p>
          </p:txBody>
        </p:sp>
        <p:sp>
          <p:nvSpPr>
            <p:cNvPr id="26664" name="Rectangle 40"/>
            <p:cNvSpPr>
              <a:spLocks noChangeArrowheads="1"/>
            </p:cNvSpPr>
            <p:nvPr/>
          </p:nvSpPr>
          <p:spPr bwMode="auto">
            <a:xfrm>
              <a:off x="4695" y="3364"/>
              <a:ext cx="806"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100">
                  <a:solidFill>
                    <a:srgbClr val="505050"/>
                  </a:solidFill>
                  <a:latin typeface="Segoe UI Semibold" panose="020B0702040204020203" pitchFamily="34" charset="0"/>
                </a:rPr>
                <a:t>Infrastructure</a:t>
              </a:r>
            </a:p>
          </p:txBody>
        </p:sp>
        <p:sp>
          <p:nvSpPr>
            <p:cNvPr id="26665" name="Rectangle 41"/>
            <p:cNvSpPr>
              <a:spLocks noChangeArrowheads="1"/>
            </p:cNvSpPr>
            <p:nvPr/>
          </p:nvSpPr>
          <p:spPr bwMode="auto">
            <a:xfrm>
              <a:off x="4695" y="884"/>
              <a:ext cx="836"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100">
                  <a:solidFill>
                    <a:srgbClr val="505050"/>
                  </a:solidFill>
                  <a:latin typeface="Segoe UI Semibold" panose="020B0702040204020203" pitchFamily="34" charset="0"/>
                </a:rPr>
                <a:t>Management</a:t>
              </a:r>
            </a:p>
          </p:txBody>
        </p:sp>
        <p:sp>
          <p:nvSpPr>
            <p:cNvPr id="26666" name="Rectangle 42"/>
            <p:cNvSpPr>
              <a:spLocks noChangeArrowheads="1"/>
            </p:cNvSpPr>
            <p:nvPr/>
          </p:nvSpPr>
          <p:spPr bwMode="auto">
            <a:xfrm>
              <a:off x="4695" y="2749"/>
              <a:ext cx="1839"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100">
                  <a:solidFill>
                    <a:srgbClr val="505050"/>
                  </a:solidFill>
                  <a:latin typeface="Segoe UI Semibold" panose="020B0702040204020203" pitchFamily="34" charset="0"/>
                </a:rPr>
                <a:t>Databases &amp; Middleware</a:t>
              </a:r>
            </a:p>
          </p:txBody>
        </p:sp>
        <p:sp>
          <p:nvSpPr>
            <p:cNvPr id="26667" name="Rectangle 43"/>
            <p:cNvSpPr>
              <a:spLocks noChangeArrowheads="1"/>
            </p:cNvSpPr>
            <p:nvPr/>
          </p:nvSpPr>
          <p:spPr bwMode="auto">
            <a:xfrm>
              <a:off x="4695" y="2121"/>
              <a:ext cx="1005"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1100">
                  <a:solidFill>
                    <a:srgbClr val="505050"/>
                  </a:solidFill>
                  <a:latin typeface="Segoe UI Semibold" panose="020B0702040204020203" pitchFamily="34" charset="0"/>
                </a:rPr>
                <a:t>App Frameworks</a:t>
              </a:r>
            </a:p>
          </p:txBody>
        </p:sp>
      </p:grpSp>
      <p:grpSp>
        <p:nvGrpSpPr>
          <p:cNvPr id="26668" name="Group 44"/>
          <p:cNvGrpSpPr>
            <a:grpSpLocks/>
          </p:cNvGrpSpPr>
          <p:nvPr/>
        </p:nvGrpSpPr>
        <p:grpSpPr bwMode="auto">
          <a:xfrm>
            <a:off x="7562850" y="2584450"/>
            <a:ext cx="4394200" cy="700088"/>
            <a:chOff x="4764" y="1628"/>
            <a:chExt cx="2768" cy="441"/>
          </a:xfrm>
        </p:grpSpPr>
        <p:grpSp>
          <p:nvGrpSpPr>
            <p:cNvPr id="26669" name="Group 45"/>
            <p:cNvGrpSpPr>
              <a:grpSpLocks/>
            </p:cNvGrpSpPr>
            <p:nvPr/>
          </p:nvGrpSpPr>
          <p:grpSpPr bwMode="auto">
            <a:xfrm>
              <a:off x="4764" y="1628"/>
              <a:ext cx="2768" cy="441"/>
              <a:chOff x="4764" y="1628"/>
              <a:chExt cx="2768" cy="441"/>
            </a:xfrm>
          </p:grpSpPr>
          <p:pic>
            <p:nvPicPr>
              <p:cNvPr id="26670" name="Picture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6" y="1673"/>
                <a:ext cx="470" cy="3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671" name="Group 47"/>
              <p:cNvGrpSpPr>
                <a:grpSpLocks/>
              </p:cNvGrpSpPr>
              <p:nvPr/>
            </p:nvGrpSpPr>
            <p:grpSpPr bwMode="auto">
              <a:xfrm>
                <a:off x="6687" y="1662"/>
                <a:ext cx="311" cy="357"/>
                <a:chOff x="6687" y="1662"/>
                <a:chExt cx="311" cy="357"/>
              </a:xfrm>
            </p:grpSpPr>
            <p:pic>
              <p:nvPicPr>
                <p:cNvPr id="26672"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7" y="1662"/>
                  <a:ext cx="310" cy="2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73" name="Picture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9" y="1921"/>
                  <a:ext cx="310" cy="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6674"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4" y="1641"/>
                <a:ext cx="796" cy="3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75"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1" y="1628"/>
                <a:ext cx="441" cy="4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6676" name="Picture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63" y="1662"/>
              <a:ext cx="341" cy="3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6677" name="Group 53"/>
          <p:cNvGrpSpPr>
            <a:grpSpLocks/>
          </p:cNvGrpSpPr>
          <p:nvPr/>
        </p:nvGrpSpPr>
        <p:grpSpPr bwMode="auto">
          <a:xfrm>
            <a:off x="7602538" y="3514725"/>
            <a:ext cx="4081462" cy="593725"/>
            <a:chOff x="4789" y="2214"/>
            <a:chExt cx="2571" cy="374"/>
          </a:xfrm>
        </p:grpSpPr>
        <p:grpSp>
          <p:nvGrpSpPr>
            <p:cNvPr id="26678" name="Group 54"/>
            <p:cNvGrpSpPr>
              <a:grpSpLocks/>
            </p:cNvGrpSpPr>
            <p:nvPr/>
          </p:nvGrpSpPr>
          <p:grpSpPr bwMode="auto">
            <a:xfrm>
              <a:off x="4789" y="2264"/>
              <a:ext cx="2571" cy="324"/>
              <a:chOff x="4789" y="2264"/>
              <a:chExt cx="2571" cy="324"/>
            </a:xfrm>
          </p:grpSpPr>
          <p:pic>
            <p:nvPicPr>
              <p:cNvPr id="26679" name="Picture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7" y="2339"/>
                <a:ext cx="409" cy="2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80" name="Picture 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9" y="2384"/>
                <a:ext cx="493" cy="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81" name="Picture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91" y="2264"/>
                <a:ext cx="269" cy="3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82" name="Picture 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77" y="2353"/>
                <a:ext cx="698" cy="2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6683" name="Picture 59"/>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170" y="2214"/>
              <a:ext cx="196" cy="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6684" name="Group 60"/>
          <p:cNvGrpSpPr>
            <a:grpSpLocks/>
          </p:cNvGrpSpPr>
          <p:nvPr/>
        </p:nvGrpSpPr>
        <p:grpSpPr bwMode="auto">
          <a:xfrm>
            <a:off x="7632700" y="5130800"/>
            <a:ext cx="4470400" cy="1398588"/>
            <a:chOff x="4808" y="3232"/>
            <a:chExt cx="2816" cy="881"/>
          </a:xfrm>
        </p:grpSpPr>
        <p:grpSp>
          <p:nvGrpSpPr>
            <p:cNvPr id="26685" name="Group 61"/>
            <p:cNvGrpSpPr>
              <a:grpSpLocks/>
            </p:cNvGrpSpPr>
            <p:nvPr/>
          </p:nvGrpSpPr>
          <p:grpSpPr bwMode="auto">
            <a:xfrm>
              <a:off x="4808" y="3232"/>
              <a:ext cx="2816" cy="881"/>
              <a:chOff x="4808" y="3232"/>
              <a:chExt cx="2816" cy="881"/>
            </a:xfrm>
          </p:grpSpPr>
          <p:grpSp>
            <p:nvGrpSpPr>
              <p:cNvPr id="26686" name="Group 62"/>
              <p:cNvGrpSpPr>
                <a:grpSpLocks/>
              </p:cNvGrpSpPr>
              <p:nvPr/>
            </p:nvGrpSpPr>
            <p:grpSpPr bwMode="auto">
              <a:xfrm>
                <a:off x="4808" y="3543"/>
                <a:ext cx="1902" cy="570"/>
                <a:chOff x="4808" y="3543"/>
                <a:chExt cx="1902" cy="570"/>
              </a:xfrm>
            </p:grpSpPr>
            <p:pic>
              <p:nvPicPr>
                <p:cNvPr id="26687" name="Picture 6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72" y="3543"/>
                  <a:ext cx="837" cy="2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88" name="Rectangle 64"/>
                <p:cNvSpPr>
                  <a:spLocks noChangeArrowheads="1"/>
                </p:cNvSpPr>
                <p:nvPr/>
              </p:nvSpPr>
              <p:spPr bwMode="auto">
                <a:xfrm>
                  <a:off x="5421" y="3757"/>
                  <a:ext cx="442"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20" tIns="146160" rIns="182520" bIns="146160">
                  <a:spAutoFit/>
                </a:bodyPr>
                <a:lstStyle>
                  <a:lvl1pPr>
                    <a:tabLst>
                      <a:tab pos="457200" algn="l"/>
                    </a:tabLst>
                    <a:defRPr>
                      <a:solidFill>
                        <a:srgbClr val="000000"/>
                      </a:solidFill>
                      <a:latin typeface="Arial" panose="020B0604020202020204" pitchFamily="34" charset="0"/>
                      <a:cs typeface="WenQuanYi Zen Hei Sharp" charset="0"/>
                    </a:defRPr>
                  </a:lvl1pPr>
                  <a:lvl2pPr>
                    <a:tabLst>
                      <a:tab pos="457200" algn="l"/>
                    </a:tabLst>
                    <a:defRPr>
                      <a:solidFill>
                        <a:srgbClr val="000000"/>
                      </a:solidFill>
                      <a:latin typeface="Arial" panose="020B0604020202020204" pitchFamily="34" charset="0"/>
                      <a:cs typeface="WenQuanYi Zen Hei Sharp" charset="0"/>
                    </a:defRPr>
                  </a:lvl2pPr>
                  <a:lvl3pPr>
                    <a:tabLst>
                      <a:tab pos="457200" algn="l"/>
                    </a:tabLst>
                    <a:defRPr>
                      <a:solidFill>
                        <a:srgbClr val="000000"/>
                      </a:solidFill>
                      <a:latin typeface="Arial" panose="020B0604020202020204" pitchFamily="34" charset="0"/>
                      <a:cs typeface="WenQuanYi Zen Hei Sharp" charset="0"/>
                    </a:defRPr>
                  </a:lvl3pPr>
                  <a:lvl4pPr>
                    <a:tabLst>
                      <a:tab pos="457200" algn="l"/>
                    </a:tabLst>
                    <a:defRPr>
                      <a:solidFill>
                        <a:srgbClr val="000000"/>
                      </a:solidFill>
                      <a:latin typeface="Arial" panose="020B0604020202020204" pitchFamily="34" charset="0"/>
                      <a:cs typeface="WenQuanYi Zen Hei Sharp" charset="0"/>
                    </a:defRPr>
                  </a:lvl4pPr>
                  <a:lvl5pPr>
                    <a:tabLst>
                      <a:tab pos="45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9pPr>
                </a:lstStyle>
                <a:p>
                  <a:pPr hangingPunct="1">
                    <a:lnSpc>
                      <a:spcPct val="90000"/>
                    </a:lnSpc>
                    <a:spcAft>
                      <a:spcPts val="600"/>
                    </a:spcAft>
                  </a:pPr>
                  <a:r>
                    <a:rPr lang="en-US" altLang="en-US" sz="1000">
                      <a:solidFill>
                        <a:srgbClr val="808080"/>
                      </a:solidFill>
                      <a:latin typeface="Segoe UI" panose="020B0502040204020203" pitchFamily="34" charset="0"/>
                    </a:rPr>
                    <a:t>Linux</a:t>
                  </a:r>
                </a:p>
              </p:txBody>
            </p:sp>
            <p:pic>
              <p:nvPicPr>
                <p:cNvPr id="26689" name="Picture 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8" y="3595"/>
                  <a:ext cx="528" cy="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6690" name="Picture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50" y="3232"/>
                <a:ext cx="874" cy="8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6691" name="Picture 6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5" y="3578"/>
              <a:ext cx="183" cy="2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6692" name="Group 68"/>
          <p:cNvGrpSpPr>
            <a:grpSpLocks/>
          </p:cNvGrpSpPr>
          <p:nvPr/>
        </p:nvGrpSpPr>
        <p:grpSpPr bwMode="auto">
          <a:xfrm>
            <a:off x="7585075" y="1557338"/>
            <a:ext cx="4419600" cy="625475"/>
            <a:chOff x="4778" y="981"/>
            <a:chExt cx="2784" cy="394"/>
          </a:xfrm>
        </p:grpSpPr>
        <p:grpSp>
          <p:nvGrpSpPr>
            <p:cNvPr id="26693" name="Group 69"/>
            <p:cNvGrpSpPr>
              <a:grpSpLocks/>
            </p:cNvGrpSpPr>
            <p:nvPr/>
          </p:nvGrpSpPr>
          <p:grpSpPr bwMode="auto">
            <a:xfrm>
              <a:off x="4778" y="981"/>
              <a:ext cx="1812" cy="394"/>
              <a:chOff x="4778" y="981"/>
              <a:chExt cx="1812" cy="394"/>
            </a:xfrm>
          </p:grpSpPr>
          <p:pic>
            <p:nvPicPr>
              <p:cNvPr id="26694" name="Picture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78" y="1019"/>
                <a:ext cx="713" cy="3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95" name="Picture 7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35" y="1017"/>
                <a:ext cx="341" cy="3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96" name="Picture 72"/>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091" y="981"/>
                <a:ext cx="499" cy="3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6697" name="Group 73"/>
            <p:cNvGrpSpPr>
              <a:grpSpLocks/>
            </p:cNvGrpSpPr>
            <p:nvPr/>
          </p:nvGrpSpPr>
          <p:grpSpPr bwMode="auto">
            <a:xfrm>
              <a:off x="6763" y="996"/>
              <a:ext cx="799" cy="337"/>
              <a:chOff x="6763" y="996"/>
              <a:chExt cx="799" cy="337"/>
            </a:xfrm>
          </p:grpSpPr>
          <p:pic>
            <p:nvPicPr>
              <p:cNvPr id="26698"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63" y="1037"/>
                <a:ext cx="266" cy="2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99" name="Picture 7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071" y="996"/>
                <a:ext cx="491" cy="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26700" name="WordArt 76"/>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30"/>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0" presetClass="entr" fill="hold" nodeType="afterEffect">
                                  <p:stCondLst>
                                    <p:cond delay="0"/>
                                  </p:stCondLst>
                                  <p:childTnLst>
                                    <p:set>
                                      <p:cBhvr additive="repl">
                                        <p:cTn id="6" dur="1" fill="hold">
                                          <p:stCondLst>
                                            <p:cond delay="0"/>
                                          </p:stCondLst>
                                        </p:cTn>
                                        <p:tgtEl>
                                          <p:spTgt spid="26641"/>
                                        </p:tgtEl>
                                        <p:attrNameLst>
                                          <p:attrName>style.visibility</p:attrName>
                                        </p:attrNameLst>
                                      </p:cBhvr>
                                      <p:to>
                                        <p:strVal val="visible"/>
                                      </p:to>
                                    </p:set>
                                    <p:animEffect transition="in" filter="fade">
                                      <p:cBhvr additive="repl">
                                        <p:cTn id="7" dur="500"/>
                                        <p:tgtEl>
                                          <p:spTgt spid="26641"/>
                                        </p:tgtEl>
                                      </p:cBhvr>
                                    </p:animEffect>
                                  </p:childTnLst>
                                </p:cTn>
                              </p:par>
                            </p:childTnLst>
                          </p:cTn>
                        </p:par>
                        <p:par>
                          <p:cTn id="8" fill="hold" nodeType="afterGroup">
                            <p:stCondLst>
                              <p:cond delay="500"/>
                            </p:stCondLst>
                            <p:childTnLst>
                              <p:par>
                                <p:cTn id="9" presetID="10" presetClass="entr" fill="hold" nodeType="afterEffect">
                                  <p:stCondLst>
                                    <p:cond delay="0"/>
                                  </p:stCondLst>
                                  <p:childTnLst>
                                    <p:set>
                                      <p:cBhvr additive="repl">
                                        <p:cTn id="10" dur="1" fill="hold">
                                          <p:stCondLst>
                                            <p:cond delay="0"/>
                                          </p:stCondLst>
                                        </p:cTn>
                                        <p:tgtEl>
                                          <p:spTgt spid="26638"/>
                                        </p:tgtEl>
                                        <p:attrNameLst>
                                          <p:attrName>style.visibility</p:attrName>
                                        </p:attrNameLst>
                                      </p:cBhvr>
                                      <p:to>
                                        <p:strVal val="visible"/>
                                      </p:to>
                                    </p:set>
                                    <p:animEffect transition="in" filter="fade">
                                      <p:cBhvr additive="repl">
                                        <p:cTn id="11" dur="500"/>
                                        <p:tgtEl>
                                          <p:spTgt spid="26638"/>
                                        </p:tgtEl>
                                      </p:cBhvr>
                                    </p:animEffect>
                                  </p:childTnLst>
                                </p:cTn>
                              </p:par>
                            </p:childTnLst>
                          </p:cTn>
                        </p:par>
                        <p:par>
                          <p:cTn id="12" fill="hold" nodeType="afterGroup">
                            <p:stCondLst>
                              <p:cond delay="1000"/>
                            </p:stCondLst>
                            <p:childTnLst>
                              <p:par>
                                <p:cTn id="13" presetID="10" presetClass="entr" fill="hold" nodeType="afterEffect">
                                  <p:stCondLst>
                                    <p:cond delay="0"/>
                                  </p:stCondLst>
                                  <p:childTnLst>
                                    <p:set>
                                      <p:cBhvr additive="repl">
                                        <p:cTn id="14" dur="1" fill="hold">
                                          <p:stCondLst>
                                            <p:cond delay="0"/>
                                          </p:stCondLst>
                                        </p:cTn>
                                        <p:tgtEl>
                                          <p:spTgt spid="26635"/>
                                        </p:tgtEl>
                                        <p:attrNameLst>
                                          <p:attrName>style.visibility</p:attrName>
                                        </p:attrNameLst>
                                      </p:cBhvr>
                                      <p:to>
                                        <p:strVal val="visible"/>
                                      </p:to>
                                    </p:set>
                                    <p:animEffect transition="in" filter="fade">
                                      <p:cBhvr additive="repl">
                                        <p:cTn id="15" dur="500"/>
                                        <p:tgtEl>
                                          <p:spTgt spid="26635"/>
                                        </p:tgtEl>
                                      </p:cBhvr>
                                    </p:animEffect>
                                  </p:childTnLst>
                                </p:cTn>
                              </p:par>
                            </p:childTnLst>
                          </p:cTn>
                        </p:par>
                        <p:par>
                          <p:cTn id="16" fill="hold" nodeType="afterGroup">
                            <p:stCondLst>
                              <p:cond delay="1500"/>
                            </p:stCondLst>
                            <p:childTnLst>
                              <p:par>
                                <p:cTn id="17" presetID="10" presetClass="entr" fill="hold" nodeType="afterEffect">
                                  <p:stCondLst>
                                    <p:cond delay="0"/>
                                  </p:stCondLst>
                                  <p:childTnLst>
                                    <p:set>
                                      <p:cBhvr additive="repl">
                                        <p:cTn id="18" dur="1" fill="hold">
                                          <p:stCondLst>
                                            <p:cond delay="0"/>
                                          </p:stCondLst>
                                        </p:cTn>
                                        <p:tgtEl>
                                          <p:spTgt spid="26625"/>
                                        </p:tgtEl>
                                        <p:attrNameLst>
                                          <p:attrName>style.visibility</p:attrName>
                                        </p:attrNameLst>
                                      </p:cBhvr>
                                      <p:to>
                                        <p:strVal val="visible"/>
                                      </p:to>
                                    </p:set>
                                    <p:animEffect transition="in" filter="fade">
                                      <p:cBhvr additive="repl">
                                        <p:cTn id="19" dur="500"/>
                                        <p:tgtEl>
                                          <p:spTgt spid="26625"/>
                                        </p:tgtEl>
                                      </p:cBhvr>
                                    </p:animEffect>
                                  </p:childTnLst>
                                </p:cTn>
                              </p:par>
                              <p:par>
                                <p:cTn id="20" presetID="10" presetClass="entr" fill="hold" nodeType="withEffect">
                                  <p:stCondLst>
                                    <p:cond delay="0"/>
                                  </p:stCondLst>
                                  <p:childTnLst>
                                    <p:set>
                                      <p:cBhvr additive="repl">
                                        <p:cTn id="21" dur="1" fill="hold">
                                          <p:stCondLst>
                                            <p:cond delay="0"/>
                                          </p:stCondLst>
                                        </p:cTn>
                                        <p:tgtEl>
                                          <p:spTgt spid="26631"/>
                                        </p:tgtEl>
                                        <p:attrNameLst>
                                          <p:attrName>style.visibility</p:attrName>
                                        </p:attrNameLst>
                                      </p:cBhvr>
                                      <p:to>
                                        <p:strVal val="visible"/>
                                      </p:to>
                                    </p:set>
                                    <p:animEffect transition="in" filter="fade">
                                      <p:cBhvr additive="repl">
                                        <p:cTn id="22" dur="250"/>
                                        <p:tgtEl>
                                          <p:spTgt spid="26631"/>
                                        </p:tgtEl>
                                      </p:cBhvr>
                                    </p:animEffect>
                                  </p:childTnLst>
                                </p:cTn>
                              </p:par>
                              <p:par>
                                <p:cTn id="23" presetID="10" presetClass="entr" fill="hold" nodeType="withEffect">
                                  <p:stCondLst>
                                    <p:cond delay="100"/>
                                  </p:stCondLst>
                                  <p:childTnLst>
                                    <p:set>
                                      <p:cBhvr additive="repl">
                                        <p:cTn id="24" dur="1" fill="hold">
                                          <p:stCondLst>
                                            <p:cond delay="0"/>
                                          </p:stCondLst>
                                        </p:cTn>
                                        <p:tgtEl>
                                          <p:spTgt spid="26629"/>
                                        </p:tgtEl>
                                        <p:attrNameLst>
                                          <p:attrName>style.visibility</p:attrName>
                                        </p:attrNameLst>
                                      </p:cBhvr>
                                      <p:to>
                                        <p:strVal val="visible"/>
                                      </p:to>
                                    </p:set>
                                    <p:animEffect transition="in" filter="fade">
                                      <p:cBhvr additive="repl">
                                        <p:cTn id="25" dur="250"/>
                                        <p:tgtEl>
                                          <p:spTgt spid="26629"/>
                                        </p:tgtEl>
                                      </p:cBhvr>
                                    </p:animEffect>
                                  </p:childTnLst>
                                </p:cTn>
                              </p:par>
                              <p:par>
                                <p:cTn id="26" presetID="10" presetClass="entr" fill="hold" nodeType="withEffect">
                                  <p:stCondLst>
                                    <p:cond delay="150"/>
                                  </p:stCondLst>
                                  <p:childTnLst>
                                    <p:set>
                                      <p:cBhvr additive="repl">
                                        <p:cTn id="27" dur="1" fill="hold">
                                          <p:stCondLst>
                                            <p:cond delay="0"/>
                                          </p:stCondLst>
                                        </p:cTn>
                                        <p:tgtEl>
                                          <p:spTgt spid="26634"/>
                                        </p:tgtEl>
                                        <p:attrNameLst>
                                          <p:attrName>style.visibility</p:attrName>
                                        </p:attrNameLst>
                                      </p:cBhvr>
                                      <p:to>
                                        <p:strVal val="visible"/>
                                      </p:to>
                                    </p:set>
                                    <p:animEffect transition="in" filter="fade">
                                      <p:cBhvr additive="repl">
                                        <p:cTn id="28" dur="250"/>
                                        <p:tgtEl>
                                          <p:spTgt spid="26634"/>
                                        </p:tgtEl>
                                      </p:cBhvr>
                                    </p:animEffect>
                                  </p:childTnLst>
                                </p:cTn>
                              </p:par>
                              <p:par>
                                <p:cTn id="29" presetID="10" presetClass="entr" fill="hold" nodeType="withEffect">
                                  <p:stCondLst>
                                    <p:cond delay="200"/>
                                  </p:stCondLst>
                                  <p:childTnLst>
                                    <p:set>
                                      <p:cBhvr additive="repl">
                                        <p:cTn id="30" dur="1" fill="hold">
                                          <p:stCondLst>
                                            <p:cond delay="0"/>
                                          </p:stCondLst>
                                        </p:cTn>
                                        <p:tgtEl>
                                          <p:spTgt spid="26633"/>
                                        </p:tgtEl>
                                        <p:attrNameLst>
                                          <p:attrName>style.visibility</p:attrName>
                                        </p:attrNameLst>
                                      </p:cBhvr>
                                      <p:to>
                                        <p:strVal val="visible"/>
                                      </p:to>
                                    </p:set>
                                    <p:animEffect transition="in" filter="fade">
                                      <p:cBhvr additive="repl">
                                        <p:cTn id="31" dur="250"/>
                                        <p:tgtEl>
                                          <p:spTgt spid="26633"/>
                                        </p:tgtEl>
                                      </p:cBhvr>
                                    </p:animEffect>
                                  </p:childTnLst>
                                </p:cTn>
                              </p:par>
                              <p:par>
                                <p:cTn id="32" presetID="10" presetClass="entr" fill="hold" nodeType="withEffect">
                                  <p:stCondLst>
                                    <p:cond delay="250"/>
                                  </p:stCondLst>
                                  <p:childTnLst>
                                    <p:set>
                                      <p:cBhvr additive="repl">
                                        <p:cTn id="33" dur="1" fill="hold">
                                          <p:stCondLst>
                                            <p:cond delay="0"/>
                                          </p:stCondLst>
                                        </p:cTn>
                                        <p:tgtEl>
                                          <p:spTgt spid="26630"/>
                                        </p:tgtEl>
                                        <p:attrNameLst>
                                          <p:attrName>style.visibility</p:attrName>
                                        </p:attrNameLst>
                                      </p:cBhvr>
                                      <p:to>
                                        <p:strVal val="visible"/>
                                      </p:to>
                                    </p:set>
                                    <p:animEffect transition="in" filter="fade">
                                      <p:cBhvr additive="repl">
                                        <p:cTn id="34" dur="250"/>
                                        <p:tgtEl>
                                          <p:spTgt spid="26630"/>
                                        </p:tgtEl>
                                      </p:cBhvr>
                                    </p:animEffect>
                                  </p:childTnLst>
                                </p:cTn>
                              </p:par>
                              <p:par>
                                <p:cTn id="35" presetID="10" presetClass="entr" fill="hold" nodeType="withEffect">
                                  <p:stCondLst>
                                    <p:cond delay="300"/>
                                  </p:stCondLst>
                                  <p:childTnLst>
                                    <p:set>
                                      <p:cBhvr additive="repl">
                                        <p:cTn id="36" dur="1" fill="hold">
                                          <p:stCondLst>
                                            <p:cond delay="0"/>
                                          </p:stCondLst>
                                        </p:cTn>
                                        <p:tgtEl>
                                          <p:spTgt spid="26627"/>
                                        </p:tgtEl>
                                        <p:attrNameLst>
                                          <p:attrName>style.visibility</p:attrName>
                                        </p:attrNameLst>
                                      </p:cBhvr>
                                      <p:to>
                                        <p:strVal val="visible"/>
                                      </p:to>
                                    </p:set>
                                    <p:animEffect transition="in" filter="fade">
                                      <p:cBhvr additive="repl">
                                        <p:cTn id="37" dur="250"/>
                                        <p:tgtEl>
                                          <p:spTgt spid="26627"/>
                                        </p:tgtEl>
                                      </p:cBhvr>
                                    </p:animEffect>
                                  </p:childTnLst>
                                </p:cTn>
                              </p:par>
                              <p:par>
                                <p:cTn id="38" presetID="10" presetClass="entr" fill="hold" nodeType="withEffect">
                                  <p:stCondLst>
                                    <p:cond delay="350"/>
                                  </p:stCondLst>
                                  <p:childTnLst>
                                    <p:set>
                                      <p:cBhvr additive="repl">
                                        <p:cTn id="39" dur="1" fill="hold">
                                          <p:stCondLst>
                                            <p:cond delay="0"/>
                                          </p:stCondLst>
                                        </p:cTn>
                                        <p:tgtEl>
                                          <p:spTgt spid="26628"/>
                                        </p:tgtEl>
                                        <p:attrNameLst>
                                          <p:attrName>style.visibility</p:attrName>
                                        </p:attrNameLst>
                                      </p:cBhvr>
                                      <p:to>
                                        <p:strVal val="visible"/>
                                      </p:to>
                                    </p:set>
                                    <p:animEffect transition="in" filter="fade">
                                      <p:cBhvr additive="repl">
                                        <p:cTn id="40" dur="250"/>
                                        <p:tgtEl>
                                          <p:spTgt spid="26628"/>
                                        </p:tgtEl>
                                      </p:cBhvr>
                                    </p:animEffect>
                                  </p:childTnLst>
                                </p:cTn>
                              </p:par>
                              <p:par>
                                <p:cTn id="41" presetID="10" presetClass="entr" fill="hold" nodeType="withEffect">
                                  <p:stCondLst>
                                    <p:cond delay="400"/>
                                  </p:stCondLst>
                                  <p:childTnLst>
                                    <p:set>
                                      <p:cBhvr additive="repl">
                                        <p:cTn id="42" dur="1" fill="hold">
                                          <p:stCondLst>
                                            <p:cond delay="0"/>
                                          </p:stCondLst>
                                        </p:cTn>
                                        <p:tgtEl>
                                          <p:spTgt spid="26632"/>
                                        </p:tgtEl>
                                        <p:attrNameLst>
                                          <p:attrName>style.visibility</p:attrName>
                                        </p:attrNameLst>
                                      </p:cBhvr>
                                      <p:to>
                                        <p:strVal val="visible"/>
                                      </p:to>
                                    </p:set>
                                    <p:animEffect transition="in" filter="fade">
                                      <p:cBhvr additive="repl">
                                        <p:cTn id="43" dur="250"/>
                                        <p:tgtEl>
                                          <p:spTgt spid="26632"/>
                                        </p:tgtEl>
                                      </p:cBhvr>
                                    </p:animEffect>
                                  </p:childTnLst>
                                </p:cTn>
                              </p:par>
                              <p:par>
                                <p:cTn id="44" presetID="10" presetClass="entr" fill="hold" nodeType="withEffect">
                                  <p:stCondLst>
                                    <p:cond delay="450"/>
                                  </p:stCondLst>
                                  <p:childTnLst>
                                    <p:set>
                                      <p:cBhvr additive="repl">
                                        <p:cTn id="45" dur="1" fill="hold">
                                          <p:stCondLst>
                                            <p:cond delay="0"/>
                                          </p:stCondLst>
                                        </p:cTn>
                                        <p:tgtEl>
                                          <p:spTgt spid="26644"/>
                                        </p:tgtEl>
                                        <p:attrNameLst>
                                          <p:attrName>style.visibility</p:attrName>
                                        </p:attrNameLst>
                                      </p:cBhvr>
                                      <p:to>
                                        <p:strVal val="visible"/>
                                      </p:to>
                                    </p:set>
                                    <p:animEffect transition="in" filter="fade">
                                      <p:cBhvr additive="repl">
                                        <p:cTn id="46" dur="250"/>
                                        <p:tgtEl>
                                          <p:spTgt spid="26644"/>
                                        </p:tgtEl>
                                      </p:cBhvr>
                                    </p:animEffect>
                                  </p:childTnLst>
                                </p:cTn>
                              </p:par>
                              <p:par>
                                <p:cTn id="47" presetID="10" presetClass="entr" fill="hold" nodeType="withEffect">
                                  <p:stCondLst>
                                    <p:cond delay="500"/>
                                  </p:stCondLst>
                                  <p:childTnLst>
                                    <p:set>
                                      <p:cBhvr additive="repl">
                                        <p:cTn id="48" dur="1" fill="hold">
                                          <p:stCondLst>
                                            <p:cond delay="0"/>
                                          </p:stCondLst>
                                        </p:cTn>
                                        <p:tgtEl>
                                          <p:spTgt spid="26626"/>
                                        </p:tgtEl>
                                        <p:attrNameLst>
                                          <p:attrName>style.visibility</p:attrName>
                                        </p:attrNameLst>
                                      </p:cBhvr>
                                      <p:to>
                                        <p:strVal val="visible"/>
                                      </p:to>
                                    </p:set>
                                    <p:animEffect transition="in" filter="fade">
                                      <p:cBhvr additive="repl">
                                        <p:cTn id="49" dur="250"/>
                                        <p:tgtEl>
                                          <p:spTgt spid="26626"/>
                                        </p:tgtEl>
                                      </p:cBhvr>
                                    </p:animEffect>
                                  </p:childTnLst>
                                </p:cTn>
                              </p:par>
                            </p:childTnLst>
                          </p:cTn>
                        </p:par>
                        <p:par>
                          <p:cTn id="50" fill="hold" nodeType="afterGroup">
                            <p:stCondLst>
                              <p:cond delay="2250"/>
                            </p:stCondLst>
                            <p:childTnLst>
                              <p:par>
                                <p:cTn id="51" presetID="10" presetClass="entr" fill="hold" nodeType="afterEffect">
                                  <p:stCondLst>
                                    <p:cond delay="0"/>
                                  </p:stCondLst>
                                  <p:childTnLst>
                                    <p:set>
                                      <p:cBhvr additive="repl">
                                        <p:cTn id="52" dur="1" fill="hold">
                                          <p:stCondLst>
                                            <p:cond delay="0"/>
                                          </p:stCondLst>
                                        </p:cTn>
                                        <p:tgtEl>
                                          <p:spTgt spid="26645"/>
                                        </p:tgtEl>
                                        <p:attrNameLst>
                                          <p:attrName>style.visibility</p:attrName>
                                        </p:attrNameLst>
                                      </p:cBhvr>
                                      <p:to>
                                        <p:strVal val="visible"/>
                                      </p:to>
                                    </p:set>
                                    <p:animEffect transition="in" filter="fade">
                                      <p:cBhvr additive="repl">
                                        <p:cTn id="53" dur="500"/>
                                        <p:tgtEl>
                                          <p:spTgt spid="26645"/>
                                        </p:tgtEl>
                                      </p:cBhvr>
                                    </p:animEffect>
                                  </p:childTnLst>
                                </p:cTn>
                              </p:par>
                            </p:childTnLst>
                          </p:cTn>
                        </p:par>
                        <p:par>
                          <p:cTn id="54" fill="hold" nodeType="afterGroup">
                            <p:stCondLst>
                              <p:cond delay="2750"/>
                            </p:stCondLst>
                            <p:childTnLst>
                              <p:par>
                                <p:cTn id="55" presetID="10" presetClass="entr" fill="hold" nodeType="afterEffect">
                                  <p:stCondLst>
                                    <p:cond delay="0"/>
                                  </p:stCondLst>
                                  <p:childTnLst>
                                    <p:set>
                                      <p:cBhvr additive="repl">
                                        <p:cTn id="56" dur="1" fill="hold">
                                          <p:stCondLst>
                                            <p:cond delay="0"/>
                                          </p:stCondLst>
                                        </p:cTn>
                                        <p:tgtEl>
                                          <p:spTgt spid="26650"/>
                                        </p:tgtEl>
                                        <p:attrNameLst>
                                          <p:attrName>style.visibility</p:attrName>
                                        </p:attrNameLst>
                                      </p:cBhvr>
                                      <p:to>
                                        <p:strVal val="visible"/>
                                      </p:to>
                                    </p:set>
                                    <p:animEffect transition="in" filter="fade">
                                      <p:cBhvr additive="repl">
                                        <p:cTn id="57" dur="250"/>
                                        <p:tgtEl>
                                          <p:spTgt spid="26650"/>
                                        </p:tgtEl>
                                      </p:cBhvr>
                                    </p:animEffect>
                                  </p:childTnLst>
                                </p:cTn>
                              </p:par>
                            </p:childTnLst>
                          </p:cTn>
                        </p:par>
                        <p:par>
                          <p:cTn id="58" fill="hold" nodeType="afterGroup">
                            <p:stCondLst>
                              <p:cond delay="3000"/>
                            </p:stCondLst>
                            <p:childTnLst>
                              <p:par>
                                <p:cTn id="59" presetID="22" presetClass="entr" presetSubtype="8" fill="hold" nodeType="afterEffect">
                                  <p:stCondLst>
                                    <p:cond delay="0"/>
                                  </p:stCondLst>
                                  <p:childTnLst>
                                    <p:set>
                                      <p:cBhvr additive="repl">
                                        <p:cTn id="60" dur="1" fill="hold">
                                          <p:stCondLst>
                                            <p:cond delay="0"/>
                                          </p:stCondLst>
                                        </p:cTn>
                                        <p:tgtEl>
                                          <p:spTgt spid="26656"/>
                                        </p:tgtEl>
                                        <p:attrNameLst>
                                          <p:attrName>style.visibility</p:attrName>
                                        </p:attrNameLst>
                                      </p:cBhvr>
                                      <p:to>
                                        <p:strVal val="visible"/>
                                      </p:to>
                                    </p:set>
                                    <p:animEffect transition="in" filter="wipe(left)">
                                      <p:cBhvr additive="repl">
                                        <p:cTn id="61" dur="500"/>
                                        <p:tgtEl>
                                          <p:spTgt spid="26656"/>
                                        </p:tgtEl>
                                      </p:cBhvr>
                                    </p:animEffect>
                                  </p:childTnLst>
                                </p:cTn>
                              </p:par>
                            </p:childTnLst>
                          </p:cTn>
                        </p:par>
                        <p:par>
                          <p:cTn id="62" fill="hold" nodeType="afterGroup">
                            <p:stCondLst>
                              <p:cond delay="3500"/>
                            </p:stCondLst>
                            <p:childTnLst>
                              <p:par>
                                <p:cTn id="63" presetID="10" presetClass="entr" fill="hold" nodeType="afterEffect">
                                  <p:stCondLst>
                                    <p:cond delay="0"/>
                                  </p:stCondLst>
                                  <p:childTnLst>
                                    <p:set>
                                      <p:cBhvr additive="repl">
                                        <p:cTn id="64" dur="1" fill="hold">
                                          <p:stCondLst>
                                            <p:cond delay="0"/>
                                          </p:stCondLst>
                                        </p:cTn>
                                        <p:tgtEl>
                                          <p:spTgt spid="26662"/>
                                        </p:tgtEl>
                                        <p:attrNameLst>
                                          <p:attrName>style.visibility</p:attrName>
                                        </p:attrNameLst>
                                      </p:cBhvr>
                                      <p:to>
                                        <p:strVal val="visible"/>
                                      </p:to>
                                    </p:set>
                                    <p:animEffect transition="in" filter="fade">
                                      <p:cBhvr additive="repl">
                                        <p:cTn id="65" dur="500"/>
                                        <p:tgtEl>
                                          <p:spTgt spid="26662"/>
                                        </p:tgtEl>
                                      </p:cBhvr>
                                    </p:animEffect>
                                  </p:childTnLst>
                                </p:cTn>
                              </p:par>
                            </p:childTnLst>
                          </p:cTn>
                        </p:par>
                        <p:par>
                          <p:cTn id="66" fill="hold" nodeType="afterGroup">
                            <p:stCondLst>
                              <p:cond delay="4000"/>
                            </p:stCondLst>
                            <p:childTnLst>
                              <p:par>
                                <p:cTn id="67" presetID="10" presetClass="entr" fill="hold" nodeType="afterEffect">
                                  <p:stCondLst>
                                    <p:cond delay="0"/>
                                  </p:stCondLst>
                                  <p:childTnLst>
                                    <p:set>
                                      <p:cBhvr additive="repl">
                                        <p:cTn id="68" dur="1" fill="hold">
                                          <p:stCondLst>
                                            <p:cond delay="0"/>
                                          </p:stCondLst>
                                        </p:cTn>
                                        <p:tgtEl>
                                          <p:spTgt spid="26692"/>
                                        </p:tgtEl>
                                        <p:attrNameLst>
                                          <p:attrName>style.visibility</p:attrName>
                                        </p:attrNameLst>
                                      </p:cBhvr>
                                      <p:to>
                                        <p:strVal val="visible"/>
                                      </p:to>
                                    </p:set>
                                    <p:animEffect transition="in" filter="fade">
                                      <p:cBhvr additive="repl">
                                        <p:cTn id="69" dur="250"/>
                                        <p:tgtEl>
                                          <p:spTgt spid="26692"/>
                                        </p:tgtEl>
                                      </p:cBhvr>
                                    </p:animEffect>
                                  </p:childTnLst>
                                </p:cTn>
                              </p:par>
                            </p:childTnLst>
                          </p:cTn>
                        </p:par>
                        <p:par>
                          <p:cTn id="70" fill="hold" nodeType="afterGroup">
                            <p:stCondLst>
                              <p:cond delay="4250"/>
                            </p:stCondLst>
                            <p:childTnLst>
                              <p:par>
                                <p:cTn id="71" presetID="10" presetClass="entr" fill="hold" nodeType="afterEffect">
                                  <p:stCondLst>
                                    <p:cond delay="0"/>
                                  </p:stCondLst>
                                  <p:childTnLst>
                                    <p:set>
                                      <p:cBhvr additive="repl">
                                        <p:cTn id="72" dur="1" fill="hold">
                                          <p:stCondLst>
                                            <p:cond delay="0"/>
                                          </p:stCondLst>
                                        </p:cTn>
                                        <p:tgtEl>
                                          <p:spTgt spid="26668"/>
                                        </p:tgtEl>
                                        <p:attrNameLst>
                                          <p:attrName>style.visibility</p:attrName>
                                        </p:attrNameLst>
                                      </p:cBhvr>
                                      <p:to>
                                        <p:strVal val="visible"/>
                                      </p:to>
                                    </p:set>
                                    <p:animEffect transition="in" filter="fade">
                                      <p:cBhvr additive="repl">
                                        <p:cTn id="73" dur="250"/>
                                        <p:tgtEl>
                                          <p:spTgt spid="26668"/>
                                        </p:tgtEl>
                                      </p:cBhvr>
                                    </p:animEffect>
                                  </p:childTnLst>
                                </p:cTn>
                              </p:par>
                            </p:childTnLst>
                          </p:cTn>
                        </p:par>
                        <p:par>
                          <p:cTn id="74" fill="hold" nodeType="afterGroup">
                            <p:stCondLst>
                              <p:cond delay="4500"/>
                            </p:stCondLst>
                            <p:childTnLst>
                              <p:par>
                                <p:cTn id="75" presetID="10" presetClass="entr" fill="hold" nodeType="afterEffect">
                                  <p:stCondLst>
                                    <p:cond delay="0"/>
                                  </p:stCondLst>
                                  <p:childTnLst>
                                    <p:set>
                                      <p:cBhvr additive="repl">
                                        <p:cTn id="76" dur="1" fill="hold">
                                          <p:stCondLst>
                                            <p:cond delay="0"/>
                                          </p:stCondLst>
                                        </p:cTn>
                                        <p:tgtEl>
                                          <p:spTgt spid="26677"/>
                                        </p:tgtEl>
                                        <p:attrNameLst>
                                          <p:attrName>style.visibility</p:attrName>
                                        </p:attrNameLst>
                                      </p:cBhvr>
                                      <p:to>
                                        <p:strVal val="visible"/>
                                      </p:to>
                                    </p:set>
                                    <p:animEffect transition="in" filter="fade">
                                      <p:cBhvr additive="repl">
                                        <p:cTn id="77" dur="250"/>
                                        <p:tgtEl>
                                          <p:spTgt spid="26677"/>
                                        </p:tgtEl>
                                      </p:cBhvr>
                                    </p:animEffect>
                                  </p:childTnLst>
                                </p:cTn>
                              </p:par>
                            </p:childTnLst>
                          </p:cTn>
                        </p:par>
                        <p:par>
                          <p:cTn id="78" fill="hold" nodeType="afterGroup">
                            <p:stCondLst>
                              <p:cond delay="4750"/>
                            </p:stCondLst>
                            <p:childTnLst>
                              <p:par>
                                <p:cTn id="79" presetID="10" presetClass="entr" fill="hold" nodeType="afterEffect">
                                  <p:stCondLst>
                                    <p:cond delay="0"/>
                                  </p:stCondLst>
                                  <p:childTnLst>
                                    <p:set>
                                      <p:cBhvr additive="repl">
                                        <p:cTn id="80" dur="1" fill="hold">
                                          <p:stCondLst>
                                            <p:cond delay="0"/>
                                          </p:stCondLst>
                                        </p:cTn>
                                        <p:tgtEl>
                                          <p:spTgt spid="26651"/>
                                        </p:tgtEl>
                                        <p:attrNameLst>
                                          <p:attrName>style.visibility</p:attrName>
                                        </p:attrNameLst>
                                      </p:cBhvr>
                                      <p:to>
                                        <p:strVal val="visible"/>
                                      </p:to>
                                    </p:set>
                                    <p:animEffect transition="in" filter="fade">
                                      <p:cBhvr additive="repl">
                                        <p:cTn id="81" dur="250"/>
                                        <p:tgtEl>
                                          <p:spTgt spid="26651"/>
                                        </p:tgtEl>
                                      </p:cBhvr>
                                    </p:animEffect>
                                  </p:childTnLst>
                                </p:cTn>
                              </p:par>
                            </p:childTnLst>
                          </p:cTn>
                        </p:par>
                        <p:par>
                          <p:cTn id="82" fill="hold" nodeType="afterGroup">
                            <p:stCondLst>
                              <p:cond delay="5000"/>
                            </p:stCondLst>
                            <p:childTnLst>
                              <p:par>
                                <p:cTn id="83" presetID="10" presetClass="entr" fill="hold" nodeType="afterEffect">
                                  <p:stCondLst>
                                    <p:cond delay="0"/>
                                  </p:stCondLst>
                                  <p:childTnLst>
                                    <p:set>
                                      <p:cBhvr additive="repl">
                                        <p:cTn id="84" dur="1" fill="hold">
                                          <p:stCondLst>
                                            <p:cond delay="0"/>
                                          </p:stCondLst>
                                        </p:cTn>
                                        <p:tgtEl>
                                          <p:spTgt spid="26684"/>
                                        </p:tgtEl>
                                        <p:attrNameLst>
                                          <p:attrName>style.visibility</p:attrName>
                                        </p:attrNameLst>
                                      </p:cBhvr>
                                      <p:to>
                                        <p:strVal val="visible"/>
                                      </p:to>
                                    </p:set>
                                    <p:animEffect transition="in" filter="fade">
                                      <p:cBhvr additive="repl">
                                        <p:cTn id="85" dur="250"/>
                                        <p:tgtEl>
                                          <p:spTgt spid="26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6016" y="2211775"/>
            <a:ext cx="355529" cy="3972299"/>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41588" y="3382302"/>
            <a:ext cx="1830334" cy="2893461"/>
          </a:xfrm>
          <a:prstGeom prst="rect">
            <a:avLst/>
          </a:prstGeom>
        </p:spPr>
      </p:pic>
      <p:sp>
        <p:nvSpPr>
          <p:cNvPr id="7" name="Title 6"/>
          <p:cNvSpPr>
            <a:spLocks noGrp="1"/>
          </p:cNvSpPr>
          <p:nvPr>
            <p:ph type="title"/>
          </p:nvPr>
        </p:nvSpPr>
        <p:spPr>
          <a:xfrm>
            <a:off x="654442" y="364797"/>
            <a:ext cx="9502775" cy="1052513"/>
          </a:xfrm>
        </p:spPr>
        <p:txBody>
          <a:bodyPr/>
          <a:lstStyle/>
          <a:p>
            <a:r>
              <a:rPr lang="en-US" sz="5400" b="1" dirty="0">
                <a:solidFill>
                  <a:srgbClr val="008272"/>
                </a:solidFill>
                <a:latin typeface="Segoe UI Light" panose="020B0502040204020203" pitchFamily="34" charset="0"/>
                <a:ea typeface="MS PGothic" panose="020B0600070205080204" pitchFamily="34" charset="-128"/>
                <a:cs typeface="WenQuanYi Zen Hei Sharp" charset="0"/>
              </a:rPr>
              <a:t>Happy</a:t>
            </a:r>
            <a:r>
              <a:rPr lang="en-US" dirty="0" smtClean="0"/>
              <a:t> </a:t>
            </a:r>
            <a:r>
              <a:rPr lang="en-US" sz="5400" b="1" dirty="0">
                <a:solidFill>
                  <a:srgbClr val="008272"/>
                </a:solidFill>
                <a:latin typeface="Segoe UI Light" panose="020B0502040204020203" pitchFamily="34" charset="0"/>
                <a:ea typeface="MS PGothic" panose="020B0600070205080204" pitchFamily="34" charset="-128"/>
                <a:cs typeface="WenQuanYi Zen Hei Sharp" charset="0"/>
              </a:rPr>
              <a:t>DevOps</a:t>
            </a:r>
          </a:p>
        </p:txBody>
      </p:sp>
      <p:sp>
        <p:nvSpPr>
          <p:cNvPr id="23" name="TextBox 22"/>
          <p:cNvSpPr txBox="1"/>
          <p:nvPr/>
        </p:nvSpPr>
        <p:spPr>
          <a:xfrm>
            <a:off x="757733" y="5839263"/>
            <a:ext cx="931883"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DEV</a:t>
            </a:r>
          </a:p>
        </p:txBody>
      </p:sp>
      <p:sp>
        <p:nvSpPr>
          <p:cNvPr id="24" name="TextBox 23"/>
          <p:cNvSpPr txBox="1"/>
          <p:nvPr/>
        </p:nvSpPr>
        <p:spPr>
          <a:xfrm>
            <a:off x="5960898" y="5839263"/>
            <a:ext cx="938295"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OPS</a:t>
            </a:r>
          </a:p>
        </p:txBody>
      </p:sp>
      <p:grpSp>
        <p:nvGrpSpPr>
          <p:cNvPr id="30" name="Group 29"/>
          <p:cNvGrpSpPr/>
          <p:nvPr/>
        </p:nvGrpSpPr>
        <p:grpSpPr>
          <a:xfrm>
            <a:off x="6720607" y="2662580"/>
            <a:ext cx="5386127" cy="3671366"/>
            <a:chOff x="6720748" y="2662342"/>
            <a:chExt cx="5387655" cy="3672408"/>
          </a:xfrm>
        </p:grpSpPr>
        <p:grpSp>
          <p:nvGrpSpPr>
            <p:cNvPr id="9" name="Group 8"/>
            <p:cNvGrpSpPr/>
            <p:nvPr/>
          </p:nvGrpSpPr>
          <p:grpSpPr>
            <a:xfrm>
              <a:off x="6720748" y="4721398"/>
              <a:ext cx="1368152" cy="723258"/>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860829" y="4509886"/>
              <a:ext cx="2174098" cy="1736339"/>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275031" y="4084118"/>
              <a:ext cx="304422" cy="541356"/>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02"/>
              <a:endParaRPr lang="en-US" sz="1801">
                <a:solidFill>
                  <a:srgbClr val="FFFFFF"/>
                </a:solidFill>
              </a:endParaRPr>
            </a:p>
          </p:txBody>
        </p:sp>
        <p:sp>
          <p:nvSpPr>
            <p:cNvPr id="17" name="Freeform 87"/>
            <p:cNvSpPr>
              <a:spLocks noChangeAspect="1" noEditPoints="1"/>
            </p:cNvSpPr>
            <p:nvPr/>
          </p:nvSpPr>
          <p:spPr bwMode="auto">
            <a:xfrm>
              <a:off x="10262885" y="3860293"/>
              <a:ext cx="423736" cy="408026"/>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14" tIns="45707" rIns="91414" bIns="45707" numCol="1" anchor="t" anchorCtr="0" compatLnSpc="1">
              <a:prstTxWarp prst="textNoShape">
                <a:avLst/>
              </a:prstTxWarp>
            </a:bodyPr>
            <a:lstStyle/>
            <a:p>
              <a:pPr defTabSz="932502"/>
              <a:endParaRPr lang="en-US" sz="1801">
                <a:solidFill>
                  <a:srgbClr val="FFFFFF"/>
                </a:solidFill>
              </a:endParaRPr>
            </a:p>
          </p:txBody>
        </p:sp>
        <p:sp>
          <p:nvSpPr>
            <p:cNvPr id="3" name="Explosion 1 2"/>
            <p:cNvSpPr/>
            <p:nvPr/>
          </p:nvSpPr>
          <p:spPr bwMode="auto">
            <a:xfrm>
              <a:off x="8435995" y="2662342"/>
              <a:ext cx="3672408" cy="3672408"/>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888939" y="3045408"/>
              <a:ext cx="2700491" cy="2700491"/>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418638" y="3542968"/>
              <a:ext cx="1916898" cy="1916898"/>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76791" y="3569249"/>
            <a:ext cx="1260021" cy="2676196"/>
          </a:xfrm>
          <a:prstGeom prst="rect">
            <a:avLst/>
          </a:prstGeom>
        </p:spPr>
      </p:pic>
      <p:sp>
        <p:nvSpPr>
          <p:cNvPr id="36" name="Rectangle 35"/>
          <p:cNvSpPr/>
          <p:nvPr/>
        </p:nvSpPr>
        <p:spPr bwMode="auto">
          <a:xfrm>
            <a:off x="4020125" y="641913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566382" y="656933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5315534" y="6447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rot="2447649">
            <a:off x="4973269" y="6342367"/>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rot="19319000">
            <a:off x="3234383" y="6469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rot="19378518">
            <a:off x="3863274" y="626172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2467115" y="642026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rot="19860261">
            <a:off x="3048019" y="637287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p:cNvGrpSpPr/>
          <p:nvPr/>
        </p:nvGrpSpPr>
        <p:grpSpPr>
          <a:xfrm>
            <a:off x="1183872" y="6336004"/>
            <a:ext cx="8379984" cy="415415"/>
            <a:chOff x="1182443" y="6336809"/>
            <a:chExt cx="8382361" cy="415533"/>
          </a:xfrm>
        </p:grpSpPr>
        <p:sp>
          <p:nvSpPr>
            <p:cNvPr id="31" name="Rectangle 30"/>
            <p:cNvSpPr/>
            <p:nvPr/>
          </p:nvSpPr>
          <p:spPr bwMode="auto">
            <a:xfrm>
              <a:off x="4756888" y="64677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482116"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805829"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576646" y="642628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140850"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920502"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908031" y="6576518"/>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5136108"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45982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907660"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16684"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58803"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2286880"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2610593"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447649">
              <a:off x="2733412" y="633680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82443" y="6526986"/>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7852836"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7661860"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8003979"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8232056"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873415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9057864"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rot="2447649">
              <a:off x="9285083" y="6507963"/>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rot="19860261">
              <a:off x="8532367" y="6458990"/>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6621782"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6375336"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6881797"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7" name="Picture 6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674883" y="3540158"/>
            <a:ext cx="1292466" cy="2719677"/>
          </a:xfrm>
          <a:prstGeom prst="rect">
            <a:avLst/>
          </a:prstGeom>
        </p:spPr>
      </p:pic>
      <p:sp>
        <p:nvSpPr>
          <p:cNvPr id="156" name="TextBox 155"/>
          <p:cNvSpPr txBox="1"/>
          <p:nvPr/>
        </p:nvSpPr>
        <p:spPr>
          <a:xfrm>
            <a:off x="9578953" y="5860519"/>
            <a:ext cx="1860791"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Production</a:t>
            </a:r>
          </a:p>
        </p:txBody>
      </p:sp>
      <p:grpSp>
        <p:nvGrpSpPr>
          <p:cNvPr id="14" name="Group 13"/>
          <p:cNvGrpSpPr/>
          <p:nvPr/>
        </p:nvGrpSpPr>
        <p:grpSpPr>
          <a:xfrm>
            <a:off x="2844406" y="3899410"/>
            <a:ext cx="655031" cy="675946"/>
            <a:chOff x="4700201" y="3899524"/>
            <a:chExt cx="655217" cy="676137"/>
          </a:xfrm>
        </p:grpSpPr>
        <p:sp>
          <p:nvSpPr>
            <p:cNvPr id="26" name="Freeform 25"/>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grpSp>
        <p:nvGrpSpPr>
          <p:cNvPr id="74" name="Group 73"/>
          <p:cNvGrpSpPr/>
          <p:nvPr/>
        </p:nvGrpSpPr>
        <p:grpSpPr>
          <a:xfrm>
            <a:off x="2814338" y="3906517"/>
            <a:ext cx="655031" cy="675946"/>
            <a:chOff x="4700201" y="3899524"/>
            <a:chExt cx="655217" cy="676137"/>
          </a:xfrm>
        </p:grpSpPr>
        <p:sp>
          <p:nvSpPr>
            <p:cNvPr id="75" name="Freeform 74"/>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pic>
        <p:nvPicPr>
          <p:cNvPr id="25" name="Picture 7"/>
          <p:cNvPicPr>
            <a:picLocks noChangeAspect="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7385341" y="2005077"/>
            <a:ext cx="4693056" cy="4693056"/>
          </a:xfrm>
          <a:prstGeom prst="rect">
            <a:avLst/>
          </a:prstGeom>
        </p:spPr>
      </p:pic>
      <p:sp>
        <p:nvSpPr>
          <p:cNvPr id="70" name="WordArt 69"/>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dirty="0" err="1">
                <a:ln w="9360" cap="flat">
                  <a:solidFill>
                    <a:srgbClr val="FF8C00"/>
                  </a:solidFill>
                  <a:miter lim="800000"/>
                  <a:headEnd/>
                  <a:tailEnd/>
                </a:ln>
                <a:blipFill dpi="0" rotWithShape="0">
                  <a:blip r:embed="rId8"/>
                  <a:srcRect/>
                  <a:tile tx="0" ty="0" sx="100000" sy="100000" flip="none" algn="tl"/>
                </a:blipFill>
                <a:effectLst>
                  <a:outerShdw dist="152735" dir="2700000" algn="ctr" rotWithShape="0">
                    <a:srgbClr val="868686"/>
                  </a:outerShdw>
                </a:effectLst>
                <a:latin typeface="Arial Black" panose="020B0A04020102020204" pitchFamily="34" charset="0"/>
              </a:rPr>
              <a:t>Umesh</a:t>
            </a:r>
            <a:r>
              <a:rPr lang="en-US" sz="2400" dirty="0">
                <a:ln w="9360" cap="flat">
                  <a:solidFill>
                    <a:srgbClr val="FF8C00"/>
                  </a:solidFill>
                  <a:miter lim="800000"/>
                  <a:headEnd/>
                  <a:tailEnd/>
                </a:ln>
                <a:blipFill dpi="0" rotWithShape="0">
                  <a:blip r:embed="rId8"/>
                  <a:srcRect/>
                  <a:tile tx="0" ty="0" sx="100000" sy="100000" flip="none" algn="tl"/>
                </a:blipFill>
                <a:effectLst>
                  <a:outerShdw dist="152735" dir="2700000" algn="ctr" rotWithShape="0">
                    <a:srgbClr val="868686"/>
                  </a:outerShdw>
                </a:effectLst>
                <a:latin typeface="Arial Black" panose="020B0A04020102020204" pitchFamily="34" charset="0"/>
              </a:rPr>
              <a:t> </a:t>
            </a:r>
            <a:r>
              <a:rPr lang="en-US" sz="2400" dirty="0" err="1">
                <a:ln w="9360" cap="flat">
                  <a:solidFill>
                    <a:srgbClr val="FF8C00"/>
                  </a:solidFill>
                  <a:miter lim="800000"/>
                  <a:headEnd/>
                  <a:tailEnd/>
                </a:ln>
                <a:blipFill dpi="0" rotWithShape="0">
                  <a:blip r:embed="rId8"/>
                  <a:srcRect/>
                  <a:tile tx="0" ty="0" sx="100000" sy="100000" flip="none" algn="tl"/>
                </a:blipFill>
                <a:effectLst>
                  <a:outerShdw dist="152735" dir="2700000" algn="ctr" rotWithShape="0">
                    <a:srgbClr val="868686"/>
                  </a:outerShdw>
                </a:effectLst>
                <a:latin typeface="Arial Black" panose="020B0A04020102020204" pitchFamily="34" charset="0"/>
              </a:rPr>
              <a:t>Worlikar</a:t>
            </a:r>
            <a:endParaRPr lang="en-US" sz="2400" dirty="0">
              <a:ln w="9360" cap="flat">
                <a:solidFill>
                  <a:srgbClr val="FF8C00"/>
                </a:solidFill>
                <a:miter lim="800000"/>
                <a:headEnd/>
                <a:tailEnd/>
              </a:ln>
              <a:blipFill dpi="0" rotWithShape="0">
                <a:blip r:embed="rId8"/>
                <a:srcRect/>
                <a:tile tx="0" ty="0" sx="100000" sy="100000" flip="none" algn="tl"/>
              </a:blipFill>
              <a:effectLst>
                <a:outerShdw dist="152735" dir="2700000" algn="ctr" rotWithShape="0">
                  <a:srgbClr val="868686"/>
                </a:outerShdw>
              </a:effectLst>
              <a:latin typeface="Arial Black" panose="020B0A04020102020204" pitchFamily="34" charset="0"/>
            </a:endParaRPr>
          </a:p>
        </p:txBody>
      </p:sp>
    </p:spTree>
    <p:extLst>
      <p:ext uri="{BB962C8B-B14F-4D97-AF65-F5344CB8AC3E}">
        <p14:creationId xmlns:p14="http://schemas.microsoft.com/office/powerpoint/2010/main" val="1150776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0.00026 -0.00045 C 0.00166 -0.07331 0.02336 -0.18316 0.00842 -0.34975 C 0.00344 -0.37222 -0.00536 -0.41557 -0.02017 -0.45211 C -0.04455 -0.4882 -0.04034 -0.50522 -0.11336 -0.51815 " pathEditMode="relative" rAng="0" ptsTypes="AAAA">
                                      <p:cBhvr>
                                        <p:cTn id="11" dur="650" spd="-100000" fill="hold"/>
                                        <p:tgtEl>
                                          <p:spTgt spid="43"/>
                                        </p:tgtEl>
                                        <p:attrNameLst>
                                          <p:attrName>ppt_x</p:attrName>
                                          <p:attrName>ppt_y</p:attrName>
                                        </p:attrNameLst>
                                      </p:cBhvr>
                                      <p:rCtr x="-4966" y="-25897"/>
                                    </p:animMotion>
                                  </p:childTnLst>
                                </p:cTn>
                              </p:par>
                              <p:par>
                                <p:cTn id="12" presetID="42" presetClass="path" presetSubtype="0" accel="50000" decel="50000" fill="hold" grpId="0" nodeType="withEffect">
                                  <p:stCondLst>
                                    <p:cond delay="0"/>
                                  </p:stCondLst>
                                  <p:childTnLst>
                                    <p:animMotion origin="layout" path="M -2.3998E-6 2.77803E-6 L -0.02119 -0.47141 " pathEditMode="relative" rAng="0" ptsTypes="AA">
                                      <p:cBhvr>
                                        <p:cTn id="13" dur="650" spd="-100000" fill="hold"/>
                                        <p:tgtEl>
                                          <p:spTgt spid="45"/>
                                        </p:tgtEl>
                                        <p:attrNameLst>
                                          <p:attrName>ppt_x</p:attrName>
                                          <p:attrName>ppt_y</p:attrName>
                                        </p:attrNameLst>
                                      </p:cBhvr>
                                      <p:rCtr x="-1059" y="-23581"/>
                                    </p:animMotion>
                                  </p:childTnLst>
                                </p:cTn>
                              </p:par>
                              <p:par>
                                <p:cTn id="14" presetID="37" presetClass="path" presetSubtype="0" accel="50000" decel="50000" fill="hold" grpId="0" nodeType="withEffect">
                                  <p:stCondLst>
                                    <p:cond delay="0"/>
                                  </p:stCondLst>
                                  <p:childTnLst>
                                    <p:animMotion origin="layout" path="M -0.00076 -0.00022 C -0.01162 -0.06877 -0.02106 -0.10712 -0.03191 -0.17498 C -0.04072 -0.2467 -0.03421 -0.40081 -0.01787 -0.46799 C -0.00651 -0.52814 0.01813 -0.56627 0.0411 -0.57784 " pathEditMode="relative" rAng="0" ptsTypes="AAAA">
                                      <p:cBhvr>
                                        <p:cTn id="15" dur="650" spd="-100000" fill="hold"/>
                                        <p:tgtEl>
                                          <p:spTgt spid="53"/>
                                        </p:tgtEl>
                                        <p:attrNameLst>
                                          <p:attrName>ppt_x</p:attrName>
                                          <p:attrName>ppt_y</p:attrName>
                                        </p:attrNameLst>
                                      </p:cBhvr>
                                      <p:rCtr x="345" y="-28892"/>
                                    </p:animMotion>
                                  </p:childTnLst>
                                </p:cTn>
                              </p:par>
                              <p:par>
                                <p:cTn id="16" presetID="42" presetClass="path" presetSubtype="0" accel="50000" decel="50000" fill="hold" grpId="0" nodeType="withEffect">
                                  <p:stCondLst>
                                    <p:cond delay="0"/>
                                  </p:stCondLst>
                                  <p:childTnLst>
                                    <p:animMotion origin="layout" path="M -3.51034E-6 5.94644E-7 L 0.02579 -0.18815 " pathEditMode="relative" rAng="0" ptsTypes="AA">
                                      <p:cBhvr>
                                        <p:cTn id="17" dur="650" spd="-100000" fill="hold"/>
                                        <p:tgtEl>
                                          <p:spTgt spid="44"/>
                                        </p:tgtEl>
                                        <p:attrNameLst>
                                          <p:attrName>ppt_x</p:attrName>
                                          <p:attrName>ppt_y</p:attrName>
                                        </p:attrNameLst>
                                      </p:cBhvr>
                                      <p:rCtr x="1289" y="-9419"/>
                                    </p:animMotion>
                                  </p:childTnLst>
                                </p:cTn>
                              </p:par>
                              <p:par>
                                <p:cTn id="18" presetID="42" presetClass="path" presetSubtype="0" accel="50000" decel="50000" fill="hold" grpId="0" nodeType="withEffect">
                                  <p:stCondLst>
                                    <p:cond delay="0"/>
                                  </p:stCondLst>
                                  <p:childTnLst>
                                    <p:animMotion origin="layout" path="M 3.7784E-7 3.41807E-6 L -0.03549 -0.36814 " pathEditMode="relative" rAng="0" ptsTypes="AA">
                                      <p:cBhvr>
                                        <p:cTn id="19" dur="650" spd="-100000" fill="hold"/>
                                        <p:tgtEl>
                                          <p:spTgt spid="36"/>
                                        </p:tgtEl>
                                        <p:attrNameLst>
                                          <p:attrName>ppt_x</p:attrName>
                                          <p:attrName>ppt_y</p:attrName>
                                        </p:attrNameLst>
                                      </p:cBhvr>
                                      <p:rCtr x="-1774" y="-18407"/>
                                    </p:animMotion>
                                  </p:childTnLst>
                                </p:cTn>
                              </p:par>
                              <p:par>
                                <p:cTn id="20" presetID="42" presetClass="path" presetSubtype="0" accel="50000" decel="50000" fill="hold" grpId="0" nodeType="withEffect">
                                  <p:stCondLst>
                                    <p:cond delay="0"/>
                                  </p:stCondLst>
                                  <p:childTnLst>
                                    <p:animMotion origin="layout" path="M -7.78657E-7 1.91103E-6 L -0.07914 -0.46641 " pathEditMode="relative" rAng="0" ptsTypes="AA">
                                      <p:cBhvr>
                                        <p:cTn id="21" dur="650" spd="-100000" fill="hold"/>
                                        <p:tgtEl>
                                          <p:spTgt spid="38"/>
                                        </p:tgtEl>
                                        <p:attrNameLst>
                                          <p:attrName>ppt_x</p:attrName>
                                          <p:attrName>ppt_y</p:attrName>
                                        </p:attrNameLst>
                                      </p:cBhvr>
                                      <p:rCtr x="-3957" y="-23332"/>
                                    </p:animMotion>
                                  </p:childTnLst>
                                </p:cTn>
                              </p:par>
                              <p:par>
                                <p:cTn id="22" presetID="42" presetClass="path" presetSubtype="0" accel="50000" decel="50000" fill="hold" grpId="0" nodeType="withEffect">
                                  <p:stCondLst>
                                    <p:cond delay="0"/>
                                  </p:stCondLst>
                                  <p:childTnLst>
                                    <p:animMotion origin="layout" path="M -1.53434E-6 -3.54517E-6 L 0.08808 -0.30231 " pathEditMode="relative" rAng="0" ptsTypes="AA">
                                      <p:cBhvr>
                                        <p:cTn id="23" dur="650" spd="-100000" fill="hold"/>
                                        <p:tgtEl>
                                          <p:spTgt spid="51"/>
                                        </p:tgtEl>
                                        <p:attrNameLst>
                                          <p:attrName>ppt_x</p:attrName>
                                          <p:attrName>ppt_y</p:attrName>
                                        </p:attrNameLst>
                                      </p:cBhvr>
                                      <p:rCtr x="4404" y="-15116"/>
                                    </p:animMotion>
                                  </p:childTnLst>
                                </p:cTn>
                              </p:par>
                              <p:par>
                                <p:cTn id="24" presetID="10" presetClass="exit" presetSubtype="0" fill="hold" nodeType="withEffect">
                                  <p:stCondLst>
                                    <p:cond delay="40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par>
                                <p:cTn id="27" presetID="10" presetClass="entr" presetSubtype="0" fill="hold" nodeType="withEffect">
                                  <p:stCondLst>
                                    <p:cond delay="60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par>
                          <p:cTn id="30" fill="hold">
                            <p:stCondLst>
                              <p:cond delay="1100"/>
                            </p:stCondLst>
                            <p:childTnLst>
                              <p:par>
                                <p:cTn id="31" presetID="10" presetClass="entr" presetSubtype="0" fill="hold" nodeType="afterEffect">
                                  <p:stCondLst>
                                    <p:cond delay="50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par>
                                <p:cTn id="34" presetID="10" presetClass="exit" presetSubtype="0" fill="hold" nodeType="withEffect">
                                  <p:stCondLst>
                                    <p:cond delay="50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par>
                          <p:cTn id="37" fill="hold">
                            <p:stCondLst>
                              <p:cond delay="2100"/>
                            </p:stCondLst>
                            <p:childTnLst>
                              <p:par>
                                <p:cTn id="38" presetID="42" presetClass="path" presetSubtype="0" accel="50000" decel="50000" fill="hold" nodeType="afterEffect">
                                  <p:stCondLst>
                                    <p:cond delay="0"/>
                                  </p:stCondLst>
                                  <p:childTnLst>
                                    <p:animMotion origin="layout" path="M -3.37758E-6 -3.34998E-6 L -0.14028 0.00432 " pathEditMode="relative" rAng="0" ptsTypes="AA">
                                      <p:cBhvr>
                                        <p:cTn id="39" dur="1000" fill="hold"/>
                                        <p:tgtEl>
                                          <p:spTgt spid="12"/>
                                        </p:tgtEl>
                                        <p:attrNameLst>
                                          <p:attrName>ppt_x</p:attrName>
                                          <p:attrName>ppt_y</p:attrName>
                                        </p:attrNameLst>
                                      </p:cBhvr>
                                      <p:rCtr x="-7021" y="204"/>
                                    </p:animMotion>
                                  </p:childTnLst>
                                </p:cTn>
                              </p:par>
                              <p:par>
                                <p:cTn id="40" presetID="42" presetClass="path" presetSubtype="0" accel="50000" decel="50000" fill="hold" grpId="0" nodeType="withEffect">
                                  <p:stCondLst>
                                    <p:cond delay="0"/>
                                  </p:stCondLst>
                                  <p:childTnLst>
                                    <p:animMotion origin="layout" path="M 2.72147E-6 5.12937E-7 L -0.14029 0.00431 " pathEditMode="relative" rAng="0" ptsTypes="AA">
                                      <p:cBhvr>
                                        <p:cTn id="41" dur="1000" fill="hold"/>
                                        <p:tgtEl>
                                          <p:spTgt spid="24"/>
                                        </p:tgtEl>
                                        <p:attrNameLst>
                                          <p:attrName>ppt_x</p:attrName>
                                          <p:attrName>ppt_y</p:attrName>
                                        </p:attrNameLst>
                                      </p:cBhvr>
                                      <p:rCtr x="-7021" y="204"/>
                                    </p:animMotion>
                                  </p:childTnLst>
                                </p:cTn>
                              </p:par>
                            </p:childTnLst>
                          </p:cTn>
                        </p:par>
                        <p:par>
                          <p:cTn id="42" fill="hold">
                            <p:stCondLst>
                              <p:cond delay="3100"/>
                            </p:stCondLst>
                            <p:childTnLst>
                              <p:par>
                                <p:cTn id="43" presetID="10" presetClass="entr" presetSubtype="0"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600"/>
                            </p:stCondLst>
                            <p:childTnLst>
                              <p:par>
                                <p:cTn id="47" presetID="10" presetClass="entr" presetSubtype="0" fill="hold" grpId="0" nodeType="after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childTnLst>
                          </p:cTn>
                        </p:par>
                        <p:par>
                          <p:cTn id="50" fill="hold">
                            <p:stCondLst>
                              <p:cond delay="4100"/>
                            </p:stCondLst>
                            <p:childTnLst>
                              <p:par>
                                <p:cTn id="51" presetID="44" presetClass="path" presetSubtype="0" accel="50000" decel="50000" fill="hold" nodeType="afterEffect">
                                  <p:stCondLst>
                                    <p:cond delay="300"/>
                                  </p:stCondLst>
                                  <p:childTnLst>
                                    <p:animMotion origin="layout" path="M -4.47536E-6 -0.00045 C 0.02119 -0.01384 0.10378 -0.29936 0.26079 -0.27099 C 0.41282 -0.24239 0.51175 -0.0665 0.58017 0.1725 " pathEditMode="relative" rAng="0" ptsTypes="AAA">
                                      <p:cBhvr>
                                        <p:cTn id="52" dur="1000" fill="hold"/>
                                        <p:tgtEl>
                                          <p:spTgt spid="14"/>
                                        </p:tgtEl>
                                        <p:attrNameLst>
                                          <p:attrName>ppt_x</p:attrName>
                                          <p:attrName>ppt_y</p:attrName>
                                        </p:attrNameLst>
                                      </p:cBhvr>
                                      <p:rCtr x="29002" y="-4970"/>
                                    </p:animMotion>
                                  </p:childTnLst>
                                </p:cTn>
                              </p:par>
                            </p:childTnLst>
                          </p:cTn>
                        </p:par>
                        <p:par>
                          <p:cTn id="53" fill="hold">
                            <p:stCondLst>
                              <p:cond delay="5400"/>
                            </p:stCondLst>
                            <p:childTnLst>
                              <p:par>
                                <p:cTn id="54" presetID="10" presetClass="exit" presetSubtype="0" fill="hold" nodeType="after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repeatCount="indefinite" fill="hold" nodeType="clickEffect">
                                  <p:stCondLst>
                                    <p:cond delay="0"/>
                                  </p:stCondLst>
                                  <p:endCondLst>
                                    <p:cond evt="onNext" delay="0">
                                      <p:tgtEl>
                                        <p:sldTgt/>
                                      </p:tgtEl>
                                    </p:cond>
                                  </p:end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childTnLst>
                          </p:cTn>
                        </p:par>
                        <p:par>
                          <p:cTn id="62" fill="hold">
                            <p:stCondLst>
                              <p:cond delay="500"/>
                            </p:stCondLst>
                            <p:childTnLst>
                              <p:par>
                                <p:cTn id="63" presetID="44" presetClass="path" presetSubtype="0" repeatCount="indefinite" accel="50000" decel="50000" fill="hold" nodeType="afterEffect">
                                  <p:stCondLst>
                                    <p:cond delay="0"/>
                                  </p:stCondLst>
                                  <p:endCondLst>
                                    <p:cond evt="onNext" delay="0">
                                      <p:tgtEl>
                                        <p:sldTgt/>
                                      </p:tgtEl>
                                    </p:cond>
                                  </p:endCondLst>
                                  <p:childTnLst>
                                    <p:animMotion origin="layout" path="M 8.5014E-7 0.00023 C 0.0194 -0.01339 0.09535 -0.29936 0.23947 -0.27077 C 0.37912 -0.24217 0.52042 -0.06786 0.58335 0.17158 " pathEditMode="relative" rAng="0" ptsTypes="AAA">
                                      <p:cBhvr>
                                        <p:cTn id="64" dur="500" fill="hold"/>
                                        <p:tgtEl>
                                          <p:spTgt spid="74"/>
                                        </p:tgtEl>
                                        <p:attrNameLst>
                                          <p:attrName>ppt_x</p:attrName>
                                          <p:attrName>ppt_y</p:attrName>
                                        </p:attrNameLst>
                                      </p:cBhvr>
                                      <p:rCtr x="29168" y="-5084"/>
                                    </p:animMotion>
                                  </p:childTnLst>
                                </p:cTn>
                              </p:par>
                            </p:childTnLst>
                          </p:cTn>
                        </p:par>
                        <p:par>
                          <p:cTn id="65" fill="hold">
                            <p:stCondLst>
                              <p:cond delay="1000"/>
                            </p:stCondLst>
                            <p:childTnLst>
                              <p:par>
                                <p:cTn id="66" presetID="10" presetClass="exit" presetSubtype="0" repeatCount="indefinite" fill="hold" nodeType="afterEffect">
                                  <p:stCondLst>
                                    <p:cond delay="300"/>
                                  </p:stCondLst>
                                  <p:endCondLst>
                                    <p:cond evt="onNext" delay="0">
                                      <p:tgtEl>
                                        <p:sldTgt/>
                                      </p:tgtEl>
                                    </p:cond>
                                  </p:endCondLst>
                                  <p:childTnLst>
                                    <p:animEffect transition="out" filter="fade">
                                      <p:cBhvr>
                                        <p:cTn id="67" dur="500"/>
                                        <p:tgtEl>
                                          <p:spTgt spid="74"/>
                                        </p:tgtEl>
                                      </p:cBhvr>
                                    </p:animEffect>
                                    <p:set>
                                      <p:cBhvr>
                                        <p:cTn id="68" dur="1" fill="hold">
                                          <p:stCondLst>
                                            <p:cond delay="499"/>
                                          </p:stCondLst>
                                        </p:cTn>
                                        <p:tgtEl>
                                          <p:spTgt spid="7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animBg="1"/>
      <p:bldP spid="38" grpId="0" animBg="1"/>
      <p:bldP spid="43" grpId="0" animBg="1"/>
      <p:bldP spid="44" grpId="0" animBg="1"/>
      <p:bldP spid="45" grpId="0" animBg="1"/>
      <p:bldP spid="51" grpId="0" animBg="1"/>
      <p:bldP spid="53" grpId="0" animBg="1"/>
      <p:bldP spid="1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rgbClr val="008272"/>
                </a:solidFill>
                <a:latin typeface="Segoe UI Light" panose="020B0502040204020203" pitchFamily="34" charset="0"/>
                <a:ea typeface="MS PGothic" panose="020B0600070205080204" pitchFamily="34" charset="-128"/>
                <a:cs typeface="WenQuanYi Zen Hei Sharp" charset="0"/>
              </a:rPr>
              <a:t>Questions?</a:t>
            </a:r>
            <a:endParaRPr lang="en-US" dirty="0"/>
          </a:p>
        </p:txBody>
      </p:sp>
    </p:spTree>
    <p:extLst>
      <p:ext uri="{BB962C8B-B14F-4D97-AF65-F5344CB8AC3E}">
        <p14:creationId xmlns:p14="http://schemas.microsoft.com/office/powerpoint/2010/main" val="2106869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0" y="5822162"/>
            <a:ext cx="12436475" cy="11723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p:cNvGrpSpPr/>
          <p:nvPr/>
        </p:nvGrpSpPr>
        <p:grpSpPr>
          <a:xfrm>
            <a:off x="1177024" y="3441309"/>
            <a:ext cx="1423970" cy="2666955"/>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p:txBody>
          <a:bodyPr/>
          <a:lstStyle/>
          <a:p>
            <a:pPr>
              <a:lnSpc>
                <a:spcPct val="9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pPr>
            <a:r>
              <a:rPr lang="en-US" sz="5400" dirty="0">
                <a:solidFill>
                  <a:srgbClr val="008272"/>
                </a:solidFill>
                <a:latin typeface="Segoe UI Light" panose="020B0502040204020203" pitchFamily="34" charset="0"/>
                <a:ea typeface="MS PGothic" panose="020B0600070205080204" pitchFamily="34" charset="-128"/>
                <a:cs typeface="WenQuanYi Zen Hei Sharp" charset="0"/>
              </a:rPr>
              <a:t>Traditional Development and Operations</a:t>
            </a:r>
          </a:p>
        </p:txBody>
      </p:sp>
      <p:grpSp>
        <p:nvGrpSpPr>
          <p:cNvPr id="9" name="Group 8"/>
          <p:cNvGrpSpPr/>
          <p:nvPr/>
        </p:nvGrpSpPr>
        <p:grpSpPr>
          <a:xfrm>
            <a:off x="6720678" y="4721224"/>
            <a:ext cx="1367958" cy="723155"/>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860454" y="4509743"/>
            <a:ext cx="2173790" cy="1736093"/>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274456" y="4084035"/>
            <a:ext cx="304379" cy="54127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srgbClr val="FFFFFF"/>
              </a:solidFill>
              <a:latin typeface="Segoe UI"/>
            </a:endParaRPr>
          </a:p>
        </p:txBody>
      </p:sp>
      <p:sp>
        <p:nvSpPr>
          <p:cNvPr id="17" name="Freeform 87"/>
          <p:cNvSpPr>
            <a:spLocks noChangeAspect="1" noEditPoints="1"/>
          </p:cNvSpPr>
          <p:nvPr/>
        </p:nvSpPr>
        <p:spPr bwMode="auto">
          <a:xfrm>
            <a:off x="10262311" y="3860242"/>
            <a:ext cx="423676" cy="40796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3" name="Explosion 1 2"/>
          <p:cNvSpPr/>
          <p:nvPr/>
        </p:nvSpPr>
        <p:spPr bwMode="auto">
          <a:xfrm>
            <a:off x="8435681" y="2662461"/>
            <a:ext cx="3671887" cy="3671887"/>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888561" y="3045473"/>
            <a:ext cx="2700108" cy="2700108"/>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418184" y="3542961"/>
            <a:ext cx="1916626" cy="191662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368185" y="2211592"/>
            <a:ext cx="657753" cy="4015144"/>
          </a:xfrm>
          <a:prstGeom prst="rect">
            <a:avLst/>
          </a:prstGeom>
        </p:spPr>
      </p:pic>
      <p:grpSp>
        <p:nvGrpSpPr>
          <p:cNvPr id="104" name="Group 103"/>
          <p:cNvGrpSpPr/>
          <p:nvPr/>
        </p:nvGrpSpPr>
        <p:grpSpPr>
          <a:xfrm flipH="1">
            <a:off x="4858979" y="3398046"/>
            <a:ext cx="1068831" cy="2710218"/>
            <a:chOff x="4688198" y="3398046"/>
            <a:chExt cx="1068831" cy="2710218"/>
          </a:xfrm>
        </p:grpSpPr>
        <p:grpSp>
          <p:nvGrpSpPr>
            <p:cNvPr id="99" name="Group 98"/>
            <p:cNvGrpSpPr/>
            <p:nvPr/>
          </p:nvGrpSpPr>
          <p:grpSpPr>
            <a:xfrm>
              <a:off x="4852988" y="3398046"/>
              <a:ext cx="475067" cy="754744"/>
              <a:chOff x="4966893" y="3238521"/>
              <a:chExt cx="393700" cy="625475"/>
            </a:xfrm>
          </p:grpSpPr>
          <p:sp>
            <p:nvSpPr>
              <p:cNvPr id="39" name="Rectangle 7"/>
              <p:cNvSpPr>
                <a:spLocks noChangeArrowheads="1"/>
              </p:cNvSpPr>
              <p:nvPr/>
            </p:nvSpPr>
            <p:spPr bwMode="auto">
              <a:xfrm>
                <a:off x="5003405" y="3641746"/>
                <a:ext cx="322263" cy="193675"/>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
              <p:cNvSpPr>
                <a:spLocks/>
              </p:cNvSpPr>
              <p:nvPr/>
            </p:nvSpPr>
            <p:spPr bwMode="auto">
              <a:xfrm>
                <a:off x="4966893" y="3457596"/>
                <a:ext cx="393700" cy="82550"/>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
              <p:cNvSpPr>
                <a:spLocks/>
              </p:cNvSpPr>
              <p:nvPr/>
            </p:nvSpPr>
            <p:spPr bwMode="auto">
              <a:xfrm>
                <a:off x="5095481" y="3638571"/>
                <a:ext cx="136525" cy="225425"/>
              </a:xfrm>
              <a:custGeom>
                <a:avLst/>
                <a:gdLst>
                  <a:gd name="T0" fmla="*/ 43 w 86"/>
                  <a:gd name="T1" fmla="*/ 142 h 142"/>
                  <a:gd name="T2" fmla="*/ 0 w 86"/>
                  <a:gd name="T3" fmla="*/ 100 h 142"/>
                  <a:gd name="T4" fmla="*/ 0 w 86"/>
                  <a:gd name="T5" fmla="*/ 0 h 142"/>
                  <a:gd name="T6" fmla="*/ 86 w 86"/>
                  <a:gd name="T7" fmla="*/ 0 h 142"/>
                  <a:gd name="T8" fmla="*/ 86 w 86"/>
                  <a:gd name="T9" fmla="*/ 100 h 142"/>
                  <a:gd name="T10" fmla="*/ 43 w 86"/>
                  <a:gd name="T11" fmla="*/ 142 h 142"/>
                </a:gdLst>
                <a:ahLst/>
                <a:cxnLst>
                  <a:cxn ang="0">
                    <a:pos x="T0" y="T1"/>
                  </a:cxn>
                  <a:cxn ang="0">
                    <a:pos x="T2" y="T3"/>
                  </a:cxn>
                  <a:cxn ang="0">
                    <a:pos x="T4" y="T5"/>
                  </a:cxn>
                  <a:cxn ang="0">
                    <a:pos x="T6" y="T7"/>
                  </a:cxn>
                  <a:cxn ang="0">
                    <a:pos x="T8" y="T9"/>
                  </a:cxn>
                  <a:cxn ang="0">
                    <a:pos x="T10" y="T11"/>
                  </a:cxn>
                </a:cxnLst>
                <a:rect l="0" t="0" r="r" b="b"/>
                <a:pathLst>
                  <a:path w="86" h="142">
                    <a:moveTo>
                      <a:pt x="43" y="142"/>
                    </a:moveTo>
                    <a:lnTo>
                      <a:pt x="0" y="100"/>
                    </a:lnTo>
                    <a:lnTo>
                      <a:pt x="0" y="0"/>
                    </a:lnTo>
                    <a:lnTo>
                      <a:pt x="86" y="0"/>
                    </a:lnTo>
                    <a:lnTo>
                      <a:pt x="86" y="100"/>
                    </a:lnTo>
                    <a:lnTo>
                      <a:pt x="43" y="14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p:cNvSpPr>
                <a:spLocks/>
              </p:cNvSpPr>
              <p:nvPr/>
            </p:nvSpPr>
            <p:spPr bwMode="auto">
              <a:xfrm>
                <a:off x="5095481" y="3603646"/>
                <a:ext cx="136525" cy="119063"/>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p:cNvSpPr>
                <a:spLocks/>
              </p:cNvSpPr>
              <p:nvPr/>
            </p:nvSpPr>
            <p:spPr bwMode="auto">
              <a:xfrm>
                <a:off x="5003405" y="3392509"/>
                <a:ext cx="322263" cy="301625"/>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p:cNvSpPr>
                <a:spLocks/>
              </p:cNvSpPr>
              <p:nvPr/>
            </p:nvSpPr>
            <p:spPr bwMode="auto">
              <a:xfrm>
                <a:off x="5001818" y="3238521"/>
                <a:ext cx="228600" cy="242888"/>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p:cNvSpPr>
                <a:spLocks/>
              </p:cNvSpPr>
              <p:nvPr/>
            </p:nvSpPr>
            <p:spPr bwMode="auto">
              <a:xfrm>
                <a:off x="5097068" y="3238521"/>
                <a:ext cx="228600" cy="242888"/>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Freeform 7"/>
            <p:cNvSpPr>
              <a:spLocks/>
            </p:cNvSpPr>
            <p:nvPr/>
          </p:nvSpPr>
          <p:spPr bwMode="auto">
            <a:xfrm>
              <a:off x="4857230" y="4851619"/>
              <a:ext cx="466120" cy="1128590"/>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5345546" y="4330863"/>
              <a:ext cx="286843" cy="430264"/>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11"/>
            <p:cNvSpPr>
              <a:spLocks noChangeArrowheads="1"/>
            </p:cNvSpPr>
            <p:nvPr/>
          </p:nvSpPr>
          <p:spPr bwMode="auto">
            <a:xfrm>
              <a:off x="4710393" y="4330863"/>
              <a:ext cx="122933" cy="746133"/>
            </a:xfrm>
            <a:prstGeom prst="rect">
              <a:avLst/>
            </a:pr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p:nvSpPr>
          <p:spPr bwMode="auto">
            <a:xfrm>
              <a:off x="4706979" y="4948941"/>
              <a:ext cx="126347" cy="254402"/>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p:nvSpPr>
          <p:spPr bwMode="auto">
            <a:xfrm>
              <a:off x="5506041" y="4634780"/>
              <a:ext cx="250988" cy="126347"/>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21"/>
            <p:cNvSpPr>
              <a:spLocks noChangeArrowheads="1"/>
            </p:cNvSpPr>
            <p:nvPr/>
          </p:nvSpPr>
          <p:spPr bwMode="auto">
            <a:xfrm>
              <a:off x="4710393" y="4330863"/>
              <a:ext cx="122933"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22"/>
            <p:cNvSpPr>
              <a:spLocks noChangeArrowheads="1"/>
            </p:cNvSpPr>
            <p:nvPr/>
          </p:nvSpPr>
          <p:spPr bwMode="auto">
            <a:xfrm>
              <a:off x="5345546" y="4330863"/>
              <a:ext cx="126347"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0"/>
            <p:cNvSpPr/>
            <p:nvPr/>
          </p:nvSpPr>
          <p:spPr bwMode="auto">
            <a:xfrm>
              <a:off x="4688198" y="4018410"/>
              <a:ext cx="805892" cy="833210"/>
            </a:xfrm>
            <a:custGeom>
              <a:avLst/>
              <a:gdLst>
                <a:gd name="connsiteX0" fmla="*/ 170572 w 805892"/>
                <a:gd name="connsiteY0" fmla="*/ 0 h 833210"/>
                <a:gd name="connsiteX1" fmla="*/ 252379 w 805892"/>
                <a:gd name="connsiteY1" fmla="*/ 0 h 833210"/>
                <a:gd name="connsiteX2" fmla="*/ 319176 w 805892"/>
                <a:gd name="connsiteY2" fmla="*/ 0 h 833210"/>
                <a:gd name="connsiteX3" fmla="*/ 321764 w 805892"/>
                <a:gd name="connsiteY3" fmla="*/ 9339 h 833210"/>
                <a:gd name="connsiteX4" fmla="*/ 402946 w 805892"/>
                <a:gd name="connsiteY4" fmla="*/ 48535 h 833210"/>
                <a:gd name="connsiteX5" fmla="*/ 484128 w 805892"/>
                <a:gd name="connsiteY5" fmla="*/ 9339 h 833210"/>
                <a:gd name="connsiteX6" fmla="*/ 486717 w 805892"/>
                <a:gd name="connsiteY6" fmla="*/ 0 h 833210"/>
                <a:gd name="connsiteX7" fmla="*/ 521856 w 805892"/>
                <a:gd name="connsiteY7" fmla="*/ 0 h 833210"/>
                <a:gd name="connsiteX8" fmla="*/ 635320 w 805892"/>
                <a:gd name="connsiteY8" fmla="*/ 0 h 833210"/>
                <a:gd name="connsiteX9" fmla="*/ 805892 w 805892"/>
                <a:gd name="connsiteY9" fmla="*/ 170093 h 833210"/>
                <a:gd name="connsiteX10" fmla="*/ 805892 w 805892"/>
                <a:gd name="connsiteY10" fmla="*/ 313070 h 833210"/>
                <a:gd name="connsiteX11" fmla="*/ 635320 w 805892"/>
                <a:gd name="connsiteY11" fmla="*/ 313070 h 833210"/>
                <a:gd name="connsiteX12" fmla="*/ 635320 w 805892"/>
                <a:gd name="connsiteY12" fmla="*/ 833210 h 833210"/>
                <a:gd name="connsiteX13" fmla="*/ 170572 w 805892"/>
                <a:gd name="connsiteY13" fmla="*/ 833210 h 833210"/>
                <a:gd name="connsiteX14" fmla="*/ 170572 w 805892"/>
                <a:gd name="connsiteY14" fmla="*/ 313070 h 833210"/>
                <a:gd name="connsiteX15" fmla="*/ 0 w 805892"/>
                <a:gd name="connsiteY15" fmla="*/ 313070 h 833210"/>
                <a:gd name="connsiteX16" fmla="*/ 0 w 805892"/>
                <a:gd name="connsiteY16" fmla="*/ 170093 h 833210"/>
                <a:gd name="connsiteX17" fmla="*/ 170572 w 805892"/>
                <a:gd name="connsiteY17" fmla="*/ 0 h 8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892" h="833210">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6"/>
            <p:cNvSpPr>
              <a:spLocks/>
            </p:cNvSpPr>
            <p:nvPr/>
          </p:nvSpPr>
          <p:spPr bwMode="auto">
            <a:xfrm>
              <a:off x="5202124" y="5963136"/>
              <a:ext cx="278306" cy="145128"/>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4857230" y="5963136"/>
              <a:ext cx="278306" cy="145128"/>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TextBox 104"/>
          <p:cNvSpPr txBox="1"/>
          <p:nvPr/>
        </p:nvSpPr>
        <p:spPr>
          <a:xfrm>
            <a:off x="1197834" y="4111604"/>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tx1">
                        <a:lumMod val="50000"/>
                      </a:schemeClr>
                    </a:gs>
                    <a:gs pos="30000">
                      <a:schemeClr val="tx1">
                        <a:lumMod val="50000"/>
                      </a:schemeClr>
                    </a:gs>
                  </a:gsLst>
                  <a:lin ang="5400000" scaled="0"/>
                </a:gradFill>
              </a:rPr>
              <a:t>DEV</a:t>
            </a:r>
          </a:p>
        </p:txBody>
      </p:sp>
      <p:sp>
        <p:nvSpPr>
          <p:cNvPr id="106" name="TextBox 105"/>
          <p:cNvSpPr txBox="1"/>
          <p:nvPr/>
        </p:nvSpPr>
        <p:spPr>
          <a:xfrm>
            <a:off x="5138501" y="4140050"/>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bg1"/>
                    </a:gs>
                    <a:gs pos="30000">
                      <a:schemeClr val="bg1"/>
                    </a:gs>
                  </a:gsLst>
                  <a:lin ang="5400000" scaled="0"/>
                </a:gradFill>
              </a:rPr>
              <a:t>OPS</a:t>
            </a:r>
          </a:p>
        </p:txBody>
      </p:sp>
      <p:grpSp>
        <p:nvGrpSpPr>
          <p:cNvPr id="108" name="Group 107"/>
          <p:cNvGrpSpPr/>
          <p:nvPr/>
        </p:nvGrpSpPr>
        <p:grpSpPr>
          <a:xfrm>
            <a:off x="1848535" y="4023484"/>
            <a:ext cx="655124" cy="67604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91427" tIns="45713" rIns="91427" bIns="45713" numCol="1" anchor="t" anchorCtr="0" compatLnSpc="1">
              <a:prstTxWarp prst="textNoShape">
                <a:avLst/>
              </a:prstTxWarp>
            </a:bodyPr>
            <a:lstStyle/>
            <a:p>
              <a:pPr marL="0" marR="0" lvl="0" indent="0" defTabSz="91400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srgbClr val="000000"/>
                </a:solidFill>
                <a:effectLst/>
                <a:uLnTx/>
                <a:uFillTx/>
              </a:endParaRPr>
            </a:p>
          </p:txBody>
        </p:sp>
      </p:grpSp>
      <p:sp>
        <p:nvSpPr>
          <p:cNvPr id="63" name="Rectangle 1"/>
          <p:cNvSpPr>
            <a:spLocks noChangeArrowheads="1"/>
          </p:cNvSpPr>
          <p:nvPr/>
        </p:nvSpPr>
        <p:spPr bwMode="auto">
          <a:xfrm>
            <a:off x="0" y="5822950"/>
            <a:ext cx="12436475" cy="1171575"/>
          </a:xfrm>
          <a:prstGeom prst="rect">
            <a:avLst/>
          </a:prstGeom>
          <a:solidFill>
            <a:srgbClr val="F2F2F2"/>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WordArt 61"/>
          <p:cNvSpPr>
            <a:spLocks noChangeArrowheads="1" noChangeShapeType="1" noTextEdit="1"/>
          </p:cNvSpPr>
          <p:nvPr/>
        </p:nvSpPr>
        <p:spPr bwMode="auto">
          <a:xfrm>
            <a:off x="10440988" y="6438900"/>
            <a:ext cx="1504950" cy="306388"/>
          </a:xfrm>
          <a:prstGeom prst="rect">
            <a:avLst/>
          </a:prstGeom>
        </p:spPr>
        <p:txBody>
          <a:bodyPr wrap="none" fromWordArt="1">
            <a:prstTxWarp prst="textCurveUp">
              <a:avLst>
                <a:gd name="adj" fmla="val 23222"/>
              </a:avLst>
            </a:prstTxWarp>
          </a:bodyPr>
          <a:lstStyle/>
          <a:p>
            <a:pPr algn="ctr"/>
            <a:r>
              <a:rPr lang="en-US" sz="2400" dirty="0" err="1">
                <a:ln w="9360" cap="flat">
                  <a:solidFill>
                    <a:srgbClr val="FF8C00"/>
                  </a:solidFill>
                  <a:miter lim="800000"/>
                  <a:headEnd/>
                  <a:tailEnd/>
                </a:ln>
                <a:blipFill dpi="0" rotWithShape="0">
                  <a:blip r:embed="rId4"/>
                  <a:srcRect/>
                  <a:tile tx="0" ty="0" sx="100000" sy="100000" flip="none" algn="tl"/>
                </a:blipFill>
                <a:effectLst>
                  <a:outerShdw dist="152735" dir="2700000" algn="ctr" rotWithShape="0">
                    <a:srgbClr val="868686"/>
                  </a:outerShdw>
                </a:effectLst>
                <a:latin typeface="Arial Black" panose="020B0A04020102020204" pitchFamily="34" charset="0"/>
              </a:rPr>
              <a:t>Umesh</a:t>
            </a:r>
            <a:r>
              <a:rPr lang="en-US" sz="2400" dirty="0">
                <a:ln w="9360" cap="flat">
                  <a:solidFill>
                    <a:srgbClr val="FF8C00"/>
                  </a:solidFill>
                  <a:miter lim="800000"/>
                  <a:headEnd/>
                  <a:tailEnd/>
                </a:ln>
                <a:blipFill dpi="0" rotWithShape="0">
                  <a:blip r:embed="rId4"/>
                  <a:srcRect/>
                  <a:tile tx="0" ty="0" sx="100000" sy="100000" flip="none" algn="tl"/>
                </a:blipFill>
                <a:effectLst>
                  <a:outerShdw dist="152735" dir="2700000" algn="ctr" rotWithShape="0">
                    <a:srgbClr val="868686"/>
                  </a:outerShdw>
                </a:effectLst>
                <a:latin typeface="Arial Black" panose="020B0A04020102020204" pitchFamily="34" charset="0"/>
              </a:rPr>
              <a:t> </a:t>
            </a:r>
            <a:r>
              <a:rPr lang="en-US" sz="2400" dirty="0" err="1">
                <a:ln w="9360" cap="flat">
                  <a:solidFill>
                    <a:srgbClr val="FF8C00"/>
                  </a:solidFill>
                  <a:miter lim="800000"/>
                  <a:headEnd/>
                  <a:tailEnd/>
                </a:ln>
                <a:blipFill dpi="0" rotWithShape="0">
                  <a:blip r:embed="rId4"/>
                  <a:srcRect/>
                  <a:tile tx="0" ty="0" sx="100000" sy="100000" flip="none" algn="tl"/>
                </a:blipFill>
                <a:effectLst>
                  <a:outerShdw dist="152735" dir="2700000" algn="ctr" rotWithShape="0">
                    <a:srgbClr val="868686"/>
                  </a:outerShdw>
                </a:effectLst>
                <a:latin typeface="Arial Black" panose="020B0A04020102020204" pitchFamily="34" charset="0"/>
              </a:rPr>
              <a:t>Worlikar</a:t>
            </a:r>
            <a:endParaRPr lang="en-US" sz="2400" dirty="0">
              <a:ln w="9360" cap="flat">
                <a:solidFill>
                  <a:srgbClr val="FF8C00"/>
                </a:solidFill>
                <a:miter lim="800000"/>
                <a:headEnd/>
                <a:tailEnd/>
              </a:ln>
              <a:blipFill dpi="0" rotWithShape="0">
                <a:blip r:embed="rId4"/>
                <a:srcRect/>
                <a:tile tx="0" ty="0" sx="100000" sy="100000" flip="none" algn="tl"/>
              </a:blipFill>
              <a:effectLst>
                <a:outerShdw dist="152735" dir="2700000" algn="ctr" rotWithShape="0">
                  <a:srgbClr val="868686"/>
                </a:outerShdw>
              </a:effectLst>
              <a:latin typeface="Arial Black" panose="020B0A04020102020204" pitchFamily="34" charset="0"/>
            </a:endParaRPr>
          </a:p>
        </p:txBody>
      </p:sp>
    </p:spTree>
    <p:extLst>
      <p:ext uri="{BB962C8B-B14F-4D97-AF65-F5344CB8AC3E}">
        <p14:creationId xmlns:p14="http://schemas.microsoft.com/office/powerpoint/2010/main" val="3378276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82563" y="365125"/>
            <a:ext cx="11999912" cy="6035675"/>
          </a:xfrm>
          <a:prstGeom prst="rect">
            <a:avLst/>
          </a:prstGeom>
          <a:solidFill>
            <a:srgbClr val="F2F2F2"/>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987550"/>
            <a:ext cx="8286750" cy="469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Rectangle 3"/>
          <p:cNvSpPr>
            <a:spLocks noChangeArrowheads="1"/>
          </p:cNvSpPr>
          <p:nvPr/>
        </p:nvSpPr>
        <p:spPr bwMode="auto">
          <a:xfrm>
            <a:off x="287338" y="582613"/>
            <a:ext cx="3108325"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1pPr>
            <a:lvl2pPr>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2pPr>
            <a:lvl3pPr>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3pPr>
            <a:lvl4pPr>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4pPr>
            <a:lvl5pPr>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9pPr>
          </a:lstStyle>
          <a:p>
            <a:pPr marL="142875" indent="-141288" hangingPunct="1">
              <a:lnSpc>
                <a:spcPct val="90000"/>
              </a:lnSpc>
            </a:pPr>
            <a:r>
              <a:rPr lang="en-US" altLang="en-US" sz="2400" b="1">
                <a:solidFill>
                  <a:srgbClr val="505050"/>
                </a:solidFill>
                <a:latin typeface="Segoe UI" panose="020B0502040204020203" pitchFamily="34" charset="0"/>
              </a:rPr>
              <a:t>“DevOps</a:t>
            </a:r>
            <a:r>
              <a:rPr lang="en-US" altLang="en-US" sz="2400">
                <a:solidFill>
                  <a:srgbClr val="505050"/>
                </a:solidFill>
                <a:latin typeface="Segoe UI" panose="020B0502040204020203" pitchFamily="34" charset="0"/>
              </a:rPr>
              <a:t> is development </a:t>
            </a:r>
            <a:br>
              <a:rPr lang="en-US" altLang="en-US" sz="2400">
                <a:solidFill>
                  <a:srgbClr val="505050"/>
                </a:solidFill>
                <a:latin typeface="Segoe UI" panose="020B0502040204020203" pitchFamily="34" charset="0"/>
              </a:rPr>
            </a:br>
            <a:r>
              <a:rPr lang="en-US" altLang="en-US" sz="2400">
                <a:solidFill>
                  <a:srgbClr val="505050"/>
                </a:solidFill>
                <a:latin typeface="Segoe UI" panose="020B0502040204020203" pitchFamily="34" charset="0"/>
              </a:rPr>
              <a:t>and operations </a:t>
            </a:r>
            <a:r>
              <a:rPr lang="en-US" altLang="en-US" sz="2400">
                <a:solidFill>
                  <a:srgbClr val="FCB614"/>
                </a:solidFill>
                <a:latin typeface="Segoe UI" panose="020B0502040204020203" pitchFamily="34" charset="0"/>
              </a:rPr>
              <a:t>collaboration</a:t>
            </a:r>
            <a:r>
              <a:rPr lang="en-US" altLang="en-US" sz="2400">
                <a:solidFill>
                  <a:srgbClr val="505050"/>
                </a:solidFill>
                <a:latin typeface="Segoe UI" panose="020B0502040204020203" pitchFamily="34" charset="0"/>
              </a:rPr>
              <a:t>”</a:t>
            </a:r>
          </a:p>
        </p:txBody>
      </p:sp>
      <p:sp>
        <p:nvSpPr>
          <p:cNvPr id="18436" name="Rectangle 4"/>
          <p:cNvSpPr>
            <a:spLocks noChangeArrowheads="1"/>
          </p:cNvSpPr>
          <p:nvPr/>
        </p:nvSpPr>
        <p:spPr bwMode="auto">
          <a:xfrm>
            <a:off x="9509125" y="582613"/>
            <a:ext cx="2800350"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1pPr>
            <a:lvl2pPr>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2pPr>
            <a:lvl3pPr>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3pPr>
            <a:lvl4pPr>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4pPr>
            <a:lvl5pPr>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9pPr>
          </a:lstStyle>
          <a:p>
            <a:pPr marL="133350" indent="-131763" hangingPunct="1">
              <a:lnSpc>
                <a:spcPct val="90000"/>
              </a:lnSpc>
            </a:pPr>
            <a:r>
              <a:rPr lang="en-US" altLang="en-US" sz="2400" b="1">
                <a:solidFill>
                  <a:srgbClr val="505050"/>
                </a:solidFill>
                <a:latin typeface="Segoe UI" panose="020B0502040204020203" pitchFamily="34" charset="0"/>
              </a:rPr>
              <a:t>“DevOps</a:t>
            </a:r>
            <a:r>
              <a:rPr lang="en-US" altLang="en-US" sz="2400">
                <a:solidFill>
                  <a:srgbClr val="505050"/>
                </a:solidFill>
                <a:latin typeface="Segoe UI" panose="020B0502040204020203" pitchFamily="34" charset="0"/>
              </a:rPr>
              <a:t> is treating your </a:t>
            </a:r>
            <a:r>
              <a:rPr lang="en-US" altLang="en-US" sz="2400">
                <a:solidFill>
                  <a:srgbClr val="00BCF2"/>
                </a:solidFill>
                <a:latin typeface="Segoe UI" panose="020B0502040204020203" pitchFamily="34" charset="0"/>
              </a:rPr>
              <a:t>infrastructure </a:t>
            </a:r>
            <a:br>
              <a:rPr lang="en-US" altLang="en-US" sz="2400">
                <a:solidFill>
                  <a:srgbClr val="00BCF2"/>
                </a:solidFill>
                <a:latin typeface="Segoe UI" panose="020B0502040204020203" pitchFamily="34" charset="0"/>
              </a:rPr>
            </a:br>
            <a:r>
              <a:rPr lang="en-US" altLang="en-US" sz="2400">
                <a:solidFill>
                  <a:srgbClr val="00BCF2"/>
                </a:solidFill>
                <a:latin typeface="Segoe UI" panose="020B0502040204020203" pitchFamily="34" charset="0"/>
              </a:rPr>
              <a:t>as code</a:t>
            </a:r>
            <a:r>
              <a:rPr lang="en-US" altLang="en-US" sz="2400">
                <a:solidFill>
                  <a:srgbClr val="505050"/>
                </a:solidFill>
                <a:latin typeface="Segoe UI" panose="020B0502040204020203" pitchFamily="34" charset="0"/>
              </a:rPr>
              <a:t>”</a:t>
            </a:r>
          </a:p>
        </p:txBody>
      </p:sp>
      <p:sp>
        <p:nvSpPr>
          <p:cNvPr id="18437" name="Rectangle 5"/>
          <p:cNvSpPr>
            <a:spLocks noChangeArrowheads="1"/>
          </p:cNvSpPr>
          <p:nvPr/>
        </p:nvSpPr>
        <p:spPr bwMode="auto">
          <a:xfrm>
            <a:off x="196850" y="2727325"/>
            <a:ext cx="2471738"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marL="142875" indent="-141288" hangingPunct="1">
              <a:lnSpc>
                <a:spcPct val="90000"/>
              </a:lnSpc>
            </a:pPr>
            <a:r>
              <a:rPr lang="en-US" altLang="en-US" sz="2400" b="1">
                <a:solidFill>
                  <a:srgbClr val="505050"/>
                </a:solidFill>
                <a:latin typeface="Segoe UI" panose="020B0502040204020203" pitchFamily="34" charset="0"/>
              </a:rPr>
              <a:t>“DevOps</a:t>
            </a:r>
            <a:r>
              <a:rPr lang="en-US" altLang="en-US" sz="2400">
                <a:solidFill>
                  <a:srgbClr val="505050"/>
                </a:solidFill>
                <a:latin typeface="Segoe UI" panose="020B0502040204020203" pitchFamily="34" charset="0"/>
              </a:rPr>
              <a:t> </a:t>
            </a:r>
            <a:br>
              <a:rPr lang="en-US" altLang="en-US" sz="2400">
                <a:solidFill>
                  <a:srgbClr val="505050"/>
                </a:solidFill>
                <a:latin typeface="Segoe UI" panose="020B0502040204020203" pitchFamily="34" charset="0"/>
              </a:rPr>
            </a:br>
            <a:r>
              <a:rPr lang="en-US" altLang="en-US" sz="2400">
                <a:solidFill>
                  <a:srgbClr val="505050"/>
                </a:solidFill>
                <a:latin typeface="Segoe UI" panose="020B0502040204020203" pitchFamily="34" charset="0"/>
              </a:rPr>
              <a:t>is using </a:t>
            </a:r>
            <a:r>
              <a:rPr lang="en-US" altLang="en-US" sz="2400">
                <a:solidFill>
                  <a:srgbClr val="FCB614"/>
                </a:solidFill>
                <a:latin typeface="Segoe UI" panose="020B0502040204020203" pitchFamily="34" charset="0"/>
              </a:rPr>
              <a:t>automation</a:t>
            </a:r>
            <a:r>
              <a:rPr lang="en-US" altLang="en-US" sz="2400">
                <a:solidFill>
                  <a:srgbClr val="505050"/>
                </a:solidFill>
                <a:latin typeface="Segoe UI" panose="020B0502040204020203" pitchFamily="34" charset="0"/>
              </a:rPr>
              <a:t>”</a:t>
            </a:r>
          </a:p>
        </p:txBody>
      </p:sp>
      <p:sp>
        <p:nvSpPr>
          <p:cNvPr id="18438" name="Rectangle 6"/>
          <p:cNvSpPr>
            <a:spLocks noChangeArrowheads="1"/>
          </p:cNvSpPr>
          <p:nvPr/>
        </p:nvSpPr>
        <p:spPr bwMode="auto">
          <a:xfrm>
            <a:off x="9955213" y="4645025"/>
            <a:ext cx="1841500"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1pPr>
            <a:lvl2pPr>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2pPr>
            <a:lvl3pPr>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3pPr>
            <a:lvl4pPr>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4pPr>
            <a:lvl5pPr>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42875" algn="l"/>
                <a:tab pos="457200" algn="l"/>
                <a:tab pos="914400" algn="l"/>
                <a:tab pos="1371600" algn="l"/>
                <a:tab pos="1828800" algn="l"/>
              </a:tabLst>
              <a:defRPr>
                <a:solidFill>
                  <a:srgbClr val="000000"/>
                </a:solidFill>
                <a:latin typeface="Arial" panose="020B0604020202020204" pitchFamily="34" charset="0"/>
                <a:cs typeface="WenQuanYi Zen Hei Sharp" charset="0"/>
              </a:defRPr>
            </a:lvl9pPr>
          </a:lstStyle>
          <a:p>
            <a:pPr marL="142875" indent="-141288" hangingPunct="1">
              <a:lnSpc>
                <a:spcPct val="90000"/>
              </a:lnSpc>
            </a:pPr>
            <a:r>
              <a:rPr lang="en-US" altLang="en-US" sz="2400" b="1">
                <a:solidFill>
                  <a:srgbClr val="505050"/>
                </a:solidFill>
                <a:latin typeface="Segoe UI" panose="020B0502040204020203" pitchFamily="34" charset="0"/>
              </a:rPr>
              <a:t>“</a:t>
            </a:r>
            <a:r>
              <a:rPr lang="en-US" altLang="en-US" sz="2400">
                <a:solidFill>
                  <a:srgbClr val="00BCF2"/>
                </a:solidFill>
                <a:latin typeface="Segoe UI" panose="020B0502040204020203" pitchFamily="34" charset="0"/>
              </a:rPr>
              <a:t>Kanban</a:t>
            </a:r>
            <a:r>
              <a:rPr lang="en-US" altLang="en-US" sz="2400">
                <a:solidFill>
                  <a:srgbClr val="0072C6"/>
                </a:solidFill>
                <a:latin typeface="Segoe UI" panose="020B0502040204020203" pitchFamily="34" charset="0"/>
              </a:rPr>
              <a:t> </a:t>
            </a:r>
            <a:br>
              <a:rPr lang="en-US" altLang="en-US" sz="2400">
                <a:solidFill>
                  <a:srgbClr val="0072C6"/>
                </a:solidFill>
                <a:latin typeface="Segoe UI" panose="020B0502040204020203" pitchFamily="34" charset="0"/>
              </a:rPr>
            </a:br>
            <a:r>
              <a:rPr lang="en-US" altLang="en-US" sz="2400">
                <a:solidFill>
                  <a:srgbClr val="505050"/>
                </a:solidFill>
                <a:latin typeface="Segoe UI" panose="020B0502040204020203" pitchFamily="34" charset="0"/>
              </a:rPr>
              <a:t>for Ops?”</a:t>
            </a:r>
          </a:p>
        </p:txBody>
      </p:sp>
      <p:sp>
        <p:nvSpPr>
          <p:cNvPr id="18439" name="Rectangle 7"/>
          <p:cNvSpPr>
            <a:spLocks noChangeArrowheads="1"/>
          </p:cNvSpPr>
          <p:nvPr/>
        </p:nvSpPr>
        <p:spPr bwMode="auto">
          <a:xfrm>
            <a:off x="9723438" y="3303588"/>
            <a:ext cx="233997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335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marL="133350" indent="-131763" hangingPunct="1">
              <a:lnSpc>
                <a:spcPct val="90000"/>
              </a:lnSpc>
            </a:pPr>
            <a:r>
              <a:rPr lang="en-US" altLang="en-US" sz="2400" b="1">
                <a:solidFill>
                  <a:srgbClr val="505050"/>
                </a:solidFill>
                <a:latin typeface="Segoe UI" panose="020B0502040204020203" pitchFamily="34" charset="0"/>
              </a:rPr>
              <a:t>“DevOps</a:t>
            </a:r>
            <a:r>
              <a:rPr lang="en-US" altLang="en-US" sz="2400">
                <a:solidFill>
                  <a:srgbClr val="505050"/>
                </a:solidFill>
                <a:latin typeface="Segoe UI" panose="020B0502040204020203" pitchFamily="34" charset="0"/>
              </a:rPr>
              <a:t> </a:t>
            </a:r>
            <a:br>
              <a:rPr lang="en-US" altLang="en-US" sz="2400">
                <a:solidFill>
                  <a:srgbClr val="505050"/>
                </a:solidFill>
                <a:latin typeface="Segoe UI" panose="020B0502040204020203" pitchFamily="34" charset="0"/>
              </a:rPr>
            </a:br>
            <a:r>
              <a:rPr lang="en-US" altLang="en-US" sz="2400">
                <a:solidFill>
                  <a:srgbClr val="505050"/>
                </a:solidFill>
                <a:latin typeface="Segoe UI" panose="020B0502040204020203" pitchFamily="34" charset="0"/>
              </a:rPr>
              <a:t>is feature </a:t>
            </a:r>
            <a:r>
              <a:rPr lang="en-US" altLang="en-US" sz="2400">
                <a:solidFill>
                  <a:srgbClr val="00BCF2"/>
                </a:solidFill>
                <a:latin typeface="Segoe UI" panose="020B0502040204020203" pitchFamily="34" charset="0"/>
              </a:rPr>
              <a:t>switches</a:t>
            </a:r>
            <a:r>
              <a:rPr lang="en-US" altLang="en-US" sz="2400">
                <a:solidFill>
                  <a:srgbClr val="505050"/>
                </a:solidFill>
                <a:latin typeface="Segoe UI" panose="020B0502040204020203" pitchFamily="34" charset="0"/>
              </a:rPr>
              <a:t>”</a:t>
            </a:r>
          </a:p>
        </p:txBody>
      </p:sp>
      <p:sp>
        <p:nvSpPr>
          <p:cNvPr id="18440" name="Rectangle 8"/>
          <p:cNvSpPr>
            <a:spLocks noChangeArrowheads="1"/>
          </p:cNvSpPr>
          <p:nvPr/>
        </p:nvSpPr>
        <p:spPr bwMode="auto">
          <a:xfrm>
            <a:off x="309563" y="4897438"/>
            <a:ext cx="252571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52400" algn="l"/>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marL="152400" indent="-150813" hangingPunct="1">
              <a:lnSpc>
                <a:spcPct val="90000"/>
              </a:lnSpc>
            </a:pPr>
            <a:r>
              <a:rPr lang="en-US" altLang="en-US" sz="2400" b="1">
                <a:solidFill>
                  <a:srgbClr val="505050"/>
                </a:solidFill>
                <a:latin typeface="Segoe UI" panose="020B0502040204020203" pitchFamily="34" charset="0"/>
              </a:rPr>
              <a:t>“DevOps</a:t>
            </a:r>
            <a:r>
              <a:rPr lang="en-US" altLang="en-US" sz="2400">
                <a:solidFill>
                  <a:srgbClr val="505050"/>
                </a:solidFill>
                <a:latin typeface="Segoe UI" panose="020B0502040204020203" pitchFamily="34" charset="0"/>
              </a:rPr>
              <a:t> </a:t>
            </a:r>
            <a:r>
              <a:rPr lang="en-US" altLang="en-US" sz="2400">
                <a:solidFill>
                  <a:srgbClr val="FFFFFF"/>
                </a:solidFill>
                <a:latin typeface="Segoe UI" panose="020B0502040204020203" pitchFamily="34" charset="0"/>
              </a:rPr>
              <a:t/>
            </a:r>
            <a:br>
              <a:rPr lang="en-US" altLang="en-US" sz="2400">
                <a:solidFill>
                  <a:srgbClr val="FFFFFF"/>
                </a:solidFill>
                <a:latin typeface="Segoe UI" panose="020B0502040204020203" pitchFamily="34" charset="0"/>
              </a:rPr>
            </a:br>
            <a:r>
              <a:rPr lang="en-US" altLang="en-US" sz="2400">
                <a:solidFill>
                  <a:srgbClr val="505050"/>
                </a:solidFill>
                <a:latin typeface="Segoe UI" panose="020B0502040204020203" pitchFamily="34" charset="0"/>
              </a:rPr>
              <a:t>is </a:t>
            </a:r>
            <a:r>
              <a:rPr lang="en-US" altLang="en-US" sz="2400">
                <a:solidFill>
                  <a:srgbClr val="FCB614"/>
                </a:solidFill>
                <a:latin typeface="Segoe UI" panose="020B0502040204020203" pitchFamily="34" charset="0"/>
              </a:rPr>
              <a:t>small </a:t>
            </a:r>
            <a:r>
              <a:rPr lang="en-US" altLang="en-US" sz="2400">
                <a:solidFill>
                  <a:srgbClr val="505050"/>
                </a:solidFill>
                <a:latin typeface="Segoe UI" panose="020B0502040204020203" pitchFamily="34" charset="0"/>
              </a:rPr>
              <a:t>deployments”</a:t>
            </a:r>
          </a:p>
        </p:txBody>
      </p:sp>
      <p:grpSp>
        <p:nvGrpSpPr>
          <p:cNvPr id="18441" name="Group 9"/>
          <p:cNvGrpSpPr>
            <a:grpSpLocks/>
          </p:cNvGrpSpPr>
          <p:nvPr/>
        </p:nvGrpSpPr>
        <p:grpSpPr bwMode="auto">
          <a:xfrm>
            <a:off x="3932238" y="912813"/>
            <a:ext cx="1747837" cy="1241425"/>
            <a:chOff x="2477" y="575"/>
            <a:chExt cx="1101" cy="782"/>
          </a:xfrm>
        </p:grpSpPr>
        <p:sp>
          <p:nvSpPr>
            <p:cNvPr id="18442" name="Rectangle 10"/>
            <p:cNvSpPr>
              <a:spLocks noChangeArrowheads="1"/>
            </p:cNvSpPr>
            <p:nvPr/>
          </p:nvSpPr>
          <p:spPr bwMode="auto">
            <a:xfrm>
              <a:off x="2477" y="575"/>
              <a:ext cx="1101" cy="521"/>
            </a:xfrm>
            <a:prstGeom prst="rect">
              <a:avLst/>
            </a:pr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46160" rIns="182880" bIns="146160" anchor="ct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90000"/>
                </a:lnSpc>
              </a:pPr>
              <a:r>
                <a:rPr lang="en-US" altLang="en-US" sz="2000">
                  <a:solidFill>
                    <a:srgbClr val="FFFFFF"/>
                  </a:solidFill>
                  <a:latin typeface="Segoe UI" panose="020B0502040204020203" pitchFamily="34" charset="0"/>
                </a:rPr>
                <a:t>It’s DevOps!</a:t>
              </a:r>
            </a:p>
          </p:txBody>
        </p:sp>
        <p:sp>
          <p:nvSpPr>
            <p:cNvPr id="18443" name="AutoShape 11"/>
            <p:cNvSpPr>
              <a:spLocks noChangeArrowheads="1"/>
            </p:cNvSpPr>
            <p:nvPr/>
          </p:nvSpPr>
          <p:spPr bwMode="auto">
            <a:xfrm flipH="1" flipV="1">
              <a:off x="3190" y="1096"/>
              <a:ext cx="301" cy="260"/>
            </a:xfrm>
            <a:custGeom>
              <a:avLst/>
              <a:gdLst>
                <a:gd name="G0" fmla="*/ 1154 7 1"/>
                <a:gd name="G1" fmla="*/ G0 1 12"/>
                <a:gd name="G2" fmla="*/ 1334 7 1"/>
                <a:gd name="G3" fmla="*/ G2 1 12"/>
                <a:gd name="G4" fmla="*/ 1154 11 1"/>
                <a:gd name="G5" fmla="*/ G4 1 12"/>
                <a:gd name="G6" fmla="*/ 1154 1 2"/>
                <a:gd name="G7" fmla="+- 1154 0 0"/>
                <a:gd name="G8" fmla="*/ 1334 1 2"/>
                <a:gd name="G9" fmla="+- 1334 0 0"/>
                <a:gd name="G10" fmla="*/ 1334 1 12"/>
              </a:gdLst>
              <a:ahLst/>
              <a:cxnLst>
                <a:cxn ang="0">
                  <a:pos x="r" y="vc"/>
                </a:cxn>
                <a:cxn ang="5400000">
                  <a:pos x="hc" y="b"/>
                </a:cxn>
                <a:cxn ang="10800000">
                  <a:pos x="l" y="vc"/>
                </a:cxn>
                <a:cxn ang="16200000">
                  <a:pos x="hc" y="t"/>
                </a:cxn>
              </a:cxnLst>
              <a:rect l="0" t="0" r="0" b="0"/>
              <a:pathLst>
                <a:path>
                  <a:moveTo>
                    <a:pt x="0" y="1154"/>
                  </a:moveTo>
                  <a:lnTo>
                    <a:pt x="0" y="0"/>
                  </a:lnTo>
                  <a:lnTo>
                    <a:pt x="1334" y="1154"/>
                  </a:lnTo>
                  <a:close/>
                </a:path>
              </a:pathLst>
            </a:cu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8444" name="Group 12"/>
          <p:cNvGrpSpPr>
            <a:grpSpLocks/>
          </p:cNvGrpSpPr>
          <p:nvPr/>
        </p:nvGrpSpPr>
        <p:grpSpPr bwMode="auto">
          <a:xfrm>
            <a:off x="2619375" y="3622675"/>
            <a:ext cx="1431925" cy="1017588"/>
            <a:chOff x="1650" y="2282"/>
            <a:chExt cx="902" cy="641"/>
          </a:xfrm>
        </p:grpSpPr>
        <p:sp>
          <p:nvSpPr>
            <p:cNvPr id="18445" name="Rectangle 13"/>
            <p:cNvSpPr>
              <a:spLocks noChangeArrowheads="1"/>
            </p:cNvSpPr>
            <p:nvPr/>
          </p:nvSpPr>
          <p:spPr bwMode="auto">
            <a:xfrm>
              <a:off x="1650" y="2282"/>
              <a:ext cx="902" cy="426"/>
            </a:xfrm>
            <a:prstGeom prst="rect">
              <a:avLst/>
            </a:pr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46160" rIns="182880" bIns="146160" anchor="ct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90000"/>
                </a:lnSpc>
              </a:pPr>
              <a:r>
                <a:rPr lang="en-US" altLang="en-US" sz="1600">
                  <a:solidFill>
                    <a:srgbClr val="FFFFFF"/>
                  </a:solidFill>
                  <a:latin typeface="Segoe UI" panose="020B0502040204020203" pitchFamily="34" charset="0"/>
                </a:rPr>
                <a:t>It’s DevOps!</a:t>
              </a:r>
            </a:p>
          </p:txBody>
        </p:sp>
        <p:sp>
          <p:nvSpPr>
            <p:cNvPr id="18446" name="AutoShape 14"/>
            <p:cNvSpPr>
              <a:spLocks noChangeArrowheads="1"/>
            </p:cNvSpPr>
            <p:nvPr/>
          </p:nvSpPr>
          <p:spPr bwMode="auto">
            <a:xfrm flipH="1" flipV="1">
              <a:off x="1769" y="2710"/>
              <a:ext cx="247" cy="213"/>
            </a:xfrm>
            <a:custGeom>
              <a:avLst/>
              <a:gdLst>
                <a:gd name="G0" fmla="*/ 945 7 1"/>
                <a:gd name="G1" fmla="*/ G0 1 12"/>
                <a:gd name="G2" fmla="*/ 1093 7 1"/>
                <a:gd name="G3" fmla="*/ G2 1 12"/>
                <a:gd name="G4" fmla="*/ 945 11 1"/>
                <a:gd name="G5" fmla="*/ G4 1 12"/>
                <a:gd name="G6" fmla="*/ 945 1 2"/>
                <a:gd name="G7" fmla="+- 945 0 0"/>
                <a:gd name="G8" fmla="*/ 1093 1 2"/>
                <a:gd name="G9" fmla="+- 1093 0 0"/>
                <a:gd name="G10" fmla="*/ 1093 1 12"/>
              </a:gdLst>
              <a:ahLst/>
              <a:cxnLst>
                <a:cxn ang="0">
                  <a:pos x="r" y="vc"/>
                </a:cxn>
                <a:cxn ang="5400000">
                  <a:pos x="hc" y="b"/>
                </a:cxn>
                <a:cxn ang="10800000">
                  <a:pos x="l" y="vc"/>
                </a:cxn>
                <a:cxn ang="16200000">
                  <a:pos x="hc" y="t"/>
                </a:cxn>
              </a:cxnLst>
              <a:rect l="0" t="0" r="0" b="0"/>
              <a:pathLst>
                <a:path>
                  <a:moveTo>
                    <a:pt x="0" y="945"/>
                  </a:moveTo>
                  <a:lnTo>
                    <a:pt x="0" y="0"/>
                  </a:lnTo>
                  <a:lnTo>
                    <a:pt x="1093" y="945"/>
                  </a:lnTo>
                  <a:close/>
                </a:path>
              </a:pathLst>
            </a:cu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8447" name="Group 15"/>
          <p:cNvGrpSpPr>
            <a:grpSpLocks/>
          </p:cNvGrpSpPr>
          <p:nvPr/>
        </p:nvGrpSpPr>
        <p:grpSpPr bwMode="auto">
          <a:xfrm>
            <a:off x="7912100" y="3363913"/>
            <a:ext cx="1816100" cy="1290637"/>
            <a:chOff x="4984" y="2119"/>
            <a:chExt cx="1144" cy="813"/>
          </a:xfrm>
        </p:grpSpPr>
        <p:sp>
          <p:nvSpPr>
            <p:cNvPr id="18448" name="Rectangle 16"/>
            <p:cNvSpPr>
              <a:spLocks noChangeArrowheads="1"/>
            </p:cNvSpPr>
            <p:nvPr/>
          </p:nvSpPr>
          <p:spPr bwMode="auto">
            <a:xfrm>
              <a:off x="4984" y="2119"/>
              <a:ext cx="1144" cy="541"/>
            </a:xfrm>
            <a:prstGeom prst="rect">
              <a:avLst/>
            </a:pr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46160" rIns="182880" bIns="146160" anchor="ct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90000"/>
                </a:lnSpc>
              </a:pPr>
              <a:r>
                <a:rPr lang="en-US" altLang="en-US">
                  <a:solidFill>
                    <a:srgbClr val="FFFFFF"/>
                  </a:solidFill>
                  <a:latin typeface="Segoe UI" panose="020B0502040204020203" pitchFamily="34" charset="0"/>
                </a:rPr>
                <a:t>It’s DevOps!</a:t>
              </a:r>
            </a:p>
          </p:txBody>
        </p:sp>
        <p:sp>
          <p:nvSpPr>
            <p:cNvPr id="18449" name="AutoShape 17"/>
            <p:cNvSpPr>
              <a:spLocks noChangeArrowheads="1"/>
            </p:cNvSpPr>
            <p:nvPr/>
          </p:nvSpPr>
          <p:spPr bwMode="auto">
            <a:xfrm flipV="1">
              <a:off x="5670" y="2661"/>
              <a:ext cx="313" cy="271"/>
            </a:xfrm>
            <a:custGeom>
              <a:avLst/>
              <a:gdLst>
                <a:gd name="G0" fmla="*/ 1200 7 1"/>
                <a:gd name="G1" fmla="*/ G0 1 12"/>
                <a:gd name="G2" fmla="*/ 1387 7 1"/>
                <a:gd name="G3" fmla="*/ G2 1 12"/>
                <a:gd name="G4" fmla="*/ 1200 11 1"/>
                <a:gd name="G5" fmla="*/ G4 1 12"/>
                <a:gd name="G6" fmla="*/ 1200 1 2"/>
                <a:gd name="G7" fmla="+- 1200 0 0"/>
                <a:gd name="G8" fmla="*/ 1387 1 2"/>
                <a:gd name="G9" fmla="+- 1387 0 0"/>
                <a:gd name="G10" fmla="*/ 1387 1 12"/>
              </a:gdLst>
              <a:ahLst/>
              <a:cxnLst>
                <a:cxn ang="0">
                  <a:pos x="r" y="vc"/>
                </a:cxn>
                <a:cxn ang="5400000">
                  <a:pos x="hc" y="b"/>
                </a:cxn>
                <a:cxn ang="10800000">
                  <a:pos x="l" y="vc"/>
                </a:cxn>
                <a:cxn ang="16200000">
                  <a:pos x="hc" y="t"/>
                </a:cxn>
              </a:cxnLst>
              <a:rect l="0" t="0" r="0" b="0"/>
              <a:pathLst>
                <a:path>
                  <a:moveTo>
                    <a:pt x="0" y="1200"/>
                  </a:moveTo>
                  <a:lnTo>
                    <a:pt x="0" y="0"/>
                  </a:lnTo>
                  <a:lnTo>
                    <a:pt x="1387" y="1200"/>
                  </a:lnTo>
                  <a:close/>
                </a:path>
              </a:pathLst>
            </a:cu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8450" name="Group 18"/>
          <p:cNvGrpSpPr>
            <a:grpSpLocks/>
          </p:cNvGrpSpPr>
          <p:nvPr/>
        </p:nvGrpSpPr>
        <p:grpSpPr bwMode="auto">
          <a:xfrm>
            <a:off x="6092825" y="3159125"/>
            <a:ext cx="1431925" cy="1017588"/>
            <a:chOff x="3838" y="1990"/>
            <a:chExt cx="902" cy="641"/>
          </a:xfrm>
        </p:grpSpPr>
        <p:sp>
          <p:nvSpPr>
            <p:cNvPr id="18451" name="Rectangle 19"/>
            <p:cNvSpPr>
              <a:spLocks noChangeArrowheads="1"/>
            </p:cNvSpPr>
            <p:nvPr/>
          </p:nvSpPr>
          <p:spPr bwMode="auto">
            <a:xfrm>
              <a:off x="3838" y="1990"/>
              <a:ext cx="902" cy="426"/>
            </a:xfrm>
            <a:prstGeom prst="rect">
              <a:avLst/>
            </a:pr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46160" rIns="182880" bIns="146160" anchor="ct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90000"/>
                </a:lnSpc>
              </a:pPr>
              <a:r>
                <a:rPr lang="en-US" altLang="en-US" sz="1600">
                  <a:solidFill>
                    <a:srgbClr val="FFFFFF"/>
                  </a:solidFill>
                  <a:latin typeface="Segoe UI" panose="020B0502040204020203" pitchFamily="34" charset="0"/>
                </a:rPr>
                <a:t>It’s DevOps!</a:t>
              </a:r>
            </a:p>
          </p:txBody>
        </p:sp>
        <p:sp>
          <p:nvSpPr>
            <p:cNvPr id="18452" name="AutoShape 20"/>
            <p:cNvSpPr>
              <a:spLocks noChangeArrowheads="1"/>
            </p:cNvSpPr>
            <p:nvPr/>
          </p:nvSpPr>
          <p:spPr bwMode="auto">
            <a:xfrm flipV="1">
              <a:off x="3958" y="2417"/>
              <a:ext cx="247" cy="213"/>
            </a:xfrm>
            <a:custGeom>
              <a:avLst/>
              <a:gdLst>
                <a:gd name="G0" fmla="*/ 945 7 1"/>
                <a:gd name="G1" fmla="*/ G0 1 12"/>
                <a:gd name="G2" fmla="*/ 1093 7 1"/>
                <a:gd name="G3" fmla="*/ G2 1 12"/>
                <a:gd name="G4" fmla="*/ 945 11 1"/>
                <a:gd name="G5" fmla="*/ G4 1 12"/>
                <a:gd name="G6" fmla="*/ 945 1 2"/>
                <a:gd name="G7" fmla="+- 945 0 0"/>
                <a:gd name="G8" fmla="*/ 1093 1 2"/>
                <a:gd name="G9" fmla="+- 1093 0 0"/>
                <a:gd name="G10" fmla="*/ 1093 1 12"/>
              </a:gdLst>
              <a:ahLst/>
              <a:cxnLst>
                <a:cxn ang="0">
                  <a:pos x="r" y="vc"/>
                </a:cxn>
                <a:cxn ang="5400000">
                  <a:pos x="hc" y="b"/>
                </a:cxn>
                <a:cxn ang="10800000">
                  <a:pos x="l" y="vc"/>
                </a:cxn>
                <a:cxn ang="16200000">
                  <a:pos x="hc" y="t"/>
                </a:cxn>
              </a:cxnLst>
              <a:rect l="0" t="0" r="0" b="0"/>
              <a:pathLst>
                <a:path>
                  <a:moveTo>
                    <a:pt x="0" y="945"/>
                  </a:moveTo>
                  <a:lnTo>
                    <a:pt x="0" y="0"/>
                  </a:lnTo>
                  <a:lnTo>
                    <a:pt x="1093" y="945"/>
                  </a:lnTo>
                  <a:close/>
                </a:path>
              </a:pathLst>
            </a:custGeom>
            <a:solidFill>
              <a:srgbClr val="008272">
                <a:alpha val="79999"/>
              </a:srgbClr>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8453" name="WordArt 21"/>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4"/>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0" presetClass="entr" fill="hold" nodeType="withEffect">
                                  <p:stCondLst>
                                    <p:cond delay="1000"/>
                                  </p:stCondLst>
                                  <p:childTnLst>
                                    <p:set>
                                      <p:cBhvr additive="repl">
                                        <p:cTn id="6" dur="1" fill="hold">
                                          <p:stCondLst>
                                            <p:cond delay="0"/>
                                          </p:stCondLst>
                                        </p:cTn>
                                        <p:tgtEl>
                                          <p:spTgt spid="18444"/>
                                        </p:tgtEl>
                                        <p:attrNameLst>
                                          <p:attrName>style.visibility</p:attrName>
                                        </p:attrNameLst>
                                      </p:cBhvr>
                                      <p:to>
                                        <p:strVal val="visible"/>
                                      </p:to>
                                    </p:set>
                                    <p:animEffect transition="in" filter="fade">
                                      <p:cBhvr additive="repl">
                                        <p:cTn id="7" dur="500"/>
                                        <p:tgtEl>
                                          <p:spTgt spid="18444"/>
                                        </p:tgtEl>
                                      </p:cBhvr>
                                    </p:animEffect>
                                  </p:childTnLst>
                                </p:cTn>
                              </p:par>
                              <p:par>
                                <p:cTn id="8" presetID="10" presetClass="entr" fill="hold" nodeType="withEffect">
                                  <p:stCondLst>
                                    <p:cond delay="2000"/>
                                  </p:stCondLst>
                                  <p:childTnLst>
                                    <p:set>
                                      <p:cBhvr additive="repl">
                                        <p:cTn id="9" dur="1" fill="hold">
                                          <p:stCondLst>
                                            <p:cond delay="0"/>
                                          </p:stCondLst>
                                        </p:cTn>
                                        <p:tgtEl>
                                          <p:spTgt spid="18441"/>
                                        </p:tgtEl>
                                        <p:attrNameLst>
                                          <p:attrName>style.visibility</p:attrName>
                                        </p:attrNameLst>
                                      </p:cBhvr>
                                      <p:to>
                                        <p:strVal val="visible"/>
                                      </p:to>
                                    </p:set>
                                    <p:animEffect transition="in" filter="fade">
                                      <p:cBhvr additive="repl">
                                        <p:cTn id="10" dur="500"/>
                                        <p:tgtEl>
                                          <p:spTgt spid="18441"/>
                                        </p:tgtEl>
                                      </p:cBhvr>
                                    </p:animEffect>
                                  </p:childTnLst>
                                </p:cTn>
                              </p:par>
                              <p:par>
                                <p:cTn id="11" presetID="10" presetClass="entr" fill="hold" nodeType="withEffect">
                                  <p:stCondLst>
                                    <p:cond delay="3000"/>
                                  </p:stCondLst>
                                  <p:childTnLst>
                                    <p:set>
                                      <p:cBhvr additive="repl">
                                        <p:cTn id="12" dur="1" fill="hold">
                                          <p:stCondLst>
                                            <p:cond delay="0"/>
                                          </p:stCondLst>
                                        </p:cTn>
                                        <p:tgtEl>
                                          <p:spTgt spid="18450"/>
                                        </p:tgtEl>
                                        <p:attrNameLst>
                                          <p:attrName>style.visibility</p:attrName>
                                        </p:attrNameLst>
                                      </p:cBhvr>
                                      <p:to>
                                        <p:strVal val="visible"/>
                                      </p:to>
                                    </p:set>
                                    <p:animEffect transition="in" filter="fade">
                                      <p:cBhvr additive="repl">
                                        <p:cTn id="13" dur="500"/>
                                        <p:tgtEl>
                                          <p:spTgt spid="18450"/>
                                        </p:tgtEl>
                                      </p:cBhvr>
                                    </p:animEffect>
                                  </p:childTnLst>
                                </p:cTn>
                              </p:par>
                              <p:par>
                                <p:cTn id="14" presetID="10" presetClass="entr" fill="hold" nodeType="withEffect">
                                  <p:stCondLst>
                                    <p:cond delay="4000"/>
                                  </p:stCondLst>
                                  <p:childTnLst>
                                    <p:set>
                                      <p:cBhvr additive="repl">
                                        <p:cTn id="15" dur="1" fill="hold">
                                          <p:stCondLst>
                                            <p:cond delay="0"/>
                                          </p:stCondLst>
                                        </p:cTn>
                                        <p:tgtEl>
                                          <p:spTgt spid="18447"/>
                                        </p:tgtEl>
                                        <p:attrNameLst>
                                          <p:attrName>style.visibility</p:attrName>
                                        </p:attrNameLst>
                                      </p:cBhvr>
                                      <p:to>
                                        <p:strVal val="visible"/>
                                      </p:to>
                                    </p:set>
                                    <p:animEffect transition="in" filter="fade">
                                      <p:cBhvr additive="repl">
                                        <p:cTn id="16" dur="500"/>
                                        <p:tgtEl>
                                          <p:spTgt spid="184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fill="hold" nodeType="clickEffect">
                                  <p:stCondLst>
                                    <p:cond delay="0"/>
                                  </p:stCondLst>
                                  <p:childTnLst>
                                    <p:set>
                                      <p:cBhvr additive="repl">
                                        <p:cTn id="20" dur="1" fill="hold">
                                          <p:stCondLst>
                                            <p:cond delay="0"/>
                                          </p:stCondLst>
                                        </p:cTn>
                                        <p:tgtEl>
                                          <p:spTgt spid="18435"/>
                                        </p:tgtEl>
                                        <p:attrNameLst>
                                          <p:attrName>style.visibility</p:attrName>
                                        </p:attrNameLst>
                                      </p:cBhvr>
                                      <p:to>
                                        <p:strVal val="visible"/>
                                      </p:to>
                                    </p:set>
                                    <p:animEffect transition="in" filter="fade">
                                      <p:cBhvr additive="repl">
                                        <p:cTn id="21" dur="500"/>
                                        <p:tgtEl>
                                          <p:spTgt spid="184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fill="hold" nodeType="clickEffect">
                                  <p:stCondLst>
                                    <p:cond delay="0"/>
                                  </p:stCondLst>
                                  <p:childTnLst>
                                    <p:set>
                                      <p:cBhvr additive="repl">
                                        <p:cTn id="25" dur="1" fill="hold">
                                          <p:stCondLst>
                                            <p:cond delay="0"/>
                                          </p:stCondLst>
                                        </p:cTn>
                                        <p:tgtEl>
                                          <p:spTgt spid="18436"/>
                                        </p:tgtEl>
                                        <p:attrNameLst>
                                          <p:attrName>style.visibility</p:attrName>
                                        </p:attrNameLst>
                                      </p:cBhvr>
                                      <p:to>
                                        <p:strVal val="visible"/>
                                      </p:to>
                                    </p:set>
                                    <p:animEffect transition="in" filter="fade">
                                      <p:cBhvr additive="repl">
                                        <p:cTn id="26" dur="500"/>
                                        <p:tgtEl>
                                          <p:spTgt spid="184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fill="hold" nodeType="clickEffect">
                                  <p:stCondLst>
                                    <p:cond delay="0"/>
                                  </p:stCondLst>
                                  <p:childTnLst>
                                    <p:set>
                                      <p:cBhvr additive="repl">
                                        <p:cTn id="30" dur="1" fill="hold">
                                          <p:stCondLst>
                                            <p:cond delay="0"/>
                                          </p:stCondLst>
                                        </p:cTn>
                                        <p:tgtEl>
                                          <p:spTgt spid="18437"/>
                                        </p:tgtEl>
                                        <p:attrNameLst>
                                          <p:attrName>style.visibility</p:attrName>
                                        </p:attrNameLst>
                                      </p:cBhvr>
                                      <p:to>
                                        <p:strVal val="visible"/>
                                      </p:to>
                                    </p:set>
                                    <p:animEffect transition="in" filter="fade">
                                      <p:cBhvr additive="repl">
                                        <p:cTn id="31" dur="500"/>
                                        <p:tgtEl>
                                          <p:spTgt spid="184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fill="hold" nodeType="clickEffect">
                                  <p:stCondLst>
                                    <p:cond delay="0"/>
                                  </p:stCondLst>
                                  <p:childTnLst>
                                    <p:set>
                                      <p:cBhvr additive="repl">
                                        <p:cTn id="35" dur="1" fill="hold">
                                          <p:stCondLst>
                                            <p:cond delay="0"/>
                                          </p:stCondLst>
                                        </p:cTn>
                                        <p:tgtEl>
                                          <p:spTgt spid="18439"/>
                                        </p:tgtEl>
                                        <p:attrNameLst>
                                          <p:attrName>style.visibility</p:attrName>
                                        </p:attrNameLst>
                                      </p:cBhvr>
                                      <p:to>
                                        <p:strVal val="visible"/>
                                      </p:to>
                                    </p:set>
                                    <p:animEffect transition="in" filter="fade">
                                      <p:cBhvr additive="repl">
                                        <p:cTn id="36" dur="500"/>
                                        <p:tgtEl>
                                          <p:spTgt spid="184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fill="hold" nodeType="clickEffect">
                                  <p:stCondLst>
                                    <p:cond delay="0"/>
                                  </p:stCondLst>
                                  <p:childTnLst>
                                    <p:set>
                                      <p:cBhvr additive="repl">
                                        <p:cTn id="40" dur="1" fill="hold">
                                          <p:stCondLst>
                                            <p:cond delay="0"/>
                                          </p:stCondLst>
                                        </p:cTn>
                                        <p:tgtEl>
                                          <p:spTgt spid="18440"/>
                                        </p:tgtEl>
                                        <p:attrNameLst>
                                          <p:attrName>style.visibility</p:attrName>
                                        </p:attrNameLst>
                                      </p:cBhvr>
                                      <p:to>
                                        <p:strVal val="visible"/>
                                      </p:to>
                                    </p:set>
                                    <p:animEffect transition="in" filter="fade">
                                      <p:cBhvr additive="repl">
                                        <p:cTn id="41" dur="500"/>
                                        <p:tgtEl>
                                          <p:spTgt spid="184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fill="hold" nodeType="clickEffect">
                                  <p:stCondLst>
                                    <p:cond delay="0"/>
                                  </p:stCondLst>
                                  <p:childTnLst>
                                    <p:set>
                                      <p:cBhvr additive="repl">
                                        <p:cTn id="45" dur="1" fill="hold">
                                          <p:stCondLst>
                                            <p:cond delay="0"/>
                                          </p:stCondLst>
                                        </p:cTn>
                                        <p:tgtEl>
                                          <p:spTgt spid="18438"/>
                                        </p:tgtEl>
                                        <p:attrNameLst>
                                          <p:attrName>style.visibility</p:attrName>
                                        </p:attrNameLst>
                                      </p:cBhvr>
                                      <p:to>
                                        <p:strVal val="visible"/>
                                      </p:to>
                                    </p:set>
                                    <p:animEffect transition="in" filter="fade">
                                      <p:cBhvr additive="repl">
                                        <p:cTn id="46"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74638" y="295275"/>
            <a:ext cx="11888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9pPr>
          </a:lstStyle>
          <a:p>
            <a:pPr>
              <a:lnSpc>
                <a:spcPct val="90000"/>
              </a:lnSpc>
            </a:pPr>
            <a:r>
              <a:rPr lang="en-US" altLang="en-US" sz="5400" dirty="0">
                <a:solidFill>
                  <a:srgbClr val="008272"/>
                </a:solidFill>
                <a:latin typeface="Segoe UI Light" panose="020B0502040204020203" pitchFamily="34" charset="0"/>
                <a:ea typeface="MS PGothic" panose="020B0600070205080204" pitchFamily="34" charset="-128"/>
              </a:rPr>
              <a:t>DevOps: the three stage conversation</a:t>
            </a:r>
          </a:p>
        </p:txBody>
      </p:sp>
      <p:grpSp>
        <p:nvGrpSpPr>
          <p:cNvPr id="19458" name="Group 2"/>
          <p:cNvGrpSpPr>
            <a:grpSpLocks/>
          </p:cNvGrpSpPr>
          <p:nvPr/>
        </p:nvGrpSpPr>
        <p:grpSpPr bwMode="auto">
          <a:xfrm>
            <a:off x="4360863" y="5621338"/>
            <a:ext cx="3648075" cy="885825"/>
            <a:chOff x="2747" y="3541"/>
            <a:chExt cx="2298" cy="558"/>
          </a:xfrm>
        </p:grpSpPr>
        <p:sp>
          <p:nvSpPr>
            <p:cNvPr id="19459" name="Rectangle 3"/>
            <p:cNvSpPr>
              <a:spLocks noChangeArrowheads="1"/>
            </p:cNvSpPr>
            <p:nvPr/>
          </p:nvSpPr>
          <p:spPr bwMode="auto">
            <a:xfrm>
              <a:off x="2747" y="3541"/>
              <a:ext cx="575" cy="558"/>
            </a:xfrm>
            <a:prstGeom prst="rect">
              <a:avLst/>
            </a:prstGeom>
            <a:solidFill>
              <a:srgbClr val="B4009E"/>
            </a:solidFill>
            <a:ln>
              <a:noFill/>
            </a:ln>
            <a:effectLst/>
            <a:extLst>
              <a:ext uri="{91240B29-F687-4F45-9708-019B960494DF}">
                <a14:hiddenLine xmlns:a14="http://schemas.microsoft.com/office/drawing/2010/main" w="1080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ctr" hangingPunct="1">
                <a:lnSpc>
                  <a:spcPct val="100000"/>
                </a:lnSpc>
              </a:pPr>
              <a:r>
                <a:rPr lang="en-US" altLang="en-US" sz="5400" b="1">
                  <a:solidFill>
                    <a:srgbClr val="FFFFFF"/>
                  </a:solidFill>
                  <a:latin typeface="Segoe UI" panose="020B0502040204020203" pitchFamily="34" charset="0"/>
                </a:rPr>
                <a:t>2</a:t>
              </a:r>
            </a:p>
          </p:txBody>
        </p:sp>
        <p:sp>
          <p:nvSpPr>
            <p:cNvPr id="19460" name="Rectangle 4"/>
            <p:cNvSpPr>
              <a:spLocks noChangeArrowheads="1"/>
            </p:cNvSpPr>
            <p:nvPr/>
          </p:nvSpPr>
          <p:spPr bwMode="auto">
            <a:xfrm>
              <a:off x="3334" y="3541"/>
              <a:ext cx="1711" cy="558"/>
            </a:xfrm>
            <a:prstGeom prst="rect">
              <a:avLst/>
            </a:prstGeom>
            <a:solidFill>
              <a:srgbClr val="B4009E"/>
            </a:solidFill>
            <a:ln>
              <a:noFill/>
            </a:ln>
            <a:effectLst/>
            <a:extLst>
              <a:ext uri="{91240B29-F687-4F45-9708-019B960494DF}">
                <a14:hiddenLine xmlns:a14="http://schemas.microsoft.com/office/drawing/2010/main" w="1080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800" rIns="0" bIns="468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4000">
                  <a:solidFill>
                    <a:srgbClr val="FFFFFF"/>
                  </a:solidFill>
                  <a:latin typeface="Segoe UI Light" panose="020B0502040204020203" pitchFamily="34" charset="0"/>
                </a:rPr>
                <a:t>Process</a:t>
              </a:r>
            </a:p>
          </p:txBody>
        </p:sp>
      </p:grpSp>
      <p:grpSp>
        <p:nvGrpSpPr>
          <p:cNvPr id="19461" name="Group 5"/>
          <p:cNvGrpSpPr>
            <a:grpSpLocks/>
          </p:cNvGrpSpPr>
          <p:nvPr/>
        </p:nvGrpSpPr>
        <p:grpSpPr bwMode="auto">
          <a:xfrm>
            <a:off x="8208963" y="5621338"/>
            <a:ext cx="3648075" cy="885825"/>
            <a:chOff x="5171" y="3541"/>
            <a:chExt cx="2298" cy="558"/>
          </a:xfrm>
        </p:grpSpPr>
        <p:sp>
          <p:nvSpPr>
            <p:cNvPr id="19462" name="Rectangle 6"/>
            <p:cNvSpPr>
              <a:spLocks noChangeArrowheads="1"/>
            </p:cNvSpPr>
            <p:nvPr/>
          </p:nvSpPr>
          <p:spPr bwMode="auto">
            <a:xfrm>
              <a:off x="5171" y="3541"/>
              <a:ext cx="575" cy="558"/>
            </a:xfrm>
            <a:prstGeom prst="rect">
              <a:avLst/>
            </a:prstGeom>
            <a:solidFill>
              <a:srgbClr val="E81123"/>
            </a:solidFill>
            <a:ln>
              <a:noFill/>
            </a:ln>
            <a:effectLst/>
            <a:extLst>
              <a:ext uri="{91240B29-F687-4F45-9708-019B960494DF}">
                <a14:hiddenLine xmlns:a14="http://schemas.microsoft.com/office/drawing/2010/main" w="1080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ctr" hangingPunct="1">
                <a:lnSpc>
                  <a:spcPct val="100000"/>
                </a:lnSpc>
              </a:pPr>
              <a:r>
                <a:rPr lang="en-US" altLang="en-US" sz="5400" b="1">
                  <a:solidFill>
                    <a:srgbClr val="FFFFFF"/>
                  </a:solidFill>
                  <a:latin typeface="Segoe UI" panose="020B0502040204020203" pitchFamily="34" charset="0"/>
                </a:rPr>
                <a:t>3</a:t>
              </a:r>
            </a:p>
          </p:txBody>
        </p:sp>
        <p:sp>
          <p:nvSpPr>
            <p:cNvPr id="19463" name="Rectangle 7"/>
            <p:cNvSpPr>
              <a:spLocks noChangeArrowheads="1"/>
            </p:cNvSpPr>
            <p:nvPr/>
          </p:nvSpPr>
          <p:spPr bwMode="auto">
            <a:xfrm>
              <a:off x="5758" y="3541"/>
              <a:ext cx="1711" cy="558"/>
            </a:xfrm>
            <a:prstGeom prst="rect">
              <a:avLst/>
            </a:prstGeom>
            <a:solidFill>
              <a:srgbClr val="E81123"/>
            </a:solidFill>
            <a:ln>
              <a:noFill/>
            </a:ln>
            <a:effectLst/>
            <a:extLst>
              <a:ext uri="{91240B29-F687-4F45-9708-019B960494DF}">
                <a14:hiddenLine xmlns:a14="http://schemas.microsoft.com/office/drawing/2010/main" w="1080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800" rIns="0" bIns="468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4000">
                  <a:solidFill>
                    <a:srgbClr val="FFFFFF"/>
                  </a:solidFill>
                  <a:latin typeface="Segoe UI Light" panose="020B0502040204020203" pitchFamily="34" charset="0"/>
                </a:rPr>
                <a:t>Products</a:t>
              </a:r>
            </a:p>
          </p:txBody>
        </p:sp>
      </p:grpSp>
      <p:grpSp>
        <p:nvGrpSpPr>
          <p:cNvPr id="19464" name="Group 8"/>
          <p:cNvGrpSpPr>
            <a:grpSpLocks/>
          </p:cNvGrpSpPr>
          <p:nvPr/>
        </p:nvGrpSpPr>
        <p:grpSpPr bwMode="auto">
          <a:xfrm>
            <a:off x="512763" y="5627688"/>
            <a:ext cx="3648075" cy="885825"/>
            <a:chOff x="323" y="3545"/>
            <a:chExt cx="2298" cy="558"/>
          </a:xfrm>
        </p:grpSpPr>
        <p:sp>
          <p:nvSpPr>
            <p:cNvPr id="19465" name="Rectangle 9"/>
            <p:cNvSpPr>
              <a:spLocks noChangeArrowheads="1"/>
            </p:cNvSpPr>
            <p:nvPr/>
          </p:nvSpPr>
          <p:spPr bwMode="auto">
            <a:xfrm>
              <a:off x="323" y="3545"/>
              <a:ext cx="575" cy="558"/>
            </a:xfrm>
            <a:prstGeom prst="rect">
              <a:avLst/>
            </a:prstGeom>
            <a:solidFill>
              <a:srgbClr val="5C2D91"/>
            </a:solidFill>
            <a:ln>
              <a:noFill/>
            </a:ln>
            <a:effectLst/>
            <a:extLst>
              <a:ext uri="{91240B29-F687-4F45-9708-019B960494DF}">
                <a14:hiddenLine xmlns:a14="http://schemas.microsoft.com/office/drawing/2010/main" w="1080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lvl1pPr>
                <a:tabLst>
                  <a:tab pos="457200" algn="l"/>
                  <a:tab pos="914400" algn="l"/>
                </a:tabLst>
                <a:defRPr>
                  <a:solidFill>
                    <a:srgbClr val="000000"/>
                  </a:solidFill>
                  <a:latin typeface="Arial" panose="020B0604020202020204" pitchFamily="34" charset="0"/>
                  <a:cs typeface="WenQuanYi Zen Hei Sharp" charset="0"/>
                </a:defRPr>
              </a:lvl1pPr>
              <a:lvl2pPr>
                <a:tabLst>
                  <a:tab pos="457200" algn="l"/>
                  <a:tab pos="914400" algn="l"/>
                </a:tabLst>
                <a:defRPr>
                  <a:solidFill>
                    <a:srgbClr val="000000"/>
                  </a:solidFill>
                  <a:latin typeface="Arial" panose="020B0604020202020204" pitchFamily="34" charset="0"/>
                  <a:cs typeface="WenQuanYi Zen Hei Sharp" charset="0"/>
                </a:defRPr>
              </a:lvl2pPr>
              <a:lvl3pPr>
                <a:tabLst>
                  <a:tab pos="457200" algn="l"/>
                  <a:tab pos="914400" algn="l"/>
                </a:tabLst>
                <a:defRPr>
                  <a:solidFill>
                    <a:srgbClr val="000000"/>
                  </a:solidFill>
                  <a:latin typeface="Arial" panose="020B0604020202020204" pitchFamily="34" charset="0"/>
                  <a:cs typeface="WenQuanYi Zen Hei Sharp" charset="0"/>
                </a:defRPr>
              </a:lvl3pPr>
              <a:lvl4pPr>
                <a:tabLst>
                  <a:tab pos="457200" algn="l"/>
                  <a:tab pos="914400" algn="l"/>
                </a:tabLst>
                <a:defRPr>
                  <a:solidFill>
                    <a:srgbClr val="000000"/>
                  </a:solidFill>
                  <a:latin typeface="Arial" panose="020B0604020202020204" pitchFamily="34" charset="0"/>
                  <a:cs typeface="WenQuanYi Zen Hei Sharp" charset="0"/>
                </a:defRPr>
              </a:lvl4pPr>
              <a:lvl5pPr>
                <a:tabLst>
                  <a:tab pos="457200" algn="l"/>
                  <a:tab pos="914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cs typeface="WenQuanYi Zen Hei Sharp" charset="0"/>
                </a:defRPr>
              </a:lvl9pPr>
            </a:lstStyle>
            <a:p>
              <a:pPr algn="ctr" hangingPunct="1">
                <a:lnSpc>
                  <a:spcPct val="100000"/>
                </a:lnSpc>
              </a:pPr>
              <a:r>
                <a:rPr lang="en-US" altLang="en-US" sz="5400" b="1">
                  <a:solidFill>
                    <a:srgbClr val="FFFFFF"/>
                  </a:solidFill>
                  <a:latin typeface="Segoe UI" panose="020B0502040204020203" pitchFamily="34" charset="0"/>
                </a:rPr>
                <a:t>1</a:t>
              </a:r>
            </a:p>
          </p:txBody>
        </p:sp>
        <p:sp>
          <p:nvSpPr>
            <p:cNvPr id="19466" name="Rectangle 10"/>
            <p:cNvSpPr>
              <a:spLocks noChangeArrowheads="1"/>
            </p:cNvSpPr>
            <p:nvPr/>
          </p:nvSpPr>
          <p:spPr bwMode="auto">
            <a:xfrm>
              <a:off x="910" y="3545"/>
              <a:ext cx="1711" cy="558"/>
            </a:xfrm>
            <a:prstGeom prst="rect">
              <a:avLst/>
            </a:prstGeom>
            <a:solidFill>
              <a:srgbClr val="5C2D91"/>
            </a:solidFill>
            <a:ln>
              <a:noFill/>
            </a:ln>
            <a:effectLst/>
            <a:extLst>
              <a:ext uri="{91240B29-F687-4F45-9708-019B960494DF}">
                <a14:hiddenLine xmlns:a14="http://schemas.microsoft.com/office/drawing/2010/main" w="1080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800" rIns="0" bIns="468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4000">
                  <a:solidFill>
                    <a:srgbClr val="FFFFFF"/>
                  </a:solidFill>
                  <a:latin typeface="Segoe UI Light" panose="020B0502040204020203" pitchFamily="34" charset="0"/>
                </a:rPr>
                <a:t>People</a:t>
              </a:r>
            </a:p>
          </p:txBody>
        </p:sp>
      </p:grpSp>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2101850"/>
            <a:ext cx="1724025" cy="3087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2479675"/>
            <a:ext cx="1330325" cy="2611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9469" name="Group 13"/>
          <p:cNvGrpSpPr>
            <a:grpSpLocks/>
          </p:cNvGrpSpPr>
          <p:nvPr/>
        </p:nvGrpSpPr>
        <p:grpSpPr bwMode="auto">
          <a:xfrm>
            <a:off x="4568825" y="2100263"/>
            <a:ext cx="3297238" cy="3298825"/>
            <a:chOff x="2878" y="1323"/>
            <a:chExt cx="2077" cy="2078"/>
          </a:xfrm>
        </p:grpSpPr>
        <p:pic>
          <p:nvPicPr>
            <p:cNvPr id="1947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7" y="1947"/>
              <a:ext cx="773" cy="6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7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2" y="1956"/>
              <a:ext cx="798" cy="7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7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5" y="2383"/>
              <a:ext cx="111" cy="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73"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 y="1359"/>
              <a:ext cx="2005" cy="20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74" name="AutoShape 18"/>
            <p:cNvSpPr>
              <a:spLocks noChangeArrowheads="1"/>
            </p:cNvSpPr>
            <p:nvPr/>
          </p:nvSpPr>
          <p:spPr bwMode="auto">
            <a:xfrm>
              <a:off x="2878" y="1323"/>
              <a:ext cx="1038" cy="1038"/>
            </a:xfrm>
            <a:custGeom>
              <a:avLst/>
              <a:gdLst>
                <a:gd name="G0" fmla="*/ 80 4582 1"/>
                <a:gd name="G1" fmla="*/ G0 1 2679"/>
                <a:gd name="G2" fmla="*/ 2678 4582 1"/>
                <a:gd name="G3" fmla="*/ G2 1 2678"/>
                <a:gd name="G4" fmla="*/ 80 4582 1"/>
                <a:gd name="G5" fmla="*/ G4 1 2679"/>
                <a:gd name="G6" fmla="*/ 2678 4582 1"/>
                <a:gd name="G7" fmla="*/ G6 1 2678"/>
                <a:gd name="G8" fmla="*/ 0 4582 1"/>
                <a:gd name="G9" fmla="*/ G8 1 2679"/>
                <a:gd name="G10" fmla="*/ 2678 4582 1"/>
                <a:gd name="G11" fmla="*/ G10 1 2678"/>
                <a:gd name="G12" fmla="*/ 2679 4582 1"/>
                <a:gd name="G13" fmla="*/ G12 1 2679"/>
                <a:gd name="G14" fmla="*/ 0 4582 1"/>
                <a:gd name="G15" fmla="*/ G14 1 2678"/>
                <a:gd name="G16" fmla="*/ 2679 4582 1"/>
                <a:gd name="G17" fmla="*/ G16 1 2679"/>
                <a:gd name="G18" fmla="*/ 80 4582 1"/>
                <a:gd name="G19" fmla="*/ G18 1 2678"/>
                <a:gd name="G20" fmla="*/ 80 4582 1"/>
                <a:gd name="G21" fmla="*/ G20 1 2679"/>
                <a:gd name="G22" fmla="*/ 2678 4582 1"/>
                <a:gd name="G23" fmla="*/ G22 1 2678"/>
                <a:gd name="G24" fmla="*/ 80 4582 1"/>
                <a:gd name="G25" fmla="*/ G24 1 2679"/>
                <a:gd name="G26" fmla="*/ 2678 4582 1"/>
                <a:gd name="G27" fmla="*/ G26 1 2678"/>
                <a:gd name="G28" fmla="+- 4582 0 0"/>
                <a:gd name="G29" fmla="+- 4582 0 0"/>
              </a:gdLst>
              <a:ahLst/>
              <a:cxnLst>
                <a:cxn ang="0">
                  <a:pos x="r" y="vc"/>
                </a:cxn>
                <a:cxn ang="5400000">
                  <a:pos x="hc" y="b"/>
                </a:cxn>
                <a:cxn ang="10800000">
                  <a:pos x="l" y="vc"/>
                </a:cxn>
                <a:cxn ang="16200000">
                  <a:pos x="hc" y="t"/>
                </a:cxn>
              </a:cxnLst>
              <a:rect l="0" t="0" r="0" b="0"/>
              <a:pathLst>
                <a:path>
                  <a:moveTo>
                    <a:pt x="80" y="2678"/>
                  </a:moveTo>
                  <a:lnTo>
                    <a:pt x="80" y="2678"/>
                  </a:lnTo>
                  <a:lnTo>
                    <a:pt x="0" y="2678"/>
                  </a:lnTo>
                  <a:cubicBezTo>
                    <a:pt x="0" y="1201"/>
                    <a:pt x="1202" y="0"/>
                    <a:pt x="2679" y="0"/>
                  </a:cubicBezTo>
                  <a:lnTo>
                    <a:pt x="2679" y="80"/>
                  </a:lnTo>
                  <a:cubicBezTo>
                    <a:pt x="1246" y="80"/>
                    <a:pt x="80" y="1245"/>
                    <a:pt x="80" y="2678"/>
                  </a:cubicBez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32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5" name="AutoShape 19"/>
            <p:cNvSpPr>
              <a:spLocks noChangeArrowheads="1"/>
            </p:cNvSpPr>
            <p:nvPr/>
          </p:nvSpPr>
          <p:spPr bwMode="auto">
            <a:xfrm>
              <a:off x="2878" y="2362"/>
              <a:ext cx="1038" cy="1039"/>
            </a:xfrm>
            <a:custGeom>
              <a:avLst/>
              <a:gdLst>
                <a:gd name="G0" fmla="*/ 2679 4582 1"/>
                <a:gd name="G1" fmla="*/ G0 1 2679"/>
                <a:gd name="G2" fmla="*/ 2679 4585 1"/>
                <a:gd name="G3" fmla="*/ G2 1 2679"/>
                <a:gd name="G4" fmla="*/ 2679 4582 1"/>
                <a:gd name="G5" fmla="*/ G4 1 2679"/>
                <a:gd name="G6" fmla="*/ 2679 4585 1"/>
                <a:gd name="G7" fmla="*/ G6 1 2679"/>
                <a:gd name="G8" fmla="*/ 0 4582 1"/>
                <a:gd name="G9" fmla="*/ G8 1 2679"/>
                <a:gd name="G10" fmla="*/ 0 4585 1"/>
                <a:gd name="G11" fmla="*/ G10 1 2679"/>
                <a:gd name="G12" fmla="*/ 80 4582 1"/>
                <a:gd name="G13" fmla="*/ G12 1 2679"/>
                <a:gd name="G14" fmla="*/ 0 4585 1"/>
                <a:gd name="G15" fmla="*/ G14 1 2679"/>
                <a:gd name="G16" fmla="*/ 2679 4582 1"/>
                <a:gd name="G17" fmla="*/ G16 1 2679"/>
                <a:gd name="G18" fmla="*/ 2599 4585 1"/>
                <a:gd name="G19" fmla="*/ G18 1 2679"/>
                <a:gd name="G20" fmla="*/ 2679 4582 1"/>
                <a:gd name="G21" fmla="*/ G20 1 2679"/>
                <a:gd name="G22" fmla="*/ 2679 4585 1"/>
                <a:gd name="G23" fmla="*/ G22 1 2679"/>
                <a:gd name="G24" fmla="*/ 2679 4582 1"/>
                <a:gd name="G25" fmla="*/ G24 1 2679"/>
                <a:gd name="G26" fmla="*/ 2679 4585 1"/>
                <a:gd name="G27" fmla="*/ G26 1 2679"/>
                <a:gd name="G28" fmla="+- 4582 0 0"/>
                <a:gd name="G29" fmla="+- 4585 0 0"/>
              </a:gdLst>
              <a:ahLst/>
              <a:cxnLst>
                <a:cxn ang="0">
                  <a:pos x="r" y="vc"/>
                </a:cxn>
                <a:cxn ang="5400000">
                  <a:pos x="hc" y="b"/>
                </a:cxn>
                <a:cxn ang="10800000">
                  <a:pos x="l" y="vc"/>
                </a:cxn>
                <a:cxn ang="16200000">
                  <a:pos x="hc" y="t"/>
                </a:cxn>
              </a:cxnLst>
              <a:rect l="0" t="0" r="0" b="0"/>
              <a:pathLst>
                <a:path>
                  <a:moveTo>
                    <a:pt x="2679" y="2679"/>
                  </a:moveTo>
                  <a:lnTo>
                    <a:pt x="2679" y="2679"/>
                  </a:lnTo>
                  <a:cubicBezTo>
                    <a:pt x="1202" y="2679"/>
                    <a:pt x="0" y="1477"/>
                    <a:pt x="0" y="0"/>
                  </a:cubicBezTo>
                  <a:lnTo>
                    <a:pt x="80" y="0"/>
                  </a:lnTo>
                  <a:cubicBezTo>
                    <a:pt x="80" y="1433"/>
                    <a:pt x="1246" y="2599"/>
                    <a:pt x="2679" y="2599"/>
                  </a:cubicBezTo>
                  <a:lnTo>
                    <a:pt x="2679" y="267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32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6" name="AutoShape 20"/>
            <p:cNvSpPr>
              <a:spLocks noChangeArrowheads="1"/>
            </p:cNvSpPr>
            <p:nvPr/>
          </p:nvSpPr>
          <p:spPr bwMode="auto">
            <a:xfrm>
              <a:off x="3917" y="1323"/>
              <a:ext cx="1038" cy="1038"/>
            </a:xfrm>
            <a:custGeom>
              <a:avLst/>
              <a:gdLst>
                <a:gd name="G0" fmla="*/ 2678 4582 1"/>
                <a:gd name="G1" fmla="*/ G0 1 2678"/>
                <a:gd name="G2" fmla="*/ 2678 4582 1"/>
                <a:gd name="G3" fmla="*/ G2 1 2678"/>
                <a:gd name="G4" fmla="*/ 2678 4582 1"/>
                <a:gd name="G5" fmla="*/ G4 1 2678"/>
                <a:gd name="G6" fmla="*/ 2678 4582 1"/>
                <a:gd name="G7" fmla="*/ G6 1 2678"/>
                <a:gd name="G8" fmla="*/ 2598 4582 1"/>
                <a:gd name="G9" fmla="*/ G8 1 2678"/>
                <a:gd name="G10" fmla="*/ 2678 4582 1"/>
                <a:gd name="G11" fmla="*/ G10 1 2678"/>
                <a:gd name="G12" fmla="*/ 0 4582 1"/>
                <a:gd name="G13" fmla="*/ G12 1 2678"/>
                <a:gd name="G14" fmla="*/ 80 4582 1"/>
                <a:gd name="G15" fmla="*/ G14 1 2678"/>
                <a:gd name="G16" fmla="*/ 0 4582 1"/>
                <a:gd name="G17" fmla="*/ G16 1 2678"/>
                <a:gd name="G18" fmla="*/ 0 4582 1"/>
                <a:gd name="G19" fmla="*/ G18 1 2678"/>
                <a:gd name="G20" fmla="*/ 2678 4582 1"/>
                <a:gd name="G21" fmla="*/ G20 1 2678"/>
                <a:gd name="G22" fmla="*/ 2678 4582 1"/>
                <a:gd name="G23" fmla="*/ G22 1 2678"/>
                <a:gd name="G24" fmla="+- 4582 0 0"/>
                <a:gd name="G25" fmla="+- 4582 0 0"/>
              </a:gdLst>
              <a:ahLst/>
              <a:cxnLst>
                <a:cxn ang="0">
                  <a:pos x="r" y="vc"/>
                </a:cxn>
                <a:cxn ang="5400000">
                  <a:pos x="hc" y="b"/>
                </a:cxn>
                <a:cxn ang="10800000">
                  <a:pos x="l" y="vc"/>
                </a:cxn>
                <a:cxn ang="16200000">
                  <a:pos x="hc" y="t"/>
                </a:cxn>
              </a:cxnLst>
              <a:rect l="0" t="0" r="0" b="0"/>
              <a:pathLst>
                <a:path>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7" name="AutoShape 21"/>
            <p:cNvSpPr>
              <a:spLocks noChangeArrowheads="1"/>
            </p:cNvSpPr>
            <p:nvPr/>
          </p:nvSpPr>
          <p:spPr bwMode="auto">
            <a:xfrm>
              <a:off x="2878" y="1323"/>
              <a:ext cx="1038" cy="1038"/>
            </a:xfrm>
            <a:custGeom>
              <a:avLst/>
              <a:gdLst>
                <a:gd name="G0" fmla="*/ 80 4582 1"/>
                <a:gd name="G1" fmla="*/ G0 1 2679"/>
                <a:gd name="G2" fmla="*/ 2678 4582 1"/>
                <a:gd name="G3" fmla="*/ G2 1 2678"/>
                <a:gd name="G4" fmla="*/ 80 4582 1"/>
                <a:gd name="G5" fmla="*/ G4 1 2679"/>
                <a:gd name="G6" fmla="*/ 2678 4582 1"/>
                <a:gd name="G7" fmla="*/ G6 1 2678"/>
                <a:gd name="G8" fmla="*/ 0 4582 1"/>
                <a:gd name="G9" fmla="*/ G8 1 2679"/>
                <a:gd name="G10" fmla="*/ 2678 4582 1"/>
                <a:gd name="G11" fmla="*/ G10 1 2678"/>
                <a:gd name="G12" fmla="*/ 2679 4582 1"/>
                <a:gd name="G13" fmla="*/ G12 1 2679"/>
                <a:gd name="G14" fmla="*/ 0 4582 1"/>
                <a:gd name="G15" fmla="*/ G14 1 2678"/>
                <a:gd name="G16" fmla="*/ 2679 4582 1"/>
                <a:gd name="G17" fmla="*/ G16 1 2679"/>
                <a:gd name="G18" fmla="*/ 80 4582 1"/>
                <a:gd name="G19" fmla="*/ G18 1 2678"/>
                <a:gd name="G20" fmla="*/ 80 4582 1"/>
                <a:gd name="G21" fmla="*/ G20 1 2679"/>
                <a:gd name="G22" fmla="*/ 2678 4582 1"/>
                <a:gd name="G23" fmla="*/ G22 1 2678"/>
                <a:gd name="G24" fmla="+- 4582 0 0"/>
                <a:gd name="G25" fmla="+- 4582 0 0"/>
              </a:gdLst>
              <a:ahLst/>
              <a:cxnLst>
                <a:cxn ang="0">
                  <a:pos x="r" y="vc"/>
                </a:cxn>
                <a:cxn ang="5400000">
                  <a:pos x="hc" y="b"/>
                </a:cxn>
                <a:cxn ang="10800000">
                  <a:pos x="l" y="vc"/>
                </a:cxn>
                <a:cxn ang="16200000">
                  <a:pos x="hc" y="t"/>
                </a:cxn>
              </a:cxnLst>
              <a:rect l="0" t="0" r="0" b="0"/>
              <a:pathLst>
                <a:path>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8" name="AutoShape 22"/>
            <p:cNvSpPr>
              <a:spLocks noChangeArrowheads="1"/>
            </p:cNvSpPr>
            <p:nvPr/>
          </p:nvSpPr>
          <p:spPr bwMode="auto">
            <a:xfrm>
              <a:off x="2878" y="2362"/>
              <a:ext cx="1038" cy="1039"/>
            </a:xfrm>
            <a:custGeom>
              <a:avLst/>
              <a:gdLst>
                <a:gd name="G0" fmla="*/ 2679 4582 1"/>
                <a:gd name="G1" fmla="*/ G0 1 2679"/>
                <a:gd name="G2" fmla="*/ 2679 4585 1"/>
                <a:gd name="G3" fmla="*/ G2 1 2679"/>
                <a:gd name="G4" fmla="*/ 2679 4582 1"/>
                <a:gd name="G5" fmla="*/ G4 1 2679"/>
                <a:gd name="G6" fmla="*/ 2679 4585 1"/>
                <a:gd name="G7" fmla="*/ G6 1 2679"/>
                <a:gd name="G8" fmla="*/ 0 4582 1"/>
                <a:gd name="G9" fmla="*/ G8 1 2679"/>
                <a:gd name="G10" fmla="*/ 0 4585 1"/>
                <a:gd name="G11" fmla="*/ G10 1 2679"/>
                <a:gd name="G12" fmla="*/ 80 4582 1"/>
                <a:gd name="G13" fmla="*/ G12 1 2679"/>
                <a:gd name="G14" fmla="*/ 0 4585 1"/>
                <a:gd name="G15" fmla="*/ G14 1 2679"/>
                <a:gd name="G16" fmla="*/ 2679 4582 1"/>
                <a:gd name="G17" fmla="*/ G16 1 2679"/>
                <a:gd name="G18" fmla="*/ 2599 4585 1"/>
                <a:gd name="G19" fmla="*/ G18 1 2679"/>
                <a:gd name="G20" fmla="*/ 2679 4582 1"/>
                <a:gd name="G21" fmla="*/ G20 1 2679"/>
                <a:gd name="G22" fmla="*/ 2679 4585 1"/>
                <a:gd name="G23" fmla="*/ G22 1 2679"/>
                <a:gd name="G24" fmla="+- 4582 0 0"/>
                <a:gd name="G25" fmla="+- 4585 0 0"/>
              </a:gdLst>
              <a:ahLst/>
              <a:cxnLst>
                <a:cxn ang="0">
                  <a:pos x="r" y="vc"/>
                </a:cxn>
                <a:cxn ang="5400000">
                  <a:pos x="hc" y="b"/>
                </a:cxn>
                <a:cxn ang="10800000">
                  <a:pos x="l" y="vc"/>
                </a:cxn>
                <a:cxn ang="16200000">
                  <a:pos x="hc" y="t"/>
                </a:cxn>
              </a:cxnLst>
              <a:rect l="0" t="0" r="0" b="0"/>
              <a:pathLst>
                <a:path>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9" name="AutoShape 23"/>
            <p:cNvSpPr>
              <a:spLocks noChangeArrowheads="1"/>
            </p:cNvSpPr>
            <p:nvPr/>
          </p:nvSpPr>
          <p:spPr bwMode="auto">
            <a:xfrm>
              <a:off x="3917" y="2362"/>
              <a:ext cx="1038" cy="1039"/>
            </a:xfrm>
            <a:custGeom>
              <a:avLst/>
              <a:gdLst>
                <a:gd name="G0" fmla="*/ 0 4582 1"/>
                <a:gd name="G1" fmla="*/ G0 1 2678"/>
                <a:gd name="G2" fmla="*/ 2679 4585 1"/>
                <a:gd name="G3" fmla="*/ G2 1 2679"/>
                <a:gd name="G4" fmla="*/ 0 4582 1"/>
                <a:gd name="G5" fmla="*/ G4 1 2678"/>
                <a:gd name="G6" fmla="*/ 2679 4585 1"/>
                <a:gd name="G7" fmla="*/ G6 1 2679"/>
                <a:gd name="G8" fmla="*/ 0 4582 1"/>
                <a:gd name="G9" fmla="*/ G8 1 2678"/>
                <a:gd name="G10" fmla="*/ 2599 4585 1"/>
                <a:gd name="G11" fmla="*/ G10 1 2679"/>
                <a:gd name="G12" fmla="*/ 2598 4582 1"/>
                <a:gd name="G13" fmla="*/ G12 1 2678"/>
                <a:gd name="G14" fmla="*/ 0 4585 1"/>
                <a:gd name="G15" fmla="*/ G14 1 2679"/>
                <a:gd name="G16" fmla="*/ 2678 4582 1"/>
                <a:gd name="G17" fmla="*/ G16 1 2678"/>
                <a:gd name="G18" fmla="*/ 0 4585 1"/>
                <a:gd name="G19" fmla="*/ G18 1 2679"/>
                <a:gd name="G20" fmla="*/ 0 4582 1"/>
                <a:gd name="G21" fmla="*/ G20 1 2678"/>
                <a:gd name="G22" fmla="*/ 2679 4585 1"/>
                <a:gd name="G23" fmla="*/ G22 1 2679"/>
                <a:gd name="G24" fmla="+- 4582 0 0"/>
                <a:gd name="G25" fmla="+- 4585 0 0"/>
              </a:gdLst>
              <a:ahLst/>
              <a:cxnLst>
                <a:cxn ang="0">
                  <a:pos x="r" y="vc"/>
                </a:cxn>
                <a:cxn ang="5400000">
                  <a:pos x="hc" y="b"/>
                </a:cxn>
                <a:cxn ang="10800000">
                  <a:pos x="l" y="vc"/>
                </a:cxn>
                <a:cxn ang="16200000">
                  <a:pos x="hc" y="t"/>
                </a:cxn>
              </a:cxnLst>
              <a:rect l="0" t="0" r="0" b="0"/>
              <a:pathLst>
                <a:path>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0" name="AutoShape 24"/>
            <p:cNvSpPr>
              <a:spLocks noChangeArrowheads="1"/>
            </p:cNvSpPr>
            <p:nvPr/>
          </p:nvSpPr>
          <p:spPr bwMode="auto">
            <a:xfrm>
              <a:off x="3917" y="1323"/>
              <a:ext cx="1038" cy="1038"/>
            </a:xfrm>
            <a:custGeom>
              <a:avLst/>
              <a:gdLst>
                <a:gd name="G0" fmla="*/ 2678 4582 1"/>
                <a:gd name="G1" fmla="*/ G0 1 2678"/>
                <a:gd name="G2" fmla="*/ 2678 4582 1"/>
                <a:gd name="G3" fmla="*/ G2 1 2678"/>
                <a:gd name="G4" fmla="*/ 2678 4582 1"/>
                <a:gd name="G5" fmla="*/ G4 1 2678"/>
                <a:gd name="G6" fmla="*/ 2678 4582 1"/>
                <a:gd name="G7" fmla="*/ G6 1 2678"/>
                <a:gd name="G8" fmla="*/ 2598 4582 1"/>
                <a:gd name="G9" fmla="*/ G8 1 2678"/>
                <a:gd name="G10" fmla="*/ 2678 4582 1"/>
                <a:gd name="G11" fmla="*/ G10 1 2678"/>
                <a:gd name="G12" fmla="*/ 0 4582 1"/>
                <a:gd name="G13" fmla="*/ G12 1 2678"/>
                <a:gd name="G14" fmla="*/ 80 4582 1"/>
                <a:gd name="G15" fmla="*/ G14 1 2678"/>
                <a:gd name="G16" fmla="*/ 0 4582 1"/>
                <a:gd name="G17" fmla="*/ G16 1 2678"/>
                <a:gd name="G18" fmla="*/ 0 4582 1"/>
                <a:gd name="G19" fmla="*/ G18 1 2678"/>
                <a:gd name="G20" fmla="*/ 2678 4582 1"/>
                <a:gd name="G21" fmla="*/ G20 1 2678"/>
                <a:gd name="G22" fmla="*/ 2678 4582 1"/>
                <a:gd name="G23" fmla="*/ G22 1 2678"/>
                <a:gd name="G24" fmla="*/ 2678 4582 1"/>
                <a:gd name="G25" fmla="*/ G24 1 2678"/>
                <a:gd name="G26" fmla="*/ 2678 4582 1"/>
                <a:gd name="G27" fmla="*/ G26 1 2678"/>
                <a:gd name="G28" fmla="+- 4582 0 0"/>
                <a:gd name="G29" fmla="+- 4582 0 0"/>
              </a:gdLst>
              <a:ahLst/>
              <a:cxnLst>
                <a:cxn ang="0">
                  <a:pos x="r" y="vc"/>
                </a:cxn>
                <a:cxn ang="5400000">
                  <a:pos x="hc" y="b"/>
                </a:cxn>
                <a:cxn ang="10800000">
                  <a:pos x="l" y="vc"/>
                </a:cxn>
                <a:cxn ang="16200000">
                  <a:pos x="hc" y="t"/>
                </a:cxn>
              </a:cxnLst>
              <a:rect l="0" t="0" r="0" b="0"/>
              <a:pathLst>
                <a:path>
                  <a:moveTo>
                    <a:pt x="2678" y="2678"/>
                  </a:moveTo>
                  <a:lnTo>
                    <a:pt x="2678" y="2678"/>
                  </a:lnTo>
                  <a:lnTo>
                    <a:pt x="2598" y="2678"/>
                  </a:lnTo>
                  <a:cubicBezTo>
                    <a:pt x="2598" y="1245"/>
                    <a:pt x="1432" y="80"/>
                    <a:pt x="0" y="80"/>
                  </a:cubicBezTo>
                  <a:lnTo>
                    <a:pt x="0" y="0"/>
                  </a:lnTo>
                  <a:cubicBezTo>
                    <a:pt x="1477" y="0"/>
                    <a:pt x="2678" y="1201"/>
                    <a:pt x="2678" y="2678"/>
                  </a:cubicBez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32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9481" name="Group 25"/>
          <p:cNvGrpSpPr>
            <a:grpSpLocks/>
          </p:cNvGrpSpPr>
          <p:nvPr/>
        </p:nvGrpSpPr>
        <p:grpSpPr bwMode="auto">
          <a:xfrm>
            <a:off x="7697788" y="1162050"/>
            <a:ext cx="4665662" cy="4665663"/>
            <a:chOff x="4849" y="732"/>
            <a:chExt cx="2939" cy="2939"/>
          </a:xfrm>
        </p:grpSpPr>
        <p:sp>
          <p:nvSpPr>
            <p:cNvPr id="19482" name="Rectangle 26"/>
            <p:cNvSpPr>
              <a:spLocks noChangeArrowheads="1"/>
            </p:cNvSpPr>
            <p:nvPr/>
          </p:nvSpPr>
          <p:spPr bwMode="auto">
            <a:xfrm>
              <a:off x="4849" y="732"/>
              <a:ext cx="2939" cy="2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3" name="AutoShape 27"/>
            <p:cNvSpPr>
              <a:spLocks noChangeArrowheads="1"/>
            </p:cNvSpPr>
            <p:nvPr/>
          </p:nvSpPr>
          <p:spPr bwMode="auto">
            <a:xfrm>
              <a:off x="7161" y="2751"/>
              <a:ext cx="254" cy="124"/>
            </a:xfrm>
            <a:custGeom>
              <a:avLst/>
              <a:gdLst>
                <a:gd name="G0" fmla="*/ 51 1124 1"/>
                <a:gd name="G1" fmla="*/ G0 1 100"/>
                <a:gd name="G2" fmla="*/ 551 1 49"/>
                <a:gd name="G3" fmla="*/ 0 1124 1"/>
                <a:gd name="G4" fmla="*/ G3 1 100"/>
                <a:gd name="G5" fmla="*/ 49 551 1"/>
                <a:gd name="G6" fmla="*/ G5 1 49"/>
                <a:gd name="G7" fmla="*/ 99 1124 1"/>
                <a:gd name="G8" fmla="*/ G7 1 100"/>
                <a:gd name="G9" fmla="*/ 49 551 1"/>
                <a:gd name="G10" fmla="*/ G9 1 49"/>
                <a:gd name="G11" fmla="*/ 51 1124 1"/>
                <a:gd name="G12" fmla="*/ G11 1 100"/>
                <a:gd name="G13" fmla="*/ 551 1 49"/>
                <a:gd name="G14" fmla="+- 1124 0 0"/>
                <a:gd name="G15" fmla="+- 551 0 0"/>
              </a:gdLst>
              <a:ahLst/>
              <a:cxnLst>
                <a:cxn ang="0">
                  <a:pos x="r" y="vc"/>
                </a:cxn>
                <a:cxn ang="5400000">
                  <a:pos x="hc" y="b"/>
                </a:cxn>
                <a:cxn ang="10800000">
                  <a:pos x="l" y="vc"/>
                </a:cxn>
                <a:cxn ang="16200000">
                  <a:pos x="hc" y="t"/>
                </a:cxn>
              </a:cxnLst>
              <a:rect l="0" t="0" r="0" b="0"/>
              <a:pathLst>
                <a:path>
                  <a:moveTo>
                    <a:pt x="51" y="1"/>
                  </a:moveTo>
                  <a:cubicBezTo>
                    <a:pt x="24" y="0"/>
                    <a:pt x="1" y="21"/>
                    <a:pt x="0" y="49"/>
                  </a:cubicBezTo>
                  <a:cubicBezTo>
                    <a:pt x="99" y="49"/>
                    <a:pt x="99" y="49"/>
                    <a:pt x="99" y="49"/>
                  </a:cubicBezTo>
                  <a:cubicBezTo>
                    <a:pt x="100" y="21"/>
                    <a:pt x="79" y="2"/>
                    <a:pt x="51" y="1"/>
                  </a:cubicBezTo>
                  <a:close/>
                </a:path>
              </a:pathLst>
            </a:custGeom>
            <a:solidFill>
              <a:srgbClr val="505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4" name="AutoShape 28"/>
            <p:cNvSpPr>
              <a:spLocks noChangeArrowheads="1"/>
            </p:cNvSpPr>
            <p:nvPr/>
          </p:nvSpPr>
          <p:spPr bwMode="auto">
            <a:xfrm>
              <a:off x="6691" y="2753"/>
              <a:ext cx="543" cy="68"/>
            </a:xfrm>
            <a:custGeom>
              <a:avLst/>
              <a:gdLst>
                <a:gd name="G0" fmla="*/ 210 2399 1"/>
                <a:gd name="G1" fmla="*/ G0 1 213"/>
                <a:gd name="G2" fmla="*/ 27 304 1"/>
                <a:gd name="G3" fmla="*/ G2 1 27"/>
                <a:gd name="G4" fmla="*/ 188 2399 1"/>
                <a:gd name="G5" fmla="*/ G4 1 213"/>
                <a:gd name="G6" fmla="*/ 17 304 1"/>
                <a:gd name="G7" fmla="*/ G6 1 27"/>
                <a:gd name="G8" fmla="*/ 142 2399 1"/>
                <a:gd name="G9" fmla="*/ G8 1 213"/>
                <a:gd name="G10" fmla="*/ 8 304 1"/>
                <a:gd name="G11" fmla="*/ G10 1 27"/>
                <a:gd name="G12" fmla="*/ 0 2399 1"/>
                <a:gd name="G13" fmla="*/ G12 1 213"/>
                <a:gd name="G14" fmla="*/ 8 304 1"/>
                <a:gd name="G15" fmla="*/ G14 1 27"/>
                <a:gd name="G16" fmla="*/ 0 2399 1"/>
                <a:gd name="G17" fmla="*/ G16 1 213"/>
                <a:gd name="G18" fmla="*/ 0 304 1"/>
                <a:gd name="G19" fmla="*/ G18 1 27"/>
                <a:gd name="G20" fmla="*/ 142 2399 1"/>
                <a:gd name="G21" fmla="*/ G20 1 213"/>
                <a:gd name="G22" fmla="*/ 0 304 1"/>
                <a:gd name="G23" fmla="*/ G22 1 27"/>
                <a:gd name="G24" fmla="*/ 191 2399 1"/>
                <a:gd name="G25" fmla="*/ G24 1 213"/>
                <a:gd name="G26" fmla="*/ 10 304 1"/>
                <a:gd name="G27" fmla="*/ G26 1 27"/>
                <a:gd name="G28" fmla="*/ 213 2399 1"/>
                <a:gd name="G29" fmla="*/ G28 1 213"/>
                <a:gd name="G30" fmla="*/ 20 304 1"/>
                <a:gd name="G31" fmla="*/ G30 1 27"/>
                <a:gd name="G32" fmla="*/ 210 2399 1"/>
                <a:gd name="G33" fmla="*/ G32 1 213"/>
                <a:gd name="G34" fmla="*/ 27 304 1"/>
                <a:gd name="G35" fmla="*/ G34 1 27"/>
                <a:gd name="G36" fmla="+- 2399 0 0"/>
                <a:gd name="G37" fmla="+- 304 0 0"/>
              </a:gdLst>
              <a:ahLst/>
              <a:cxnLst>
                <a:cxn ang="0">
                  <a:pos x="r" y="vc"/>
                </a:cxn>
                <a:cxn ang="5400000">
                  <a:pos x="hc" y="b"/>
                </a:cxn>
                <a:cxn ang="10800000">
                  <a:pos x="l" y="vc"/>
                </a:cxn>
                <a:cxn ang="16200000">
                  <a:pos x="hc" y="t"/>
                </a:cxn>
              </a:cxnLst>
              <a:rect l="0" t="0" r="0" b="0"/>
              <a:pathLst>
                <a:path>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505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5" name="AutoShape 29"/>
            <p:cNvSpPr>
              <a:spLocks noChangeArrowheads="1"/>
            </p:cNvSpPr>
            <p:nvPr/>
          </p:nvSpPr>
          <p:spPr bwMode="auto">
            <a:xfrm>
              <a:off x="5775" y="2554"/>
              <a:ext cx="566" cy="119"/>
            </a:xfrm>
            <a:custGeom>
              <a:avLst/>
              <a:gdLst>
                <a:gd name="G0" fmla="*/ 2500 1 2"/>
                <a:gd name="G1" fmla="*/ 1 48365 11520"/>
                <a:gd name="G2" fmla="*/ G1 13024 1"/>
                <a:gd name="G3" fmla="*/ G2 1 52096"/>
                <a:gd name="G4" fmla="cos G0 G3"/>
                <a:gd name="G5" fmla="*/ 529 1 2"/>
                <a:gd name="G6" fmla="*/ 1 48365 11520"/>
                <a:gd name="G7" fmla="*/ G6 13024 1"/>
                <a:gd name="G8" fmla="*/ G7 1 52096"/>
                <a:gd name="G9" fmla="sin G5 G8"/>
                <a:gd name="G10" fmla="*/ 2500 1 2"/>
                <a:gd name="G11" fmla="+- G10 0 G4"/>
                <a:gd name="G12" fmla="+- G10 G4 0"/>
                <a:gd name="G13" fmla="+- G12 0 0"/>
                <a:gd name="G14" fmla="*/ 529 1 2"/>
                <a:gd name="G15" fmla="+- G14 0 G9"/>
                <a:gd name="G16" fmla="+- G14 G9 0"/>
                <a:gd name="G17" fmla="+- G16 0 0"/>
                <a:gd name="G18" fmla="+- 529 0 0"/>
                <a:gd name="G19" fmla="+- 2500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265"/>
                  </a:moveTo>
                  <a:lnTo>
                    <a:pt x="1250" y="265"/>
                  </a:lnTo>
                  <a:lnTo>
                    <a:pt x="180" y="90"/>
                  </a:lnTo>
                  <a:lnTo>
                    <a:pt x="1250" y="265"/>
                  </a:lnTo>
                  <a:lnTo>
                    <a:pt x="270" y="90"/>
                  </a:lnTo>
                  <a:close/>
                </a:path>
              </a:pathLst>
            </a:custGeom>
            <a:solidFill>
              <a:srgbClr val="505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6" name="AutoShape 30"/>
            <p:cNvSpPr>
              <a:spLocks noChangeArrowheads="1"/>
            </p:cNvSpPr>
            <p:nvPr/>
          </p:nvSpPr>
          <p:spPr bwMode="auto">
            <a:xfrm>
              <a:off x="5362" y="1663"/>
              <a:ext cx="1369" cy="951"/>
            </a:xfrm>
            <a:custGeom>
              <a:avLst/>
              <a:gdLst>
                <a:gd name="G0" fmla="*/ 527 6041 1"/>
                <a:gd name="G1" fmla="*/ G0 1 537"/>
                <a:gd name="G2" fmla="*/ 373 4198 1"/>
                <a:gd name="G3" fmla="*/ G2 1 373"/>
                <a:gd name="G4" fmla="*/ 537 6041 1"/>
                <a:gd name="G5" fmla="*/ G4 1 537"/>
                <a:gd name="G6" fmla="*/ 362 4198 1"/>
                <a:gd name="G7" fmla="*/ G6 1 373"/>
                <a:gd name="G8" fmla="*/ 537 6041 1"/>
                <a:gd name="G9" fmla="*/ G8 1 537"/>
                <a:gd name="G10" fmla="*/ 11 4198 1"/>
                <a:gd name="G11" fmla="*/ G10 1 373"/>
                <a:gd name="G12" fmla="*/ 527 6041 1"/>
                <a:gd name="G13" fmla="*/ G12 1 537"/>
                <a:gd name="G14" fmla="*/ 0 4198 1"/>
                <a:gd name="G15" fmla="*/ G14 1 373"/>
                <a:gd name="G16" fmla="*/ 11 6041 1"/>
                <a:gd name="G17" fmla="*/ G16 1 537"/>
                <a:gd name="G18" fmla="*/ 0 4198 1"/>
                <a:gd name="G19" fmla="*/ G18 1 373"/>
                <a:gd name="G20" fmla="*/ 0 6041 1"/>
                <a:gd name="G21" fmla="*/ G20 1 537"/>
                <a:gd name="G22" fmla="*/ 11 4198 1"/>
                <a:gd name="G23" fmla="*/ G22 1 373"/>
                <a:gd name="G24" fmla="*/ 0 6041 1"/>
                <a:gd name="G25" fmla="*/ G24 1 537"/>
                <a:gd name="G26" fmla="*/ 362 4198 1"/>
                <a:gd name="G27" fmla="*/ G26 1 373"/>
                <a:gd name="G28" fmla="*/ 11 6041 1"/>
                <a:gd name="G29" fmla="*/ G28 1 537"/>
                <a:gd name="G30" fmla="*/ 373 4198 1"/>
                <a:gd name="G31" fmla="*/ G30 1 373"/>
                <a:gd name="G32" fmla="*/ 527 6041 1"/>
                <a:gd name="G33" fmla="*/ G32 1 537"/>
                <a:gd name="G34" fmla="*/ 373 4198 1"/>
                <a:gd name="G35" fmla="*/ G34 1 373"/>
                <a:gd name="G36" fmla="+- 6041 0 0"/>
                <a:gd name="G37" fmla="+- 4198 0 0"/>
              </a:gdLst>
              <a:ahLst/>
              <a:cxnLst>
                <a:cxn ang="0">
                  <a:pos x="r" y="vc"/>
                </a:cxn>
                <a:cxn ang="5400000">
                  <a:pos x="hc" y="b"/>
                </a:cxn>
                <a:cxn ang="10800000">
                  <a:pos x="l" y="vc"/>
                </a:cxn>
                <a:cxn ang="16200000">
                  <a:pos x="hc" y="t"/>
                </a:cxn>
              </a:cxnLst>
              <a:rect l="0" t="0" r="0" b="0"/>
              <a:pathLst>
                <a:path>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505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7" name="Rectangle 31"/>
            <p:cNvSpPr>
              <a:spLocks noChangeArrowheads="1"/>
            </p:cNvSpPr>
            <p:nvPr/>
          </p:nvSpPr>
          <p:spPr bwMode="auto">
            <a:xfrm>
              <a:off x="5405" y="1707"/>
              <a:ext cx="1283" cy="726"/>
            </a:xfrm>
            <a:prstGeom prst="rect">
              <a:avLst/>
            </a:prstGeom>
            <a:solidFill>
              <a:srgbClr val="F5F5F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8" name="Rectangle 32"/>
            <p:cNvSpPr>
              <a:spLocks noChangeArrowheads="1"/>
            </p:cNvSpPr>
            <p:nvPr/>
          </p:nvSpPr>
          <p:spPr bwMode="auto">
            <a:xfrm>
              <a:off x="5209" y="2809"/>
              <a:ext cx="1696" cy="63"/>
            </a:xfrm>
            <a:prstGeom prst="rect">
              <a:avLst/>
            </a:prstGeom>
            <a:solidFill>
              <a:srgbClr val="3C3C3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9" name="AutoShape 33"/>
            <p:cNvSpPr>
              <a:spLocks noChangeArrowheads="1"/>
            </p:cNvSpPr>
            <p:nvPr/>
          </p:nvSpPr>
          <p:spPr bwMode="auto">
            <a:xfrm>
              <a:off x="5209" y="2733"/>
              <a:ext cx="1696" cy="75"/>
            </a:xfrm>
            <a:custGeom>
              <a:avLst/>
              <a:gdLst>
                <a:gd name="G0" fmla="*/ 1697 7483 1"/>
                <a:gd name="G1" fmla="*/ G0 1 1697"/>
                <a:gd name="G2" fmla="*/ 76 335 1"/>
                <a:gd name="G3" fmla="*/ G2 1 76"/>
                <a:gd name="G4" fmla="*/ 0 7483 1"/>
                <a:gd name="G5" fmla="*/ G4 1 1697"/>
                <a:gd name="G6" fmla="*/ 76 335 1"/>
                <a:gd name="G7" fmla="*/ G6 1 76"/>
                <a:gd name="G8" fmla="*/ 107 7483 1"/>
                <a:gd name="G9" fmla="*/ G8 1 1697"/>
                <a:gd name="G10" fmla="*/ 0 335 1"/>
                <a:gd name="G11" fmla="*/ G10 1 76"/>
                <a:gd name="G12" fmla="*/ 1592 7483 1"/>
                <a:gd name="G13" fmla="*/ G12 1 1697"/>
                <a:gd name="G14" fmla="*/ 0 335 1"/>
                <a:gd name="G15" fmla="*/ G14 1 76"/>
                <a:gd name="G16" fmla="*/ 1697 7483 1"/>
                <a:gd name="G17" fmla="*/ G16 1 1697"/>
                <a:gd name="G18" fmla="*/ 76 335 1"/>
                <a:gd name="G19" fmla="*/ G18 1 76"/>
                <a:gd name="G20" fmla="+- 7483 0 0"/>
                <a:gd name="G21" fmla="+- 335 0 0"/>
              </a:gdLst>
              <a:ahLst/>
              <a:cxnLst>
                <a:cxn ang="0">
                  <a:pos x="r" y="vc"/>
                </a:cxn>
                <a:cxn ang="5400000">
                  <a:pos x="hc" y="b"/>
                </a:cxn>
                <a:cxn ang="10800000">
                  <a:pos x="l" y="vc"/>
                </a:cxn>
                <a:cxn ang="16200000">
                  <a:pos x="hc" y="t"/>
                </a:cxn>
              </a:cxnLst>
              <a:rect l="0" t="0" r="0" b="0"/>
              <a:pathLst>
                <a:path>
                  <a:moveTo>
                    <a:pt x="1697" y="76"/>
                  </a:moveTo>
                  <a:lnTo>
                    <a:pt x="0" y="76"/>
                  </a:lnTo>
                  <a:lnTo>
                    <a:pt x="107" y="0"/>
                  </a:lnTo>
                  <a:lnTo>
                    <a:pt x="1592" y="0"/>
                  </a:lnTo>
                  <a:lnTo>
                    <a:pt x="1697" y="76"/>
                  </a:lnTo>
                  <a:close/>
                </a:path>
              </a:pathLst>
            </a:custGeom>
            <a:solidFill>
              <a:srgbClr val="505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90" name="AutoShape 34"/>
            <p:cNvSpPr>
              <a:spLocks noChangeArrowheads="1"/>
            </p:cNvSpPr>
            <p:nvPr/>
          </p:nvSpPr>
          <p:spPr bwMode="auto">
            <a:xfrm>
              <a:off x="5732" y="1531"/>
              <a:ext cx="673" cy="673"/>
            </a:xfrm>
            <a:custGeom>
              <a:avLst/>
              <a:gdLst>
                <a:gd name="G0" fmla="*/ 2972 1 2"/>
                <a:gd name="G1" fmla="*/ 1 48365 11520"/>
                <a:gd name="G2" fmla="*/ G1 13024 1"/>
                <a:gd name="G3" fmla="*/ G2 1 52096"/>
                <a:gd name="G4" fmla="cos G0 G3"/>
                <a:gd name="G5" fmla="*/ 2972 1 2"/>
                <a:gd name="G6" fmla="*/ 1 48365 11520"/>
                <a:gd name="G7" fmla="*/ G6 13024 1"/>
                <a:gd name="G8" fmla="*/ G7 1 52096"/>
                <a:gd name="G9" fmla="sin G5 G8"/>
                <a:gd name="G10" fmla="*/ 2972 1 2"/>
                <a:gd name="G11" fmla="+- G10 0 G4"/>
                <a:gd name="G12" fmla="+- G10 G4 0"/>
                <a:gd name="G13" fmla="+- G12 0 0"/>
                <a:gd name="G14" fmla="*/ 2972 1 2"/>
                <a:gd name="G15" fmla="+- G14 0 G9"/>
                <a:gd name="G16" fmla="+- G14 G9 0"/>
                <a:gd name="G17" fmla="+- G16 0 0"/>
                <a:gd name="G18" fmla="+- 2972 0 0"/>
                <a:gd name="G19" fmla="+- 2972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1486"/>
                  </a:moveTo>
                  <a:lnTo>
                    <a:pt x="1486" y="1486"/>
                  </a:lnTo>
                  <a:lnTo>
                    <a:pt x="180" y="90"/>
                  </a:lnTo>
                  <a:lnTo>
                    <a:pt x="1486" y="1486"/>
                  </a:lnTo>
                  <a:lnTo>
                    <a:pt x="270" y="90"/>
                  </a:lnTo>
                  <a:close/>
                </a:path>
              </a:pathLst>
            </a:custGeom>
            <a:solidFill>
              <a:srgbClr val="E8112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9492" name="Rectangle 36"/>
          <p:cNvSpPr>
            <a:spLocks noChangeArrowheads="1"/>
          </p:cNvSpPr>
          <p:nvPr/>
        </p:nvSpPr>
        <p:spPr bwMode="auto">
          <a:xfrm>
            <a:off x="1136650" y="3289300"/>
            <a:ext cx="8286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146160" rIns="182880" bIns="146160">
            <a:spAutoFit/>
          </a:bodyPr>
          <a:lstStyle>
            <a:lvl1pPr>
              <a:tabLst>
                <a:tab pos="457200" algn="l"/>
              </a:tabLst>
              <a:defRPr>
                <a:solidFill>
                  <a:srgbClr val="000000"/>
                </a:solidFill>
                <a:latin typeface="Arial" panose="020B0604020202020204" pitchFamily="34" charset="0"/>
                <a:cs typeface="WenQuanYi Zen Hei Sharp" charset="0"/>
              </a:defRPr>
            </a:lvl1pPr>
            <a:lvl2pPr>
              <a:tabLst>
                <a:tab pos="457200" algn="l"/>
              </a:tabLst>
              <a:defRPr>
                <a:solidFill>
                  <a:srgbClr val="000000"/>
                </a:solidFill>
                <a:latin typeface="Arial" panose="020B0604020202020204" pitchFamily="34" charset="0"/>
                <a:cs typeface="WenQuanYi Zen Hei Sharp" charset="0"/>
              </a:defRPr>
            </a:lvl2pPr>
            <a:lvl3pPr>
              <a:tabLst>
                <a:tab pos="457200" algn="l"/>
              </a:tabLst>
              <a:defRPr>
                <a:solidFill>
                  <a:srgbClr val="000000"/>
                </a:solidFill>
                <a:latin typeface="Arial" panose="020B0604020202020204" pitchFamily="34" charset="0"/>
                <a:cs typeface="WenQuanYi Zen Hei Sharp" charset="0"/>
              </a:defRPr>
            </a:lvl3pPr>
            <a:lvl4pPr>
              <a:tabLst>
                <a:tab pos="457200" algn="l"/>
              </a:tabLst>
              <a:defRPr>
                <a:solidFill>
                  <a:srgbClr val="000000"/>
                </a:solidFill>
                <a:latin typeface="Arial" panose="020B0604020202020204" pitchFamily="34" charset="0"/>
                <a:cs typeface="WenQuanYi Zen Hei Sharp" charset="0"/>
              </a:defRPr>
            </a:lvl4pPr>
            <a:lvl5pPr>
              <a:tabLst>
                <a:tab pos="45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9pPr>
          </a:lstStyle>
          <a:p>
            <a:pPr hangingPunct="1">
              <a:lnSpc>
                <a:spcPct val="90000"/>
              </a:lnSpc>
              <a:spcAft>
                <a:spcPts val="600"/>
              </a:spcAft>
            </a:pPr>
            <a:r>
              <a:rPr lang="en-US" altLang="en-US" sz="1600" b="1">
                <a:solidFill>
                  <a:srgbClr val="282828"/>
                </a:solidFill>
                <a:latin typeface="Segoe UI" panose="020B0502040204020203" pitchFamily="34" charset="0"/>
              </a:rPr>
              <a:t>DEV</a:t>
            </a:r>
          </a:p>
        </p:txBody>
      </p:sp>
      <p:pic>
        <p:nvPicPr>
          <p:cNvPr id="19493" name="Picture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3663" y="2943225"/>
            <a:ext cx="123825" cy="136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94"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8300" y="2943225"/>
            <a:ext cx="123825" cy="136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95" name="Rectangle 39"/>
          <p:cNvSpPr>
            <a:spLocks noChangeArrowheads="1"/>
          </p:cNvSpPr>
          <p:nvPr/>
        </p:nvSpPr>
        <p:spPr bwMode="auto">
          <a:xfrm>
            <a:off x="2417763" y="3289300"/>
            <a:ext cx="8318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146160" rIns="182880" bIns="146160">
            <a:spAutoFit/>
          </a:bodyPr>
          <a:lstStyle>
            <a:lvl1pPr>
              <a:tabLst>
                <a:tab pos="457200" algn="l"/>
              </a:tabLst>
              <a:defRPr>
                <a:solidFill>
                  <a:srgbClr val="000000"/>
                </a:solidFill>
                <a:latin typeface="Arial" panose="020B0604020202020204" pitchFamily="34" charset="0"/>
                <a:cs typeface="WenQuanYi Zen Hei Sharp" charset="0"/>
              </a:defRPr>
            </a:lvl1pPr>
            <a:lvl2pPr>
              <a:tabLst>
                <a:tab pos="457200" algn="l"/>
              </a:tabLst>
              <a:defRPr>
                <a:solidFill>
                  <a:srgbClr val="000000"/>
                </a:solidFill>
                <a:latin typeface="Arial" panose="020B0604020202020204" pitchFamily="34" charset="0"/>
                <a:cs typeface="WenQuanYi Zen Hei Sharp" charset="0"/>
              </a:defRPr>
            </a:lvl2pPr>
            <a:lvl3pPr>
              <a:tabLst>
                <a:tab pos="457200" algn="l"/>
              </a:tabLst>
              <a:defRPr>
                <a:solidFill>
                  <a:srgbClr val="000000"/>
                </a:solidFill>
                <a:latin typeface="Arial" panose="020B0604020202020204" pitchFamily="34" charset="0"/>
                <a:cs typeface="WenQuanYi Zen Hei Sharp" charset="0"/>
              </a:defRPr>
            </a:lvl3pPr>
            <a:lvl4pPr>
              <a:tabLst>
                <a:tab pos="457200" algn="l"/>
              </a:tabLst>
              <a:defRPr>
                <a:solidFill>
                  <a:srgbClr val="000000"/>
                </a:solidFill>
                <a:latin typeface="Arial" panose="020B0604020202020204" pitchFamily="34" charset="0"/>
                <a:cs typeface="WenQuanYi Zen Hei Sharp" charset="0"/>
              </a:defRPr>
            </a:lvl4pPr>
            <a:lvl5pPr>
              <a:tabLst>
                <a:tab pos="45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cs typeface="WenQuanYi Zen Hei Sharp" charset="0"/>
              </a:defRPr>
            </a:lvl9pPr>
          </a:lstStyle>
          <a:p>
            <a:pPr hangingPunct="1">
              <a:lnSpc>
                <a:spcPct val="90000"/>
              </a:lnSpc>
              <a:spcAft>
                <a:spcPts val="600"/>
              </a:spcAft>
            </a:pPr>
            <a:r>
              <a:rPr lang="en-US" altLang="en-US" sz="1600" b="1">
                <a:solidFill>
                  <a:srgbClr val="FFFFFF"/>
                </a:solidFill>
                <a:latin typeface="Segoe UI" panose="020B0502040204020203" pitchFamily="34" charset="0"/>
              </a:rPr>
              <a:t>OPS</a:t>
            </a:r>
          </a:p>
        </p:txBody>
      </p:sp>
      <p:sp>
        <p:nvSpPr>
          <p:cNvPr id="19496" name="WordArt 40"/>
          <p:cNvSpPr>
            <a:spLocks noChangeArrowheads="1" noChangeShapeType="1" noTextEdit="1"/>
          </p:cNvSpPr>
          <p:nvPr/>
        </p:nvSpPr>
        <p:spPr bwMode="auto">
          <a:xfrm>
            <a:off x="10494963" y="6575425"/>
            <a:ext cx="1504950" cy="306388"/>
          </a:xfrm>
          <a:prstGeom prst="rect">
            <a:avLst/>
          </a:prstGeom>
        </p:spPr>
        <p:txBody>
          <a:bodyPr wrap="none" fromWordArt="1">
            <a:prstTxWarp prst="textCurveUp">
              <a:avLst>
                <a:gd name="adj" fmla="val 23222"/>
              </a:avLst>
            </a:prstTxWarp>
          </a:bodyPr>
          <a:lstStyle/>
          <a:p>
            <a:pPr algn="ctr"/>
            <a:r>
              <a:rPr lang="en-US" sz="2400" dirty="0" err="1">
                <a:ln w="9360" cap="flat">
                  <a:solidFill>
                    <a:srgbClr val="FF8C00"/>
                  </a:solidFill>
                  <a:miter lim="800000"/>
                  <a:headEnd/>
                  <a:tailEnd/>
                </a:ln>
                <a:blipFill dpi="0" rotWithShape="0">
                  <a:blip r:embed="rId11"/>
                  <a:srcRect/>
                  <a:tile tx="0" ty="0" sx="100000" sy="100000" flip="none" algn="tl"/>
                </a:blipFill>
                <a:effectLst>
                  <a:outerShdw dist="152735" dir="2700000" algn="ctr" rotWithShape="0">
                    <a:srgbClr val="868686"/>
                  </a:outerShdw>
                </a:effectLst>
                <a:latin typeface="Arial Black" panose="020B0A04020102020204" pitchFamily="34" charset="0"/>
              </a:rPr>
              <a:t>Umesh</a:t>
            </a:r>
            <a:r>
              <a:rPr lang="en-US" sz="2400" dirty="0">
                <a:ln w="9360" cap="flat">
                  <a:solidFill>
                    <a:srgbClr val="FF8C00"/>
                  </a:solidFill>
                  <a:miter lim="800000"/>
                  <a:headEnd/>
                  <a:tailEnd/>
                </a:ln>
                <a:blipFill dpi="0" rotWithShape="0">
                  <a:blip r:embed="rId11"/>
                  <a:srcRect/>
                  <a:tile tx="0" ty="0" sx="100000" sy="100000" flip="none" algn="tl"/>
                </a:blipFill>
                <a:effectLst>
                  <a:outerShdw dist="152735" dir="2700000" algn="ctr" rotWithShape="0">
                    <a:srgbClr val="868686"/>
                  </a:outerShdw>
                </a:effectLst>
                <a:latin typeface="Arial Black" panose="020B0A04020102020204" pitchFamily="34" charset="0"/>
              </a:rPr>
              <a:t> </a:t>
            </a:r>
            <a:r>
              <a:rPr lang="en-US" sz="2400" dirty="0" err="1">
                <a:ln w="9360" cap="flat">
                  <a:solidFill>
                    <a:srgbClr val="FF8C00"/>
                  </a:solidFill>
                  <a:miter lim="800000"/>
                  <a:headEnd/>
                  <a:tailEnd/>
                </a:ln>
                <a:blipFill dpi="0" rotWithShape="0">
                  <a:blip r:embed="rId11"/>
                  <a:srcRect/>
                  <a:tile tx="0" ty="0" sx="100000" sy="100000" flip="none" algn="tl"/>
                </a:blipFill>
                <a:effectLst>
                  <a:outerShdw dist="152735" dir="2700000" algn="ctr" rotWithShape="0">
                    <a:srgbClr val="868686"/>
                  </a:outerShdw>
                </a:effectLst>
                <a:latin typeface="Arial Black" panose="020B0A04020102020204" pitchFamily="34" charset="0"/>
              </a:rPr>
              <a:t>Worlikar</a:t>
            </a:r>
            <a:endParaRPr lang="en-US" sz="2400" dirty="0">
              <a:ln w="9360" cap="flat">
                <a:solidFill>
                  <a:srgbClr val="FF8C00"/>
                </a:solidFill>
                <a:miter lim="800000"/>
                <a:headEnd/>
                <a:tailEnd/>
              </a:ln>
              <a:blipFill dpi="0" rotWithShape="0">
                <a:blip r:embed="rId11"/>
                <a:srcRect/>
                <a:tile tx="0" ty="0" sx="100000" sy="100000" flip="none" algn="tl"/>
              </a:blipFill>
              <a:effectLst>
                <a:outerShdw dist="152735" dir="2700000" algn="ctr" rotWithShape="0">
                  <a:srgbClr val="868686"/>
                </a:outerShdw>
              </a:effectLst>
              <a:latin typeface="Arial Black" panose="020B0A04020102020204" pitchFamily="34"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66737" y="1797050"/>
            <a:ext cx="3948113" cy="3948112"/>
            <a:chOff x="566737" y="1797050"/>
            <a:chExt cx="3948113" cy="3948112"/>
          </a:xfrm>
        </p:grpSpPr>
        <p:sp>
          <p:nvSpPr>
            <p:cNvPr id="219" name="Oval 3203"/>
            <p:cNvSpPr>
              <a:spLocks noChangeArrowheads="1"/>
            </p:cNvSpPr>
            <p:nvPr/>
          </p:nvSpPr>
          <p:spPr bwMode="auto">
            <a:xfrm>
              <a:off x="1409700" y="2640012"/>
              <a:ext cx="2260600"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 name="Oval 3165"/>
            <p:cNvSpPr>
              <a:spLocks noChangeArrowheads="1"/>
            </p:cNvSpPr>
            <p:nvPr/>
          </p:nvSpPr>
          <p:spPr bwMode="auto">
            <a:xfrm>
              <a:off x="566737" y="1797050"/>
              <a:ext cx="3948113"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25" name="Group 24"/>
          <p:cNvGrpSpPr/>
          <p:nvPr/>
        </p:nvGrpSpPr>
        <p:grpSpPr>
          <a:xfrm>
            <a:off x="4119562" y="1812925"/>
            <a:ext cx="3946525" cy="3948112"/>
            <a:chOff x="4119562" y="1812925"/>
            <a:chExt cx="3946525" cy="3948112"/>
          </a:xfrm>
        </p:grpSpPr>
        <p:sp>
          <p:nvSpPr>
            <p:cNvPr id="5" name="Oval 3164"/>
            <p:cNvSpPr>
              <a:spLocks noChangeArrowheads="1"/>
            </p:cNvSpPr>
            <p:nvPr/>
          </p:nvSpPr>
          <p:spPr bwMode="auto">
            <a:xfrm>
              <a:off x="4119562" y="1812925"/>
              <a:ext cx="3946525" cy="3948112"/>
            </a:xfrm>
            <a:prstGeom prst="ellipse">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18" name="Group 17"/>
            <p:cNvGrpSpPr/>
            <p:nvPr/>
          </p:nvGrpSpPr>
          <p:grpSpPr>
            <a:xfrm>
              <a:off x="5021262" y="2311489"/>
              <a:ext cx="2259013" cy="2589123"/>
              <a:chOff x="5021262" y="2311489"/>
              <a:chExt cx="2259013" cy="2589123"/>
            </a:xfrm>
          </p:grpSpPr>
          <p:sp>
            <p:nvSpPr>
              <p:cNvPr id="103" name="Oval 3316"/>
              <p:cNvSpPr>
                <a:spLocks noChangeArrowheads="1"/>
              </p:cNvSpPr>
              <p:nvPr/>
            </p:nvSpPr>
            <p:spPr bwMode="auto">
              <a:xfrm>
                <a:off x="5021262" y="264001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pic>
            <p:nvPicPr>
              <p:cNvPr id="525" name="Picture 52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5371643" y="2311489"/>
                <a:ext cx="1456194" cy="2100173"/>
              </a:xfrm>
              <a:prstGeom prst="rect">
                <a:avLst/>
              </a:prstGeom>
            </p:spPr>
          </p:pic>
        </p:grpSp>
      </p:grpSp>
      <p:grpSp>
        <p:nvGrpSpPr>
          <p:cNvPr id="27" name="Group 26"/>
          <p:cNvGrpSpPr/>
          <p:nvPr/>
        </p:nvGrpSpPr>
        <p:grpSpPr>
          <a:xfrm>
            <a:off x="7783512" y="1797050"/>
            <a:ext cx="3946525" cy="3948112"/>
            <a:chOff x="7783512" y="1797050"/>
            <a:chExt cx="3946525" cy="3948112"/>
          </a:xfrm>
        </p:grpSpPr>
        <p:sp>
          <p:nvSpPr>
            <p:cNvPr id="26" name="Oval 3163"/>
            <p:cNvSpPr>
              <a:spLocks noChangeArrowheads="1"/>
            </p:cNvSpPr>
            <p:nvPr/>
          </p:nvSpPr>
          <p:spPr bwMode="auto">
            <a:xfrm>
              <a:off x="7783512" y="1797050"/>
              <a:ext cx="3946525"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20" name="Group 19"/>
            <p:cNvGrpSpPr/>
            <p:nvPr/>
          </p:nvGrpSpPr>
          <p:grpSpPr>
            <a:xfrm>
              <a:off x="8628062" y="2409031"/>
              <a:ext cx="2259013" cy="2491581"/>
              <a:chOff x="8628062" y="2409031"/>
              <a:chExt cx="2259013" cy="2491581"/>
            </a:xfrm>
          </p:grpSpPr>
          <p:sp>
            <p:nvSpPr>
              <p:cNvPr id="64" name="Oval 3251"/>
              <p:cNvSpPr>
                <a:spLocks noChangeArrowheads="1"/>
              </p:cNvSpPr>
              <p:nvPr/>
            </p:nvSpPr>
            <p:spPr bwMode="auto">
              <a:xfrm>
                <a:off x="8628062" y="2640012"/>
                <a:ext cx="2259013" cy="2260600"/>
              </a:xfrm>
              <a:prstGeom prst="ellipse">
                <a:avLst/>
              </a:prstGeom>
              <a:solidFill>
                <a:schemeClr val="bg2">
                  <a:lumMod val="85000"/>
                </a:schemeClr>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64" name="Group 563"/>
              <p:cNvGrpSpPr/>
              <p:nvPr/>
            </p:nvGrpSpPr>
            <p:grpSpPr>
              <a:xfrm>
                <a:off x="8658219" y="2409031"/>
                <a:ext cx="2187575" cy="2030413"/>
                <a:chOff x="8701088" y="2387600"/>
                <a:chExt cx="2187575" cy="2030413"/>
              </a:xfrm>
            </p:grpSpPr>
            <p:sp>
              <p:nvSpPr>
                <p:cNvPr id="565" name="Freeform 6"/>
                <p:cNvSpPr>
                  <a:spLocks/>
                </p:cNvSpPr>
                <p:nvPr/>
              </p:nvSpPr>
              <p:spPr bwMode="auto">
                <a:xfrm>
                  <a:off x="9118600" y="2814638"/>
                  <a:ext cx="534988" cy="159702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6" name="Freeform 8"/>
                <p:cNvSpPr>
                  <a:spLocks/>
                </p:cNvSpPr>
                <p:nvPr/>
              </p:nvSpPr>
              <p:spPr bwMode="auto">
                <a:xfrm>
                  <a:off x="9801225" y="2787650"/>
                  <a:ext cx="747713" cy="162401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7" name="Freeform 9"/>
                <p:cNvSpPr>
                  <a:spLocks/>
                </p:cNvSpPr>
                <p:nvPr/>
              </p:nvSpPr>
              <p:spPr bwMode="auto">
                <a:xfrm>
                  <a:off x="10417175" y="2486025"/>
                  <a:ext cx="311150" cy="360363"/>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8" name="Freeform 10"/>
                <p:cNvSpPr>
                  <a:spLocks/>
                </p:cNvSpPr>
                <p:nvPr/>
              </p:nvSpPr>
              <p:spPr bwMode="auto">
                <a:xfrm>
                  <a:off x="10514013" y="2890838"/>
                  <a:ext cx="107950" cy="546100"/>
                </a:xfrm>
                <a:custGeom>
                  <a:avLst/>
                  <a:gdLst>
                    <a:gd name="T0" fmla="*/ 42 w 68"/>
                    <a:gd name="T1" fmla="*/ 37 h 344"/>
                    <a:gd name="T2" fmla="*/ 62 w 68"/>
                    <a:gd name="T3" fmla="*/ 20 h 344"/>
                    <a:gd name="T4" fmla="*/ 34 w 68"/>
                    <a:gd name="T5" fmla="*/ 0 h 344"/>
                    <a:gd name="T6" fmla="*/ 6 w 68"/>
                    <a:gd name="T7" fmla="*/ 20 h 344"/>
                    <a:gd name="T8" fmla="*/ 26 w 68"/>
                    <a:gd name="T9" fmla="*/ 37 h 344"/>
                    <a:gd name="T10" fmla="*/ 0 w 68"/>
                    <a:gd name="T11" fmla="*/ 316 h 344"/>
                    <a:gd name="T12" fmla="*/ 34 w 68"/>
                    <a:gd name="T13" fmla="*/ 344 h 344"/>
                    <a:gd name="T14" fmla="*/ 68 w 68"/>
                    <a:gd name="T15" fmla="*/ 316 h 344"/>
                    <a:gd name="T16" fmla="*/ 42 w 68"/>
                    <a:gd name="T17" fmla="*/ 3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4">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9" name="Freeform 11"/>
                <p:cNvSpPr>
                  <a:spLocks/>
                </p:cNvSpPr>
                <p:nvPr/>
              </p:nvSpPr>
              <p:spPr bwMode="auto">
                <a:xfrm>
                  <a:off x="10696575" y="2874963"/>
                  <a:ext cx="192088" cy="49688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0" name="Freeform 12"/>
                <p:cNvSpPr>
                  <a:spLocks/>
                </p:cNvSpPr>
                <p:nvPr/>
              </p:nvSpPr>
              <p:spPr bwMode="auto">
                <a:xfrm>
                  <a:off x="10448925" y="3814763"/>
                  <a:ext cx="115888" cy="596900"/>
                </a:xfrm>
                <a:custGeom>
                  <a:avLst/>
                  <a:gdLst>
                    <a:gd name="T0" fmla="*/ 63 w 73"/>
                    <a:gd name="T1" fmla="*/ 376 h 376"/>
                    <a:gd name="T2" fmla="*/ 10 w 73"/>
                    <a:gd name="T3" fmla="*/ 376 h 376"/>
                    <a:gd name="T4" fmla="*/ 0 w 73"/>
                    <a:gd name="T5" fmla="*/ 0 h 376"/>
                    <a:gd name="T6" fmla="*/ 73 w 73"/>
                    <a:gd name="T7" fmla="*/ 0 h 376"/>
                    <a:gd name="T8" fmla="*/ 63 w 73"/>
                    <a:gd name="T9" fmla="*/ 376 h 376"/>
                  </a:gdLst>
                  <a:ahLst/>
                  <a:cxnLst>
                    <a:cxn ang="0">
                      <a:pos x="T0" y="T1"/>
                    </a:cxn>
                    <a:cxn ang="0">
                      <a:pos x="T2" y="T3"/>
                    </a:cxn>
                    <a:cxn ang="0">
                      <a:pos x="T4" y="T5"/>
                    </a:cxn>
                    <a:cxn ang="0">
                      <a:pos x="T6" y="T7"/>
                    </a:cxn>
                    <a:cxn ang="0">
                      <a:pos x="T8" y="T9"/>
                    </a:cxn>
                  </a:cxnLst>
                  <a:rect l="0" t="0" r="r" b="b"/>
                  <a:pathLst>
                    <a:path w="73" h="376">
                      <a:moveTo>
                        <a:pt x="63" y="376"/>
                      </a:moveTo>
                      <a:lnTo>
                        <a:pt x="10" y="376"/>
                      </a:lnTo>
                      <a:lnTo>
                        <a:pt x="0" y="0"/>
                      </a:lnTo>
                      <a:lnTo>
                        <a:pt x="73" y="0"/>
                      </a:lnTo>
                      <a:lnTo>
                        <a:pt x="63"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1" name="Freeform 13"/>
                <p:cNvSpPr>
                  <a:spLocks/>
                </p:cNvSpPr>
                <p:nvPr/>
              </p:nvSpPr>
              <p:spPr bwMode="auto">
                <a:xfrm>
                  <a:off x="10455275" y="4360863"/>
                  <a:ext cx="106363" cy="5080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2" name="Freeform 14"/>
                <p:cNvSpPr>
                  <a:spLocks/>
                </p:cNvSpPr>
                <p:nvPr/>
              </p:nvSpPr>
              <p:spPr bwMode="auto">
                <a:xfrm>
                  <a:off x="10583863" y="3814763"/>
                  <a:ext cx="112713" cy="596900"/>
                </a:xfrm>
                <a:custGeom>
                  <a:avLst/>
                  <a:gdLst>
                    <a:gd name="T0" fmla="*/ 8 w 71"/>
                    <a:gd name="T1" fmla="*/ 376 h 376"/>
                    <a:gd name="T2" fmla="*/ 61 w 71"/>
                    <a:gd name="T3" fmla="*/ 376 h 376"/>
                    <a:gd name="T4" fmla="*/ 71 w 71"/>
                    <a:gd name="T5" fmla="*/ 0 h 376"/>
                    <a:gd name="T6" fmla="*/ 0 w 71"/>
                    <a:gd name="T7" fmla="*/ 0 h 376"/>
                    <a:gd name="T8" fmla="*/ 8 w 71"/>
                    <a:gd name="T9" fmla="*/ 376 h 376"/>
                  </a:gdLst>
                  <a:ahLst/>
                  <a:cxnLst>
                    <a:cxn ang="0">
                      <a:pos x="T0" y="T1"/>
                    </a:cxn>
                    <a:cxn ang="0">
                      <a:pos x="T2" y="T3"/>
                    </a:cxn>
                    <a:cxn ang="0">
                      <a:pos x="T4" y="T5"/>
                    </a:cxn>
                    <a:cxn ang="0">
                      <a:pos x="T6" y="T7"/>
                    </a:cxn>
                    <a:cxn ang="0">
                      <a:pos x="T8" y="T9"/>
                    </a:cxn>
                  </a:cxnLst>
                  <a:rect l="0" t="0" r="r" b="b"/>
                  <a:pathLst>
                    <a:path w="71" h="376">
                      <a:moveTo>
                        <a:pt x="8" y="376"/>
                      </a:moveTo>
                      <a:lnTo>
                        <a:pt x="61" y="376"/>
                      </a:lnTo>
                      <a:lnTo>
                        <a:pt x="71" y="0"/>
                      </a:lnTo>
                      <a:lnTo>
                        <a:pt x="0" y="0"/>
                      </a:lnTo>
                      <a:lnTo>
                        <a:pt x="8"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3" name="Freeform 15"/>
                <p:cNvSpPr>
                  <a:spLocks/>
                </p:cNvSpPr>
                <p:nvPr/>
              </p:nvSpPr>
              <p:spPr bwMode="auto">
                <a:xfrm>
                  <a:off x="10587038" y="4360863"/>
                  <a:ext cx="106363" cy="50800"/>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4" name="Freeform 16"/>
                <p:cNvSpPr>
                  <a:spLocks/>
                </p:cNvSpPr>
                <p:nvPr/>
              </p:nvSpPr>
              <p:spPr bwMode="auto">
                <a:xfrm>
                  <a:off x="10818813" y="3371850"/>
                  <a:ext cx="57150" cy="65088"/>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5" name="Freeform 17"/>
                <p:cNvSpPr>
                  <a:spLocks/>
                </p:cNvSpPr>
                <p:nvPr/>
              </p:nvSpPr>
              <p:spPr bwMode="auto">
                <a:xfrm>
                  <a:off x="10244138" y="2874963"/>
                  <a:ext cx="195263" cy="49688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6" name="Freeform 18"/>
                <p:cNvSpPr>
                  <a:spLocks/>
                </p:cNvSpPr>
                <p:nvPr/>
              </p:nvSpPr>
              <p:spPr bwMode="auto">
                <a:xfrm>
                  <a:off x="10253663" y="3371850"/>
                  <a:ext cx="60325" cy="65088"/>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7" name="Freeform 19"/>
                <p:cNvSpPr>
                  <a:spLocks/>
                </p:cNvSpPr>
                <p:nvPr/>
              </p:nvSpPr>
              <p:spPr bwMode="auto">
                <a:xfrm>
                  <a:off x="10363200" y="2862263"/>
                  <a:ext cx="409575" cy="635000"/>
                </a:xfrm>
                <a:custGeom>
                  <a:avLst/>
                  <a:gdLst>
                    <a:gd name="T0" fmla="*/ 165 w 258"/>
                    <a:gd name="T1" fmla="*/ 0 h 400"/>
                    <a:gd name="T2" fmla="*/ 129 w 258"/>
                    <a:gd name="T3" fmla="*/ 291 h 400"/>
                    <a:gd name="T4" fmla="*/ 93 w 258"/>
                    <a:gd name="T5" fmla="*/ 0 h 400"/>
                    <a:gd name="T6" fmla="*/ 0 w 258"/>
                    <a:gd name="T7" fmla="*/ 8 h 400"/>
                    <a:gd name="T8" fmla="*/ 18 w 258"/>
                    <a:gd name="T9" fmla="*/ 400 h 400"/>
                    <a:gd name="T10" fmla="*/ 238 w 258"/>
                    <a:gd name="T11" fmla="*/ 400 h 400"/>
                    <a:gd name="T12" fmla="*/ 258 w 258"/>
                    <a:gd name="T13" fmla="*/ 8 h 400"/>
                    <a:gd name="T14" fmla="*/ 165 w 258"/>
                    <a:gd name="T15" fmla="*/ 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400">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8" name="Freeform 32"/>
                <p:cNvSpPr>
                  <a:spLocks/>
                </p:cNvSpPr>
                <p:nvPr/>
              </p:nvSpPr>
              <p:spPr bwMode="auto">
                <a:xfrm>
                  <a:off x="10448925" y="2611438"/>
                  <a:ext cx="231775" cy="279400"/>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2" name="Freeform 33"/>
                <p:cNvSpPr>
                  <a:spLocks/>
                </p:cNvSpPr>
                <p:nvPr/>
              </p:nvSpPr>
              <p:spPr bwMode="auto">
                <a:xfrm>
                  <a:off x="10391775" y="3497263"/>
                  <a:ext cx="349250" cy="382588"/>
                </a:xfrm>
                <a:custGeom>
                  <a:avLst/>
                  <a:gdLst>
                    <a:gd name="T0" fmla="*/ 210 w 220"/>
                    <a:gd name="T1" fmla="*/ 241 h 241"/>
                    <a:gd name="T2" fmla="*/ 10 w 220"/>
                    <a:gd name="T3" fmla="*/ 241 h 241"/>
                    <a:gd name="T4" fmla="*/ 0 w 220"/>
                    <a:gd name="T5" fmla="*/ 0 h 241"/>
                    <a:gd name="T6" fmla="*/ 220 w 220"/>
                    <a:gd name="T7" fmla="*/ 0 h 241"/>
                    <a:gd name="T8" fmla="*/ 210 w 220"/>
                    <a:gd name="T9" fmla="*/ 241 h 241"/>
                  </a:gdLst>
                  <a:ahLst/>
                  <a:cxnLst>
                    <a:cxn ang="0">
                      <a:pos x="T0" y="T1"/>
                    </a:cxn>
                    <a:cxn ang="0">
                      <a:pos x="T2" y="T3"/>
                    </a:cxn>
                    <a:cxn ang="0">
                      <a:pos x="T4" y="T5"/>
                    </a:cxn>
                    <a:cxn ang="0">
                      <a:pos x="T6" y="T7"/>
                    </a:cxn>
                    <a:cxn ang="0">
                      <a:pos x="T8" y="T9"/>
                    </a:cxn>
                  </a:cxnLst>
                  <a:rect l="0" t="0" r="r" b="b"/>
                  <a:pathLst>
                    <a:path w="220" h="241">
                      <a:moveTo>
                        <a:pt x="210" y="241"/>
                      </a:moveTo>
                      <a:lnTo>
                        <a:pt x="10" y="241"/>
                      </a:lnTo>
                      <a:lnTo>
                        <a:pt x="0" y="0"/>
                      </a:lnTo>
                      <a:lnTo>
                        <a:pt x="220" y="0"/>
                      </a:lnTo>
                      <a:lnTo>
                        <a:pt x="210" y="24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5" name="Rectangle 34"/>
                <p:cNvSpPr>
                  <a:spLocks noChangeArrowheads="1"/>
                </p:cNvSpPr>
                <p:nvPr/>
              </p:nvSpPr>
              <p:spPr bwMode="auto">
                <a:xfrm>
                  <a:off x="9002713" y="2814638"/>
                  <a:ext cx="128588" cy="3778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1" name="Freeform 35"/>
                <p:cNvSpPr>
                  <a:spLocks/>
                </p:cNvSpPr>
                <p:nvPr/>
              </p:nvSpPr>
              <p:spPr bwMode="auto">
                <a:xfrm>
                  <a:off x="8896350"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2" name="Freeform 36"/>
                <p:cNvSpPr>
                  <a:spLocks/>
                </p:cNvSpPr>
                <p:nvPr/>
              </p:nvSpPr>
              <p:spPr bwMode="auto">
                <a:xfrm>
                  <a:off x="9072563"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3" name="Freeform 37"/>
                <p:cNvSpPr>
                  <a:spLocks/>
                </p:cNvSpPr>
                <p:nvPr/>
              </p:nvSpPr>
              <p:spPr bwMode="auto">
                <a:xfrm>
                  <a:off x="8953500" y="2486025"/>
                  <a:ext cx="247650" cy="298450"/>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4" name="Freeform 38"/>
                <p:cNvSpPr>
                  <a:spLocks/>
                </p:cNvSpPr>
                <p:nvPr/>
              </p:nvSpPr>
              <p:spPr bwMode="auto">
                <a:xfrm>
                  <a:off x="8921750" y="2454275"/>
                  <a:ext cx="244475" cy="279400"/>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5" name="Freeform 39"/>
                <p:cNvSpPr>
                  <a:spLocks/>
                </p:cNvSpPr>
                <p:nvPr/>
              </p:nvSpPr>
              <p:spPr bwMode="auto">
                <a:xfrm>
                  <a:off x="9002713" y="2711450"/>
                  <a:ext cx="128588" cy="134938"/>
                </a:xfrm>
                <a:custGeom>
                  <a:avLst/>
                  <a:gdLst>
                    <a:gd name="T0" fmla="*/ 81 w 81"/>
                    <a:gd name="T1" fmla="*/ 65 h 85"/>
                    <a:gd name="T2" fmla="*/ 40 w 81"/>
                    <a:gd name="T3" fmla="*/ 85 h 85"/>
                    <a:gd name="T4" fmla="*/ 0 w 81"/>
                    <a:gd name="T5" fmla="*/ 65 h 85"/>
                    <a:gd name="T6" fmla="*/ 0 w 81"/>
                    <a:gd name="T7" fmla="*/ 0 h 85"/>
                    <a:gd name="T8" fmla="*/ 81 w 81"/>
                    <a:gd name="T9" fmla="*/ 0 h 85"/>
                    <a:gd name="T10" fmla="*/ 81 w 81"/>
                    <a:gd name="T11" fmla="*/ 65 h 85"/>
                  </a:gdLst>
                  <a:ahLst/>
                  <a:cxnLst>
                    <a:cxn ang="0">
                      <a:pos x="T0" y="T1"/>
                    </a:cxn>
                    <a:cxn ang="0">
                      <a:pos x="T2" y="T3"/>
                    </a:cxn>
                    <a:cxn ang="0">
                      <a:pos x="T4" y="T5"/>
                    </a:cxn>
                    <a:cxn ang="0">
                      <a:pos x="T6" y="T7"/>
                    </a:cxn>
                    <a:cxn ang="0">
                      <a:pos x="T8" y="T9"/>
                    </a:cxn>
                    <a:cxn ang="0">
                      <a:pos x="T10" y="T11"/>
                    </a:cxn>
                  </a:cxnLst>
                  <a:rect l="0" t="0" r="r" b="b"/>
                  <a:pathLst>
                    <a:path w="81" h="85">
                      <a:moveTo>
                        <a:pt x="81" y="65"/>
                      </a:moveTo>
                      <a:lnTo>
                        <a:pt x="40" y="85"/>
                      </a:lnTo>
                      <a:lnTo>
                        <a:pt x="0" y="65"/>
                      </a:lnTo>
                      <a:lnTo>
                        <a:pt x="0" y="0"/>
                      </a:lnTo>
                      <a:lnTo>
                        <a:pt x="81" y="0"/>
                      </a:lnTo>
                      <a:lnTo>
                        <a:pt x="81" y="65"/>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6" name="Freeform 40"/>
                <p:cNvSpPr>
                  <a:spLocks/>
                </p:cNvSpPr>
                <p:nvPr/>
              </p:nvSpPr>
              <p:spPr bwMode="auto">
                <a:xfrm>
                  <a:off x="9031288" y="2846388"/>
                  <a:ext cx="69850" cy="500063"/>
                </a:xfrm>
                <a:custGeom>
                  <a:avLst/>
                  <a:gdLst>
                    <a:gd name="T0" fmla="*/ 34 w 44"/>
                    <a:gd name="T1" fmla="*/ 24 h 315"/>
                    <a:gd name="T2" fmla="*/ 44 w 44"/>
                    <a:gd name="T3" fmla="*/ 18 h 315"/>
                    <a:gd name="T4" fmla="*/ 22 w 44"/>
                    <a:gd name="T5" fmla="*/ 0 h 315"/>
                    <a:gd name="T6" fmla="*/ 0 w 44"/>
                    <a:gd name="T7" fmla="*/ 18 h 315"/>
                    <a:gd name="T8" fmla="*/ 10 w 44"/>
                    <a:gd name="T9" fmla="*/ 24 h 315"/>
                    <a:gd name="T10" fmla="*/ 8 w 44"/>
                    <a:gd name="T11" fmla="*/ 291 h 315"/>
                    <a:gd name="T12" fmla="*/ 22 w 44"/>
                    <a:gd name="T13" fmla="*/ 315 h 315"/>
                    <a:gd name="T14" fmla="*/ 34 w 44"/>
                    <a:gd name="T15" fmla="*/ 291 h 315"/>
                    <a:gd name="T16" fmla="*/ 34 w 44"/>
                    <a:gd name="T17"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5">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7" name="Freeform 41"/>
                <p:cNvSpPr>
                  <a:spLocks/>
                </p:cNvSpPr>
                <p:nvPr/>
              </p:nvSpPr>
              <p:spPr bwMode="auto">
                <a:xfrm>
                  <a:off x="8701088" y="2852738"/>
                  <a:ext cx="273050" cy="700088"/>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8" name="Freeform 42"/>
                <p:cNvSpPr>
                  <a:spLocks/>
                </p:cNvSpPr>
                <p:nvPr/>
              </p:nvSpPr>
              <p:spPr bwMode="auto">
                <a:xfrm>
                  <a:off x="9163050" y="2852738"/>
                  <a:ext cx="269875" cy="700088"/>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9" name="Freeform 43"/>
                <p:cNvSpPr>
                  <a:spLocks/>
                </p:cNvSpPr>
                <p:nvPr/>
              </p:nvSpPr>
              <p:spPr bwMode="auto">
                <a:xfrm>
                  <a:off x="8899525" y="3616325"/>
                  <a:ext cx="160338" cy="738188"/>
                </a:xfrm>
                <a:custGeom>
                  <a:avLst/>
                  <a:gdLst>
                    <a:gd name="T0" fmla="*/ 85 w 101"/>
                    <a:gd name="T1" fmla="*/ 465 h 465"/>
                    <a:gd name="T2" fmla="*/ 12 w 101"/>
                    <a:gd name="T3" fmla="*/ 465 h 465"/>
                    <a:gd name="T4" fmla="*/ 0 w 101"/>
                    <a:gd name="T5" fmla="*/ 0 h 465"/>
                    <a:gd name="T6" fmla="*/ 101 w 101"/>
                    <a:gd name="T7" fmla="*/ 0 h 465"/>
                    <a:gd name="T8" fmla="*/ 85 w 101"/>
                    <a:gd name="T9" fmla="*/ 465 h 465"/>
                  </a:gdLst>
                  <a:ahLst/>
                  <a:cxnLst>
                    <a:cxn ang="0">
                      <a:pos x="T0" y="T1"/>
                    </a:cxn>
                    <a:cxn ang="0">
                      <a:pos x="T2" y="T3"/>
                    </a:cxn>
                    <a:cxn ang="0">
                      <a:pos x="T4" y="T5"/>
                    </a:cxn>
                    <a:cxn ang="0">
                      <a:pos x="T6" y="T7"/>
                    </a:cxn>
                    <a:cxn ang="0">
                      <a:pos x="T8" y="T9"/>
                    </a:cxn>
                  </a:cxnLst>
                  <a:rect l="0" t="0" r="r" b="b"/>
                  <a:pathLst>
                    <a:path w="101" h="465">
                      <a:moveTo>
                        <a:pt x="85" y="465"/>
                      </a:moveTo>
                      <a:lnTo>
                        <a:pt x="12" y="465"/>
                      </a:lnTo>
                      <a:lnTo>
                        <a:pt x="0" y="0"/>
                      </a:lnTo>
                      <a:lnTo>
                        <a:pt x="101" y="0"/>
                      </a:lnTo>
                      <a:lnTo>
                        <a:pt x="85"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0" name="Freeform 44"/>
                <p:cNvSpPr>
                  <a:spLocks/>
                </p:cNvSpPr>
                <p:nvPr/>
              </p:nvSpPr>
              <p:spPr bwMode="auto">
                <a:xfrm>
                  <a:off x="9066213" y="3616325"/>
                  <a:ext cx="163513" cy="738188"/>
                </a:xfrm>
                <a:custGeom>
                  <a:avLst/>
                  <a:gdLst>
                    <a:gd name="T0" fmla="*/ 91 w 103"/>
                    <a:gd name="T1" fmla="*/ 465 h 465"/>
                    <a:gd name="T2" fmla="*/ 18 w 103"/>
                    <a:gd name="T3" fmla="*/ 465 h 465"/>
                    <a:gd name="T4" fmla="*/ 0 w 103"/>
                    <a:gd name="T5" fmla="*/ 0 h 465"/>
                    <a:gd name="T6" fmla="*/ 103 w 103"/>
                    <a:gd name="T7" fmla="*/ 0 h 465"/>
                    <a:gd name="T8" fmla="*/ 91 w 103"/>
                    <a:gd name="T9" fmla="*/ 465 h 465"/>
                  </a:gdLst>
                  <a:ahLst/>
                  <a:cxnLst>
                    <a:cxn ang="0">
                      <a:pos x="T0" y="T1"/>
                    </a:cxn>
                    <a:cxn ang="0">
                      <a:pos x="T2" y="T3"/>
                    </a:cxn>
                    <a:cxn ang="0">
                      <a:pos x="T4" y="T5"/>
                    </a:cxn>
                    <a:cxn ang="0">
                      <a:pos x="T6" y="T7"/>
                    </a:cxn>
                    <a:cxn ang="0">
                      <a:pos x="T8" y="T9"/>
                    </a:cxn>
                  </a:cxnLst>
                  <a:rect l="0" t="0" r="r" b="b"/>
                  <a:pathLst>
                    <a:path w="103" h="465">
                      <a:moveTo>
                        <a:pt x="91" y="465"/>
                      </a:moveTo>
                      <a:lnTo>
                        <a:pt x="18" y="465"/>
                      </a:lnTo>
                      <a:lnTo>
                        <a:pt x="0" y="0"/>
                      </a:lnTo>
                      <a:lnTo>
                        <a:pt x="103" y="0"/>
                      </a:lnTo>
                      <a:lnTo>
                        <a:pt x="91"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1" name="Freeform 45"/>
                <p:cNvSpPr>
                  <a:spLocks/>
                </p:cNvSpPr>
                <p:nvPr/>
              </p:nvSpPr>
              <p:spPr bwMode="auto">
                <a:xfrm>
                  <a:off x="8716963" y="3552825"/>
                  <a:ext cx="79375" cy="88900"/>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2" name="Freeform 46"/>
                <p:cNvSpPr>
                  <a:spLocks/>
                </p:cNvSpPr>
                <p:nvPr/>
              </p:nvSpPr>
              <p:spPr bwMode="auto">
                <a:xfrm>
                  <a:off x="9336088" y="3552825"/>
                  <a:ext cx="82550" cy="88900"/>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3" name="Freeform 47"/>
                <p:cNvSpPr>
                  <a:spLocks/>
                </p:cNvSpPr>
                <p:nvPr/>
              </p:nvSpPr>
              <p:spPr bwMode="auto">
                <a:xfrm>
                  <a:off x="8861425" y="2814638"/>
                  <a:ext cx="406400" cy="801688"/>
                </a:xfrm>
                <a:custGeom>
                  <a:avLst/>
                  <a:gdLst>
                    <a:gd name="T0" fmla="*/ 170 w 256"/>
                    <a:gd name="T1" fmla="*/ 0 h 505"/>
                    <a:gd name="T2" fmla="*/ 129 w 256"/>
                    <a:gd name="T3" fmla="*/ 315 h 505"/>
                    <a:gd name="T4" fmla="*/ 89 w 256"/>
                    <a:gd name="T5" fmla="*/ 0 h 505"/>
                    <a:gd name="T6" fmla="*/ 0 w 256"/>
                    <a:gd name="T7" fmla="*/ 24 h 505"/>
                    <a:gd name="T8" fmla="*/ 6 w 256"/>
                    <a:gd name="T9" fmla="*/ 505 h 505"/>
                    <a:gd name="T10" fmla="*/ 252 w 256"/>
                    <a:gd name="T11" fmla="*/ 505 h 505"/>
                    <a:gd name="T12" fmla="*/ 256 w 256"/>
                    <a:gd name="T13" fmla="*/ 24 h 505"/>
                    <a:gd name="T14" fmla="*/ 170 w 256"/>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05">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4" name="Freeform 48"/>
                <p:cNvSpPr>
                  <a:spLocks/>
                </p:cNvSpPr>
                <p:nvPr/>
              </p:nvSpPr>
              <p:spPr bwMode="auto">
                <a:xfrm>
                  <a:off x="9169400" y="2586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5" name="Freeform 49"/>
                <p:cNvSpPr>
                  <a:spLocks/>
                </p:cNvSpPr>
                <p:nvPr/>
              </p:nvSpPr>
              <p:spPr bwMode="auto">
                <a:xfrm>
                  <a:off x="916940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6" name="Freeform 50"/>
                <p:cNvSpPr>
                  <a:spLocks/>
                </p:cNvSpPr>
                <p:nvPr/>
              </p:nvSpPr>
              <p:spPr bwMode="auto">
                <a:xfrm>
                  <a:off x="9163050"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7" name="Freeform 51"/>
                <p:cNvSpPr>
                  <a:spLocks/>
                </p:cNvSpPr>
                <p:nvPr/>
              </p:nvSpPr>
              <p:spPr bwMode="auto">
                <a:xfrm>
                  <a:off x="9166225" y="25765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8" name="Freeform 52"/>
                <p:cNvSpPr>
                  <a:spLocks/>
                </p:cNvSpPr>
                <p:nvPr/>
              </p:nvSpPr>
              <p:spPr bwMode="auto">
                <a:xfrm>
                  <a:off x="8964613"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9" name="Freeform 53"/>
                <p:cNvSpPr>
                  <a:spLocks/>
                </p:cNvSpPr>
                <p:nvPr/>
              </p:nvSpPr>
              <p:spPr bwMode="auto">
                <a:xfrm>
                  <a:off x="9169400" y="25892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0" name="Freeform 54"/>
                <p:cNvSpPr>
                  <a:spLocks/>
                </p:cNvSpPr>
                <p:nvPr/>
              </p:nvSpPr>
              <p:spPr bwMode="auto">
                <a:xfrm>
                  <a:off x="9169400" y="25955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1" name="Rectangle 55"/>
                <p:cNvSpPr>
                  <a:spLocks noChangeArrowheads="1"/>
                </p:cNvSpPr>
                <p:nvPr/>
              </p:nvSpPr>
              <p:spPr bwMode="auto">
                <a:xfrm>
                  <a:off x="9159875" y="2570163"/>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2" name="Freeform 56"/>
                <p:cNvSpPr>
                  <a:spLocks/>
                </p:cNvSpPr>
                <p:nvPr/>
              </p:nvSpPr>
              <p:spPr bwMode="auto">
                <a:xfrm>
                  <a:off x="8956675" y="25923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3" name="Freeform 57"/>
                <p:cNvSpPr>
                  <a:spLocks/>
                </p:cNvSpPr>
                <p:nvPr/>
              </p:nvSpPr>
              <p:spPr bwMode="auto">
                <a:xfrm>
                  <a:off x="895985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4" name="Freeform 58"/>
                <p:cNvSpPr>
                  <a:spLocks/>
                </p:cNvSpPr>
                <p:nvPr/>
              </p:nvSpPr>
              <p:spPr bwMode="auto">
                <a:xfrm>
                  <a:off x="8959850" y="257651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5" name="Freeform 59"/>
                <p:cNvSpPr>
                  <a:spLocks/>
                </p:cNvSpPr>
                <p:nvPr/>
              </p:nvSpPr>
              <p:spPr bwMode="auto">
                <a:xfrm>
                  <a:off x="8956675" y="25860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6" name="Freeform 60"/>
                <p:cNvSpPr>
                  <a:spLocks/>
                </p:cNvSpPr>
                <p:nvPr/>
              </p:nvSpPr>
              <p:spPr bwMode="auto">
                <a:xfrm>
                  <a:off x="8937625" y="2560638"/>
                  <a:ext cx="250825" cy="223838"/>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7" name="Freeform 61"/>
                <p:cNvSpPr>
                  <a:spLocks noEditPoints="1"/>
                </p:cNvSpPr>
                <p:nvPr/>
              </p:nvSpPr>
              <p:spPr bwMode="auto">
                <a:xfrm>
                  <a:off x="8959850" y="2605088"/>
                  <a:ext cx="215900" cy="71438"/>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8" name="Oval 62"/>
                <p:cNvSpPr>
                  <a:spLocks noChangeArrowheads="1"/>
                </p:cNvSpPr>
                <p:nvPr/>
              </p:nvSpPr>
              <p:spPr bwMode="auto">
                <a:xfrm>
                  <a:off x="8964613"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9" name="Oval 63"/>
                <p:cNvSpPr>
                  <a:spLocks noChangeArrowheads="1"/>
                </p:cNvSpPr>
                <p:nvPr/>
              </p:nvSpPr>
              <p:spPr bwMode="auto">
                <a:xfrm>
                  <a:off x="9163050"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0" name="Freeform 67"/>
                <p:cNvSpPr>
                  <a:spLocks/>
                </p:cNvSpPr>
                <p:nvPr/>
              </p:nvSpPr>
              <p:spPr bwMode="auto">
                <a:xfrm>
                  <a:off x="9766300" y="2736850"/>
                  <a:ext cx="157163" cy="169863"/>
                </a:xfrm>
                <a:custGeom>
                  <a:avLst/>
                  <a:gdLst>
                    <a:gd name="T0" fmla="*/ 0 w 99"/>
                    <a:gd name="T1" fmla="*/ 10 h 107"/>
                    <a:gd name="T2" fmla="*/ 10 w 99"/>
                    <a:gd name="T3" fmla="*/ 0 h 107"/>
                    <a:gd name="T4" fmla="*/ 89 w 99"/>
                    <a:gd name="T5" fmla="*/ 0 h 107"/>
                    <a:gd name="T6" fmla="*/ 99 w 99"/>
                    <a:gd name="T7" fmla="*/ 10 h 107"/>
                    <a:gd name="T8" fmla="*/ 72 w 99"/>
                    <a:gd name="T9" fmla="*/ 99 h 107"/>
                    <a:gd name="T10" fmla="*/ 36 w 99"/>
                    <a:gd name="T11" fmla="*/ 107 h 107"/>
                    <a:gd name="T12" fmla="*/ 6 w 99"/>
                    <a:gd name="T13" fmla="*/ 65 h 107"/>
                    <a:gd name="T14" fmla="*/ 0 w 99"/>
                    <a:gd name="T15" fmla="*/ 1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7">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1" name="Freeform 68"/>
                <p:cNvSpPr>
                  <a:spLocks/>
                </p:cNvSpPr>
                <p:nvPr/>
              </p:nvSpPr>
              <p:spPr bwMode="auto">
                <a:xfrm>
                  <a:off x="9675813" y="4335463"/>
                  <a:ext cx="157163" cy="79375"/>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2" name="Freeform 69"/>
                <p:cNvSpPr>
                  <a:spLocks/>
                </p:cNvSpPr>
                <p:nvPr/>
              </p:nvSpPr>
              <p:spPr bwMode="auto">
                <a:xfrm>
                  <a:off x="9653588" y="3484563"/>
                  <a:ext cx="201613" cy="866775"/>
                </a:xfrm>
                <a:custGeom>
                  <a:avLst/>
                  <a:gdLst>
                    <a:gd name="T0" fmla="*/ 99 w 127"/>
                    <a:gd name="T1" fmla="*/ 546 h 546"/>
                    <a:gd name="T2" fmla="*/ 24 w 127"/>
                    <a:gd name="T3" fmla="*/ 546 h 546"/>
                    <a:gd name="T4" fmla="*/ 0 w 127"/>
                    <a:gd name="T5" fmla="*/ 0 h 546"/>
                    <a:gd name="T6" fmla="*/ 127 w 127"/>
                    <a:gd name="T7" fmla="*/ 0 h 546"/>
                    <a:gd name="T8" fmla="*/ 99 w 127"/>
                    <a:gd name="T9" fmla="*/ 546 h 546"/>
                  </a:gdLst>
                  <a:ahLst/>
                  <a:cxnLst>
                    <a:cxn ang="0">
                      <a:pos x="T0" y="T1"/>
                    </a:cxn>
                    <a:cxn ang="0">
                      <a:pos x="T2" y="T3"/>
                    </a:cxn>
                    <a:cxn ang="0">
                      <a:pos x="T4" y="T5"/>
                    </a:cxn>
                    <a:cxn ang="0">
                      <a:pos x="T6" y="T7"/>
                    </a:cxn>
                    <a:cxn ang="0">
                      <a:pos x="T8" y="T9"/>
                    </a:cxn>
                  </a:cxnLst>
                  <a:rect l="0" t="0" r="r" b="b"/>
                  <a:pathLst>
                    <a:path w="127" h="546">
                      <a:moveTo>
                        <a:pt x="99" y="546"/>
                      </a:moveTo>
                      <a:lnTo>
                        <a:pt x="24" y="546"/>
                      </a:lnTo>
                      <a:lnTo>
                        <a:pt x="0" y="0"/>
                      </a:lnTo>
                      <a:lnTo>
                        <a:pt x="127" y="0"/>
                      </a:lnTo>
                      <a:lnTo>
                        <a:pt x="99"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3" name="Freeform 70"/>
                <p:cNvSpPr>
                  <a:spLocks/>
                </p:cNvSpPr>
                <p:nvPr/>
              </p:nvSpPr>
              <p:spPr bwMode="auto">
                <a:xfrm>
                  <a:off x="9829800" y="3484563"/>
                  <a:ext cx="201613" cy="866775"/>
                </a:xfrm>
                <a:custGeom>
                  <a:avLst/>
                  <a:gdLst>
                    <a:gd name="T0" fmla="*/ 103 w 127"/>
                    <a:gd name="T1" fmla="*/ 546 h 546"/>
                    <a:gd name="T2" fmla="*/ 28 w 127"/>
                    <a:gd name="T3" fmla="*/ 546 h 546"/>
                    <a:gd name="T4" fmla="*/ 0 w 127"/>
                    <a:gd name="T5" fmla="*/ 0 h 546"/>
                    <a:gd name="T6" fmla="*/ 127 w 127"/>
                    <a:gd name="T7" fmla="*/ 0 h 546"/>
                    <a:gd name="T8" fmla="*/ 103 w 127"/>
                    <a:gd name="T9" fmla="*/ 546 h 546"/>
                  </a:gdLst>
                  <a:ahLst/>
                  <a:cxnLst>
                    <a:cxn ang="0">
                      <a:pos x="T0" y="T1"/>
                    </a:cxn>
                    <a:cxn ang="0">
                      <a:pos x="T2" y="T3"/>
                    </a:cxn>
                    <a:cxn ang="0">
                      <a:pos x="T4" y="T5"/>
                    </a:cxn>
                    <a:cxn ang="0">
                      <a:pos x="T6" y="T7"/>
                    </a:cxn>
                    <a:cxn ang="0">
                      <a:pos x="T8" y="T9"/>
                    </a:cxn>
                  </a:cxnLst>
                  <a:rect l="0" t="0" r="r" b="b"/>
                  <a:pathLst>
                    <a:path w="127" h="546">
                      <a:moveTo>
                        <a:pt x="103" y="546"/>
                      </a:moveTo>
                      <a:lnTo>
                        <a:pt x="28" y="546"/>
                      </a:lnTo>
                      <a:lnTo>
                        <a:pt x="0" y="0"/>
                      </a:lnTo>
                      <a:lnTo>
                        <a:pt x="127" y="0"/>
                      </a:lnTo>
                      <a:lnTo>
                        <a:pt x="103"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4" name="Freeform 71"/>
                <p:cNvSpPr>
                  <a:spLocks/>
                </p:cNvSpPr>
                <p:nvPr/>
              </p:nvSpPr>
              <p:spPr bwMode="auto">
                <a:xfrm>
                  <a:off x="9858375" y="4335463"/>
                  <a:ext cx="157163" cy="79375"/>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5" name="Freeform 72"/>
                <p:cNvSpPr>
                  <a:spLocks/>
                </p:cNvSpPr>
                <p:nvPr/>
              </p:nvSpPr>
              <p:spPr bwMode="auto">
                <a:xfrm>
                  <a:off x="9750425" y="2755900"/>
                  <a:ext cx="195263" cy="530225"/>
                </a:xfrm>
                <a:custGeom>
                  <a:avLst/>
                  <a:gdLst>
                    <a:gd name="T0" fmla="*/ 123 w 123"/>
                    <a:gd name="T1" fmla="*/ 71 h 334"/>
                    <a:gd name="T2" fmla="*/ 62 w 123"/>
                    <a:gd name="T3" fmla="*/ 0 h 334"/>
                    <a:gd name="T4" fmla="*/ 0 w 123"/>
                    <a:gd name="T5" fmla="*/ 65 h 334"/>
                    <a:gd name="T6" fmla="*/ 46 w 123"/>
                    <a:gd name="T7" fmla="*/ 308 h 334"/>
                    <a:gd name="T8" fmla="*/ 58 w 123"/>
                    <a:gd name="T9" fmla="*/ 334 h 334"/>
                    <a:gd name="T10" fmla="*/ 72 w 123"/>
                    <a:gd name="T11" fmla="*/ 308 h 334"/>
                    <a:gd name="T12" fmla="*/ 123 w 123"/>
                    <a:gd name="T13" fmla="*/ 71 h 334"/>
                  </a:gdLst>
                  <a:ahLst/>
                  <a:cxnLst>
                    <a:cxn ang="0">
                      <a:pos x="T0" y="T1"/>
                    </a:cxn>
                    <a:cxn ang="0">
                      <a:pos x="T2" y="T3"/>
                    </a:cxn>
                    <a:cxn ang="0">
                      <a:pos x="T4" y="T5"/>
                    </a:cxn>
                    <a:cxn ang="0">
                      <a:pos x="T6" y="T7"/>
                    </a:cxn>
                    <a:cxn ang="0">
                      <a:pos x="T8" y="T9"/>
                    </a:cxn>
                    <a:cxn ang="0">
                      <a:pos x="T10" y="T11"/>
                    </a:cxn>
                    <a:cxn ang="0">
                      <a:pos x="T12" y="T13"/>
                    </a:cxn>
                  </a:cxnLst>
                  <a:rect l="0" t="0" r="r" b="b"/>
                  <a:pathLst>
                    <a:path w="123" h="334">
                      <a:moveTo>
                        <a:pt x="123" y="71"/>
                      </a:moveTo>
                      <a:lnTo>
                        <a:pt x="62" y="0"/>
                      </a:lnTo>
                      <a:lnTo>
                        <a:pt x="0" y="65"/>
                      </a:lnTo>
                      <a:lnTo>
                        <a:pt x="46" y="308"/>
                      </a:lnTo>
                      <a:lnTo>
                        <a:pt x="58" y="334"/>
                      </a:lnTo>
                      <a:lnTo>
                        <a:pt x="72" y="308"/>
                      </a:lnTo>
                      <a:lnTo>
                        <a:pt x="123" y="7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6" name="Freeform 73"/>
                <p:cNvSpPr>
                  <a:spLocks/>
                </p:cNvSpPr>
                <p:nvPr/>
              </p:nvSpPr>
              <p:spPr bwMode="auto">
                <a:xfrm>
                  <a:off x="9729788" y="2400300"/>
                  <a:ext cx="247650" cy="311150"/>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7" name="Freeform 74"/>
                <p:cNvSpPr>
                  <a:spLocks/>
                </p:cNvSpPr>
                <p:nvPr/>
              </p:nvSpPr>
              <p:spPr bwMode="auto">
                <a:xfrm>
                  <a:off x="9685338" y="2387600"/>
                  <a:ext cx="276225" cy="339725"/>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8" name="Freeform 75"/>
                <p:cNvSpPr>
                  <a:spLocks/>
                </p:cNvSpPr>
                <p:nvPr/>
              </p:nvSpPr>
              <p:spPr bwMode="auto">
                <a:xfrm>
                  <a:off x="9782175" y="2636838"/>
                  <a:ext cx="125413" cy="150813"/>
                </a:xfrm>
                <a:custGeom>
                  <a:avLst/>
                  <a:gdLst>
                    <a:gd name="T0" fmla="*/ 79 w 79"/>
                    <a:gd name="T1" fmla="*/ 63 h 95"/>
                    <a:gd name="T2" fmla="*/ 38 w 79"/>
                    <a:gd name="T3" fmla="*/ 95 h 95"/>
                    <a:gd name="T4" fmla="*/ 0 w 79"/>
                    <a:gd name="T5" fmla="*/ 63 h 95"/>
                    <a:gd name="T6" fmla="*/ 0 w 79"/>
                    <a:gd name="T7" fmla="*/ 0 h 95"/>
                    <a:gd name="T8" fmla="*/ 79 w 79"/>
                    <a:gd name="T9" fmla="*/ 0 h 95"/>
                    <a:gd name="T10" fmla="*/ 79 w 79"/>
                    <a:gd name="T11" fmla="*/ 63 h 95"/>
                  </a:gdLst>
                  <a:ahLst/>
                  <a:cxnLst>
                    <a:cxn ang="0">
                      <a:pos x="T0" y="T1"/>
                    </a:cxn>
                    <a:cxn ang="0">
                      <a:pos x="T2" y="T3"/>
                    </a:cxn>
                    <a:cxn ang="0">
                      <a:pos x="T4" y="T5"/>
                    </a:cxn>
                    <a:cxn ang="0">
                      <a:pos x="T6" y="T7"/>
                    </a:cxn>
                    <a:cxn ang="0">
                      <a:pos x="T8" y="T9"/>
                    </a:cxn>
                    <a:cxn ang="0">
                      <a:pos x="T10" y="T11"/>
                    </a:cxn>
                  </a:cxnLst>
                  <a:rect l="0" t="0" r="r" b="b"/>
                  <a:pathLst>
                    <a:path w="79" h="95">
                      <a:moveTo>
                        <a:pt x="79" y="63"/>
                      </a:moveTo>
                      <a:lnTo>
                        <a:pt x="38" y="95"/>
                      </a:lnTo>
                      <a:lnTo>
                        <a:pt x="0" y="63"/>
                      </a:lnTo>
                      <a:lnTo>
                        <a:pt x="0" y="0"/>
                      </a:lnTo>
                      <a:lnTo>
                        <a:pt x="79" y="0"/>
                      </a:lnTo>
                      <a:lnTo>
                        <a:pt x="79" y="63"/>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9" name="Freeform 76"/>
                <p:cNvSpPr>
                  <a:spLocks/>
                </p:cNvSpPr>
                <p:nvPr/>
              </p:nvSpPr>
              <p:spPr bwMode="auto">
                <a:xfrm>
                  <a:off x="9480550" y="2774950"/>
                  <a:ext cx="269875" cy="700088"/>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0" name="Freeform 77"/>
                <p:cNvSpPr>
                  <a:spLocks/>
                </p:cNvSpPr>
                <p:nvPr/>
              </p:nvSpPr>
              <p:spPr bwMode="auto">
                <a:xfrm>
                  <a:off x="9939338" y="2774950"/>
                  <a:ext cx="273050" cy="700088"/>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1" name="Freeform 78"/>
                <p:cNvSpPr>
                  <a:spLocks/>
                </p:cNvSpPr>
                <p:nvPr/>
              </p:nvSpPr>
              <p:spPr bwMode="auto">
                <a:xfrm>
                  <a:off x="9493250" y="3475038"/>
                  <a:ext cx="82550" cy="90488"/>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2" name="Freeform 79"/>
                <p:cNvSpPr>
                  <a:spLocks/>
                </p:cNvSpPr>
                <p:nvPr/>
              </p:nvSpPr>
              <p:spPr bwMode="auto">
                <a:xfrm>
                  <a:off x="10115550" y="3475038"/>
                  <a:ext cx="80963" cy="90488"/>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3" name="Freeform 80"/>
                <p:cNvSpPr>
                  <a:spLocks/>
                </p:cNvSpPr>
                <p:nvPr/>
              </p:nvSpPr>
              <p:spPr bwMode="auto">
                <a:xfrm>
                  <a:off x="9640888" y="2752725"/>
                  <a:ext cx="407988" cy="709613"/>
                </a:xfrm>
                <a:custGeom>
                  <a:avLst/>
                  <a:gdLst>
                    <a:gd name="T0" fmla="*/ 178 w 257"/>
                    <a:gd name="T1" fmla="*/ 0 h 447"/>
                    <a:gd name="T2" fmla="*/ 127 w 257"/>
                    <a:gd name="T3" fmla="*/ 85 h 447"/>
                    <a:gd name="T4" fmla="*/ 79 w 257"/>
                    <a:gd name="T5" fmla="*/ 0 h 447"/>
                    <a:gd name="T6" fmla="*/ 0 w 257"/>
                    <a:gd name="T7" fmla="*/ 14 h 447"/>
                    <a:gd name="T8" fmla="*/ 4 w 257"/>
                    <a:gd name="T9" fmla="*/ 447 h 447"/>
                    <a:gd name="T10" fmla="*/ 250 w 257"/>
                    <a:gd name="T11" fmla="*/ 447 h 447"/>
                    <a:gd name="T12" fmla="*/ 257 w 257"/>
                    <a:gd name="T13" fmla="*/ 14 h 447"/>
                    <a:gd name="T14" fmla="*/ 178 w 257"/>
                    <a:gd name="T15" fmla="*/ 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4" name="Freeform 81"/>
                <p:cNvSpPr>
                  <a:spLocks/>
                </p:cNvSpPr>
                <p:nvPr/>
              </p:nvSpPr>
              <p:spPr bwMode="auto">
                <a:xfrm>
                  <a:off x="9945688" y="2509838"/>
                  <a:ext cx="3175"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5" name="Freeform 82"/>
                <p:cNvSpPr>
                  <a:spLocks/>
                </p:cNvSpPr>
                <p:nvPr/>
              </p:nvSpPr>
              <p:spPr bwMode="auto">
                <a:xfrm>
                  <a:off x="9945688"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6" name="Freeform 83"/>
                <p:cNvSpPr>
                  <a:spLocks/>
                </p:cNvSpPr>
                <p:nvPr/>
              </p:nvSpPr>
              <p:spPr bwMode="auto">
                <a:xfrm>
                  <a:off x="9939338" y="249555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7" name="Freeform 84"/>
                <p:cNvSpPr>
                  <a:spLocks/>
                </p:cNvSpPr>
                <p:nvPr/>
              </p:nvSpPr>
              <p:spPr bwMode="auto">
                <a:xfrm>
                  <a:off x="9942513" y="2500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8" name="Freeform 85"/>
                <p:cNvSpPr>
                  <a:spLocks/>
                </p:cNvSpPr>
                <p:nvPr/>
              </p:nvSpPr>
              <p:spPr bwMode="auto">
                <a:xfrm>
                  <a:off x="9740900" y="2495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9" name="Freeform 86"/>
                <p:cNvSpPr>
                  <a:spLocks/>
                </p:cNvSpPr>
                <p:nvPr/>
              </p:nvSpPr>
              <p:spPr bwMode="auto">
                <a:xfrm>
                  <a:off x="9948863" y="25130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0" name="Freeform 87"/>
                <p:cNvSpPr>
                  <a:spLocks/>
                </p:cNvSpPr>
                <p:nvPr/>
              </p:nvSpPr>
              <p:spPr bwMode="auto">
                <a:xfrm>
                  <a:off x="9948863" y="25193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1" name="Rectangle 88"/>
                <p:cNvSpPr>
                  <a:spLocks noChangeArrowheads="1"/>
                </p:cNvSpPr>
                <p:nvPr/>
              </p:nvSpPr>
              <p:spPr bwMode="auto">
                <a:xfrm>
                  <a:off x="9939338" y="2492375"/>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2" name="Freeform 89"/>
                <p:cNvSpPr>
                  <a:spLocks/>
                </p:cNvSpPr>
                <p:nvPr/>
              </p:nvSpPr>
              <p:spPr bwMode="auto">
                <a:xfrm>
                  <a:off x="9734550" y="25161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3" name="Freeform 90"/>
                <p:cNvSpPr>
                  <a:spLocks/>
                </p:cNvSpPr>
                <p:nvPr/>
              </p:nvSpPr>
              <p:spPr bwMode="auto">
                <a:xfrm>
                  <a:off x="9737725"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4" name="Freeform 91"/>
                <p:cNvSpPr>
                  <a:spLocks/>
                </p:cNvSpPr>
                <p:nvPr/>
              </p:nvSpPr>
              <p:spPr bwMode="auto">
                <a:xfrm>
                  <a:off x="9740900" y="250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5" name="Freeform 92"/>
                <p:cNvSpPr>
                  <a:spLocks/>
                </p:cNvSpPr>
                <p:nvPr/>
              </p:nvSpPr>
              <p:spPr bwMode="auto">
                <a:xfrm>
                  <a:off x="9737725" y="25098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6" name="Freeform 93"/>
                <p:cNvSpPr>
                  <a:spLocks/>
                </p:cNvSpPr>
                <p:nvPr/>
              </p:nvSpPr>
              <p:spPr bwMode="auto">
                <a:xfrm>
                  <a:off x="9717088" y="2482850"/>
                  <a:ext cx="250825" cy="225425"/>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7" name="Rectangle 94"/>
                <p:cNvSpPr>
                  <a:spLocks noChangeArrowheads="1"/>
                </p:cNvSpPr>
                <p:nvPr/>
              </p:nvSpPr>
              <p:spPr bwMode="auto">
                <a:xfrm>
                  <a:off x="9647238" y="3462338"/>
                  <a:ext cx="390525" cy="254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8" name="Rectangle 95"/>
                <p:cNvSpPr>
                  <a:spLocks noChangeArrowheads="1"/>
                </p:cNvSpPr>
                <p:nvPr/>
              </p:nvSpPr>
              <p:spPr bwMode="auto">
                <a:xfrm>
                  <a:off x="9807575" y="3462338"/>
                  <a:ext cx="69850" cy="25400"/>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9" name="Oval 96"/>
                <p:cNvSpPr>
                  <a:spLocks noChangeArrowheads="1"/>
                </p:cNvSpPr>
                <p:nvPr/>
              </p:nvSpPr>
              <p:spPr bwMode="auto">
                <a:xfrm>
                  <a:off x="9836150" y="2811463"/>
                  <a:ext cx="12700" cy="12700"/>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50" name="Oval 97"/>
                <p:cNvSpPr>
                  <a:spLocks noChangeArrowheads="1"/>
                </p:cNvSpPr>
                <p:nvPr/>
              </p:nvSpPr>
              <p:spPr bwMode="auto">
                <a:xfrm>
                  <a:off x="9836150" y="2855913"/>
                  <a:ext cx="12700" cy="9525"/>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grpSp>
        <p:nvGrpSpPr>
          <p:cNvPr id="68" name="Group 67"/>
          <p:cNvGrpSpPr/>
          <p:nvPr/>
        </p:nvGrpSpPr>
        <p:grpSpPr>
          <a:xfrm>
            <a:off x="1646237" y="1130300"/>
            <a:ext cx="2484439" cy="1604962"/>
            <a:chOff x="1646237" y="1130300"/>
            <a:chExt cx="2484439" cy="1604962"/>
          </a:xfrm>
        </p:grpSpPr>
        <p:sp>
          <p:nvSpPr>
            <p:cNvPr id="207" name="Freeform 3465"/>
            <p:cNvSpPr>
              <a:spLocks/>
            </p:cNvSpPr>
            <p:nvPr/>
          </p:nvSpPr>
          <p:spPr bwMode="auto">
            <a:xfrm>
              <a:off x="2495550" y="1341437"/>
              <a:ext cx="257175" cy="198437"/>
            </a:xfrm>
            <a:custGeom>
              <a:avLst/>
              <a:gdLst>
                <a:gd name="T0" fmla="*/ 37 w 125"/>
                <a:gd name="T1" fmla="*/ 96 h 96"/>
                <a:gd name="T2" fmla="*/ 113 w 125"/>
                <a:gd name="T3" fmla="*/ 86 h 96"/>
                <a:gd name="T4" fmla="*/ 114 w 125"/>
                <a:gd name="T5" fmla="*/ 86 h 96"/>
                <a:gd name="T6" fmla="*/ 125 w 125"/>
                <a:gd name="T7" fmla="*/ 5 h 96"/>
                <a:gd name="T8" fmla="*/ 124 w 125"/>
                <a:gd name="T9" fmla="*/ 5 h 96"/>
                <a:gd name="T10" fmla="*/ 0 w 125"/>
                <a:gd name="T11" fmla="*/ 24 h 96"/>
                <a:gd name="T12" fmla="*/ 37 w 125"/>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125" h="96">
                  <a:moveTo>
                    <a:pt x="37" y="96"/>
                  </a:moveTo>
                  <a:cubicBezTo>
                    <a:pt x="60" y="86"/>
                    <a:pt x="86" y="82"/>
                    <a:pt x="113" y="86"/>
                  </a:cubicBezTo>
                  <a:cubicBezTo>
                    <a:pt x="114" y="86"/>
                    <a:pt x="114" y="86"/>
                    <a:pt x="114" y="86"/>
                  </a:cubicBezTo>
                  <a:cubicBezTo>
                    <a:pt x="125" y="5"/>
                    <a:pt x="125" y="5"/>
                    <a:pt x="125" y="5"/>
                  </a:cubicBezTo>
                  <a:cubicBezTo>
                    <a:pt x="124" y="5"/>
                    <a:pt x="124" y="5"/>
                    <a:pt x="124" y="5"/>
                  </a:cubicBezTo>
                  <a:cubicBezTo>
                    <a:pt x="80" y="0"/>
                    <a:pt x="38" y="7"/>
                    <a:pt x="0" y="24"/>
                  </a:cubicBezTo>
                  <a:lnTo>
                    <a:pt x="37" y="96"/>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65" name="Group 64"/>
            <p:cNvGrpSpPr/>
            <p:nvPr/>
          </p:nvGrpSpPr>
          <p:grpSpPr>
            <a:xfrm>
              <a:off x="1646237" y="1130300"/>
              <a:ext cx="2484439" cy="1604962"/>
              <a:chOff x="1646237" y="1130300"/>
              <a:chExt cx="2484439" cy="1604962"/>
            </a:xfrm>
          </p:grpSpPr>
          <p:sp>
            <p:nvSpPr>
              <p:cNvPr id="208" name="Freeform 3466"/>
              <p:cNvSpPr>
                <a:spLocks/>
              </p:cNvSpPr>
              <p:nvPr/>
            </p:nvSpPr>
            <p:spPr bwMode="auto">
              <a:xfrm>
                <a:off x="2533650" y="1357312"/>
                <a:ext cx="655638" cy="965200"/>
              </a:xfrm>
              <a:custGeom>
                <a:avLst/>
                <a:gdLst>
                  <a:gd name="T0" fmla="*/ 120 w 317"/>
                  <a:gd name="T1" fmla="*/ 0 h 466"/>
                  <a:gd name="T2" fmla="*/ 109 w 317"/>
                  <a:gd name="T3" fmla="*/ 81 h 466"/>
                  <a:gd name="T4" fmla="*/ 221 w 317"/>
                  <a:gd name="T5" fmla="*/ 242 h 466"/>
                  <a:gd name="T6" fmla="*/ 56 w 317"/>
                  <a:gd name="T7" fmla="*/ 369 h 466"/>
                  <a:gd name="T8" fmla="*/ 33 w 317"/>
                  <a:gd name="T9" fmla="*/ 364 h 466"/>
                  <a:gd name="T10" fmla="*/ 0 w 317"/>
                  <a:gd name="T11" fmla="*/ 438 h 466"/>
                  <a:gd name="T12" fmla="*/ 45 w 317"/>
                  <a:gd name="T13" fmla="*/ 449 h 466"/>
                  <a:gd name="T14" fmla="*/ 301 w 317"/>
                  <a:gd name="T15" fmla="*/ 253 h 466"/>
                  <a:gd name="T16" fmla="*/ 120 w 317"/>
                  <a:gd name="T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466">
                    <a:moveTo>
                      <a:pt x="120" y="0"/>
                    </a:moveTo>
                    <a:cubicBezTo>
                      <a:pt x="109" y="81"/>
                      <a:pt x="109" y="81"/>
                      <a:pt x="109" y="81"/>
                    </a:cubicBezTo>
                    <a:cubicBezTo>
                      <a:pt x="182" y="98"/>
                      <a:pt x="231" y="167"/>
                      <a:pt x="221" y="242"/>
                    </a:cubicBezTo>
                    <a:cubicBezTo>
                      <a:pt x="210" y="323"/>
                      <a:pt x="136" y="379"/>
                      <a:pt x="56" y="369"/>
                    </a:cubicBezTo>
                    <a:cubicBezTo>
                      <a:pt x="48" y="368"/>
                      <a:pt x="41" y="366"/>
                      <a:pt x="33" y="364"/>
                    </a:cubicBezTo>
                    <a:cubicBezTo>
                      <a:pt x="0" y="438"/>
                      <a:pt x="0" y="438"/>
                      <a:pt x="0" y="438"/>
                    </a:cubicBezTo>
                    <a:cubicBezTo>
                      <a:pt x="15" y="443"/>
                      <a:pt x="30" y="447"/>
                      <a:pt x="45" y="449"/>
                    </a:cubicBezTo>
                    <a:cubicBezTo>
                      <a:pt x="170" y="466"/>
                      <a:pt x="285" y="378"/>
                      <a:pt x="301" y="253"/>
                    </a:cubicBezTo>
                    <a:cubicBezTo>
                      <a:pt x="317" y="133"/>
                      <a:pt x="237" y="23"/>
                      <a:pt x="120" y="0"/>
                    </a:cubicBezTo>
                    <a:close/>
                  </a:path>
                </a:pathLst>
              </a:custGeom>
              <a:solidFill>
                <a:srgbClr val="92D05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09" name="Rectangle 3471"/>
              <p:cNvSpPr>
                <a:spLocks noChangeArrowheads="1"/>
              </p:cNvSpPr>
              <p:nvPr/>
            </p:nvSpPr>
            <p:spPr bwMode="auto">
              <a:xfrm>
                <a:off x="1646237" y="1439862"/>
                <a:ext cx="76142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smtClean="0">
                    <a:solidFill>
                      <a:srgbClr val="002050"/>
                    </a:solidFill>
                    <a:latin typeface="Segoe UI" panose="020B0502040204020203" pitchFamily="34" charset="0"/>
                  </a:rPr>
                  <a:t>Outperforming</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teams are</a:t>
                </a:r>
                <a:endParaRPr lang="en-US" altLang="en-US" dirty="0" smtClean="0">
                  <a:solidFill>
                    <a:srgbClr val="505050"/>
                  </a:solidFill>
                  <a:latin typeface="Segoe UI" panose="020B0502040204020203" pitchFamily="34" charset="0"/>
                </a:endParaRPr>
              </a:p>
            </p:txBody>
          </p:sp>
          <p:sp>
            <p:nvSpPr>
              <p:cNvPr id="213" name="Freeform 3521"/>
              <p:cNvSpPr>
                <a:spLocks/>
              </p:cNvSpPr>
              <p:nvPr/>
            </p:nvSpPr>
            <p:spPr bwMode="auto">
              <a:xfrm>
                <a:off x="3714750" y="1130300"/>
                <a:ext cx="187325" cy="227012"/>
              </a:xfrm>
              <a:custGeom>
                <a:avLst/>
                <a:gdLst>
                  <a:gd name="T0" fmla="*/ 54 w 91"/>
                  <a:gd name="T1" fmla="*/ 56 h 110"/>
                  <a:gd name="T2" fmla="*/ 52 w 91"/>
                  <a:gd name="T3" fmla="*/ 56 h 110"/>
                  <a:gd name="T4" fmla="*/ 52 w 91"/>
                  <a:gd name="T5" fmla="*/ 54 h 110"/>
                  <a:gd name="T6" fmla="*/ 62 w 91"/>
                  <a:gd name="T7" fmla="*/ 53 h 110"/>
                  <a:gd name="T8" fmla="*/ 69 w 91"/>
                  <a:gd name="T9" fmla="*/ 46 h 110"/>
                  <a:gd name="T10" fmla="*/ 67 w 91"/>
                  <a:gd name="T11" fmla="*/ 43 h 110"/>
                  <a:gd name="T12" fmla="*/ 62 w 91"/>
                  <a:gd name="T13" fmla="*/ 43 h 110"/>
                  <a:gd name="T14" fmla="*/ 64 w 91"/>
                  <a:gd name="T15" fmla="*/ 36 h 110"/>
                  <a:gd name="T16" fmla="*/ 65 w 91"/>
                  <a:gd name="T17" fmla="*/ 34 h 110"/>
                  <a:gd name="T18" fmla="*/ 65 w 91"/>
                  <a:gd name="T19" fmla="*/ 34 h 110"/>
                  <a:gd name="T20" fmla="*/ 67 w 91"/>
                  <a:gd name="T21" fmla="*/ 26 h 110"/>
                  <a:gd name="T22" fmla="*/ 57 w 91"/>
                  <a:gd name="T23" fmla="*/ 9 h 110"/>
                  <a:gd name="T24" fmla="*/ 43 w 91"/>
                  <a:gd name="T25" fmla="*/ 0 h 110"/>
                  <a:gd name="T26" fmla="*/ 25 w 91"/>
                  <a:gd name="T27" fmla="*/ 22 h 110"/>
                  <a:gd name="T28" fmla="*/ 28 w 91"/>
                  <a:gd name="T29" fmla="*/ 34 h 110"/>
                  <a:gd name="T30" fmla="*/ 30 w 91"/>
                  <a:gd name="T31" fmla="*/ 43 h 110"/>
                  <a:gd name="T32" fmla="*/ 26 w 91"/>
                  <a:gd name="T33" fmla="*/ 43 h 110"/>
                  <a:gd name="T34" fmla="*/ 23 w 91"/>
                  <a:gd name="T35" fmla="*/ 46 h 110"/>
                  <a:gd name="T36" fmla="*/ 31 w 91"/>
                  <a:gd name="T37" fmla="*/ 53 h 110"/>
                  <a:gd name="T38" fmla="*/ 39 w 91"/>
                  <a:gd name="T39" fmla="*/ 54 h 110"/>
                  <a:gd name="T40" fmla="*/ 39 w 91"/>
                  <a:gd name="T41" fmla="*/ 56 h 110"/>
                  <a:gd name="T42" fmla="*/ 37 w 91"/>
                  <a:gd name="T43" fmla="*/ 56 h 110"/>
                  <a:gd name="T44" fmla="*/ 15 w 91"/>
                  <a:gd name="T45" fmla="*/ 59 h 110"/>
                  <a:gd name="T46" fmla="*/ 15 w 91"/>
                  <a:gd name="T47" fmla="*/ 59 h 110"/>
                  <a:gd name="T48" fmla="*/ 0 w 91"/>
                  <a:gd name="T49" fmla="*/ 110 h 110"/>
                  <a:gd name="T50" fmla="*/ 12 w 91"/>
                  <a:gd name="T51" fmla="*/ 110 h 110"/>
                  <a:gd name="T52" fmla="*/ 16 w 91"/>
                  <a:gd name="T53" fmla="*/ 90 h 110"/>
                  <a:gd name="T54" fmla="*/ 17 w 91"/>
                  <a:gd name="T55" fmla="*/ 110 h 110"/>
                  <a:gd name="T56" fmla="*/ 74 w 91"/>
                  <a:gd name="T57" fmla="*/ 110 h 110"/>
                  <a:gd name="T58" fmla="*/ 75 w 91"/>
                  <a:gd name="T59" fmla="*/ 90 h 110"/>
                  <a:gd name="T60" fmla="*/ 79 w 91"/>
                  <a:gd name="T61" fmla="*/ 110 h 110"/>
                  <a:gd name="T62" fmla="*/ 91 w 91"/>
                  <a:gd name="T63" fmla="*/ 110 h 110"/>
                  <a:gd name="T64" fmla="*/ 77 w 91"/>
                  <a:gd name="T65" fmla="*/ 59 h 110"/>
                  <a:gd name="T66" fmla="*/ 54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4" y="56"/>
                    </a:moveTo>
                    <a:cubicBezTo>
                      <a:pt x="52" y="56"/>
                      <a:pt x="52" y="56"/>
                      <a:pt x="52" y="56"/>
                    </a:cubicBezTo>
                    <a:cubicBezTo>
                      <a:pt x="52" y="54"/>
                      <a:pt x="52" y="54"/>
                      <a:pt x="52" y="54"/>
                    </a:cubicBezTo>
                    <a:cubicBezTo>
                      <a:pt x="55" y="54"/>
                      <a:pt x="58" y="54"/>
                      <a:pt x="62" y="53"/>
                    </a:cubicBezTo>
                    <a:cubicBezTo>
                      <a:pt x="68" y="52"/>
                      <a:pt x="69" y="49"/>
                      <a:pt x="69" y="46"/>
                    </a:cubicBezTo>
                    <a:cubicBezTo>
                      <a:pt x="70" y="44"/>
                      <a:pt x="68" y="40"/>
                      <a:pt x="67" y="43"/>
                    </a:cubicBezTo>
                    <a:cubicBezTo>
                      <a:pt x="66" y="46"/>
                      <a:pt x="63" y="45"/>
                      <a:pt x="62" y="43"/>
                    </a:cubicBezTo>
                    <a:cubicBezTo>
                      <a:pt x="62" y="42"/>
                      <a:pt x="63" y="38"/>
                      <a:pt x="64" y="36"/>
                    </a:cubicBezTo>
                    <a:cubicBezTo>
                      <a:pt x="65" y="35"/>
                      <a:pt x="65" y="35"/>
                      <a:pt x="65" y="34"/>
                    </a:cubicBezTo>
                    <a:cubicBezTo>
                      <a:pt x="65" y="34"/>
                      <a:pt x="65" y="34"/>
                      <a:pt x="65" y="34"/>
                    </a:cubicBezTo>
                    <a:cubicBezTo>
                      <a:pt x="66" y="31"/>
                      <a:pt x="67" y="29"/>
                      <a:pt x="67" y="26"/>
                    </a:cubicBezTo>
                    <a:cubicBezTo>
                      <a:pt x="67" y="18"/>
                      <a:pt x="62" y="11"/>
                      <a:pt x="57" y="9"/>
                    </a:cubicBezTo>
                    <a:cubicBezTo>
                      <a:pt x="53" y="3"/>
                      <a:pt x="48" y="0"/>
                      <a:pt x="43" y="0"/>
                    </a:cubicBezTo>
                    <a:cubicBezTo>
                      <a:pt x="33" y="0"/>
                      <a:pt x="25" y="10"/>
                      <a:pt x="25" y="22"/>
                    </a:cubicBezTo>
                    <a:cubicBezTo>
                      <a:pt x="25" y="27"/>
                      <a:pt x="26" y="30"/>
                      <a:pt x="28" y="34"/>
                    </a:cubicBezTo>
                    <a:cubicBezTo>
                      <a:pt x="28" y="34"/>
                      <a:pt x="31" y="41"/>
                      <a:pt x="30" y="43"/>
                    </a:cubicBezTo>
                    <a:cubicBezTo>
                      <a:pt x="30" y="45"/>
                      <a:pt x="27" y="46"/>
                      <a:pt x="26" y="43"/>
                    </a:cubicBezTo>
                    <a:cubicBezTo>
                      <a:pt x="25" y="40"/>
                      <a:pt x="23" y="44"/>
                      <a:pt x="23" y="46"/>
                    </a:cubicBezTo>
                    <a:cubicBezTo>
                      <a:pt x="24" y="49"/>
                      <a:pt x="24" y="52"/>
                      <a:pt x="31" y="53"/>
                    </a:cubicBezTo>
                    <a:cubicBezTo>
                      <a:pt x="34" y="54"/>
                      <a:pt x="37" y="54"/>
                      <a:pt x="39" y="54"/>
                    </a:cubicBezTo>
                    <a:cubicBezTo>
                      <a:pt x="39" y="56"/>
                      <a:pt x="39" y="56"/>
                      <a:pt x="39" y="56"/>
                    </a:cubicBezTo>
                    <a:cubicBezTo>
                      <a:pt x="37" y="56"/>
                      <a:pt x="37" y="56"/>
                      <a:pt x="37" y="56"/>
                    </a:cubicBezTo>
                    <a:cubicBezTo>
                      <a:pt x="15" y="59"/>
                      <a:pt x="15" y="59"/>
                      <a:pt x="15" y="59"/>
                    </a:cubicBezTo>
                    <a:cubicBezTo>
                      <a:pt x="15" y="59"/>
                      <a:pt x="15" y="59"/>
                      <a:pt x="15" y="59"/>
                    </a:cubicBezTo>
                    <a:cubicBezTo>
                      <a:pt x="7" y="76"/>
                      <a:pt x="3" y="93"/>
                      <a:pt x="0" y="110"/>
                    </a:cubicBezTo>
                    <a:cubicBezTo>
                      <a:pt x="12" y="110"/>
                      <a:pt x="12" y="110"/>
                      <a:pt x="12" y="110"/>
                    </a:cubicBezTo>
                    <a:cubicBezTo>
                      <a:pt x="13" y="103"/>
                      <a:pt x="15" y="96"/>
                      <a:pt x="16" y="90"/>
                    </a:cubicBezTo>
                    <a:cubicBezTo>
                      <a:pt x="17" y="97"/>
                      <a:pt x="17" y="104"/>
                      <a:pt x="17" y="110"/>
                    </a:cubicBezTo>
                    <a:cubicBezTo>
                      <a:pt x="74" y="110"/>
                      <a:pt x="74" y="110"/>
                      <a:pt x="74" y="110"/>
                    </a:cubicBezTo>
                    <a:cubicBezTo>
                      <a:pt x="75" y="90"/>
                      <a:pt x="75" y="90"/>
                      <a:pt x="75" y="90"/>
                    </a:cubicBezTo>
                    <a:cubicBezTo>
                      <a:pt x="77" y="97"/>
                      <a:pt x="78" y="103"/>
                      <a:pt x="79" y="110"/>
                    </a:cubicBezTo>
                    <a:cubicBezTo>
                      <a:pt x="91" y="110"/>
                      <a:pt x="91" y="110"/>
                      <a:pt x="91" y="110"/>
                    </a:cubicBezTo>
                    <a:cubicBezTo>
                      <a:pt x="88" y="93"/>
                      <a:pt x="84" y="76"/>
                      <a:pt x="77" y="59"/>
                    </a:cubicBezTo>
                    <a:cubicBezTo>
                      <a:pt x="54" y="56"/>
                      <a:pt x="54" y="56"/>
                      <a:pt x="54" y="56"/>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4" name="Freeform 3522"/>
              <p:cNvSpPr>
                <a:spLocks/>
              </p:cNvSpPr>
              <p:nvPr/>
            </p:nvSpPr>
            <p:spPr bwMode="auto">
              <a:xfrm>
                <a:off x="3941763" y="1573212"/>
                <a:ext cx="188913" cy="225425"/>
              </a:xfrm>
              <a:custGeom>
                <a:avLst/>
                <a:gdLst>
                  <a:gd name="T0" fmla="*/ 55 w 91"/>
                  <a:gd name="T1" fmla="*/ 56 h 109"/>
                  <a:gd name="T2" fmla="*/ 52 w 91"/>
                  <a:gd name="T3" fmla="*/ 56 h 109"/>
                  <a:gd name="T4" fmla="*/ 52 w 91"/>
                  <a:gd name="T5" fmla="*/ 54 h 109"/>
                  <a:gd name="T6" fmla="*/ 62 w 91"/>
                  <a:gd name="T7" fmla="*/ 53 h 109"/>
                  <a:gd name="T8" fmla="*/ 69 w 91"/>
                  <a:gd name="T9" fmla="*/ 46 h 109"/>
                  <a:gd name="T10" fmla="*/ 67 w 91"/>
                  <a:gd name="T11" fmla="*/ 42 h 109"/>
                  <a:gd name="T12" fmla="*/ 62 w 91"/>
                  <a:gd name="T13" fmla="*/ 42 h 109"/>
                  <a:gd name="T14" fmla="*/ 64 w 91"/>
                  <a:gd name="T15" fmla="*/ 35 h 109"/>
                  <a:gd name="T16" fmla="*/ 65 w 91"/>
                  <a:gd name="T17" fmla="*/ 33 h 109"/>
                  <a:gd name="T18" fmla="*/ 65 w 91"/>
                  <a:gd name="T19" fmla="*/ 33 h 109"/>
                  <a:gd name="T20" fmla="*/ 67 w 91"/>
                  <a:gd name="T21" fmla="*/ 25 h 109"/>
                  <a:gd name="T22" fmla="*/ 57 w 91"/>
                  <a:gd name="T23" fmla="*/ 8 h 109"/>
                  <a:gd name="T24" fmla="*/ 43 w 91"/>
                  <a:gd name="T25" fmla="*/ 0 h 109"/>
                  <a:gd name="T26" fmla="*/ 25 w 91"/>
                  <a:gd name="T27" fmla="*/ 22 h 109"/>
                  <a:gd name="T28" fmla="*/ 28 w 91"/>
                  <a:gd name="T29" fmla="*/ 33 h 109"/>
                  <a:gd name="T30" fmla="*/ 30 w 91"/>
                  <a:gd name="T31" fmla="*/ 42 h 109"/>
                  <a:gd name="T32" fmla="*/ 26 w 91"/>
                  <a:gd name="T33" fmla="*/ 42 h 109"/>
                  <a:gd name="T34" fmla="*/ 23 w 91"/>
                  <a:gd name="T35" fmla="*/ 46 h 109"/>
                  <a:gd name="T36" fmla="*/ 31 w 91"/>
                  <a:gd name="T37" fmla="*/ 53 h 109"/>
                  <a:gd name="T38" fmla="*/ 39 w 91"/>
                  <a:gd name="T39" fmla="*/ 54 h 109"/>
                  <a:gd name="T40" fmla="*/ 39 w 91"/>
                  <a:gd name="T41" fmla="*/ 56 h 109"/>
                  <a:gd name="T42" fmla="*/ 37 w 91"/>
                  <a:gd name="T43" fmla="*/ 56 h 109"/>
                  <a:gd name="T44" fmla="*/ 15 w 91"/>
                  <a:gd name="T45" fmla="*/ 58 h 109"/>
                  <a:gd name="T46" fmla="*/ 15 w 91"/>
                  <a:gd name="T47" fmla="*/ 58 h 109"/>
                  <a:gd name="T48" fmla="*/ 0 w 91"/>
                  <a:gd name="T49" fmla="*/ 109 h 109"/>
                  <a:gd name="T50" fmla="*/ 12 w 91"/>
                  <a:gd name="T51" fmla="*/ 109 h 109"/>
                  <a:gd name="T52" fmla="*/ 16 w 91"/>
                  <a:gd name="T53" fmla="*/ 89 h 109"/>
                  <a:gd name="T54" fmla="*/ 17 w 91"/>
                  <a:gd name="T55" fmla="*/ 109 h 109"/>
                  <a:gd name="T56" fmla="*/ 74 w 91"/>
                  <a:gd name="T57" fmla="*/ 109 h 109"/>
                  <a:gd name="T58" fmla="*/ 75 w 91"/>
                  <a:gd name="T59" fmla="*/ 89 h 109"/>
                  <a:gd name="T60" fmla="*/ 79 w 91"/>
                  <a:gd name="T61" fmla="*/ 109 h 109"/>
                  <a:gd name="T62" fmla="*/ 91 w 91"/>
                  <a:gd name="T63" fmla="*/ 109 h 109"/>
                  <a:gd name="T64" fmla="*/ 77 w 91"/>
                  <a:gd name="T65" fmla="*/ 58 h 109"/>
                  <a:gd name="T66" fmla="*/ 55 w 91"/>
                  <a:gd name="T67"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09">
                    <a:moveTo>
                      <a:pt x="55" y="56"/>
                    </a:moveTo>
                    <a:cubicBezTo>
                      <a:pt x="52" y="56"/>
                      <a:pt x="52" y="56"/>
                      <a:pt x="52" y="56"/>
                    </a:cubicBezTo>
                    <a:cubicBezTo>
                      <a:pt x="52" y="54"/>
                      <a:pt x="52" y="54"/>
                      <a:pt x="52" y="54"/>
                    </a:cubicBezTo>
                    <a:cubicBezTo>
                      <a:pt x="55" y="54"/>
                      <a:pt x="58" y="53"/>
                      <a:pt x="62" y="53"/>
                    </a:cubicBezTo>
                    <a:cubicBezTo>
                      <a:pt x="68" y="51"/>
                      <a:pt x="69" y="48"/>
                      <a:pt x="69" y="46"/>
                    </a:cubicBezTo>
                    <a:cubicBezTo>
                      <a:pt x="70" y="43"/>
                      <a:pt x="68" y="39"/>
                      <a:pt x="67" y="42"/>
                    </a:cubicBezTo>
                    <a:cubicBezTo>
                      <a:pt x="66" y="45"/>
                      <a:pt x="63" y="44"/>
                      <a:pt x="62"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2"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3" y="43"/>
                      <a:pt x="23" y="46"/>
                    </a:cubicBezTo>
                    <a:cubicBezTo>
                      <a:pt x="24" y="48"/>
                      <a:pt x="24" y="51"/>
                      <a:pt x="31" y="53"/>
                    </a:cubicBezTo>
                    <a:cubicBezTo>
                      <a:pt x="34"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09"/>
                    </a:cubicBezTo>
                    <a:cubicBezTo>
                      <a:pt x="12" y="109"/>
                      <a:pt x="12" y="109"/>
                      <a:pt x="12" y="109"/>
                    </a:cubicBezTo>
                    <a:cubicBezTo>
                      <a:pt x="13" y="102"/>
                      <a:pt x="15" y="96"/>
                      <a:pt x="16" y="89"/>
                    </a:cubicBezTo>
                    <a:cubicBezTo>
                      <a:pt x="17" y="97"/>
                      <a:pt x="17" y="103"/>
                      <a:pt x="17" y="109"/>
                    </a:cubicBezTo>
                    <a:cubicBezTo>
                      <a:pt x="74" y="109"/>
                      <a:pt x="74" y="109"/>
                      <a:pt x="74" y="109"/>
                    </a:cubicBezTo>
                    <a:cubicBezTo>
                      <a:pt x="75" y="89"/>
                      <a:pt x="75" y="89"/>
                      <a:pt x="75" y="89"/>
                    </a:cubicBezTo>
                    <a:cubicBezTo>
                      <a:pt x="77" y="96"/>
                      <a:pt x="78" y="103"/>
                      <a:pt x="79" y="109"/>
                    </a:cubicBezTo>
                    <a:cubicBezTo>
                      <a:pt x="91" y="109"/>
                      <a:pt x="91" y="109"/>
                      <a:pt x="91" y="109"/>
                    </a:cubicBezTo>
                    <a:cubicBezTo>
                      <a:pt x="88" y="92"/>
                      <a:pt x="84" y="75"/>
                      <a:pt x="77" y="58"/>
                    </a:cubicBezTo>
                    <a:cubicBezTo>
                      <a:pt x="55" y="56"/>
                      <a:pt x="55" y="56"/>
                      <a:pt x="55" y="56"/>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5" name="Freeform 3523"/>
              <p:cNvSpPr>
                <a:spLocks/>
              </p:cNvSpPr>
              <p:nvPr/>
            </p:nvSpPr>
            <p:spPr bwMode="auto">
              <a:xfrm>
                <a:off x="3708400" y="2001837"/>
                <a:ext cx="241300" cy="227012"/>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2"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4"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8" y="110"/>
                      <a:pt x="18" y="110"/>
                      <a:pt x="18" y="110"/>
                    </a:cubicBezTo>
                    <a:cubicBezTo>
                      <a:pt x="18" y="107"/>
                      <a:pt x="19" y="104"/>
                      <a:pt x="20" y="102"/>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6" name="Freeform 3524"/>
              <p:cNvSpPr>
                <a:spLocks/>
              </p:cNvSpPr>
              <p:nvPr/>
            </p:nvSpPr>
            <p:spPr bwMode="auto">
              <a:xfrm>
                <a:off x="3767137" y="2466975"/>
                <a:ext cx="241300" cy="227012"/>
              </a:xfrm>
              <a:custGeom>
                <a:avLst/>
                <a:gdLst>
                  <a:gd name="T0" fmla="*/ 68 w 117"/>
                  <a:gd name="T1" fmla="*/ 53 h 110"/>
                  <a:gd name="T2" fmla="*/ 68 w 117"/>
                  <a:gd name="T3" fmla="*/ 48 h 110"/>
                  <a:gd name="T4" fmla="*/ 74 w 117"/>
                  <a:gd name="T5" fmla="*/ 41 h 110"/>
                  <a:gd name="T6" fmla="*/ 74 w 117"/>
                  <a:gd name="T7" fmla="*/ 34 h 110"/>
                  <a:gd name="T8" fmla="*/ 77 w 117"/>
                  <a:gd name="T9" fmla="*/ 31 h 110"/>
                  <a:gd name="T10" fmla="*/ 77 w 117"/>
                  <a:gd name="T11" fmla="*/ 26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6 h 110"/>
                  <a:gd name="T28" fmla="*/ 39 w 117"/>
                  <a:gd name="T29" fmla="*/ 31 h 110"/>
                  <a:gd name="T30" fmla="*/ 42 w 117"/>
                  <a:gd name="T31" fmla="*/ 34 h 110"/>
                  <a:gd name="T32" fmla="*/ 42 w 117"/>
                  <a:gd name="T33" fmla="*/ 41 h 110"/>
                  <a:gd name="T34" fmla="*/ 49 w 117"/>
                  <a:gd name="T35" fmla="*/ 48 h 110"/>
                  <a:gd name="T36" fmla="*/ 49 w 117"/>
                  <a:gd name="T37" fmla="*/ 53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3"/>
                    </a:moveTo>
                    <a:cubicBezTo>
                      <a:pt x="68" y="48"/>
                      <a:pt x="68" y="48"/>
                      <a:pt x="68" y="48"/>
                    </a:cubicBezTo>
                    <a:cubicBezTo>
                      <a:pt x="72" y="48"/>
                      <a:pt x="74" y="44"/>
                      <a:pt x="74" y="41"/>
                    </a:cubicBezTo>
                    <a:cubicBezTo>
                      <a:pt x="74" y="34"/>
                      <a:pt x="74" y="34"/>
                      <a:pt x="74" y="34"/>
                    </a:cubicBezTo>
                    <a:cubicBezTo>
                      <a:pt x="76" y="34"/>
                      <a:pt x="77" y="33"/>
                      <a:pt x="77" y="31"/>
                    </a:cubicBezTo>
                    <a:cubicBezTo>
                      <a:pt x="77" y="26"/>
                      <a:pt x="77" y="26"/>
                      <a:pt x="77" y="26"/>
                    </a:cubicBezTo>
                    <a:cubicBezTo>
                      <a:pt x="77" y="24"/>
                      <a:pt x="76" y="23"/>
                      <a:pt x="75" y="23"/>
                    </a:cubicBezTo>
                    <a:cubicBezTo>
                      <a:pt x="77" y="21"/>
                      <a:pt x="79" y="18"/>
                      <a:pt x="79" y="15"/>
                    </a:cubicBezTo>
                    <a:cubicBezTo>
                      <a:pt x="79" y="9"/>
                      <a:pt x="74" y="4"/>
                      <a:pt x="68" y="4"/>
                    </a:cubicBezTo>
                    <a:cubicBezTo>
                      <a:pt x="67" y="4"/>
                      <a:pt x="67" y="4"/>
                      <a:pt x="67" y="4"/>
                    </a:cubicBezTo>
                    <a:cubicBezTo>
                      <a:pt x="64" y="2"/>
                      <a:pt x="60" y="0"/>
                      <a:pt x="55" y="0"/>
                    </a:cubicBezTo>
                    <a:cubicBezTo>
                      <a:pt x="46" y="0"/>
                      <a:pt x="38" y="6"/>
                      <a:pt x="38" y="14"/>
                    </a:cubicBezTo>
                    <a:cubicBezTo>
                      <a:pt x="38" y="17"/>
                      <a:pt x="40" y="21"/>
                      <a:pt x="42" y="23"/>
                    </a:cubicBezTo>
                    <a:cubicBezTo>
                      <a:pt x="40" y="23"/>
                      <a:pt x="39" y="24"/>
                      <a:pt x="39" y="26"/>
                    </a:cubicBezTo>
                    <a:cubicBezTo>
                      <a:pt x="39" y="31"/>
                      <a:pt x="39" y="31"/>
                      <a:pt x="39" y="31"/>
                    </a:cubicBezTo>
                    <a:cubicBezTo>
                      <a:pt x="39" y="33"/>
                      <a:pt x="41" y="34"/>
                      <a:pt x="42" y="34"/>
                    </a:cubicBezTo>
                    <a:cubicBezTo>
                      <a:pt x="42" y="41"/>
                      <a:pt x="42" y="41"/>
                      <a:pt x="42" y="41"/>
                    </a:cubicBezTo>
                    <a:cubicBezTo>
                      <a:pt x="42" y="44"/>
                      <a:pt x="45" y="48"/>
                      <a:pt x="49" y="48"/>
                    </a:cubicBezTo>
                    <a:cubicBezTo>
                      <a:pt x="49" y="53"/>
                      <a:pt x="49" y="53"/>
                      <a:pt x="49" y="53"/>
                    </a:cubicBezTo>
                    <a:cubicBezTo>
                      <a:pt x="20" y="55"/>
                      <a:pt x="20" y="55"/>
                      <a:pt x="20" y="55"/>
                    </a:cubicBezTo>
                    <a:cubicBezTo>
                      <a:pt x="20" y="56"/>
                      <a:pt x="20" y="56"/>
                      <a:pt x="20" y="56"/>
                    </a:cubicBezTo>
                    <a:cubicBezTo>
                      <a:pt x="12" y="74"/>
                      <a:pt x="5" y="92"/>
                      <a:pt x="0" y="110"/>
                    </a:cubicBezTo>
                    <a:cubicBezTo>
                      <a:pt x="18" y="110"/>
                      <a:pt x="18" y="110"/>
                      <a:pt x="18" y="110"/>
                    </a:cubicBezTo>
                    <a:cubicBezTo>
                      <a:pt x="18" y="107"/>
                      <a:pt x="19" y="105"/>
                      <a:pt x="20" y="102"/>
                    </a:cubicBezTo>
                    <a:cubicBezTo>
                      <a:pt x="20" y="105"/>
                      <a:pt x="20" y="107"/>
                      <a:pt x="20" y="110"/>
                    </a:cubicBezTo>
                    <a:cubicBezTo>
                      <a:pt x="97" y="110"/>
                      <a:pt x="97" y="110"/>
                      <a:pt x="97" y="110"/>
                    </a:cubicBezTo>
                    <a:cubicBezTo>
                      <a:pt x="97" y="100"/>
                      <a:pt x="97" y="100"/>
                      <a:pt x="97" y="100"/>
                    </a:cubicBezTo>
                    <a:cubicBezTo>
                      <a:pt x="98" y="103"/>
                      <a:pt x="99" y="107"/>
                      <a:pt x="100" y="110"/>
                    </a:cubicBezTo>
                    <a:cubicBezTo>
                      <a:pt x="117" y="110"/>
                      <a:pt x="117" y="110"/>
                      <a:pt x="117" y="110"/>
                    </a:cubicBezTo>
                    <a:cubicBezTo>
                      <a:pt x="112" y="91"/>
                      <a:pt x="105" y="73"/>
                      <a:pt x="97" y="55"/>
                    </a:cubicBezTo>
                    <a:cubicBezTo>
                      <a:pt x="68" y="53"/>
                      <a:pt x="68" y="53"/>
                      <a:pt x="68" y="53"/>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7" name="Freeform 3525"/>
              <p:cNvSpPr>
                <a:spLocks/>
              </p:cNvSpPr>
              <p:nvPr/>
            </p:nvSpPr>
            <p:spPr bwMode="auto">
              <a:xfrm>
                <a:off x="3806825" y="1601787"/>
                <a:ext cx="242888" cy="228600"/>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7 w 117"/>
                  <a:gd name="T45" fmla="*/ 110 h 110"/>
                  <a:gd name="T46" fmla="*/ 20 w 117"/>
                  <a:gd name="T47" fmla="*/ 101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1"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3"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7" y="110"/>
                      <a:pt x="17" y="110"/>
                      <a:pt x="17" y="110"/>
                    </a:cubicBezTo>
                    <a:cubicBezTo>
                      <a:pt x="18" y="107"/>
                      <a:pt x="19" y="104"/>
                      <a:pt x="20" y="101"/>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0" name="Freeform 3526"/>
              <p:cNvSpPr>
                <a:spLocks/>
              </p:cNvSpPr>
              <p:nvPr/>
            </p:nvSpPr>
            <p:spPr bwMode="auto">
              <a:xfrm>
                <a:off x="3644900" y="2508250"/>
                <a:ext cx="188913" cy="227012"/>
              </a:xfrm>
              <a:custGeom>
                <a:avLst/>
                <a:gdLst>
                  <a:gd name="T0" fmla="*/ 55 w 91"/>
                  <a:gd name="T1" fmla="*/ 56 h 110"/>
                  <a:gd name="T2" fmla="*/ 52 w 91"/>
                  <a:gd name="T3" fmla="*/ 56 h 110"/>
                  <a:gd name="T4" fmla="*/ 53 w 91"/>
                  <a:gd name="T5" fmla="*/ 54 h 110"/>
                  <a:gd name="T6" fmla="*/ 62 w 91"/>
                  <a:gd name="T7" fmla="*/ 53 h 110"/>
                  <a:gd name="T8" fmla="*/ 70 w 91"/>
                  <a:gd name="T9" fmla="*/ 46 h 110"/>
                  <a:gd name="T10" fmla="*/ 67 w 91"/>
                  <a:gd name="T11" fmla="*/ 42 h 110"/>
                  <a:gd name="T12" fmla="*/ 63 w 91"/>
                  <a:gd name="T13" fmla="*/ 42 h 110"/>
                  <a:gd name="T14" fmla="*/ 64 w 91"/>
                  <a:gd name="T15" fmla="*/ 35 h 110"/>
                  <a:gd name="T16" fmla="*/ 65 w 91"/>
                  <a:gd name="T17" fmla="*/ 33 h 110"/>
                  <a:gd name="T18" fmla="*/ 65 w 91"/>
                  <a:gd name="T19" fmla="*/ 33 h 110"/>
                  <a:gd name="T20" fmla="*/ 67 w 91"/>
                  <a:gd name="T21" fmla="*/ 25 h 110"/>
                  <a:gd name="T22" fmla="*/ 57 w 91"/>
                  <a:gd name="T23" fmla="*/ 8 h 110"/>
                  <a:gd name="T24" fmla="*/ 43 w 91"/>
                  <a:gd name="T25" fmla="*/ 0 h 110"/>
                  <a:gd name="T26" fmla="*/ 25 w 91"/>
                  <a:gd name="T27" fmla="*/ 22 h 110"/>
                  <a:gd name="T28" fmla="*/ 28 w 91"/>
                  <a:gd name="T29" fmla="*/ 33 h 110"/>
                  <a:gd name="T30" fmla="*/ 30 w 91"/>
                  <a:gd name="T31" fmla="*/ 42 h 110"/>
                  <a:gd name="T32" fmla="*/ 26 w 91"/>
                  <a:gd name="T33" fmla="*/ 42 h 110"/>
                  <a:gd name="T34" fmla="*/ 24 w 91"/>
                  <a:gd name="T35" fmla="*/ 46 h 110"/>
                  <a:gd name="T36" fmla="*/ 31 w 91"/>
                  <a:gd name="T37" fmla="*/ 53 h 110"/>
                  <a:gd name="T38" fmla="*/ 39 w 91"/>
                  <a:gd name="T39" fmla="*/ 54 h 110"/>
                  <a:gd name="T40" fmla="*/ 39 w 91"/>
                  <a:gd name="T41" fmla="*/ 56 h 110"/>
                  <a:gd name="T42" fmla="*/ 37 w 91"/>
                  <a:gd name="T43" fmla="*/ 56 h 110"/>
                  <a:gd name="T44" fmla="*/ 15 w 91"/>
                  <a:gd name="T45" fmla="*/ 58 h 110"/>
                  <a:gd name="T46" fmla="*/ 15 w 91"/>
                  <a:gd name="T47" fmla="*/ 58 h 110"/>
                  <a:gd name="T48" fmla="*/ 0 w 91"/>
                  <a:gd name="T49" fmla="*/ 110 h 110"/>
                  <a:gd name="T50" fmla="*/ 12 w 91"/>
                  <a:gd name="T51" fmla="*/ 110 h 110"/>
                  <a:gd name="T52" fmla="*/ 17 w 91"/>
                  <a:gd name="T53" fmla="*/ 89 h 110"/>
                  <a:gd name="T54" fmla="*/ 18 w 91"/>
                  <a:gd name="T55" fmla="*/ 110 h 110"/>
                  <a:gd name="T56" fmla="*/ 74 w 91"/>
                  <a:gd name="T57" fmla="*/ 110 h 110"/>
                  <a:gd name="T58" fmla="*/ 75 w 91"/>
                  <a:gd name="T59" fmla="*/ 89 h 110"/>
                  <a:gd name="T60" fmla="*/ 79 w 91"/>
                  <a:gd name="T61" fmla="*/ 110 h 110"/>
                  <a:gd name="T62" fmla="*/ 91 w 91"/>
                  <a:gd name="T63" fmla="*/ 110 h 110"/>
                  <a:gd name="T64" fmla="*/ 77 w 91"/>
                  <a:gd name="T65" fmla="*/ 58 h 110"/>
                  <a:gd name="T66" fmla="*/ 55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5" y="56"/>
                    </a:moveTo>
                    <a:cubicBezTo>
                      <a:pt x="52" y="56"/>
                      <a:pt x="52" y="56"/>
                      <a:pt x="52" y="56"/>
                    </a:cubicBezTo>
                    <a:cubicBezTo>
                      <a:pt x="53" y="54"/>
                      <a:pt x="53" y="54"/>
                      <a:pt x="53" y="54"/>
                    </a:cubicBezTo>
                    <a:cubicBezTo>
                      <a:pt x="55" y="54"/>
                      <a:pt x="58" y="53"/>
                      <a:pt x="62" y="53"/>
                    </a:cubicBezTo>
                    <a:cubicBezTo>
                      <a:pt x="68" y="52"/>
                      <a:pt x="69" y="48"/>
                      <a:pt x="70" y="46"/>
                    </a:cubicBezTo>
                    <a:cubicBezTo>
                      <a:pt x="70" y="43"/>
                      <a:pt x="68" y="39"/>
                      <a:pt x="67" y="42"/>
                    </a:cubicBezTo>
                    <a:cubicBezTo>
                      <a:pt x="66" y="45"/>
                      <a:pt x="63" y="44"/>
                      <a:pt x="63"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3"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4" y="43"/>
                      <a:pt x="24" y="46"/>
                    </a:cubicBezTo>
                    <a:cubicBezTo>
                      <a:pt x="24" y="48"/>
                      <a:pt x="25" y="52"/>
                      <a:pt x="31" y="53"/>
                    </a:cubicBezTo>
                    <a:cubicBezTo>
                      <a:pt x="35"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10"/>
                    </a:cubicBezTo>
                    <a:cubicBezTo>
                      <a:pt x="12" y="110"/>
                      <a:pt x="12" y="110"/>
                      <a:pt x="12" y="110"/>
                    </a:cubicBezTo>
                    <a:cubicBezTo>
                      <a:pt x="14" y="103"/>
                      <a:pt x="15" y="96"/>
                      <a:pt x="17" y="89"/>
                    </a:cubicBezTo>
                    <a:cubicBezTo>
                      <a:pt x="17" y="97"/>
                      <a:pt x="17" y="104"/>
                      <a:pt x="18" y="110"/>
                    </a:cubicBezTo>
                    <a:cubicBezTo>
                      <a:pt x="74" y="110"/>
                      <a:pt x="74" y="110"/>
                      <a:pt x="74" y="110"/>
                    </a:cubicBezTo>
                    <a:cubicBezTo>
                      <a:pt x="75" y="89"/>
                      <a:pt x="75" y="89"/>
                      <a:pt x="75" y="89"/>
                    </a:cubicBezTo>
                    <a:cubicBezTo>
                      <a:pt x="77" y="96"/>
                      <a:pt x="78" y="103"/>
                      <a:pt x="79" y="110"/>
                    </a:cubicBezTo>
                    <a:cubicBezTo>
                      <a:pt x="91" y="110"/>
                      <a:pt x="91" y="110"/>
                      <a:pt x="91" y="110"/>
                    </a:cubicBezTo>
                    <a:cubicBezTo>
                      <a:pt x="89" y="92"/>
                      <a:pt x="85" y="75"/>
                      <a:pt x="77" y="58"/>
                    </a:cubicBezTo>
                    <a:cubicBezTo>
                      <a:pt x="55" y="56"/>
                      <a:pt x="55" y="56"/>
                      <a:pt x="55" y="56"/>
                    </a:cubicBezTo>
                    <a:close/>
                  </a:path>
                </a:pathLst>
              </a:custGeom>
              <a:solidFill>
                <a:srgbClr val="00205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5" name="Rectangle 3197"/>
              <p:cNvSpPr>
                <a:spLocks noChangeArrowheads="1"/>
              </p:cNvSpPr>
              <p:nvPr/>
            </p:nvSpPr>
            <p:spPr bwMode="auto">
              <a:xfrm rot="20020218">
                <a:off x="3102423" y="1332514"/>
                <a:ext cx="612347"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collaborate</a:t>
                </a:r>
                <a:endParaRPr lang="en-US" altLang="en-US" dirty="0" smtClean="0">
                  <a:solidFill>
                    <a:srgbClr val="505050"/>
                  </a:solidFill>
                  <a:latin typeface="Segoe UI" panose="020B0502040204020203" pitchFamily="34" charset="0"/>
                </a:endParaRPr>
              </a:p>
            </p:txBody>
          </p:sp>
          <p:sp>
            <p:nvSpPr>
              <p:cNvPr id="486" name="Rectangle 3197"/>
              <p:cNvSpPr>
                <a:spLocks noChangeArrowheads="1"/>
              </p:cNvSpPr>
              <p:nvPr/>
            </p:nvSpPr>
            <p:spPr bwMode="auto">
              <a:xfrm rot="21304823">
                <a:off x="3203633" y="1659742"/>
                <a:ext cx="607539"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extensively</a:t>
                </a:r>
                <a:endParaRPr lang="en-US" altLang="en-US" dirty="0" smtClean="0">
                  <a:solidFill>
                    <a:srgbClr val="505050"/>
                  </a:solidFill>
                  <a:latin typeface="Segoe UI" panose="020B0502040204020203" pitchFamily="34" charset="0"/>
                </a:endParaRPr>
              </a:p>
            </p:txBody>
          </p:sp>
          <p:sp>
            <p:nvSpPr>
              <p:cNvPr id="487" name="Rectangle 3197"/>
              <p:cNvSpPr>
                <a:spLocks noChangeArrowheads="1"/>
              </p:cNvSpPr>
              <p:nvPr/>
            </p:nvSpPr>
            <p:spPr bwMode="auto">
              <a:xfrm rot="768786">
                <a:off x="3176961" y="1968667"/>
                <a:ext cx="519373"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w</a:t>
                </a:r>
                <a:r>
                  <a:rPr lang="en-US" altLang="en-US" sz="900" b="1" dirty="0" smtClean="0">
                    <a:solidFill>
                      <a:srgbClr val="002050"/>
                    </a:solidFill>
                    <a:latin typeface="Segoe UI" panose="020B0502040204020203" pitchFamily="34" charset="0"/>
                  </a:rPr>
                  <a:t>ith their</a:t>
                </a:r>
                <a:endParaRPr lang="en-US" altLang="en-US" dirty="0" smtClean="0">
                  <a:solidFill>
                    <a:srgbClr val="505050"/>
                  </a:solidFill>
                  <a:latin typeface="Segoe UI" panose="020B0502040204020203" pitchFamily="34" charset="0"/>
                </a:endParaRPr>
              </a:p>
            </p:txBody>
          </p:sp>
          <p:sp>
            <p:nvSpPr>
              <p:cNvPr id="488" name="Rectangle 3197"/>
              <p:cNvSpPr>
                <a:spLocks noChangeArrowheads="1"/>
              </p:cNvSpPr>
              <p:nvPr/>
            </p:nvSpPr>
            <p:spPr bwMode="auto">
              <a:xfrm rot="1988426">
                <a:off x="3023714" y="2305442"/>
                <a:ext cx="698909"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counterparts</a:t>
                </a:r>
                <a:endParaRPr lang="en-US" altLang="en-US" dirty="0" smtClean="0">
                  <a:solidFill>
                    <a:srgbClr val="505050"/>
                  </a:solidFill>
                  <a:latin typeface="Segoe UI" panose="020B0502040204020203" pitchFamily="34" charset="0"/>
                </a:endParaRPr>
              </a:p>
            </p:txBody>
          </p:sp>
          <p:sp>
            <p:nvSpPr>
              <p:cNvPr id="210" name="Rectangle 3515"/>
              <p:cNvSpPr>
                <a:spLocks noChangeArrowheads="1"/>
              </p:cNvSpPr>
              <p:nvPr/>
            </p:nvSpPr>
            <p:spPr bwMode="auto">
              <a:xfrm>
                <a:off x="2459038" y="1521364"/>
                <a:ext cx="2404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smtClean="0">
                    <a:solidFill>
                      <a:srgbClr val="002050"/>
                    </a:solidFill>
                    <a:latin typeface="Segoe UI Light" panose="020B0502040204020203" pitchFamily="34" charset="0"/>
                  </a:rPr>
                  <a:t>54</a:t>
                </a:r>
                <a:endParaRPr lang="en-US" altLang="en-US" dirty="0" smtClean="0">
                  <a:solidFill>
                    <a:srgbClr val="505050"/>
                  </a:solidFill>
                  <a:latin typeface="Segoe UI" panose="020B0502040204020203" pitchFamily="34" charset="0"/>
                </a:endParaRPr>
              </a:p>
            </p:txBody>
          </p:sp>
          <p:sp>
            <p:nvSpPr>
              <p:cNvPr id="211" name="Rectangle 3516"/>
              <p:cNvSpPr>
                <a:spLocks noChangeArrowheads="1"/>
              </p:cNvSpPr>
              <p:nvPr/>
            </p:nvSpPr>
            <p:spPr bwMode="auto">
              <a:xfrm>
                <a:off x="2709863" y="1539875"/>
                <a:ext cx="1506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500" dirty="0" smtClean="0">
                    <a:solidFill>
                      <a:srgbClr val="002050"/>
                    </a:solidFill>
                    <a:latin typeface="Segoe UI Light" panose="020B0502040204020203" pitchFamily="34" charset="0"/>
                  </a:rPr>
                  <a:t>%</a:t>
                </a:r>
                <a:endParaRPr lang="en-US" altLang="en-US" dirty="0" smtClean="0">
                  <a:solidFill>
                    <a:srgbClr val="505050"/>
                  </a:solidFill>
                  <a:latin typeface="Segoe UI" panose="020B0502040204020203" pitchFamily="34" charset="0"/>
                </a:endParaRPr>
              </a:p>
            </p:txBody>
          </p:sp>
          <p:sp>
            <p:nvSpPr>
              <p:cNvPr id="212" name="Rectangle 3517"/>
              <p:cNvSpPr>
                <a:spLocks noChangeArrowheads="1"/>
              </p:cNvSpPr>
              <p:nvPr/>
            </p:nvSpPr>
            <p:spPr bwMode="auto">
              <a:xfrm>
                <a:off x="2459038" y="1752600"/>
                <a:ext cx="392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002050"/>
                    </a:solidFill>
                    <a:latin typeface="Segoe UI" panose="020B0502040204020203" pitchFamily="34" charset="0"/>
                  </a:rPr>
                  <a:t>more</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likely to </a:t>
                </a:r>
                <a:endParaRPr lang="en-US" altLang="en-US" dirty="0" smtClean="0">
                  <a:solidFill>
                    <a:srgbClr val="505050"/>
                  </a:solidFill>
                  <a:latin typeface="Segoe UI" panose="020B0502040204020203" pitchFamily="34" charset="0"/>
                </a:endParaRPr>
              </a:p>
            </p:txBody>
          </p:sp>
        </p:grpSp>
      </p:grpSp>
      <p:grpSp>
        <p:nvGrpSpPr>
          <p:cNvPr id="8" name="Group 7"/>
          <p:cNvGrpSpPr/>
          <p:nvPr/>
        </p:nvGrpSpPr>
        <p:grpSpPr>
          <a:xfrm>
            <a:off x="1408112" y="1874048"/>
            <a:ext cx="2259013" cy="3020214"/>
            <a:chOff x="1408112" y="1874048"/>
            <a:chExt cx="2259013" cy="3020214"/>
          </a:xfrm>
        </p:grpSpPr>
        <p:sp>
          <p:nvSpPr>
            <p:cNvPr id="419" name="Oval 3316"/>
            <p:cNvSpPr>
              <a:spLocks noChangeArrowheads="1"/>
            </p:cNvSpPr>
            <p:nvPr/>
          </p:nvSpPr>
          <p:spPr bwMode="auto">
            <a:xfrm>
              <a:off x="1408112" y="263366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pic>
          <p:nvPicPr>
            <p:cNvPr id="523" name="Picture 52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493837" y="1874048"/>
              <a:ext cx="1997391" cy="2156614"/>
            </a:xfrm>
            <a:prstGeom prst="rect">
              <a:avLst/>
            </a:prstGeom>
          </p:spPr>
        </p:pic>
      </p:grpSp>
      <p:pic>
        <p:nvPicPr>
          <p:cNvPr id="581" name="Picture 5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70037" y="2435541"/>
            <a:ext cx="1114420" cy="604521"/>
          </a:xfrm>
          <a:prstGeom prst="rect">
            <a:avLst/>
          </a:prstGeom>
        </p:spPr>
      </p:pic>
      <p:sp>
        <p:nvSpPr>
          <p:cNvPr id="29" name="Freeform 3168"/>
          <p:cNvSpPr>
            <a:spLocks noEditPoints="1"/>
          </p:cNvSpPr>
          <p:nvPr/>
        </p:nvSpPr>
        <p:spPr bwMode="auto">
          <a:xfrm>
            <a:off x="209550" y="3538537"/>
            <a:ext cx="11969750" cy="828675"/>
          </a:xfrm>
          <a:custGeom>
            <a:avLst/>
            <a:gdLst>
              <a:gd name="T0" fmla="*/ 2210 w 5791"/>
              <a:gd name="T1" fmla="*/ 400 h 401"/>
              <a:gd name="T2" fmla="*/ 2161 w 5791"/>
              <a:gd name="T3" fmla="*/ 397 h 401"/>
              <a:gd name="T4" fmla="*/ 2113 w 5791"/>
              <a:gd name="T5" fmla="*/ 392 h 401"/>
              <a:gd name="T6" fmla="*/ 2066 w 5791"/>
              <a:gd name="T7" fmla="*/ 383 h 401"/>
              <a:gd name="T8" fmla="*/ 2486 w 5791"/>
              <a:gd name="T9" fmla="*/ 374 h 401"/>
              <a:gd name="T10" fmla="*/ 2533 w 5791"/>
              <a:gd name="T11" fmla="*/ 363 h 401"/>
              <a:gd name="T12" fmla="*/ 2580 w 5791"/>
              <a:gd name="T13" fmla="*/ 351 h 401"/>
              <a:gd name="T14" fmla="*/ 2626 w 5791"/>
              <a:gd name="T15" fmla="*/ 337 h 401"/>
              <a:gd name="T16" fmla="*/ 1849 w 5791"/>
              <a:gd name="T17" fmla="*/ 312 h 401"/>
              <a:gd name="T18" fmla="*/ 4954 w 5791"/>
              <a:gd name="T19" fmla="*/ 315 h 401"/>
              <a:gd name="T20" fmla="*/ 5002 w 5791"/>
              <a:gd name="T21" fmla="*/ 312 h 401"/>
              <a:gd name="T22" fmla="*/ 5050 w 5791"/>
              <a:gd name="T23" fmla="*/ 308 h 401"/>
              <a:gd name="T24" fmla="*/ 4727 w 5791"/>
              <a:gd name="T25" fmla="*/ 304 h 401"/>
              <a:gd name="T26" fmla="*/ 5122 w 5791"/>
              <a:gd name="T27" fmla="*/ 299 h 401"/>
              <a:gd name="T28" fmla="*/ 2726 w 5791"/>
              <a:gd name="T29" fmla="*/ 293 h 401"/>
              <a:gd name="T30" fmla="*/ 4633 w 5791"/>
              <a:gd name="T31" fmla="*/ 288 h 401"/>
              <a:gd name="T32" fmla="*/ 4609 w 5791"/>
              <a:gd name="T33" fmla="*/ 282 h 401"/>
              <a:gd name="T34" fmla="*/ 4586 w 5791"/>
              <a:gd name="T35" fmla="*/ 276 h 401"/>
              <a:gd name="T36" fmla="*/ 4563 w 5791"/>
              <a:gd name="T37" fmla="*/ 269 h 401"/>
              <a:gd name="T38" fmla="*/ 4540 w 5791"/>
              <a:gd name="T39" fmla="*/ 262 h 401"/>
              <a:gd name="T40" fmla="*/ 5334 w 5791"/>
              <a:gd name="T41" fmla="*/ 256 h 401"/>
              <a:gd name="T42" fmla="*/ 5357 w 5791"/>
              <a:gd name="T43" fmla="*/ 250 h 401"/>
              <a:gd name="T44" fmla="*/ 5380 w 5791"/>
              <a:gd name="T45" fmla="*/ 244 h 401"/>
              <a:gd name="T46" fmla="*/ 5403 w 5791"/>
              <a:gd name="T47" fmla="*/ 237 h 401"/>
              <a:gd name="T48" fmla="*/ 2881 w 5791"/>
              <a:gd name="T49" fmla="*/ 229 h 401"/>
              <a:gd name="T50" fmla="*/ 5449 w 5791"/>
              <a:gd name="T51" fmla="*/ 223 h 401"/>
              <a:gd name="T52" fmla="*/ 1602 w 5791"/>
              <a:gd name="T53" fmla="*/ 217 h 401"/>
              <a:gd name="T54" fmla="*/ 1579 w 5791"/>
              <a:gd name="T55" fmla="*/ 209 h 401"/>
              <a:gd name="T56" fmla="*/ 1556 w 5791"/>
              <a:gd name="T57" fmla="*/ 202 h 401"/>
              <a:gd name="T58" fmla="*/ 214 w 5791"/>
              <a:gd name="T59" fmla="*/ 196 h 401"/>
              <a:gd name="T60" fmla="*/ 237 w 5791"/>
              <a:gd name="T61" fmla="*/ 189 h 401"/>
              <a:gd name="T62" fmla="*/ 260 w 5791"/>
              <a:gd name="T63" fmla="*/ 183 h 401"/>
              <a:gd name="T64" fmla="*/ 4343 w 5791"/>
              <a:gd name="T65" fmla="*/ 175 h 401"/>
              <a:gd name="T66" fmla="*/ 306 w 5791"/>
              <a:gd name="T67" fmla="*/ 170 h 401"/>
              <a:gd name="T68" fmla="*/ 330 w 5791"/>
              <a:gd name="T69" fmla="*/ 164 h 401"/>
              <a:gd name="T70" fmla="*/ 353 w 5791"/>
              <a:gd name="T71" fmla="*/ 159 h 401"/>
              <a:gd name="T72" fmla="*/ 5654 w 5791"/>
              <a:gd name="T73" fmla="*/ 151 h 401"/>
              <a:gd name="T74" fmla="*/ 1346 w 5791"/>
              <a:gd name="T75" fmla="*/ 146 h 401"/>
              <a:gd name="T76" fmla="*/ 3079 w 5791"/>
              <a:gd name="T77" fmla="*/ 141 h 401"/>
              <a:gd name="T78" fmla="*/ 5699 w 5791"/>
              <a:gd name="T79" fmla="*/ 134 h 401"/>
              <a:gd name="T80" fmla="*/ 1275 w 5791"/>
              <a:gd name="T81" fmla="*/ 133 h 401"/>
              <a:gd name="T82" fmla="*/ 518 w 5791"/>
              <a:gd name="T83" fmla="*/ 127 h 401"/>
              <a:gd name="T84" fmla="*/ 542 w 5791"/>
              <a:gd name="T85" fmla="*/ 124 h 401"/>
              <a:gd name="T86" fmla="*/ 1179 w 5791"/>
              <a:gd name="T87" fmla="*/ 118 h 401"/>
              <a:gd name="T88" fmla="*/ 614 w 5791"/>
              <a:gd name="T89" fmla="*/ 115 h 401"/>
              <a:gd name="T90" fmla="*/ 1107 w 5791"/>
              <a:gd name="T91" fmla="*/ 110 h 401"/>
              <a:gd name="T92" fmla="*/ 686 w 5791"/>
              <a:gd name="T93" fmla="*/ 108 h 401"/>
              <a:gd name="T94" fmla="*/ 1035 w 5791"/>
              <a:gd name="T95" fmla="*/ 105 h 401"/>
              <a:gd name="T96" fmla="*/ 758 w 5791"/>
              <a:gd name="T97" fmla="*/ 103 h 401"/>
              <a:gd name="T98" fmla="*/ 963 w 5791"/>
              <a:gd name="T99" fmla="*/ 101 h 401"/>
              <a:gd name="T100" fmla="*/ 914 w 5791"/>
              <a:gd name="T101" fmla="*/ 100 h 401"/>
              <a:gd name="T102" fmla="*/ 3191 w 5791"/>
              <a:gd name="T103" fmla="*/ 96 h 401"/>
              <a:gd name="T104" fmla="*/ 3236 w 5791"/>
              <a:gd name="T105" fmla="*/ 79 h 401"/>
              <a:gd name="T106" fmla="*/ 3282 w 5791"/>
              <a:gd name="T107" fmla="*/ 64 h 401"/>
              <a:gd name="T108" fmla="*/ 3328 w 5791"/>
              <a:gd name="T109" fmla="*/ 50 h 401"/>
              <a:gd name="T110" fmla="*/ 3374 w 5791"/>
              <a:gd name="T111" fmla="*/ 38 h 401"/>
              <a:gd name="T112" fmla="*/ 3421 w 5791"/>
              <a:gd name="T113" fmla="*/ 27 h 401"/>
              <a:gd name="T114" fmla="*/ 3467 w 5791"/>
              <a:gd name="T115" fmla="*/ 18 h 401"/>
              <a:gd name="T116" fmla="*/ 3506 w 5791"/>
              <a:gd name="T117" fmla="*/ 20 h 401"/>
              <a:gd name="T118" fmla="*/ 3553 w 5791"/>
              <a:gd name="T119" fmla="*/ 15 h 401"/>
              <a:gd name="T120" fmla="*/ 3601 w 5791"/>
              <a:gd name="T121" fmla="*/ 11 h 401"/>
              <a:gd name="T122" fmla="*/ 3649 w 5791"/>
              <a:gd name="T123" fmla="*/ 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91" h="401">
                <a:moveTo>
                  <a:pt x="2246" y="401"/>
                </a:moveTo>
                <a:cubicBezTo>
                  <a:pt x="2246" y="393"/>
                  <a:pt x="2246" y="393"/>
                  <a:pt x="2246" y="393"/>
                </a:cubicBezTo>
                <a:cubicBezTo>
                  <a:pt x="2250" y="393"/>
                  <a:pt x="2254" y="393"/>
                  <a:pt x="2258" y="393"/>
                </a:cubicBezTo>
                <a:cubicBezTo>
                  <a:pt x="2258" y="401"/>
                  <a:pt x="2258" y="401"/>
                  <a:pt x="2258" y="401"/>
                </a:cubicBezTo>
                <a:cubicBezTo>
                  <a:pt x="2254" y="401"/>
                  <a:pt x="2250" y="401"/>
                  <a:pt x="2246" y="401"/>
                </a:cubicBezTo>
                <a:close/>
                <a:moveTo>
                  <a:pt x="2234" y="401"/>
                </a:moveTo>
                <a:cubicBezTo>
                  <a:pt x="2230" y="401"/>
                  <a:pt x="2226" y="401"/>
                  <a:pt x="2222" y="401"/>
                </a:cubicBezTo>
                <a:cubicBezTo>
                  <a:pt x="2222" y="393"/>
                  <a:pt x="2222" y="393"/>
                  <a:pt x="2222" y="393"/>
                </a:cubicBezTo>
                <a:cubicBezTo>
                  <a:pt x="2226" y="393"/>
                  <a:pt x="2230" y="393"/>
                  <a:pt x="2234" y="393"/>
                </a:cubicBezTo>
                <a:lnTo>
                  <a:pt x="2234" y="401"/>
                </a:lnTo>
                <a:close/>
                <a:moveTo>
                  <a:pt x="2270" y="401"/>
                </a:moveTo>
                <a:cubicBezTo>
                  <a:pt x="2270" y="393"/>
                  <a:pt x="2270" y="393"/>
                  <a:pt x="2270" y="393"/>
                </a:cubicBezTo>
                <a:cubicBezTo>
                  <a:pt x="2274" y="392"/>
                  <a:pt x="2278" y="392"/>
                  <a:pt x="2282" y="392"/>
                </a:cubicBezTo>
                <a:cubicBezTo>
                  <a:pt x="2282" y="400"/>
                  <a:pt x="2282" y="400"/>
                  <a:pt x="2282" y="400"/>
                </a:cubicBezTo>
                <a:cubicBezTo>
                  <a:pt x="2278" y="400"/>
                  <a:pt x="2274" y="400"/>
                  <a:pt x="2270" y="401"/>
                </a:cubicBezTo>
                <a:close/>
                <a:moveTo>
                  <a:pt x="2210" y="400"/>
                </a:moveTo>
                <a:cubicBezTo>
                  <a:pt x="2206" y="400"/>
                  <a:pt x="2202" y="400"/>
                  <a:pt x="2198" y="400"/>
                </a:cubicBezTo>
                <a:cubicBezTo>
                  <a:pt x="2198" y="392"/>
                  <a:pt x="2198" y="392"/>
                  <a:pt x="2198" y="392"/>
                </a:cubicBezTo>
                <a:cubicBezTo>
                  <a:pt x="2202" y="392"/>
                  <a:pt x="2206" y="392"/>
                  <a:pt x="2210" y="392"/>
                </a:cubicBezTo>
                <a:lnTo>
                  <a:pt x="2210" y="400"/>
                </a:lnTo>
                <a:close/>
                <a:moveTo>
                  <a:pt x="2294" y="400"/>
                </a:moveTo>
                <a:cubicBezTo>
                  <a:pt x="2294" y="392"/>
                  <a:pt x="2294" y="392"/>
                  <a:pt x="2294" y="392"/>
                </a:cubicBezTo>
                <a:cubicBezTo>
                  <a:pt x="2298" y="391"/>
                  <a:pt x="2302" y="391"/>
                  <a:pt x="2306" y="391"/>
                </a:cubicBezTo>
                <a:cubicBezTo>
                  <a:pt x="2306" y="399"/>
                  <a:pt x="2306" y="399"/>
                  <a:pt x="2306" y="399"/>
                </a:cubicBezTo>
                <a:cubicBezTo>
                  <a:pt x="2302" y="399"/>
                  <a:pt x="2298" y="399"/>
                  <a:pt x="2294" y="400"/>
                </a:cubicBezTo>
                <a:close/>
                <a:moveTo>
                  <a:pt x="2186" y="399"/>
                </a:moveTo>
                <a:cubicBezTo>
                  <a:pt x="2182" y="399"/>
                  <a:pt x="2178" y="398"/>
                  <a:pt x="2174" y="398"/>
                </a:cubicBezTo>
                <a:cubicBezTo>
                  <a:pt x="2174" y="390"/>
                  <a:pt x="2174" y="390"/>
                  <a:pt x="2174" y="390"/>
                </a:cubicBezTo>
                <a:cubicBezTo>
                  <a:pt x="2178" y="390"/>
                  <a:pt x="2182" y="391"/>
                  <a:pt x="2186" y="391"/>
                </a:cubicBezTo>
                <a:lnTo>
                  <a:pt x="2186" y="399"/>
                </a:lnTo>
                <a:close/>
                <a:moveTo>
                  <a:pt x="2318" y="398"/>
                </a:moveTo>
                <a:cubicBezTo>
                  <a:pt x="2318" y="390"/>
                  <a:pt x="2318" y="390"/>
                  <a:pt x="2318" y="390"/>
                </a:cubicBezTo>
                <a:cubicBezTo>
                  <a:pt x="2322" y="390"/>
                  <a:pt x="2326" y="390"/>
                  <a:pt x="2330" y="389"/>
                </a:cubicBezTo>
                <a:cubicBezTo>
                  <a:pt x="2331" y="397"/>
                  <a:pt x="2331" y="397"/>
                  <a:pt x="2331" y="397"/>
                </a:cubicBezTo>
                <a:cubicBezTo>
                  <a:pt x="2327" y="398"/>
                  <a:pt x="2323" y="398"/>
                  <a:pt x="2318" y="398"/>
                </a:cubicBezTo>
                <a:close/>
                <a:moveTo>
                  <a:pt x="2161" y="397"/>
                </a:moveTo>
                <a:cubicBezTo>
                  <a:pt x="2157" y="397"/>
                  <a:pt x="2153" y="396"/>
                  <a:pt x="2149" y="396"/>
                </a:cubicBezTo>
                <a:cubicBezTo>
                  <a:pt x="2150" y="388"/>
                  <a:pt x="2150" y="388"/>
                  <a:pt x="2150" y="388"/>
                </a:cubicBezTo>
                <a:cubicBezTo>
                  <a:pt x="2154" y="388"/>
                  <a:pt x="2158" y="389"/>
                  <a:pt x="2162" y="389"/>
                </a:cubicBezTo>
                <a:lnTo>
                  <a:pt x="2161" y="397"/>
                </a:lnTo>
                <a:close/>
                <a:moveTo>
                  <a:pt x="2343" y="396"/>
                </a:moveTo>
                <a:cubicBezTo>
                  <a:pt x="2342" y="388"/>
                  <a:pt x="2342" y="388"/>
                  <a:pt x="2342" y="388"/>
                </a:cubicBezTo>
                <a:cubicBezTo>
                  <a:pt x="2346" y="388"/>
                  <a:pt x="2350" y="388"/>
                  <a:pt x="2354" y="387"/>
                </a:cubicBezTo>
                <a:cubicBezTo>
                  <a:pt x="2355" y="395"/>
                  <a:pt x="2355" y="395"/>
                  <a:pt x="2355" y="395"/>
                </a:cubicBezTo>
                <a:cubicBezTo>
                  <a:pt x="2351" y="395"/>
                  <a:pt x="2347" y="396"/>
                  <a:pt x="2343" y="396"/>
                </a:cubicBezTo>
                <a:close/>
                <a:moveTo>
                  <a:pt x="2137" y="395"/>
                </a:moveTo>
                <a:cubicBezTo>
                  <a:pt x="2133" y="394"/>
                  <a:pt x="2129" y="394"/>
                  <a:pt x="2125" y="393"/>
                </a:cubicBezTo>
                <a:cubicBezTo>
                  <a:pt x="2126" y="385"/>
                  <a:pt x="2126" y="385"/>
                  <a:pt x="2126" y="385"/>
                </a:cubicBezTo>
                <a:cubicBezTo>
                  <a:pt x="2130" y="386"/>
                  <a:pt x="2134" y="386"/>
                  <a:pt x="2138" y="387"/>
                </a:cubicBezTo>
                <a:lnTo>
                  <a:pt x="2137" y="395"/>
                </a:lnTo>
                <a:close/>
                <a:moveTo>
                  <a:pt x="2367" y="394"/>
                </a:moveTo>
                <a:cubicBezTo>
                  <a:pt x="2366" y="386"/>
                  <a:pt x="2366" y="386"/>
                  <a:pt x="2366" y="386"/>
                </a:cubicBezTo>
                <a:cubicBezTo>
                  <a:pt x="2370" y="385"/>
                  <a:pt x="2374" y="385"/>
                  <a:pt x="2378" y="384"/>
                </a:cubicBezTo>
                <a:cubicBezTo>
                  <a:pt x="2379" y="392"/>
                  <a:pt x="2379" y="392"/>
                  <a:pt x="2379" y="392"/>
                </a:cubicBezTo>
                <a:cubicBezTo>
                  <a:pt x="2375" y="393"/>
                  <a:pt x="2371" y="393"/>
                  <a:pt x="2367" y="394"/>
                </a:cubicBezTo>
                <a:close/>
                <a:moveTo>
                  <a:pt x="2113" y="392"/>
                </a:moveTo>
                <a:cubicBezTo>
                  <a:pt x="2109" y="391"/>
                  <a:pt x="2106" y="390"/>
                  <a:pt x="2102" y="390"/>
                </a:cubicBezTo>
                <a:cubicBezTo>
                  <a:pt x="2103" y="382"/>
                  <a:pt x="2103" y="382"/>
                  <a:pt x="2103" y="382"/>
                </a:cubicBezTo>
                <a:cubicBezTo>
                  <a:pt x="2107" y="382"/>
                  <a:pt x="2111" y="383"/>
                  <a:pt x="2115" y="384"/>
                </a:cubicBezTo>
                <a:lnTo>
                  <a:pt x="2113" y="392"/>
                </a:lnTo>
                <a:close/>
                <a:moveTo>
                  <a:pt x="2391" y="391"/>
                </a:moveTo>
                <a:cubicBezTo>
                  <a:pt x="2390" y="383"/>
                  <a:pt x="2390" y="383"/>
                  <a:pt x="2390" y="383"/>
                </a:cubicBezTo>
                <a:cubicBezTo>
                  <a:pt x="2394" y="382"/>
                  <a:pt x="2397" y="382"/>
                  <a:pt x="2401" y="381"/>
                </a:cubicBezTo>
                <a:cubicBezTo>
                  <a:pt x="2403" y="389"/>
                  <a:pt x="2403" y="389"/>
                  <a:pt x="2403" y="389"/>
                </a:cubicBezTo>
                <a:cubicBezTo>
                  <a:pt x="2399" y="390"/>
                  <a:pt x="2395" y="390"/>
                  <a:pt x="2391" y="391"/>
                </a:cubicBezTo>
                <a:close/>
                <a:moveTo>
                  <a:pt x="2090" y="388"/>
                </a:moveTo>
                <a:cubicBezTo>
                  <a:pt x="2086" y="387"/>
                  <a:pt x="2082" y="386"/>
                  <a:pt x="2078" y="386"/>
                </a:cubicBezTo>
                <a:cubicBezTo>
                  <a:pt x="2079" y="378"/>
                  <a:pt x="2079" y="378"/>
                  <a:pt x="2079" y="378"/>
                </a:cubicBezTo>
                <a:cubicBezTo>
                  <a:pt x="2083" y="379"/>
                  <a:pt x="2087" y="379"/>
                  <a:pt x="2091" y="380"/>
                </a:cubicBezTo>
                <a:lnTo>
                  <a:pt x="2090" y="388"/>
                </a:lnTo>
                <a:close/>
                <a:moveTo>
                  <a:pt x="2415" y="387"/>
                </a:moveTo>
                <a:cubicBezTo>
                  <a:pt x="2413" y="379"/>
                  <a:pt x="2413" y="379"/>
                  <a:pt x="2413" y="379"/>
                </a:cubicBezTo>
                <a:cubicBezTo>
                  <a:pt x="2417" y="379"/>
                  <a:pt x="2421" y="378"/>
                  <a:pt x="2425" y="377"/>
                </a:cubicBezTo>
                <a:cubicBezTo>
                  <a:pt x="2426" y="385"/>
                  <a:pt x="2426" y="385"/>
                  <a:pt x="2426" y="385"/>
                </a:cubicBezTo>
                <a:cubicBezTo>
                  <a:pt x="2422" y="386"/>
                  <a:pt x="2419" y="387"/>
                  <a:pt x="2415" y="387"/>
                </a:cubicBezTo>
                <a:close/>
                <a:moveTo>
                  <a:pt x="2066" y="383"/>
                </a:moveTo>
                <a:cubicBezTo>
                  <a:pt x="2062" y="383"/>
                  <a:pt x="2058" y="382"/>
                  <a:pt x="2054" y="381"/>
                </a:cubicBezTo>
                <a:cubicBezTo>
                  <a:pt x="2056" y="373"/>
                  <a:pt x="2056" y="373"/>
                  <a:pt x="2056" y="373"/>
                </a:cubicBezTo>
                <a:cubicBezTo>
                  <a:pt x="2060" y="374"/>
                  <a:pt x="2063" y="375"/>
                  <a:pt x="2067" y="376"/>
                </a:cubicBezTo>
                <a:lnTo>
                  <a:pt x="2066" y="383"/>
                </a:lnTo>
                <a:close/>
                <a:moveTo>
                  <a:pt x="2438" y="383"/>
                </a:moveTo>
                <a:cubicBezTo>
                  <a:pt x="2437" y="375"/>
                  <a:pt x="2437" y="375"/>
                  <a:pt x="2437" y="375"/>
                </a:cubicBezTo>
                <a:cubicBezTo>
                  <a:pt x="2441" y="375"/>
                  <a:pt x="2445" y="374"/>
                  <a:pt x="2449" y="373"/>
                </a:cubicBezTo>
                <a:cubicBezTo>
                  <a:pt x="2450" y="381"/>
                  <a:pt x="2450" y="381"/>
                  <a:pt x="2450" y="381"/>
                </a:cubicBezTo>
                <a:cubicBezTo>
                  <a:pt x="2446" y="382"/>
                  <a:pt x="2442" y="383"/>
                  <a:pt x="2438" y="383"/>
                </a:cubicBezTo>
                <a:close/>
                <a:moveTo>
                  <a:pt x="2462" y="379"/>
                </a:moveTo>
                <a:cubicBezTo>
                  <a:pt x="2461" y="371"/>
                  <a:pt x="2461" y="371"/>
                  <a:pt x="2461" y="371"/>
                </a:cubicBezTo>
                <a:cubicBezTo>
                  <a:pt x="2465" y="370"/>
                  <a:pt x="2468" y="369"/>
                  <a:pt x="2472" y="369"/>
                </a:cubicBezTo>
                <a:cubicBezTo>
                  <a:pt x="2474" y="376"/>
                  <a:pt x="2474" y="376"/>
                  <a:pt x="2474" y="376"/>
                </a:cubicBezTo>
                <a:cubicBezTo>
                  <a:pt x="2470" y="377"/>
                  <a:pt x="2466" y="378"/>
                  <a:pt x="2462" y="379"/>
                </a:cubicBezTo>
                <a:close/>
                <a:moveTo>
                  <a:pt x="2042" y="379"/>
                </a:moveTo>
                <a:cubicBezTo>
                  <a:pt x="2038" y="378"/>
                  <a:pt x="2034" y="377"/>
                  <a:pt x="2030" y="376"/>
                </a:cubicBezTo>
                <a:cubicBezTo>
                  <a:pt x="2032" y="368"/>
                  <a:pt x="2032" y="368"/>
                  <a:pt x="2032" y="368"/>
                </a:cubicBezTo>
                <a:cubicBezTo>
                  <a:pt x="2036" y="369"/>
                  <a:pt x="2040" y="370"/>
                  <a:pt x="2044" y="371"/>
                </a:cubicBezTo>
                <a:lnTo>
                  <a:pt x="2042" y="379"/>
                </a:lnTo>
                <a:close/>
                <a:moveTo>
                  <a:pt x="2486" y="374"/>
                </a:moveTo>
                <a:cubicBezTo>
                  <a:pt x="2484" y="366"/>
                  <a:pt x="2484" y="366"/>
                  <a:pt x="2484" y="366"/>
                </a:cubicBezTo>
                <a:cubicBezTo>
                  <a:pt x="2488" y="365"/>
                  <a:pt x="2492" y="364"/>
                  <a:pt x="2496" y="364"/>
                </a:cubicBezTo>
                <a:cubicBezTo>
                  <a:pt x="2498" y="371"/>
                  <a:pt x="2498" y="371"/>
                  <a:pt x="2498" y="371"/>
                </a:cubicBezTo>
                <a:cubicBezTo>
                  <a:pt x="2494" y="372"/>
                  <a:pt x="2490" y="373"/>
                  <a:pt x="2486" y="374"/>
                </a:cubicBezTo>
                <a:close/>
                <a:moveTo>
                  <a:pt x="2019" y="373"/>
                </a:moveTo>
                <a:cubicBezTo>
                  <a:pt x="2015" y="372"/>
                  <a:pt x="2011" y="371"/>
                  <a:pt x="2007" y="370"/>
                </a:cubicBezTo>
                <a:cubicBezTo>
                  <a:pt x="2009" y="363"/>
                  <a:pt x="2009" y="363"/>
                  <a:pt x="2009" y="363"/>
                </a:cubicBezTo>
                <a:cubicBezTo>
                  <a:pt x="2013" y="364"/>
                  <a:pt x="2017" y="364"/>
                  <a:pt x="2021" y="365"/>
                </a:cubicBezTo>
                <a:lnTo>
                  <a:pt x="2019" y="373"/>
                </a:lnTo>
                <a:close/>
                <a:moveTo>
                  <a:pt x="2509" y="369"/>
                </a:moveTo>
                <a:cubicBezTo>
                  <a:pt x="2508" y="361"/>
                  <a:pt x="2508" y="361"/>
                  <a:pt x="2508" y="361"/>
                </a:cubicBezTo>
                <a:cubicBezTo>
                  <a:pt x="2511" y="360"/>
                  <a:pt x="2515" y="359"/>
                  <a:pt x="2519" y="358"/>
                </a:cubicBezTo>
                <a:cubicBezTo>
                  <a:pt x="2521" y="366"/>
                  <a:pt x="2521" y="366"/>
                  <a:pt x="2521" y="366"/>
                </a:cubicBezTo>
                <a:cubicBezTo>
                  <a:pt x="2517" y="367"/>
                  <a:pt x="2513" y="368"/>
                  <a:pt x="2509" y="369"/>
                </a:cubicBezTo>
                <a:close/>
                <a:moveTo>
                  <a:pt x="1995" y="367"/>
                </a:moveTo>
                <a:cubicBezTo>
                  <a:pt x="1991" y="366"/>
                  <a:pt x="1988" y="365"/>
                  <a:pt x="1984" y="364"/>
                </a:cubicBezTo>
                <a:cubicBezTo>
                  <a:pt x="1986" y="356"/>
                  <a:pt x="1986" y="356"/>
                  <a:pt x="1986" y="356"/>
                </a:cubicBezTo>
                <a:cubicBezTo>
                  <a:pt x="1990" y="358"/>
                  <a:pt x="1994" y="359"/>
                  <a:pt x="1997" y="360"/>
                </a:cubicBezTo>
                <a:lnTo>
                  <a:pt x="1995" y="367"/>
                </a:lnTo>
                <a:close/>
                <a:moveTo>
                  <a:pt x="2533" y="363"/>
                </a:moveTo>
                <a:cubicBezTo>
                  <a:pt x="2531" y="355"/>
                  <a:pt x="2531" y="355"/>
                  <a:pt x="2531" y="355"/>
                </a:cubicBezTo>
                <a:cubicBezTo>
                  <a:pt x="2535" y="354"/>
                  <a:pt x="2539" y="353"/>
                  <a:pt x="2543" y="352"/>
                </a:cubicBezTo>
                <a:cubicBezTo>
                  <a:pt x="2545" y="360"/>
                  <a:pt x="2545" y="360"/>
                  <a:pt x="2545" y="360"/>
                </a:cubicBezTo>
                <a:cubicBezTo>
                  <a:pt x="2541" y="361"/>
                  <a:pt x="2537" y="362"/>
                  <a:pt x="2533" y="363"/>
                </a:cubicBezTo>
                <a:close/>
                <a:moveTo>
                  <a:pt x="1972" y="361"/>
                </a:moveTo>
                <a:cubicBezTo>
                  <a:pt x="1968" y="360"/>
                  <a:pt x="1964" y="359"/>
                  <a:pt x="1961" y="358"/>
                </a:cubicBezTo>
                <a:cubicBezTo>
                  <a:pt x="1963" y="350"/>
                  <a:pt x="1963" y="350"/>
                  <a:pt x="1963" y="350"/>
                </a:cubicBezTo>
                <a:cubicBezTo>
                  <a:pt x="1967" y="351"/>
                  <a:pt x="1970" y="352"/>
                  <a:pt x="1974" y="353"/>
                </a:cubicBezTo>
                <a:lnTo>
                  <a:pt x="1972" y="361"/>
                </a:lnTo>
                <a:close/>
                <a:moveTo>
                  <a:pt x="2556" y="357"/>
                </a:moveTo>
                <a:cubicBezTo>
                  <a:pt x="2554" y="349"/>
                  <a:pt x="2554" y="349"/>
                  <a:pt x="2554" y="349"/>
                </a:cubicBezTo>
                <a:cubicBezTo>
                  <a:pt x="2558" y="348"/>
                  <a:pt x="2562" y="347"/>
                  <a:pt x="2566" y="346"/>
                </a:cubicBezTo>
                <a:cubicBezTo>
                  <a:pt x="2568" y="354"/>
                  <a:pt x="2568" y="354"/>
                  <a:pt x="2568" y="354"/>
                </a:cubicBezTo>
                <a:cubicBezTo>
                  <a:pt x="2564" y="355"/>
                  <a:pt x="2560" y="356"/>
                  <a:pt x="2556" y="357"/>
                </a:cubicBezTo>
                <a:close/>
                <a:moveTo>
                  <a:pt x="1949" y="354"/>
                </a:moveTo>
                <a:cubicBezTo>
                  <a:pt x="1945" y="353"/>
                  <a:pt x="1941" y="352"/>
                  <a:pt x="1937" y="351"/>
                </a:cubicBezTo>
                <a:cubicBezTo>
                  <a:pt x="1940" y="343"/>
                  <a:pt x="1940" y="343"/>
                  <a:pt x="1940" y="343"/>
                </a:cubicBezTo>
                <a:cubicBezTo>
                  <a:pt x="1944" y="344"/>
                  <a:pt x="1948" y="345"/>
                  <a:pt x="1951" y="347"/>
                </a:cubicBezTo>
                <a:lnTo>
                  <a:pt x="1949" y="354"/>
                </a:lnTo>
                <a:close/>
                <a:moveTo>
                  <a:pt x="2580" y="351"/>
                </a:moveTo>
                <a:cubicBezTo>
                  <a:pt x="2577" y="343"/>
                  <a:pt x="2577" y="343"/>
                  <a:pt x="2577" y="343"/>
                </a:cubicBezTo>
                <a:cubicBezTo>
                  <a:pt x="2581" y="342"/>
                  <a:pt x="2585" y="341"/>
                  <a:pt x="2589" y="339"/>
                </a:cubicBezTo>
                <a:cubicBezTo>
                  <a:pt x="2591" y="347"/>
                  <a:pt x="2591" y="347"/>
                  <a:pt x="2591" y="347"/>
                </a:cubicBezTo>
                <a:cubicBezTo>
                  <a:pt x="2587" y="348"/>
                  <a:pt x="2583" y="349"/>
                  <a:pt x="2580" y="351"/>
                </a:cubicBezTo>
                <a:close/>
                <a:moveTo>
                  <a:pt x="1926" y="347"/>
                </a:moveTo>
                <a:cubicBezTo>
                  <a:pt x="1922" y="346"/>
                  <a:pt x="1918" y="345"/>
                  <a:pt x="1915" y="343"/>
                </a:cubicBezTo>
                <a:cubicBezTo>
                  <a:pt x="1917" y="336"/>
                  <a:pt x="1917" y="336"/>
                  <a:pt x="1917" y="336"/>
                </a:cubicBezTo>
                <a:cubicBezTo>
                  <a:pt x="1921" y="337"/>
                  <a:pt x="1925" y="338"/>
                  <a:pt x="1928" y="339"/>
                </a:cubicBezTo>
                <a:lnTo>
                  <a:pt x="1926" y="347"/>
                </a:lnTo>
                <a:close/>
                <a:moveTo>
                  <a:pt x="2603" y="344"/>
                </a:moveTo>
                <a:cubicBezTo>
                  <a:pt x="2600" y="336"/>
                  <a:pt x="2600" y="336"/>
                  <a:pt x="2600" y="336"/>
                </a:cubicBezTo>
                <a:cubicBezTo>
                  <a:pt x="2604" y="335"/>
                  <a:pt x="2608" y="334"/>
                  <a:pt x="2612" y="333"/>
                </a:cubicBezTo>
                <a:cubicBezTo>
                  <a:pt x="2614" y="340"/>
                  <a:pt x="2614" y="340"/>
                  <a:pt x="2614" y="340"/>
                </a:cubicBezTo>
                <a:cubicBezTo>
                  <a:pt x="2610" y="341"/>
                  <a:pt x="2607" y="343"/>
                  <a:pt x="2603" y="344"/>
                </a:cubicBezTo>
                <a:close/>
                <a:moveTo>
                  <a:pt x="1903" y="339"/>
                </a:moveTo>
                <a:cubicBezTo>
                  <a:pt x="1899" y="338"/>
                  <a:pt x="1896" y="337"/>
                  <a:pt x="1892" y="336"/>
                </a:cubicBezTo>
                <a:cubicBezTo>
                  <a:pt x="1894" y="328"/>
                  <a:pt x="1894" y="328"/>
                  <a:pt x="1894" y="328"/>
                </a:cubicBezTo>
                <a:cubicBezTo>
                  <a:pt x="1898" y="329"/>
                  <a:pt x="1902" y="331"/>
                  <a:pt x="1906" y="332"/>
                </a:cubicBezTo>
                <a:lnTo>
                  <a:pt x="1903" y="339"/>
                </a:lnTo>
                <a:close/>
                <a:moveTo>
                  <a:pt x="2626" y="337"/>
                </a:moveTo>
                <a:cubicBezTo>
                  <a:pt x="2623" y="329"/>
                  <a:pt x="2623" y="329"/>
                  <a:pt x="2623" y="329"/>
                </a:cubicBezTo>
                <a:cubicBezTo>
                  <a:pt x="2627" y="328"/>
                  <a:pt x="2631" y="327"/>
                  <a:pt x="2635" y="325"/>
                </a:cubicBezTo>
                <a:cubicBezTo>
                  <a:pt x="2637" y="333"/>
                  <a:pt x="2637" y="333"/>
                  <a:pt x="2637" y="333"/>
                </a:cubicBezTo>
                <a:cubicBezTo>
                  <a:pt x="2634" y="334"/>
                  <a:pt x="2630" y="335"/>
                  <a:pt x="2626" y="337"/>
                </a:cubicBezTo>
                <a:close/>
                <a:moveTo>
                  <a:pt x="1880" y="332"/>
                </a:moveTo>
                <a:cubicBezTo>
                  <a:pt x="1877" y="330"/>
                  <a:pt x="1873" y="329"/>
                  <a:pt x="1869" y="328"/>
                </a:cubicBezTo>
                <a:cubicBezTo>
                  <a:pt x="1872" y="320"/>
                  <a:pt x="1872" y="320"/>
                  <a:pt x="1872" y="320"/>
                </a:cubicBezTo>
                <a:cubicBezTo>
                  <a:pt x="1875" y="321"/>
                  <a:pt x="1879" y="323"/>
                  <a:pt x="1883" y="324"/>
                </a:cubicBezTo>
                <a:lnTo>
                  <a:pt x="1880" y="332"/>
                </a:lnTo>
                <a:close/>
                <a:moveTo>
                  <a:pt x="2649" y="329"/>
                </a:moveTo>
                <a:cubicBezTo>
                  <a:pt x="2646" y="322"/>
                  <a:pt x="2646" y="322"/>
                  <a:pt x="2646" y="322"/>
                </a:cubicBezTo>
                <a:cubicBezTo>
                  <a:pt x="2650" y="320"/>
                  <a:pt x="2654" y="319"/>
                  <a:pt x="2658" y="318"/>
                </a:cubicBezTo>
                <a:cubicBezTo>
                  <a:pt x="2660" y="325"/>
                  <a:pt x="2660" y="325"/>
                  <a:pt x="2660" y="325"/>
                </a:cubicBezTo>
                <a:cubicBezTo>
                  <a:pt x="2657" y="327"/>
                  <a:pt x="2653" y="328"/>
                  <a:pt x="2649" y="329"/>
                </a:cubicBezTo>
                <a:close/>
                <a:moveTo>
                  <a:pt x="4900" y="324"/>
                </a:moveTo>
                <a:cubicBezTo>
                  <a:pt x="4894" y="324"/>
                  <a:pt x="4894" y="324"/>
                  <a:pt x="4894" y="324"/>
                </a:cubicBezTo>
                <a:cubicBezTo>
                  <a:pt x="4894" y="316"/>
                  <a:pt x="4894" y="316"/>
                  <a:pt x="4894" y="316"/>
                </a:cubicBezTo>
                <a:cubicBezTo>
                  <a:pt x="4900" y="316"/>
                  <a:pt x="4900" y="316"/>
                  <a:pt x="4900" y="316"/>
                </a:cubicBezTo>
                <a:cubicBezTo>
                  <a:pt x="4906" y="316"/>
                  <a:pt x="4906" y="316"/>
                  <a:pt x="4906" y="316"/>
                </a:cubicBezTo>
                <a:cubicBezTo>
                  <a:pt x="4906" y="324"/>
                  <a:pt x="4906" y="324"/>
                  <a:pt x="4906" y="324"/>
                </a:cubicBezTo>
                <a:lnTo>
                  <a:pt x="4900" y="324"/>
                </a:lnTo>
                <a:close/>
                <a:moveTo>
                  <a:pt x="1858" y="324"/>
                </a:moveTo>
                <a:cubicBezTo>
                  <a:pt x="1854" y="322"/>
                  <a:pt x="1850" y="321"/>
                  <a:pt x="1846" y="319"/>
                </a:cubicBezTo>
                <a:cubicBezTo>
                  <a:pt x="1849" y="312"/>
                  <a:pt x="1849" y="312"/>
                  <a:pt x="1849" y="312"/>
                </a:cubicBezTo>
                <a:cubicBezTo>
                  <a:pt x="1853" y="313"/>
                  <a:pt x="1857" y="315"/>
                  <a:pt x="1860" y="316"/>
                </a:cubicBezTo>
                <a:lnTo>
                  <a:pt x="1858" y="324"/>
                </a:lnTo>
                <a:close/>
                <a:moveTo>
                  <a:pt x="4882" y="323"/>
                </a:moveTo>
                <a:cubicBezTo>
                  <a:pt x="4878" y="323"/>
                  <a:pt x="4874" y="323"/>
                  <a:pt x="4870" y="323"/>
                </a:cubicBezTo>
                <a:cubicBezTo>
                  <a:pt x="4870" y="315"/>
                  <a:pt x="4870" y="315"/>
                  <a:pt x="4870" y="315"/>
                </a:cubicBezTo>
                <a:cubicBezTo>
                  <a:pt x="4874" y="315"/>
                  <a:pt x="4878" y="315"/>
                  <a:pt x="4882" y="315"/>
                </a:cubicBezTo>
                <a:lnTo>
                  <a:pt x="4882" y="323"/>
                </a:lnTo>
                <a:close/>
                <a:moveTo>
                  <a:pt x="4918" y="323"/>
                </a:moveTo>
                <a:cubicBezTo>
                  <a:pt x="4918" y="315"/>
                  <a:pt x="4918" y="315"/>
                  <a:pt x="4918" y="315"/>
                </a:cubicBezTo>
                <a:cubicBezTo>
                  <a:pt x="4922" y="315"/>
                  <a:pt x="4926" y="315"/>
                  <a:pt x="4930" y="315"/>
                </a:cubicBezTo>
                <a:cubicBezTo>
                  <a:pt x="4930" y="323"/>
                  <a:pt x="4930" y="323"/>
                  <a:pt x="4930" y="323"/>
                </a:cubicBezTo>
                <a:cubicBezTo>
                  <a:pt x="4926" y="323"/>
                  <a:pt x="4922" y="323"/>
                  <a:pt x="4918" y="323"/>
                </a:cubicBezTo>
                <a:close/>
                <a:moveTo>
                  <a:pt x="4858" y="323"/>
                </a:moveTo>
                <a:cubicBezTo>
                  <a:pt x="4854" y="323"/>
                  <a:pt x="4850" y="323"/>
                  <a:pt x="4846" y="323"/>
                </a:cubicBezTo>
                <a:cubicBezTo>
                  <a:pt x="4846" y="315"/>
                  <a:pt x="4846" y="315"/>
                  <a:pt x="4846" y="315"/>
                </a:cubicBezTo>
                <a:cubicBezTo>
                  <a:pt x="4850" y="315"/>
                  <a:pt x="4854" y="315"/>
                  <a:pt x="4858" y="315"/>
                </a:cubicBezTo>
                <a:lnTo>
                  <a:pt x="4858" y="323"/>
                </a:lnTo>
                <a:close/>
                <a:moveTo>
                  <a:pt x="4942" y="323"/>
                </a:moveTo>
                <a:cubicBezTo>
                  <a:pt x="4942" y="315"/>
                  <a:pt x="4942" y="315"/>
                  <a:pt x="4942" y="315"/>
                </a:cubicBezTo>
                <a:cubicBezTo>
                  <a:pt x="4946" y="315"/>
                  <a:pt x="4950" y="315"/>
                  <a:pt x="4954" y="315"/>
                </a:cubicBezTo>
                <a:cubicBezTo>
                  <a:pt x="4955" y="323"/>
                  <a:pt x="4955" y="323"/>
                  <a:pt x="4955" y="323"/>
                </a:cubicBezTo>
                <a:cubicBezTo>
                  <a:pt x="4951" y="323"/>
                  <a:pt x="4947" y="323"/>
                  <a:pt x="4942" y="323"/>
                </a:cubicBezTo>
                <a:close/>
                <a:moveTo>
                  <a:pt x="4967" y="322"/>
                </a:moveTo>
                <a:cubicBezTo>
                  <a:pt x="4966" y="314"/>
                  <a:pt x="4966" y="314"/>
                  <a:pt x="4966" y="314"/>
                </a:cubicBezTo>
                <a:cubicBezTo>
                  <a:pt x="4970" y="314"/>
                  <a:pt x="4974" y="314"/>
                  <a:pt x="4978" y="313"/>
                </a:cubicBezTo>
                <a:cubicBezTo>
                  <a:pt x="4979" y="321"/>
                  <a:pt x="4979" y="321"/>
                  <a:pt x="4979" y="321"/>
                </a:cubicBezTo>
                <a:cubicBezTo>
                  <a:pt x="4975" y="322"/>
                  <a:pt x="4971" y="322"/>
                  <a:pt x="4967" y="322"/>
                </a:cubicBezTo>
                <a:close/>
                <a:moveTo>
                  <a:pt x="4834" y="322"/>
                </a:moveTo>
                <a:cubicBezTo>
                  <a:pt x="4830" y="322"/>
                  <a:pt x="4826" y="322"/>
                  <a:pt x="4822" y="321"/>
                </a:cubicBezTo>
                <a:cubicBezTo>
                  <a:pt x="4822" y="313"/>
                  <a:pt x="4822" y="313"/>
                  <a:pt x="4822" y="313"/>
                </a:cubicBezTo>
                <a:cubicBezTo>
                  <a:pt x="4826" y="314"/>
                  <a:pt x="4830" y="314"/>
                  <a:pt x="4834" y="314"/>
                </a:cubicBezTo>
                <a:lnTo>
                  <a:pt x="4834" y="322"/>
                </a:lnTo>
                <a:close/>
                <a:moveTo>
                  <a:pt x="2672" y="321"/>
                </a:moveTo>
                <a:cubicBezTo>
                  <a:pt x="2669" y="314"/>
                  <a:pt x="2669" y="314"/>
                  <a:pt x="2669" y="314"/>
                </a:cubicBezTo>
                <a:cubicBezTo>
                  <a:pt x="2673" y="313"/>
                  <a:pt x="2677" y="311"/>
                  <a:pt x="2681" y="310"/>
                </a:cubicBezTo>
                <a:cubicBezTo>
                  <a:pt x="2683" y="317"/>
                  <a:pt x="2683" y="317"/>
                  <a:pt x="2683" y="317"/>
                </a:cubicBezTo>
                <a:cubicBezTo>
                  <a:pt x="2679" y="319"/>
                  <a:pt x="2676" y="320"/>
                  <a:pt x="2672" y="321"/>
                </a:cubicBezTo>
                <a:close/>
                <a:moveTo>
                  <a:pt x="4991" y="321"/>
                </a:moveTo>
                <a:cubicBezTo>
                  <a:pt x="4990" y="313"/>
                  <a:pt x="4990" y="313"/>
                  <a:pt x="4990" y="313"/>
                </a:cubicBezTo>
                <a:cubicBezTo>
                  <a:pt x="4994" y="313"/>
                  <a:pt x="4998" y="312"/>
                  <a:pt x="5002" y="312"/>
                </a:cubicBezTo>
                <a:cubicBezTo>
                  <a:pt x="5003" y="320"/>
                  <a:pt x="5003" y="320"/>
                  <a:pt x="5003" y="320"/>
                </a:cubicBezTo>
                <a:cubicBezTo>
                  <a:pt x="4999" y="320"/>
                  <a:pt x="4995" y="321"/>
                  <a:pt x="4991" y="321"/>
                </a:cubicBezTo>
                <a:close/>
                <a:moveTo>
                  <a:pt x="4810" y="321"/>
                </a:moveTo>
                <a:cubicBezTo>
                  <a:pt x="4806" y="320"/>
                  <a:pt x="4802" y="320"/>
                  <a:pt x="4798" y="320"/>
                </a:cubicBezTo>
                <a:cubicBezTo>
                  <a:pt x="4798" y="312"/>
                  <a:pt x="4798" y="312"/>
                  <a:pt x="4798" y="312"/>
                </a:cubicBezTo>
                <a:cubicBezTo>
                  <a:pt x="4802" y="312"/>
                  <a:pt x="4806" y="312"/>
                  <a:pt x="4810" y="313"/>
                </a:cubicBezTo>
                <a:lnTo>
                  <a:pt x="4810" y="321"/>
                </a:lnTo>
                <a:close/>
                <a:moveTo>
                  <a:pt x="5015" y="319"/>
                </a:moveTo>
                <a:cubicBezTo>
                  <a:pt x="5014" y="311"/>
                  <a:pt x="5014" y="311"/>
                  <a:pt x="5014" y="311"/>
                </a:cubicBezTo>
                <a:cubicBezTo>
                  <a:pt x="5018" y="311"/>
                  <a:pt x="5022" y="311"/>
                  <a:pt x="5026" y="310"/>
                </a:cubicBezTo>
                <a:cubicBezTo>
                  <a:pt x="5027" y="318"/>
                  <a:pt x="5027" y="318"/>
                  <a:pt x="5027" y="318"/>
                </a:cubicBezTo>
                <a:cubicBezTo>
                  <a:pt x="5023" y="319"/>
                  <a:pt x="5019" y="319"/>
                  <a:pt x="5015" y="319"/>
                </a:cubicBezTo>
                <a:close/>
                <a:moveTo>
                  <a:pt x="4786" y="319"/>
                </a:moveTo>
                <a:cubicBezTo>
                  <a:pt x="4782" y="319"/>
                  <a:pt x="4778" y="318"/>
                  <a:pt x="4774" y="318"/>
                </a:cubicBezTo>
                <a:cubicBezTo>
                  <a:pt x="4775" y="310"/>
                  <a:pt x="4775" y="310"/>
                  <a:pt x="4775" y="310"/>
                </a:cubicBezTo>
                <a:cubicBezTo>
                  <a:pt x="4778" y="310"/>
                  <a:pt x="4782" y="311"/>
                  <a:pt x="4786" y="311"/>
                </a:cubicBezTo>
                <a:lnTo>
                  <a:pt x="4786" y="319"/>
                </a:lnTo>
                <a:close/>
                <a:moveTo>
                  <a:pt x="5039" y="317"/>
                </a:moveTo>
                <a:cubicBezTo>
                  <a:pt x="5038" y="309"/>
                  <a:pt x="5038" y="309"/>
                  <a:pt x="5038" y="309"/>
                </a:cubicBezTo>
                <a:cubicBezTo>
                  <a:pt x="5042" y="309"/>
                  <a:pt x="5046" y="308"/>
                  <a:pt x="5050" y="308"/>
                </a:cubicBezTo>
                <a:cubicBezTo>
                  <a:pt x="5051" y="316"/>
                  <a:pt x="5051" y="316"/>
                  <a:pt x="5051" y="316"/>
                </a:cubicBezTo>
                <a:cubicBezTo>
                  <a:pt x="5047" y="316"/>
                  <a:pt x="5043" y="317"/>
                  <a:pt x="5039" y="317"/>
                </a:cubicBezTo>
                <a:close/>
                <a:moveTo>
                  <a:pt x="4762" y="317"/>
                </a:moveTo>
                <a:cubicBezTo>
                  <a:pt x="4758" y="316"/>
                  <a:pt x="4754" y="316"/>
                  <a:pt x="4750" y="315"/>
                </a:cubicBezTo>
                <a:cubicBezTo>
                  <a:pt x="4751" y="307"/>
                  <a:pt x="4751" y="307"/>
                  <a:pt x="4751" y="307"/>
                </a:cubicBezTo>
                <a:cubicBezTo>
                  <a:pt x="4755" y="308"/>
                  <a:pt x="4759" y="308"/>
                  <a:pt x="4763" y="309"/>
                </a:cubicBezTo>
                <a:lnTo>
                  <a:pt x="4762" y="317"/>
                </a:lnTo>
                <a:close/>
                <a:moveTo>
                  <a:pt x="1835" y="315"/>
                </a:moveTo>
                <a:cubicBezTo>
                  <a:pt x="1831" y="314"/>
                  <a:pt x="1828" y="312"/>
                  <a:pt x="1824" y="311"/>
                </a:cubicBezTo>
                <a:cubicBezTo>
                  <a:pt x="1827" y="303"/>
                  <a:pt x="1827" y="303"/>
                  <a:pt x="1827" y="303"/>
                </a:cubicBezTo>
                <a:cubicBezTo>
                  <a:pt x="1830" y="305"/>
                  <a:pt x="1834" y="306"/>
                  <a:pt x="1838" y="308"/>
                </a:cubicBezTo>
                <a:lnTo>
                  <a:pt x="1835" y="315"/>
                </a:lnTo>
                <a:close/>
                <a:moveTo>
                  <a:pt x="5063" y="315"/>
                </a:moveTo>
                <a:cubicBezTo>
                  <a:pt x="5062" y="307"/>
                  <a:pt x="5062" y="307"/>
                  <a:pt x="5062" y="307"/>
                </a:cubicBezTo>
                <a:cubicBezTo>
                  <a:pt x="5066" y="306"/>
                  <a:pt x="5070" y="306"/>
                  <a:pt x="5074" y="306"/>
                </a:cubicBezTo>
                <a:cubicBezTo>
                  <a:pt x="5075" y="314"/>
                  <a:pt x="5075" y="314"/>
                  <a:pt x="5075" y="314"/>
                </a:cubicBezTo>
                <a:cubicBezTo>
                  <a:pt x="5071" y="314"/>
                  <a:pt x="5067" y="314"/>
                  <a:pt x="5063" y="315"/>
                </a:cubicBezTo>
                <a:close/>
                <a:moveTo>
                  <a:pt x="4738" y="314"/>
                </a:moveTo>
                <a:cubicBezTo>
                  <a:pt x="4734" y="313"/>
                  <a:pt x="4730" y="313"/>
                  <a:pt x="4726" y="312"/>
                </a:cubicBezTo>
                <a:cubicBezTo>
                  <a:pt x="4727" y="304"/>
                  <a:pt x="4727" y="304"/>
                  <a:pt x="4727" y="304"/>
                </a:cubicBezTo>
                <a:cubicBezTo>
                  <a:pt x="4731" y="305"/>
                  <a:pt x="4735" y="305"/>
                  <a:pt x="4739" y="306"/>
                </a:cubicBezTo>
                <a:lnTo>
                  <a:pt x="4738" y="314"/>
                </a:lnTo>
                <a:close/>
                <a:moveTo>
                  <a:pt x="2695" y="313"/>
                </a:moveTo>
                <a:cubicBezTo>
                  <a:pt x="2692" y="306"/>
                  <a:pt x="2692" y="306"/>
                  <a:pt x="2692" y="306"/>
                </a:cubicBezTo>
                <a:cubicBezTo>
                  <a:pt x="2696" y="305"/>
                  <a:pt x="2699" y="303"/>
                  <a:pt x="2703" y="302"/>
                </a:cubicBezTo>
                <a:cubicBezTo>
                  <a:pt x="2706" y="309"/>
                  <a:pt x="2706" y="309"/>
                  <a:pt x="2706" y="309"/>
                </a:cubicBezTo>
                <a:cubicBezTo>
                  <a:pt x="2702" y="311"/>
                  <a:pt x="2698" y="312"/>
                  <a:pt x="2695" y="313"/>
                </a:cubicBezTo>
                <a:close/>
                <a:moveTo>
                  <a:pt x="5087" y="312"/>
                </a:moveTo>
                <a:cubicBezTo>
                  <a:pt x="5086" y="304"/>
                  <a:pt x="5086" y="304"/>
                  <a:pt x="5086" y="304"/>
                </a:cubicBezTo>
                <a:cubicBezTo>
                  <a:pt x="5090" y="304"/>
                  <a:pt x="5094" y="303"/>
                  <a:pt x="5098" y="303"/>
                </a:cubicBezTo>
                <a:cubicBezTo>
                  <a:pt x="5099" y="311"/>
                  <a:pt x="5099" y="311"/>
                  <a:pt x="5099" y="311"/>
                </a:cubicBezTo>
                <a:cubicBezTo>
                  <a:pt x="5095" y="311"/>
                  <a:pt x="5091" y="312"/>
                  <a:pt x="5087" y="312"/>
                </a:cubicBezTo>
                <a:close/>
                <a:moveTo>
                  <a:pt x="4714" y="311"/>
                </a:moveTo>
                <a:cubicBezTo>
                  <a:pt x="4710" y="310"/>
                  <a:pt x="4706" y="310"/>
                  <a:pt x="4702" y="309"/>
                </a:cubicBezTo>
                <a:cubicBezTo>
                  <a:pt x="4703" y="301"/>
                  <a:pt x="4703" y="301"/>
                  <a:pt x="4703" y="301"/>
                </a:cubicBezTo>
                <a:cubicBezTo>
                  <a:pt x="4707" y="302"/>
                  <a:pt x="4711" y="302"/>
                  <a:pt x="4715" y="303"/>
                </a:cubicBezTo>
                <a:lnTo>
                  <a:pt x="4714" y="311"/>
                </a:lnTo>
                <a:close/>
                <a:moveTo>
                  <a:pt x="5111" y="309"/>
                </a:moveTo>
                <a:cubicBezTo>
                  <a:pt x="5110" y="301"/>
                  <a:pt x="5110" y="301"/>
                  <a:pt x="5110" y="301"/>
                </a:cubicBezTo>
                <a:cubicBezTo>
                  <a:pt x="5114" y="301"/>
                  <a:pt x="5118" y="300"/>
                  <a:pt x="5122" y="299"/>
                </a:cubicBezTo>
                <a:cubicBezTo>
                  <a:pt x="5123" y="307"/>
                  <a:pt x="5123" y="307"/>
                  <a:pt x="5123" y="307"/>
                </a:cubicBezTo>
                <a:cubicBezTo>
                  <a:pt x="5119" y="308"/>
                  <a:pt x="5115" y="309"/>
                  <a:pt x="5111" y="309"/>
                </a:cubicBezTo>
                <a:close/>
                <a:moveTo>
                  <a:pt x="4690" y="307"/>
                </a:moveTo>
                <a:cubicBezTo>
                  <a:pt x="4686" y="306"/>
                  <a:pt x="4682" y="306"/>
                  <a:pt x="4678" y="305"/>
                </a:cubicBezTo>
                <a:cubicBezTo>
                  <a:pt x="4680" y="297"/>
                  <a:pt x="4680" y="297"/>
                  <a:pt x="4680" y="297"/>
                </a:cubicBezTo>
                <a:cubicBezTo>
                  <a:pt x="4683" y="298"/>
                  <a:pt x="4687" y="298"/>
                  <a:pt x="4691" y="299"/>
                </a:cubicBezTo>
                <a:lnTo>
                  <a:pt x="4690" y="307"/>
                </a:lnTo>
                <a:close/>
                <a:moveTo>
                  <a:pt x="1813" y="307"/>
                </a:moveTo>
                <a:cubicBezTo>
                  <a:pt x="1801" y="302"/>
                  <a:pt x="1801" y="302"/>
                  <a:pt x="1801" y="302"/>
                </a:cubicBezTo>
                <a:cubicBezTo>
                  <a:pt x="1804" y="295"/>
                  <a:pt x="1804" y="295"/>
                  <a:pt x="1804" y="295"/>
                </a:cubicBezTo>
                <a:cubicBezTo>
                  <a:pt x="1815" y="299"/>
                  <a:pt x="1815" y="299"/>
                  <a:pt x="1815" y="299"/>
                </a:cubicBezTo>
                <a:lnTo>
                  <a:pt x="1813" y="307"/>
                </a:lnTo>
                <a:close/>
                <a:moveTo>
                  <a:pt x="5135" y="306"/>
                </a:moveTo>
                <a:cubicBezTo>
                  <a:pt x="5134" y="298"/>
                  <a:pt x="5134" y="298"/>
                  <a:pt x="5134" y="298"/>
                </a:cubicBezTo>
                <a:cubicBezTo>
                  <a:pt x="5138" y="297"/>
                  <a:pt x="5141" y="297"/>
                  <a:pt x="5145" y="296"/>
                </a:cubicBezTo>
                <a:cubicBezTo>
                  <a:pt x="5147" y="304"/>
                  <a:pt x="5147" y="304"/>
                  <a:pt x="5147" y="304"/>
                </a:cubicBezTo>
                <a:cubicBezTo>
                  <a:pt x="5143" y="304"/>
                  <a:pt x="5139" y="305"/>
                  <a:pt x="5135" y="306"/>
                </a:cubicBezTo>
                <a:close/>
                <a:moveTo>
                  <a:pt x="2717" y="305"/>
                </a:moveTo>
                <a:cubicBezTo>
                  <a:pt x="2715" y="298"/>
                  <a:pt x="2715" y="298"/>
                  <a:pt x="2715" y="298"/>
                </a:cubicBezTo>
                <a:cubicBezTo>
                  <a:pt x="2718" y="296"/>
                  <a:pt x="2722" y="295"/>
                  <a:pt x="2726" y="293"/>
                </a:cubicBezTo>
                <a:cubicBezTo>
                  <a:pt x="2729" y="301"/>
                  <a:pt x="2729" y="301"/>
                  <a:pt x="2729" y="301"/>
                </a:cubicBezTo>
                <a:cubicBezTo>
                  <a:pt x="2725" y="302"/>
                  <a:pt x="2721" y="304"/>
                  <a:pt x="2717" y="305"/>
                </a:cubicBezTo>
                <a:close/>
                <a:moveTo>
                  <a:pt x="4666" y="303"/>
                </a:moveTo>
                <a:cubicBezTo>
                  <a:pt x="4662" y="302"/>
                  <a:pt x="4658" y="301"/>
                  <a:pt x="4654" y="300"/>
                </a:cubicBezTo>
                <a:cubicBezTo>
                  <a:pt x="4656" y="293"/>
                  <a:pt x="4656" y="293"/>
                  <a:pt x="4656" y="293"/>
                </a:cubicBezTo>
                <a:cubicBezTo>
                  <a:pt x="4660" y="293"/>
                  <a:pt x="4664" y="294"/>
                  <a:pt x="4668" y="295"/>
                </a:cubicBezTo>
                <a:lnTo>
                  <a:pt x="4666" y="303"/>
                </a:lnTo>
                <a:close/>
                <a:moveTo>
                  <a:pt x="5159" y="302"/>
                </a:moveTo>
                <a:cubicBezTo>
                  <a:pt x="5157" y="294"/>
                  <a:pt x="5157" y="294"/>
                  <a:pt x="5157" y="294"/>
                </a:cubicBezTo>
                <a:cubicBezTo>
                  <a:pt x="5161" y="293"/>
                  <a:pt x="5165" y="293"/>
                  <a:pt x="5169" y="292"/>
                </a:cubicBezTo>
                <a:cubicBezTo>
                  <a:pt x="5170" y="300"/>
                  <a:pt x="5170" y="300"/>
                  <a:pt x="5170" y="300"/>
                </a:cubicBezTo>
                <a:cubicBezTo>
                  <a:pt x="5167" y="301"/>
                  <a:pt x="5163" y="301"/>
                  <a:pt x="5159" y="302"/>
                </a:cubicBezTo>
                <a:close/>
                <a:moveTo>
                  <a:pt x="1790" y="298"/>
                </a:moveTo>
                <a:cubicBezTo>
                  <a:pt x="1779" y="294"/>
                  <a:pt x="1779" y="294"/>
                  <a:pt x="1779" y="294"/>
                </a:cubicBezTo>
                <a:cubicBezTo>
                  <a:pt x="1782" y="286"/>
                  <a:pt x="1782" y="286"/>
                  <a:pt x="1782" y="286"/>
                </a:cubicBezTo>
                <a:cubicBezTo>
                  <a:pt x="1793" y="291"/>
                  <a:pt x="1793" y="291"/>
                  <a:pt x="1793" y="291"/>
                </a:cubicBezTo>
                <a:lnTo>
                  <a:pt x="1790" y="298"/>
                </a:lnTo>
                <a:close/>
                <a:moveTo>
                  <a:pt x="4643" y="298"/>
                </a:moveTo>
                <a:cubicBezTo>
                  <a:pt x="4639" y="297"/>
                  <a:pt x="4635" y="296"/>
                  <a:pt x="4631" y="295"/>
                </a:cubicBezTo>
                <a:cubicBezTo>
                  <a:pt x="4633" y="288"/>
                  <a:pt x="4633" y="288"/>
                  <a:pt x="4633" y="288"/>
                </a:cubicBezTo>
                <a:cubicBezTo>
                  <a:pt x="4636" y="288"/>
                  <a:pt x="4640" y="289"/>
                  <a:pt x="4644" y="290"/>
                </a:cubicBezTo>
                <a:lnTo>
                  <a:pt x="4643" y="298"/>
                </a:lnTo>
                <a:close/>
                <a:moveTo>
                  <a:pt x="5182" y="298"/>
                </a:moveTo>
                <a:cubicBezTo>
                  <a:pt x="5181" y="290"/>
                  <a:pt x="5181" y="290"/>
                  <a:pt x="5181" y="290"/>
                </a:cubicBezTo>
                <a:cubicBezTo>
                  <a:pt x="5185" y="289"/>
                  <a:pt x="5189" y="289"/>
                  <a:pt x="5193" y="288"/>
                </a:cubicBezTo>
                <a:cubicBezTo>
                  <a:pt x="5194" y="296"/>
                  <a:pt x="5194" y="296"/>
                  <a:pt x="5194" y="296"/>
                </a:cubicBezTo>
                <a:cubicBezTo>
                  <a:pt x="5190" y="296"/>
                  <a:pt x="5186" y="297"/>
                  <a:pt x="5182" y="298"/>
                </a:cubicBezTo>
                <a:close/>
                <a:moveTo>
                  <a:pt x="2740" y="297"/>
                </a:moveTo>
                <a:cubicBezTo>
                  <a:pt x="2737" y="289"/>
                  <a:pt x="2737" y="289"/>
                  <a:pt x="2737" y="289"/>
                </a:cubicBezTo>
                <a:cubicBezTo>
                  <a:pt x="2741" y="288"/>
                  <a:pt x="2745" y="286"/>
                  <a:pt x="2748" y="285"/>
                </a:cubicBezTo>
                <a:cubicBezTo>
                  <a:pt x="2751" y="292"/>
                  <a:pt x="2751" y="292"/>
                  <a:pt x="2751" y="292"/>
                </a:cubicBezTo>
                <a:cubicBezTo>
                  <a:pt x="2747" y="294"/>
                  <a:pt x="2744" y="295"/>
                  <a:pt x="2740" y="297"/>
                </a:cubicBezTo>
                <a:close/>
                <a:moveTo>
                  <a:pt x="5206" y="294"/>
                </a:moveTo>
                <a:cubicBezTo>
                  <a:pt x="5205" y="286"/>
                  <a:pt x="5205" y="286"/>
                  <a:pt x="5205" y="286"/>
                </a:cubicBezTo>
                <a:cubicBezTo>
                  <a:pt x="5216" y="283"/>
                  <a:pt x="5216" y="283"/>
                  <a:pt x="5216" y="283"/>
                </a:cubicBezTo>
                <a:cubicBezTo>
                  <a:pt x="5218" y="291"/>
                  <a:pt x="5218" y="291"/>
                  <a:pt x="5218" y="291"/>
                </a:cubicBezTo>
                <a:lnTo>
                  <a:pt x="5206" y="294"/>
                </a:lnTo>
                <a:close/>
                <a:moveTo>
                  <a:pt x="4619" y="293"/>
                </a:moveTo>
                <a:cubicBezTo>
                  <a:pt x="4615" y="292"/>
                  <a:pt x="4611" y="291"/>
                  <a:pt x="4607" y="290"/>
                </a:cubicBezTo>
                <a:cubicBezTo>
                  <a:pt x="4609" y="282"/>
                  <a:pt x="4609" y="282"/>
                  <a:pt x="4609" y="282"/>
                </a:cubicBezTo>
                <a:cubicBezTo>
                  <a:pt x="4613" y="283"/>
                  <a:pt x="4617" y="284"/>
                  <a:pt x="4621" y="285"/>
                </a:cubicBezTo>
                <a:lnTo>
                  <a:pt x="4619" y="293"/>
                </a:lnTo>
                <a:close/>
                <a:moveTo>
                  <a:pt x="1768" y="289"/>
                </a:moveTo>
                <a:cubicBezTo>
                  <a:pt x="1756" y="285"/>
                  <a:pt x="1756" y="285"/>
                  <a:pt x="1756" y="285"/>
                </a:cubicBezTo>
                <a:cubicBezTo>
                  <a:pt x="1759" y="277"/>
                  <a:pt x="1759" y="277"/>
                  <a:pt x="1759" y="277"/>
                </a:cubicBezTo>
                <a:cubicBezTo>
                  <a:pt x="1771" y="282"/>
                  <a:pt x="1771" y="282"/>
                  <a:pt x="1771" y="282"/>
                </a:cubicBezTo>
                <a:lnTo>
                  <a:pt x="1768" y="289"/>
                </a:lnTo>
                <a:close/>
                <a:moveTo>
                  <a:pt x="5230" y="289"/>
                </a:moveTo>
                <a:cubicBezTo>
                  <a:pt x="5228" y="281"/>
                  <a:pt x="5228" y="281"/>
                  <a:pt x="5228" y="281"/>
                </a:cubicBezTo>
                <a:cubicBezTo>
                  <a:pt x="5232" y="280"/>
                  <a:pt x="5236" y="279"/>
                  <a:pt x="5240" y="278"/>
                </a:cubicBezTo>
                <a:cubicBezTo>
                  <a:pt x="5242" y="286"/>
                  <a:pt x="5242" y="286"/>
                  <a:pt x="5242" y="286"/>
                </a:cubicBezTo>
                <a:cubicBezTo>
                  <a:pt x="5238" y="287"/>
                  <a:pt x="5234" y="288"/>
                  <a:pt x="5230" y="289"/>
                </a:cubicBezTo>
                <a:close/>
                <a:moveTo>
                  <a:pt x="2762" y="288"/>
                </a:moveTo>
                <a:cubicBezTo>
                  <a:pt x="2759" y="280"/>
                  <a:pt x="2759" y="280"/>
                  <a:pt x="2759" y="280"/>
                </a:cubicBezTo>
                <a:cubicBezTo>
                  <a:pt x="2763" y="279"/>
                  <a:pt x="2767" y="277"/>
                  <a:pt x="2771" y="276"/>
                </a:cubicBezTo>
                <a:cubicBezTo>
                  <a:pt x="2774" y="283"/>
                  <a:pt x="2774" y="283"/>
                  <a:pt x="2774" y="283"/>
                </a:cubicBezTo>
                <a:cubicBezTo>
                  <a:pt x="2770" y="285"/>
                  <a:pt x="2766" y="286"/>
                  <a:pt x="2762" y="288"/>
                </a:cubicBezTo>
                <a:close/>
                <a:moveTo>
                  <a:pt x="4596" y="287"/>
                </a:moveTo>
                <a:cubicBezTo>
                  <a:pt x="4592" y="286"/>
                  <a:pt x="4588" y="285"/>
                  <a:pt x="4584" y="283"/>
                </a:cubicBezTo>
                <a:cubicBezTo>
                  <a:pt x="4586" y="276"/>
                  <a:pt x="4586" y="276"/>
                  <a:pt x="4586" y="276"/>
                </a:cubicBezTo>
                <a:cubicBezTo>
                  <a:pt x="4590" y="277"/>
                  <a:pt x="4594" y="278"/>
                  <a:pt x="4598" y="279"/>
                </a:cubicBezTo>
                <a:lnTo>
                  <a:pt x="4596" y="287"/>
                </a:lnTo>
                <a:close/>
                <a:moveTo>
                  <a:pt x="3" y="285"/>
                </a:moveTo>
                <a:cubicBezTo>
                  <a:pt x="0" y="278"/>
                  <a:pt x="0" y="278"/>
                  <a:pt x="0" y="278"/>
                </a:cubicBezTo>
                <a:cubicBezTo>
                  <a:pt x="3" y="276"/>
                  <a:pt x="7" y="275"/>
                  <a:pt x="11" y="273"/>
                </a:cubicBezTo>
                <a:cubicBezTo>
                  <a:pt x="14" y="280"/>
                  <a:pt x="14" y="280"/>
                  <a:pt x="14" y="280"/>
                </a:cubicBezTo>
                <a:cubicBezTo>
                  <a:pt x="10" y="282"/>
                  <a:pt x="7" y="284"/>
                  <a:pt x="3" y="285"/>
                </a:cubicBezTo>
                <a:close/>
                <a:moveTo>
                  <a:pt x="5253" y="284"/>
                </a:moveTo>
                <a:cubicBezTo>
                  <a:pt x="5252" y="276"/>
                  <a:pt x="5252" y="276"/>
                  <a:pt x="5252" y="276"/>
                </a:cubicBezTo>
                <a:cubicBezTo>
                  <a:pt x="5256" y="275"/>
                  <a:pt x="5260" y="274"/>
                  <a:pt x="5264" y="273"/>
                </a:cubicBezTo>
                <a:cubicBezTo>
                  <a:pt x="5265" y="281"/>
                  <a:pt x="5265" y="281"/>
                  <a:pt x="5265" y="281"/>
                </a:cubicBezTo>
                <a:cubicBezTo>
                  <a:pt x="5261" y="282"/>
                  <a:pt x="5257" y="283"/>
                  <a:pt x="5253" y="284"/>
                </a:cubicBezTo>
                <a:close/>
                <a:moveTo>
                  <a:pt x="1745" y="280"/>
                </a:moveTo>
                <a:cubicBezTo>
                  <a:pt x="1734" y="276"/>
                  <a:pt x="1734" y="276"/>
                  <a:pt x="1734" y="276"/>
                </a:cubicBezTo>
                <a:cubicBezTo>
                  <a:pt x="1737" y="269"/>
                  <a:pt x="1737" y="269"/>
                  <a:pt x="1737" y="269"/>
                </a:cubicBezTo>
                <a:cubicBezTo>
                  <a:pt x="1748" y="273"/>
                  <a:pt x="1748" y="273"/>
                  <a:pt x="1748" y="273"/>
                </a:cubicBezTo>
                <a:lnTo>
                  <a:pt x="1745" y="280"/>
                </a:lnTo>
                <a:close/>
                <a:moveTo>
                  <a:pt x="4572" y="280"/>
                </a:moveTo>
                <a:cubicBezTo>
                  <a:pt x="4569" y="279"/>
                  <a:pt x="4565" y="278"/>
                  <a:pt x="4561" y="277"/>
                </a:cubicBezTo>
                <a:cubicBezTo>
                  <a:pt x="4563" y="269"/>
                  <a:pt x="4563" y="269"/>
                  <a:pt x="4563" y="269"/>
                </a:cubicBezTo>
                <a:cubicBezTo>
                  <a:pt x="4567" y="270"/>
                  <a:pt x="4571" y="271"/>
                  <a:pt x="4575" y="272"/>
                </a:cubicBezTo>
                <a:lnTo>
                  <a:pt x="4572" y="280"/>
                </a:lnTo>
                <a:close/>
                <a:moveTo>
                  <a:pt x="2785" y="279"/>
                </a:moveTo>
                <a:cubicBezTo>
                  <a:pt x="2782" y="271"/>
                  <a:pt x="2782" y="271"/>
                  <a:pt x="2782" y="271"/>
                </a:cubicBezTo>
                <a:cubicBezTo>
                  <a:pt x="2786" y="270"/>
                  <a:pt x="2789" y="268"/>
                  <a:pt x="2793" y="267"/>
                </a:cubicBezTo>
                <a:cubicBezTo>
                  <a:pt x="2796" y="274"/>
                  <a:pt x="2796" y="274"/>
                  <a:pt x="2796" y="274"/>
                </a:cubicBezTo>
                <a:cubicBezTo>
                  <a:pt x="2792" y="276"/>
                  <a:pt x="2789" y="277"/>
                  <a:pt x="2785" y="279"/>
                </a:cubicBezTo>
                <a:close/>
                <a:moveTo>
                  <a:pt x="5277" y="278"/>
                </a:moveTo>
                <a:cubicBezTo>
                  <a:pt x="5275" y="271"/>
                  <a:pt x="5275" y="271"/>
                  <a:pt x="5275" y="271"/>
                </a:cubicBezTo>
                <a:cubicBezTo>
                  <a:pt x="5279" y="270"/>
                  <a:pt x="5283" y="269"/>
                  <a:pt x="5287" y="268"/>
                </a:cubicBezTo>
                <a:cubicBezTo>
                  <a:pt x="5289" y="276"/>
                  <a:pt x="5289" y="276"/>
                  <a:pt x="5289" y="276"/>
                </a:cubicBezTo>
                <a:cubicBezTo>
                  <a:pt x="5285" y="277"/>
                  <a:pt x="5281" y="278"/>
                  <a:pt x="5277" y="278"/>
                </a:cubicBezTo>
                <a:close/>
                <a:moveTo>
                  <a:pt x="25" y="275"/>
                </a:moveTo>
                <a:cubicBezTo>
                  <a:pt x="22" y="268"/>
                  <a:pt x="22" y="268"/>
                  <a:pt x="22" y="268"/>
                </a:cubicBezTo>
                <a:cubicBezTo>
                  <a:pt x="25" y="266"/>
                  <a:pt x="29" y="265"/>
                  <a:pt x="33" y="263"/>
                </a:cubicBezTo>
                <a:cubicBezTo>
                  <a:pt x="36" y="271"/>
                  <a:pt x="36" y="271"/>
                  <a:pt x="36" y="271"/>
                </a:cubicBezTo>
                <a:cubicBezTo>
                  <a:pt x="32" y="272"/>
                  <a:pt x="29" y="274"/>
                  <a:pt x="25" y="275"/>
                </a:cubicBezTo>
                <a:close/>
                <a:moveTo>
                  <a:pt x="4549" y="273"/>
                </a:moveTo>
                <a:cubicBezTo>
                  <a:pt x="4545" y="272"/>
                  <a:pt x="4542" y="270"/>
                  <a:pt x="4538" y="269"/>
                </a:cubicBezTo>
                <a:cubicBezTo>
                  <a:pt x="4540" y="262"/>
                  <a:pt x="4540" y="262"/>
                  <a:pt x="4540" y="262"/>
                </a:cubicBezTo>
                <a:cubicBezTo>
                  <a:pt x="4544" y="263"/>
                  <a:pt x="4548" y="264"/>
                  <a:pt x="4552" y="265"/>
                </a:cubicBezTo>
                <a:lnTo>
                  <a:pt x="4549" y="273"/>
                </a:lnTo>
                <a:close/>
                <a:moveTo>
                  <a:pt x="5301" y="273"/>
                </a:moveTo>
                <a:cubicBezTo>
                  <a:pt x="5299" y="265"/>
                  <a:pt x="5299" y="265"/>
                  <a:pt x="5299" y="265"/>
                </a:cubicBezTo>
                <a:cubicBezTo>
                  <a:pt x="5303" y="264"/>
                  <a:pt x="5306" y="263"/>
                  <a:pt x="5310" y="262"/>
                </a:cubicBezTo>
                <a:cubicBezTo>
                  <a:pt x="5312" y="270"/>
                  <a:pt x="5312" y="270"/>
                  <a:pt x="5312" y="270"/>
                </a:cubicBezTo>
                <a:cubicBezTo>
                  <a:pt x="5308" y="271"/>
                  <a:pt x="5304" y="272"/>
                  <a:pt x="5301" y="273"/>
                </a:cubicBezTo>
                <a:close/>
                <a:moveTo>
                  <a:pt x="1723" y="272"/>
                </a:moveTo>
                <a:cubicBezTo>
                  <a:pt x="1712" y="267"/>
                  <a:pt x="1712" y="267"/>
                  <a:pt x="1712" y="267"/>
                </a:cubicBezTo>
                <a:cubicBezTo>
                  <a:pt x="1715" y="260"/>
                  <a:pt x="1715" y="260"/>
                  <a:pt x="1715" y="260"/>
                </a:cubicBezTo>
                <a:cubicBezTo>
                  <a:pt x="1726" y="264"/>
                  <a:pt x="1726" y="264"/>
                  <a:pt x="1726" y="264"/>
                </a:cubicBezTo>
                <a:lnTo>
                  <a:pt x="1723" y="272"/>
                </a:lnTo>
                <a:close/>
                <a:moveTo>
                  <a:pt x="2807" y="270"/>
                </a:moveTo>
                <a:cubicBezTo>
                  <a:pt x="2804" y="262"/>
                  <a:pt x="2804" y="262"/>
                  <a:pt x="2804" y="262"/>
                </a:cubicBezTo>
                <a:cubicBezTo>
                  <a:pt x="2808" y="261"/>
                  <a:pt x="2811" y="259"/>
                  <a:pt x="2815" y="258"/>
                </a:cubicBezTo>
                <a:cubicBezTo>
                  <a:pt x="2818" y="265"/>
                  <a:pt x="2818" y="265"/>
                  <a:pt x="2818" y="265"/>
                </a:cubicBezTo>
                <a:cubicBezTo>
                  <a:pt x="2815" y="267"/>
                  <a:pt x="2811" y="268"/>
                  <a:pt x="2807" y="270"/>
                </a:cubicBezTo>
                <a:close/>
                <a:moveTo>
                  <a:pt x="5324" y="267"/>
                </a:moveTo>
                <a:cubicBezTo>
                  <a:pt x="5322" y="259"/>
                  <a:pt x="5322" y="259"/>
                  <a:pt x="5322" y="259"/>
                </a:cubicBezTo>
                <a:cubicBezTo>
                  <a:pt x="5326" y="258"/>
                  <a:pt x="5330" y="257"/>
                  <a:pt x="5334" y="256"/>
                </a:cubicBezTo>
                <a:cubicBezTo>
                  <a:pt x="5336" y="264"/>
                  <a:pt x="5336" y="264"/>
                  <a:pt x="5336" y="264"/>
                </a:cubicBezTo>
                <a:cubicBezTo>
                  <a:pt x="5332" y="265"/>
                  <a:pt x="5328" y="266"/>
                  <a:pt x="5324" y="267"/>
                </a:cubicBezTo>
                <a:close/>
                <a:moveTo>
                  <a:pt x="47" y="266"/>
                </a:moveTo>
                <a:cubicBezTo>
                  <a:pt x="44" y="258"/>
                  <a:pt x="44" y="258"/>
                  <a:pt x="44" y="258"/>
                </a:cubicBezTo>
                <a:cubicBezTo>
                  <a:pt x="48" y="257"/>
                  <a:pt x="51" y="255"/>
                  <a:pt x="55" y="254"/>
                </a:cubicBezTo>
                <a:cubicBezTo>
                  <a:pt x="58" y="261"/>
                  <a:pt x="58" y="261"/>
                  <a:pt x="58" y="261"/>
                </a:cubicBezTo>
                <a:cubicBezTo>
                  <a:pt x="54" y="263"/>
                  <a:pt x="51" y="264"/>
                  <a:pt x="47" y="266"/>
                </a:cubicBezTo>
                <a:close/>
                <a:moveTo>
                  <a:pt x="4526" y="265"/>
                </a:moveTo>
                <a:cubicBezTo>
                  <a:pt x="4523" y="264"/>
                  <a:pt x="4519" y="263"/>
                  <a:pt x="4515" y="261"/>
                </a:cubicBezTo>
                <a:cubicBezTo>
                  <a:pt x="4518" y="254"/>
                  <a:pt x="4518" y="254"/>
                  <a:pt x="4518" y="254"/>
                </a:cubicBezTo>
                <a:cubicBezTo>
                  <a:pt x="4522" y="255"/>
                  <a:pt x="4525" y="256"/>
                  <a:pt x="4529" y="258"/>
                </a:cubicBezTo>
                <a:lnTo>
                  <a:pt x="4526" y="265"/>
                </a:lnTo>
                <a:close/>
                <a:moveTo>
                  <a:pt x="1700" y="263"/>
                </a:moveTo>
                <a:cubicBezTo>
                  <a:pt x="1689" y="258"/>
                  <a:pt x="1689" y="258"/>
                  <a:pt x="1689" y="258"/>
                </a:cubicBezTo>
                <a:cubicBezTo>
                  <a:pt x="1692" y="251"/>
                  <a:pt x="1692" y="251"/>
                  <a:pt x="1692" y="251"/>
                </a:cubicBezTo>
                <a:cubicBezTo>
                  <a:pt x="1703" y="255"/>
                  <a:pt x="1703" y="255"/>
                  <a:pt x="1703" y="255"/>
                </a:cubicBezTo>
                <a:lnTo>
                  <a:pt x="1700" y="263"/>
                </a:lnTo>
                <a:close/>
                <a:moveTo>
                  <a:pt x="5347" y="261"/>
                </a:moveTo>
                <a:cubicBezTo>
                  <a:pt x="5345" y="253"/>
                  <a:pt x="5345" y="253"/>
                  <a:pt x="5345" y="253"/>
                </a:cubicBezTo>
                <a:cubicBezTo>
                  <a:pt x="5349" y="252"/>
                  <a:pt x="5353" y="251"/>
                  <a:pt x="5357" y="250"/>
                </a:cubicBezTo>
                <a:cubicBezTo>
                  <a:pt x="5359" y="258"/>
                  <a:pt x="5359" y="258"/>
                  <a:pt x="5359" y="258"/>
                </a:cubicBezTo>
                <a:cubicBezTo>
                  <a:pt x="5355" y="259"/>
                  <a:pt x="5351" y="260"/>
                  <a:pt x="5347" y="261"/>
                </a:cubicBezTo>
                <a:close/>
                <a:moveTo>
                  <a:pt x="2829" y="260"/>
                </a:moveTo>
                <a:cubicBezTo>
                  <a:pt x="2826" y="253"/>
                  <a:pt x="2826" y="253"/>
                  <a:pt x="2826" y="253"/>
                </a:cubicBezTo>
                <a:cubicBezTo>
                  <a:pt x="2837" y="248"/>
                  <a:pt x="2837" y="248"/>
                  <a:pt x="2837" y="248"/>
                </a:cubicBezTo>
                <a:cubicBezTo>
                  <a:pt x="2840" y="255"/>
                  <a:pt x="2840" y="255"/>
                  <a:pt x="2840" y="255"/>
                </a:cubicBezTo>
                <a:lnTo>
                  <a:pt x="2829" y="260"/>
                </a:lnTo>
                <a:close/>
                <a:moveTo>
                  <a:pt x="4504" y="257"/>
                </a:moveTo>
                <a:cubicBezTo>
                  <a:pt x="4500" y="255"/>
                  <a:pt x="4496" y="254"/>
                  <a:pt x="4492" y="253"/>
                </a:cubicBezTo>
                <a:cubicBezTo>
                  <a:pt x="4495" y="245"/>
                  <a:pt x="4495" y="245"/>
                  <a:pt x="4495" y="245"/>
                </a:cubicBezTo>
                <a:cubicBezTo>
                  <a:pt x="4499" y="247"/>
                  <a:pt x="4503" y="248"/>
                  <a:pt x="4507" y="249"/>
                </a:cubicBezTo>
                <a:lnTo>
                  <a:pt x="4504" y="257"/>
                </a:lnTo>
                <a:close/>
                <a:moveTo>
                  <a:pt x="69" y="256"/>
                </a:moveTo>
                <a:cubicBezTo>
                  <a:pt x="66" y="249"/>
                  <a:pt x="66" y="249"/>
                  <a:pt x="66" y="249"/>
                </a:cubicBezTo>
                <a:cubicBezTo>
                  <a:pt x="70" y="248"/>
                  <a:pt x="74" y="246"/>
                  <a:pt x="77" y="245"/>
                </a:cubicBezTo>
                <a:cubicBezTo>
                  <a:pt x="80" y="252"/>
                  <a:pt x="80" y="252"/>
                  <a:pt x="80" y="252"/>
                </a:cubicBezTo>
                <a:cubicBezTo>
                  <a:pt x="77" y="253"/>
                  <a:pt x="73" y="255"/>
                  <a:pt x="69" y="256"/>
                </a:cubicBezTo>
                <a:close/>
                <a:moveTo>
                  <a:pt x="5371" y="255"/>
                </a:moveTo>
                <a:cubicBezTo>
                  <a:pt x="5369" y="247"/>
                  <a:pt x="5369" y="247"/>
                  <a:pt x="5369" y="247"/>
                </a:cubicBezTo>
                <a:cubicBezTo>
                  <a:pt x="5372" y="246"/>
                  <a:pt x="5376" y="245"/>
                  <a:pt x="5380" y="244"/>
                </a:cubicBezTo>
                <a:cubicBezTo>
                  <a:pt x="5382" y="251"/>
                  <a:pt x="5382" y="251"/>
                  <a:pt x="5382" y="251"/>
                </a:cubicBezTo>
                <a:cubicBezTo>
                  <a:pt x="5378" y="252"/>
                  <a:pt x="5375" y="253"/>
                  <a:pt x="5371" y="255"/>
                </a:cubicBezTo>
                <a:close/>
                <a:moveTo>
                  <a:pt x="1678" y="254"/>
                </a:moveTo>
                <a:cubicBezTo>
                  <a:pt x="1667" y="250"/>
                  <a:pt x="1667" y="250"/>
                  <a:pt x="1667" y="250"/>
                </a:cubicBezTo>
                <a:cubicBezTo>
                  <a:pt x="1670" y="242"/>
                  <a:pt x="1670" y="242"/>
                  <a:pt x="1670" y="242"/>
                </a:cubicBezTo>
                <a:cubicBezTo>
                  <a:pt x="1681" y="247"/>
                  <a:pt x="1681" y="247"/>
                  <a:pt x="1681" y="247"/>
                </a:cubicBezTo>
                <a:lnTo>
                  <a:pt x="1678" y="254"/>
                </a:lnTo>
                <a:close/>
                <a:moveTo>
                  <a:pt x="2851" y="251"/>
                </a:moveTo>
                <a:cubicBezTo>
                  <a:pt x="2848" y="243"/>
                  <a:pt x="2848" y="243"/>
                  <a:pt x="2848" y="243"/>
                </a:cubicBezTo>
                <a:cubicBezTo>
                  <a:pt x="2859" y="239"/>
                  <a:pt x="2859" y="239"/>
                  <a:pt x="2859" y="239"/>
                </a:cubicBezTo>
                <a:cubicBezTo>
                  <a:pt x="2862" y="246"/>
                  <a:pt x="2862" y="246"/>
                  <a:pt x="2862" y="246"/>
                </a:cubicBezTo>
                <a:lnTo>
                  <a:pt x="2851" y="251"/>
                </a:lnTo>
                <a:close/>
                <a:moveTo>
                  <a:pt x="4481" y="248"/>
                </a:moveTo>
                <a:cubicBezTo>
                  <a:pt x="4478" y="247"/>
                  <a:pt x="4474" y="245"/>
                  <a:pt x="4470" y="243"/>
                </a:cubicBezTo>
                <a:cubicBezTo>
                  <a:pt x="4473" y="236"/>
                  <a:pt x="4473" y="236"/>
                  <a:pt x="4473" y="236"/>
                </a:cubicBezTo>
                <a:cubicBezTo>
                  <a:pt x="4477" y="238"/>
                  <a:pt x="4481" y="239"/>
                  <a:pt x="4484" y="241"/>
                </a:cubicBezTo>
                <a:lnTo>
                  <a:pt x="4481" y="248"/>
                </a:lnTo>
                <a:close/>
                <a:moveTo>
                  <a:pt x="5394" y="248"/>
                </a:moveTo>
                <a:cubicBezTo>
                  <a:pt x="5392" y="240"/>
                  <a:pt x="5392" y="240"/>
                  <a:pt x="5392" y="240"/>
                </a:cubicBezTo>
                <a:cubicBezTo>
                  <a:pt x="5396" y="239"/>
                  <a:pt x="5399" y="238"/>
                  <a:pt x="5403" y="237"/>
                </a:cubicBezTo>
                <a:cubicBezTo>
                  <a:pt x="5406" y="245"/>
                  <a:pt x="5406" y="245"/>
                  <a:pt x="5406" y="245"/>
                </a:cubicBezTo>
                <a:cubicBezTo>
                  <a:pt x="5402" y="246"/>
                  <a:pt x="5398" y="247"/>
                  <a:pt x="5394" y="248"/>
                </a:cubicBezTo>
                <a:close/>
                <a:moveTo>
                  <a:pt x="91" y="248"/>
                </a:moveTo>
                <a:cubicBezTo>
                  <a:pt x="89" y="240"/>
                  <a:pt x="89" y="240"/>
                  <a:pt x="89" y="240"/>
                </a:cubicBezTo>
                <a:cubicBezTo>
                  <a:pt x="92" y="239"/>
                  <a:pt x="96" y="237"/>
                  <a:pt x="100" y="236"/>
                </a:cubicBezTo>
                <a:cubicBezTo>
                  <a:pt x="103" y="243"/>
                  <a:pt x="103" y="243"/>
                  <a:pt x="103" y="243"/>
                </a:cubicBezTo>
                <a:cubicBezTo>
                  <a:pt x="99" y="245"/>
                  <a:pt x="95" y="246"/>
                  <a:pt x="91" y="248"/>
                </a:cubicBezTo>
                <a:close/>
                <a:moveTo>
                  <a:pt x="1656" y="246"/>
                </a:moveTo>
                <a:cubicBezTo>
                  <a:pt x="1652" y="244"/>
                  <a:pt x="1648" y="243"/>
                  <a:pt x="1644" y="241"/>
                </a:cubicBezTo>
                <a:cubicBezTo>
                  <a:pt x="1647" y="234"/>
                  <a:pt x="1647" y="234"/>
                  <a:pt x="1647" y="234"/>
                </a:cubicBezTo>
                <a:cubicBezTo>
                  <a:pt x="1651" y="235"/>
                  <a:pt x="1655" y="237"/>
                  <a:pt x="1658" y="238"/>
                </a:cubicBezTo>
                <a:lnTo>
                  <a:pt x="1656" y="246"/>
                </a:lnTo>
                <a:close/>
                <a:moveTo>
                  <a:pt x="5417" y="241"/>
                </a:moveTo>
                <a:cubicBezTo>
                  <a:pt x="5415" y="233"/>
                  <a:pt x="5415" y="233"/>
                  <a:pt x="5415" y="233"/>
                </a:cubicBezTo>
                <a:cubicBezTo>
                  <a:pt x="5419" y="232"/>
                  <a:pt x="5422" y="231"/>
                  <a:pt x="5426" y="230"/>
                </a:cubicBezTo>
                <a:cubicBezTo>
                  <a:pt x="5429" y="238"/>
                  <a:pt x="5429" y="238"/>
                  <a:pt x="5429" y="238"/>
                </a:cubicBezTo>
                <a:cubicBezTo>
                  <a:pt x="5425" y="239"/>
                  <a:pt x="5421" y="240"/>
                  <a:pt x="5417" y="241"/>
                </a:cubicBezTo>
                <a:close/>
                <a:moveTo>
                  <a:pt x="2873" y="241"/>
                </a:moveTo>
                <a:cubicBezTo>
                  <a:pt x="2870" y="234"/>
                  <a:pt x="2870" y="234"/>
                  <a:pt x="2870" y="234"/>
                </a:cubicBezTo>
                <a:cubicBezTo>
                  <a:pt x="2881" y="229"/>
                  <a:pt x="2881" y="229"/>
                  <a:pt x="2881" y="229"/>
                </a:cubicBezTo>
                <a:cubicBezTo>
                  <a:pt x="2884" y="236"/>
                  <a:pt x="2884" y="236"/>
                  <a:pt x="2884" y="236"/>
                </a:cubicBezTo>
                <a:lnTo>
                  <a:pt x="2873" y="241"/>
                </a:lnTo>
                <a:close/>
                <a:moveTo>
                  <a:pt x="114" y="239"/>
                </a:moveTo>
                <a:cubicBezTo>
                  <a:pt x="111" y="231"/>
                  <a:pt x="111" y="231"/>
                  <a:pt x="111" y="231"/>
                </a:cubicBezTo>
                <a:cubicBezTo>
                  <a:pt x="115" y="230"/>
                  <a:pt x="119" y="229"/>
                  <a:pt x="122" y="227"/>
                </a:cubicBezTo>
                <a:cubicBezTo>
                  <a:pt x="125" y="235"/>
                  <a:pt x="125" y="235"/>
                  <a:pt x="125" y="235"/>
                </a:cubicBezTo>
                <a:cubicBezTo>
                  <a:pt x="121" y="236"/>
                  <a:pt x="118" y="237"/>
                  <a:pt x="114" y="239"/>
                </a:cubicBezTo>
                <a:close/>
                <a:moveTo>
                  <a:pt x="4459" y="239"/>
                </a:moveTo>
                <a:cubicBezTo>
                  <a:pt x="4455" y="237"/>
                  <a:pt x="4452" y="236"/>
                  <a:pt x="4448" y="234"/>
                </a:cubicBezTo>
                <a:cubicBezTo>
                  <a:pt x="4451" y="227"/>
                  <a:pt x="4451" y="227"/>
                  <a:pt x="4451" y="227"/>
                </a:cubicBezTo>
                <a:cubicBezTo>
                  <a:pt x="4455" y="228"/>
                  <a:pt x="4459" y="230"/>
                  <a:pt x="4462" y="231"/>
                </a:cubicBezTo>
                <a:lnTo>
                  <a:pt x="4459" y="239"/>
                </a:lnTo>
                <a:close/>
                <a:moveTo>
                  <a:pt x="1633" y="237"/>
                </a:moveTo>
                <a:cubicBezTo>
                  <a:pt x="1629" y="236"/>
                  <a:pt x="1626" y="234"/>
                  <a:pt x="1622" y="233"/>
                </a:cubicBezTo>
                <a:cubicBezTo>
                  <a:pt x="1625" y="225"/>
                  <a:pt x="1625" y="225"/>
                  <a:pt x="1625" y="225"/>
                </a:cubicBezTo>
                <a:cubicBezTo>
                  <a:pt x="1628" y="227"/>
                  <a:pt x="1632" y="228"/>
                  <a:pt x="1636" y="230"/>
                </a:cubicBezTo>
                <a:lnTo>
                  <a:pt x="1633" y="237"/>
                </a:lnTo>
                <a:close/>
                <a:moveTo>
                  <a:pt x="5440" y="234"/>
                </a:moveTo>
                <a:cubicBezTo>
                  <a:pt x="5438" y="226"/>
                  <a:pt x="5438" y="226"/>
                  <a:pt x="5438" y="226"/>
                </a:cubicBezTo>
                <a:cubicBezTo>
                  <a:pt x="5442" y="225"/>
                  <a:pt x="5445" y="224"/>
                  <a:pt x="5449" y="223"/>
                </a:cubicBezTo>
                <a:cubicBezTo>
                  <a:pt x="5452" y="230"/>
                  <a:pt x="5452" y="230"/>
                  <a:pt x="5452" y="230"/>
                </a:cubicBezTo>
                <a:cubicBezTo>
                  <a:pt x="5448" y="232"/>
                  <a:pt x="5444" y="233"/>
                  <a:pt x="5440" y="234"/>
                </a:cubicBezTo>
                <a:close/>
                <a:moveTo>
                  <a:pt x="2896" y="231"/>
                </a:moveTo>
                <a:cubicBezTo>
                  <a:pt x="2892" y="224"/>
                  <a:pt x="2892" y="224"/>
                  <a:pt x="2892" y="224"/>
                </a:cubicBezTo>
                <a:cubicBezTo>
                  <a:pt x="2903" y="219"/>
                  <a:pt x="2903" y="219"/>
                  <a:pt x="2903" y="219"/>
                </a:cubicBezTo>
                <a:cubicBezTo>
                  <a:pt x="2906" y="226"/>
                  <a:pt x="2906" y="226"/>
                  <a:pt x="2906" y="226"/>
                </a:cubicBezTo>
                <a:lnTo>
                  <a:pt x="2896" y="231"/>
                </a:lnTo>
                <a:close/>
                <a:moveTo>
                  <a:pt x="136" y="231"/>
                </a:moveTo>
                <a:cubicBezTo>
                  <a:pt x="134" y="223"/>
                  <a:pt x="134" y="223"/>
                  <a:pt x="134" y="223"/>
                </a:cubicBezTo>
                <a:cubicBezTo>
                  <a:pt x="137" y="222"/>
                  <a:pt x="141" y="220"/>
                  <a:pt x="145" y="219"/>
                </a:cubicBezTo>
                <a:cubicBezTo>
                  <a:pt x="148" y="227"/>
                  <a:pt x="148" y="227"/>
                  <a:pt x="148" y="227"/>
                </a:cubicBezTo>
                <a:cubicBezTo>
                  <a:pt x="144" y="228"/>
                  <a:pt x="140" y="229"/>
                  <a:pt x="136" y="231"/>
                </a:cubicBezTo>
                <a:close/>
                <a:moveTo>
                  <a:pt x="4437" y="229"/>
                </a:moveTo>
                <a:cubicBezTo>
                  <a:pt x="4433" y="227"/>
                  <a:pt x="4430" y="226"/>
                  <a:pt x="4426" y="224"/>
                </a:cubicBezTo>
                <a:cubicBezTo>
                  <a:pt x="4429" y="217"/>
                  <a:pt x="4429" y="217"/>
                  <a:pt x="4429" y="217"/>
                </a:cubicBezTo>
                <a:cubicBezTo>
                  <a:pt x="4433" y="218"/>
                  <a:pt x="4437" y="220"/>
                  <a:pt x="4440" y="222"/>
                </a:cubicBezTo>
                <a:lnTo>
                  <a:pt x="4437" y="229"/>
                </a:lnTo>
                <a:close/>
                <a:moveTo>
                  <a:pt x="1610" y="229"/>
                </a:moveTo>
                <a:cubicBezTo>
                  <a:pt x="1607" y="227"/>
                  <a:pt x="1603" y="226"/>
                  <a:pt x="1599" y="225"/>
                </a:cubicBezTo>
                <a:cubicBezTo>
                  <a:pt x="1602" y="217"/>
                  <a:pt x="1602" y="217"/>
                  <a:pt x="1602" y="217"/>
                </a:cubicBezTo>
                <a:cubicBezTo>
                  <a:pt x="1606" y="218"/>
                  <a:pt x="1609" y="220"/>
                  <a:pt x="1613" y="221"/>
                </a:cubicBezTo>
                <a:lnTo>
                  <a:pt x="1610" y="229"/>
                </a:lnTo>
                <a:close/>
                <a:moveTo>
                  <a:pt x="5463" y="227"/>
                </a:moveTo>
                <a:cubicBezTo>
                  <a:pt x="5461" y="219"/>
                  <a:pt x="5461" y="219"/>
                  <a:pt x="5461" y="219"/>
                </a:cubicBezTo>
                <a:cubicBezTo>
                  <a:pt x="5465" y="218"/>
                  <a:pt x="5468" y="217"/>
                  <a:pt x="5472" y="215"/>
                </a:cubicBezTo>
                <a:cubicBezTo>
                  <a:pt x="5475" y="223"/>
                  <a:pt x="5475" y="223"/>
                  <a:pt x="5475" y="223"/>
                </a:cubicBezTo>
                <a:cubicBezTo>
                  <a:pt x="5471" y="224"/>
                  <a:pt x="5467" y="226"/>
                  <a:pt x="5463" y="227"/>
                </a:cubicBezTo>
                <a:close/>
                <a:moveTo>
                  <a:pt x="159" y="223"/>
                </a:moveTo>
                <a:cubicBezTo>
                  <a:pt x="156" y="215"/>
                  <a:pt x="156" y="215"/>
                  <a:pt x="156" y="215"/>
                </a:cubicBezTo>
                <a:cubicBezTo>
                  <a:pt x="160" y="214"/>
                  <a:pt x="164" y="212"/>
                  <a:pt x="168" y="211"/>
                </a:cubicBezTo>
                <a:cubicBezTo>
                  <a:pt x="170" y="219"/>
                  <a:pt x="170" y="219"/>
                  <a:pt x="170" y="219"/>
                </a:cubicBezTo>
                <a:cubicBezTo>
                  <a:pt x="167" y="220"/>
                  <a:pt x="163" y="221"/>
                  <a:pt x="159" y="223"/>
                </a:cubicBezTo>
                <a:close/>
                <a:moveTo>
                  <a:pt x="2917" y="221"/>
                </a:moveTo>
                <a:cubicBezTo>
                  <a:pt x="2914" y="214"/>
                  <a:pt x="2914" y="214"/>
                  <a:pt x="2914" y="214"/>
                </a:cubicBezTo>
                <a:cubicBezTo>
                  <a:pt x="2925" y="209"/>
                  <a:pt x="2925" y="209"/>
                  <a:pt x="2925" y="209"/>
                </a:cubicBezTo>
                <a:cubicBezTo>
                  <a:pt x="2928" y="217"/>
                  <a:pt x="2928" y="217"/>
                  <a:pt x="2928" y="217"/>
                </a:cubicBezTo>
                <a:lnTo>
                  <a:pt x="2917" y="221"/>
                </a:lnTo>
                <a:close/>
                <a:moveTo>
                  <a:pt x="1588" y="221"/>
                </a:moveTo>
                <a:cubicBezTo>
                  <a:pt x="1576" y="217"/>
                  <a:pt x="1576" y="217"/>
                  <a:pt x="1576" y="217"/>
                </a:cubicBezTo>
                <a:cubicBezTo>
                  <a:pt x="1579" y="209"/>
                  <a:pt x="1579" y="209"/>
                  <a:pt x="1579" y="209"/>
                </a:cubicBezTo>
                <a:cubicBezTo>
                  <a:pt x="1590" y="213"/>
                  <a:pt x="1590" y="213"/>
                  <a:pt x="1590" y="213"/>
                </a:cubicBezTo>
                <a:lnTo>
                  <a:pt x="1588" y="221"/>
                </a:lnTo>
                <a:close/>
                <a:moveTo>
                  <a:pt x="5486" y="219"/>
                </a:moveTo>
                <a:cubicBezTo>
                  <a:pt x="5484" y="212"/>
                  <a:pt x="5484" y="212"/>
                  <a:pt x="5484" y="212"/>
                </a:cubicBezTo>
                <a:cubicBezTo>
                  <a:pt x="5487" y="211"/>
                  <a:pt x="5491" y="209"/>
                  <a:pt x="5495" y="208"/>
                </a:cubicBezTo>
                <a:cubicBezTo>
                  <a:pt x="5498" y="216"/>
                  <a:pt x="5498" y="216"/>
                  <a:pt x="5498" y="216"/>
                </a:cubicBezTo>
                <a:cubicBezTo>
                  <a:pt x="5494" y="217"/>
                  <a:pt x="5490" y="218"/>
                  <a:pt x="5486" y="219"/>
                </a:cubicBezTo>
                <a:close/>
                <a:moveTo>
                  <a:pt x="4415" y="219"/>
                </a:moveTo>
                <a:cubicBezTo>
                  <a:pt x="4411" y="217"/>
                  <a:pt x="4408" y="216"/>
                  <a:pt x="4404" y="214"/>
                </a:cubicBezTo>
                <a:cubicBezTo>
                  <a:pt x="4408" y="207"/>
                  <a:pt x="4408" y="207"/>
                  <a:pt x="4408" y="207"/>
                </a:cubicBezTo>
                <a:cubicBezTo>
                  <a:pt x="4411" y="208"/>
                  <a:pt x="4415" y="210"/>
                  <a:pt x="4419" y="212"/>
                </a:cubicBezTo>
                <a:lnTo>
                  <a:pt x="4415" y="219"/>
                </a:lnTo>
                <a:close/>
                <a:moveTo>
                  <a:pt x="182" y="215"/>
                </a:moveTo>
                <a:cubicBezTo>
                  <a:pt x="179" y="207"/>
                  <a:pt x="179" y="207"/>
                  <a:pt x="179" y="207"/>
                </a:cubicBezTo>
                <a:cubicBezTo>
                  <a:pt x="183" y="206"/>
                  <a:pt x="187" y="205"/>
                  <a:pt x="191" y="204"/>
                </a:cubicBezTo>
                <a:cubicBezTo>
                  <a:pt x="193" y="211"/>
                  <a:pt x="193" y="211"/>
                  <a:pt x="193" y="211"/>
                </a:cubicBezTo>
                <a:cubicBezTo>
                  <a:pt x="189" y="212"/>
                  <a:pt x="186" y="214"/>
                  <a:pt x="182" y="215"/>
                </a:cubicBezTo>
                <a:close/>
                <a:moveTo>
                  <a:pt x="1565" y="213"/>
                </a:moveTo>
                <a:cubicBezTo>
                  <a:pt x="1561" y="212"/>
                  <a:pt x="1557" y="210"/>
                  <a:pt x="1554" y="209"/>
                </a:cubicBezTo>
                <a:cubicBezTo>
                  <a:pt x="1556" y="202"/>
                  <a:pt x="1556" y="202"/>
                  <a:pt x="1556" y="202"/>
                </a:cubicBezTo>
                <a:cubicBezTo>
                  <a:pt x="1560" y="203"/>
                  <a:pt x="1564" y="204"/>
                  <a:pt x="1568" y="205"/>
                </a:cubicBezTo>
                <a:lnTo>
                  <a:pt x="1565" y="213"/>
                </a:lnTo>
                <a:close/>
                <a:moveTo>
                  <a:pt x="5509" y="212"/>
                </a:moveTo>
                <a:cubicBezTo>
                  <a:pt x="5506" y="204"/>
                  <a:pt x="5506" y="204"/>
                  <a:pt x="5506" y="204"/>
                </a:cubicBezTo>
                <a:cubicBezTo>
                  <a:pt x="5510" y="203"/>
                  <a:pt x="5514" y="202"/>
                  <a:pt x="5518" y="200"/>
                </a:cubicBezTo>
                <a:cubicBezTo>
                  <a:pt x="5520" y="208"/>
                  <a:pt x="5520" y="208"/>
                  <a:pt x="5520" y="208"/>
                </a:cubicBezTo>
                <a:cubicBezTo>
                  <a:pt x="5517" y="209"/>
                  <a:pt x="5513" y="210"/>
                  <a:pt x="5509" y="212"/>
                </a:cubicBezTo>
                <a:close/>
                <a:moveTo>
                  <a:pt x="2939" y="212"/>
                </a:moveTo>
                <a:cubicBezTo>
                  <a:pt x="2936" y="204"/>
                  <a:pt x="2936" y="204"/>
                  <a:pt x="2936" y="204"/>
                </a:cubicBezTo>
                <a:cubicBezTo>
                  <a:pt x="2947" y="199"/>
                  <a:pt x="2947" y="199"/>
                  <a:pt x="2947" y="199"/>
                </a:cubicBezTo>
                <a:cubicBezTo>
                  <a:pt x="2950" y="207"/>
                  <a:pt x="2950" y="207"/>
                  <a:pt x="2950" y="207"/>
                </a:cubicBezTo>
                <a:lnTo>
                  <a:pt x="2939" y="212"/>
                </a:lnTo>
                <a:close/>
                <a:moveTo>
                  <a:pt x="4393" y="209"/>
                </a:moveTo>
                <a:cubicBezTo>
                  <a:pt x="4390" y="207"/>
                  <a:pt x="4386" y="205"/>
                  <a:pt x="4383" y="203"/>
                </a:cubicBezTo>
                <a:cubicBezTo>
                  <a:pt x="4386" y="196"/>
                  <a:pt x="4386" y="196"/>
                  <a:pt x="4386" y="196"/>
                </a:cubicBezTo>
                <a:cubicBezTo>
                  <a:pt x="4390" y="198"/>
                  <a:pt x="4393" y="200"/>
                  <a:pt x="4397" y="201"/>
                </a:cubicBezTo>
                <a:lnTo>
                  <a:pt x="4393" y="209"/>
                </a:lnTo>
                <a:close/>
                <a:moveTo>
                  <a:pt x="205" y="208"/>
                </a:moveTo>
                <a:cubicBezTo>
                  <a:pt x="202" y="200"/>
                  <a:pt x="202" y="200"/>
                  <a:pt x="202" y="200"/>
                </a:cubicBezTo>
                <a:cubicBezTo>
                  <a:pt x="206" y="199"/>
                  <a:pt x="210" y="197"/>
                  <a:pt x="214" y="196"/>
                </a:cubicBezTo>
                <a:cubicBezTo>
                  <a:pt x="216" y="204"/>
                  <a:pt x="216" y="204"/>
                  <a:pt x="216" y="204"/>
                </a:cubicBezTo>
                <a:cubicBezTo>
                  <a:pt x="212" y="205"/>
                  <a:pt x="208" y="206"/>
                  <a:pt x="205" y="208"/>
                </a:cubicBezTo>
                <a:close/>
                <a:moveTo>
                  <a:pt x="1542" y="205"/>
                </a:moveTo>
                <a:cubicBezTo>
                  <a:pt x="1538" y="204"/>
                  <a:pt x="1535" y="203"/>
                  <a:pt x="1531" y="202"/>
                </a:cubicBezTo>
                <a:cubicBezTo>
                  <a:pt x="1533" y="194"/>
                  <a:pt x="1533" y="194"/>
                  <a:pt x="1533" y="194"/>
                </a:cubicBezTo>
                <a:cubicBezTo>
                  <a:pt x="1537" y="195"/>
                  <a:pt x="1541" y="197"/>
                  <a:pt x="1545" y="198"/>
                </a:cubicBezTo>
                <a:lnTo>
                  <a:pt x="1542" y="205"/>
                </a:lnTo>
                <a:close/>
                <a:moveTo>
                  <a:pt x="5532" y="204"/>
                </a:moveTo>
                <a:cubicBezTo>
                  <a:pt x="5529" y="196"/>
                  <a:pt x="5529" y="196"/>
                  <a:pt x="5529" y="196"/>
                </a:cubicBezTo>
                <a:cubicBezTo>
                  <a:pt x="5533" y="195"/>
                  <a:pt x="5537" y="194"/>
                  <a:pt x="5541" y="192"/>
                </a:cubicBezTo>
                <a:cubicBezTo>
                  <a:pt x="5543" y="200"/>
                  <a:pt x="5543" y="200"/>
                  <a:pt x="5543" y="200"/>
                </a:cubicBezTo>
                <a:cubicBezTo>
                  <a:pt x="5539" y="201"/>
                  <a:pt x="5536" y="203"/>
                  <a:pt x="5532" y="204"/>
                </a:cubicBezTo>
                <a:close/>
                <a:moveTo>
                  <a:pt x="2961" y="202"/>
                </a:moveTo>
                <a:cubicBezTo>
                  <a:pt x="2958" y="194"/>
                  <a:pt x="2958" y="194"/>
                  <a:pt x="2958" y="194"/>
                </a:cubicBezTo>
                <a:cubicBezTo>
                  <a:pt x="2969" y="189"/>
                  <a:pt x="2969" y="189"/>
                  <a:pt x="2969" y="189"/>
                </a:cubicBezTo>
                <a:cubicBezTo>
                  <a:pt x="2972" y="197"/>
                  <a:pt x="2972" y="197"/>
                  <a:pt x="2972" y="197"/>
                </a:cubicBezTo>
                <a:lnTo>
                  <a:pt x="2961" y="202"/>
                </a:lnTo>
                <a:close/>
                <a:moveTo>
                  <a:pt x="228" y="200"/>
                </a:moveTo>
                <a:cubicBezTo>
                  <a:pt x="225" y="193"/>
                  <a:pt x="225" y="193"/>
                  <a:pt x="225" y="193"/>
                </a:cubicBezTo>
                <a:cubicBezTo>
                  <a:pt x="229" y="192"/>
                  <a:pt x="233" y="190"/>
                  <a:pt x="237" y="189"/>
                </a:cubicBezTo>
                <a:cubicBezTo>
                  <a:pt x="239" y="197"/>
                  <a:pt x="239" y="197"/>
                  <a:pt x="239" y="197"/>
                </a:cubicBezTo>
                <a:cubicBezTo>
                  <a:pt x="235" y="198"/>
                  <a:pt x="231" y="199"/>
                  <a:pt x="228" y="200"/>
                </a:cubicBezTo>
                <a:close/>
                <a:moveTo>
                  <a:pt x="1519" y="198"/>
                </a:moveTo>
                <a:cubicBezTo>
                  <a:pt x="1515" y="197"/>
                  <a:pt x="1512" y="196"/>
                  <a:pt x="1508" y="195"/>
                </a:cubicBezTo>
                <a:cubicBezTo>
                  <a:pt x="1510" y="187"/>
                  <a:pt x="1510" y="187"/>
                  <a:pt x="1510" y="187"/>
                </a:cubicBezTo>
                <a:cubicBezTo>
                  <a:pt x="1514" y="188"/>
                  <a:pt x="1518" y="189"/>
                  <a:pt x="1522" y="191"/>
                </a:cubicBezTo>
                <a:lnTo>
                  <a:pt x="1519" y="198"/>
                </a:lnTo>
                <a:close/>
                <a:moveTo>
                  <a:pt x="4372" y="198"/>
                </a:moveTo>
                <a:cubicBezTo>
                  <a:pt x="4368" y="196"/>
                  <a:pt x="4365" y="195"/>
                  <a:pt x="4361" y="193"/>
                </a:cubicBezTo>
                <a:cubicBezTo>
                  <a:pt x="4365" y="186"/>
                  <a:pt x="4365" y="186"/>
                  <a:pt x="4365" y="186"/>
                </a:cubicBezTo>
                <a:cubicBezTo>
                  <a:pt x="4368" y="187"/>
                  <a:pt x="4372" y="189"/>
                  <a:pt x="4375" y="191"/>
                </a:cubicBezTo>
                <a:lnTo>
                  <a:pt x="4372" y="198"/>
                </a:lnTo>
                <a:close/>
                <a:moveTo>
                  <a:pt x="5555" y="196"/>
                </a:moveTo>
                <a:cubicBezTo>
                  <a:pt x="5552" y="188"/>
                  <a:pt x="5552" y="188"/>
                  <a:pt x="5552" y="188"/>
                </a:cubicBezTo>
                <a:cubicBezTo>
                  <a:pt x="5563" y="184"/>
                  <a:pt x="5563" y="184"/>
                  <a:pt x="5563" y="184"/>
                </a:cubicBezTo>
                <a:cubicBezTo>
                  <a:pt x="5566" y="192"/>
                  <a:pt x="5566" y="192"/>
                  <a:pt x="5566" y="192"/>
                </a:cubicBezTo>
                <a:lnTo>
                  <a:pt x="5555" y="196"/>
                </a:lnTo>
                <a:close/>
                <a:moveTo>
                  <a:pt x="251" y="194"/>
                </a:moveTo>
                <a:cubicBezTo>
                  <a:pt x="248" y="186"/>
                  <a:pt x="248" y="186"/>
                  <a:pt x="248" y="186"/>
                </a:cubicBezTo>
                <a:cubicBezTo>
                  <a:pt x="252" y="185"/>
                  <a:pt x="256" y="184"/>
                  <a:pt x="260" y="183"/>
                </a:cubicBezTo>
                <a:cubicBezTo>
                  <a:pt x="262" y="190"/>
                  <a:pt x="262" y="190"/>
                  <a:pt x="262" y="190"/>
                </a:cubicBezTo>
                <a:cubicBezTo>
                  <a:pt x="258" y="191"/>
                  <a:pt x="254" y="192"/>
                  <a:pt x="251" y="194"/>
                </a:cubicBezTo>
                <a:close/>
                <a:moveTo>
                  <a:pt x="2983" y="192"/>
                </a:moveTo>
                <a:cubicBezTo>
                  <a:pt x="2980" y="185"/>
                  <a:pt x="2980" y="185"/>
                  <a:pt x="2980" y="185"/>
                </a:cubicBezTo>
                <a:cubicBezTo>
                  <a:pt x="2991" y="180"/>
                  <a:pt x="2991" y="180"/>
                  <a:pt x="2991" y="180"/>
                </a:cubicBezTo>
                <a:cubicBezTo>
                  <a:pt x="2994" y="187"/>
                  <a:pt x="2994" y="187"/>
                  <a:pt x="2994" y="187"/>
                </a:cubicBezTo>
                <a:lnTo>
                  <a:pt x="2983" y="192"/>
                </a:lnTo>
                <a:close/>
                <a:moveTo>
                  <a:pt x="1496" y="191"/>
                </a:moveTo>
                <a:cubicBezTo>
                  <a:pt x="1492" y="190"/>
                  <a:pt x="1488" y="189"/>
                  <a:pt x="1485" y="188"/>
                </a:cubicBezTo>
                <a:cubicBezTo>
                  <a:pt x="1487" y="180"/>
                  <a:pt x="1487" y="180"/>
                  <a:pt x="1487" y="180"/>
                </a:cubicBezTo>
                <a:cubicBezTo>
                  <a:pt x="1491" y="181"/>
                  <a:pt x="1494" y="183"/>
                  <a:pt x="1498" y="184"/>
                </a:cubicBezTo>
                <a:lnTo>
                  <a:pt x="1496" y="191"/>
                </a:lnTo>
                <a:close/>
                <a:moveTo>
                  <a:pt x="5577" y="188"/>
                </a:moveTo>
                <a:cubicBezTo>
                  <a:pt x="5575" y="180"/>
                  <a:pt x="5575" y="180"/>
                  <a:pt x="5575" y="180"/>
                </a:cubicBezTo>
                <a:cubicBezTo>
                  <a:pt x="5586" y="176"/>
                  <a:pt x="5586" y="176"/>
                  <a:pt x="5586" y="176"/>
                </a:cubicBezTo>
                <a:cubicBezTo>
                  <a:pt x="5589" y="184"/>
                  <a:pt x="5589" y="184"/>
                  <a:pt x="5589" y="184"/>
                </a:cubicBezTo>
                <a:lnTo>
                  <a:pt x="5577" y="188"/>
                </a:lnTo>
                <a:close/>
                <a:moveTo>
                  <a:pt x="4350" y="187"/>
                </a:moveTo>
                <a:cubicBezTo>
                  <a:pt x="4339" y="182"/>
                  <a:pt x="4339" y="182"/>
                  <a:pt x="4339" y="182"/>
                </a:cubicBezTo>
                <a:cubicBezTo>
                  <a:pt x="4343" y="175"/>
                  <a:pt x="4343" y="175"/>
                  <a:pt x="4343" y="175"/>
                </a:cubicBezTo>
                <a:cubicBezTo>
                  <a:pt x="4354" y="180"/>
                  <a:pt x="4354" y="180"/>
                  <a:pt x="4354" y="180"/>
                </a:cubicBezTo>
                <a:lnTo>
                  <a:pt x="4350" y="187"/>
                </a:lnTo>
                <a:close/>
                <a:moveTo>
                  <a:pt x="274" y="187"/>
                </a:moveTo>
                <a:cubicBezTo>
                  <a:pt x="272" y="179"/>
                  <a:pt x="272" y="179"/>
                  <a:pt x="272" y="179"/>
                </a:cubicBezTo>
                <a:cubicBezTo>
                  <a:pt x="275" y="178"/>
                  <a:pt x="279" y="177"/>
                  <a:pt x="283" y="176"/>
                </a:cubicBezTo>
                <a:cubicBezTo>
                  <a:pt x="285" y="184"/>
                  <a:pt x="285" y="184"/>
                  <a:pt x="285" y="184"/>
                </a:cubicBezTo>
                <a:cubicBezTo>
                  <a:pt x="281" y="185"/>
                  <a:pt x="278" y="186"/>
                  <a:pt x="274" y="187"/>
                </a:cubicBezTo>
                <a:close/>
                <a:moveTo>
                  <a:pt x="1473" y="185"/>
                </a:moveTo>
                <a:cubicBezTo>
                  <a:pt x="1469" y="184"/>
                  <a:pt x="1465" y="183"/>
                  <a:pt x="1461" y="182"/>
                </a:cubicBezTo>
                <a:cubicBezTo>
                  <a:pt x="1463" y="174"/>
                  <a:pt x="1463" y="174"/>
                  <a:pt x="1463" y="174"/>
                </a:cubicBezTo>
                <a:cubicBezTo>
                  <a:pt x="1467" y="175"/>
                  <a:pt x="1471" y="176"/>
                  <a:pt x="1475" y="177"/>
                </a:cubicBezTo>
                <a:lnTo>
                  <a:pt x="1473" y="185"/>
                </a:lnTo>
                <a:close/>
                <a:moveTo>
                  <a:pt x="3005" y="182"/>
                </a:moveTo>
                <a:cubicBezTo>
                  <a:pt x="3002" y="175"/>
                  <a:pt x="3002" y="175"/>
                  <a:pt x="3002" y="175"/>
                </a:cubicBezTo>
                <a:cubicBezTo>
                  <a:pt x="3013" y="170"/>
                  <a:pt x="3013" y="170"/>
                  <a:pt x="3013" y="170"/>
                </a:cubicBezTo>
                <a:cubicBezTo>
                  <a:pt x="3016" y="177"/>
                  <a:pt x="3016" y="177"/>
                  <a:pt x="3016" y="177"/>
                </a:cubicBezTo>
                <a:lnTo>
                  <a:pt x="3005" y="182"/>
                </a:lnTo>
                <a:close/>
                <a:moveTo>
                  <a:pt x="297" y="181"/>
                </a:moveTo>
                <a:cubicBezTo>
                  <a:pt x="295" y="173"/>
                  <a:pt x="295" y="173"/>
                  <a:pt x="295" y="173"/>
                </a:cubicBezTo>
                <a:cubicBezTo>
                  <a:pt x="299" y="172"/>
                  <a:pt x="303" y="171"/>
                  <a:pt x="306" y="170"/>
                </a:cubicBezTo>
                <a:cubicBezTo>
                  <a:pt x="308" y="178"/>
                  <a:pt x="308" y="178"/>
                  <a:pt x="308" y="178"/>
                </a:cubicBezTo>
                <a:cubicBezTo>
                  <a:pt x="305" y="179"/>
                  <a:pt x="301" y="180"/>
                  <a:pt x="297" y="181"/>
                </a:cubicBezTo>
                <a:close/>
                <a:moveTo>
                  <a:pt x="5600" y="180"/>
                </a:moveTo>
                <a:cubicBezTo>
                  <a:pt x="5597" y="172"/>
                  <a:pt x="5597" y="172"/>
                  <a:pt x="5597" y="172"/>
                </a:cubicBezTo>
                <a:cubicBezTo>
                  <a:pt x="5609" y="168"/>
                  <a:pt x="5609" y="168"/>
                  <a:pt x="5609" y="168"/>
                </a:cubicBezTo>
                <a:cubicBezTo>
                  <a:pt x="5611" y="175"/>
                  <a:pt x="5611" y="175"/>
                  <a:pt x="5611" y="175"/>
                </a:cubicBezTo>
                <a:lnTo>
                  <a:pt x="5600" y="180"/>
                </a:lnTo>
                <a:close/>
                <a:moveTo>
                  <a:pt x="1450" y="179"/>
                </a:moveTo>
                <a:cubicBezTo>
                  <a:pt x="1446" y="178"/>
                  <a:pt x="1442" y="177"/>
                  <a:pt x="1438" y="176"/>
                </a:cubicBezTo>
                <a:cubicBezTo>
                  <a:pt x="1440" y="168"/>
                  <a:pt x="1440" y="168"/>
                  <a:pt x="1440" y="168"/>
                </a:cubicBezTo>
                <a:cubicBezTo>
                  <a:pt x="1444" y="169"/>
                  <a:pt x="1448" y="170"/>
                  <a:pt x="1452" y="171"/>
                </a:cubicBezTo>
                <a:lnTo>
                  <a:pt x="1450" y="179"/>
                </a:lnTo>
                <a:close/>
                <a:moveTo>
                  <a:pt x="4329" y="177"/>
                </a:moveTo>
                <a:cubicBezTo>
                  <a:pt x="4318" y="171"/>
                  <a:pt x="4318" y="171"/>
                  <a:pt x="4318" y="171"/>
                </a:cubicBezTo>
                <a:cubicBezTo>
                  <a:pt x="4322" y="164"/>
                  <a:pt x="4322" y="164"/>
                  <a:pt x="4322" y="164"/>
                </a:cubicBezTo>
                <a:cubicBezTo>
                  <a:pt x="4332" y="169"/>
                  <a:pt x="4332" y="169"/>
                  <a:pt x="4332" y="169"/>
                </a:cubicBezTo>
                <a:lnTo>
                  <a:pt x="4329" y="177"/>
                </a:lnTo>
                <a:close/>
                <a:moveTo>
                  <a:pt x="320" y="175"/>
                </a:moveTo>
                <a:cubicBezTo>
                  <a:pt x="318" y="167"/>
                  <a:pt x="318" y="167"/>
                  <a:pt x="318" y="167"/>
                </a:cubicBezTo>
                <a:cubicBezTo>
                  <a:pt x="322" y="166"/>
                  <a:pt x="326" y="165"/>
                  <a:pt x="330" y="164"/>
                </a:cubicBezTo>
                <a:cubicBezTo>
                  <a:pt x="332" y="172"/>
                  <a:pt x="332" y="172"/>
                  <a:pt x="332" y="172"/>
                </a:cubicBezTo>
                <a:cubicBezTo>
                  <a:pt x="328" y="173"/>
                  <a:pt x="324" y="174"/>
                  <a:pt x="320" y="175"/>
                </a:cubicBezTo>
                <a:close/>
                <a:moveTo>
                  <a:pt x="1426" y="173"/>
                </a:moveTo>
                <a:cubicBezTo>
                  <a:pt x="1423" y="172"/>
                  <a:pt x="1419" y="171"/>
                  <a:pt x="1415" y="170"/>
                </a:cubicBezTo>
                <a:cubicBezTo>
                  <a:pt x="1417" y="162"/>
                  <a:pt x="1417" y="162"/>
                  <a:pt x="1417" y="162"/>
                </a:cubicBezTo>
                <a:cubicBezTo>
                  <a:pt x="1421" y="163"/>
                  <a:pt x="1424" y="164"/>
                  <a:pt x="1428" y="165"/>
                </a:cubicBezTo>
                <a:lnTo>
                  <a:pt x="1426" y="173"/>
                </a:lnTo>
                <a:close/>
                <a:moveTo>
                  <a:pt x="3027" y="172"/>
                </a:moveTo>
                <a:cubicBezTo>
                  <a:pt x="3024" y="165"/>
                  <a:pt x="3024" y="165"/>
                  <a:pt x="3024" y="165"/>
                </a:cubicBezTo>
                <a:cubicBezTo>
                  <a:pt x="3035" y="160"/>
                  <a:pt x="3035" y="160"/>
                  <a:pt x="3035" y="160"/>
                </a:cubicBezTo>
                <a:cubicBezTo>
                  <a:pt x="3038" y="167"/>
                  <a:pt x="3038" y="167"/>
                  <a:pt x="3038" y="167"/>
                </a:cubicBezTo>
                <a:lnTo>
                  <a:pt x="3027" y="172"/>
                </a:lnTo>
                <a:close/>
                <a:moveTo>
                  <a:pt x="5623" y="171"/>
                </a:moveTo>
                <a:cubicBezTo>
                  <a:pt x="5620" y="164"/>
                  <a:pt x="5620" y="164"/>
                  <a:pt x="5620" y="164"/>
                </a:cubicBezTo>
                <a:cubicBezTo>
                  <a:pt x="5631" y="160"/>
                  <a:pt x="5631" y="160"/>
                  <a:pt x="5631" y="160"/>
                </a:cubicBezTo>
                <a:cubicBezTo>
                  <a:pt x="5634" y="167"/>
                  <a:pt x="5634" y="167"/>
                  <a:pt x="5634" y="167"/>
                </a:cubicBezTo>
                <a:lnTo>
                  <a:pt x="5623" y="171"/>
                </a:lnTo>
                <a:close/>
                <a:moveTo>
                  <a:pt x="343" y="169"/>
                </a:moveTo>
                <a:cubicBezTo>
                  <a:pt x="341" y="161"/>
                  <a:pt x="341" y="161"/>
                  <a:pt x="341" y="161"/>
                </a:cubicBezTo>
                <a:cubicBezTo>
                  <a:pt x="345" y="161"/>
                  <a:pt x="349" y="160"/>
                  <a:pt x="353" y="159"/>
                </a:cubicBezTo>
                <a:cubicBezTo>
                  <a:pt x="355" y="166"/>
                  <a:pt x="355" y="166"/>
                  <a:pt x="355" y="166"/>
                </a:cubicBezTo>
                <a:cubicBezTo>
                  <a:pt x="351" y="167"/>
                  <a:pt x="347" y="168"/>
                  <a:pt x="343" y="169"/>
                </a:cubicBezTo>
                <a:close/>
                <a:moveTo>
                  <a:pt x="1403" y="167"/>
                </a:moveTo>
                <a:cubicBezTo>
                  <a:pt x="1399" y="166"/>
                  <a:pt x="1395" y="165"/>
                  <a:pt x="1391" y="164"/>
                </a:cubicBezTo>
                <a:cubicBezTo>
                  <a:pt x="1393" y="156"/>
                  <a:pt x="1393" y="156"/>
                  <a:pt x="1393" y="156"/>
                </a:cubicBezTo>
                <a:cubicBezTo>
                  <a:pt x="1397" y="157"/>
                  <a:pt x="1401" y="158"/>
                  <a:pt x="1405" y="159"/>
                </a:cubicBezTo>
                <a:lnTo>
                  <a:pt x="1403" y="167"/>
                </a:lnTo>
                <a:close/>
                <a:moveTo>
                  <a:pt x="4307" y="166"/>
                </a:moveTo>
                <a:cubicBezTo>
                  <a:pt x="4296" y="160"/>
                  <a:pt x="4296" y="160"/>
                  <a:pt x="4296" y="160"/>
                </a:cubicBezTo>
                <a:cubicBezTo>
                  <a:pt x="4300" y="153"/>
                  <a:pt x="4300" y="153"/>
                  <a:pt x="4300" y="153"/>
                </a:cubicBezTo>
                <a:cubicBezTo>
                  <a:pt x="4311" y="158"/>
                  <a:pt x="4311" y="158"/>
                  <a:pt x="4311" y="158"/>
                </a:cubicBezTo>
                <a:lnTo>
                  <a:pt x="4307" y="166"/>
                </a:lnTo>
                <a:close/>
                <a:moveTo>
                  <a:pt x="367" y="164"/>
                </a:moveTo>
                <a:cubicBezTo>
                  <a:pt x="365" y="156"/>
                  <a:pt x="365" y="156"/>
                  <a:pt x="365" y="156"/>
                </a:cubicBezTo>
                <a:cubicBezTo>
                  <a:pt x="369" y="155"/>
                  <a:pt x="373" y="154"/>
                  <a:pt x="377" y="153"/>
                </a:cubicBezTo>
                <a:cubicBezTo>
                  <a:pt x="378" y="161"/>
                  <a:pt x="378" y="161"/>
                  <a:pt x="378" y="161"/>
                </a:cubicBezTo>
                <a:cubicBezTo>
                  <a:pt x="374" y="162"/>
                  <a:pt x="370" y="163"/>
                  <a:pt x="367" y="164"/>
                </a:cubicBezTo>
                <a:close/>
                <a:moveTo>
                  <a:pt x="5645" y="163"/>
                </a:moveTo>
                <a:cubicBezTo>
                  <a:pt x="5642" y="155"/>
                  <a:pt x="5642" y="155"/>
                  <a:pt x="5642" y="155"/>
                </a:cubicBezTo>
                <a:cubicBezTo>
                  <a:pt x="5654" y="151"/>
                  <a:pt x="5654" y="151"/>
                  <a:pt x="5654" y="151"/>
                </a:cubicBezTo>
                <a:cubicBezTo>
                  <a:pt x="5657" y="159"/>
                  <a:pt x="5657" y="159"/>
                  <a:pt x="5657" y="159"/>
                </a:cubicBezTo>
                <a:lnTo>
                  <a:pt x="5645" y="163"/>
                </a:lnTo>
                <a:close/>
                <a:moveTo>
                  <a:pt x="3049" y="163"/>
                </a:moveTo>
                <a:cubicBezTo>
                  <a:pt x="3046" y="155"/>
                  <a:pt x="3046" y="155"/>
                  <a:pt x="3046" y="155"/>
                </a:cubicBezTo>
                <a:cubicBezTo>
                  <a:pt x="3057" y="150"/>
                  <a:pt x="3057" y="150"/>
                  <a:pt x="3057" y="150"/>
                </a:cubicBezTo>
                <a:cubicBezTo>
                  <a:pt x="3060" y="158"/>
                  <a:pt x="3060" y="158"/>
                  <a:pt x="3060" y="158"/>
                </a:cubicBezTo>
                <a:lnTo>
                  <a:pt x="3049" y="163"/>
                </a:lnTo>
                <a:close/>
                <a:moveTo>
                  <a:pt x="1380" y="161"/>
                </a:moveTo>
                <a:cubicBezTo>
                  <a:pt x="1376" y="161"/>
                  <a:pt x="1372" y="160"/>
                  <a:pt x="1368" y="159"/>
                </a:cubicBezTo>
                <a:cubicBezTo>
                  <a:pt x="1370" y="151"/>
                  <a:pt x="1370" y="151"/>
                  <a:pt x="1370" y="151"/>
                </a:cubicBezTo>
                <a:cubicBezTo>
                  <a:pt x="1373" y="152"/>
                  <a:pt x="1377" y="153"/>
                  <a:pt x="1381" y="154"/>
                </a:cubicBezTo>
                <a:lnTo>
                  <a:pt x="1380" y="161"/>
                </a:lnTo>
                <a:close/>
                <a:moveTo>
                  <a:pt x="390" y="159"/>
                </a:moveTo>
                <a:cubicBezTo>
                  <a:pt x="388" y="151"/>
                  <a:pt x="388" y="151"/>
                  <a:pt x="388" y="151"/>
                </a:cubicBezTo>
                <a:cubicBezTo>
                  <a:pt x="392" y="150"/>
                  <a:pt x="396" y="149"/>
                  <a:pt x="400" y="148"/>
                </a:cubicBezTo>
                <a:cubicBezTo>
                  <a:pt x="402" y="156"/>
                  <a:pt x="402" y="156"/>
                  <a:pt x="402" y="156"/>
                </a:cubicBezTo>
                <a:cubicBezTo>
                  <a:pt x="398" y="157"/>
                  <a:pt x="394" y="158"/>
                  <a:pt x="390" y="159"/>
                </a:cubicBezTo>
                <a:close/>
                <a:moveTo>
                  <a:pt x="1356" y="156"/>
                </a:moveTo>
                <a:cubicBezTo>
                  <a:pt x="1352" y="155"/>
                  <a:pt x="1348" y="155"/>
                  <a:pt x="1344" y="154"/>
                </a:cubicBezTo>
                <a:cubicBezTo>
                  <a:pt x="1346" y="146"/>
                  <a:pt x="1346" y="146"/>
                  <a:pt x="1346" y="146"/>
                </a:cubicBezTo>
                <a:cubicBezTo>
                  <a:pt x="1350" y="147"/>
                  <a:pt x="1354" y="148"/>
                  <a:pt x="1358" y="148"/>
                </a:cubicBezTo>
                <a:lnTo>
                  <a:pt x="1356" y="156"/>
                </a:lnTo>
                <a:close/>
                <a:moveTo>
                  <a:pt x="4286" y="155"/>
                </a:moveTo>
                <a:cubicBezTo>
                  <a:pt x="4275" y="149"/>
                  <a:pt x="4275" y="149"/>
                  <a:pt x="4275" y="149"/>
                </a:cubicBezTo>
                <a:cubicBezTo>
                  <a:pt x="4279" y="142"/>
                  <a:pt x="4279" y="142"/>
                  <a:pt x="4279" y="142"/>
                </a:cubicBezTo>
                <a:cubicBezTo>
                  <a:pt x="4289" y="148"/>
                  <a:pt x="4289" y="148"/>
                  <a:pt x="4289" y="148"/>
                </a:cubicBezTo>
                <a:lnTo>
                  <a:pt x="4286" y="155"/>
                </a:lnTo>
                <a:close/>
                <a:moveTo>
                  <a:pt x="5668" y="154"/>
                </a:moveTo>
                <a:cubicBezTo>
                  <a:pt x="5665" y="147"/>
                  <a:pt x="5665" y="147"/>
                  <a:pt x="5665" y="147"/>
                </a:cubicBezTo>
                <a:cubicBezTo>
                  <a:pt x="5676" y="142"/>
                  <a:pt x="5676" y="142"/>
                  <a:pt x="5676" y="142"/>
                </a:cubicBezTo>
                <a:cubicBezTo>
                  <a:pt x="5679" y="150"/>
                  <a:pt x="5679" y="150"/>
                  <a:pt x="5679" y="150"/>
                </a:cubicBezTo>
                <a:lnTo>
                  <a:pt x="5668" y="154"/>
                </a:lnTo>
                <a:close/>
                <a:moveTo>
                  <a:pt x="413" y="154"/>
                </a:moveTo>
                <a:cubicBezTo>
                  <a:pt x="412" y="146"/>
                  <a:pt x="412" y="146"/>
                  <a:pt x="412" y="146"/>
                </a:cubicBezTo>
                <a:cubicBezTo>
                  <a:pt x="416" y="145"/>
                  <a:pt x="420" y="144"/>
                  <a:pt x="424" y="144"/>
                </a:cubicBezTo>
                <a:cubicBezTo>
                  <a:pt x="425" y="151"/>
                  <a:pt x="425" y="151"/>
                  <a:pt x="425" y="151"/>
                </a:cubicBezTo>
                <a:cubicBezTo>
                  <a:pt x="421" y="152"/>
                  <a:pt x="417" y="153"/>
                  <a:pt x="413" y="154"/>
                </a:cubicBezTo>
                <a:close/>
                <a:moveTo>
                  <a:pt x="3071" y="153"/>
                </a:moveTo>
                <a:cubicBezTo>
                  <a:pt x="3068" y="146"/>
                  <a:pt x="3068" y="146"/>
                  <a:pt x="3068" y="146"/>
                </a:cubicBezTo>
                <a:cubicBezTo>
                  <a:pt x="3072" y="144"/>
                  <a:pt x="3075" y="143"/>
                  <a:pt x="3079" y="141"/>
                </a:cubicBezTo>
                <a:cubicBezTo>
                  <a:pt x="3082" y="148"/>
                  <a:pt x="3082" y="148"/>
                  <a:pt x="3082" y="148"/>
                </a:cubicBezTo>
                <a:cubicBezTo>
                  <a:pt x="3079" y="150"/>
                  <a:pt x="3075" y="151"/>
                  <a:pt x="3071" y="153"/>
                </a:cubicBezTo>
                <a:close/>
                <a:moveTo>
                  <a:pt x="1332" y="151"/>
                </a:moveTo>
                <a:cubicBezTo>
                  <a:pt x="1329" y="151"/>
                  <a:pt x="1325" y="150"/>
                  <a:pt x="1321" y="149"/>
                </a:cubicBezTo>
                <a:cubicBezTo>
                  <a:pt x="1322" y="141"/>
                  <a:pt x="1322" y="141"/>
                  <a:pt x="1322" y="141"/>
                </a:cubicBezTo>
                <a:cubicBezTo>
                  <a:pt x="1326" y="142"/>
                  <a:pt x="1330" y="143"/>
                  <a:pt x="1334" y="144"/>
                </a:cubicBezTo>
                <a:lnTo>
                  <a:pt x="1332" y="151"/>
                </a:lnTo>
                <a:close/>
                <a:moveTo>
                  <a:pt x="437" y="149"/>
                </a:moveTo>
                <a:cubicBezTo>
                  <a:pt x="435" y="141"/>
                  <a:pt x="435" y="141"/>
                  <a:pt x="435" y="141"/>
                </a:cubicBezTo>
                <a:cubicBezTo>
                  <a:pt x="439" y="141"/>
                  <a:pt x="443" y="140"/>
                  <a:pt x="447" y="139"/>
                </a:cubicBezTo>
                <a:cubicBezTo>
                  <a:pt x="449" y="147"/>
                  <a:pt x="449" y="147"/>
                  <a:pt x="449" y="147"/>
                </a:cubicBezTo>
                <a:cubicBezTo>
                  <a:pt x="445" y="148"/>
                  <a:pt x="441" y="148"/>
                  <a:pt x="437" y="149"/>
                </a:cubicBezTo>
                <a:close/>
                <a:moveTo>
                  <a:pt x="1309" y="147"/>
                </a:moveTo>
                <a:cubicBezTo>
                  <a:pt x="1305" y="146"/>
                  <a:pt x="1301" y="145"/>
                  <a:pt x="1297" y="145"/>
                </a:cubicBezTo>
                <a:cubicBezTo>
                  <a:pt x="1298" y="137"/>
                  <a:pt x="1298" y="137"/>
                  <a:pt x="1298" y="137"/>
                </a:cubicBezTo>
                <a:cubicBezTo>
                  <a:pt x="1302" y="138"/>
                  <a:pt x="1306" y="138"/>
                  <a:pt x="1310" y="139"/>
                </a:cubicBezTo>
                <a:lnTo>
                  <a:pt x="1309" y="147"/>
                </a:lnTo>
                <a:close/>
                <a:moveTo>
                  <a:pt x="5690" y="146"/>
                </a:moveTo>
                <a:cubicBezTo>
                  <a:pt x="5687" y="138"/>
                  <a:pt x="5687" y="138"/>
                  <a:pt x="5687" y="138"/>
                </a:cubicBezTo>
                <a:cubicBezTo>
                  <a:pt x="5699" y="134"/>
                  <a:pt x="5699" y="134"/>
                  <a:pt x="5699" y="134"/>
                </a:cubicBezTo>
                <a:cubicBezTo>
                  <a:pt x="5701" y="141"/>
                  <a:pt x="5701" y="141"/>
                  <a:pt x="5701" y="141"/>
                </a:cubicBezTo>
                <a:lnTo>
                  <a:pt x="5690" y="146"/>
                </a:lnTo>
                <a:close/>
                <a:moveTo>
                  <a:pt x="461" y="145"/>
                </a:moveTo>
                <a:cubicBezTo>
                  <a:pt x="459" y="137"/>
                  <a:pt x="459" y="137"/>
                  <a:pt x="459" y="137"/>
                </a:cubicBezTo>
                <a:cubicBezTo>
                  <a:pt x="463" y="136"/>
                  <a:pt x="467" y="136"/>
                  <a:pt x="471" y="135"/>
                </a:cubicBezTo>
                <a:cubicBezTo>
                  <a:pt x="472" y="143"/>
                  <a:pt x="472" y="143"/>
                  <a:pt x="472" y="143"/>
                </a:cubicBezTo>
                <a:cubicBezTo>
                  <a:pt x="468" y="143"/>
                  <a:pt x="464" y="144"/>
                  <a:pt x="461" y="145"/>
                </a:cubicBezTo>
                <a:close/>
                <a:moveTo>
                  <a:pt x="4264" y="144"/>
                </a:moveTo>
                <a:cubicBezTo>
                  <a:pt x="4261" y="142"/>
                  <a:pt x="4257" y="141"/>
                  <a:pt x="4253" y="139"/>
                </a:cubicBezTo>
                <a:cubicBezTo>
                  <a:pt x="4257" y="132"/>
                  <a:pt x="4257" y="132"/>
                  <a:pt x="4257" y="132"/>
                </a:cubicBezTo>
                <a:cubicBezTo>
                  <a:pt x="4261" y="133"/>
                  <a:pt x="4264" y="135"/>
                  <a:pt x="4268" y="137"/>
                </a:cubicBezTo>
                <a:lnTo>
                  <a:pt x="4264" y="144"/>
                </a:lnTo>
                <a:close/>
                <a:moveTo>
                  <a:pt x="3093" y="144"/>
                </a:moveTo>
                <a:cubicBezTo>
                  <a:pt x="3090" y="136"/>
                  <a:pt x="3090" y="136"/>
                  <a:pt x="3090" y="136"/>
                </a:cubicBezTo>
                <a:cubicBezTo>
                  <a:pt x="3101" y="132"/>
                  <a:pt x="3101" y="132"/>
                  <a:pt x="3101" y="132"/>
                </a:cubicBezTo>
                <a:cubicBezTo>
                  <a:pt x="3104" y="139"/>
                  <a:pt x="3104" y="139"/>
                  <a:pt x="3104" y="139"/>
                </a:cubicBezTo>
                <a:lnTo>
                  <a:pt x="3093" y="144"/>
                </a:lnTo>
                <a:close/>
                <a:moveTo>
                  <a:pt x="1285" y="143"/>
                </a:moveTo>
                <a:cubicBezTo>
                  <a:pt x="1281" y="142"/>
                  <a:pt x="1277" y="141"/>
                  <a:pt x="1273" y="140"/>
                </a:cubicBezTo>
                <a:cubicBezTo>
                  <a:pt x="1275" y="133"/>
                  <a:pt x="1275" y="133"/>
                  <a:pt x="1275" y="133"/>
                </a:cubicBezTo>
                <a:cubicBezTo>
                  <a:pt x="1279" y="133"/>
                  <a:pt x="1283" y="134"/>
                  <a:pt x="1287" y="135"/>
                </a:cubicBezTo>
                <a:lnTo>
                  <a:pt x="1285" y="143"/>
                </a:lnTo>
                <a:close/>
                <a:moveTo>
                  <a:pt x="484" y="141"/>
                </a:moveTo>
                <a:cubicBezTo>
                  <a:pt x="483" y="133"/>
                  <a:pt x="483" y="133"/>
                  <a:pt x="483" y="133"/>
                </a:cubicBezTo>
                <a:cubicBezTo>
                  <a:pt x="487" y="132"/>
                  <a:pt x="491" y="131"/>
                  <a:pt x="495" y="131"/>
                </a:cubicBezTo>
                <a:cubicBezTo>
                  <a:pt x="496" y="139"/>
                  <a:pt x="496" y="139"/>
                  <a:pt x="496" y="139"/>
                </a:cubicBezTo>
                <a:cubicBezTo>
                  <a:pt x="492" y="139"/>
                  <a:pt x="488" y="140"/>
                  <a:pt x="484" y="141"/>
                </a:cubicBezTo>
                <a:close/>
                <a:moveTo>
                  <a:pt x="1261" y="138"/>
                </a:moveTo>
                <a:cubicBezTo>
                  <a:pt x="1257" y="138"/>
                  <a:pt x="1254" y="137"/>
                  <a:pt x="1250" y="137"/>
                </a:cubicBezTo>
                <a:cubicBezTo>
                  <a:pt x="1251" y="129"/>
                  <a:pt x="1251" y="129"/>
                  <a:pt x="1251" y="129"/>
                </a:cubicBezTo>
                <a:cubicBezTo>
                  <a:pt x="1255" y="129"/>
                  <a:pt x="1259" y="130"/>
                  <a:pt x="1263" y="131"/>
                </a:cubicBezTo>
                <a:lnTo>
                  <a:pt x="1261" y="138"/>
                </a:lnTo>
                <a:close/>
                <a:moveTo>
                  <a:pt x="5713" y="137"/>
                </a:moveTo>
                <a:cubicBezTo>
                  <a:pt x="5710" y="129"/>
                  <a:pt x="5710" y="129"/>
                  <a:pt x="5710" y="129"/>
                </a:cubicBezTo>
                <a:cubicBezTo>
                  <a:pt x="5721" y="125"/>
                  <a:pt x="5721" y="125"/>
                  <a:pt x="5721" y="125"/>
                </a:cubicBezTo>
                <a:cubicBezTo>
                  <a:pt x="5724" y="133"/>
                  <a:pt x="5724" y="133"/>
                  <a:pt x="5724" y="133"/>
                </a:cubicBezTo>
                <a:lnTo>
                  <a:pt x="5713" y="137"/>
                </a:lnTo>
                <a:close/>
                <a:moveTo>
                  <a:pt x="508" y="137"/>
                </a:moveTo>
                <a:cubicBezTo>
                  <a:pt x="507" y="129"/>
                  <a:pt x="507" y="129"/>
                  <a:pt x="507" y="129"/>
                </a:cubicBezTo>
                <a:cubicBezTo>
                  <a:pt x="510" y="128"/>
                  <a:pt x="514" y="128"/>
                  <a:pt x="518" y="127"/>
                </a:cubicBezTo>
                <a:cubicBezTo>
                  <a:pt x="520" y="135"/>
                  <a:pt x="520" y="135"/>
                  <a:pt x="520" y="135"/>
                </a:cubicBezTo>
                <a:cubicBezTo>
                  <a:pt x="516" y="136"/>
                  <a:pt x="512" y="136"/>
                  <a:pt x="508" y="137"/>
                </a:cubicBezTo>
                <a:close/>
                <a:moveTo>
                  <a:pt x="1238" y="135"/>
                </a:moveTo>
                <a:cubicBezTo>
                  <a:pt x="1234" y="134"/>
                  <a:pt x="1230" y="133"/>
                  <a:pt x="1226" y="133"/>
                </a:cubicBezTo>
                <a:cubicBezTo>
                  <a:pt x="1227" y="125"/>
                  <a:pt x="1227" y="125"/>
                  <a:pt x="1227" y="125"/>
                </a:cubicBezTo>
                <a:cubicBezTo>
                  <a:pt x="1231" y="126"/>
                  <a:pt x="1235" y="126"/>
                  <a:pt x="1239" y="127"/>
                </a:cubicBezTo>
                <a:lnTo>
                  <a:pt x="1238" y="135"/>
                </a:lnTo>
                <a:close/>
                <a:moveTo>
                  <a:pt x="3116" y="134"/>
                </a:moveTo>
                <a:cubicBezTo>
                  <a:pt x="3112" y="127"/>
                  <a:pt x="3112" y="127"/>
                  <a:pt x="3112" y="127"/>
                </a:cubicBezTo>
                <a:cubicBezTo>
                  <a:pt x="3116" y="125"/>
                  <a:pt x="3120" y="124"/>
                  <a:pt x="3124" y="122"/>
                </a:cubicBezTo>
                <a:cubicBezTo>
                  <a:pt x="3127" y="130"/>
                  <a:pt x="3127" y="130"/>
                  <a:pt x="3127" y="130"/>
                </a:cubicBezTo>
                <a:cubicBezTo>
                  <a:pt x="3123" y="131"/>
                  <a:pt x="3119" y="133"/>
                  <a:pt x="3116" y="134"/>
                </a:cubicBezTo>
                <a:close/>
                <a:moveTo>
                  <a:pt x="4243" y="134"/>
                </a:moveTo>
                <a:cubicBezTo>
                  <a:pt x="4239" y="132"/>
                  <a:pt x="4235" y="130"/>
                  <a:pt x="4232" y="128"/>
                </a:cubicBezTo>
                <a:cubicBezTo>
                  <a:pt x="4235" y="121"/>
                  <a:pt x="4235" y="121"/>
                  <a:pt x="4235" y="121"/>
                </a:cubicBezTo>
                <a:cubicBezTo>
                  <a:pt x="4239" y="123"/>
                  <a:pt x="4242" y="125"/>
                  <a:pt x="4246" y="126"/>
                </a:cubicBezTo>
                <a:lnTo>
                  <a:pt x="4243" y="134"/>
                </a:lnTo>
                <a:close/>
                <a:moveTo>
                  <a:pt x="531" y="133"/>
                </a:moveTo>
                <a:cubicBezTo>
                  <a:pt x="530" y="125"/>
                  <a:pt x="530" y="125"/>
                  <a:pt x="530" y="125"/>
                </a:cubicBezTo>
                <a:cubicBezTo>
                  <a:pt x="534" y="125"/>
                  <a:pt x="538" y="124"/>
                  <a:pt x="542" y="124"/>
                </a:cubicBezTo>
                <a:cubicBezTo>
                  <a:pt x="543" y="131"/>
                  <a:pt x="543" y="131"/>
                  <a:pt x="543" y="131"/>
                </a:cubicBezTo>
                <a:cubicBezTo>
                  <a:pt x="539" y="132"/>
                  <a:pt x="535" y="133"/>
                  <a:pt x="531" y="133"/>
                </a:cubicBezTo>
                <a:close/>
                <a:moveTo>
                  <a:pt x="1214" y="131"/>
                </a:moveTo>
                <a:cubicBezTo>
                  <a:pt x="1210" y="131"/>
                  <a:pt x="1206" y="130"/>
                  <a:pt x="1202" y="129"/>
                </a:cubicBezTo>
                <a:cubicBezTo>
                  <a:pt x="1203" y="122"/>
                  <a:pt x="1203" y="122"/>
                  <a:pt x="1203" y="122"/>
                </a:cubicBezTo>
                <a:cubicBezTo>
                  <a:pt x="1207" y="122"/>
                  <a:pt x="1211" y="123"/>
                  <a:pt x="1215" y="123"/>
                </a:cubicBezTo>
                <a:lnTo>
                  <a:pt x="1214" y="131"/>
                </a:lnTo>
                <a:close/>
                <a:moveTo>
                  <a:pt x="555" y="130"/>
                </a:moveTo>
                <a:cubicBezTo>
                  <a:pt x="554" y="122"/>
                  <a:pt x="554" y="122"/>
                  <a:pt x="554" y="122"/>
                </a:cubicBezTo>
                <a:cubicBezTo>
                  <a:pt x="558" y="121"/>
                  <a:pt x="562" y="121"/>
                  <a:pt x="566" y="120"/>
                </a:cubicBezTo>
                <a:cubicBezTo>
                  <a:pt x="567" y="128"/>
                  <a:pt x="567" y="128"/>
                  <a:pt x="567" y="128"/>
                </a:cubicBezTo>
                <a:cubicBezTo>
                  <a:pt x="563" y="129"/>
                  <a:pt x="559" y="129"/>
                  <a:pt x="555" y="130"/>
                </a:cubicBezTo>
                <a:close/>
                <a:moveTo>
                  <a:pt x="5735" y="128"/>
                </a:moveTo>
                <a:cubicBezTo>
                  <a:pt x="5732" y="121"/>
                  <a:pt x="5732" y="121"/>
                  <a:pt x="5732" y="121"/>
                </a:cubicBezTo>
                <a:cubicBezTo>
                  <a:pt x="5743" y="116"/>
                  <a:pt x="5743" y="116"/>
                  <a:pt x="5743" y="116"/>
                </a:cubicBezTo>
                <a:cubicBezTo>
                  <a:pt x="5746" y="124"/>
                  <a:pt x="5746" y="124"/>
                  <a:pt x="5746" y="124"/>
                </a:cubicBezTo>
                <a:lnTo>
                  <a:pt x="5735" y="128"/>
                </a:lnTo>
                <a:close/>
                <a:moveTo>
                  <a:pt x="1190" y="128"/>
                </a:moveTo>
                <a:cubicBezTo>
                  <a:pt x="1186" y="127"/>
                  <a:pt x="1182" y="127"/>
                  <a:pt x="1178" y="126"/>
                </a:cubicBezTo>
                <a:cubicBezTo>
                  <a:pt x="1179" y="118"/>
                  <a:pt x="1179" y="118"/>
                  <a:pt x="1179" y="118"/>
                </a:cubicBezTo>
                <a:cubicBezTo>
                  <a:pt x="1183" y="119"/>
                  <a:pt x="1187" y="119"/>
                  <a:pt x="1191" y="120"/>
                </a:cubicBezTo>
                <a:lnTo>
                  <a:pt x="1190" y="128"/>
                </a:lnTo>
                <a:close/>
                <a:moveTo>
                  <a:pt x="579" y="127"/>
                </a:moveTo>
                <a:cubicBezTo>
                  <a:pt x="578" y="119"/>
                  <a:pt x="578" y="119"/>
                  <a:pt x="578" y="119"/>
                </a:cubicBezTo>
                <a:cubicBezTo>
                  <a:pt x="582" y="118"/>
                  <a:pt x="586" y="118"/>
                  <a:pt x="590" y="117"/>
                </a:cubicBezTo>
                <a:cubicBezTo>
                  <a:pt x="591" y="125"/>
                  <a:pt x="591" y="125"/>
                  <a:pt x="591" y="125"/>
                </a:cubicBezTo>
                <a:cubicBezTo>
                  <a:pt x="587" y="126"/>
                  <a:pt x="583" y="126"/>
                  <a:pt x="579" y="127"/>
                </a:cubicBezTo>
                <a:close/>
                <a:moveTo>
                  <a:pt x="3138" y="125"/>
                </a:moveTo>
                <a:cubicBezTo>
                  <a:pt x="3135" y="118"/>
                  <a:pt x="3135" y="118"/>
                  <a:pt x="3135" y="118"/>
                </a:cubicBezTo>
                <a:cubicBezTo>
                  <a:pt x="3138" y="116"/>
                  <a:pt x="3142" y="115"/>
                  <a:pt x="3146" y="113"/>
                </a:cubicBezTo>
                <a:cubicBezTo>
                  <a:pt x="3149" y="121"/>
                  <a:pt x="3149" y="121"/>
                  <a:pt x="3149" y="121"/>
                </a:cubicBezTo>
                <a:cubicBezTo>
                  <a:pt x="3145" y="122"/>
                  <a:pt x="3141" y="124"/>
                  <a:pt x="3138" y="125"/>
                </a:cubicBezTo>
                <a:close/>
                <a:moveTo>
                  <a:pt x="1166" y="125"/>
                </a:moveTo>
                <a:cubicBezTo>
                  <a:pt x="1162" y="124"/>
                  <a:pt x="1158" y="124"/>
                  <a:pt x="1154" y="123"/>
                </a:cubicBezTo>
                <a:cubicBezTo>
                  <a:pt x="1155" y="116"/>
                  <a:pt x="1155" y="116"/>
                  <a:pt x="1155" y="116"/>
                </a:cubicBezTo>
                <a:cubicBezTo>
                  <a:pt x="1159" y="116"/>
                  <a:pt x="1163" y="116"/>
                  <a:pt x="1167" y="117"/>
                </a:cubicBezTo>
                <a:lnTo>
                  <a:pt x="1166" y="125"/>
                </a:lnTo>
                <a:close/>
                <a:moveTo>
                  <a:pt x="603" y="124"/>
                </a:moveTo>
                <a:cubicBezTo>
                  <a:pt x="602" y="116"/>
                  <a:pt x="602" y="116"/>
                  <a:pt x="602" y="116"/>
                </a:cubicBezTo>
                <a:cubicBezTo>
                  <a:pt x="606" y="115"/>
                  <a:pt x="610" y="115"/>
                  <a:pt x="614" y="115"/>
                </a:cubicBezTo>
                <a:cubicBezTo>
                  <a:pt x="615" y="122"/>
                  <a:pt x="615" y="122"/>
                  <a:pt x="615" y="122"/>
                </a:cubicBezTo>
                <a:cubicBezTo>
                  <a:pt x="611" y="123"/>
                  <a:pt x="607" y="123"/>
                  <a:pt x="603" y="124"/>
                </a:cubicBezTo>
                <a:close/>
                <a:moveTo>
                  <a:pt x="4221" y="123"/>
                </a:moveTo>
                <a:cubicBezTo>
                  <a:pt x="4217" y="122"/>
                  <a:pt x="4214" y="120"/>
                  <a:pt x="4210" y="118"/>
                </a:cubicBezTo>
                <a:cubicBezTo>
                  <a:pt x="4213" y="111"/>
                  <a:pt x="4213" y="111"/>
                  <a:pt x="4213" y="111"/>
                </a:cubicBezTo>
                <a:cubicBezTo>
                  <a:pt x="4217" y="113"/>
                  <a:pt x="4221" y="114"/>
                  <a:pt x="4224" y="116"/>
                </a:cubicBezTo>
                <a:lnTo>
                  <a:pt x="4221" y="123"/>
                </a:lnTo>
                <a:close/>
                <a:moveTo>
                  <a:pt x="1142" y="122"/>
                </a:moveTo>
                <a:cubicBezTo>
                  <a:pt x="1138" y="122"/>
                  <a:pt x="1134" y="121"/>
                  <a:pt x="1130" y="121"/>
                </a:cubicBezTo>
                <a:cubicBezTo>
                  <a:pt x="1131" y="113"/>
                  <a:pt x="1131" y="113"/>
                  <a:pt x="1131" y="113"/>
                </a:cubicBezTo>
                <a:cubicBezTo>
                  <a:pt x="1135" y="113"/>
                  <a:pt x="1139" y="114"/>
                  <a:pt x="1143" y="114"/>
                </a:cubicBezTo>
                <a:lnTo>
                  <a:pt x="1142" y="122"/>
                </a:lnTo>
                <a:close/>
                <a:moveTo>
                  <a:pt x="627" y="121"/>
                </a:moveTo>
                <a:cubicBezTo>
                  <a:pt x="626" y="113"/>
                  <a:pt x="626" y="113"/>
                  <a:pt x="626" y="113"/>
                </a:cubicBezTo>
                <a:cubicBezTo>
                  <a:pt x="630" y="113"/>
                  <a:pt x="634" y="112"/>
                  <a:pt x="638" y="112"/>
                </a:cubicBezTo>
                <a:cubicBezTo>
                  <a:pt x="639" y="120"/>
                  <a:pt x="639" y="120"/>
                  <a:pt x="639" y="120"/>
                </a:cubicBezTo>
                <a:cubicBezTo>
                  <a:pt x="635" y="120"/>
                  <a:pt x="631" y="121"/>
                  <a:pt x="627" y="121"/>
                </a:cubicBezTo>
                <a:close/>
                <a:moveTo>
                  <a:pt x="1118" y="120"/>
                </a:moveTo>
                <a:cubicBezTo>
                  <a:pt x="1114" y="119"/>
                  <a:pt x="1110" y="119"/>
                  <a:pt x="1106" y="118"/>
                </a:cubicBezTo>
                <a:cubicBezTo>
                  <a:pt x="1107" y="110"/>
                  <a:pt x="1107" y="110"/>
                  <a:pt x="1107" y="110"/>
                </a:cubicBezTo>
                <a:cubicBezTo>
                  <a:pt x="1111" y="111"/>
                  <a:pt x="1115" y="111"/>
                  <a:pt x="1119" y="112"/>
                </a:cubicBezTo>
                <a:lnTo>
                  <a:pt x="1118" y="120"/>
                </a:lnTo>
                <a:close/>
                <a:moveTo>
                  <a:pt x="5758" y="119"/>
                </a:moveTo>
                <a:cubicBezTo>
                  <a:pt x="5755" y="112"/>
                  <a:pt x="5755" y="112"/>
                  <a:pt x="5755" y="112"/>
                </a:cubicBezTo>
                <a:cubicBezTo>
                  <a:pt x="5766" y="107"/>
                  <a:pt x="5766" y="107"/>
                  <a:pt x="5766" y="107"/>
                </a:cubicBezTo>
                <a:cubicBezTo>
                  <a:pt x="5769" y="115"/>
                  <a:pt x="5769" y="115"/>
                  <a:pt x="5769" y="115"/>
                </a:cubicBezTo>
                <a:lnTo>
                  <a:pt x="5758" y="119"/>
                </a:lnTo>
                <a:close/>
                <a:moveTo>
                  <a:pt x="651" y="119"/>
                </a:moveTo>
                <a:cubicBezTo>
                  <a:pt x="650" y="111"/>
                  <a:pt x="650" y="111"/>
                  <a:pt x="650" y="111"/>
                </a:cubicBezTo>
                <a:cubicBezTo>
                  <a:pt x="654" y="110"/>
                  <a:pt x="658" y="110"/>
                  <a:pt x="662" y="110"/>
                </a:cubicBezTo>
                <a:cubicBezTo>
                  <a:pt x="662" y="118"/>
                  <a:pt x="662" y="118"/>
                  <a:pt x="662" y="118"/>
                </a:cubicBezTo>
                <a:cubicBezTo>
                  <a:pt x="658" y="118"/>
                  <a:pt x="654" y="118"/>
                  <a:pt x="651" y="119"/>
                </a:cubicBezTo>
                <a:close/>
                <a:moveTo>
                  <a:pt x="1094" y="117"/>
                </a:moveTo>
                <a:cubicBezTo>
                  <a:pt x="1090" y="117"/>
                  <a:pt x="1086" y="117"/>
                  <a:pt x="1082" y="116"/>
                </a:cubicBezTo>
                <a:cubicBezTo>
                  <a:pt x="1083" y="108"/>
                  <a:pt x="1083" y="108"/>
                  <a:pt x="1083" y="108"/>
                </a:cubicBezTo>
                <a:cubicBezTo>
                  <a:pt x="1087" y="109"/>
                  <a:pt x="1091" y="109"/>
                  <a:pt x="1095" y="109"/>
                </a:cubicBezTo>
                <a:lnTo>
                  <a:pt x="1094" y="117"/>
                </a:lnTo>
                <a:close/>
                <a:moveTo>
                  <a:pt x="674" y="117"/>
                </a:moveTo>
                <a:cubicBezTo>
                  <a:pt x="674" y="109"/>
                  <a:pt x="674" y="109"/>
                  <a:pt x="674" y="109"/>
                </a:cubicBezTo>
                <a:cubicBezTo>
                  <a:pt x="678" y="108"/>
                  <a:pt x="682" y="108"/>
                  <a:pt x="686" y="108"/>
                </a:cubicBezTo>
                <a:cubicBezTo>
                  <a:pt x="686" y="116"/>
                  <a:pt x="686" y="116"/>
                  <a:pt x="686" y="116"/>
                </a:cubicBezTo>
                <a:cubicBezTo>
                  <a:pt x="682" y="116"/>
                  <a:pt x="678" y="116"/>
                  <a:pt x="674" y="117"/>
                </a:cubicBezTo>
                <a:close/>
                <a:moveTo>
                  <a:pt x="3160" y="116"/>
                </a:moveTo>
                <a:cubicBezTo>
                  <a:pt x="3157" y="109"/>
                  <a:pt x="3157" y="109"/>
                  <a:pt x="3157" y="109"/>
                </a:cubicBezTo>
                <a:cubicBezTo>
                  <a:pt x="3161" y="107"/>
                  <a:pt x="3165" y="106"/>
                  <a:pt x="3168" y="104"/>
                </a:cubicBezTo>
                <a:cubicBezTo>
                  <a:pt x="3171" y="112"/>
                  <a:pt x="3171" y="112"/>
                  <a:pt x="3171" y="112"/>
                </a:cubicBezTo>
                <a:cubicBezTo>
                  <a:pt x="3167" y="113"/>
                  <a:pt x="3164" y="115"/>
                  <a:pt x="3160" y="116"/>
                </a:cubicBezTo>
                <a:close/>
                <a:moveTo>
                  <a:pt x="1070" y="115"/>
                </a:moveTo>
                <a:cubicBezTo>
                  <a:pt x="1066" y="115"/>
                  <a:pt x="1062" y="115"/>
                  <a:pt x="1058" y="114"/>
                </a:cubicBezTo>
                <a:cubicBezTo>
                  <a:pt x="1059" y="106"/>
                  <a:pt x="1059" y="106"/>
                  <a:pt x="1059" y="106"/>
                </a:cubicBezTo>
                <a:cubicBezTo>
                  <a:pt x="1063" y="107"/>
                  <a:pt x="1067" y="107"/>
                  <a:pt x="1071" y="107"/>
                </a:cubicBezTo>
                <a:lnTo>
                  <a:pt x="1070" y="115"/>
                </a:lnTo>
                <a:close/>
                <a:moveTo>
                  <a:pt x="698" y="115"/>
                </a:moveTo>
                <a:cubicBezTo>
                  <a:pt x="698" y="107"/>
                  <a:pt x="698" y="107"/>
                  <a:pt x="698" y="107"/>
                </a:cubicBezTo>
                <a:cubicBezTo>
                  <a:pt x="702" y="106"/>
                  <a:pt x="706" y="106"/>
                  <a:pt x="710" y="106"/>
                </a:cubicBezTo>
                <a:cubicBezTo>
                  <a:pt x="710" y="114"/>
                  <a:pt x="710" y="114"/>
                  <a:pt x="710" y="114"/>
                </a:cubicBezTo>
                <a:cubicBezTo>
                  <a:pt x="706" y="114"/>
                  <a:pt x="702" y="114"/>
                  <a:pt x="698" y="115"/>
                </a:cubicBezTo>
                <a:close/>
                <a:moveTo>
                  <a:pt x="1046" y="114"/>
                </a:moveTo>
                <a:cubicBezTo>
                  <a:pt x="1042" y="113"/>
                  <a:pt x="1038" y="113"/>
                  <a:pt x="1034" y="113"/>
                </a:cubicBezTo>
                <a:cubicBezTo>
                  <a:pt x="1035" y="105"/>
                  <a:pt x="1035" y="105"/>
                  <a:pt x="1035" y="105"/>
                </a:cubicBezTo>
                <a:cubicBezTo>
                  <a:pt x="1039" y="105"/>
                  <a:pt x="1043" y="105"/>
                  <a:pt x="1047" y="106"/>
                </a:cubicBezTo>
                <a:lnTo>
                  <a:pt x="1046" y="114"/>
                </a:lnTo>
                <a:close/>
                <a:moveTo>
                  <a:pt x="4199" y="113"/>
                </a:moveTo>
                <a:cubicBezTo>
                  <a:pt x="4195" y="112"/>
                  <a:pt x="4192" y="110"/>
                  <a:pt x="4188" y="108"/>
                </a:cubicBezTo>
                <a:cubicBezTo>
                  <a:pt x="4191" y="101"/>
                  <a:pt x="4191" y="101"/>
                  <a:pt x="4191" y="101"/>
                </a:cubicBezTo>
                <a:cubicBezTo>
                  <a:pt x="4195" y="103"/>
                  <a:pt x="4199" y="104"/>
                  <a:pt x="4202" y="106"/>
                </a:cubicBezTo>
                <a:lnTo>
                  <a:pt x="4199" y="113"/>
                </a:lnTo>
                <a:close/>
                <a:moveTo>
                  <a:pt x="722" y="113"/>
                </a:moveTo>
                <a:cubicBezTo>
                  <a:pt x="722" y="105"/>
                  <a:pt x="722" y="105"/>
                  <a:pt x="722" y="105"/>
                </a:cubicBezTo>
                <a:cubicBezTo>
                  <a:pt x="726" y="105"/>
                  <a:pt x="730" y="105"/>
                  <a:pt x="734" y="104"/>
                </a:cubicBezTo>
                <a:cubicBezTo>
                  <a:pt x="734" y="112"/>
                  <a:pt x="734" y="112"/>
                  <a:pt x="734" y="112"/>
                </a:cubicBezTo>
                <a:cubicBezTo>
                  <a:pt x="730" y="112"/>
                  <a:pt x="726" y="113"/>
                  <a:pt x="722" y="113"/>
                </a:cubicBezTo>
                <a:close/>
                <a:moveTo>
                  <a:pt x="1022" y="112"/>
                </a:moveTo>
                <a:cubicBezTo>
                  <a:pt x="1018" y="112"/>
                  <a:pt x="1014" y="112"/>
                  <a:pt x="1010" y="111"/>
                </a:cubicBezTo>
                <a:cubicBezTo>
                  <a:pt x="1011" y="103"/>
                  <a:pt x="1011" y="103"/>
                  <a:pt x="1011" y="103"/>
                </a:cubicBezTo>
                <a:cubicBezTo>
                  <a:pt x="1015" y="104"/>
                  <a:pt x="1019" y="104"/>
                  <a:pt x="1023" y="104"/>
                </a:cubicBezTo>
                <a:lnTo>
                  <a:pt x="1022" y="112"/>
                </a:lnTo>
                <a:close/>
                <a:moveTo>
                  <a:pt x="746" y="112"/>
                </a:moveTo>
                <a:cubicBezTo>
                  <a:pt x="746" y="104"/>
                  <a:pt x="746" y="104"/>
                  <a:pt x="746" y="104"/>
                </a:cubicBezTo>
                <a:cubicBezTo>
                  <a:pt x="750" y="103"/>
                  <a:pt x="754" y="103"/>
                  <a:pt x="758" y="103"/>
                </a:cubicBezTo>
                <a:cubicBezTo>
                  <a:pt x="758" y="111"/>
                  <a:pt x="758" y="111"/>
                  <a:pt x="758" y="111"/>
                </a:cubicBezTo>
                <a:cubicBezTo>
                  <a:pt x="754" y="111"/>
                  <a:pt x="750" y="111"/>
                  <a:pt x="746" y="112"/>
                </a:cubicBezTo>
                <a:close/>
                <a:moveTo>
                  <a:pt x="998" y="111"/>
                </a:moveTo>
                <a:cubicBezTo>
                  <a:pt x="994" y="111"/>
                  <a:pt x="990" y="110"/>
                  <a:pt x="986" y="110"/>
                </a:cubicBezTo>
                <a:cubicBezTo>
                  <a:pt x="987" y="102"/>
                  <a:pt x="987" y="102"/>
                  <a:pt x="987" y="102"/>
                </a:cubicBezTo>
                <a:cubicBezTo>
                  <a:pt x="991" y="102"/>
                  <a:pt x="995" y="103"/>
                  <a:pt x="999" y="103"/>
                </a:cubicBezTo>
                <a:lnTo>
                  <a:pt x="998" y="111"/>
                </a:lnTo>
                <a:close/>
                <a:moveTo>
                  <a:pt x="5780" y="110"/>
                </a:moveTo>
                <a:cubicBezTo>
                  <a:pt x="5777" y="103"/>
                  <a:pt x="5777" y="103"/>
                  <a:pt x="5777" y="103"/>
                </a:cubicBezTo>
                <a:cubicBezTo>
                  <a:pt x="5788" y="99"/>
                  <a:pt x="5788" y="99"/>
                  <a:pt x="5788" y="99"/>
                </a:cubicBezTo>
                <a:cubicBezTo>
                  <a:pt x="5791" y="106"/>
                  <a:pt x="5791" y="106"/>
                  <a:pt x="5791" y="106"/>
                </a:cubicBezTo>
                <a:lnTo>
                  <a:pt x="5780" y="110"/>
                </a:lnTo>
                <a:close/>
                <a:moveTo>
                  <a:pt x="770" y="110"/>
                </a:moveTo>
                <a:cubicBezTo>
                  <a:pt x="770" y="102"/>
                  <a:pt x="770" y="102"/>
                  <a:pt x="770" y="102"/>
                </a:cubicBezTo>
                <a:cubicBezTo>
                  <a:pt x="774" y="102"/>
                  <a:pt x="778" y="102"/>
                  <a:pt x="782" y="102"/>
                </a:cubicBezTo>
                <a:cubicBezTo>
                  <a:pt x="782" y="110"/>
                  <a:pt x="782" y="110"/>
                  <a:pt x="782" y="110"/>
                </a:cubicBezTo>
                <a:cubicBezTo>
                  <a:pt x="778" y="110"/>
                  <a:pt x="774" y="110"/>
                  <a:pt x="770" y="110"/>
                </a:cubicBezTo>
                <a:close/>
                <a:moveTo>
                  <a:pt x="974" y="110"/>
                </a:moveTo>
                <a:cubicBezTo>
                  <a:pt x="970" y="109"/>
                  <a:pt x="966" y="109"/>
                  <a:pt x="962" y="109"/>
                </a:cubicBezTo>
                <a:cubicBezTo>
                  <a:pt x="963" y="101"/>
                  <a:pt x="963" y="101"/>
                  <a:pt x="963" y="101"/>
                </a:cubicBezTo>
                <a:cubicBezTo>
                  <a:pt x="967" y="101"/>
                  <a:pt x="971" y="102"/>
                  <a:pt x="975" y="102"/>
                </a:cubicBezTo>
                <a:lnTo>
                  <a:pt x="974" y="110"/>
                </a:lnTo>
                <a:close/>
                <a:moveTo>
                  <a:pt x="794" y="109"/>
                </a:moveTo>
                <a:cubicBezTo>
                  <a:pt x="794" y="101"/>
                  <a:pt x="794" y="101"/>
                  <a:pt x="794" y="101"/>
                </a:cubicBezTo>
                <a:cubicBezTo>
                  <a:pt x="798" y="101"/>
                  <a:pt x="802" y="101"/>
                  <a:pt x="806" y="101"/>
                </a:cubicBezTo>
                <a:cubicBezTo>
                  <a:pt x="806" y="109"/>
                  <a:pt x="806" y="109"/>
                  <a:pt x="806" y="109"/>
                </a:cubicBezTo>
                <a:cubicBezTo>
                  <a:pt x="802" y="109"/>
                  <a:pt x="798" y="109"/>
                  <a:pt x="794" y="109"/>
                </a:cubicBezTo>
                <a:close/>
                <a:moveTo>
                  <a:pt x="950" y="109"/>
                </a:moveTo>
                <a:cubicBezTo>
                  <a:pt x="946" y="109"/>
                  <a:pt x="942" y="109"/>
                  <a:pt x="938" y="109"/>
                </a:cubicBezTo>
                <a:cubicBezTo>
                  <a:pt x="939" y="101"/>
                  <a:pt x="939" y="101"/>
                  <a:pt x="939" y="101"/>
                </a:cubicBezTo>
                <a:cubicBezTo>
                  <a:pt x="943" y="101"/>
                  <a:pt x="947" y="101"/>
                  <a:pt x="951" y="101"/>
                </a:cubicBezTo>
                <a:lnTo>
                  <a:pt x="950" y="109"/>
                </a:lnTo>
                <a:close/>
                <a:moveTo>
                  <a:pt x="818" y="109"/>
                </a:moveTo>
                <a:cubicBezTo>
                  <a:pt x="818" y="101"/>
                  <a:pt x="818" y="101"/>
                  <a:pt x="818" y="101"/>
                </a:cubicBezTo>
                <a:cubicBezTo>
                  <a:pt x="822" y="101"/>
                  <a:pt x="826" y="100"/>
                  <a:pt x="830" y="100"/>
                </a:cubicBezTo>
                <a:cubicBezTo>
                  <a:pt x="830" y="108"/>
                  <a:pt x="830" y="108"/>
                  <a:pt x="830" y="108"/>
                </a:cubicBezTo>
                <a:cubicBezTo>
                  <a:pt x="826" y="108"/>
                  <a:pt x="822" y="109"/>
                  <a:pt x="818" y="109"/>
                </a:cubicBezTo>
                <a:close/>
                <a:moveTo>
                  <a:pt x="926" y="108"/>
                </a:moveTo>
                <a:cubicBezTo>
                  <a:pt x="922" y="108"/>
                  <a:pt x="918" y="108"/>
                  <a:pt x="914" y="108"/>
                </a:cubicBezTo>
                <a:cubicBezTo>
                  <a:pt x="914" y="100"/>
                  <a:pt x="914" y="100"/>
                  <a:pt x="914" y="100"/>
                </a:cubicBezTo>
                <a:cubicBezTo>
                  <a:pt x="918" y="100"/>
                  <a:pt x="923" y="100"/>
                  <a:pt x="927" y="100"/>
                </a:cubicBezTo>
                <a:lnTo>
                  <a:pt x="926" y="108"/>
                </a:lnTo>
                <a:close/>
                <a:moveTo>
                  <a:pt x="842" y="108"/>
                </a:moveTo>
                <a:cubicBezTo>
                  <a:pt x="842" y="100"/>
                  <a:pt x="842" y="100"/>
                  <a:pt x="842" y="100"/>
                </a:cubicBezTo>
                <a:cubicBezTo>
                  <a:pt x="846" y="100"/>
                  <a:pt x="850" y="100"/>
                  <a:pt x="854" y="100"/>
                </a:cubicBezTo>
                <a:cubicBezTo>
                  <a:pt x="854" y="108"/>
                  <a:pt x="854" y="108"/>
                  <a:pt x="854" y="108"/>
                </a:cubicBezTo>
                <a:cubicBezTo>
                  <a:pt x="850" y="108"/>
                  <a:pt x="846" y="108"/>
                  <a:pt x="842" y="108"/>
                </a:cubicBezTo>
                <a:close/>
                <a:moveTo>
                  <a:pt x="902" y="108"/>
                </a:moveTo>
                <a:cubicBezTo>
                  <a:pt x="898" y="108"/>
                  <a:pt x="894" y="108"/>
                  <a:pt x="890" y="108"/>
                </a:cubicBezTo>
                <a:cubicBezTo>
                  <a:pt x="890" y="100"/>
                  <a:pt x="890" y="100"/>
                  <a:pt x="890" y="100"/>
                </a:cubicBezTo>
                <a:cubicBezTo>
                  <a:pt x="894" y="100"/>
                  <a:pt x="898" y="100"/>
                  <a:pt x="902" y="100"/>
                </a:cubicBezTo>
                <a:lnTo>
                  <a:pt x="902" y="108"/>
                </a:lnTo>
                <a:close/>
                <a:moveTo>
                  <a:pt x="866" y="108"/>
                </a:moveTo>
                <a:cubicBezTo>
                  <a:pt x="866" y="100"/>
                  <a:pt x="866" y="100"/>
                  <a:pt x="866" y="100"/>
                </a:cubicBezTo>
                <a:cubicBezTo>
                  <a:pt x="870" y="100"/>
                  <a:pt x="874" y="100"/>
                  <a:pt x="878" y="100"/>
                </a:cubicBezTo>
                <a:cubicBezTo>
                  <a:pt x="878" y="108"/>
                  <a:pt x="878" y="108"/>
                  <a:pt x="878" y="108"/>
                </a:cubicBezTo>
                <a:cubicBezTo>
                  <a:pt x="874" y="108"/>
                  <a:pt x="870" y="108"/>
                  <a:pt x="866" y="108"/>
                </a:cubicBezTo>
                <a:close/>
                <a:moveTo>
                  <a:pt x="3182" y="108"/>
                </a:moveTo>
                <a:cubicBezTo>
                  <a:pt x="3179" y="100"/>
                  <a:pt x="3179" y="100"/>
                  <a:pt x="3179" y="100"/>
                </a:cubicBezTo>
                <a:cubicBezTo>
                  <a:pt x="3183" y="99"/>
                  <a:pt x="3187" y="97"/>
                  <a:pt x="3191" y="96"/>
                </a:cubicBezTo>
                <a:cubicBezTo>
                  <a:pt x="3194" y="103"/>
                  <a:pt x="3194" y="103"/>
                  <a:pt x="3194" y="103"/>
                </a:cubicBezTo>
                <a:cubicBezTo>
                  <a:pt x="3190" y="105"/>
                  <a:pt x="3186" y="106"/>
                  <a:pt x="3182" y="108"/>
                </a:cubicBezTo>
                <a:close/>
                <a:moveTo>
                  <a:pt x="4177" y="104"/>
                </a:moveTo>
                <a:cubicBezTo>
                  <a:pt x="4173" y="102"/>
                  <a:pt x="4170" y="100"/>
                  <a:pt x="4166" y="99"/>
                </a:cubicBezTo>
                <a:cubicBezTo>
                  <a:pt x="4169" y="91"/>
                  <a:pt x="4169" y="91"/>
                  <a:pt x="4169" y="91"/>
                </a:cubicBezTo>
                <a:cubicBezTo>
                  <a:pt x="4173" y="93"/>
                  <a:pt x="4176" y="95"/>
                  <a:pt x="4180" y="96"/>
                </a:cubicBezTo>
                <a:lnTo>
                  <a:pt x="4177" y="104"/>
                </a:lnTo>
                <a:close/>
                <a:moveTo>
                  <a:pt x="3205" y="99"/>
                </a:moveTo>
                <a:cubicBezTo>
                  <a:pt x="3202" y="92"/>
                  <a:pt x="3202" y="92"/>
                  <a:pt x="3202" y="92"/>
                </a:cubicBezTo>
                <a:cubicBezTo>
                  <a:pt x="3206" y="90"/>
                  <a:pt x="3210" y="89"/>
                  <a:pt x="3213" y="88"/>
                </a:cubicBezTo>
                <a:cubicBezTo>
                  <a:pt x="3216" y="95"/>
                  <a:pt x="3216" y="95"/>
                  <a:pt x="3216" y="95"/>
                </a:cubicBezTo>
                <a:cubicBezTo>
                  <a:pt x="3212" y="96"/>
                  <a:pt x="3209" y="98"/>
                  <a:pt x="3205" y="99"/>
                </a:cubicBezTo>
                <a:close/>
                <a:moveTo>
                  <a:pt x="4155" y="94"/>
                </a:moveTo>
                <a:cubicBezTo>
                  <a:pt x="4151" y="93"/>
                  <a:pt x="4147" y="91"/>
                  <a:pt x="4144" y="90"/>
                </a:cubicBezTo>
                <a:cubicBezTo>
                  <a:pt x="4147" y="82"/>
                  <a:pt x="4147" y="82"/>
                  <a:pt x="4147" y="82"/>
                </a:cubicBezTo>
                <a:cubicBezTo>
                  <a:pt x="4150" y="84"/>
                  <a:pt x="4154" y="85"/>
                  <a:pt x="4158" y="87"/>
                </a:cubicBezTo>
                <a:lnTo>
                  <a:pt x="4155" y="94"/>
                </a:lnTo>
                <a:close/>
                <a:moveTo>
                  <a:pt x="3227" y="91"/>
                </a:moveTo>
                <a:cubicBezTo>
                  <a:pt x="3225" y="83"/>
                  <a:pt x="3225" y="83"/>
                  <a:pt x="3225" y="83"/>
                </a:cubicBezTo>
                <a:cubicBezTo>
                  <a:pt x="3228" y="82"/>
                  <a:pt x="3232" y="81"/>
                  <a:pt x="3236" y="79"/>
                </a:cubicBezTo>
                <a:cubicBezTo>
                  <a:pt x="3239" y="87"/>
                  <a:pt x="3239" y="87"/>
                  <a:pt x="3239" y="87"/>
                </a:cubicBezTo>
                <a:cubicBezTo>
                  <a:pt x="3235" y="88"/>
                  <a:pt x="3231" y="90"/>
                  <a:pt x="3227" y="91"/>
                </a:cubicBezTo>
                <a:close/>
                <a:moveTo>
                  <a:pt x="4132" y="85"/>
                </a:moveTo>
                <a:cubicBezTo>
                  <a:pt x="4129" y="84"/>
                  <a:pt x="4125" y="83"/>
                  <a:pt x="4121" y="81"/>
                </a:cubicBezTo>
                <a:cubicBezTo>
                  <a:pt x="4124" y="74"/>
                  <a:pt x="4124" y="74"/>
                  <a:pt x="4124" y="74"/>
                </a:cubicBezTo>
                <a:cubicBezTo>
                  <a:pt x="4128" y="75"/>
                  <a:pt x="4132" y="77"/>
                  <a:pt x="4135" y="78"/>
                </a:cubicBezTo>
                <a:lnTo>
                  <a:pt x="4132" y="85"/>
                </a:lnTo>
                <a:close/>
                <a:moveTo>
                  <a:pt x="3250" y="83"/>
                </a:moveTo>
                <a:cubicBezTo>
                  <a:pt x="3247" y="76"/>
                  <a:pt x="3247" y="76"/>
                  <a:pt x="3247" y="76"/>
                </a:cubicBezTo>
                <a:cubicBezTo>
                  <a:pt x="3251" y="74"/>
                  <a:pt x="3255" y="73"/>
                  <a:pt x="3259" y="72"/>
                </a:cubicBezTo>
                <a:cubicBezTo>
                  <a:pt x="3261" y="79"/>
                  <a:pt x="3261" y="79"/>
                  <a:pt x="3261" y="79"/>
                </a:cubicBezTo>
                <a:cubicBezTo>
                  <a:pt x="3257" y="81"/>
                  <a:pt x="3254" y="82"/>
                  <a:pt x="3250" y="83"/>
                </a:cubicBezTo>
                <a:close/>
                <a:moveTo>
                  <a:pt x="4110" y="77"/>
                </a:moveTo>
                <a:cubicBezTo>
                  <a:pt x="4106" y="76"/>
                  <a:pt x="4102" y="75"/>
                  <a:pt x="4099" y="73"/>
                </a:cubicBezTo>
                <a:cubicBezTo>
                  <a:pt x="4101" y="66"/>
                  <a:pt x="4101" y="66"/>
                  <a:pt x="4101" y="66"/>
                </a:cubicBezTo>
                <a:cubicBezTo>
                  <a:pt x="4105" y="67"/>
                  <a:pt x="4109" y="68"/>
                  <a:pt x="4113" y="70"/>
                </a:cubicBezTo>
                <a:lnTo>
                  <a:pt x="4110" y="77"/>
                </a:lnTo>
                <a:close/>
                <a:moveTo>
                  <a:pt x="3273" y="76"/>
                </a:moveTo>
                <a:cubicBezTo>
                  <a:pt x="3270" y="68"/>
                  <a:pt x="3270" y="68"/>
                  <a:pt x="3270" y="68"/>
                </a:cubicBezTo>
                <a:cubicBezTo>
                  <a:pt x="3274" y="67"/>
                  <a:pt x="3278" y="65"/>
                  <a:pt x="3282" y="64"/>
                </a:cubicBezTo>
                <a:cubicBezTo>
                  <a:pt x="3284" y="72"/>
                  <a:pt x="3284" y="72"/>
                  <a:pt x="3284" y="72"/>
                </a:cubicBezTo>
                <a:cubicBezTo>
                  <a:pt x="3280" y="73"/>
                  <a:pt x="3276" y="74"/>
                  <a:pt x="3273" y="76"/>
                </a:cubicBezTo>
                <a:close/>
                <a:moveTo>
                  <a:pt x="4087" y="69"/>
                </a:moveTo>
                <a:cubicBezTo>
                  <a:pt x="4083" y="68"/>
                  <a:pt x="4080" y="67"/>
                  <a:pt x="4076" y="66"/>
                </a:cubicBezTo>
                <a:cubicBezTo>
                  <a:pt x="4078" y="58"/>
                  <a:pt x="4078" y="58"/>
                  <a:pt x="4078" y="58"/>
                </a:cubicBezTo>
                <a:cubicBezTo>
                  <a:pt x="4082" y="59"/>
                  <a:pt x="4086" y="61"/>
                  <a:pt x="4090" y="62"/>
                </a:cubicBezTo>
                <a:lnTo>
                  <a:pt x="4087" y="69"/>
                </a:lnTo>
                <a:close/>
                <a:moveTo>
                  <a:pt x="3295" y="68"/>
                </a:moveTo>
                <a:cubicBezTo>
                  <a:pt x="3293" y="61"/>
                  <a:pt x="3293" y="61"/>
                  <a:pt x="3293" y="61"/>
                </a:cubicBezTo>
                <a:cubicBezTo>
                  <a:pt x="3297" y="59"/>
                  <a:pt x="3301" y="58"/>
                  <a:pt x="3305" y="57"/>
                </a:cubicBezTo>
                <a:cubicBezTo>
                  <a:pt x="3307" y="65"/>
                  <a:pt x="3307" y="65"/>
                  <a:pt x="3307" y="65"/>
                </a:cubicBezTo>
                <a:cubicBezTo>
                  <a:pt x="3303" y="66"/>
                  <a:pt x="3299" y="67"/>
                  <a:pt x="3295" y="68"/>
                </a:cubicBezTo>
                <a:close/>
                <a:moveTo>
                  <a:pt x="4064" y="62"/>
                </a:moveTo>
                <a:cubicBezTo>
                  <a:pt x="4060" y="61"/>
                  <a:pt x="4057" y="60"/>
                  <a:pt x="4053" y="59"/>
                </a:cubicBezTo>
                <a:cubicBezTo>
                  <a:pt x="4055" y="51"/>
                  <a:pt x="4055" y="51"/>
                  <a:pt x="4055" y="51"/>
                </a:cubicBezTo>
                <a:cubicBezTo>
                  <a:pt x="4059" y="52"/>
                  <a:pt x="4063" y="53"/>
                  <a:pt x="4067" y="55"/>
                </a:cubicBezTo>
                <a:lnTo>
                  <a:pt x="4064" y="62"/>
                </a:lnTo>
                <a:close/>
                <a:moveTo>
                  <a:pt x="3318" y="61"/>
                </a:moveTo>
                <a:cubicBezTo>
                  <a:pt x="3316" y="54"/>
                  <a:pt x="3316" y="54"/>
                  <a:pt x="3316" y="54"/>
                </a:cubicBezTo>
                <a:cubicBezTo>
                  <a:pt x="3320" y="53"/>
                  <a:pt x="3324" y="51"/>
                  <a:pt x="3328" y="50"/>
                </a:cubicBezTo>
                <a:cubicBezTo>
                  <a:pt x="3330" y="58"/>
                  <a:pt x="3330" y="58"/>
                  <a:pt x="3330" y="58"/>
                </a:cubicBezTo>
                <a:cubicBezTo>
                  <a:pt x="3326" y="59"/>
                  <a:pt x="3322" y="60"/>
                  <a:pt x="3318" y="61"/>
                </a:cubicBezTo>
                <a:close/>
                <a:moveTo>
                  <a:pt x="4041" y="55"/>
                </a:moveTo>
                <a:cubicBezTo>
                  <a:pt x="4037" y="54"/>
                  <a:pt x="4033" y="53"/>
                  <a:pt x="4030" y="52"/>
                </a:cubicBezTo>
                <a:cubicBezTo>
                  <a:pt x="4032" y="45"/>
                  <a:pt x="4032" y="45"/>
                  <a:pt x="4032" y="45"/>
                </a:cubicBezTo>
                <a:cubicBezTo>
                  <a:pt x="4036" y="46"/>
                  <a:pt x="4039" y="47"/>
                  <a:pt x="4043" y="48"/>
                </a:cubicBezTo>
                <a:lnTo>
                  <a:pt x="4041" y="55"/>
                </a:lnTo>
                <a:close/>
                <a:moveTo>
                  <a:pt x="3341" y="55"/>
                </a:moveTo>
                <a:cubicBezTo>
                  <a:pt x="3339" y="47"/>
                  <a:pt x="3339" y="47"/>
                  <a:pt x="3339" y="47"/>
                </a:cubicBezTo>
                <a:cubicBezTo>
                  <a:pt x="3343" y="46"/>
                  <a:pt x="3347" y="45"/>
                  <a:pt x="3351" y="44"/>
                </a:cubicBezTo>
                <a:cubicBezTo>
                  <a:pt x="3353" y="52"/>
                  <a:pt x="3353" y="52"/>
                  <a:pt x="3353" y="52"/>
                </a:cubicBezTo>
                <a:cubicBezTo>
                  <a:pt x="3349" y="53"/>
                  <a:pt x="3345" y="54"/>
                  <a:pt x="3341" y="55"/>
                </a:cubicBezTo>
                <a:close/>
                <a:moveTo>
                  <a:pt x="4018" y="49"/>
                </a:moveTo>
                <a:cubicBezTo>
                  <a:pt x="4014" y="48"/>
                  <a:pt x="4010" y="47"/>
                  <a:pt x="4006" y="46"/>
                </a:cubicBezTo>
                <a:cubicBezTo>
                  <a:pt x="4008" y="38"/>
                  <a:pt x="4008" y="38"/>
                  <a:pt x="4008" y="38"/>
                </a:cubicBezTo>
                <a:cubicBezTo>
                  <a:pt x="4012" y="39"/>
                  <a:pt x="4016" y="40"/>
                  <a:pt x="4020" y="41"/>
                </a:cubicBezTo>
                <a:lnTo>
                  <a:pt x="4018" y="49"/>
                </a:lnTo>
                <a:close/>
                <a:moveTo>
                  <a:pt x="3365" y="49"/>
                </a:moveTo>
                <a:cubicBezTo>
                  <a:pt x="3363" y="41"/>
                  <a:pt x="3363" y="41"/>
                  <a:pt x="3363" y="41"/>
                </a:cubicBezTo>
                <a:cubicBezTo>
                  <a:pt x="3367" y="40"/>
                  <a:pt x="3370" y="39"/>
                  <a:pt x="3374" y="38"/>
                </a:cubicBezTo>
                <a:cubicBezTo>
                  <a:pt x="3376" y="46"/>
                  <a:pt x="3376" y="46"/>
                  <a:pt x="3376" y="46"/>
                </a:cubicBezTo>
                <a:cubicBezTo>
                  <a:pt x="3372" y="47"/>
                  <a:pt x="3369" y="48"/>
                  <a:pt x="3365" y="49"/>
                </a:cubicBezTo>
                <a:close/>
                <a:moveTo>
                  <a:pt x="3995" y="43"/>
                </a:moveTo>
                <a:cubicBezTo>
                  <a:pt x="3991" y="42"/>
                  <a:pt x="3987" y="42"/>
                  <a:pt x="3983" y="41"/>
                </a:cubicBezTo>
                <a:cubicBezTo>
                  <a:pt x="3985" y="33"/>
                  <a:pt x="3985" y="33"/>
                  <a:pt x="3985" y="33"/>
                </a:cubicBezTo>
                <a:cubicBezTo>
                  <a:pt x="3989" y="34"/>
                  <a:pt x="3993" y="35"/>
                  <a:pt x="3996" y="36"/>
                </a:cubicBezTo>
                <a:lnTo>
                  <a:pt x="3995" y="43"/>
                </a:lnTo>
                <a:close/>
                <a:moveTo>
                  <a:pt x="3388" y="43"/>
                </a:moveTo>
                <a:cubicBezTo>
                  <a:pt x="3386" y="35"/>
                  <a:pt x="3386" y="35"/>
                  <a:pt x="3386" y="35"/>
                </a:cubicBezTo>
                <a:cubicBezTo>
                  <a:pt x="3390" y="34"/>
                  <a:pt x="3394" y="33"/>
                  <a:pt x="3398" y="32"/>
                </a:cubicBezTo>
                <a:cubicBezTo>
                  <a:pt x="3400" y="40"/>
                  <a:pt x="3400" y="40"/>
                  <a:pt x="3400" y="40"/>
                </a:cubicBezTo>
                <a:cubicBezTo>
                  <a:pt x="3396" y="41"/>
                  <a:pt x="3392" y="42"/>
                  <a:pt x="3388" y="43"/>
                </a:cubicBezTo>
                <a:close/>
                <a:moveTo>
                  <a:pt x="3971" y="38"/>
                </a:moveTo>
                <a:cubicBezTo>
                  <a:pt x="3967" y="37"/>
                  <a:pt x="3963" y="36"/>
                  <a:pt x="3959" y="36"/>
                </a:cubicBezTo>
                <a:cubicBezTo>
                  <a:pt x="3961" y="28"/>
                  <a:pt x="3961" y="28"/>
                  <a:pt x="3961" y="28"/>
                </a:cubicBezTo>
                <a:cubicBezTo>
                  <a:pt x="3965" y="29"/>
                  <a:pt x="3969" y="29"/>
                  <a:pt x="3973" y="30"/>
                </a:cubicBezTo>
                <a:lnTo>
                  <a:pt x="3971" y="38"/>
                </a:lnTo>
                <a:close/>
                <a:moveTo>
                  <a:pt x="3411" y="37"/>
                </a:moveTo>
                <a:cubicBezTo>
                  <a:pt x="3410" y="30"/>
                  <a:pt x="3410" y="30"/>
                  <a:pt x="3410" y="30"/>
                </a:cubicBezTo>
                <a:cubicBezTo>
                  <a:pt x="3414" y="29"/>
                  <a:pt x="3417" y="28"/>
                  <a:pt x="3421" y="27"/>
                </a:cubicBezTo>
                <a:cubicBezTo>
                  <a:pt x="3423" y="35"/>
                  <a:pt x="3423" y="35"/>
                  <a:pt x="3423" y="35"/>
                </a:cubicBezTo>
                <a:cubicBezTo>
                  <a:pt x="3419" y="36"/>
                  <a:pt x="3415" y="37"/>
                  <a:pt x="3411" y="37"/>
                </a:cubicBezTo>
                <a:close/>
                <a:moveTo>
                  <a:pt x="3948" y="33"/>
                </a:moveTo>
                <a:cubicBezTo>
                  <a:pt x="3944" y="32"/>
                  <a:pt x="3940" y="32"/>
                  <a:pt x="3936" y="31"/>
                </a:cubicBezTo>
                <a:cubicBezTo>
                  <a:pt x="3937" y="23"/>
                  <a:pt x="3937" y="23"/>
                  <a:pt x="3937" y="23"/>
                </a:cubicBezTo>
                <a:cubicBezTo>
                  <a:pt x="3941" y="24"/>
                  <a:pt x="3945" y="25"/>
                  <a:pt x="3949" y="25"/>
                </a:cubicBezTo>
                <a:lnTo>
                  <a:pt x="3948" y="33"/>
                </a:lnTo>
                <a:close/>
                <a:moveTo>
                  <a:pt x="3435" y="33"/>
                </a:moveTo>
                <a:cubicBezTo>
                  <a:pt x="3433" y="25"/>
                  <a:pt x="3433" y="25"/>
                  <a:pt x="3433" y="25"/>
                </a:cubicBezTo>
                <a:cubicBezTo>
                  <a:pt x="3437" y="24"/>
                  <a:pt x="3441" y="23"/>
                  <a:pt x="3445" y="22"/>
                </a:cubicBezTo>
                <a:cubicBezTo>
                  <a:pt x="3447" y="30"/>
                  <a:pt x="3447" y="30"/>
                  <a:pt x="3447" y="30"/>
                </a:cubicBezTo>
                <a:cubicBezTo>
                  <a:pt x="3443" y="31"/>
                  <a:pt x="3439" y="32"/>
                  <a:pt x="3435" y="33"/>
                </a:cubicBezTo>
                <a:close/>
                <a:moveTo>
                  <a:pt x="3924" y="29"/>
                </a:moveTo>
                <a:cubicBezTo>
                  <a:pt x="3920" y="28"/>
                  <a:pt x="3916" y="27"/>
                  <a:pt x="3912" y="27"/>
                </a:cubicBezTo>
                <a:cubicBezTo>
                  <a:pt x="3914" y="19"/>
                  <a:pt x="3914" y="19"/>
                  <a:pt x="3914" y="19"/>
                </a:cubicBezTo>
                <a:cubicBezTo>
                  <a:pt x="3918" y="19"/>
                  <a:pt x="3921" y="20"/>
                  <a:pt x="3925" y="21"/>
                </a:cubicBezTo>
                <a:lnTo>
                  <a:pt x="3924" y="29"/>
                </a:lnTo>
                <a:close/>
                <a:moveTo>
                  <a:pt x="3458" y="28"/>
                </a:moveTo>
                <a:cubicBezTo>
                  <a:pt x="3457" y="20"/>
                  <a:pt x="3457" y="20"/>
                  <a:pt x="3457" y="20"/>
                </a:cubicBezTo>
                <a:cubicBezTo>
                  <a:pt x="3460" y="20"/>
                  <a:pt x="3464" y="19"/>
                  <a:pt x="3467" y="18"/>
                </a:cubicBezTo>
                <a:cubicBezTo>
                  <a:pt x="3469" y="18"/>
                  <a:pt x="3469" y="18"/>
                  <a:pt x="3469" y="18"/>
                </a:cubicBezTo>
                <a:cubicBezTo>
                  <a:pt x="3470" y="26"/>
                  <a:pt x="3470" y="26"/>
                  <a:pt x="3470" y="26"/>
                </a:cubicBezTo>
                <a:cubicBezTo>
                  <a:pt x="3468" y="26"/>
                  <a:pt x="3468" y="26"/>
                  <a:pt x="3468" y="26"/>
                </a:cubicBezTo>
                <a:cubicBezTo>
                  <a:pt x="3465" y="27"/>
                  <a:pt x="3462" y="27"/>
                  <a:pt x="3458" y="28"/>
                </a:cubicBezTo>
                <a:close/>
                <a:moveTo>
                  <a:pt x="3900" y="25"/>
                </a:moveTo>
                <a:cubicBezTo>
                  <a:pt x="3896" y="24"/>
                  <a:pt x="3892" y="23"/>
                  <a:pt x="3888" y="23"/>
                </a:cubicBezTo>
                <a:cubicBezTo>
                  <a:pt x="3890" y="15"/>
                  <a:pt x="3890" y="15"/>
                  <a:pt x="3890" y="15"/>
                </a:cubicBezTo>
                <a:cubicBezTo>
                  <a:pt x="3894" y="16"/>
                  <a:pt x="3898" y="16"/>
                  <a:pt x="3902" y="17"/>
                </a:cubicBezTo>
                <a:lnTo>
                  <a:pt x="3900" y="25"/>
                </a:lnTo>
                <a:close/>
                <a:moveTo>
                  <a:pt x="3482" y="24"/>
                </a:moveTo>
                <a:cubicBezTo>
                  <a:pt x="3481" y="16"/>
                  <a:pt x="3481" y="16"/>
                  <a:pt x="3481" y="16"/>
                </a:cubicBezTo>
                <a:cubicBezTo>
                  <a:pt x="3485" y="15"/>
                  <a:pt x="3489" y="15"/>
                  <a:pt x="3493" y="14"/>
                </a:cubicBezTo>
                <a:cubicBezTo>
                  <a:pt x="3494" y="22"/>
                  <a:pt x="3494" y="22"/>
                  <a:pt x="3494" y="22"/>
                </a:cubicBezTo>
                <a:cubicBezTo>
                  <a:pt x="3490" y="23"/>
                  <a:pt x="3486" y="23"/>
                  <a:pt x="3482" y="24"/>
                </a:cubicBezTo>
                <a:close/>
                <a:moveTo>
                  <a:pt x="3877" y="21"/>
                </a:moveTo>
                <a:cubicBezTo>
                  <a:pt x="3873" y="21"/>
                  <a:pt x="3869" y="20"/>
                  <a:pt x="3865" y="20"/>
                </a:cubicBezTo>
                <a:cubicBezTo>
                  <a:pt x="3866" y="12"/>
                  <a:pt x="3866" y="12"/>
                  <a:pt x="3866" y="12"/>
                </a:cubicBezTo>
                <a:cubicBezTo>
                  <a:pt x="3870" y="12"/>
                  <a:pt x="3874" y="13"/>
                  <a:pt x="3878" y="13"/>
                </a:cubicBezTo>
                <a:lnTo>
                  <a:pt x="3877" y="21"/>
                </a:lnTo>
                <a:close/>
                <a:moveTo>
                  <a:pt x="3506" y="20"/>
                </a:moveTo>
                <a:cubicBezTo>
                  <a:pt x="3505" y="12"/>
                  <a:pt x="3505" y="12"/>
                  <a:pt x="3505" y="12"/>
                </a:cubicBezTo>
                <a:cubicBezTo>
                  <a:pt x="3509" y="12"/>
                  <a:pt x="3513" y="11"/>
                  <a:pt x="3517" y="11"/>
                </a:cubicBezTo>
                <a:cubicBezTo>
                  <a:pt x="3518" y="19"/>
                  <a:pt x="3518" y="19"/>
                  <a:pt x="3518" y="19"/>
                </a:cubicBezTo>
                <a:cubicBezTo>
                  <a:pt x="3514" y="19"/>
                  <a:pt x="3510" y="20"/>
                  <a:pt x="3506" y="20"/>
                </a:cubicBezTo>
                <a:close/>
                <a:moveTo>
                  <a:pt x="3853" y="18"/>
                </a:moveTo>
                <a:cubicBezTo>
                  <a:pt x="3849" y="18"/>
                  <a:pt x="3845" y="17"/>
                  <a:pt x="3841" y="17"/>
                </a:cubicBezTo>
                <a:cubicBezTo>
                  <a:pt x="3842" y="9"/>
                  <a:pt x="3842" y="9"/>
                  <a:pt x="3842" y="9"/>
                </a:cubicBezTo>
                <a:cubicBezTo>
                  <a:pt x="3846" y="9"/>
                  <a:pt x="3850" y="10"/>
                  <a:pt x="3854" y="10"/>
                </a:cubicBezTo>
                <a:lnTo>
                  <a:pt x="3853" y="18"/>
                </a:lnTo>
                <a:close/>
                <a:moveTo>
                  <a:pt x="3529" y="17"/>
                </a:moveTo>
                <a:cubicBezTo>
                  <a:pt x="3529" y="9"/>
                  <a:pt x="3529" y="9"/>
                  <a:pt x="3529" y="9"/>
                </a:cubicBezTo>
                <a:cubicBezTo>
                  <a:pt x="3533" y="9"/>
                  <a:pt x="3537" y="8"/>
                  <a:pt x="3541" y="8"/>
                </a:cubicBezTo>
                <a:cubicBezTo>
                  <a:pt x="3541" y="16"/>
                  <a:pt x="3541" y="16"/>
                  <a:pt x="3541" y="16"/>
                </a:cubicBezTo>
                <a:cubicBezTo>
                  <a:pt x="3537" y="16"/>
                  <a:pt x="3533" y="17"/>
                  <a:pt x="3529" y="17"/>
                </a:cubicBezTo>
                <a:close/>
                <a:moveTo>
                  <a:pt x="3829" y="15"/>
                </a:moveTo>
                <a:cubicBezTo>
                  <a:pt x="3825" y="15"/>
                  <a:pt x="3821" y="14"/>
                  <a:pt x="3817" y="14"/>
                </a:cubicBezTo>
                <a:cubicBezTo>
                  <a:pt x="3818" y="6"/>
                  <a:pt x="3818" y="6"/>
                  <a:pt x="3818" y="6"/>
                </a:cubicBezTo>
                <a:cubicBezTo>
                  <a:pt x="3822" y="7"/>
                  <a:pt x="3826" y="7"/>
                  <a:pt x="3830" y="7"/>
                </a:cubicBezTo>
                <a:lnTo>
                  <a:pt x="3829" y="15"/>
                </a:lnTo>
                <a:close/>
                <a:moveTo>
                  <a:pt x="3553" y="15"/>
                </a:moveTo>
                <a:cubicBezTo>
                  <a:pt x="3553" y="7"/>
                  <a:pt x="3553" y="7"/>
                  <a:pt x="3553" y="7"/>
                </a:cubicBezTo>
                <a:cubicBezTo>
                  <a:pt x="3557" y="6"/>
                  <a:pt x="3561" y="6"/>
                  <a:pt x="3565" y="5"/>
                </a:cubicBezTo>
                <a:cubicBezTo>
                  <a:pt x="3565" y="13"/>
                  <a:pt x="3565" y="13"/>
                  <a:pt x="3565" y="13"/>
                </a:cubicBezTo>
                <a:cubicBezTo>
                  <a:pt x="3561" y="14"/>
                  <a:pt x="3557" y="14"/>
                  <a:pt x="3553" y="15"/>
                </a:cubicBezTo>
                <a:close/>
                <a:moveTo>
                  <a:pt x="3805" y="13"/>
                </a:moveTo>
                <a:cubicBezTo>
                  <a:pt x="3801" y="13"/>
                  <a:pt x="3797" y="12"/>
                  <a:pt x="3793" y="12"/>
                </a:cubicBezTo>
                <a:cubicBezTo>
                  <a:pt x="3794" y="4"/>
                  <a:pt x="3794" y="4"/>
                  <a:pt x="3794" y="4"/>
                </a:cubicBezTo>
                <a:cubicBezTo>
                  <a:pt x="3798" y="4"/>
                  <a:pt x="3802" y="5"/>
                  <a:pt x="3806" y="5"/>
                </a:cubicBezTo>
                <a:lnTo>
                  <a:pt x="3805" y="13"/>
                </a:lnTo>
                <a:close/>
                <a:moveTo>
                  <a:pt x="3577" y="12"/>
                </a:moveTo>
                <a:cubicBezTo>
                  <a:pt x="3577" y="4"/>
                  <a:pt x="3577" y="4"/>
                  <a:pt x="3577" y="4"/>
                </a:cubicBezTo>
                <a:cubicBezTo>
                  <a:pt x="3581" y="4"/>
                  <a:pt x="3585" y="4"/>
                  <a:pt x="3589" y="4"/>
                </a:cubicBezTo>
                <a:cubicBezTo>
                  <a:pt x="3589" y="11"/>
                  <a:pt x="3589" y="11"/>
                  <a:pt x="3589" y="11"/>
                </a:cubicBezTo>
                <a:cubicBezTo>
                  <a:pt x="3585" y="12"/>
                  <a:pt x="3581" y="12"/>
                  <a:pt x="3577" y="12"/>
                </a:cubicBezTo>
                <a:close/>
                <a:moveTo>
                  <a:pt x="3781" y="11"/>
                </a:moveTo>
                <a:cubicBezTo>
                  <a:pt x="3777" y="11"/>
                  <a:pt x="3773" y="11"/>
                  <a:pt x="3769" y="10"/>
                </a:cubicBezTo>
                <a:cubicBezTo>
                  <a:pt x="3770" y="2"/>
                  <a:pt x="3770" y="2"/>
                  <a:pt x="3770" y="2"/>
                </a:cubicBezTo>
                <a:cubicBezTo>
                  <a:pt x="3774" y="3"/>
                  <a:pt x="3778" y="3"/>
                  <a:pt x="3782" y="3"/>
                </a:cubicBezTo>
                <a:lnTo>
                  <a:pt x="3781" y="11"/>
                </a:lnTo>
                <a:close/>
                <a:moveTo>
                  <a:pt x="3601" y="11"/>
                </a:moveTo>
                <a:cubicBezTo>
                  <a:pt x="3601" y="3"/>
                  <a:pt x="3601" y="3"/>
                  <a:pt x="3601" y="3"/>
                </a:cubicBezTo>
                <a:cubicBezTo>
                  <a:pt x="3605" y="2"/>
                  <a:pt x="3609" y="2"/>
                  <a:pt x="3613" y="2"/>
                </a:cubicBezTo>
                <a:cubicBezTo>
                  <a:pt x="3613" y="10"/>
                  <a:pt x="3613" y="10"/>
                  <a:pt x="3613" y="10"/>
                </a:cubicBezTo>
                <a:cubicBezTo>
                  <a:pt x="3609" y="10"/>
                  <a:pt x="3605" y="10"/>
                  <a:pt x="3601" y="11"/>
                </a:cubicBezTo>
                <a:close/>
                <a:moveTo>
                  <a:pt x="3757" y="10"/>
                </a:moveTo>
                <a:cubicBezTo>
                  <a:pt x="3753" y="9"/>
                  <a:pt x="3749" y="9"/>
                  <a:pt x="3745" y="9"/>
                </a:cubicBezTo>
                <a:cubicBezTo>
                  <a:pt x="3745" y="1"/>
                  <a:pt x="3745" y="1"/>
                  <a:pt x="3745" y="1"/>
                </a:cubicBezTo>
                <a:cubicBezTo>
                  <a:pt x="3749" y="1"/>
                  <a:pt x="3753" y="1"/>
                  <a:pt x="3757" y="2"/>
                </a:cubicBezTo>
                <a:lnTo>
                  <a:pt x="3757" y="10"/>
                </a:lnTo>
                <a:close/>
                <a:moveTo>
                  <a:pt x="3625" y="9"/>
                </a:moveTo>
                <a:cubicBezTo>
                  <a:pt x="3625" y="1"/>
                  <a:pt x="3625" y="1"/>
                  <a:pt x="3625" y="1"/>
                </a:cubicBezTo>
                <a:cubicBezTo>
                  <a:pt x="3629" y="1"/>
                  <a:pt x="3633" y="1"/>
                  <a:pt x="3637" y="1"/>
                </a:cubicBezTo>
                <a:cubicBezTo>
                  <a:pt x="3637" y="9"/>
                  <a:pt x="3637" y="9"/>
                  <a:pt x="3637" y="9"/>
                </a:cubicBezTo>
                <a:cubicBezTo>
                  <a:pt x="3633" y="9"/>
                  <a:pt x="3629" y="9"/>
                  <a:pt x="3625" y="9"/>
                </a:cubicBezTo>
                <a:close/>
                <a:moveTo>
                  <a:pt x="3733" y="9"/>
                </a:moveTo>
                <a:cubicBezTo>
                  <a:pt x="3729" y="9"/>
                  <a:pt x="3725" y="8"/>
                  <a:pt x="3721" y="8"/>
                </a:cubicBezTo>
                <a:cubicBezTo>
                  <a:pt x="3721" y="0"/>
                  <a:pt x="3721" y="0"/>
                  <a:pt x="3721" y="0"/>
                </a:cubicBezTo>
                <a:cubicBezTo>
                  <a:pt x="3725" y="0"/>
                  <a:pt x="3729" y="1"/>
                  <a:pt x="3733" y="1"/>
                </a:cubicBezTo>
                <a:lnTo>
                  <a:pt x="3733" y="9"/>
                </a:lnTo>
                <a:close/>
                <a:moveTo>
                  <a:pt x="3649" y="8"/>
                </a:moveTo>
                <a:cubicBezTo>
                  <a:pt x="3649" y="0"/>
                  <a:pt x="3649" y="0"/>
                  <a:pt x="3649" y="0"/>
                </a:cubicBezTo>
                <a:cubicBezTo>
                  <a:pt x="3653" y="0"/>
                  <a:pt x="3657" y="0"/>
                  <a:pt x="3661" y="0"/>
                </a:cubicBezTo>
                <a:cubicBezTo>
                  <a:pt x="3661" y="8"/>
                  <a:pt x="3661" y="8"/>
                  <a:pt x="3661" y="8"/>
                </a:cubicBezTo>
                <a:cubicBezTo>
                  <a:pt x="3657" y="8"/>
                  <a:pt x="3653" y="8"/>
                  <a:pt x="3649" y="8"/>
                </a:cubicBezTo>
                <a:close/>
                <a:moveTo>
                  <a:pt x="3709" y="8"/>
                </a:moveTo>
                <a:cubicBezTo>
                  <a:pt x="3705" y="8"/>
                  <a:pt x="3701" y="8"/>
                  <a:pt x="3697" y="8"/>
                </a:cubicBezTo>
                <a:cubicBezTo>
                  <a:pt x="3697" y="0"/>
                  <a:pt x="3697" y="0"/>
                  <a:pt x="3697" y="0"/>
                </a:cubicBezTo>
                <a:cubicBezTo>
                  <a:pt x="3701" y="0"/>
                  <a:pt x="3705" y="0"/>
                  <a:pt x="3709" y="0"/>
                </a:cubicBezTo>
                <a:lnTo>
                  <a:pt x="3709" y="8"/>
                </a:lnTo>
                <a:close/>
                <a:moveTo>
                  <a:pt x="3673" y="8"/>
                </a:moveTo>
                <a:cubicBezTo>
                  <a:pt x="3673" y="0"/>
                  <a:pt x="3673" y="0"/>
                  <a:pt x="3673" y="0"/>
                </a:cubicBezTo>
                <a:cubicBezTo>
                  <a:pt x="3677" y="0"/>
                  <a:pt x="3681" y="0"/>
                  <a:pt x="3685" y="0"/>
                </a:cubicBezTo>
                <a:cubicBezTo>
                  <a:pt x="3685" y="8"/>
                  <a:pt x="3685" y="8"/>
                  <a:pt x="3685" y="8"/>
                </a:cubicBezTo>
                <a:cubicBezTo>
                  <a:pt x="3681" y="8"/>
                  <a:pt x="3677" y="8"/>
                  <a:pt x="3673" y="8"/>
                </a:cubicBezTo>
                <a:close/>
              </a:path>
            </a:pathLst>
          </a:custGeom>
          <a:solidFill>
            <a:srgbClr val="BEBE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66" name="Freeform 3429"/>
          <p:cNvSpPr>
            <a:spLocks/>
          </p:cNvSpPr>
          <p:nvPr/>
        </p:nvSpPr>
        <p:spPr bwMode="auto">
          <a:xfrm>
            <a:off x="1411288" y="3692525"/>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91440" tIns="45720" rIns="91440" bIns="0" numCol="1" anchor="ctr" anchorCtr="0" compatLnSpc="1">
            <a:prstTxWarp prst="textNoShape">
              <a:avLst/>
            </a:prstTxWarp>
          </a:bodyPr>
          <a:lstStyle/>
          <a:p>
            <a:pPr algn="ctr" defTabSz="1088105">
              <a:lnSpc>
                <a:spcPct val="130000"/>
              </a:lnSpc>
              <a:defRPr/>
            </a:pPr>
            <a:r>
              <a:rPr lang="en-US" sz="2000" kern="0" dirty="0" smtClean="0">
                <a:solidFill>
                  <a:srgbClr val="FFFFFF"/>
                </a:solidFill>
                <a:latin typeface="Segoe UI Light"/>
              </a:rPr>
              <a:t>Developers</a:t>
            </a:r>
          </a:p>
        </p:txBody>
      </p:sp>
      <p:grpSp>
        <p:nvGrpSpPr>
          <p:cNvPr id="62" name="Group 61"/>
          <p:cNvGrpSpPr/>
          <p:nvPr/>
        </p:nvGrpSpPr>
        <p:grpSpPr>
          <a:xfrm>
            <a:off x="122237" y="1930399"/>
            <a:ext cx="2167722" cy="1871663"/>
            <a:chOff x="122237" y="1930399"/>
            <a:chExt cx="2167722" cy="1871663"/>
          </a:xfrm>
        </p:grpSpPr>
        <p:sp>
          <p:nvSpPr>
            <p:cNvPr id="580" name="Rectangle 3449"/>
            <p:cNvSpPr>
              <a:spLocks noChangeArrowheads="1"/>
            </p:cNvSpPr>
            <p:nvPr/>
          </p:nvSpPr>
          <p:spPr bwMode="auto">
            <a:xfrm>
              <a:off x="122237" y="2647900"/>
              <a:ext cx="1213643"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en-US" sz="1600" dirty="0" smtClean="0">
                  <a:solidFill>
                    <a:srgbClr val="002050"/>
                  </a:solidFill>
                  <a:latin typeface="Segoe UI Light"/>
                </a:rPr>
                <a:t>26.7%</a:t>
              </a:r>
              <a:r>
                <a:rPr lang="en-US" altLang="en-US" sz="900" dirty="0" smtClean="0">
                  <a:solidFill>
                    <a:srgbClr val="002050"/>
                  </a:solidFill>
                  <a:latin typeface="Segoe UI" panose="020B0502040204020203" pitchFamily="34" charset="0"/>
                </a:rPr>
                <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No executive support</a:t>
              </a:r>
            </a:p>
            <a:p>
              <a:pPr algn="ctr" defTabSz="914400"/>
              <a:r>
                <a:rPr lang="en-US" altLang="en-US" sz="1600" dirty="0" smtClean="0">
                  <a:solidFill>
                    <a:srgbClr val="002050"/>
                  </a:solidFill>
                  <a:latin typeface="Segoe UI Light"/>
                </a:rPr>
                <a:t>56.7%</a:t>
              </a:r>
              <a:r>
                <a:rPr lang="en-US" altLang="en-US" sz="900" dirty="0" smtClean="0">
                  <a:solidFill>
                    <a:srgbClr val="002050"/>
                  </a:solidFill>
                  <a:latin typeface="Segoe UI" panose="020B0502040204020203" pitchFamily="34" charset="0"/>
                </a:rPr>
                <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Cultural inhibitors</a:t>
              </a:r>
            </a:p>
            <a:p>
              <a:pPr algn="ctr" defTabSz="914400"/>
              <a:r>
                <a:rPr lang="en-US" altLang="en-US" sz="1600" dirty="0" smtClean="0">
                  <a:solidFill>
                    <a:srgbClr val="002050"/>
                  </a:solidFill>
                  <a:latin typeface="Segoe UI Light"/>
                </a:rPr>
                <a:t>43.3%</a:t>
              </a:r>
              <a:r>
                <a:rPr lang="en-US" altLang="en-US" sz="900" dirty="0" smtClean="0">
                  <a:solidFill>
                    <a:srgbClr val="002050"/>
                  </a:solidFill>
                  <a:latin typeface="Segoe UI" panose="020B0502040204020203" pitchFamily="34" charset="0"/>
                </a:rPr>
                <a:t/>
              </a:r>
              <a:br>
                <a:rPr lang="en-US" altLang="en-US" sz="900" dirty="0" smtClean="0">
                  <a:solidFill>
                    <a:srgbClr val="002050"/>
                  </a:solidFill>
                  <a:latin typeface="Segoe UI" panose="020B0502040204020203" pitchFamily="34" charset="0"/>
                </a:rPr>
              </a:br>
              <a:r>
                <a:rPr lang="en-US" altLang="en-US" sz="900" spc="-40" dirty="0" smtClean="0">
                  <a:solidFill>
                    <a:srgbClr val="002050"/>
                  </a:solidFill>
                  <a:latin typeface="Segoe UI" panose="020B0502040204020203" pitchFamily="34" charset="0"/>
                </a:rPr>
                <a:t>Fragmented processes</a:t>
              </a:r>
              <a:endParaRPr lang="en-US" altLang="en-US" sz="900" spc="-40" dirty="0">
                <a:solidFill>
                  <a:srgbClr val="002050"/>
                </a:solidFill>
                <a:latin typeface="Segoe UI" panose="020B0502040204020203" pitchFamily="34" charset="0"/>
              </a:endParaRPr>
            </a:p>
          </p:txBody>
        </p:sp>
        <p:grpSp>
          <p:nvGrpSpPr>
            <p:cNvPr id="584" name="Group 583"/>
            <p:cNvGrpSpPr/>
            <p:nvPr/>
          </p:nvGrpSpPr>
          <p:grpSpPr>
            <a:xfrm>
              <a:off x="655637" y="1930399"/>
              <a:ext cx="1634322" cy="652463"/>
              <a:chOff x="780044" y="2006599"/>
              <a:chExt cx="1634322" cy="652463"/>
            </a:xfrm>
          </p:grpSpPr>
          <p:sp>
            <p:nvSpPr>
              <p:cNvPr id="33" name="Freeform 3171"/>
              <p:cNvSpPr>
                <a:spLocks/>
              </p:cNvSpPr>
              <p:nvPr/>
            </p:nvSpPr>
            <p:spPr bwMode="auto">
              <a:xfrm>
                <a:off x="1000706" y="2347913"/>
                <a:ext cx="1413660" cy="311149"/>
              </a:xfrm>
              <a:custGeom>
                <a:avLst/>
                <a:gdLst>
                  <a:gd name="T0" fmla="*/ 440 w 520"/>
                  <a:gd name="T1" fmla="*/ 162 h 162"/>
                  <a:gd name="T2" fmla="*/ 80 w 520"/>
                  <a:gd name="T3" fmla="*/ 162 h 162"/>
                  <a:gd name="T4" fmla="*/ 0 w 520"/>
                  <a:gd name="T5" fmla="*/ 82 h 162"/>
                  <a:gd name="T6" fmla="*/ 0 w 520"/>
                  <a:gd name="T7" fmla="*/ 81 h 162"/>
                  <a:gd name="T8" fmla="*/ 80 w 520"/>
                  <a:gd name="T9" fmla="*/ 0 h 162"/>
                  <a:gd name="T10" fmla="*/ 440 w 520"/>
                  <a:gd name="T11" fmla="*/ 0 h 162"/>
                  <a:gd name="T12" fmla="*/ 520 w 520"/>
                  <a:gd name="T13" fmla="*/ 81 h 162"/>
                  <a:gd name="T14" fmla="*/ 520 w 520"/>
                  <a:gd name="T15" fmla="*/ 82 h 162"/>
                  <a:gd name="T16" fmla="*/ 440 w 52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162">
                    <a:moveTo>
                      <a:pt x="440" y="162"/>
                    </a:moveTo>
                    <a:cubicBezTo>
                      <a:pt x="80" y="162"/>
                      <a:pt x="80" y="162"/>
                      <a:pt x="80" y="162"/>
                    </a:cubicBezTo>
                    <a:cubicBezTo>
                      <a:pt x="35" y="162"/>
                      <a:pt x="0" y="126"/>
                      <a:pt x="0" y="82"/>
                    </a:cubicBezTo>
                    <a:cubicBezTo>
                      <a:pt x="0" y="81"/>
                      <a:pt x="0" y="81"/>
                      <a:pt x="0" y="81"/>
                    </a:cubicBezTo>
                    <a:cubicBezTo>
                      <a:pt x="0" y="36"/>
                      <a:pt x="35" y="0"/>
                      <a:pt x="80" y="0"/>
                    </a:cubicBezTo>
                    <a:cubicBezTo>
                      <a:pt x="440" y="0"/>
                      <a:pt x="440" y="0"/>
                      <a:pt x="440" y="0"/>
                    </a:cubicBezTo>
                    <a:cubicBezTo>
                      <a:pt x="484" y="0"/>
                      <a:pt x="520" y="36"/>
                      <a:pt x="520" y="81"/>
                    </a:cubicBezTo>
                    <a:cubicBezTo>
                      <a:pt x="520" y="82"/>
                      <a:pt x="520" y="82"/>
                      <a:pt x="520" y="82"/>
                    </a:cubicBezTo>
                    <a:cubicBezTo>
                      <a:pt x="520" y="126"/>
                      <a:pt x="484" y="162"/>
                      <a:pt x="440" y="16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4" name="Freeform 3172"/>
              <p:cNvSpPr>
                <a:spLocks/>
              </p:cNvSpPr>
              <p:nvPr/>
            </p:nvSpPr>
            <p:spPr bwMode="auto">
              <a:xfrm>
                <a:off x="1016582" y="2238374"/>
                <a:ext cx="41275" cy="215900"/>
              </a:xfrm>
              <a:custGeom>
                <a:avLst/>
                <a:gdLst>
                  <a:gd name="T0" fmla="*/ 16 w 26"/>
                  <a:gd name="T1" fmla="*/ 24 h 136"/>
                  <a:gd name="T2" fmla="*/ 9 w 26"/>
                  <a:gd name="T3" fmla="*/ 30 h 136"/>
                  <a:gd name="T4" fmla="*/ 9 w 26"/>
                  <a:gd name="T5" fmla="*/ 136 h 136"/>
                  <a:gd name="T6" fmla="*/ 26 w 26"/>
                  <a:gd name="T7" fmla="*/ 3 h 136"/>
                  <a:gd name="T8" fmla="*/ 26 w 26"/>
                  <a:gd name="T9" fmla="*/ 0 h 136"/>
                  <a:gd name="T10" fmla="*/ 25 w 26"/>
                  <a:gd name="T11" fmla="*/ 0 h 136"/>
                  <a:gd name="T12" fmla="*/ 0 w 26"/>
                  <a:gd name="T13" fmla="*/ 14 h 136"/>
                  <a:gd name="T14" fmla="*/ 16 w 26"/>
                  <a:gd name="T15" fmla="*/ 24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36">
                    <a:moveTo>
                      <a:pt x="16" y="24"/>
                    </a:moveTo>
                    <a:lnTo>
                      <a:pt x="9" y="30"/>
                    </a:lnTo>
                    <a:lnTo>
                      <a:pt x="9" y="136"/>
                    </a:lnTo>
                    <a:lnTo>
                      <a:pt x="26" y="3"/>
                    </a:lnTo>
                    <a:lnTo>
                      <a:pt x="26" y="0"/>
                    </a:lnTo>
                    <a:lnTo>
                      <a:pt x="25" y="0"/>
                    </a:lnTo>
                    <a:lnTo>
                      <a:pt x="0" y="14"/>
                    </a:lnTo>
                    <a:lnTo>
                      <a:pt x="16" y="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5" name="Freeform 3173"/>
              <p:cNvSpPr>
                <a:spLocks/>
              </p:cNvSpPr>
              <p:nvPr/>
            </p:nvSpPr>
            <p:spPr bwMode="auto">
              <a:xfrm>
                <a:off x="975307" y="2238374"/>
                <a:ext cx="41275" cy="242887"/>
              </a:xfrm>
              <a:custGeom>
                <a:avLst/>
                <a:gdLst>
                  <a:gd name="T0" fmla="*/ 20 w 26"/>
                  <a:gd name="T1" fmla="*/ 30 h 153"/>
                  <a:gd name="T2" fmla="*/ 11 w 26"/>
                  <a:gd name="T3" fmla="*/ 24 h 153"/>
                  <a:gd name="T4" fmla="*/ 26 w 26"/>
                  <a:gd name="T5" fmla="*/ 14 h 153"/>
                  <a:gd name="T6" fmla="*/ 0 w 26"/>
                  <a:gd name="T7" fmla="*/ 0 h 153"/>
                  <a:gd name="T8" fmla="*/ 0 w 26"/>
                  <a:gd name="T9" fmla="*/ 0 h 153"/>
                  <a:gd name="T10" fmla="*/ 0 w 26"/>
                  <a:gd name="T11" fmla="*/ 3 h 153"/>
                  <a:gd name="T12" fmla="*/ 19 w 26"/>
                  <a:gd name="T13" fmla="*/ 153 h 153"/>
                  <a:gd name="T14" fmla="*/ 20 w 26"/>
                  <a:gd name="T15" fmla="*/ 3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53">
                    <a:moveTo>
                      <a:pt x="20" y="30"/>
                    </a:moveTo>
                    <a:lnTo>
                      <a:pt x="11" y="24"/>
                    </a:lnTo>
                    <a:lnTo>
                      <a:pt x="26" y="14"/>
                    </a:lnTo>
                    <a:lnTo>
                      <a:pt x="0" y="0"/>
                    </a:lnTo>
                    <a:lnTo>
                      <a:pt x="0" y="0"/>
                    </a:lnTo>
                    <a:lnTo>
                      <a:pt x="0" y="3"/>
                    </a:lnTo>
                    <a:lnTo>
                      <a:pt x="19" y="153"/>
                    </a:lnTo>
                    <a:lnTo>
                      <a:pt x="20" y="3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 name="Freeform 3174"/>
              <p:cNvSpPr>
                <a:spLocks noEditPoints="1"/>
              </p:cNvSpPr>
              <p:nvPr/>
            </p:nvSpPr>
            <p:spPr bwMode="auto">
              <a:xfrm>
                <a:off x="1035632" y="2027237"/>
                <a:ext cx="68263" cy="79375"/>
              </a:xfrm>
              <a:custGeom>
                <a:avLst/>
                <a:gdLst>
                  <a:gd name="T0" fmla="*/ 13 w 33"/>
                  <a:gd name="T1" fmla="*/ 14 h 39"/>
                  <a:gd name="T2" fmla="*/ 17 w 33"/>
                  <a:gd name="T3" fmla="*/ 24 h 39"/>
                  <a:gd name="T4" fmla="*/ 23 w 33"/>
                  <a:gd name="T5" fmla="*/ 22 h 39"/>
                  <a:gd name="T6" fmla="*/ 23 w 33"/>
                  <a:gd name="T7" fmla="*/ 24 h 39"/>
                  <a:gd name="T8" fmla="*/ 23 w 33"/>
                  <a:gd name="T9" fmla="*/ 26 h 39"/>
                  <a:gd name="T10" fmla="*/ 25 w 33"/>
                  <a:gd name="T11" fmla="*/ 27 h 39"/>
                  <a:gd name="T12" fmla="*/ 25 w 33"/>
                  <a:gd name="T13" fmla="*/ 29 h 39"/>
                  <a:gd name="T14" fmla="*/ 25 w 33"/>
                  <a:gd name="T15" fmla="*/ 31 h 39"/>
                  <a:gd name="T16" fmla="*/ 25 w 33"/>
                  <a:gd name="T17" fmla="*/ 32 h 39"/>
                  <a:gd name="T18" fmla="*/ 25 w 33"/>
                  <a:gd name="T19" fmla="*/ 37 h 39"/>
                  <a:gd name="T20" fmla="*/ 28 w 33"/>
                  <a:gd name="T21" fmla="*/ 37 h 39"/>
                  <a:gd name="T22" fmla="*/ 30 w 33"/>
                  <a:gd name="T23" fmla="*/ 39 h 39"/>
                  <a:gd name="T24" fmla="*/ 11 w 33"/>
                  <a:gd name="T25" fmla="*/ 1 h 39"/>
                  <a:gd name="T26" fmla="*/ 0 w 33"/>
                  <a:gd name="T27" fmla="*/ 0 h 39"/>
                  <a:gd name="T28" fmla="*/ 13 w 33"/>
                  <a:gd name="T29" fmla="*/ 14 h 39"/>
                  <a:gd name="T30" fmla="*/ 24 w 33"/>
                  <a:gd name="T31" fmla="*/ 22 h 39"/>
                  <a:gd name="T32" fmla="*/ 25 w 33"/>
                  <a:gd name="T33" fmla="*/ 22 h 39"/>
                  <a:gd name="T34" fmla="*/ 25 w 33"/>
                  <a:gd name="T35" fmla="*/ 23 h 39"/>
                  <a:gd name="T36" fmla="*/ 24 w 33"/>
                  <a:gd name="T37" fmla="*/ 23 h 39"/>
                  <a:gd name="T38" fmla="*/ 24 w 33"/>
                  <a:gd name="T3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9">
                    <a:moveTo>
                      <a:pt x="13" y="14"/>
                    </a:moveTo>
                    <a:cubicBezTo>
                      <a:pt x="15" y="17"/>
                      <a:pt x="16" y="20"/>
                      <a:pt x="17" y="24"/>
                    </a:cubicBezTo>
                    <a:cubicBezTo>
                      <a:pt x="19" y="24"/>
                      <a:pt x="20" y="24"/>
                      <a:pt x="23" y="22"/>
                    </a:cubicBezTo>
                    <a:cubicBezTo>
                      <a:pt x="23" y="24"/>
                      <a:pt x="23" y="24"/>
                      <a:pt x="23" y="24"/>
                    </a:cubicBezTo>
                    <a:cubicBezTo>
                      <a:pt x="23" y="24"/>
                      <a:pt x="23" y="24"/>
                      <a:pt x="23" y="26"/>
                    </a:cubicBezTo>
                    <a:cubicBezTo>
                      <a:pt x="25" y="26"/>
                      <a:pt x="25" y="26"/>
                      <a:pt x="25" y="27"/>
                    </a:cubicBezTo>
                    <a:cubicBezTo>
                      <a:pt x="25" y="29"/>
                      <a:pt x="25" y="29"/>
                      <a:pt x="25" y="29"/>
                    </a:cubicBezTo>
                    <a:cubicBezTo>
                      <a:pt x="25" y="31"/>
                      <a:pt x="25" y="31"/>
                      <a:pt x="25" y="31"/>
                    </a:cubicBezTo>
                    <a:cubicBezTo>
                      <a:pt x="25" y="32"/>
                      <a:pt x="25" y="32"/>
                      <a:pt x="25" y="32"/>
                    </a:cubicBezTo>
                    <a:cubicBezTo>
                      <a:pt x="25" y="32"/>
                      <a:pt x="25" y="32"/>
                      <a:pt x="25" y="37"/>
                    </a:cubicBezTo>
                    <a:cubicBezTo>
                      <a:pt x="27" y="37"/>
                      <a:pt x="27" y="37"/>
                      <a:pt x="28" y="37"/>
                    </a:cubicBezTo>
                    <a:cubicBezTo>
                      <a:pt x="29" y="38"/>
                      <a:pt x="29" y="38"/>
                      <a:pt x="30" y="39"/>
                    </a:cubicBezTo>
                    <a:cubicBezTo>
                      <a:pt x="33" y="21"/>
                      <a:pt x="27" y="7"/>
                      <a:pt x="11" y="1"/>
                    </a:cubicBezTo>
                    <a:cubicBezTo>
                      <a:pt x="8" y="0"/>
                      <a:pt x="4" y="0"/>
                      <a:pt x="0" y="0"/>
                    </a:cubicBezTo>
                    <a:cubicBezTo>
                      <a:pt x="5" y="4"/>
                      <a:pt x="10" y="8"/>
                      <a:pt x="13" y="14"/>
                    </a:cubicBezTo>
                    <a:close/>
                    <a:moveTo>
                      <a:pt x="24" y="22"/>
                    </a:moveTo>
                    <a:cubicBezTo>
                      <a:pt x="25" y="22"/>
                      <a:pt x="25" y="22"/>
                      <a:pt x="25" y="22"/>
                    </a:cubicBezTo>
                    <a:cubicBezTo>
                      <a:pt x="25" y="23"/>
                      <a:pt x="25" y="23"/>
                      <a:pt x="25" y="23"/>
                    </a:cubicBezTo>
                    <a:cubicBezTo>
                      <a:pt x="24" y="23"/>
                      <a:pt x="24" y="23"/>
                      <a:pt x="24" y="23"/>
                    </a:cubicBezTo>
                    <a:lnTo>
                      <a:pt x="24" y="22"/>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 name="Freeform 3175"/>
              <p:cNvSpPr>
                <a:spLocks/>
              </p:cNvSpPr>
              <p:nvPr/>
            </p:nvSpPr>
            <p:spPr bwMode="auto">
              <a:xfrm>
                <a:off x="921332" y="2006599"/>
                <a:ext cx="149225" cy="103187"/>
              </a:xfrm>
              <a:custGeom>
                <a:avLst/>
                <a:gdLst>
                  <a:gd name="T0" fmla="*/ 11 w 72"/>
                  <a:gd name="T1" fmla="*/ 47 h 50"/>
                  <a:gd name="T2" fmla="*/ 11 w 72"/>
                  <a:gd name="T3" fmla="*/ 42 h 50"/>
                  <a:gd name="T4" fmla="*/ 11 w 72"/>
                  <a:gd name="T5" fmla="*/ 41 h 50"/>
                  <a:gd name="T6" fmla="*/ 11 w 72"/>
                  <a:gd name="T7" fmla="*/ 39 h 50"/>
                  <a:gd name="T8" fmla="*/ 13 w 72"/>
                  <a:gd name="T9" fmla="*/ 39 h 50"/>
                  <a:gd name="T10" fmla="*/ 13 w 72"/>
                  <a:gd name="T11" fmla="*/ 37 h 50"/>
                  <a:gd name="T12" fmla="*/ 13 w 72"/>
                  <a:gd name="T13" fmla="*/ 36 h 50"/>
                  <a:gd name="T14" fmla="*/ 14 w 72"/>
                  <a:gd name="T15" fmla="*/ 34 h 50"/>
                  <a:gd name="T16" fmla="*/ 16 w 72"/>
                  <a:gd name="T17" fmla="*/ 30 h 50"/>
                  <a:gd name="T18" fmla="*/ 38 w 72"/>
                  <a:gd name="T19" fmla="*/ 34 h 50"/>
                  <a:gd name="T20" fmla="*/ 60 w 72"/>
                  <a:gd name="T21" fmla="*/ 30 h 50"/>
                  <a:gd name="T22" fmla="*/ 72 w 72"/>
                  <a:gd name="T23" fmla="*/ 34 h 50"/>
                  <a:gd name="T24" fmla="*/ 72 w 72"/>
                  <a:gd name="T25" fmla="*/ 34 h 50"/>
                  <a:gd name="T26" fmla="*/ 68 w 72"/>
                  <a:gd name="T27" fmla="*/ 24 h 50"/>
                  <a:gd name="T28" fmla="*/ 55 w 72"/>
                  <a:gd name="T29" fmla="*/ 10 h 50"/>
                  <a:gd name="T30" fmla="*/ 18 w 72"/>
                  <a:gd name="T31" fmla="*/ 5 h 50"/>
                  <a:gd name="T32" fmla="*/ 7 w 72"/>
                  <a:gd name="T33" fmla="*/ 50 h 50"/>
                  <a:gd name="T34" fmla="*/ 11 w 72"/>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50">
                    <a:moveTo>
                      <a:pt x="11" y="47"/>
                    </a:moveTo>
                    <a:cubicBezTo>
                      <a:pt x="11" y="47"/>
                      <a:pt x="11" y="47"/>
                      <a:pt x="11" y="42"/>
                    </a:cubicBezTo>
                    <a:cubicBezTo>
                      <a:pt x="11" y="41"/>
                      <a:pt x="11" y="41"/>
                      <a:pt x="11" y="41"/>
                    </a:cubicBezTo>
                    <a:cubicBezTo>
                      <a:pt x="11" y="39"/>
                      <a:pt x="11" y="39"/>
                      <a:pt x="11" y="39"/>
                    </a:cubicBezTo>
                    <a:cubicBezTo>
                      <a:pt x="13" y="39"/>
                      <a:pt x="13" y="39"/>
                      <a:pt x="13" y="39"/>
                    </a:cubicBezTo>
                    <a:cubicBezTo>
                      <a:pt x="13" y="37"/>
                      <a:pt x="13" y="37"/>
                      <a:pt x="13" y="37"/>
                    </a:cubicBezTo>
                    <a:cubicBezTo>
                      <a:pt x="13" y="36"/>
                      <a:pt x="13" y="36"/>
                      <a:pt x="13" y="36"/>
                    </a:cubicBezTo>
                    <a:cubicBezTo>
                      <a:pt x="13" y="36"/>
                      <a:pt x="13" y="36"/>
                      <a:pt x="14" y="34"/>
                    </a:cubicBezTo>
                    <a:cubicBezTo>
                      <a:pt x="14" y="32"/>
                      <a:pt x="16" y="32"/>
                      <a:pt x="16" y="30"/>
                    </a:cubicBezTo>
                    <a:cubicBezTo>
                      <a:pt x="21" y="32"/>
                      <a:pt x="30" y="34"/>
                      <a:pt x="38" y="34"/>
                    </a:cubicBezTo>
                    <a:cubicBezTo>
                      <a:pt x="46" y="34"/>
                      <a:pt x="55" y="32"/>
                      <a:pt x="60" y="30"/>
                    </a:cubicBezTo>
                    <a:cubicBezTo>
                      <a:pt x="61" y="32"/>
                      <a:pt x="66" y="34"/>
                      <a:pt x="72" y="34"/>
                    </a:cubicBezTo>
                    <a:cubicBezTo>
                      <a:pt x="72" y="34"/>
                      <a:pt x="72" y="34"/>
                      <a:pt x="72" y="34"/>
                    </a:cubicBezTo>
                    <a:cubicBezTo>
                      <a:pt x="71" y="30"/>
                      <a:pt x="70" y="27"/>
                      <a:pt x="68" y="24"/>
                    </a:cubicBezTo>
                    <a:cubicBezTo>
                      <a:pt x="65" y="18"/>
                      <a:pt x="60" y="14"/>
                      <a:pt x="55" y="10"/>
                    </a:cubicBezTo>
                    <a:cubicBezTo>
                      <a:pt x="43" y="2"/>
                      <a:pt x="28" y="0"/>
                      <a:pt x="18" y="5"/>
                    </a:cubicBezTo>
                    <a:cubicBezTo>
                      <a:pt x="4" y="13"/>
                      <a:pt x="0" y="32"/>
                      <a:pt x="7" y="50"/>
                    </a:cubicBezTo>
                    <a:cubicBezTo>
                      <a:pt x="8" y="48"/>
                      <a:pt x="9" y="47"/>
                      <a:pt x="11" y="4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 name="Freeform 3176"/>
              <p:cNvSpPr>
                <a:spLocks/>
              </p:cNvSpPr>
              <p:nvPr/>
            </p:nvSpPr>
            <p:spPr bwMode="auto">
              <a:xfrm>
                <a:off x="975307" y="2212974"/>
                <a:ext cx="82550" cy="47625"/>
              </a:xfrm>
              <a:custGeom>
                <a:avLst/>
                <a:gdLst>
                  <a:gd name="T0" fmla="*/ 20 w 40"/>
                  <a:gd name="T1" fmla="*/ 23 h 23"/>
                  <a:gd name="T2" fmla="*/ 20 w 40"/>
                  <a:gd name="T3" fmla="*/ 23 h 23"/>
                  <a:gd name="T4" fmla="*/ 39 w 40"/>
                  <a:gd name="T5" fmla="*/ 12 h 23"/>
                  <a:gd name="T6" fmla="*/ 40 w 40"/>
                  <a:gd name="T7" fmla="*/ 12 h 23"/>
                  <a:gd name="T8" fmla="*/ 40 w 40"/>
                  <a:gd name="T9" fmla="*/ 1 h 23"/>
                  <a:gd name="T10" fmla="*/ 35 w 40"/>
                  <a:gd name="T11" fmla="*/ 3 h 23"/>
                  <a:gd name="T12" fmla="*/ 5 w 40"/>
                  <a:gd name="T13" fmla="*/ 3 h 23"/>
                  <a:gd name="T14" fmla="*/ 0 w 40"/>
                  <a:gd name="T15" fmla="*/ 0 h 23"/>
                  <a:gd name="T16" fmla="*/ 0 w 40"/>
                  <a:gd name="T17" fmla="*/ 12 h 23"/>
                  <a:gd name="T18" fmla="*/ 0 w 40"/>
                  <a:gd name="T19" fmla="*/ 12 h 23"/>
                  <a:gd name="T20" fmla="*/ 20 w 40"/>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3">
                    <a:moveTo>
                      <a:pt x="20" y="23"/>
                    </a:moveTo>
                    <a:cubicBezTo>
                      <a:pt x="20" y="23"/>
                      <a:pt x="20" y="23"/>
                      <a:pt x="20" y="23"/>
                    </a:cubicBezTo>
                    <a:cubicBezTo>
                      <a:pt x="39" y="12"/>
                      <a:pt x="39" y="12"/>
                      <a:pt x="39" y="12"/>
                    </a:cubicBezTo>
                    <a:cubicBezTo>
                      <a:pt x="40" y="12"/>
                      <a:pt x="40" y="12"/>
                      <a:pt x="40" y="12"/>
                    </a:cubicBezTo>
                    <a:cubicBezTo>
                      <a:pt x="40" y="1"/>
                      <a:pt x="40" y="1"/>
                      <a:pt x="40" y="1"/>
                    </a:cubicBezTo>
                    <a:cubicBezTo>
                      <a:pt x="38" y="2"/>
                      <a:pt x="37" y="3"/>
                      <a:pt x="35" y="3"/>
                    </a:cubicBezTo>
                    <a:cubicBezTo>
                      <a:pt x="35" y="3"/>
                      <a:pt x="35" y="3"/>
                      <a:pt x="5" y="3"/>
                    </a:cubicBezTo>
                    <a:cubicBezTo>
                      <a:pt x="3" y="3"/>
                      <a:pt x="1" y="2"/>
                      <a:pt x="0" y="0"/>
                    </a:cubicBezTo>
                    <a:cubicBezTo>
                      <a:pt x="0" y="12"/>
                      <a:pt x="0" y="12"/>
                      <a:pt x="0" y="12"/>
                    </a:cubicBezTo>
                    <a:cubicBezTo>
                      <a:pt x="0" y="12"/>
                      <a:pt x="0" y="12"/>
                      <a:pt x="0" y="12"/>
                    </a:cubicBezTo>
                    <a:cubicBezTo>
                      <a:pt x="20" y="23"/>
                      <a:pt x="20" y="23"/>
                      <a:pt x="20" y="23"/>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 name="Freeform 3177"/>
              <p:cNvSpPr>
                <a:spLocks/>
              </p:cNvSpPr>
              <p:nvPr/>
            </p:nvSpPr>
            <p:spPr bwMode="auto">
              <a:xfrm>
                <a:off x="992769" y="2260599"/>
                <a:ext cx="49213" cy="312737"/>
              </a:xfrm>
              <a:custGeom>
                <a:avLst/>
                <a:gdLst>
                  <a:gd name="T0" fmla="*/ 31 w 31"/>
                  <a:gd name="T1" fmla="*/ 10 h 197"/>
                  <a:gd name="T2" fmla="*/ 15 w 31"/>
                  <a:gd name="T3" fmla="*/ 0 h 197"/>
                  <a:gd name="T4" fmla="*/ 15 w 31"/>
                  <a:gd name="T5" fmla="*/ 0 h 197"/>
                  <a:gd name="T6" fmla="*/ 15 w 31"/>
                  <a:gd name="T7" fmla="*/ 0 h 197"/>
                  <a:gd name="T8" fmla="*/ 0 w 31"/>
                  <a:gd name="T9" fmla="*/ 10 h 197"/>
                  <a:gd name="T10" fmla="*/ 9 w 31"/>
                  <a:gd name="T11" fmla="*/ 16 h 197"/>
                  <a:gd name="T12" fmla="*/ 8 w 31"/>
                  <a:gd name="T13" fmla="*/ 139 h 197"/>
                  <a:gd name="T14" fmla="*/ 15 w 31"/>
                  <a:gd name="T15" fmla="*/ 197 h 197"/>
                  <a:gd name="T16" fmla="*/ 24 w 31"/>
                  <a:gd name="T17" fmla="*/ 122 h 197"/>
                  <a:gd name="T18" fmla="*/ 24 w 31"/>
                  <a:gd name="T19" fmla="*/ 16 h 197"/>
                  <a:gd name="T20" fmla="*/ 31 w 31"/>
                  <a:gd name="T2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97">
                    <a:moveTo>
                      <a:pt x="31" y="10"/>
                    </a:moveTo>
                    <a:lnTo>
                      <a:pt x="15" y="0"/>
                    </a:lnTo>
                    <a:lnTo>
                      <a:pt x="15" y="0"/>
                    </a:lnTo>
                    <a:lnTo>
                      <a:pt x="15" y="0"/>
                    </a:lnTo>
                    <a:lnTo>
                      <a:pt x="0" y="10"/>
                    </a:lnTo>
                    <a:lnTo>
                      <a:pt x="9" y="16"/>
                    </a:lnTo>
                    <a:lnTo>
                      <a:pt x="8" y="139"/>
                    </a:lnTo>
                    <a:lnTo>
                      <a:pt x="15" y="197"/>
                    </a:lnTo>
                    <a:lnTo>
                      <a:pt x="24" y="122"/>
                    </a:lnTo>
                    <a:lnTo>
                      <a:pt x="24" y="16"/>
                    </a:lnTo>
                    <a:lnTo>
                      <a:pt x="31" y="10"/>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 name="Freeform 3178"/>
              <p:cNvSpPr>
                <a:spLocks/>
              </p:cNvSpPr>
              <p:nvPr/>
            </p:nvSpPr>
            <p:spPr bwMode="auto">
              <a:xfrm>
                <a:off x="780044" y="2266949"/>
                <a:ext cx="103188" cy="392112"/>
              </a:xfrm>
              <a:custGeom>
                <a:avLst/>
                <a:gdLst>
                  <a:gd name="T0" fmla="*/ 50 w 50"/>
                  <a:gd name="T1" fmla="*/ 0 h 190"/>
                  <a:gd name="T2" fmla="*/ 0 w 50"/>
                  <a:gd name="T3" fmla="*/ 190 h 190"/>
                  <a:gd name="T4" fmla="*/ 36 w 50"/>
                  <a:gd name="T5" fmla="*/ 190 h 190"/>
                  <a:gd name="T6" fmla="*/ 50 w 50"/>
                  <a:gd name="T7" fmla="*/ 109 h 190"/>
                  <a:gd name="T8" fmla="*/ 50 w 50"/>
                  <a:gd name="T9" fmla="*/ 0 h 190"/>
                </a:gdLst>
                <a:ahLst/>
                <a:cxnLst>
                  <a:cxn ang="0">
                    <a:pos x="T0" y="T1"/>
                  </a:cxn>
                  <a:cxn ang="0">
                    <a:pos x="T2" y="T3"/>
                  </a:cxn>
                  <a:cxn ang="0">
                    <a:pos x="T4" y="T5"/>
                  </a:cxn>
                  <a:cxn ang="0">
                    <a:pos x="T6" y="T7"/>
                  </a:cxn>
                  <a:cxn ang="0">
                    <a:pos x="T8" y="T9"/>
                  </a:cxn>
                </a:cxnLst>
                <a:rect l="0" t="0" r="r" b="b"/>
                <a:pathLst>
                  <a:path w="50" h="190">
                    <a:moveTo>
                      <a:pt x="50" y="0"/>
                    </a:moveTo>
                    <a:cubicBezTo>
                      <a:pt x="20" y="62"/>
                      <a:pt x="8" y="124"/>
                      <a:pt x="0" y="190"/>
                    </a:cubicBezTo>
                    <a:cubicBezTo>
                      <a:pt x="36" y="190"/>
                      <a:pt x="36" y="190"/>
                      <a:pt x="36" y="190"/>
                    </a:cubicBezTo>
                    <a:cubicBezTo>
                      <a:pt x="40" y="163"/>
                      <a:pt x="44" y="136"/>
                      <a:pt x="50" y="109"/>
                    </a:cubicBezTo>
                    <a:lnTo>
                      <a:pt x="50"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 name="Freeform 3179"/>
              <p:cNvSpPr>
                <a:spLocks/>
              </p:cNvSpPr>
              <p:nvPr/>
            </p:nvSpPr>
            <p:spPr bwMode="auto">
              <a:xfrm>
                <a:off x="883232" y="2262187"/>
                <a:ext cx="1588"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 name="Freeform 3180"/>
              <p:cNvSpPr>
                <a:spLocks/>
              </p:cNvSpPr>
              <p:nvPr/>
            </p:nvSpPr>
            <p:spPr bwMode="auto">
              <a:xfrm>
                <a:off x="1151519" y="2262187"/>
                <a:ext cx="104775" cy="396875"/>
              </a:xfrm>
              <a:custGeom>
                <a:avLst/>
                <a:gdLst>
                  <a:gd name="T0" fmla="*/ 1 w 51"/>
                  <a:gd name="T1" fmla="*/ 0 h 192"/>
                  <a:gd name="T2" fmla="*/ 1 w 51"/>
                  <a:gd name="T3" fmla="*/ 0 h 192"/>
                  <a:gd name="T4" fmla="*/ 0 w 51"/>
                  <a:gd name="T5" fmla="*/ 106 h 192"/>
                  <a:gd name="T6" fmla="*/ 15 w 51"/>
                  <a:gd name="T7" fmla="*/ 192 h 192"/>
                  <a:gd name="T8" fmla="*/ 51 w 51"/>
                  <a:gd name="T9" fmla="*/ 192 h 192"/>
                  <a:gd name="T10" fmla="*/ 2 w 51"/>
                  <a:gd name="T11" fmla="*/ 0 h 192"/>
                  <a:gd name="T12" fmla="*/ 1 w 51"/>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51" h="192">
                    <a:moveTo>
                      <a:pt x="1" y="0"/>
                    </a:moveTo>
                    <a:cubicBezTo>
                      <a:pt x="1" y="0"/>
                      <a:pt x="1" y="0"/>
                      <a:pt x="1" y="0"/>
                    </a:cubicBezTo>
                    <a:cubicBezTo>
                      <a:pt x="0" y="106"/>
                      <a:pt x="0" y="106"/>
                      <a:pt x="0" y="106"/>
                    </a:cubicBezTo>
                    <a:cubicBezTo>
                      <a:pt x="7" y="134"/>
                      <a:pt x="11" y="163"/>
                      <a:pt x="15" y="192"/>
                    </a:cubicBezTo>
                    <a:cubicBezTo>
                      <a:pt x="51" y="192"/>
                      <a:pt x="51" y="192"/>
                      <a:pt x="51" y="192"/>
                    </a:cubicBezTo>
                    <a:cubicBezTo>
                      <a:pt x="43" y="125"/>
                      <a:pt x="31" y="63"/>
                      <a:pt x="2" y="0"/>
                    </a:cubicBezTo>
                    <a:cubicBezTo>
                      <a:pt x="2" y="0"/>
                      <a:pt x="1" y="0"/>
                      <a:pt x="1" y="0"/>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3" name="Freeform 3181"/>
              <p:cNvSpPr>
                <a:spLocks/>
              </p:cNvSpPr>
              <p:nvPr/>
            </p:nvSpPr>
            <p:spPr bwMode="auto">
              <a:xfrm>
                <a:off x="883232" y="2238374"/>
                <a:ext cx="269875" cy="420687"/>
              </a:xfrm>
              <a:custGeom>
                <a:avLst/>
                <a:gdLst>
                  <a:gd name="T0" fmla="*/ 170 w 170"/>
                  <a:gd name="T1" fmla="*/ 15 h 265"/>
                  <a:gd name="T2" fmla="*/ 170 w 170"/>
                  <a:gd name="T3" fmla="*/ 15 h 265"/>
                  <a:gd name="T4" fmla="*/ 110 w 170"/>
                  <a:gd name="T5" fmla="*/ 0 h 265"/>
                  <a:gd name="T6" fmla="*/ 110 w 170"/>
                  <a:gd name="T7" fmla="*/ 3 h 265"/>
                  <a:gd name="T8" fmla="*/ 93 w 170"/>
                  <a:gd name="T9" fmla="*/ 136 h 265"/>
                  <a:gd name="T10" fmla="*/ 84 w 170"/>
                  <a:gd name="T11" fmla="*/ 211 h 265"/>
                  <a:gd name="T12" fmla="*/ 77 w 170"/>
                  <a:gd name="T13" fmla="*/ 153 h 265"/>
                  <a:gd name="T14" fmla="*/ 58 w 170"/>
                  <a:gd name="T15" fmla="*/ 3 h 265"/>
                  <a:gd name="T16" fmla="*/ 57 w 170"/>
                  <a:gd name="T17" fmla="*/ 0 h 265"/>
                  <a:gd name="T18" fmla="*/ 1 w 170"/>
                  <a:gd name="T19" fmla="*/ 15 h 265"/>
                  <a:gd name="T20" fmla="*/ 0 w 170"/>
                  <a:gd name="T21" fmla="*/ 15 h 265"/>
                  <a:gd name="T22" fmla="*/ 0 w 170"/>
                  <a:gd name="T23" fmla="*/ 15 h 265"/>
                  <a:gd name="T24" fmla="*/ 0 w 170"/>
                  <a:gd name="T25" fmla="*/ 18 h 265"/>
                  <a:gd name="T26" fmla="*/ 0 w 170"/>
                  <a:gd name="T27" fmla="*/ 160 h 265"/>
                  <a:gd name="T28" fmla="*/ 1 w 170"/>
                  <a:gd name="T29" fmla="*/ 265 h 265"/>
                  <a:gd name="T30" fmla="*/ 168 w 170"/>
                  <a:gd name="T31" fmla="*/ 265 h 265"/>
                  <a:gd name="T32" fmla="*/ 169 w 170"/>
                  <a:gd name="T33" fmla="*/ 153 h 265"/>
                  <a:gd name="T34" fmla="*/ 170 w 170"/>
                  <a:gd name="T35" fmla="*/ 1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265">
                    <a:moveTo>
                      <a:pt x="170" y="15"/>
                    </a:moveTo>
                    <a:lnTo>
                      <a:pt x="170" y="15"/>
                    </a:lnTo>
                    <a:lnTo>
                      <a:pt x="110" y="0"/>
                    </a:lnTo>
                    <a:lnTo>
                      <a:pt x="110" y="3"/>
                    </a:lnTo>
                    <a:lnTo>
                      <a:pt x="93" y="136"/>
                    </a:lnTo>
                    <a:lnTo>
                      <a:pt x="84" y="211"/>
                    </a:lnTo>
                    <a:lnTo>
                      <a:pt x="77" y="153"/>
                    </a:lnTo>
                    <a:lnTo>
                      <a:pt x="58" y="3"/>
                    </a:lnTo>
                    <a:lnTo>
                      <a:pt x="57" y="0"/>
                    </a:lnTo>
                    <a:lnTo>
                      <a:pt x="1" y="15"/>
                    </a:lnTo>
                    <a:lnTo>
                      <a:pt x="0" y="15"/>
                    </a:lnTo>
                    <a:lnTo>
                      <a:pt x="0" y="15"/>
                    </a:lnTo>
                    <a:lnTo>
                      <a:pt x="0" y="18"/>
                    </a:lnTo>
                    <a:lnTo>
                      <a:pt x="0" y="160"/>
                    </a:lnTo>
                    <a:lnTo>
                      <a:pt x="1" y="265"/>
                    </a:lnTo>
                    <a:lnTo>
                      <a:pt x="168" y="265"/>
                    </a:lnTo>
                    <a:lnTo>
                      <a:pt x="169" y="153"/>
                    </a:lnTo>
                    <a:lnTo>
                      <a:pt x="170" y="15"/>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 name="Rectangle 3182"/>
              <p:cNvSpPr>
                <a:spLocks noChangeArrowheads="1"/>
              </p:cNvSpPr>
              <p:nvPr/>
            </p:nvSpPr>
            <p:spPr bwMode="auto">
              <a:xfrm>
                <a:off x="1084844" y="2071687"/>
                <a:ext cx="3175" cy="3175"/>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 name="Freeform 3183"/>
              <p:cNvSpPr>
                <a:spLocks/>
              </p:cNvSpPr>
              <p:nvPr/>
            </p:nvSpPr>
            <p:spPr bwMode="auto">
              <a:xfrm>
                <a:off x="934032" y="2068512"/>
                <a:ext cx="168275" cy="150812"/>
              </a:xfrm>
              <a:custGeom>
                <a:avLst/>
                <a:gdLst>
                  <a:gd name="T0" fmla="*/ 25 w 81"/>
                  <a:gd name="T1" fmla="*/ 73 h 73"/>
                  <a:gd name="T2" fmla="*/ 55 w 81"/>
                  <a:gd name="T3" fmla="*/ 73 h 73"/>
                  <a:gd name="T4" fmla="*/ 60 w 81"/>
                  <a:gd name="T5" fmla="*/ 71 h 73"/>
                  <a:gd name="T6" fmla="*/ 74 w 81"/>
                  <a:gd name="T7" fmla="*/ 43 h 73"/>
                  <a:gd name="T8" fmla="*/ 81 w 81"/>
                  <a:gd name="T9" fmla="*/ 36 h 73"/>
                  <a:gd name="T10" fmla="*/ 81 w 81"/>
                  <a:gd name="T11" fmla="*/ 24 h 73"/>
                  <a:gd name="T12" fmla="*/ 79 w 81"/>
                  <a:gd name="T13" fmla="*/ 19 h 73"/>
                  <a:gd name="T14" fmla="*/ 77 w 81"/>
                  <a:gd name="T15" fmla="*/ 17 h 73"/>
                  <a:gd name="T16" fmla="*/ 74 w 81"/>
                  <a:gd name="T17" fmla="*/ 17 h 73"/>
                  <a:gd name="T18" fmla="*/ 74 w 81"/>
                  <a:gd name="T19" fmla="*/ 12 h 73"/>
                  <a:gd name="T20" fmla="*/ 74 w 81"/>
                  <a:gd name="T21" fmla="*/ 11 h 73"/>
                  <a:gd name="T22" fmla="*/ 74 w 81"/>
                  <a:gd name="T23" fmla="*/ 9 h 73"/>
                  <a:gd name="T24" fmla="*/ 74 w 81"/>
                  <a:gd name="T25" fmla="*/ 7 h 73"/>
                  <a:gd name="T26" fmla="*/ 72 w 81"/>
                  <a:gd name="T27" fmla="*/ 6 h 73"/>
                  <a:gd name="T28" fmla="*/ 72 w 81"/>
                  <a:gd name="T29" fmla="*/ 4 h 73"/>
                  <a:gd name="T30" fmla="*/ 72 w 81"/>
                  <a:gd name="T31" fmla="*/ 2 h 73"/>
                  <a:gd name="T32" fmla="*/ 66 w 81"/>
                  <a:gd name="T33" fmla="*/ 4 h 73"/>
                  <a:gd name="T34" fmla="*/ 66 w 81"/>
                  <a:gd name="T35" fmla="*/ 4 h 73"/>
                  <a:gd name="T36" fmla="*/ 54 w 81"/>
                  <a:gd name="T37" fmla="*/ 0 h 73"/>
                  <a:gd name="T38" fmla="*/ 32 w 81"/>
                  <a:gd name="T39" fmla="*/ 4 h 73"/>
                  <a:gd name="T40" fmla="*/ 10 w 81"/>
                  <a:gd name="T41" fmla="*/ 0 h 73"/>
                  <a:gd name="T42" fmla="*/ 8 w 81"/>
                  <a:gd name="T43" fmla="*/ 4 h 73"/>
                  <a:gd name="T44" fmla="*/ 7 w 81"/>
                  <a:gd name="T45" fmla="*/ 6 h 73"/>
                  <a:gd name="T46" fmla="*/ 7 w 81"/>
                  <a:gd name="T47" fmla="*/ 7 h 73"/>
                  <a:gd name="T48" fmla="*/ 7 w 81"/>
                  <a:gd name="T49" fmla="*/ 9 h 73"/>
                  <a:gd name="T50" fmla="*/ 5 w 81"/>
                  <a:gd name="T51" fmla="*/ 9 h 73"/>
                  <a:gd name="T52" fmla="*/ 5 w 81"/>
                  <a:gd name="T53" fmla="*/ 11 h 73"/>
                  <a:gd name="T54" fmla="*/ 5 w 81"/>
                  <a:gd name="T55" fmla="*/ 12 h 73"/>
                  <a:gd name="T56" fmla="*/ 5 w 81"/>
                  <a:gd name="T57" fmla="*/ 17 h 73"/>
                  <a:gd name="T58" fmla="*/ 1 w 81"/>
                  <a:gd name="T59" fmla="*/ 20 h 73"/>
                  <a:gd name="T60" fmla="*/ 0 w 81"/>
                  <a:gd name="T61" fmla="*/ 24 h 73"/>
                  <a:gd name="T62" fmla="*/ 0 w 81"/>
                  <a:gd name="T63" fmla="*/ 36 h 73"/>
                  <a:gd name="T64" fmla="*/ 5 w 81"/>
                  <a:gd name="T65" fmla="*/ 43 h 73"/>
                  <a:gd name="T66" fmla="*/ 20 w 81"/>
                  <a:gd name="T67" fmla="*/ 70 h 73"/>
                  <a:gd name="T68" fmla="*/ 25 w 81"/>
                  <a:gd name="T6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73">
                    <a:moveTo>
                      <a:pt x="25" y="73"/>
                    </a:moveTo>
                    <a:cubicBezTo>
                      <a:pt x="55" y="73"/>
                      <a:pt x="55" y="73"/>
                      <a:pt x="55" y="73"/>
                    </a:cubicBezTo>
                    <a:cubicBezTo>
                      <a:pt x="57" y="73"/>
                      <a:pt x="58" y="72"/>
                      <a:pt x="60" y="71"/>
                    </a:cubicBezTo>
                    <a:cubicBezTo>
                      <a:pt x="67" y="63"/>
                      <a:pt x="74" y="43"/>
                      <a:pt x="74" y="43"/>
                    </a:cubicBezTo>
                    <a:cubicBezTo>
                      <a:pt x="77" y="43"/>
                      <a:pt x="81" y="39"/>
                      <a:pt x="81" y="36"/>
                    </a:cubicBezTo>
                    <a:cubicBezTo>
                      <a:pt x="81" y="24"/>
                      <a:pt x="81" y="24"/>
                      <a:pt x="81" y="24"/>
                    </a:cubicBezTo>
                    <a:cubicBezTo>
                      <a:pt x="81" y="22"/>
                      <a:pt x="80" y="20"/>
                      <a:pt x="79" y="19"/>
                    </a:cubicBezTo>
                    <a:cubicBezTo>
                      <a:pt x="78" y="18"/>
                      <a:pt x="78" y="18"/>
                      <a:pt x="77" y="17"/>
                    </a:cubicBezTo>
                    <a:cubicBezTo>
                      <a:pt x="76" y="17"/>
                      <a:pt x="76" y="17"/>
                      <a:pt x="74" y="17"/>
                    </a:cubicBezTo>
                    <a:cubicBezTo>
                      <a:pt x="74" y="12"/>
                      <a:pt x="74" y="12"/>
                      <a:pt x="74" y="12"/>
                    </a:cubicBezTo>
                    <a:cubicBezTo>
                      <a:pt x="74" y="12"/>
                      <a:pt x="74" y="12"/>
                      <a:pt x="74" y="11"/>
                    </a:cubicBezTo>
                    <a:cubicBezTo>
                      <a:pt x="74" y="11"/>
                      <a:pt x="74" y="11"/>
                      <a:pt x="74" y="9"/>
                    </a:cubicBezTo>
                    <a:cubicBezTo>
                      <a:pt x="74" y="9"/>
                      <a:pt x="74" y="9"/>
                      <a:pt x="74" y="7"/>
                    </a:cubicBezTo>
                    <a:cubicBezTo>
                      <a:pt x="74" y="6"/>
                      <a:pt x="74" y="6"/>
                      <a:pt x="72" y="6"/>
                    </a:cubicBezTo>
                    <a:cubicBezTo>
                      <a:pt x="72" y="4"/>
                      <a:pt x="72" y="4"/>
                      <a:pt x="72" y="4"/>
                    </a:cubicBezTo>
                    <a:cubicBezTo>
                      <a:pt x="72" y="4"/>
                      <a:pt x="72" y="4"/>
                      <a:pt x="72" y="2"/>
                    </a:cubicBezTo>
                    <a:cubicBezTo>
                      <a:pt x="69" y="4"/>
                      <a:pt x="68" y="4"/>
                      <a:pt x="66" y="4"/>
                    </a:cubicBezTo>
                    <a:cubicBezTo>
                      <a:pt x="66" y="4"/>
                      <a:pt x="66" y="4"/>
                      <a:pt x="66" y="4"/>
                    </a:cubicBezTo>
                    <a:cubicBezTo>
                      <a:pt x="60" y="4"/>
                      <a:pt x="55" y="2"/>
                      <a:pt x="54" y="0"/>
                    </a:cubicBezTo>
                    <a:cubicBezTo>
                      <a:pt x="49" y="2"/>
                      <a:pt x="40" y="4"/>
                      <a:pt x="32" y="4"/>
                    </a:cubicBezTo>
                    <a:cubicBezTo>
                      <a:pt x="24" y="4"/>
                      <a:pt x="15" y="2"/>
                      <a:pt x="10" y="0"/>
                    </a:cubicBezTo>
                    <a:cubicBezTo>
                      <a:pt x="10" y="2"/>
                      <a:pt x="8" y="2"/>
                      <a:pt x="8" y="4"/>
                    </a:cubicBezTo>
                    <a:cubicBezTo>
                      <a:pt x="7" y="6"/>
                      <a:pt x="7" y="6"/>
                      <a:pt x="7" y="6"/>
                    </a:cubicBezTo>
                    <a:cubicBezTo>
                      <a:pt x="7" y="7"/>
                      <a:pt x="7" y="7"/>
                      <a:pt x="7" y="7"/>
                    </a:cubicBezTo>
                    <a:cubicBezTo>
                      <a:pt x="7" y="9"/>
                      <a:pt x="7" y="9"/>
                      <a:pt x="7" y="9"/>
                    </a:cubicBezTo>
                    <a:cubicBezTo>
                      <a:pt x="5" y="9"/>
                      <a:pt x="5" y="9"/>
                      <a:pt x="5" y="9"/>
                    </a:cubicBezTo>
                    <a:cubicBezTo>
                      <a:pt x="5" y="11"/>
                      <a:pt x="5" y="11"/>
                      <a:pt x="5" y="11"/>
                    </a:cubicBezTo>
                    <a:cubicBezTo>
                      <a:pt x="5" y="12"/>
                      <a:pt x="5" y="12"/>
                      <a:pt x="5" y="12"/>
                    </a:cubicBezTo>
                    <a:cubicBezTo>
                      <a:pt x="5" y="17"/>
                      <a:pt x="5" y="17"/>
                      <a:pt x="5" y="17"/>
                    </a:cubicBezTo>
                    <a:cubicBezTo>
                      <a:pt x="3" y="17"/>
                      <a:pt x="2" y="18"/>
                      <a:pt x="1" y="20"/>
                    </a:cubicBezTo>
                    <a:cubicBezTo>
                      <a:pt x="0" y="21"/>
                      <a:pt x="0" y="22"/>
                      <a:pt x="0" y="24"/>
                    </a:cubicBezTo>
                    <a:cubicBezTo>
                      <a:pt x="0" y="36"/>
                      <a:pt x="0" y="36"/>
                      <a:pt x="0" y="36"/>
                    </a:cubicBezTo>
                    <a:cubicBezTo>
                      <a:pt x="0" y="39"/>
                      <a:pt x="2" y="43"/>
                      <a:pt x="5" y="43"/>
                    </a:cubicBezTo>
                    <a:cubicBezTo>
                      <a:pt x="5" y="43"/>
                      <a:pt x="12" y="63"/>
                      <a:pt x="20" y="70"/>
                    </a:cubicBezTo>
                    <a:cubicBezTo>
                      <a:pt x="21" y="72"/>
                      <a:pt x="23" y="73"/>
                      <a:pt x="25" y="73"/>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 name="Rectangle 3184"/>
              <p:cNvSpPr>
                <a:spLocks noChangeArrowheads="1"/>
              </p:cNvSpPr>
              <p:nvPr/>
            </p:nvSpPr>
            <p:spPr bwMode="auto">
              <a:xfrm>
                <a:off x="1084844" y="2412507"/>
                <a:ext cx="1214756"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en-US" altLang="en-US" sz="1000" kern="0" spc="-30" dirty="0" smtClean="0">
                    <a:solidFill>
                      <a:srgbClr val="FFFFFF"/>
                    </a:solidFill>
                    <a:latin typeface="Segoe UI" panose="020B0502040204020203" pitchFamily="34" charset="0"/>
                  </a:rPr>
                  <a:t>Collaboration blockers</a:t>
                </a:r>
                <a:endParaRPr lang="en-US" altLang="en-US" sz="1000" kern="0" spc="-30" dirty="0" smtClean="0">
                  <a:solidFill>
                    <a:srgbClr val="505050"/>
                  </a:solidFill>
                  <a:latin typeface="Segoe UI" panose="020B0502040204020203" pitchFamily="34" charset="0"/>
                </a:endParaRPr>
              </a:p>
            </p:txBody>
          </p:sp>
        </p:grpSp>
      </p:grpSp>
      <p:grpSp>
        <p:nvGrpSpPr>
          <p:cNvPr id="57" name="Group 56"/>
          <p:cNvGrpSpPr/>
          <p:nvPr/>
        </p:nvGrpSpPr>
        <p:grpSpPr>
          <a:xfrm>
            <a:off x="2865437" y="5208464"/>
            <a:ext cx="2312987" cy="803398"/>
            <a:chOff x="2940049" y="5173662"/>
            <a:chExt cx="2312987" cy="803398"/>
          </a:xfrm>
        </p:grpSpPr>
        <p:sp>
          <p:nvSpPr>
            <p:cNvPr id="405" name="Rectangle 3696"/>
            <p:cNvSpPr>
              <a:spLocks noChangeArrowheads="1"/>
            </p:cNvSpPr>
            <p:nvPr/>
          </p:nvSpPr>
          <p:spPr bwMode="auto">
            <a:xfrm>
              <a:off x="2940049" y="5478462"/>
              <a:ext cx="2312987"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smtClean="0">
                  <a:solidFill>
                    <a:srgbClr val="002050"/>
                  </a:solidFill>
                  <a:latin typeface="Segoe UI" panose="020B0502040204020203" pitchFamily="34" charset="0"/>
                </a:rPr>
                <a:t>DevOps</a:t>
              </a:r>
              <a:r>
                <a:rPr lang="en-US" altLang="en-US" sz="900" dirty="0" smtClean="0">
                  <a:solidFill>
                    <a:srgbClr val="002050"/>
                  </a:solidFill>
                  <a:latin typeface="Segoe UI" panose="020B0502040204020203" pitchFamily="34" charset="0"/>
                </a:rPr>
                <a:t> </a:t>
              </a:r>
              <a:r>
                <a:rPr lang="en-US" altLang="en-US" sz="900" dirty="0">
                  <a:solidFill>
                    <a:srgbClr val="002050"/>
                  </a:solidFill>
                  <a:latin typeface="Segoe UI" panose="020B0502040204020203" pitchFamily="34" charset="0"/>
                </a:rPr>
                <a:t>was being initiated </a:t>
              </a:r>
              <a:r>
                <a:rPr lang="en-US" altLang="en-US" sz="900" dirty="0" smtClean="0">
                  <a:solidFill>
                    <a:srgbClr val="002050"/>
                  </a:solidFill>
                  <a:latin typeface="Segoe UI" panose="020B0502040204020203" pitchFamily="34" charset="0"/>
                </a:rPr>
                <a:t>by</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more </a:t>
              </a:r>
              <a:r>
                <a:rPr lang="en-US" altLang="en-US" sz="900" dirty="0">
                  <a:solidFill>
                    <a:srgbClr val="002050"/>
                  </a:solidFill>
                  <a:latin typeface="Segoe UI" panose="020B0502040204020203" pitchFamily="34" charset="0"/>
                </a:rPr>
                <a:t>development teams </a:t>
              </a:r>
              <a:r>
                <a:rPr lang="en-US" altLang="en-US" sz="900" dirty="0" smtClean="0">
                  <a:solidFill>
                    <a:srgbClr val="002050"/>
                  </a:solidFill>
                  <a:latin typeface="Segoe UI" panose="020B0502040204020203" pitchFamily="34" charset="0"/>
                </a:rPr>
                <a:t>than </a:t>
              </a:r>
              <a:r>
                <a:rPr lang="en-US" altLang="en-US" sz="900" dirty="0">
                  <a:solidFill>
                    <a:srgbClr val="002050"/>
                  </a:solidFill>
                  <a:latin typeface="Segoe UI" panose="020B0502040204020203" pitchFamily="34" charset="0"/>
                </a:rPr>
                <a:t>IT </a:t>
              </a:r>
              <a:r>
                <a:rPr lang="en-US" altLang="en-US" sz="900" dirty="0" smtClean="0">
                  <a:solidFill>
                    <a:srgbClr val="002050"/>
                  </a:solidFill>
                  <a:latin typeface="Segoe UI" panose="020B0502040204020203" pitchFamily="34" charset="0"/>
                </a:rPr>
                <a:t>Ops</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teams</a:t>
              </a:r>
              <a:r>
                <a:rPr lang="en-US" altLang="en-US" sz="900" dirty="0">
                  <a:solidFill>
                    <a:srgbClr val="002050"/>
                  </a:solidFill>
                  <a:latin typeface="Segoe UI" panose="020B0502040204020203" pitchFamily="34" charset="0"/>
                </a:rPr>
                <a:t> </a:t>
              </a:r>
              <a:r>
                <a:rPr lang="en-US" altLang="en-US" sz="900" dirty="0" smtClean="0">
                  <a:solidFill>
                    <a:srgbClr val="002050"/>
                  </a:solidFill>
                  <a:latin typeface="Segoe UI" panose="020B0502040204020203" pitchFamily="34" charset="0"/>
                </a:rPr>
                <a:t>by </a:t>
              </a:r>
              <a:r>
                <a:rPr lang="en-US" altLang="en-US" sz="900" dirty="0">
                  <a:solidFill>
                    <a:srgbClr val="002050"/>
                  </a:solidFill>
                  <a:latin typeface="Segoe UI" panose="020B0502040204020203" pitchFamily="34" charset="0"/>
                </a:rPr>
                <a:t>about a </a:t>
              </a:r>
              <a:r>
                <a:rPr lang="en-US" altLang="en-US" sz="900" b="1" dirty="0">
                  <a:solidFill>
                    <a:srgbClr val="002050"/>
                  </a:solidFill>
                  <a:latin typeface="Segoe UI" panose="020B0502040204020203" pitchFamily="34" charset="0"/>
                </a:rPr>
                <a:t>40%</a:t>
              </a:r>
              <a:r>
                <a:rPr lang="en-US" altLang="en-US" sz="900" dirty="0">
                  <a:solidFill>
                    <a:srgbClr val="002050"/>
                  </a:solidFill>
                  <a:latin typeface="Segoe UI" panose="020B0502040204020203" pitchFamily="34" charset="0"/>
                </a:rPr>
                <a:t> to </a:t>
              </a:r>
              <a:r>
                <a:rPr lang="en-US" altLang="en-US" sz="900" b="1" dirty="0">
                  <a:solidFill>
                    <a:srgbClr val="002050"/>
                  </a:solidFill>
                  <a:latin typeface="Segoe UI" panose="020B0502040204020203" pitchFamily="34" charset="0"/>
                </a:rPr>
                <a:t>33%</a:t>
              </a:r>
              <a:r>
                <a:rPr lang="en-US" altLang="en-US" sz="900" dirty="0">
                  <a:solidFill>
                    <a:srgbClr val="002050"/>
                  </a:solidFill>
                  <a:latin typeface="Segoe UI" panose="020B0502040204020203" pitchFamily="34" charset="0"/>
                </a:rPr>
                <a:t> </a:t>
              </a:r>
              <a:r>
                <a:rPr lang="en-US" altLang="en-US" sz="900" dirty="0" smtClean="0">
                  <a:solidFill>
                    <a:srgbClr val="002050"/>
                  </a:solidFill>
                  <a:latin typeface="Segoe UI" panose="020B0502040204020203" pitchFamily="34" charset="0"/>
                </a:rPr>
                <a:t>margin</a:t>
              </a:r>
              <a:endParaRPr lang="en-US" altLang="en-US" b="1" dirty="0" smtClean="0">
                <a:solidFill>
                  <a:srgbClr val="505050"/>
                </a:solidFill>
                <a:latin typeface="Segoe UI" panose="020B0502040204020203" pitchFamily="34" charset="0"/>
              </a:endParaRPr>
            </a:p>
          </p:txBody>
        </p:sp>
        <p:grpSp>
          <p:nvGrpSpPr>
            <p:cNvPr id="56" name="Group 55"/>
            <p:cNvGrpSpPr/>
            <p:nvPr/>
          </p:nvGrpSpPr>
          <p:grpSpPr>
            <a:xfrm>
              <a:off x="2941637" y="5173662"/>
              <a:ext cx="1600200" cy="212726"/>
              <a:chOff x="2941637" y="5173662"/>
              <a:chExt cx="1600200" cy="212726"/>
            </a:xfrm>
          </p:grpSpPr>
          <p:grpSp>
            <p:nvGrpSpPr>
              <p:cNvPr id="583" name="Group 582"/>
              <p:cNvGrpSpPr/>
              <p:nvPr/>
            </p:nvGrpSpPr>
            <p:grpSpPr>
              <a:xfrm>
                <a:off x="3800474" y="5173662"/>
                <a:ext cx="741363" cy="212726"/>
                <a:chOff x="3267074" y="5108575"/>
                <a:chExt cx="741363" cy="212726"/>
              </a:xfrm>
            </p:grpSpPr>
            <p:sp>
              <p:nvSpPr>
                <p:cNvPr id="406" name="Freeform 3709"/>
                <p:cNvSpPr>
                  <a:spLocks/>
                </p:cNvSpPr>
                <p:nvPr/>
              </p:nvSpPr>
              <p:spPr bwMode="auto">
                <a:xfrm>
                  <a:off x="3640137" y="5164138"/>
                  <a:ext cx="80963" cy="157163"/>
                </a:xfrm>
                <a:custGeom>
                  <a:avLst/>
                  <a:gdLst>
                    <a:gd name="T0" fmla="*/ 0 w 51"/>
                    <a:gd name="T1" fmla="*/ 0 h 99"/>
                    <a:gd name="T2" fmla="*/ 51 w 51"/>
                    <a:gd name="T3" fmla="*/ 0 h 99"/>
                    <a:gd name="T4" fmla="*/ 51 w 51"/>
                    <a:gd name="T5" fmla="*/ 99 h 99"/>
                    <a:gd name="T6" fmla="*/ 0 w 51"/>
                    <a:gd name="T7" fmla="*/ 99 h 99"/>
                    <a:gd name="T8" fmla="*/ 0 w 51"/>
                    <a:gd name="T9" fmla="*/ 0 h 99"/>
                    <a:gd name="T10" fmla="*/ 0 w 51"/>
                    <a:gd name="T11" fmla="*/ 0 h 99"/>
                  </a:gdLst>
                  <a:ahLst/>
                  <a:cxnLst>
                    <a:cxn ang="0">
                      <a:pos x="T0" y="T1"/>
                    </a:cxn>
                    <a:cxn ang="0">
                      <a:pos x="T2" y="T3"/>
                    </a:cxn>
                    <a:cxn ang="0">
                      <a:pos x="T4" y="T5"/>
                    </a:cxn>
                    <a:cxn ang="0">
                      <a:pos x="T6" y="T7"/>
                    </a:cxn>
                    <a:cxn ang="0">
                      <a:pos x="T8" y="T9"/>
                    </a:cxn>
                    <a:cxn ang="0">
                      <a:pos x="T10" y="T11"/>
                    </a:cxn>
                  </a:cxnLst>
                  <a:rect l="0" t="0" r="r" b="b"/>
                  <a:pathLst>
                    <a:path w="51" h="99">
                      <a:moveTo>
                        <a:pt x="0" y="0"/>
                      </a:moveTo>
                      <a:lnTo>
                        <a:pt x="51" y="0"/>
                      </a:lnTo>
                      <a:lnTo>
                        <a:pt x="51" y="99"/>
                      </a:lnTo>
                      <a:lnTo>
                        <a:pt x="0" y="99"/>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7" name="Freeform 3710"/>
                <p:cNvSpPr>
                  <a:spLocks/>
                </p:cNvSpPr>
                <p:nvPr/>
              </p:nvSpPr>
              <p:spPr bwMode="auto">
                <a:xfrm>
                  <a:off x="3267074" y="5108575"/>
                  <a:ext cx="373063" cy="212725"/>
                </a:xfrm>
                <a:custGeom>
                  <a:avLst/>
                  <a:gdLst>
                    <a:gd name="T0" fmla="*/ 0 w 181"/>
                    <a:gd name="T1" fmla="*/ 54 h 103"/>
                    <a:gd name="T2" fmla="*/ 9 w 181"/>
                    <a:gd name="T3" fmla="*/ 46 h 103"/>
                    <a:gd name="T4" fmla="*/ 9 w 181"/>
                    <a:gd name="T5" fmla="*/ 46 h 103"/>
                    <a:gd name="T6" fmla="*/ 9 w 181"/>
                    <a:gd name="T7" fmla="*/ 46 h 103"/>
                    <a:gd name="T8" fmla="*/ 85 w 181"/>
                    <a:gd name="T9" fmla="*/ 46 h 103"/>
                    <a:gd name="T10" fmla="*/ 85 w 181"/>
                    <a:gd name="T11" fmla="*/ 42 h 103"/>
                    <a:gd name="T12" fmla="*/ 23 w 181"/>
                    <a:gd name="T13" fmla="*/ 42 h 103"/>
                    <a:gd name="T14" fmla="*/ 20 w 181"/>
                    <a:gd name="T15" fmla="*/ 41 h 103"/>
                    <a:gd name="T16" fmla="*/ 15 w 181"/>
                    <a:gd name="T17" fmla="*/ 34 h 103"/>
                    <a:gd name="T18" fmla="*/ 23 w 181"/>
                    <a:gd name="T19" fmla="*/ 25 h 103"/>
                    <a:gd name="T20" fmla="*/ 24 w 181"/>
                    <a:gd name="T21" fmla="*/ 25 h 103"/>
                    <a:gd name="T22" fmla="*/ 85 w 181"/>
                    <a:gd name="T23" fmla="*/ 25 h 103"/>
                    <a:gd name="T24" fmla="*/ 103 w 181"/>
                    <a:gd name="T25" fmla="*/ 25 h 103"/>
                    <a:gd name="T26" fmla="*/ 150 w 181"/>
                    <a:gd name="T27" fmla="*/ 71 h 103"/>
                    <a:gd name="T28" fmla="*/ 152 w 181"/>
                    <a:gd name="T29" fmla="*/ 68 h 103"/>
                    <a:gd name="T30" fmla="*/ 150 w 181"/>
                    <a:gd name="T31" fmla="*/ 65 h 103"/>
                    <a:gd name="T32" fmla="*/ 108 w 181"/>
                    <a:gd name="T33" fmla="*/ 22 h 103"/>
                    <a:gd name="T34" fmla="*/ 108 w 181"/>
                    <a:gd name="T35" fmla="*/ 20 h 103"/>
                    <a:gd name="T36" fmla="*/ 69 w 181"/>
                    <a:gd name="T37" fmla="*/ 20 h 103"/>
                    <a:gd name="T38" fmla="*/ 69 w 181"/>
                    <a:gd name="T39" fmla="*/ 20 h 103"/>
                    <a:gd name="T40" fmla="*/ 60 w 181"/>
                    <a:gd name="T41" fmla="*/ 10 h 103"/>
                    <a:gd name="T42" fmla="*/ 69 w 181"/>
                    <a:gd name="T43" fmla="*/ 0 h 103"/>
                    <a:gd name="T44" fmla="*/ 70 w 181"/>
                    <a:gd name="T45" fmla="*/ 0 h 103"/>
                    <a:gd name="T46" fmla="*/ 70 w 181"/>
                    <a:gd name="T47" fmla="*/ 0 h 103"/>
                    <a:gd name="T48" fmla="*/ 152 w 181"/>
                    <a:gd name="T49" fmla="*/ 0 h 103"/>
                    <a:gd name="T50" fmla="*/ 181 w 181"/>
                    <a:gd name="T51" fmla="*/ 29 h 103"/>
                    <a:gd name="T52" fmla="*/ 181 w 181"/>
                    <a:gd name="T53" fmla="*/ 62 h 103"/>
                    <a:gd name="T54" fmla="*/ 181 w 181"/>
                    <a:gd name="T55" fmla="*/ 103 h 103"/>
                    <a:gd name="T56" fmla="*/ 35 w 181"/>
                    <a:gd name="T57" fmla="*/ 103 h 103"/>
                    <a:gd name="T58" fmla="*/ 27 w 181"/>
                    <a:gd name="T59" fmla="*/ 95 h 103"/>
                    <a:gd name="T60" fmla="*/ 35 w 181"/>
                    <a:gd name="T61" fmla="*/ 87 h 103"/>
                    <a:gd name="T62" fmla="*/ 85 w 181"/>
                    <a:gd name="T63" fmla="*/ 87 h 103"/>
                    <a:gd name="T64" fmla="*/ 85 w 181"/>
                    <a:gd name="T65" fmla="*/ 83 h 103"/>
                    <a:gd name="T66" fmla="*/ 23 w 181"/>
                    <a:gd name="T67" fmla="*/ 83 h 103"/>
                    <a:gd name="T68" fmla="*/ 21 w 181"/>
                    <a:gd name="T69" fmla="*/ 82 h 103"/>
                    <a:gd name="T70" fmla="*/ 15 w 181"/>
                    <a:gd name="T71" fmla="*/ 75 h 103"/>
                    <a:gd name="T72" fmla="*/ 23 w 181"/>
                    <a:gd name="T73" fmla="*/ 66 h 103"/>
                    <a:gd name="T74" fmla="*/ 23 w 181"/>
                    <a:gd name="T75" fmla="*/ 66 h 103"/>
                    <a:gd name="T76" fmla="*/ 23 w 181"/>
                    <a:gd name="T77" fmla="*/ 66 h 103"/>
                    <a:gd name="T78" fmla="*/ 85 w 181"/>
                    <a:gd name="T79" fmla="*/ 66 h 103"/>
                    <a:gd name="T80" fmla="*/ 85 w 181"/>
                    <a:gd name="T81" fmla="*/ 62 h 103"/>
                    <a:gd name="T82" fmla="*/ 9 w 181"/>
                    <a:gd name="T83" fmla="*/ 62 h 103"/>
                    <a:gd name="T84" fmla="*/ 7 w 181"/>
                    <a:gd name="T85" fmla="*/ 62 h 103"/>
                    <a:gd name="T86" fmla="*/ 0 w 181"/>
                    <a:gd name="T87" fmla="*/ 5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03">
                      <a:moveTo>
                        <a:pt x="0" y="54"/>
                      </a:moveTo>
                      <a:cubicBezTo>
                        <a:pt x="0" y="49"/>
                        <a:pt x="5" y="46"/>
                        <a:pt x="9" y="46"/>
                      </a:cubicBezTo>
                      <a:cubicBezTo>
                        <a:pt x="9" y="46"/>
                        <a:pt x="9" y="46"/>
                        <a:pt x="9" y="46"/>
                      </a:cubicBezTo>
                      <a:cubicBezTo>
                        <a:pt x="9" y="46"/>
                        <a:pt x="9" y="46"/>
                        <a:pt x="9" y="46"/>
                      </a:cubicBezTo>
                      <a:cubicBezTo>
                        <a:pt x="85" y="46"/>
                        <a:pt x="85" y="46"/>
                        <a:pt x="85" y="46"/>
                      </a:cubicBezTo>
                      <a:cubicBezTo>
                        <a:pt x="85" y="42"/>
                        <a:pt x="85" y="42"/>
                        <a:pt x="85" y="42"/>
                      </a:cubicBezTo>
                      <a:cubicBezTo>
                        <a:pt x="23" y="42"/>
                        <a:pt x="23" y="42"/>
                        <a:pt x="23" y="42"/>
                      </a:cubicBezTo>
                      <a:cubicBezTo>
                        <a:pt x="22" y="42"/>
                        <a:pt x="21" y="42"/>
                        <a:pt x="20" y="41"/>
                      </a:cubicBezTo>
                      <a:cubicBezTo>
                        <a:pt x="17" y="40"/>
                        <a:pt x="15" y="37"/>
                        <a:pt x="15" y="34"/>
                      </a:cubicBezTo>
                      <a:cubicBezTo>
                        <a:pt x="15" y="29"/>
                        <a:pt x="18" y="25"/>
                        <a:pt x="23" y="25"/>
                      </a:cubicBezTo>
                      <a:cubicBezTo>
                        <a:pt x="24" y="25"/>
                        <a:pt x="24" y="25"/>
                        <a:pt x="24" y="25"/>
                      </a:cubicBezTo>
                      <a:cubicBezTo>
                        <a:pt x="30" y="25"/>
                        <a:pt x="85" y="25"/>
                        <a:pt x="85" y="25"/>
                      </a:cubicBezTo>
                      <a:cubicBezTo>
                        <a:pt x="103" y="25"/>
                        <a:pt x="103" y="25"/>
                        <a:pt x="103" y="25"/>
                      </a:cubicBezTo>
                      <a:cubicBezTo>
                        <a:pt x="104" y="51"/>
                        <a:pt x="125" y="71"/>
                        <a:pt x="150" y="71"/>
                      </a:cubicBezTo>
                      <a:cubicBezTo>
                        <a:pt x="151" y="71"/>
                        <a:pt x="152" y="69"/>
                        <a:pt x="152" y="68"/>
                      </a:cubicBezTo>
                      <a:cubicBezTo>
                        <a:pt x="152" y="66"/>
                        <a:pt x="151" y="65"/>
                        <a:pt x="150" y="65"/>
                      </a:cubicBezTo>
                      <a:cubicBezTo>
                        <a:pt x="127" y="65"/>
                        <a:pt x="108" y="46"/>
                        <a:pt x="108" y="22"/>
                      </a:cubicBezTo>
                      <a:cubicBezTo>
                        <a:pt x="108" y="22"/>
                        <a:pt x="108" y="21"/>
                        <a:pt x="108" y="20"/>
                      </a:cubicBezTo>
                      <a:cubicBezTo>
                        <a:pt x="69" y="20"/>
                        <a:pt x="69" y="20"/>
                        <a:pt x="69" y="20"/>
                      </a:cubicBezTo>
                      <a:cubicBezTo>
                        <a:pt x="69" y="20"/>
                        <a:pt x="69" y="20"/>
                        <a:pt x="69" y="20"/>
                      </a:cubicBezTo>
                      <a:cubicBezTo>
                        <a:pt x="64" y="20"/>
                        <a:pt x="60" y="15"/>
                        <a:pt x="60" y="10"/>
                      </a:cubicBezTo>
                      <a:cubicBezTo>
                        <a:pt x="60" y="4"/>
                        <a:pt x="64" y="0"/>
                        <a:pt x="69" y="0"/>
                      </a:cubicBezTo>
                      <a:cubicBezTo>
                        <a:pt x="69" y="0"/>
                        <a:pt x="69" y="0"/>
                        <a:pt x="70" y="0"/>
                      </a:cubicBezTo>
                      <a:cubicBezTo>
                        <a:pt x="70" y="0"/>
                        <a:pt x="70" y="0"/>
                        <a:pt x="70" y="0"/>
                      </a:cubicBezTo>
                      <a:cubicBezTo>
                        <a:pt x="152" y="0"/>
                        <a:pt x="152" y="0"/>
                        <a:pt x="152" y="0"/>
                      </a:cubicBezTo>
                      <a:cubicBezTo>
                        <a:pt x="169" y="0"/>
                        <a:pt x="181" y="12"/>
                        <a:pt x="181" y="29"/>
                      </a:cubicBezTo>
                      <a:cubicBezTo>
                        <a:pt x="181" y="62"/>
                        <a:pt x="181" y="62"/>
                        <a:pt x="181" y="62"/>
                      </a:cubicBezTo>
                      <a:cubicBezTo>
                        <a:pt x="181" y="103"/>
                        <a:pt x="181" y="103"/>
                        <a:pt x="181" y="103"/>
                      </a:cubicBezTo>
                      <a:cubicBezTo>
                        <a:pt x="35" y="103"/>
                        <a:pt x="35" y="103"/>
                        <a:pt x="35" y="103"/>
                      </a:cubicBezTo>
                      <a:cubicBezTo>
                        <a:pt x="30" y="103"/>
                        <a:pt x="27" y="99"/>
                        <a:pt x="27" y="95"/>
                      </a:cubicBezTo>
                      <a:cubicBezTo>
                        <a:pt x="27" y="90"/>
                        <a:pt x="30" y="87"/>
                        <a:pt x="35" y="87"/>
                      </a:cubicBezTo>
                      <a:cubicBezTo>
                        <a:pt x="35" y="87"/>
                        <a:pt x="85" y="87"/>
                        <a:pt x="85" y="87"/>
                      </a:cubicBezTo>
                      <a:cubicBezTo>
                        <a:pt x="85" y="83"/>
                        <a:pt x="85" y="83"/>
                        <a:pt x="85" y="83"/>
                      </a:cubicBezTo>
                      <a:cubicBezTo>
                        <a:pt x="23" y="83"/>
                        <a:pt x="23" y="83"/>
                        <a:pt x="23" y="83"/>
                      </a:cubicBezTo>
                      <a:cubicBezTo>
                        <a:pt x="22" y="83"/>
                        <a:pt x="22" y="82"/>
                        <a:pt x="21" y="82"/>
                      </a:cubicBezTo>
                      <a:cubicBezTo>
                        <a:pt x="17" y="81"/>
                        <a:pt x="15" y="78"/>
                        <a:pt x="15" y="75"/>
                      </a:cubicBezTo>
                      <a:cubicBezTo>
                        <a:pt x="15" y="70"/>
                        <a:pt x="18" y="66"/>
                        <a:pt x="23" y="66"/>
                      </a:cubicBezTo>
                      <a:cubicBezTo>
                        <a:pt x="23" y="66"/>
                        <a:pt x="23" y="66"/>
                        <a:pt x="23" y="66"/>
                      </a:cubicBezTo>
                      <a:cubicBezTo>
                        <a:pt x="23" y="66"/>
                        <a:pt x="23" y="66"/>
                        <a:pt x="23" y="66"/>
                      </a:cubicBezTo>
                      <a:cubicBezTo>
                        <a:pt x="85" y="66"/>
                        <a:pt x="85" y="66"/>
                        <a:pt x="85" y="66"/>
                      </a:cubicBezTo>
                      <a:cubicBezTo>
                        <a:pt x="85" y="62"/>
                        <a:pt x="85" y="62"/>
                        <a:pt x="85" y="62"/>
                      </a:cubicBezTo>
                      <a:cubicBezTo>
                        <a:pt x="9" y="62"/>
                        <a:pt x="9" y="62"/>
                        <a:pt x="9" y="62"/>
                      </a:cubicBezTo>
                      <a:cubicBezTo>
                        <a:pt x="8" y="62"/>
                        <a:pt x="7" y="62"/>
                        <a:pt x="7" y="62"/>
                      </a:cubicBezTo>
                      <a:cubicBezTo>
                        <a:pt x="3" y="61"/>
                        <a:pt x="0" y="58"/>
                        <a:pt x="0" y="54"/>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8" name="Freeform 3711"/>
                <p:cNvSpPr>
                  <a:spLocks/>
                </p:cNvSpPr>
                <p:nvPr/>
              </p:nvSpPr>
              <p:spPr bwMode="auto">
                <a:xfrm>
                  <a:off x="3721099" y="5164138"/>
                  <a:ext cx="287338" cy="157163"/>
                </a:xfrm>
                <a:custGeom>
                  <a:avLst/>
                  <a:gdLst>
                    <a:gd name="T0" fmla="*/ 0 w 181"/>
                    <a:gd name="T1" fmla="*/ 0 h 99"/>
                    <a:gd name="T2" fmla="*/ 181 w 181"/>
                    <a:gd name="T3" fmla="*/ 0 h 99"/>
                    <a:gd name="T4" fmla="*/ 181 w 181"/>
                    <a:gd name="T5" fmla="*/ 99 h 99"/>
                    <a:gd name="T6" fmla="*/ 0 w 181"/>
                    <a:gd name="T7" fmla="*/ 99 h 99"/>
                    <a:gd name="T8" fmla="*/ 0 w 181"/>
                    <a:gd name="T9" fmla="*/ 0 h 99"/>
                    <a:gd name="T10" fmla="*/ 0 w 181"/>
                    <a:gd name="T11" fmla="*/ 0 h 99"/>
                  </a:gdLst>
                  <a:ahLst/>
                  <a:cxnLst>
                    <a:cxn ang="0">
                      <a:pos x="T0" y="T1"/>
                    </a:cxn>
                    <a:cxn ang="0">
                      <a:pos x="T2" y="T3"/>
                    </a:cxn>
                    <a:cxn ang="0">
                      <a:pos x="T4" y="T5"/>
                    </a:cxn>
                    <a:cxn ang="0">
                      <a:pos x="T6" y="T7"/>
                    </a:cxn>
                    <a:cxn ang="0">
                      <a:pos x="T8" y="T9"/>
                    </a:cxn>
                    <a:cxn ang="0">
                      <a:pos x="T10" y="T11"/>
                    </a:cxn>
                  </a:cxnLst>
                  <a:rect l="0" t="0" r="r" b="b"/>
                  <a:pathLst>
                    <a:path w="181" h="99">
                      <a:moveTo>
                        <a:pt x="0" y="0"/>
                      </a:moveTo>
                      <a:lnTo>
                        <a:pt x="181" y="0"/>
                      </a:lnTo>
                      <a:lnTo>
                        <a:pt x="181" y="99"/>
                      </a:lnTo>
                      <a:lnTo>
                        <a:pt x="0" y="99"/>
                      </a:lnTo>
                      <a:lnTo>
                        <a:pt x="0" y="0"/>
                      </a:lnTo>
                      <a:lnTo>
                        <a:pt x="0" y="0"/>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9" name="Oval 3712"/>
                <p:cNvSpPr>
                  <a:spLocks noChangeArrowheads="1"/>
                </p:cNvSpPr>
                <p:nvPr/>
              </p:nvSpPr>
              <p:spPr bwMode="auto">
                <a:xfrm>
                  <a:off x="3665537" y="5268913"/>
                  <a:ext cx="26988"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22" name="Group 21"/>
              <p:cNvGrpSpPr/>
              <p:nvPr/>
            </p:nvGrpSpPr>
            <p:grpSpPr>
              <a:xfrm>
                <a:off x="2941637" y="5173662"/>
                <a:ext cx="741362" cy="212726"/>
                <a:chOff x="2789237" y="5173662"/>
                <a:chExt cx="741362" cy="212726"/>
              </a:xfrm>
            </p:grpSpPr>
            <p:sp>
              <p:nvSpPr>
                <p:cNvPr id="410" name="Freeform 3713"/>
                <p:cNvSpPr>
                  <a:spLocks/>
                </p:cNvSpPr>
                <p:nvPr/>
              </p:nvSpPr>
              <p:spPr bwMode="auto">
                <a:xfrm>
                  <a:off x="3462337" y="5316537"/>
                  <a:ext cx="26988" cy="23813"/>
                </a:xfrm>
                <a:custGeom>
                  <a:avLst/>
                  <a:gdLst>
                    <a:gd name="T0" fmla="*/ 13 w 13"/>
                    <a:gd name="T1" fmla="*/ 0 h 12"/>
                    <a:gd name="T2" fmla="*/ 7 w 13"/>
                    <a:gd name="T3" fmla="*/ 0 h 12"/>
                    <a:gd name="T4" fmla="*/ 0 w 13"/>
                    <a:gd name="T5" fmla="*/ 6 h 12"/>
                    <a:gd name="T6" fmla="*/ 7 w 13"/>
                    <a:gd name="T7" fmla="*/ 12 h 12"/>
                    <a:gd name="T8" fmla="*/ 13 w 13"/>
                    <a:gd name="T9" fmla="*/ 12 h 12"/>
                    <a:gd name="T10" fmla="*/ 13 w 13"/>
                    <a:gd name="T11" fmla="*/ 0 h 12"/>
                    <a:gd name="T12" fmla="*/ 13 w 1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13" y="0"/>
                      </a:moveTo>
                      <a:cubicBezTo>
                        <a:pt x="7" y="0"/>
                        <a:pt x="7" y="0"/>
                        <a:pt x="7" y="0"/>
                      </a:cubicBezTo>
                      <a:cubicBezTo>
                        <a:pt x="3" y="0"/>
                        <a:pt x="0" y="2"/>
                        <a:pt x="0" y="6"/>
                      </a:cubicBezTo>
                      <a:cubicBezTo>
                        <a:pt x="0" y="9"/>
                        <a:pt x="3" y="12"/>
                        <a:pt x="7" y="12"/>
                      </a:cubicBezTo>
                      <a:cubicBezTo>
                        <a:pt x="13" y="12"/>
                        <a:pt x="13" y="12"/>
                        <a:pt x="13" y="12"/>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1" name="Freeform 3714"/>
                <p:cNvSpPr>
                  <a:spLocks/>
                </p:cNvSpPr>
                <p:nvPr/>
              </p:nvSpPr>
              <p:spPr bwMode="auto">
                <a:xfrm>
                  <a:off x="3489324" y="5272087"/>
                  <a:ext cx="28575" cy="26988"/>
                </a:xfrm>
                <a:custGeom>
                  <a:avLst/>
                  <a:gdLst>
                    <a:gd name="T0" fmla="*/ 14 w 14"/>
                    <a:gd name="T1" fmla="*/ 0 h 13"/>
                    <a:gd name="T2" fmla="*/ 7 w 14"/>
                    <a:gd name="T3" fmla="*/ 0 h 13"/>
                    <a:gd name="T4" fmla="*/ 0 w 14"/>
                    <a:gd name="T5" fmla="*/ 6 h 13"/>
                    <a:gd name="T6" fmla="*/ 7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7" y="0"/>
                        <a:pt x="7" y="0"/>
                        <a:pt x="7" y="0"/>
                      </a:cubicBezTo>
                      <a:cubicBezTo>
                        <a:pt x="3" y="0"/>
                        <a:pt x="0" y="3"/>
                        <a:pt x="0" y="6"/>
                      </a:cubicBezTo>
                      <a:cubicBezTo>
                        <a:pt x="0" y="10"/>
                        <a:pt x="3" y="13"/>
                        <a:pt x="7"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2" name="Freeform 3715"/>
                <p:cNvSpPr>
                  <a:spLocks/>
                </p:cNvSpPr>
                <p:nvPr/>
              </p:nvSpPr>
              <p:spPr bwMode="auto">
                <a:xfrm>
                  <a:off x="3460749" y="5229225"/>
                  <a:ext cx="28575" cy="26988"/>
                </a:xfrm>
                <a:custGeom>
                  <a:avLst/>
                  <a:gdLst>
                    <a:gd name="T0" fmla="*/ 14 w 14"/>
                    <a:gd name="T1" fmla="*/ 0 h 13"/>
                    <a:gd name="T2" fmla="*/ 6 w 14"/>
                    <a:gd name="T3" fmla="*/ 0 h 13"/>
                    <a:gd name="T4" fmla="*/ 0 w 14"/>
                    <a:gd name="T5" fmla="*/ 6 h 13"/>
                    <a:gd name="T6" fmla="*/ 6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6" y="0"/>
                        <a:pt x="6" y="0"/>
                        <a:pt x="6" y="0"/>
                      </a:cubicBezTo>
                      <a:cubicBezTo>
                        <a:pt x="3" y="0"/>
                        <a:pt x="0" y="3"/>
                        <a:pt x="0" y="6"/>
                      </a:cubicBezTo>
                      <a:cubicBezTo>
                        <a:pt x="0" y="10"/>
                        <a:pt x="3" y="13"/>
                        <a:pt x="6"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3" name="Freeform 3716"/>
                <p:cNvSpPr>
                  <a:spLocks/>
                </p:cNvSpPr>
                <p:nvPr/>
              </p:nvSpPr>
              <p:spPr bwMode="auto">
                <a:xfrm>
                  <a:off x="3078162" y="5229225"/>
                  <a:ext cx="77788" cy="157163"/>
                </a:xfrm>
                <a:custGeom>
                  <a:avLst/>
                  <a:gdLst>
                    <a:gd name="T0" fmla="*/ 49 w 49"/>
                    <a:gd name="T1" fmla="*/ 99 h 99"/>
                    <a:gd name="T2" fmla="*/ 0 w 49"/>
                    <a:gd name="T3" fmla="*/ 99 h 99"/>
                    <a:gd name="T4" fmla="*/ 0 w 49"/>
                    <a:gd name="T5" fmla="*/ 0 h 99"/>
                    <a:gd name="T6" fmla="*/ 49 w 49"/>
                    <a:gd name="T7" fmla="*/ 2 h 99"/>
                    <a:gd name="T8" fmla="*/ 49 w 49"/>
                    <a:gd name="T9" fmla="*/ 99 h 99"/>
                    <a:gd name="T10" fmla="*/ 49 w 49"/>
                    <a:gd name="T11" fmla="*/ 99 h 99"/>
                    <a:gd name="T12" fmla="*/ 49 w 49"/>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9" h="99">
                      <a:moveTo>
                        <a:pt x="49" y="99"/>
                      </a:moveTo>
                      <a:lnTo>
                        <a:pt x="0" y="99"/>
                      </a:lnTo>
                      <a:lnTo>
                        <a:pt x="0" y="0"/>
                      </a:lnTo>
                      <a:lnTo>
                        <a:pt x="49" y="2"/>
                      </a:lnTo>
                      <a:lnTo>
                        <a:pt x="49" y="99"/>
                      </a:lnTo>
                      <a:lnTo>
                        <a:pt x="49" y="99"/>
                      </a:lnTo>
                      <a:lnTo>
                        <a:pt x="49" y="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4" name="Freeform 3717"/>
                <p:cNvSpPr>
                  <a:spLocks/>
                </p:cNvSpPr>
                <p:nvPr/>
              </p:nvSpPr>
              <p:spPr bwMode="auto">
                <a:xfrm>
                  <a:off x="3078162" y="5229225"/>
                  <a:ext cx="77788" cy="157163"/>
                </a:xfrm>
                <a:custGeom>
                  <a:avLst/>
                  <a:gdLst>
                    <a:gd name="T0" fmla="*/ 0 w 49"/>
                    <a:gd name="T1" fmla="*/ 0 h 99"/>
                    <a:gd name="T2" fmla="*/ 49 w 49"/>
                    <a:gd name="T3" fmla="*/ 0 h 99"/>
                    <a:gd name="T4" fmla="*/ 49 w 49"/>
                    <a:gd name="T5" fmla="*/ 99 h 99"/>
                    <a:gd name="T6" fmla="*/ 0 w 49"/>
                    <a:gd name="T7" fmla="*/ 99 h 99"/>
                    <a:gd name="T8" fmla="*/ 0 w 49"/>
                    <a:gd name="T9" fmla="*/ 0 h 99"/>
                    <a:gd name="T10" fmla="*/ 0 w 49"/>
                    <a:gd name="T11" fmla="*/ 0 h 99"/>
                  </a:gdLst>
                  <a:ahLst/>
                  <a:cxnLst>
                    <a:cxn ang="0">
                      <a:pos x="T0" y="T1"/>
                    </a:cxn>
                    <a:cxn ang="0">
                      <a:pos x="T2" y="T3"/>
                    </a:cxn>
                    <a:cxn ang="0">
                      <a:pos x="T4" y="T5"/>
                    </a:cxn>
                    <a:cxn ang="0">
                      <a:pos x="T6" y="T7"/>
                    </a:cxn>
                    <a:cxn ang="0">
                      <a:pos x="T8" y="T9"/>
                    </a:cxn>
                    <a:cxn ang="0">
                      <a:pos x="T10" y="T11"/>
                    </a:cxn>
                  </a:cxnLst>
                  <a:rect l="0" t="0" r="r" b="b"/>
                  <a:pathLst>
                    <a:path w="49" h="99">
                      <a:moveTo>
                        <a:pt x="0" y="0"/>
                      </a:moveTo>
                      <a:lnTo>
                        <a:pt x="49" y="0"/>
                      </a:lnTo>
                      <a:lnTo>
                        <a:pt x="49" y="99"/>
                      </a:lnTo>
                      <a:lnTo>
                        <a:pt x="0" y="99"/>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5" name="Freeform 3718"/>
                <p:cNvSpPr>
                  <a:spLocks/>
                </p:cNvSpPr>
                <p:nvPr/>
              </p:nvSpPr>
              <p:spPr bwMode="auto">
                <a:xfrm>
                  <a:off x="2789237" y="5229225"/>
                  <a:ext cx="288925" cy="157163"/>
                </a:xfrm>
                <a:custGeom>
                  <a:avLst/>
                  <a:gdLst>
                    <a:gd name="T0" fmla="*/ 0 w 182"/>
                    <a:gd name="T1" fmla="*/ 0 h 99"/>
                    <a:gd name="T2" fmla="*/ 182 w 182"/>
                    <a:gd name="T3" fmla="*/ 0 h 99"/>
                    <a:gd name="T4" fmla="*/ 182 w 182"/>
                    <a:gd name="T5" fmla="*/ 99 h 99"/>
                    <a:gd name="T6" fmla="*/ 0 w 182"/>
                    <a:gd name="T7" fmla="*/ 99 h 99"/>
                    <a:gd name="T8" fmla="*/ 0 w 182"/>
                    <a:gd name="T9" fmla="*/ 0 h 99"/>
                    <a:gd name="T10" fmla="*/ 0 w 182"/>
                    <a:gd name="T11" fmla="*/ 0 h 99"/>
                  </a:gdLst>
                  <a:ahLst/>
                  <a:cxnLst>
                    <a:cxn ang="0">
                      <a:pos x="T0" y="T1"/>
                    </a:cxn>
                    <a:cxn ang="0">
                      <a:pos x="T2" y="T3"/>
                    </a:cxn>
                    <a:cxn ang="0">
                      <a:pos x="T4" y="T5"/>
                    </a:cxn>
                    <a:cxn ang="0">
                      <a:pos x="T6" y="T7"/>
                    </a:cxn>
                    <a:cxn ang="0">
                      <a:pos x="T8" y="T9"/>
                    </a:cxn>
                    <a:cxn ang="0">
                      <a:pos x="T10" y="T11"/>
                    </a:cxn>
                  </a:cxnLst>
                  <a:rect l="0" t="0" r="r" b="b"/>
                  <a:pathLst>
                    <a:path w="182" h="99">
                      <a:moveTo>
                        <a:pt x="0" y="0"/>
                      </a:moveTo>
                      <a:lnTo>
                        <a:pt x="182" y="0"/>
                      </a:lnTo>
                      <a:lnTo>
                        <a:pt x="182" y="99"/>
                      </a:lnTo>
                      <a:lnTo>
                        <a:pt x="0" y="99"/>
                      </a:lnTo>
                      <a:lnTo>
                        <a:pt x="0" y="0"/>
                      </a:lnTo>
                      <a:lnTo>
                        <a:pt x="0" y="0"/>
                      </a:lnTo>
                      <a:close/>
                    </a:path>
                  </a:pathLst>
                </a:custGeom>
                <a:solidFill>
                  <a:srgbClr val="8D237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6" name="Oval 3719"/>
                <p:cNvSpPr>
                  <a:spLocks noChangeArrowheads="1"/>
                </p:cNvSpPr>
                <p:nvPr/>
              </p:nvSpPr>
              <p:spPr bwMode="auto">
                <a:xfrm>
                  <a:off x="3105149" y="5334000"/>
                  <a:ext cx="26988" cy="26988"/>
                </a:xfrm>
                <a:prstGeom prst="ellipse">
                  <a:avLst/>
                </a:pr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7" name="Freeform 3720"/>
                <p:cNvSpPr>
                  <a:spLocks/>
                </p:cNvSpPr>
                <p:nvPr/>
              </p:nvSpPr>
              <p:spPr bwMode="auto">
                <a:xfrm>
                  <a:off x="3155949" y="5173662"/>
                  <a:ext cx="374650" cy="212725"/>
                </a:xfrm>
                <a:custGeom>
                  <a:avLst/>
                  <a:gdLst>
                    <a:gd name="T0" fmla="*/ 173 w 181"/>
                    <a:gd name="T1" fmla="*/ 46 h 103"/>
                    <a:gd name="T2" fmla="*/ 173 w 181"/>
                    <a:gd name="T3" fmla="*/ 46 h 103"/>
                    <a:gd name="T4" fmla="*/ 172 w 181"/>
                    <a:gd name="T5" fmla="*/ 46 h 103"/>
                    <a:gd name="T6" fmla="*/ 96 w 181"/>
                    <a:gd name="T7" fmla="*/ 46 h 103"/>
                    <a:gd name="T8" fmla="*/ 96 w 181"/>
                    <a:gd name="T9" fmla="*/ 42 h 103"/>
                    <a:gd name="T10" fmla="*/ 158 w 181"/>
                    <a:gd name="T11" fmla="*/ 42 h 103"/>
                    <a:gd name="T12" fmla="*/ 160 w 181"/>
                    <a:gd name="T13" fmla="*/ 41 h 103"/>
                    <a:gd name="T14" fmla="*/ 166 w 181"/>
                    <a:gd name="T15" fmla="*/ 34 h 103"/>
                    <a:gd name="T16" fmla="*/ 158 w 181"/>
                    <a:gd name="T17" fmla="*/ 25 h 103"/>
                    <a:gd name="T18" fmla="*/ 157 w 181"/>
                    <a:gd name="T19" fmla="*/ 25 h 103"/>
                    <a:gd name="T20" fmla="*/ 83 w 181"/>
                    <a:gd name="T21" fmla="*/ 25 h 103"/>
                    <a:gd name="T22" fmla="*/ 83 w 181"/>
                    <a:gd name="T23" fmla="*/ 20 h 103"/>
                    <a:gd name="T24" fmla="*/ 112 w 181"/>
                    <a:gd name="T25" fmla="*/ 20 h 103"/>
                    <a:gd name="T26" fmla="*/ 112 w 181"/>
                    <a:gd name="T27" fmla="*/ 20 h 103"/>
                    <a:gd name="T28" fmla="*/ 122 w 181"/>
                    <a:gd name="T29" fmla="*/ 10 h 103"/>
                    <a:gd name="T30" fmla="*/ 122 w 181"/>
                    <a:gd name="T31" fmla="*/ 0 h 103"/>
                    <a:gd name="T32" fmla="*/ 111 w 181"/>
                    <a:gd name="T33" fmla="*/ 0 h 103"/>
                    <a:gd name="T34" fmla="*/ 29 w 181"/>
                    <a:gd name="T35" fmla="*/ 0 h 103"/>
                    <a:gd name="T36" fmla="*/ 0 w 181"/>
                    <a:gd name="T37" fmla="*/ 29 h 103"/>
                    <a:gd name="T38" fmla="*/ 0 w 181"/>
                    <a:gd name="T39" fmla="*/ 103 h 103"/>
                    <a:gd name="T40" fmla="*/ 146 w 181"/>
                    <a:gd name="T41" fmla="*/ 103 h 103"/>
                    <a:gd name="T42" fmla="*/ 155 w 181"/>
                    <a:gd name="T43" fmla="*/ 95 h 103"/>
                    <a:gd name="T44" fmla="*/ 146 w 181"/>
                    <a:gd name="T45" fmla="*/ 87 h 103"/>
                    <a:gd name="T46" fmla="*/ 96 w 181"/>
                    <a:gd name="T47" fmla="*/ 87 h 103"/>
                    <a:gd name="T48" fmla="*/ 96 w 181"/>
                    <a:gd name="T49" fmla="*/ 83 h 103"/>
                    <a:gd name="T50" fmla="*/ 158 w 181"/>
                    <a:gd name="T51" fmla="*/ 83 h 103"/>
                    <a:gd name="T52" fmla="*/ 160 w 181"/>
                    <a:gd name="T53" fmla="*/ 82 h 103"/>
                    <a:gd name="T54" fmla="*/ 166 w 181"/>
                    <a:gd name="T55" fmla="*/ 75 h 103"/>
                    <a:gd name="T56" fmla="*/ 158 w 181"/>
                    <a:gd name="T57" fmla="*/ 66 h 103"/>
                    <a:gd name="T58" fmla="*/ 158 w 181"/>
                    <a:gd name="T59" fmla="*/ 66 h 103"/>
                    <a:gd name="T60" fmla="*/ 158 w 181"/>
                    <a:gd name="T61" fmla="*/ 66 h 103"/>
                    <a:gd name="T62" fmla="*/ 96 w 181"/>
                    <a:gd name="T63" fmla="*/ 66 h 103"/>
                    <a:gd name="T64" fmla="*/ 96 w 181"/>
                    <a:gd name="T65" fmla="*/ 62 h 103"/>
                    <a:gd name="T66" fmla="*/ 172 w 181"/>
                    <a:gd name="T67" fmla="*/ 62 h 103"/>
                    <a:gd name="T68" fmla="*/ 174 w 181"/>
                    <a:gd name="T69" fmla="*/ 62 h 103"/>
                    <a:gd name="T70" fmla="*/ 181 w 181"/>
                    <a:gd name="T71" fmla="*/ 54 h 103"/>
                    <a:gd name="T72" fmla="*/ 173 w 181"/>
                    <a:gd name="T73"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1" h="103">
                      <a:moveTo>
                        <a:pt x="173" y="46"/>
                      </a:moveTo>
                      <a:cubicBezTo>
                        <a:pt x="173" y="46"/>
                        <a:pt x="173" y="46"/>
                        <a:pt x="173" y="46"/>
                      </a:cubicBezTo>
                      <a:cubicBezTo>
                        <a:pt x="173" y="46"/>
                        <a:pt x="173" y="46"/>
                        <a:pt x="172" y="46"/>
                      </a:cubicBezTo>
                      <a:cubicBezTo>
                        <a:pt x="96" y="46"/>
                        <a:pt x="96" y="46"/>
                        <a:pt x="96" y="46"/>
                      </a:cubicBezTo>
                      <a:cubicBezTo>
                        <a:pt x="96" y="42"/>
                        <a:pt x="96" y="42"/>
                        <a:pt x="96" y="42"/>
                      </a:cubicBezTo>
                      <a:cubicBezTo>
                        <a:pt x="158" y="42"/>
                        <a:pt x="158" y="42"/>
                        <a:pt x="158" y="42"/>
                      </a:cubicBezTo>
                      <a:cubicBezTo>
                        <a:pt x="159" y="42"/>
                        <a:pt x="160" y="42"/>
                        <a:pt x="160" y="41"/>
                      </a:cubicBezTo>
                      <a:cubicBezTo>
                        <a:pt x="164" y="40"/>
                        <a:pt x="166" y="37"/>
                        <a:pt x="166" y="34"/>
                      </a:cubicBezTo>
                      <a:cubicBezTo>
                        <a:pt x="166" y="29"/>
                        <a:pt x="163" y="25"/>
                        <a:pt x="158" y="25"/>
                      </a:cubicBezTo>
                      <a:cubicBezTo>
                        <a:pt x="157" y="25"/>
                        <a:pt x="157" y="25"/>
                        <a:pt x="157" y="25"/>
                      </a:cubicBezTo>
                      <a:cubicBezTo>
                        <a:pt x="151" y="25"/>
                        <a:pt x="83" y="25"/>
                        <a:pt x="83" y="25"/>
                      </a:cubicBezTo>
                      <a:cubicBezTo>
                        <a:pt x="83" y="20"/>
                        <a:pt x="83" y="20"/>
                        <a:pt x="83" y="20"/>
                      </a:cubicBezTo>
                      <a:cubicBezTo>
                        <a:pt x="112" y="20"/>
                        <a:pt x="112" y="20"/>
                        <a:pt x="112" y="20"/>
                      </a:cubicBezTo>
                      <a:cubicBezTo>
                        <a:pt x="112" y="20"/>
                        <a:pt x="112" y="20"/>
                        <a:pt x="112" y="20"/>
                      </a:cubicBezTo>
                      <a:cubicBezTo>
                        <a:pt x="117" y="20"/>
                        <a:pt x="122" y="15"/>
                        <a:pt x="122" y="10"/>
                      </a:cubicBezTo>
                      <a:cubicBezTo>
                        <a:pt x="122" y="0"/>
                        <a:pt x="122" y="0"/>
                        <a:pt x="122" y="0"/>
                      </a:cubicBezTo>
                      <a:cubicBezTo>
                        <a:pt x="111" y="0"/>
                        <a:pt x="111" y="0"/>
                        <a:pt x="111" y="0"/>
                      </a:cubicBezTo>
                      <a:cubicBezTo>
                        <a:pt x="29" y="0"/>
                        <a:pt x="29" y="0"/>
                        <a:pt x="29" y="0"/>
                      </a:cubicBezTo>
                      <a:cubicBezTo>
                        <a:pt x="12" y="0"/>
                        <a:pt x="0" y="12"/>
                        <a:pt x="0" y="29"/>
                      </a:cubicBezTo>
                      <a:cubicBezTo>
                        <a:pt x="0" y="103"/>
                        <a:pt x="0" y="103"/>
                        <a:pt x="0" y="103"/>
                      </a:cubicBezTo>
                      <a:cubicBezTo>
                        <a:pt x="146" y="103"/>
                        <a:pt x="146" y="103"/>
                        <a:pt x="146" y="103"/>
                      </a:cubicBezTo>
                      <a:cubicBezTo>
                        <a:pt x="151" y="103"/>
                        <a:pt x="155" y="99"/>
                        <a:pt x="155" y="95"/>
                      </a:cubicBezTo>
                      <a:cubicBezTo>
                        <a:pt x="155" y="90"/>
                        <a:pt x="151" y="87"/>
                        <a:pt x="146" y="87"/>
                      </a:cubicBezTo>
                      <a:cubicBezTo>
                        <a:pt x="146" y="87"/>
                        <a:pt x="96" y="87"/>
                        <a:pt x="96" y="87"/>
                      </a:cubicBezTo>
                      <a:cubicBezTo>
                        <a:pt x="96" y="83"/>
                        <a:pt x="96" y="83"/>
                        <a:pt x="96" y="83"/>
                      </a:cubicBezTo>
                      <a:cubicBezTo>
                        <a:pt x="158" y="83"/>
                        <a:pt x="158" y="83"/>
                        <a:pt x="158" y="83"/>
                      </a:cubicBezTo>
                      <a:cubicBezTo>
                        <a:pt x="159" y="83"/>
                        <a:pt x="159" y="82"/>
                        <a:pt x="160" y="82"/>
                      </a:cubicBezTo>
                      <a:cubicBezTo>
                        <a:pt x="164" y="82"/>
                        <a:pt x="166" y="78"/>
                        <a:pt x="166" y="75"/>
                      </a:cubicBezTo>
                      <a:cubicBezTo>
                        <a:pt x="166" y="70"/>
                        <a:pt x="163" y="66"/>
                        <a:pt x="158" y="66"/>
                      </a:cubicBezTo>
                      <a:cubicBezTo>
                        <a:pt x="158" y="66"/>
                        <a:pt x="158" y="66"/>
                        <a:pt x="158" y="66"/>
                      </a:cubicBezTo>
                      <a:cubicBezTo>
                        <a:pt x="158" y="66"/>
                        <a:pt x="158" y="66"/>
                        <a:pt x="158" y="66"/>
                      </a:cubicBezTo>
                      <a:cubicBezTo>
                        <a:pt x="96" y="66"/>
                        <a:pt x="96" y="66"/>
                        <a:pt x="96" y="66"/>
                      </a:cubicBezTo>
                      <a:cubicBezTo>
                        <a:pt x="96" y="62"/>
                        <a:pt x="96" y="62"/>
                        <a:pt x="96" y="62"/>
                      </a:cubicBezTo>
                      <a:cubicBezTo>
                        <a:pt x="172" y="62"/>
                        <a:pt x="172" y="62"/>
                        <a:pt x="172" y="62"/>
                      </a:cubicBezTo>
                      <a:cubicBezTo>
                        <a:pt x="173" y="62"/>
                        <a:pt x="174" y="62"/>
                        <a:pt x="174" y="62"/>
                      </a:cubicBezTo>
                      <a:cubicBezTo>
                        <a:pt x="178" y="61"/>
                        <a:pt x="181" y="58"/>
                        <a:pt x="181" y="54"/>
                      </a:cubicBezTo>
                      <a:cubicBezTo>
                        <a:pt x="181" y="49"/>
                        <a:pt x="177" y="46"/>
                        <a:pt x="173" y="46"/>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8" name="Freeform 3721"/>
                <p:cNvSpPr>
                  <a:spLocks/>
                </p:cNvSpPr>
                <p:nvPr/>
              </p:nvSpPr>
              <p:spPr bwMode="auto">
                <a:xfrm>
                  <a:off x="3435349" y="5354637"/>
                  <a:ext cx="26988" cy="30163"/>
                </a:xfrm>
                <a:custGeom>
                  <a:avLst/>
                  <a:gdLst>
                    <a:gd name="T0" fmla="*/ 13 w 13"/>
                    <a:gd name="T1" fmla="*/ 0 h 14"/>
                    <a:gd name="T2" fmla="*/ 6 w 13"/>
                    <a:gd name="T3" fmla="*/ 0 h 14"/>
                    <a:gd name="T4" fmla="*/ 0 w 13"/>
                    <a:gd name="T5" fmla="*/ 7 h 14"/>
                    <a:gd name="T6" fmla="*/ 6 w 13"/>
                    <a:gd name="T7" fmla="*/ 14 h 14"/>
                    <a:gd name="T8" fmla="*/ 13 w 13"/>
                    <a:gd name="T9" fmla="*/ 14 h 14"/>
                    <a:gd name="T10" fmla="*/ 13 w 13"/>
                    <a:gd name="T11" fmla="*/ 0 h 14"/>
                    <a:gd name="T12" fmla="*/ 13 w 1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3" y="0"/>
                      </a:moveTo>
                      <a:cubicBezTo>
                        <a:pt x="6" y="0"/>
                        <a:pt x="6" y="0"/>
                        <a:pt x="6" y="0"/>
                      </a:cubicBezTo>
                      <a:cubicBezTo>
                        <a:pt x="3" y="0"/>
                        <a:pt x="0" y="3"/>
                        <a:pt x="0" y="7"/>
                      </a:cubicBezTo>
                      <a:cubicBezTo>
                        <a:pt x="0" y="11"/>
                        <a:pt x="3" y="14"/>
                        <a:pt x="6" y="14"/>
                      </a:cubicBezTo>
                      <a:cubicBezTo>
                        <a:pt x="13" y="14"/>
                        <a:pt x="13" y="14"/>
                        <a:pt x="13" y="14"/>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1" name="Freeform 3724"/>
                <p:cNvSpPr>
                  <a:spLocks/>
                </p:cNvSpPr>
                <p:nvPr/>
              </p:nvSpPr>
              <p:spPr bwMode="auto">
                <a:xfrm>
                  <a:off x="3363912" y="5173662"/>
                  <a:ext cx="36513" cy="17463"/>
                </a:xfrm>
                <a:custGeom>
                  <a:avLst/>
                  <a:gdLst>
                    <a:gd name="T0" fmla="*/ 0 w 18"/>
                    <a:gd name="T1" fmla="*/ 0 h 9"/>
                    <a:gd name="T2" fmla="*/ 9 w 18"/>
                    <a:gd name="T3" fmla="*/ 9 h 9"/>
                    <a:gd name="T4" fmla="*/ 18 w 18"/>
                    <a:gd name="T5" fmla="*/ 9 h 9"/>
                    <a:gd name="T6" fmla="*/ 18 w 18"/>
                    <a:gd name="T7" fmla="*/ 0 h 9"/>
                    <a:gd name="T8" fmla="*/ 0 w 18"/>
                    <a:gd name="T9" fmla="*/ 0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4"/>
                        <a:pt x="4" y="9"/>
                        <a:pt x="9" y="9"/>
                      </a:cubicBezTo>
                      <a:cubicBezTo>
                        <a:pt x="18" y="9"/>
                        <a:pt x="18" y="9"/>
                        <a:pt x="18" y="9"/>
                      </a:cubicBezTo>
                      <a:cubicBezTo>
                        <a:pt x="18" y="0"/>
                        <a:pt x="18" y="0"/>
                        <a:pt x="18" y="0"/>
                      </a:cubicBezTo>
                      <a:cubicBezTo>
                        <a:pt x="0" y="0"/>
                        <a:pt x="0" y="0"/>
                        <a:pt x="0" y="0"/>
                      </a:cubicBezTo>
                      <a:cubicBezTo>
                        <a:pt x="0" y="0"/>
                        <a:pt x="0" y="0"/>
                        <a:pt x="0"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grpSp>
      <p:grpSp>
        <p:nvGrpSpPr>
          <p:cNvPr id="67" name="Group 66"/>
          <p:cNvGrpSpPr/>
          <p:nvPr/>
        </p:nvGrpSpPr>
        <p:grpSpPr>
          <a:xfrm>
            <a:off x="503237" y="4792662"/>
            <a:ext cx="2723964" cy="1751745"/>
            <a:chOff x="503237" y="4792662"/>
            <a:chExt cx="2723964" cy="1751745"/>
          </a:xfrm>
        </p:grpSpPr>
        <p:grpSp>
          <p:nvGrpSpPr>
            <p:cNvPr id="16" name="Group 15"/>
            <p:cNvGrpSpPr/>
            <p:nvPr/>
          </p:nvGrpSpPr>
          <p:grpSpPr>
            <a:xfrm>
              <a:off x="560201" y="4877618"/>
              <a:ext cx="2667000" cy="1666789"/>
              <a:chOff x="579437" y="4868862"/>
              <a:chExt cx="2667000" cy="1666789"/>
            </a:xfrm>
          </p:grpSpPr>
          <p:pic>
            <p:nvPicPr>
              <p:cNvPr id="334" name="Picture 33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79437" y="4868862"/>
                <a:ext cx="2067281" cy="1338176"/>
              </a:xfrm>
              <a:prstGeom prst="rect">
                <a:avLst/>
              </a:prstGeom>
            </p:spPr>
          </p:pic>
          <p:grpSp>
            <p:nvGrpSpPr>
              <p:cNvPr id="15" name="Group 14"/>
              <p:cNvGrpSpPr/>
              <p:nvPr/>
            </p:nvGrpSpPr>
            <p:grpSpPr>
              <a:xfrm>
                <a:off x="635000" y="6200689"/>
                <a:ext cx="2611437" cy="334962"/>
                <a:chOff x="635000" y="6200689"/>
                <a:chExt cx="2611437" cy="334962"/>
              </a:xfrm>
            </p:grpSpPr>
            <p:sp>
              <p:nvSpPr>
                <p:cNvPr id="271" name="Freeform 3541"/>
                <p:cNvSpPr>
                  <a:spLocks/>
                </p:cNvSpPr>
                <p:nvPr/>
              </p:nvSpPr>
              <p:spPr bwMode="auto">
                <a:xfrm>
                  <a:off x="1370013" y="6200689"/>
                  <a:ext cx="1876424" cy="334962"/>
                </a:xfrm>
                <a:custGeom>
                  <a:avLst/>
                  <a:gdLst>
                    <a:gd name="T0" fmla="*/ 1116 w 1193"/>
                    <a:gd name="T1" fmla="*/ 162 h 162"/>
                    <a:gd name="T2" fmla="*/ 77 w 1193"/>
                    <a:gd name="T3" fmla="*/ 162 h 162"/>
                    <a:gd name="T4" fmla="*/ 0 w 1193"/>
                    <a:gd name="T5" fmla="*/ 82 h 162"/>
                    <a:gd name="T6" fmla="*/ 0 w 1193"/>
                    <a:gd name="T7" fmla="*/ 80 h 162"/>
                    <a:gd name="T8" fmla="*/ 77 w 1193"/>
                    <a:gd name="T9" fmla="*/ 0 h 162"/>
                    <a:gd name="T10" fmla="*/ 1116 w 1193"/>
                    <a:gd name="T11" fmla="*/ 0 h 162"/>
                    <a:gd name="T12" fmla="*/ 1193 w 1193"/>
                    <a:gd name="T13" fmla="*/ 80 h 162"/>
                    <a:gd name="T14" fmla="*/ 1193 w 1193"/>
                    <a:gd name="T15" fmla="*/ 82 h 162"/>
                    <a:gd name="T16" fmla="*/ 1116 w 1193"/>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3" h="162">
                      <a:moveTo>
                        <a:pt x="1116" y="162"/>
                      </a:moveTo>
                      <a:cubicBezTo>
                        <a:pt x="77" y="162"/>
                        <a:pt x="77" y="162"/>
                        <a:pt x="77" y="162"/>
                      </a:cubicBezTo>
                      <a:cubicBezTo>
                        <a:pt x="34" y="162"/>
                        <a:pt x="0" y="126"/>
                        <a:pt x="0" y="82"/>
                      </a:cubicBezTo>
                      <a:cubicBezTo>
                        <a:pt x="0" y="80"/>
                        <a:pt x="0" y="80"/>
                        <a:pt x="0" y="80"/>
                      </a:cubicBezTo>
                      <a:cubicBezTo>
                        <a:pt x="0" y="36"/>
                        <a:pt x="34" y="0"/>
                        <a:pt x="77" y="0"/>
                      </a:cubicBezTo>
                      <a:cubicBezTo>
                        <a:pt x="1116" y="0"/>
                        <a:pt x="1116" y="0"/>
                        <a:pt x="1116" y="0"/>
                      </a:cubicBezTo>
                      <a:cubicBezTo>
                        <a:pt x="1158" y="0"/>
                        <a:pt x="1193" y="36"/>
                        <a:pt x="1193" y="80"/>
                      </a:cubicBezTo>
                      <a:cubicBezTo>
                        <a:pt x="1193" y="82"/>
                        <a:pt x="1193" y="82"/>
                        <a:pt x="1193" y="82"/>
                      </a:cubicBezTo>
                      <a:cubicBezTo>
                        <a:pt x="1193" y="126"/>
                        <a:pt x="1158" y="162"/>
                        <a:pt x="1116" y="162"/>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2" name="Rectangle 3544"/>
                <p:cNvSpPr>
                  <a:spLocks noChangeArrowheads="1"/>
                </p:cNvSpPr>
                <p:nvPr/>
              </p:nvSpPr>
              <p:spPr bwMode="auto">
                <a:xfrm>
                  <a:off x="1958975" y="6306789"/>
                  <a:ext cx="1128514"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Agile methodologies</a:t>
                  </a:r>
                  <a:endParaRPr lang="en-US" altLang="en-US" dirty="0" smtClean="0">
                    <a:solidFill>
                      <a:srgbClr val="505050"/>
                    </a:solidFill>
                    <a:latin typeface="Segoe UI" panose="020B0502040204020203" pitchFamily="34" charset="0"/>
                  </a:endParaRPr>
                </a:p>
              </p:txBody>
            </p:sp>
            <p:sp>
              <p:nvSpPr>
                <p:cNvPr id="273" name="Freeform 3540"/>
                <p:cNvSpPr>
                  <a:spLocks/>
                </p:cNvSpPr>
                <p:nvPr/>
              </p:nvSpPr>
              <p:spPr bwMode="auto">
                <a:xfrm>
                  <a:off x="635000" y="6200689"/>
                  <a:ext cx="1033463" cy="334962"/>
                </a:xfrm>
                <a:custGeom>
                  <a:avLst/>
                  <a:gdLst>
                    <a:gd name="T0" fmla="*/ 423 w 500"/>
                    <a:gd name="T1" fmla="*/ 162 h 162"/>
                    <a:gd name="T2" fmla="*/ 78 w 500"/>
                    <a:gd name="T3" fmla="*/ 162 h 162"/>
                    <a:gd name="T4" fmla="*/ 0 w 500"/>
                    <a:gd name="T5" fmla="*/ 82 h 162"/>
                    <a:gd name="T6" fmla="*/ 0 w 500"/>
                    <a:gd name="T7" fmla="*/ 80 h 162"/>
                    <a:gd name="T8" fmla="*/ 78 w 500"/>
                    <a:gd name="T9" fmla="*/ 0 h 162"/>
                    <a:gd name="T10" fmla="*/ 423 w 500"/>
                    <a:gd name="T11" fmla="*/ 0 h 162"/>
                    <a:gd name="T12" fmla="*/ 500 w 500"/>
                    <a:gd name="T13" fmla="*/ 80 h 162"/>
                    <a:gd name="T14" fmla="*/ 500 w 500"/>
                    <a:gd name="T15" fmla="*/ 82 h 162"/>
                    <a:gd name="T16" fmla="*/ 423 w 50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162">
                      <a:moveTo>
                        <a:pt x="423" y="162"/>
                      </a:moveTo>
                      <a:cubicBezTo>
                        <a:pt x="78" y="162"/>
                        <a:pt x="78" y="162"/>
                        <a:pt x="78" y="162"/>
                      </a:cubicBezTo>
                      <a:cubicBezTo>
                        <a:pt x="35" y="162"/>
                        <a:pt x="0" y="126"/>
                        <a:pt x="0" y="82"/>
                      </a:cubicBezTo>
                      <a:cubicBezTo>
                        <a:pt x="0" y="80"/>
                        <a:pt x="0" y="80"/>
                        <a:pt x="0" y="80"/>
                      </a:cubicBezTo>
                      <a:cubicBezTo>
                        <a:pt x="0" y="36"/>
                        <a:pt x="35" y="0"/>
                        <a:pt x="78" y="0"/>
                      </a:cubicBezTo>
                      <a:cubicBezTo>
                        <a:pt x="423" y="0"/>
                        <a:pt x="423" y="0"/>
                        <a:pt x="423" y="0"/>
                      </a:cubicBezTo>
                      <a:cubicBezTo>
                        <a:pt x="466" y="0"/>
                        <a:pt x="500" y="36"/>
                        <a:pt x="500" y="80"/>
                      </a:cubicBezTo>
                      <a:cubicBezTo>
                        <a:pt x="500" y="82"/>
                        <a:pt x="500" y="82"/>
                        <a:pt x="500" y="82"/>
                      </a:cubicBezTo>
                      <a:cubicBezTo>
                        <a:pt x="500" y="126"/>
                        <a:pt x="466" y="162"/>
                        <a:pt x="423" y="162"/>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4" name="Freeform 3542"/>
                <p:cNvSpPr>
                  <a:spLocks/>
                </p:cNvSpPr>
                <p:nvPr/>
              </p:nvSpPr>
              <p:spPr bwMode="auto">
                <a:xfrm>
                  <a:off x="890588" y="6200689"/>
                  <a:ext cx="987425" cy="334962"/>
                </a:xfrm>
                <a:custGeom>
                  <a:avLst/>
                  <a:gdLst>
                    <a:gd name="T0" fmla="*/ 405 w 478"/>
                    <a:gd name="T1" fmla="*/ 162 h 162"/>
                    <a:gd name="T2" fmla="*/ 74 w 478"/>
                    <a:gd name="T3" fmla="*/ 162 h 162"/>
                    <a:gd name="T4" fmla="*/ 0 w 478"/>
                    <a:gd name="T5" fmla="*/ 82 h 162"/>
                    <a:gd name="T6" fmla="*/ 0 w 478"/>
                    <a:gd name="T7" fmla="*/ 80 h 162"/>
                    <a:gd name="T8" fmla="*/ 74 w 478"/>
                    <a:gd name="T9" fmla="*/ 0 h 162"/>
                    <a:gd name="T10" fmla="*/ 405 w 478"/>
                    <a:gd name="T11" fmla="*/ 0 h 162"/>
                    <a:gd name="T12" fmla="*/ 478 w 478"/>
                    <a:gd name="T13" fmla="*/ 80 h 162"/>
                    <a:gd name="T14" fmla="*/ 478 w 478"/>
                    <a:gd name="T15" fmla="*/ 82 h 162"/>
                    <a:gd name="T16" fmla="*/ 405 w 478"/>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62">
                      <a:moveTo>
                        <a:pt x="405" y="162"/>
                      </a:moveTo>
                      <a:cubicBezTo>
                        <a:pt x="74" y="162"/>
                        <a:pt x="74" y="162"/>
                        <a:pt x="74" y="162"/>
                      </a:cubicBezTo>
                      <a:cubicBezTo>
                        <a:pt x="33" y="162"/>
                        <a:pt x="0" y="126"/>
                        <a:pt x="0" y="82"/>
                      </a:cubicBezTo>
                      <a:cubicBezTo>
                        <a:pt x="0" y="80"/>
                        <a:pt x="0" y="80"/>
                        <a:pt x="0" y="80"/>
                      </a:cubicBezTo>
                      <a:cubicBezTo>
                        <a:pt x="0" y="36"/>
                        <a:pt x="33" y="0"/>
                        <a:pt x="74" y="0"/>
                      </a:cubicBezTo>
                      <a:cubicBezTo>
                        <a:pt x="405" y="0"/>
                        <a:pt x="405" y="0"/>
                        <a:pt x="405" y="0"/>
                      </a:cubicBezTo>
                      <a:cubicBezTo>
                        <a:pt x="445" y="0"/>
                        <a:pt x="478" y="36"/>
                        <a:pt x="478" y="80"/>
                      </a:cubicBezTo>
                      <a:cubicBezTo>
                        <a:pt x="478" y="82"/>
                        <a:pt x="478" y="82"/>
                        <a:pt x="478" y="82"/>
                      </a:cubicBezTo>
                      <a:cubicBezTo>
                        <a:pt x="478" y="126"/>
                        <a:pt x="445" y="162"/>
                        <a:pt x="405" y="162"/>
                      </a:cubicBezTo>
                      <a:close/>
                    </a:path>
                  </a:pathLst>
                </a:custGeom>
                <a:solidFill>
                  <a:srgbClr val="8D237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5" name="Rectangle 3543"/>
                <p:cNvSpPr>
                  <a:spLocks noChangeArrowheads="1"/>
                </p:cNvSpPr>
                <p:nvPr/>
              </p:nvSpPr>
              <p:spPr bwMode="auto">
                <a:xfrm>
                  <a:off x="971527" y="6291400"/>
                  <a:ext cx="82554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a:solidFill>
                        <a:srgbClr val="FFFFFF"/>
                      </a:solidFill>
                      <a:latin typeface="Segoe UI" panose="020B0502040204020203" pitchFamily="34" charset="0"/>
                    </a:rPr>
                    <a:t>h</a:t>
                  </a:r>
                  <a:r>
                    <a:rPr lang="en-US" altLang="en-US" sz="1000" b="1" dirty="0" smtClean="0">
                      <a:solidFill>
                        <a:srgbClr val="FFFFFF"/>
                      </a:solidFill>
                      <a:latin typeface="Segoe UI" panose="020B0502040204020203" pitchFamily="34" charset="0"/>
                    </a:rPr>
                    <a:t>ave adopted</a:t>
                  </a:r>
                  <a:endParaRPr lang="en-US" altLang="en-US" dirty="0" smtClean="0">
                    <a:solidFill>
                      <a:srgbClr val="505050"/>
                    </a:solidFill>
                    <a:latin typeface="Segoe UI" panose="020B0502040204020203" pitchFamily="34" charset="0"/>
                  </a:endParaRPr>
                </a:p>
              </p:txBody>
            </p:sp>
          </p:grpSp>
        </p:grpSp>
        <p:grpSp>
          <p:nvGrpSpPr>
            <p:cNvPr id="19" name="Group 18"/>
            <p:cNvGrpSpPr/>
            <p:nvPr/>
          </p:nvGrpSpPr>
          <p:grpSpPr>
            <a:xfrm>
              <a:off x="503237" y="4792662"/>
              <a:ext cx="1123764" cy="608745"/>
              <a:chOff x="198437" y="4411662"/>
              <a:chExt cx="1123764" cy="608745"/>
            </a:xfrm>
          </p:grpSpPr>
          <p:grpSp>
            <p:nvGrpSpPr>
              <p:cNvPr id="664" name="Group 663"/>
              <p:cNvGrpSpPr/>
              <p:nvPr/>
            </p:nvGrpSpPr>
            <p:grpSpPr>
              <a:xfrm>
                <a:off x="198437" y="4411662"/>
                <a:ext cx="608745" cy="608745"/>
                <a:chOff x="7777955" y="466725"/>
                <a:chExt cx="608745" cy="608745"/>
              </a:xfrm>
              <a:solidFill>
                <a:srgbClr val="8D2376"/>
              </a:solidFill>
            </p:grpSpPr>
            <p:sp>
              <p:nvSpPr>
                <p:cNvPr id="665" name="Oval 664"/>
                <p:cNvSpPr/>
                <p:nvPr/>
              </p:nvSpPr>
              <p:spPr bwMode="auto">
                <a:xfrm>
                  <a:off x="7777955" y="466725"/>
                  <a:ext cx="608745" cy="60874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3458"/>
                <p:cNvSpPr>
                  <a:spLocks noChangeArrowheads="1"/>
                </p:cNvSpPr>
                <p:nvPr/>
              </p:nvSpPr>
              <p:spPr bwMode="auto">
                <a:xfrm>
                  <a:off x="7876086" y="573731"/>
                  <a:ext cx="415178" cy="36933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spc="-50" dirty="0" smtClean="0">
                      <a:solidFill>
                        <a:srgbClr val="FFFFFF"/>
                      </a:solidFill>
                      <a:latin typeface="Segoe UI Light" panose="020B0502040204020203" pitchFamily="34" charset="0"/>
                    </a:rPr>
                    <a:t>3/4</a:t>
                  </a:r>
                  <a:endParaRPr lang="en-US" altLang="en-US" sz="2400" spc="-50" dirty="0" smtClean="0">
                    <a:solidFill>
                      <a:srgbClr val="FFFFFF"/>
                    </a:solidFill>
                    <a:latin typeface="Segoe UI" panose="020B0502040204020203" pitchFamily="34" charset="0"/>
                  </a:endParaRPr>
                </a:p>
              </p:txBody>
            </p:sp>
          </p:grpSp>
          <p:sp>
            <p:nvSpPr>
              <p:cNvPr id="669" name="Rectangle 3471"/>
              <p:cNvSpPr>
                <a:spLocks noChangeArrowheads="1"/>
              </p:cNvSpPr>
              <p:nvPr/>
            </p:nvSpPr>
            <p:spPr bwMode="auto">
              <a:xfrm>
                <a:off x="878169" y="4646785"/>
                <a:ext cx="444032"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o</a:t>
                </a:r>
                <a:r>
                  <a:rPr lang="en-US" altLang="en-US" sz="900" dirty="0" smtClean="0">
                    <a:solidFill>
                      <a:srgbClr val="002050"/>
                    </a:solidFill>
                    <a:latin typeface="Segoe UI" panose="020B0502040204020203" pitchFamily="34" charset="0"/>
                  </a:rPr>
                  <a:t>f teams</a:t>
                </a:r>
                <a:endParaRPr lang="en-US" altLang="en-US" dirty="0" smtClean="0">
                  <a:solidFill>
                    <a:srgbClr val="505050"/>
                  </a:solidFill>
                  <a:latin typeface="Segoe UI" panose="020B0502040204020203" pitchFamily="34" charset="0"/>
                </a:endParaRPr>
              </a:p>
            </p:txBody>
          </p:sp>
        </p:grpSp>
      </p:grpSp>
      <p:sp>
        <p:nvSpPr>
          <p:cNvPr id="192" name="Freeform 3431"/>
          <p:cNvSpPr>
            <a:spLocks/>
          </p:cNvSpPr>
          <p:nvPr/>
        </p:nvSpPr>
        <p:spPr bwMode="auto">
          <a:xfrm>
            <a:off x="8628063" y="3654425"/>
            <a:ext cx="2189163" cy="1233487"/>
          </a:xfrm>
          <a:custGeom>
            <a:avLst/>
            <a:gdLst>
              <a:gd name="T0" fmla="*/ 483 w 1059"/>
              <a:gd name="T1" fmla="*/ 209 h 597"/>
              <a:gd name="T2" fmla="*/ 246 w 1059"/>
              <a:gd name="T3" fmla="*/ 105 h 597"/>
              <a:gd name="T4" fmla="*/ 65 w 1059"/>
              <a:gd name="T5" fmla="*/ 22 h 597"/>
              <a:gd name="T6" fmla="*/ 2 w 1059"/>
              <a:gd name="T7" fmla="*/ 0 h 597"/>
              <a:gd name="T8" fmla="*/ 0 w 1059"/>
              <a:gd name="T9" fmla="*/ 50 h 597"/>
              <a:gd name="T10" fmla="*/ 546 w 1059"/>
              <a:gd name="T11" fmla="*/ 597 h 597"/>
              <a:gd name="T12" fmla="*/ 1059 w 1059"/>
              <a:gd name="T13" fmla="*/ 240 h 597"/>
              <a:gd name="T14" fmla="*/ 483 w 1059"/>
              <a:gd name="T15" fmla="*/ 209 h 5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597">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a:extLst/>
        </p:spPr>
        <p:txBody>
          <a:bodyPr vert="horz" wrap="square" lIns="91440" tIns="108000" rIns="91440" bIns="126000" numCol="1" anchor="b" anchorCtr="0" compatLnSpc="1">
            <a:prstTxWarp prst="textNoShape">
              <a:avLst/>
            </a:prstTxWarp>
          </a:bodyPr>
          <a:lstStyle/>
          <a:p>
            <a:pPr algn="ctr" defTabSz="1088105">
              <a:defRPr/>
            </a:pPr>
            <a:r>
              <a:rPr lang="en-US" sz="2000" kern="0" dirty="0" smtClean="0">
                <a:solidFill>
                  <a:srgbClr val="FFFFFF"/>
                </a:solidFill>
                <a:latin typeface="Segoe UI Light"/>
              </a:rPr>
              <a:t>Business</a:t>
            </a:r>
          </a:p>
          <a:p>
            <a:pPr algn="ctr" defTabSz="1088105">
              <a:defRPr/>
            </a:pPr>
            <a:endParaRPr lang="en-US" sz="1600" kern="0" dirty="0" smtClean="0">
              <a:solidFill>
                <a:srgbClr val="FFFFFF"/>
              </a:solidFill>
            </a:endParaRPr>
          </a:p>
        </p:txBody>
      </p:sp>
      <p:sp>
        <p:nvSpPr>
          <p:cNvPr id="191" name="Freeform 3430"/>
          <p:cNvSpPr>
            <a:spLocks/>
          </p:cNvSpPr>
          <p:nvPr/>
        </p:nvSpPr>
        <p:spPr bwMode="auto">
          <a:xfrm>
            <a:off x="5172075" y="3591488"/>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91440" tIns="45720" rIns="91440" bIns="126000" numCol="1" anchor="b" anchorCtr="0" compatLnSpc="1">
            <a:prstTxWarp prst="textNoShape">
              <a:avLst/>
            </a:prstTxWarp>
          </a:bodyPr>
          <a:lstStyle/>
          <a:p>
            <a:pPr algn="ctr" defTabSz="1088105">
              <a:defRPr/>
            </a:pPr>
            <a:r>
              <a:rPr lang="en-US" sz="2000" kern="0" dirty="0" smtClean="0">
                <a:solidFill>
                  <a:srgbClr val="FFFFFF"/>
                </a:solidFill>
                <a:latin typeface="Segoe UI Light"/>
              </a:rPr>
              <a:t>IT Ops</a:t>
            </a:r>
          </a:p>
          <a:p>
            <a:pPr algn="ctr" defTabSz="1088105">
              <a:defRPr/>
            </a:pPr>
            <a:endParaRPr lang="en-US" sz="1600" kern="0" dirty="0" smtClean="0">
              <a:solidFill>
                <a:srgbClr val="FFFFFF"/>
              </a:solidFill>
              <a:latin typeface="Segoe UI Light"/>
            </a:endParaRPr>
          </a:p>
        </p:txBody>
      </p:sp>
      <p:grpSp>
        <p:nvGrpSpPr>
          <p:cNvPr id="24" name="Group 23"/>
          <p:cNvGrpSpPr/>
          <p:nvPr/>
        </p:nvGrpSpPr>
        <p:grpSpPr>
          <a:xfrm>
            <a:off x="7970837" y="5572124"/>
            <a:ext cx="1508126" cy="668338"/>
            <a:chOff x="8123237" y="5478462"/>
            <a:chExt cx="1508126" cy="668338"/>
          </a:xfrm>
        </p:grpSpPr>
        <p:sp>
          <p:nvSpPr>
            <p:cNvPr id="329" name="Freeform 3614"/>
            <p:cNvSpPr>
              <a:spLocks/>
            </p:cNvSpPr>
            <p:nvPr/>
          </p:nvSpPr>
          <p:spPr bwMode="auto">
            <a:xfrm>
              <a:off x="8123237" y="5478462"/>
              <a:ext cx="1508126"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31" name="Rectangle 3620"/>
            <p:cNvSpPr>
              <a:spLocks noChangeArrowheads="1"/>
            </p:cNvSpPr>
            <p:nvPr/>
          </p:nvSpPr>
          <p:spPr bwMode="auto">
            <a:xfrm>
              <a:off x="8223249" y="5535632"/>
              <a:ext cx="1059217" cy="553998"/>
            </a:xfrm>
            <a:prstGeom prst="rect">
              <a:avLst/>
            </a:prstGeom>
            <a:noFill/>
            <a:ln>
              <a:noFill/>
            </a:ln>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The average hourly cost of </a:t>
              </a:r>
              <a:r>
                <a:rPr lang="en-US" altLang="en-US" sz="900" dirty="0" smtClean="0">
                  <a:solidFill>
                    <a:srgbClr val="FFFFFF"/>
                  </a:solidFill>
                  <a:latin typeface="Segoe UI" panose="020B0502040204020203" pitchFamily="34" charset="0"/>
                </a:rPr>
                <a:t>infrastructure </a:t>
              </a:r>
              <a:r>
                <a:rPr lang="en-US" altLang="en-US" sz="900" dirty="0">
                  <a:solidFill>
                    <a:srgbClr val="FFFFFF"/>
                  </a:solidFill>
                  <a:latin typeface="Segoe UI" panose="020B0502040204020203" pitchFamily="34" charset="0"/>
                </a:rPr>
                <a:t>failure is </a:t>
              </a:r>
              <a:r>
                <a:rPr lang="en-US" altLang="en-US" sz="900" b="1" dirty="0">
                  <a:solidFill>
                    <a:srgbClr val="FFFFFF"/>
                  </a:solidFill>
                  <a:latin typeface="Segoe UI" panose="020B0502040204020203" pitchFamily="34" charset="0"/>
                </a:rPr>
                <a:t>$100,000</a:t>
              </a:r>
              <a:r>
                <a:rPr lang="en-US" altLang="en-US" sz="900" dirty="0">
                  <a:solidFill>
                    <a:srgbClr val="FFFFFF"/>
                  </a:solidFill>
                  <a:latin typeface="Segoe UI" panose="020B0502040204020203" pitchFamily="34" charset="0"/>
                </a:rPr>
                <a:t> per </a:t>
              </a:r>
              <a:r>
                <a:rPr lang="en-US" altLang="en-US" sz="900" dirty="0" smtClean="0">
                  <a:solidFill>
                    <a:srgbClr val="FFFFFF"/>
                  </a:solidFill>
                  <a:latin typeface="Segoe UI" panose="020B0502040204020203" pitchFamily="34" charset="0"/>
                </a:rPr>
                <a:t>hour</a:t>
              </a:r>
              <a:endParaRPr lang="en-US" altLang="en-US" dirty="0" smtClean="0">
                <a:solidFill>
                  <a:srgbClr val="FFFFFF"/>
                </a:solidFill>
                <a:latin typeface="Segoe UI" panose="020B0502040204020203" pitchFamily="34" charset="0"/>
              </a:endParaRPr>
            </a:p>
          </p:txBody>
        </p:sp>
      </p:grpSp>
      <p:grpSp>
        <p:nvGrpSpPr>
          <p:cNvPr id="30" name="Group 29"/>
          <p:cNvGrpSpPr/>
          <p:nvPr/>
        </p:nvGrpSpPr>
        <p:grpSpPr>
          <a:xfrm>
            <a:off x="9552012" y="4564062"/>
            <a:ext cx="2582838" cy="1676400"/>
            <a:chOff x="9552012" y="4564062"/>
            <a:chExt cx="2582838" cy="1676400"/>
          </a:xfrm>
        </p:grpSpPr>
        <p:grpSp>
          <p:nvGrpSpPr>
            <p:cNvPr id="588" name="Group 587"/>
            <p:cNvGrpSpPr/>
            <p:nvPr/>
          </p:nvGrpSpPr>
          <p:grpSpPr>
            <a:xfrm>
              <a:off x="9552012" y="4922838"/>
              <a:ext cx="993725" cy="1317624"/>
              <a:chOff x="10341025" y="5075238"/>
              <a:chExt cx="993725" cy="1317624"/>
            </a:xfrm>
          </p:grpSpPr>
          <p:sp>
            <p:nvSpPr>
              <p:cNvPr id="347" name="Freeform 3638"/>
              <p:cNvSpPr>
                <a:spLocks/>
              </p:cNvSpPr>
              <p:nvPr/>
            </p:nvSpPr>
            <p:spPr bwMode="auto">
              <a:xfrm>
                <a:off x="10736263" y="5419725"/>
                <a:ext cx="7938"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2" y="0"/>
                      <a:pt x="3" y="0"/>
                      <a:pt x="4" y="0"/>
                    </a:cubicBezTo>
                    <a:cubicBezTo>
                      <a:pt x="3" y="0"/>
                      <a:pt x="2" y="0"/>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48" name="Freeform 3639"/>
              <p:cNvSpPr>
                <a:spLocks/>
              </p:cNvSpPr>
              <p:nvPr/>
            </p:nvSpPr>
            <p:spPr bwMode="auto">
              <a:xfrm>
                <a:off x="10706100" y="5419725"/>
                <a:ext cx="11113" cy="3175"/>
              </a:xfrm>
              <a:custGeom>
                <a:avLst/>
                <a:gdLst>
                  <a:gd name="T0" fmla="*/ 0 w 5"/>
                  <a:gd name="T1" fmla="*/ 1 h 1"/>
                  <a:gd name="T2" fmla="*/ 5 w 5"/>
                  <a:gd name="T3" fmla="*/ 0 h 1"/>
                  <a:gd name="T4" fmla="*/ 0 w 5"/>
                  <a:gd name="T5" fmla="*/ 1 h 1"/>
                </a:gdLst>
                <a:ahLst/>
                <a:cxnLst>
                  <a:cxn ang="0">
                    <a:pos x="T0" y="T1"/>
                  </a:cxn>
                  <a:cxn ang="0">
                    <a:pos x="T2" y="T3"/>
                  </a:cxn>
                  <a:cxn ang="0">
                    <a:pos x="T4" y="T5"/>
                  </a:cxn>
                </a:cxnLst>
                <a:rect l="0" t="0" r="r" b="b"/>
                <a:pathLst>
                  <a:path w="5" h="1">
                    <a:moveTo>
                      <a:pt x="0" y="1"/>
                    </a:moveTo>
                    <a:cubicBezTo>
                      <a:pt x="2" y="1"/>
                      <a:pt x="3" y="0"/>
                      <a:pt x="5" y="0"/>
                    </a:cubicBezTo>
                    <a:cubicBezTo>
                      <a:pt x="3" y="0"/>
                      <a:pt x="2" y="1"/>
                      <a:pt x="0" y="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49" name="Freeform 3640"/>
              <p:cNvSpPr>
                <a:spLocks/>
              </p:cNvSpPr>
              <p:nvPr/>
            </p:nvSpPr>
            <p:spPr bwMode="auto">
              <a:xfrm>
                <a:off x="10744200" y="5419725"/>
                <a:ext cx="25400" cy="6350"/>
              </a:xfrm>
              <a:custGeom>
                <a:avLst/>
                <a:gdLst>
                  <a:gd name="T0" fmla="*/ 0 w 12"/>
                  <a:gd name="T1" fmla="*/ 0 h 3"/>
                  <a:gd name="T2" fmla="*/ 12 w 12"/>
                  <a:gd name="T3" fmla="*/ 3 h 3"/>
                  <a:gd name="T4" fmla="*/ 0 w 12"/>
                  <a:gd name="T5" fmla="*/ 0 h 3"/>
                </a:gdLst>
                <a:ahLst/>
                <a:cxnLst>
                  <a:cxn ang="0">
                    <a:pos x="T0" y="T1"/>
                  </a:cxn>
                  <a:cxn ang="0">
                    <a:pos x="T2" y="T3"/>
                  </a:cxn>
                  <a:cxn ang="0">
                    <a:pos x="T4" y="T5"/>
                  </a:cxn>
                </a:cxnLst>
                <a:rect l="0" t="0" r="r" b="b"/>
                <a:pathLst>
                  <a:path w="12" h="3">
                    <a:moveTo>
                      <a:pt x="0" y="0"/>
                    </a:moveTo>
                    <a:cubicBezTo>
                      <a:pt x="4" y="1"/>
                      <a:pt x="8" y="2"/>
                      <a:pt x="12" y="3"/>
                    </a:cubicBezTo>
                    <a:cubicBezTo>
                      <a:pt x="8" y="2"/>
                      <a:pt x="4" y="1"/>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50" name="Freeform 3641"/>
              <p:cNvSpPr>
                <a:spLocks/>
              </p:cNvSpPr>
              <p:nvPr/>
            </p:nvSpPr>
            <p:spPr bwMode="auto">
              <a:xfrm>
                <a:off x="10721975" y="5419725"/>
                <a:ext cx="9525" cy="0"/>
              </a:xfrm>
              <a:custGeom>
                <a:avLst/>
                <a:gdLst>
                  <a:gd name="T0" fmla="*/ 4 w 5"/>
                  <a:gd name="T1" fmla="*/ 0 w 5"/>
                  <a:gd name="T2" fmla="*/ 5 w 5"/>
                  <a:gd name="T3" fmla="*/ 4 w 5"/>
                </a:gdLst>
                <a:ahLst/>
                <a:cxnLst>
                  <a:cxn ang="0">
                    <a:pos x="T0" y="0"/>
                  </a:cxn>
                  <a:cxn ang="0">
                    <a:pos x="T1" y="0"/>
                  </a:cxn>
                  <a:cxn ang="0">
                    <a:pos x="T2" y="0"/>
                  </a:cxn>
                  <a:cxn ang="0">
                    <a:pos x="T3" y="0"/>
                  </a:cxn>
                </a:cxnLst>
                <a:rect l="0" t="0" r="r" b="b"/>
                <a:pathLst>
                  <a:path w="5">
                    <a:moveTo>
                      <a:pt x="4" y="0"/>
                    </a:moveTo>
                    <a:cubicBezTo>
                      <a:pt x="3" y="0"/>
                      <a:pt x="1" y="0"/>
                      <a:pt x="0" y="0"/>
                    </a:cubicBezTo>
                    <a:cubicBezTo>
                      <a:pt x="1" y="0"/>
                      <a:pt x="3" y="0"/>
                      <a:pt x="5" y="0"/>
                    </a:cubicBezTo>
                    <a:cubicBezTo>
                      <a:pt x="4" y="0"/>
                      <a:pt x="4" y="0"/>
                      <a:pt x="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5" name="Freeform 3656"/>
              <p:cNvSpPr>
                <a:spLocks/>
              </p:cNvSpPr>
              <p:nvPr/>
            </p:nvSpPr>
            <p:spPr bwMode="auto">
              <a:xfrm>
                <a:off x="10950575" y="5149850"/>
                <a:ext cx="309563" cy="465138"/>
              </a:xfrm>
              <a:custGeom>
                <a:avLst/>
                <a:gdLst>
                  <a:gd name="T0" fmla="*/ 130 w 150"/>
                  <a:gd name="T1" fmla="*/ 76 h 225"/>
                  <a:gd name="T2" fmla="*/ 114 w 150"/>
                  <a:gd name="T3" fmla="*/ 53 h 225"/>
                  <a:gd name="T4" fmla="*/ 75 w 150"/>
                  <a:gd name="T5" fmla="*/ 21 h 225"/>
                  <a:gd name="T6" fmla="*/ 12 w 150"/>
                  <a:gd name="T7" fmla="*/ 1 h 225"/>
                  <a:gd name="T8" fmla="*/ 0 w 150"/>
                  <a:gd name="T9" fmla="*/ 0 h 225"/>
                  <a:gd name="T10" fmla="*/ 0 w 150"/>
                  <a:gd name="T11" fmla="*/ 151 h 225"/>
                  <a:gd name="T12" fmla="*/ 0 w 150"/>
                  <a:gd name="T13" fmla="*/ 151 h 225"/>
                  <a:gd name="T14" fmla="*/ 0 w 150"/>
                  <a:gd name="T15" fmla="*/ 151 h 225"/>
                  <a:gd name="T16" fmla="*/ 0 w 150"/>
                  <a:gd name="T17" fmla="*/ 151 h 225"/>
                  <a:gd name="T18" fmla="*/ 129 w 150"/>
                  <a:gd name="T19" fmla="*/ 225 h 225"/>
                  <a:gd name="T20" fmla="*/ 142 w 150"/>
                  <a:gd name="T21" fmla="*/ 197 h 225"/>
                  <a:gd name="T22" fmla="*/ 149 w 150"/>
                  <a:gd name="T23" fmla="*/ 162 h 225"/>
                  <a:gd name="T24" fmla="*/ 149 w 150"/>
                  <a:gd name="T25" fmla="*/ 151 h 225"/>
                  <a:gd name="T26" fmla="*/ 130 w 150"/>
                  <a:gd name="T27" fmla="*/ 7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225">
                    <a:moveTo>
                      <a:pt x="130" y="76"/>
                    </a:moveTo>
                    <a:cubicBezTo>
                      <a:pt x="125" y="68"/>
                      <a:pt x="120" y="60"/>
                      <a:pt x="114" y="53"/>
                    </a:cubicBezTo>
                    <a:cubicBezTo>
                      <a:pt x="103" y="40"/>
                      <a:pt x="90" y="29"/>
                      <a:pt x="75" y="21"/>
                    </a:cubicBezTo>
                    <a:cubicBezTo>
                      <a:pt x="56" y="10"/>
                      <a:pt x="35" y="3"/>
                      <a:pt x="12" y="1"/>
                    </a:cubicBezTo>
                    <a:cubicBezTo>
                      <a:pt x="8" y="1"/>
                      <a:pt x="4" y="0"/>
                      <a:pt x="0" y="0"/>
                    </a:cubicBezTo>
                    <a:cubicBezTo>
                      <a:pt x="0" y="151"/>
                      <a:pt x="0" y="151"/>
                      <a:pt x="0" y="151"/>
                    </a:cubicBezTo>
                    <a:cubicBezTo>
                      <a:pt x="0" y="151"/>
                      <a:pt x="0" y="151"/>
                      <a:pt x="0" y="151"/>
                    </a:cubicBezTo>
                    <a:cubicBezTo>
                      <a:pt x="0" y="151"/>
                      <a:pt x="0" y="151"/>
                      <a:pt x="0" y="151"/>
                    </a:cubicBezTo>
                    <a:cubicBezTo>
                      <a:pt x="0" y="151"/>
                      <a:pt x="0" y="151"/>
                      <a:pt x="0" y="151"/>
                    </a:cubicBezTo>
                    <a:cubicBezTo>
                      <a:pt x="129" y="225"/>
                      <a:pt x="129" y="225"/>
                      <a:pt x="129" y="225"/>
                    </a:cubicBezTo>
                    <a:cubicBezTo>
                      <a:pt x="134" y="216"/>
                      <a:pt x="138" y="207"/>
                      <a:pt x="142" y="197"/>
                    </a:cubicBezTo>
                    <a:cubicBezTo>
                      <a:pt x="146" y="185"/>
                      <a:pt x="148" y="174"/>
                      <a:pt x="149" y="162"/>
                    </a:cubicBezTo>
                    <a:cubicBezTo>
                      <a:pt x="149" y="158"/>
                      <a:pt x="149" y="154"/>
                      <a:pt x="149" y="151"/>
                    </a:cubicBezTo>
                    <a:cubicBezTo>
                      <a:pt x="150" y="124"/>
                      <a:pt x="143" y="99"/>
                      <a:pt x="130" y="76"/>
                    </a:cubicBezTo>
                    <a:close/>
                  </a:path>
                </a:pathLst>
              </a:custGeom>
              <a:solidFill>
                <a:srgbClr val="FF000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6" name="Freeform 3657"/>
              <p:cNvSpPr>
                <a:spLocks/>
              </p:cNvSpPr>
              <p:nvPr/>
            </p:nvSpPr>
            <p:spPr bwMode="auto">
              <a:xfrm>
                <a:off x="10917238" y="5426075"/>
                <a:ext cx="66675" cy="66675"/>
              </a:xfrm>
              <a:custGeom>
                <a:avLst/>
                <a:gdLst>
                  <a:gd name="T0" fmla="*/ 1 w 32"/>
                  <a:gd name="T1" fmla="*/ 14 h 32"/>
                  <a:gd name="T2" fmla="*/ 17 w 32"/>
                  <a:gd name="T3" fmla="*/ 0 h 32"/>
                  <a:gd name="T4" fmla="*/ 31 w 32"/>
                  <a:gd name="T5" fmla="*/ 17 h 32"/>
                  <a:gd name="T6" fmla="*/ 15 w 32"/>
                  <a:gd name="T7" fmla="*/ 31 h 32"/>
                  <a:gd name="T8" fmla="*/ 1 w 32"/>
                  <a:gd name="T9" fmla="*/ 14 h 32"/>
                </a:gdLst>
                <a:ahLst/>
                <a:cxnLst>
                  <a:cxn ang="0">
                    <a:pos x="T0" y="T1"/>
                  </a:cxn>
                  <a:cxn ang="0">
                    <a:pos x="T2" y="T3"/>
                  </a:cxn>
                  <a:cxn ang="0">
                    <a:pos x="T4" y="T5"/>
                  </a:cxn>
                  <a:cxn ang="0">
                    <a:pos x="T6" y="T7"/>
                  </a:cxn>
                  <a:cxn ang="0">
                    <a:pos x="T8" y="T9"/>
                  </a:cxn>
                </a:cxnLst>
                <a:rect l="0" t="0" r="r" b="b"/>
                <a:pathLst>
                  <a:path w="32" h="32">
                    <a:moveTo>
                      <a:pt x="1" y="14"/>
                    </a:moveTo>
                    <a:cubicBezTo>
                      <a:pt x="2" y="6"/>
                      <a:pt x="9" y="0"/>
                      <a:pt x="17" y="0"/>
                    </a:cubicBezTo>
                    <a:cubicBezTo>
                      <a:pt x="26" y="1"/>
                      <a:pt x="32" y="8"/>
                      <a:pt x="31" y="17"/>
                    </a:cubicBezTo>
                    <a:cubicBezTo>
                      <a:pt x="31" y="25"/>
                      <a:pt x="23" y="32"/>
                      <a:pt x="15" y="31"/>
                    </a:cubicBezTo>
                    <a:cubicBezTo>
                      <a:pt x="6" y="30"/>
                      <a:pt x="0" y="23"/>
                      <a:pt x="1" y="1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7" name="Freeform 3658"/>
              <p:cNvSpPr>
                <a:spLocks/>
              </p:cNvSpPr>
              <p:nvPr/>
            </p:nvSpPr>
            <p:spPr bwMode="auto">
              <a:xfrm>
                <a:off x="10942638" y="5075238"/>
                <a:ext cx="19050" cy="63500"/>
              </a:xfrm>
              <a:custGeom>
                <a:avLst/>
                <a:gdLst>
                  <a:gd name="T0" fmla="*/ 9 w 9"/>
                  <a:gd name="T1" fmla="*/ 3 h 31"/>
                  <a:gd name="T2" fmla="*/ 4 w 9"/>
                  <a:gd name="T3" fmla="*/ 0 h 31"/>
                  <a:gd name="T4" fmla="*/ 0 w 9"/>
                  <a:gd name="T5" fmla="*/ 3 h 31"/>
                  <a:gd name="T6" fmla="*/ 0 w 9"/>
                  <a:gd name="T7" fmla="*/ 27 h 31"/>
                  <a:gd name="T8" fmla="*/ 4 w 9"/>
                  <a:gd name="T9" fmla="*/ 31 h 31"/>
                  <a:gd name="T10" fmla="*/ 4 w 9"/>
                  <a:gd name="T11" fmla="*/ 31 h 31"/>
                  <a:gd name="T12" fmla="*/ 9 w 9"/>
                  <a:gd name="T13" fmla="*/ 27 h 31"/>
                  <a:gd name="T14" fmla="*/ 9 w 9"/>
                  <a:gd name="T15" fmla="*/ 27 h 31"/>
                  <a:gd name="T16" fmla="*/ 9 w 9"/>
                  <a:gd name="T1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1">
                    <a:moveTo>
                      <a:pt x="9" y="3"/>
                    </a:moveTo>
                    <a:cubicBezTo>
                      <a:pt x="9" y="1"/>
                      <a:pt x="7" y="0"/>
                      <a:pt x="4" y="0"/>
                    </a:cubicBezTo>
                    <a:cubicBezTo>
                      <a:pt x="2" y="0"/>
                      <a:pt x="0" y="1"/>
                      <a:pt x="0" y="3"/>
                    </a:cubicBezTo>
                    <a:cubicBezTo>
                      <a:pt x="0" y="27"/>
                      <a:pt x="0" y="27"/>
                      <a:pt x="0" y="27"/>
                    </a:cubicBezTo>
                    <a:cubicBezTo>
                      <a:pt x="4" y="31"/>
                      <a:pt x="4" y="31"/>
                      <a:pt x="4" y="31"/>
                    </a:cubicBezTo>
                    <a:cubicBezTo>
                      <a:pt x="4" y="31"/>
                      <a:pt x="4" y="31"/>
                      <a:pt x="4" y="31"/>
                    </a:cubicBezTo>
                    <a:cubicBezTo>
                      <a:pt x="9" y="27"/>
                      <a:pt x="9" y="27"/>
                      <a:pt x="9" y="27"/>
                    </a:cubicBezTo>
                    <a:cubicBezTo>
                      <a:pt x="9" y="27"/>
                      <a:pt x="9" y="27"/>
                      <a:pt x="9" y="27"/>
                    </a:cubicBezTo>
                    <a:cubicBezTo>
                      <a:pt x="9" y="3"/>
                      <a:pt x="9" y="3"/>
                      <a:pt x="9" y="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8" name="Freeform 3659"/>
              <p:cNvSpPr>
                <a:spLocks/>
              </p:cNvSpPr>
              <p:nvPr/>
            </p:nvSpPr>
            <p:spPr bwMode="auto">
              <a:xfrm>
                <a:off x="11271250" y="5451475"/>
                <a:ext cx="63500" cy="15875"/>
              </a:xfrm>
              <a:custGeom>
                <a:avLst/>
                <a:gdLst>
                  <a:gd name="T0" fmla="*/ 28 w 31"/>
                  <a:gd name="T1" fmla="*/ 0 h 8"/>
                  <a:gd name="T2" fmla="*/ 4 w 31"/>
                  <a:gd name="T3" fmla="*/ 0 h 8"/>
                  <a:gd name="T4" fmla="*/ 0 w 31"/>
                  <a:gd name="T5" fmla="*/ 4 h 8"/>
                  <a:gd name="T6" fmla="*/ 4 w 31"/>
                  <a:gd name="T7" fmla="*/ 8 h 8"/>
                  <a:gd name="T8" fmla="*/ 4 w 31"/>
                  <a:gd name="T9" fmla="*/ 8 h 8"/>
                  <a:gd name="T10" fmla="*/ 28 w 31"/>
                  <a:gd name="T11" fmla="*/ 8 h 8"/>
                  <a:gd name="T12" fmla="*/ 28 w 31"/>
                  <a:gd name="T13" fmla="*/ 8 h 8"/>
                  <a:gd name="T14" fmla="*/ 31 w 31"/>
                  <a:gd name="T15" fmla="*/ 4 h 8"/>
                  <a:gd name="T16" fmla="*/ 28 w 31"/>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8">
                    <a:moveTo>
                      <a:pt x="28" y="0"/>
                    </a:moveTo>
                    <a:cubicBezTo>
                      <a:pt x="4" y="0"/>
                      <a:pt x="4" y="0"/>
                      <a:pt x="4" y="0"/>
                    </a:cubicBezTo>
                    <a:cubicBezTo>
                      <a:pt x="0" y="4"/>
                      <a:pt x="0" y="4"/>
                      <a:pt x="0" y="4"/>
                    </a:cubicBezTo>
                    <a:cubicBezTo>
                      <a:pt x="4" y="8"/>
                      <a:pt x="4" y="8"/>
                      <a:pt x="4" y="8"/>
                    </a:cubicBezTo>
                    <a:cubicBezTo>
                      <a:pt x="4" y="8"/>
                      <a:pt x="4" y="8"/>
                      <a:pt x="4" y="8"/>
                    </a:cubicBezTo>
                    <a:cubicBezTo>
                      <a:pt x="28" y="8"/>
                      <a:pt x="28" y="8"/>
                      <a:pt x="28" y="8"/>
                    </a:cubicBezTo>
                    <a:cubicBezTo>
                      <a:pt x="28" y="8"/>
                      <a:pt x="28" y="8"/>
                      <a:pt x="28" y="8"/>
                    </a:cubicBezTo>
                    <a:cubicBezTo>
                      <a:pt x="30" y="8"/>
                      <a:pt x="31" y="6"/>
                      <a:pt x="31" y="4"/>
                    </a:cubicBezTo>
                    <a:cubicBezTo>
                      <a:pt x="31" y="1"/>
                      <a:pt x="30" y="0"/>
                      <a:pt x="28" y="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9" name="Freeform 3660"/>
              <p:cNvSpPr>
                <a:spLocks/>
              </p:cNvSpPr>
              <p:nvPr/>
            </p:nvSpPr>
            <p:spPr bwMode="auto">
              <a:xfrm>
                <a:off x="10752138" y="5124450"/>
                <a:ext cx="42863" cy="58738"/>
              </a:xfrm>
              <a:custGeom>
                <a:avLst/>
                <a:gdLst>
                  <a:gd name="T0" fmla="*/ 8 w 21"/>
                  <a:gd name="T1" fmla="*/ 1 h 28"/>
                  <a:gd name="T2" fmla="*/ 8 w 21"/>
                  <a:gd name="T3" fmla="*/ 1 h 28"/>
                  <a:gd name="T4" fmla="*/ 3 w 21"/>
                  <a:gd name="T5" fmla="*/ 1 h 28"/>
                  <a:gd name="T6" fmla="*/ 1 w 21"/>
                  <a:gd name="T7" fmla="*/ 5 h 28"/>
                  <a:gd name="T8" fmla="*/ 13 w 21"/>
                  <a:gd name="T9" fmla="*/ 26 h 28"/>
                  <a:gd name="T10" fmla="*/ 19 w 21"/>
                  <a:gd name="T11" fmla="*/ 28 h 28"/>
                  <a:gd name="T12" fmla="*/ 19 w 21"/>
                  <a:gd name="T13" fmla="*/ 28 h 28"/>
                  <a:gd name="T14" fmla="*/ 21 w 21"/>
                  <a:gd name="T15" fmla="*/ 22 h 28"/>
                  <a:gd name="T16" fmla="*/ 21 w 21"/>
                  <a:gd name="T17" fmla="*/ 22 h 28"/>
                  <a:gd name="T18" fmla="*/ 8 w 21"/>
                  <a:gd name="T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8">
                    <a:moveTo>
                      <a:pt x="8" y="1"/>
                    </a:moveTo>
                    <a:cubicBezTo>
                      <a:pt x="8" y="1"/>
                      <a:pt x="8" y="1"/>
                      <a:pt x="8" y="1"/>
                    </a:cubicBezTo>
                    <a:cubicBezTo>
                      <a:pt x="8" y="0"/>
                      <a:pt x="5" y="0"/>
                      <a:pt x="3" y="1"/>
                    </a:cubicBezTo>
                    <a:cubicBezTo>
                      <a:pt x="1" y="2"/>
                      <a:pt x="0" y="4"/>
                      <a:pt x="1" y="5"/>
                    </a:cubicBezTo>
                    <a:cubicBezTo>
                      <a:pt x="13" y="26"/>
                      <a:pt x="13" y="26"/>
                      <a:pt x="13" y="26"/>
                    </a:cubicBezTo>
                    <a:cubicBezTo>
                      <a:pt x="19" y="28"/>
                      <a:pt x="19" y="28"/>
                      <a:pt x="19" y="28"/>
                    </a:cubicBezTo>
                    <a:cubicBezTo>
                      <a:pt x="19" y="28"/>
                      <a:pt x="19" y="28"/>
                      <a:pt x="19" y="28"/>
                    </a:cubicBezTo>
                    <a:cubicBezTo>
                      <a:pt x="21" y="22"/>
                      <a:pt x="21" y="22"/>
                      <a:pt x="21" y="22"/>
                    </a:cubicBezTo>
                    <a:cubicBezTo>
                      <a:pt x="21" y="22"/>
                      <a:pt x="21" y="22"/>
                      <a:pt x="21" y="22"/>
                    </a:cubicBezTo>
                    <a:lnTo>
                      <a:pt x="8" y="1"/>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0" name="Freeform 3661"/>
              <p:cNvSpPr>
                <a:spLocks/>
              </p:cNvSpPr>
              <p:nvPr/>
            </p:nvSpPr>
            <p:spPr bwMode="auto">
              <a:xfrm>
                <a:off x="11107738" y="5737225"/>
                <a:ext cx="41275" cy="57150"/>
              </a:xfrm>
              <a:custGeom>
                <a:avLst/>
                <a:gdLst>
                  <a:gd name="T0" fmla="*/ 7 w 20"/>
                  <a:gd name="T1" fmla="*/ 1 h 28"/>
                  <a:gd name="T2" fmla="*/ 2 w 20"/>
                  <a:gd name="T3" fmla="*/ 0 h 28"/>
                  <a:gd name="T4" fmla="*/ 0 w 20"/>
                  <a:gd name="T5" fmla="*/ 5 h 28"/>
                  <a:gd name="T6" fmla="*/ 0 w 20"/>
                  <a:gd name="T7" fmla="*/ 5 h 28"/>
                  <a:gd name="T8" fmla="*/ 12 w 20"/>
                  <a:gd name="T9" fmla="*/ 26 h 28"/>
                  <a:gd name="T10" fmla="*/ 12 w 20"/>
                  <a:gd name="T11" fmla="*/ 26 h 28"/>
                  <a:gd name="T12" fmla="*/ 17 w 20"/>
                  <a:gd name="T13" fmla="*/ 27 h 28"/>
                  <a:gd name="T14" fmla="*/ 19 w 20"/>
                  <a:gd name="T15" fmla="*/ 22 h 28"/>
                  <a:gd name="T16" fmla="*/ 7 w 20"/>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1"/>
                    </a:moveTo>
                    <a:cubicBezTo>
                      <a:pt x="2" y="0"/>
                      <a:pt x="2" y="0"/>
                      <a:pt x="2" y="0"/>
                    </a:cubicBezTo>
                    <a:cubicBezTo>
                      <a:pt x="0" y="5"/>
                      <a:pt x="0" y="5"/>
                      <a:pt x="0" y="5"/>
                    </a:cubicBezTo>
                    <a:cubicBezTo>
                      <a:pt x="0" y="5"/>
                      <a:pt x="0" y="5"/>
                      <a:pt x="0" y="5"/>
                    </a:cubicBezTo>
                    <a:cubicBezTo>
                      <a:pt x="12" y="26"/>
                      <a:pt x="12" y="26"/>
                      <a:pt x="12" y="26"/>
                    </a:cubicBezTo>
                    <a:cubicBezTo>
                      <a:pt x="12" y="26"/>
                      <a:pt x="12" y="26"/>
                      <a:pt x="12" y="26"/>
                    </a:cubicBezTo>
                    <a:cubicBezTo>
                      <a:pt x="13" y="28"/>
                      <a:pt x="15" y="28"/>
                      <a:pt x="17" y="27"/>
                    </a:cubicBezTo>
                    <a:cubicBezTo>
                      <a:pt x="19" y="25"/>
                      <a:pt x="20" y="23"/>
                      <a:pt x="19" y="22"/>
                    </a:cubicBezTo>
                    <a:lnTo>
                      <a:pt x="7" y="1"/>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1" name="Freeform 3662"/>
              <p:cNvSpPr>
                <a:spLocks/>
              </p:cNvSpPr>
              <p:nvPr/>
            </p:nvSpPr>
            <p:spPr bwMode="auto">
              <a:xfrm>
                <a:off x="11228388" y="5260975"/>
                <a:ext cx="57150" cy="41275"/>
              </a:xfrm>
              <a:custGeom>
                <a:avLst/>
                <a:gdLst>
                  <a:gd name="T0" fmla="*/ 6 w 28"/>
                  <a:gd name="T1" fmla="*/ 20 h 20"/>
                  <a:gd name="T2" fmla="*/ 27 w 28"/>
                  <a:gd name="T3" fmla="*/ 8 h 20"/>
                  <a:gd name="T4" fmla="*/ 27 w 28"/>
                  <a:gd name="T5" fmla="*/ 8 h 20"/>
                  <a:gd name="T6" fmla="*/ 27 w 28"/>
                  <a:gd name="T7" fmla="*/ 3 h 20"/>
                  <a:gd name="T8" fmla="*/ 23 w 28"/>
                  <a:gd name="T9" fmla="*/ 1 h 20"/>
                  <a:gd name="T10" fmla="*/ 2 w 28"/>
                  <a:gd name="T11" fmla="*/ 13 h 20"/>
                  <a:gd name="T12" fmla="*/ 0 w 28"/>
                  <a:gd name="T13" fmla="*/ 18 h 20"/>
                  <a:gd name="T14" fmla="*/ 6 w 2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6" y="20"/>
                    </a:moveTo>
                    <a:cubicBezTo>
                      <a:pt x="27" y="8"/>
                      <a:pt x="27" y="8"/>
                      <a:pt x="27" y="8"/>
                    </a:cubicBezTo>
                    <a:cubicBezTo>
                      <a:pt x="27" y="8"/>
                      <a:pt x="27" y="8"/>
                      <a:pt x="27" y="8"/>
                    </a:cubicBezTo>
                    <a:cubicBezTo>
                      <a:pt x="28" y="7"/>
                      <a:pt x="28" y="5"/>
                      <a:pt x="27" y="3"/>
                    </a:cubicBezTo>
                    <a:cubicBezTo>
                      <a:pt x="26" y="1"/>
                      <a:pt x="24" y="0"/>
                      <a:pt x="23" y="1"/>
                    </a:cubicBezTo>
                    <a:cubicBezTo>
                      <a:pt x="2" y="13"/>
                      <a:pt x="2" y="13"/>
                      <a:pt x="2" y="13"/>
                    </a:cubicBezTo>
                    <a:cubicBezTo>
                      <a:pt x="0" y="18"/>
                      <a:pt x="0" y="18"/>
                      <a:pt x="0" y="18"/>
                    </a:cubicBezTo>
                    <a:cubicBezTo>
                      <a:pt x="6" y="20"/>
                      <a:pt x="6" y="20"/>
                      <a:pt x="6" y="2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2" name="Freeform 3663"/>
              <p:cNvSpPr>
                <a:spLocks/>
              </p:cNvSpPr>
              <p:nvPr/>
            </p:nvSpPr>
            <p:spPr bwMode="auto">
              <a:xfrm>
                <a:off x="10615613" y="5260975"/>
                <a:ext cx="58738" cy="41275"/>
              </a:xfrm>
              <a:custGeom>
                <a:avLst/>
                <a:gdLst>
                  <a:gd name="T0" fmla="*/ 27 w 28"/>
                  <a:gd name="T1" fmla="*/ 13 h 20"/>
                  <a:gd name="T2" fmla="*/ 6 w 28"/>
                  <a:gd name="T3" fmla="*/ 1 h 20"/>
                  <a:gd name="T4" fmla="*/ 6 w 28"/>
                  <a:gd name="T5" fmla="*/ 1 h 20"/>
                  <a:gd name="T6" fmla="*/ 2 w 28"/>
                  <a:gd name="T7" fmla="*/ 3 h 20"/>
                  <a:gd name="T8" fmla="*/ 2 w 28"/>
                  <a:gd name="T9" fmla="*/ 8 h 20"/>
                  <a:gd name="T10" fmla="*/ 23 w 28"/>
                  <a:gd name="T11" fmla="*/ 20 h 20"/>
                  <a:gd name="T12" fmla="*/ 28 w 28"/>
                  <a:gd name="T13" fmla="*/ 18 h 20"/>
                  <a:gd name="T14" fmla="*/ 28 w 28"/>
                  <a:gd name="T15" fmla="*/ 18 h 20"/>
                  <a:gd name="T16" fmla="*/ 27 w 28"/>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7" y="13"/>
                    </a:moveTo>
                    <a:cubicBezTo>
                      <a:pt x="6" y="1"/>
                      <a:pt x="6" y="1"/>
                      <a:pt x="6" y="1"/>
                    </a:cubicBezTo>
                    <a:cubicBezTo>
                      <a:pt x="6" y="1"/>
                      <a:pt x="6" y="1"/>
                      <a:pt x="6" y="1"/>
                    </a:cubicBezTo>
                    <a:cubicBezTo>
                      <a:pt x="5" y="0"/>
                      <a:pt x="3" y="1"/>
                      <a:pt x="2" y="3"/>
                    </a:cubicBezTo>
                    <a:cubicBezTo>
                      <a:pt x="0" y="5"/>
                      <a:pt x="0" y="7"/>
                      <a:pt x="2" y="8"/>
                    </a:cubicBezTo>
                    <a:cubicBezTo>
                      <a:pt x="23" y="20"/>
                      <a:pt x="23" y="20"/>
                      <a:pt x="23" y="20"/>
                    </a:cubicBezTo>
                    <a:cubicBezTo>
                      <a:pt x="28" y="18"/>
                      <a:pt x="28" y="18"/>
                      <a:pt x="28" y="18"/>
                    </a:cubicBezTo>
                    <a:cubicBezTo>
                      <a:pt x="28" y="18"/>
                      <a:pt x="28" y="18"/>
                      <a:pt x="28" y="18"/>
                    </a:cubicBezTo>
                    <a:cubicBezTo>
                      <a:pt x="27" y="13"/>
                      <a:pt x="27" y="13"/>
                      <a:pt x="27" y="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3" name="Freeform 3664"/>
              <p:cNvSpPr>
                <a:spLocks/>
              </p:cNvSpPr>
              <p:nvPr/>
            </p:nvSpPr>
            <p:spPr bwMode="auto">
              <a:xfrm>
                <a:off x="11228388" y="5614988"/>
                <a:ext cx="57150" cy="42863"/>
              </a:xfrm>
              <a:custGeom>
                <a:avLst/>
                <a:gdLst>
                  <a:gd name="T0" fmla="*/ 27 w 28"/>
                  <a:gd name="T1" fmla="*/ 13 h 21"/>
                  <a:gd name="T2" fmla="*/ 6 w 28"/>
                  <a:gd name="T3" fmla="*/ 0 h 21"/>
                  <a:gd name="T4" fmla="*/ 0 w 28"/>
                  <a:gd name="T5" fmla="*/ 2 h 21"/>
                  <a:gd name="T6" fmla="*/ 2 w 28"/>
                  <a:gd name="T7" fmla="*/ 8 h 21"/>
                  <a:gd name="T8" fmla="*/ 2 w 28"/>
                  <a:gd name="T9" fmla="*/ 8 h 21"/>
                  <a:gd name="T10" fmla="*/ 23 w 28"/>
                  <a:gd name="T11" fmla="*/ 20 h 21"/>
                  <a:gd name="T12" fmla="*/ 23 w 28"/>
                  <a:gd name="T13" fmla="*/ 20 h 21"/>
                  <a:gd name="T14" fmla="*/ 27 w 28"/>
                  <a:gd name="T15" fmla="*/ 18 h 21"/>
                  <a:gd name="T16" fmla="*/ 27 w 28"/>
                  <a:gd name="T1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1">
                    <a:moveTo>
                      <a:pt x="27" y="13"/>
                    </a:moveTo>
                    <a:cubicBezTo>
                      <a:pt x="6" y="0"/>
                      <a:pt x="6" y="0"/>
                      <a:pt x="6" y="0"/>
                    </a:cubicBezTo>
                    <a:cubicBezTo>
                      <a:pt x="0" y="2"/>
                      <a:pt x="0" y="2"/>
                      <a:pt x="0" y="2"/>
                    </a:cubicBezTo>
                    <a:cubicBezTo>
                      <a:pt x="2" y="8"/>
                      <a:pt x="2" y="8"/>
                      <a:pt x="2" y="8"/>
                    </a:cubicBezTo>
                    <a:cubicBezTo>
                      <a:pt x="2" y="8"/>
                      <a:pt x="2" y="8"/>
                      <a:pt x="2" y="8"/>
                    </a:cubicBezTo>
                    <a:cubicBezTo>
                      <a:pt x="23" y="20"/>
                      <a:pt x="23" y="20"/>
                      <a:pt x="23" y="20"/>
                    </a:cubicBezTo>
                    <a:cubicBezTo>
                      <a:pt x="23" y="20"/>
                      <a:pt x="23" y="20"/>
                      <a:pt x="23" y="20"/>
                    </a:cubicBezTo>
                    <a:cubicBezTo>
                      <a:pt x="24" y="21"/>
                      <a:pt x="26" y="20"/>
                      <a:pt x="27" y="18"/>
                    </a:cubicBezTo>
                    <a:cubicBezTo>
                      <a:pt x="28" y="16"/>
                      <a:pt x="28" y="13"/>
                      <a:pt x="27" y="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4" name="Freeform 3665"/>
              <p:cNvSpPr>
                <a:spLocks/>
              </p:cNvSpPr>
              <p:nvPr/>
            </p:nvSpPr>
            <p:spPr bwMode="auto">
              <a:xfrm>
                <a:off x="11107738" y="5124450"/>
                <a:ext cx="41275" cy="58738"/>
              </a:xfrm>
              <a:custGeom>
                <a:avLst/>
                <a:gdLst>
                  <a:gd name="T0" fmla="*/ 7 w 20"/>
                  <a:gd name="T1" fmla="*/ 26 h 28"/>
                  <a:gd name="T2" fmla="*/ 7 w 20"/>
                  <a:gd name="T3" fmla="*/ 26 h 28"/>
                  <a:gd name="T4" fmla="*/ 19 w 20"/>
                  <a:gd name="T5" fmla="*/ 5 h 28"/>
                  <a:gd name="T6" fmla="*/ 19 w 20"/>
                  <a:gd name="T7" fmla="*/ 5 h 28"/>
                  <a:gd name="T8" fmla="*/ 17 w 20"/>
                  <a:gd name="T9" fmla="*/ 1 h 28"/>
                  <a:gd name="T10" fmla="*/ 12 w 20"/>
                  <a:gd name="T11" fmla="*/ 1 h 28"/>
                  <a:gd name="T12" fmla="*/ 0 w 20"/>
                  <a:gd name="T13" fmla="*/ 22 h 28"/>
                  <a:gd name="T14" fmla="*/ 2 w 20"/>
                  <a:gd name="T15" fmla="*/ 28 h 28"/>
                  <a:gd name="T16" fmla="*/ 7 w 20"/>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26"/>
                    </a:moveTo>
                    <a:cubicBezTo>
                      <a:pt x="7" y="26"/>
                      <a:pt x="7" y="26"/>
                      <a:pt x="7" y="26"/>
                    </a:cubicBezTo>
                    <a:cubicBezTo>
                      <a:pt x="19" y="5"/>
                      <a:pt x="19" y="5"/>
                      <a:pt x="19" y="5"/>
                    </a:cubicBezTo>
                    <a:cubicBezTo>
                      <a:pt x="19" y="5"/>
                      <a:pt x="19" y="5"/>
                      <a:pt x="19" y="5"/>
                    </a:cubicBezTo>
                    <a:cubicBezTo>
                      <a:pt x="20" y="4"/>
                      <a:pt x="19" y="2"/>
                      <a:pt x="17" y="1"/>
                    </a:cubicBezTo>
                    <a:cubicBezTo>
                      <a:pt x="15" y="0"/>
                      <a:pt x="13" y="0"/>
                      <a:pt x="12" y="1"/>
                    </a:cubicBezTo>
                    <a:cubicBezTo>
                      <a:pt x="0" y="22"/>
                      <a:pt x="0" y="22"/>
                      <a:pt x="0" y="22"/>
                    </a:cubicBezTo>
                    <a:cubicBezTo>
                      <a:pt x="2" y="28"/>
                      <a:pt x="2" y="28"/>
                      <a:pt x="2" y="28"/>
                    </a:cubicBezTo>
                    <a:lnTo>
                      <a:pt x="7" y="26"/>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5" name="Freeform 3666"/>
              <p:cNvSpPr>
                <a:spLocks/>
              </p:cNvSpPr>
              <p:nvPr/>
            </p:nvSpPr>
            <p:spPr bwMode="auto">
              <a:xfrm>
                <a:off x="10910888" y="5111750"/>
                <a:ext cx="9525" cy="23813"/>
              </a:xfrm>
              <a:custGeom>
                <a:avLst/>
                <a:gdLst>
                  <a:gd name="T0" fmla="*/ 3 w 4"/>
                  <a:gd name="T1" fmla="*/ 11 h 11"/>
                  <a:gd name="T2" fmla="*/ 4 w 4"/>
                  <a:gd name="T3" fmla="*/ 9 h 11"/>
                  <a:gd name="T4" fmla="*/ 4 w 4"/>
                  <a:gd name="T5" fmla="*/ 9 h 11"/>
                  <a:gd name="T6" fmla="*/ 3 w 4"/>
                  <a:gd name="T7" fmla="*/ 1 h 11"/>
                  <a:gd name="T8" fmla="*/ 3 w 4"/>
                  <a:gd name="T9" fmla="*/ 1 h 11"/>
                  <a:gd name="T10" fmla="*/ 2 w 4"/>
                  <a:gd name="T11" fmla="*/ 0 h 11"/>
                  <a:gd name="T12" fmla="*/ 0 w 4"/>
                  <a:gd name="T13" fmla="*/ 1 h 11"/>
                  <a:gd name="T14" fmla="*/ 1 w 4"/>
                  <a:gd name="T15" fmla="*/ 10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cubicBezTo>
                      <a:pt x="4" y="9"/>
                      <a:pt x="4" y="9"/>
                      <a:pt x="4" y="9"/>
                    </a:cubicBezTo>
                    <a:cubicBezTo>
                      <a:pt x="4" y="9"/>
                      <a:pt x="4" y="9"/>
                      <a:pt x="4" y="9"/>
                    </a:cubicBezTo>
                    <a:cubicBezTo>
                      <a:pt x="3" y="1"/>
                      <a:pt x="3" y="1"/>
                      <a:pt x="3" y="1"/>
                    </a:cubicBezTo>
                    <a:cubicBezTo>
                      <a:pt x="3" y="1"/>
                      <a:pt x="3" y="1"/>
                      <a:pt x="3" y="1"/>
                    </a:cubicBezTo>
                    <a:cubicBezTo>
                      <a:pt x="3" y="1"/>
                      <a:pt x="3" y="0"/>
                      <a:pt x="2" y="0"/>
                    </a:cubicBezTo>
                    <a:cubicBezTo>
                      <a:pt x="1" y="0"/>
                      <a:pt x="0" y="1"/>
                      <a:pt x="0" y="1"/>
                    </a:cubicBezTo>
                    <a:cubicBezTo>
                      <a:pt x="1" y="10"/>
                      <a:pt x="1" y="10"/>
                      <a:pt x="1" y="10"/>
                    </a:cubicBezTo>
                    <a:lnTo>
                      <a:pt x="3" y="1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6" name="Freeform 3667"/>
              <p:cNvSpPr>
                <a:spLocks/>
              </p:cNvSpPr>
              <p:nvPr/>
            </p:nvSpPr>
            <p:spPr bwMode="auto">
              <a:xfrm>
                <a:off x="11276013" y="5419725"/>
                <a:ext cx="22225" cy="9525"/>
              </a:xfrm>
              <a:custGeom>
                <a:avLst/>
                <a:gdLst>
                  <a:gd name="T0" fmla="*/ 0 w 11"/>
                  <a:gd name="T1" fmla="*/ 2 h 4"/>
                  <a:gd name="T2" fmla="*/ 2 w 11"/>
                  <a:gd name="T3" fmla="*/ 4 h 4"/>
                  <a:gd name="T4" fmla="*/ 2 w 11"/>
                  <a:gd name="T5" fmla="*/ 4 h 4"/>
                  <a:gd name="T6" fmla="*/ 10 w 11"/>
                  <a:gd name="T7" fmla="*/ 3 h 4"/>
                  <a:gd name="T8" fmla="*/ 10 w 11"/>
                  <a:gd name="T9" fmla="*/ 3 h 4"/>
                  <a:gd name="T10" fmla="*/ 11 w 11"/>
                  <a:gd name="T11" fmla="*/ 1 h 4"/>
                  <a:gd name="T12" fmla="*/ 10 w 11"/>
                  <a:gd name="T13" fmla="*/ 0 h 4"/>
                  <a:gd name="T14" fmla="*/ 1 w 11"/>
                  <a:gd name="T15" fmla="*/ 1 h 4"/>
                  <a:gd name="T16" fmla="*/ 0 w 1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2"/>
                    </a:moveTo>
                    <a:cubicBezTo>
                      <a:pt x="2" y="4"/>
                      <a:pt x="2" y="4"/>
                      <a:pt x="2" y="4"/>
                    </a:cubicBezTo>
                    <a:cubicBezTo>
                      <a:pt x="2" y="4"/>
                      <a:pt x="2" y="4"/>
                      <a:pt x="2" y="4"/>
                    </a:cubicBezTo>
                    <a:cubicBezTo>
                      <a:pt x="10" y="3"/>
                      <a:pt x="10" y="3"/>
                      <a:pt x="10" y="3"/>
                    </a:cubicBezTo>
                    <a:cubicBezTo>
                      <a:pt x="10" y="3"/>
                      <a:pt x="10" y="3"/>
                      <a:pt x="10" y="3"/>
                    </a:cubicBezTo>
                    <a:cubicBezTo>
                      <a:pt x="11" y="3"/>
                      <a:pt x="11" y="2"/>
                      <a:pt x="11" y="1"/>
                    </a:cubicBezTo>
                    <a:cubicBezTo>
                      <a:pt x="11" y="0"/>
                      <a:pt x="10" y="0"/>
                      <a:pt x="10" y="0"/>
                    </a:cubicBezTo>
                    <a:cubicBezTo>
                      <a:pt x="1" y="1"/>
                      <a:pt x="1" y="1"/>
                      <a:pt x="1" y="1"/>
                    </a:cubicBezTo>
                    <a:lnTo>
                      <a:pt x="0" y="2"/>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7" name="Freeform 3668"/>
              <p:cNvSpPr>
                <a:spLocks/>
              </p:cNvSpPr>
              <p:nvPr/>
            </p:nvSpPr>
            <p:spPr bwMode="auto">
              <a:xfrm>
                <a:off x="10875963" y="5118100"/>
                <a:ext cx="11113" cy="22225"/>
              </a:xfrm>
              <a:custGeom>
                <a:avLst/>
                <a:gdLst>
                  <a:gd name="T0" fmla="*/ 4 w 5"/>
                  <a:gd name="T1" fmla="*/ 11 h 11"/>
                  <a:gd name="T2" fmla="*/ 5 w 5"/>
                  <a:gd name="T3" fmla="*/ 9 h 11"/>
                  <a:gd name="T4" fmla="*/ 5 w 5"/>
                  <a:gd name="T5" fmla="*/ 9 h 11"/>
                  <a:gd name="T6" fmla="*/ 3 w 5"/>
                  <a:gd name="T7" fmla="*/ 1 h 11"/>
                  <a:gd name="T8" fmla="*/ 3 w 5"/>
                  <a:gd name="T9" fmla="*/ 1 h 11"/>
                  <a:gd name="T10" fmla="*/ 1 w 5"/>
                  <a:gd name="T11" fmla="*/ 0 h 11"/>
                  <a:gd name="T12" fmla="*/ 0 w 5"/>
                  <a:gd name="T13" fmla="*/ 1 h 11"/>
                  <a:gd name="T14" fmla="*/ 2 w 5"/>
                  <a:gd name="T15" fmla="*/ 10 h 11"/>
                  <a:gd name="T16" fmla="*/ 4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1"/>
                    </a:moveTo>
                    <a:cubicBezTo>
                      <a:pt x="5" y="9"/>
                      <a:pt x="5" y="9"/>
                      <a:pt x="5" y="9"/>
                    </a:cubicBezTo>
                    <a:cubicBezTo>
                      <a:pt x="5" y="9"/>
                      <a:pt x="5" y="9"/>
                      <a:pt x="5" y="9"/>
                    </a:cubicBezTo>
                    <a:cubicBezTo>
                      <a:pt x="3" y="1"/>
                      <a:pt x="3" y="1"/>
                      <a:pt x="3" y="1"/>
                    </a:cubicBezTo>
                    <a:cubicBezTo>
                      <a:pt x="3" y="1"/>
                      <a:pt x="3" y="1"/>
                      <a:pt x="3" y="1"/>
                    </a:cubicBezTo>
                    <a:cubicBezTo>
                      <a:pt x="3" y="0"/>
                      <a:pt x="2" y="0"/>
                      <a:pt x="1" y="0"/>
                    </a:cubicBezTo>
                    <a:cubicBezTo>
                      <a:pt x="1" y="0"/>
                      <a:pt x="0" y="1"/>
                      <a:pt x="0" y="1"/>
                    </a:cubicBezTo>
                    <a:cubicBezTo>
                      <a:pt x="2" y="10"/>
                      <a:pt x="2" y="10"/>
                      <a:pt x="2" y="10"/>
                    </a:cubicBezTo>
                    <a:lnTo>
                      <a:pt x="4" y="1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8" name="Freeform 3669"/>
              <p:cNvSpPr>
                <a:spLocks/>
              </p:cNvSpPr>
              <p:nvPr/>
            </p:nvSpPr>
            <p:spPr bwMode="auto">
              <a:xfrm>
                <a:off x="11269663" y="5383213"/>
                <a:ext cx="22225" cy="9525"/>
              </a:xfrm>
              <a:custGeom>
                <a:avLst/>
                <a:gdLst>
                  <a:gd name="T0" fmla="*/ 0 w 11"/>
                  <a:gd name="T1" fmla="*/ 4 h 5"/>
                  <a:gd name="T2" fmla="*/ 2 w 11"/>
                  <a:gd name="T3" fmla="*/ 5 h 5"/>
                  <a:gd name="T4" fmla="*/ 2 w 11"/>
                  <a:gd name="T5" fmla="*/ 5 h 5"/>
                  <a:gd name="T6" fmla="*/ 10 w 11"/>
                  <a:gd name="T7" fmla="*/ 3 h 5"/>
                  <a:gd name="T8" fmla="*/ 10 w 11"/>
                  <a:gd name="T9" fmla="*/ 3 h 5"/>
                  <a:gd name="T10" fmla="*/ 11 w 11"/>
                  <a:gd name="T11" fmla="*/ 2 h 5"/>
                  <a:gd name="T12" fmla="*/ 10 w 11"/>
                  <a:gd name="T13" fmla="*/ 0 h 5"/>
                  <a:gd name="T14" fmla="*/ 2 w 11"/>
                  <a:gd name="T15" fmla="*/ 2 h 5"/>
                  <a:gd name="T16" fmla="*/ 0 w 1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4"/>
                    </a:moveTo>
                    <a:cubicBezTo>
                      <a:pt x="2" y="5"/>
                      <a:pt x="2" y="5"/>
                      <a:pt x="2" y="5"/>
                    </a:cubicBezTo>
                    <a:cubicBezTo>
                      <a:pt x="2" y="5"/>
                      <a:pt x="2" y="5"/>
                      <a:pt x="2" y="5"/>
                    </a:cubicBezTo>
                    <a:cubicBezTo>
                      <a:pt x="10" y="3"/>
                      <a:pt x="10" y="3"/>
                      <a:pt x="10" y="3"/>
                    </a:cubicBezTo>
                    <a:cubicBezTo>
                      <a:pt x="10" y="3"/>
                      <a:pt x="10" y="3"/>
                      <a:pt x="10" y="3"/>
                    </a:cubicBezTo>
                    <a:cubicBezTo>
                      <a:pt x="11" y="3"/>
                      <a:pt x="11" y="2"/>
                      <a:pt x="11" y="2"/>
                    </a:cubicBezTo>
                    <a:cubicBezTo>
                      <a:pt x="11" y="1"/>
                      <a:pt x="10" y="0"/>
                      <a:pt x="10" y="0"/>
                    </a:cubicBezTo>
                    <a:cubicBezTo>
                      <a:pt x="2" y="2"/>
                      <a:pt x="2" y="2"/>
                      <a:pt x="2" y="2"/>
                    </a:cubicBezTo>
                    <a:lnTo>
                      <a:pt x="0" y="4"/>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9" name="Freeform 3670"/>
              <p:cNvSpPr>
                <a:spLocks/>
              </p:cNvSpPr>
              <p:nvPr/>
            </p:nvSpPr>
            <p:spPr bwMode="auto">
              <a:xfrm>
                <a:off x="10841038" y="5126038"/>
                <a:ext cx="12700" cy="23813"/>
              </a:xfrm>
              <a:custGeom>
                <a:avLst/>
                <a:gdLst>
                  <a:gd name="T0" fmla="*/ 3 w 6"/>
                  <a:gd name="T1" fmla="*/ 10 h 11"/>
                  <a:gd name="T2" fmla="*/ 5 w 6"/>
                  <a:gd name="T3" fmla="*/ 11 h 11"/>
                  <a:gd name="T4" fmla="*/ 6 w 6"/>
                  <a:gd name="T5" fmla="*/ 9 h 11"/>
                  <a:gd name="T6" fmla="*/ 6 w 6"/>
                  <a:gd name="T7" fmla="*/ 9 h 11"/>
                  <a:gd name="T8" fmla="*/ 3 w 6"/>
                  <a:gd name="T9" fmla="*/ 1 h 11"/>
                  <a:gd name="T10" fmla="*/ 3 w 6"/>
                  <a:gd name="T11" fmla="*/ 1 h 11"/>
                  <a:gd name="T12" fmla="*/ 1 w 6"/>
                  <a:gd name="T13" fmla="*/ 1 h 11"/>
                  <a:gd name="T14" fmla="*/ 0 w 6"/>
                  <a:gd name="T15" fmla="*/ 2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5" y="11"/>
                      <a:pt x="5" y="11"/>
                      <a:pt x="5" y="11"/>
                    </a:cubicBezTo>
                    <a:cubicBezTo>
                      <a:pt x="6" y="9"/>
                      <a:pt x="6" y="9"/>
                      <a:pt x="6" y="9"/>
                    </a:cubicBezTo>
                    <a:cubicBezTo>
                      <a:pt x="6" y="9"/>
                      <a:pt x="6" y="9"/>
                      <a:pt x="6" y="9"/>
                    </a:cubicBezTo>
                    <a:cubicBezTo>
                      <a:pt x="3" y="1"/>
                      <a:pt x="3" y="1"/>
                      <a:pt x="3" y="1"/>
                    </a:cubicBezTo>
                    <a:cubicBezTo>
                      <a:pt x="3" y="1"/>
                      <a:pt x="3" y="1"/>
                      <a:pt x="3" y="1"/>
                    </a:cubicBezTo>
                    <a:cubicBezTo>
                      <a:pt x="3" y="1"/>
                      <a:pt x="2" y="0"/>
                      <a:pt x="1" y="1"/>
                    </a:cubicBezTo>
                    <a:cubicBezTo>
                      <a:pt x="1" y="1"/>
                      <a:pt x="0" y="1"/>
                      <a:pt x="0" y="2"/>
                    </a:cubicBezTo>
                    <a:lnTo>
                      <a:pt x="3" y="1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0" name="Freeform 3671"/>
              <p:cNvSpPr>
                <a:spLocks/>
              </p:cNvSpPr>
              <p:nvPr/>
            </p:nvSpPr>
            <p:spPr bwMode="auto">
              <a:xfrm>
                <a:off x="11260138" y="5348288"/>
                <a:ext cx="23813" cy="12700"/>
              </a:xfrm>
              <a:custGeom>
                <a:avLst/>
                <a:gdLst>
                  <a:gd name="T0" fmla="*/ 0 w 11"/>
                  <a:gd name="T1" fmla="*/ 5 h 6"/>
                  <a:gd name="T2" fmla="*/ 2 w 11"/>
                  <a:gd name="T3" fmla="*/ 6 h 6"/>
                  <a:gd name="T4" fmla="*/ 2 w 11"/>
                  <a:gd name="T5" fmla="*/ 6 h 6"/>
                  <a:gd name="T6" fmla="*/ 10 w 11"/>
                  <a:gd name="T7" fmla="*/ 3 h 6"/>
                  <a:gd name="T8" fmla="*/ 10 w 11"/>
                  <a:gd name="T9" fmla="*/ 3 h 6"/>
                  <a:gd name="T10" fmla="*/ 10 w 11"/>
                  <a:gd name="T11" fmla="*/ 2 h 6"/>
                  <a:gd name="T12" fmla="*/ 9 w 11"/>
                  <a:gd name="T13" fmla="*/ 1 h 6"/>
                  <a:gd name="T14" fmla="*/ 1 w 11"/>
                  <a:gd name="T15" fmla="*/ 3 h 6"/>
                  <a:gd name="T16" fmla="*/ 0 w 11"/>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0" y="5"/>
                    </a:moveTo>
                    <a:cubicBezTo>
                      <a:pt x="2" y="6"/>
                      <a:pt x="2" y="6"/>
                      <a:pt x="2" y="6"/>
                    </a:cubicBezTo>
                    <a:cubicBezTo>
                      <a:pt x="2" y="6"/>
                      <a:pt x="2" y="6"/>
                      <a:pt x="2" y="6"/>
                    </a:cubicBezTo>
                    <a:cubicBezTo>
                      <a:pt x="10" y="3"/>
                      <a:pt x="10" y="3"/>
                      <a:pt x="10" y="3"/>
                    </a:cubicBezTo>
                    <a:cubicBezTo>
                      <a:pt x="10" y="3"/>
                      <a:pt x="10" y="3"/>
                      <a:pt x="10" y="3"/>
                    </a:cubicBezTo>
                    <a:cubicBezTo>
                      <a:pt x="11" y="3"/>
                      <a:pt x="11" y="2"/>
                      <a:pt x="10" y="2"/>
                    </a:cubicBezTo>
                    <a:cubicBezTo>
                      <a:pt x="10" y="1"/>
                      <a:pt x="10" y="0"/>
                      <a:pt x="9" y="1"/>
                    </a:cubicBezTo>
                    <a:cubicBezTo>
                      <a:pt x="1" y="3"/>
                      <a:pt x="1" y="3"/>
                      <a:pt x="1" y="3"/>
                    </a:cubicBezTo>
                    <a:lnTo>
                      <a:pt x="0" y="5"/>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1" name="Freeform 3672"/>
              <p:cNvSpPr>
                <a:spLocks/>
              </p:cNvSpPr>
              <p:nvPr/>
            </p:nvSpPr>
            <p:spPr bwMode="auto">
              <a:xfrm>
                <a:off x="10807700" y="5140325"/>
                <a:ext cx="12700" cy="20638"/>
              </a:xfrm>
              <a:custGeom>
                <a:avLst/>
                <a:gdLst>
                  <a:gd name="T0" fmla="*/ 3 w 6"/>
                  <a:gd name="T1" fmla="*/ 9 h 10"/>
                  <a:gd name="T2" fmla="*/ 5 w 6"/>
                  <a:gd name="T3" fmla="*/ 10 h 10"/>
                  <a:gd name="T4" fmla="*/ 6 w 6"/>
                  <a:gd name="T5" fmla="*/ 8 h 10"/>
                  <a:gd name="T6" fmla="*/ 6 w 6"/>
                  <a:gd name="T7" fmla="*/ 8 h 10"/>
                  <a:gd name="T8" fmla="*/ 3 w 6"/>
                  <a:gd name="T9" fmla="*/ 0 h 10"/>
                  <a:gd name="T10" fmla="*/ 3 w 6"/>
                  <a:gd name="T11" fmla="*/ 0 h 10"/>
                  <a:gd name="T12" fmla="*/ 1 w 6"/>
                  <a:gd name="T13" fmla="*/ 0 h 10"/>
                  <a:gd name="T14" fmla="*/ 0 w 6"/>
                  <a:gd name="T15" fmla="*/ 1 h 10"/>
                  <a:gd name="T16" fmla="*/ 3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9"/>
                    </a:moveTo>
                    <a:cubicBezTo>
                      <a:pt x="5" y="10"/>
                      <a:pt x="5" y="10"/>
                      <a:pt x="5" y="10"/>
                    </a:cubicBezTo>
                    <a:cubicBezTo>
                      <a:pt x="6" y="8"/>
                      <a:pt x="6" y="8"/>
                      <a:pt x="6" y="8"/>
                    </a:cubicBezTo>
                    <a:cubicBezTo>
                      <a:pt x="6" y="8"/>
                      <a:pt x="6" y="8"/>
                      <a:pt x="6" y="8"/>
                    </a:cubicBezTo>
                    <a:cubicBezTo>
                      <a:pt x="3" y="0"/>
                      <a:pt x="3" y="0"/>
                      <a:pt x="3" y="0"/>
                    </a:cubicBezTo>
                    <a:cubicBezTo>
                      <a:pt x="3" y="0"/>
                      <a:pt x="3" y="0"/>
                      <a:pt x="3" y="0"/>
                    </a:cubicBezTo>
                    <a:cubicBezTo>
                      <a:pt x="2" y="0"/>
                      <a:pt x="2" y="0"/>
                      <a:pt x="1" y="0"/>
                    </a:cubicBezTo>
                    <a:cubicBezTo>
                      <a:pt x="0" y="0"/>
                      <a:pt x="0" y="1"/>
                      <a:pt x="0" y="1"/>
                    </a:cubicBezTo>
                    <a:lnTo>
                      <a:pt x="3"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2" name="Freeform 3673"/>
              <p:cNvSpPr>
                <a:spLocks/>
              </p:cNvSpPr>
              <p:nvPr/>
            </p:nvSpPr>
            <p:spPr bwMode="auto">
              <a:xfrm>
                <a:off x="11249025" y="5314950"/>
                <a:ext cx="22225" cy="12700"/>
              </a:xfrm>
              <a:custGeom>
                <a:avLst/>
                <a:gdLst>
                  <a:gd name="T0" fmla="*/ 2 w 11"/>
                  <a:gd name="T1" fmla="*/ 6 h 6"/>
                  <a:gd name="T2" fmla="*/ 10 w 11"/>
                  <a:gd name="T3" fmla="*/ 3 h 6"/>
                  <a:gd name="T4" fmla="*/ 10 w 11"/>
                  <a:gd name="T5" fmla="*/ 3 h 6"/>
                  <a:gd name="T6" fmla="*/ 10 w 11"/>
                  <a:gd name="T7" fmla="*/ 1 h 6"/>
                  <a:gd name="T8" fmla="*/ 9 w 11"/>
                  <a:gd name="T9" fmla="*/ 0 h 6"/>
                  <a:gd name="T10" fmla="*/ 1 w 11"/>
                  <a:gd name="T11" fmla="*/ 4 h 6"/>
                  <a:gd name="T12" fmla="*/ 0 w 11"/>
                  <a:gd name="T13" fmla="*/ 6 h 6"/>
                  <a:gd name="T14" fmla="*/ 2 w 11"/>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2" y="6"/>
                    </a:moveTo>
                    <a:cubicBezTo>
                      <a:pt x="10" y="3"/>
                      <a:pt x="10" y="3"/>
                      <a:pt x="10" y="3"/>
                    </a:cubicBezTo>
                    <a:cubicBezTo>
                      <a:pt x="10" y="3"/>
                      <a:pt x="10" y="3"/>
                      <a:pt x="10" y="3"/>
                    </a:cubicBezTo>
                    <a:cubicBezTo>
                      <a:pt x="10" y="3"/>
                      <a:pt x="11" y="2"/>
                      <a:pt x="10" y="1"/>
                    </a:cubicBezTo>
                    <a:cubicBezTo>
                      <a:pt x="10" y="0"/>
                      <a:pt x="9" y="0"/>
                      <a:pt x="9" y="0"/>
                    </a:cubicBezTo>
                    <a:cubicBezTo>
                      <a:pt x="1" y="4"/>
                      <a:pt x="1" y="4"/>
                      <a:pt x="1" y="4"/>
                    </a:cubicBezTo>
                    <a:cubicBezTo>
                      <a:pt x="0" y="6"/>
                      <a:pt x="0" y="6"/>
                      <a:pt x="0" y="6"/>
                    </a:cubicBezTo>
                    <a:cubicBezTo>
                      <a:pt x="2" y="6"/>
                      <a:pt x="2" y="6"/>
                      <a:pt x="2" y="6"/>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3" name="Freeform 3674"/>
              <p:cNvSpPr>
                <a:spLocks/>
              </p:cNvSpPr>
              <p:nvPr/>
            </p:nvSpPr>
            <p:spPr bwMode="auto">
              <a:xfrm>
                <a:off x="10744200" y="5176838"/>
                <a:ext cx="15875" cy="17463"/>
              </a:xfrm>
              <a:custGeom>
                <a:avLst/>
                <a:gdLst>
                  <a:gd name="T0" fmla="*/ 6 w 8"/>
                  <a:gd name="T1" fmla="*/ 9 h 9"/>
                  <a:gd name="T2" fmla="*/ 8 w 8"/>
                  <a:gd name="T3" fmla="*/ 9 h 9"/>
                  <a:gd name="T4" fmla="*/ 8 w 8"/>
                  <a:gd name="T5" fmla="*/ 7 h 9"/>
                  <a:gd name="T6" fmla="*/ 8 w 8"/>
                  <a:gd name="T7" fmla="*/ 7 h 9"/>
                  <a:gd name="T8" fmla="*/ 3 w 8"/>
                  <a:gd name="T9" fmla="*/ 0 h 9"/>
                  <a:gd name="T10" fmla="*/ 3 w 8"/>
                  <a:gd name="T11" fmla="*/ 0 h 9"/>
                  <a:gd name="T12" fmla="*/ 1 w 8"/>
                  <a:gd name="T13" fmla="*/ 0 h 9"/>
                  <a:gd name="T14" fmla="*/ 1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3" y="0"/>
                      <a:pt x="3" y="0"/>
                      <a:pt x="3" y="0"/>
                    </a:cubicBezTo>
                    <a:cubicBezTo>
                      <a:pt x="3" y="0"/>
                      <a:pt x="3" y="0"/>
                      <a:pt x="3" y="0"/>
                    </a:cubicBezTo>
                    <a:cubicBezTo>
                      <a:pt x="3" y="0"/>
                      <a:pt x="2" y="0"/>
                      <a:pt x="1" y="0"/>
                    </a:cubicBezTo>
                    <a:cubicBezTo>
                      <a:pt x="1" y="1"/>
                      <a:pt x="0" y="2"/>
                      <a:pt x="1" y="2"/>
                    </a:cubicBezTo>
                    <a:lnTo>
                      <a:pt x="6"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4" name="Freeform 3675"/>
              <p:cNvSpPr>
                <a:spLocks/>
              </p:cNvSpPr>
              <p:nvPr/>
            </p:nvSpPr>
            <p:spPr bwMode="auto">
              <a:xfrm>
                <a:off x="11142663" y="5722938"/>
                <a:ext cx="14288" cy="17463"/>
              </a:xfrm>
              <a:custGeom>
                <a:avLst/>
                <a:gdLst>
                  <a:gd name="T0" fmla="*/ 2 w 7"/>
                  <a:gd name="T1" fmla="*/ 0 h 9"/>
                  <a:gd name="T2" fmla="*/ 0 w 7"/>
                  <a:gd name="T3" fmla="*/ 0 h 9"/>
                  <a:gd name="T4" fmla="*/ 0 w 7"/>
                  <a:gd name="T5" fmla="*/ 2 h 9"/>
                  <a:gd name="T6" fmla="*/ 0 w 7"/>
                  <a:gd name="T7" fmla="*/ 2 h 9"/>
                  <a:gd name="T8" fmla="*/ 5 w 7"/>
                  <a:gd name="T9" fmla="*/ 9 h 9"/>
                  <a:gd name="T10" fmla="*/ 5 w 7"/>
                  <a:gd name="T11" fmla="*/ 9 h 9"/>
                  <a:gd name="T12" fmla="*/ 6 w 7"/>
                  <a:gd name="T13" fmla="*/ 9 h 9"/>
                  <a:gd name="T14" fmla="*/ 7 w 7"/>
                  <a:gd name="T15" fmla="*/ 7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0" y="0"/>
                      <a:pt x="0" y="0"/>
                      <a:pt x="0" y="0"/>
                    </a:cubicBezTo>
                    <a:cubicBezTo>
                      <a:pt x="0" y="2"/>
                      <a:pt x="0" y="2"/>
                      <a:pt x="0" y="2"/>
                    </a:cubicBezTo>
                    <a:cubicBezTo>
                      <a:pt x="0" y="2"/>
                      <a:pt x="0" y="2"/>
                      <a:pt x="0" y="2"/>
                    </a:cubicBezTo>
                    <a:cubicBezTo>
                      <a:pt x="5" y="9"/>
                      <a:pt x="5" y="9"/>
                      <a:pt x="5" y="9"/>
                    </a:cubicBezTo>
                    <a:cubicBezTo>
                      <a:pt x="5" y="9"/>
                      <a:pt x="5" y="9"/>
                      <a:pt x="5" y="9"/>
                    </a:cubicBezTo>
                    <a:cubicBezTo>
                      <a:pt x="5" y="9"/>
                      <a:pt x="6" y="9"/>
                      <a:pt x="6" y="9"/>
                    </a:cubicBezTo>
                    <a:cubicBezTo>
                      <a:pt x="7" y="8"/>
                      <a:pt x="7" y="8"/>
                      <a:pt x="7" y="7"/>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5" name="Freeform 3676"/>
              <p:cNvSpPr>
                <a:spLocks/>
              </p:cNvSpPr>
              <p:nvPr/>
            </p:nvSpPr>
            <p:spPr bwMode="auto">
              <a:xfrm>
                <a:off x="11215688" y="5253038"/>
                <a:ext cx="19050" cy="14288"/>
              </a:xfrm>
              <a:custGeom>
                <a:avLst/>
                <a:gdLst>
                  <a:gd name="T0" fmla="*/ 2 w 9"/>
                  <a:gd name="T1" fmla="*/ 7 h 7"/>
                  <a:gd name="T2" fmla="*/ 9 w 9"/>
                  <a:gd name="T3" fmla="*/ 2 h 7"/>
                  <a:gd name="T4" fmla="*/ 9 w 9"/>
                  <a:gd name="T5" fmla="*/ 2 h 7"/>
                  <a:gd name="T6" fmla="*/ 9 w 9"/>
                  <a:gd name="T7" fmla="*/ 1 h 7"/>
                  <a:gd name="T8" fmla="*/ 7 w 9"/>
                  <a:gd name="T9" fmla="*/ 0 h 7"/>
                  <a:gd name="T10" fmla="*/ 0 w 9"/>
                  <a:gd name="T11" fmla="*/ 5 h 7"/>
                  <a:gd name="T12" fmla="*/ 0 w 9"/>
                  <a:gd name="T13" fmla="*/ 7 h 7"/>
                  <a:gd name="T14" fmla="*/ 2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7"/>
                    </a:moveTo>
                    <a:cubicBezTo>
                      <a:pt x="9" y="2"/>
                      <a:pt x="9" y="2"/>
                      <a:pt x="9" y="2"/>
                    </a:cubicBezTo>
                    <a:cubicBezTo>
                      <a:pt x="9" y="2"/>
                      <a:pt x="9" y="2"/>
                      <a:pt x="9" y="2"/>
                    </a:cubicBezTo>
                    <a:cubicBezTo>
                      <a:pt x="9" y="2"/>
                      <a:pt x="9" y="1"/>
                      <a:pt x="9" y="1"/>
                    </a:cubicBezTo>
                    <a:cubicBezTo>
                      <a:pt x="8" y="0"/>
                      <a:pt x="7" y="0"/>
                      <a:pt x="7" y="0"/>
                    </a:cubicBezTo>
                    <a:cubicBezTo>
                      <a:pt x="0" y="5"/>
                      <a:pt x="0" y="5"/>
                      <a:pt x="0" y="5"/>
                    </a:cubicBezTo>
                    <a:cubicBezTo>
                      <a:pt x="0" y="7"/>
                      <a:pt x="0" y="7"/>
                      <a:pt x="0" y="7"/>
                    </a:cubicBezTo>
                    <a:cubicBezTo>
                      <a:pt x="2" y="7"/>
                      <a:pt x="2" y="7"/>
                      <a:pt x="2" y="7"/>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6" name="Freeform 3677"/>
              <p:cNvSpPr>
                <a:spLocks/>
              </p:cNvSpPr>
              <p:nvPr/>
            </p:nvSpPr>
            <p:spPr bwMode="auto">
              <a:xfrm>
                <a:off x="10717213" y="5199063"/>
                <a:ext cx="15875" cy="19050"/>
              </a:xfrm>
              <a:custGeom>
                <a:avLst/>
                <a:gdLst>
                  <a:gd name="T0" fmla="*/ 6 w 8"/>
                  <a:gd name="T1" fmla="*/ 9 h 9"/>
                  <a:gd name="T2" fmla="*/ 8 w 8"/>
                  <a:gd name="T3" fmla="*/ 9 h 9"/>
                  <a:gd name="T4" fmla="*/ 8 w 8"/>
                  <a:gd name="T5" fmla="*/ 7 h 9"/>
                  <a:gd name="T6" fmla="*/ 8 w 8"/>
                  <a:gd name="T7" fmla="*/ 7 h 9"/>
                  <a:gd name="T8" fmla="*/ 2 w 8"/>
                  <a:gd name="T9" fmla="*/ 0 h 9"/>
                  <a:gd name="T10" fmla="*/ 2 w 8"/>
                  <a:gd name="T11" fmla="*/ 0 h 9"/>
                  <a:gd name="T12" fmla="*/ 1 w 8"/>
                  <a:gd name="T13" fmla="*/ 1 h 9"/>
                  <a:gd name="T14" fmla="*/ 0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2" y="0"/>
                      <a:pt x="2" y="0"/>
                      <a:pt x="2" y="0"/>
                    </a:cubicBezTo>
                    <a:cubicBezTo>
                      <a:pt x="2" y="0"/>
                      <a:pt x="2" y="0"/>
                      <a:pt x="2" y="0"/>
                    </a:cubicBezTo>
                    <a:cubicBezTo>
                      <a:pt x="2" y="0"/>
                      <a:pt x="1" y="0"/>
                      <a:pt x="1" y="1"/>
                    </a:cubicBezTo>
                    <a:cubicBezTo>
                      <a:pt x="0" y="1"/>
                      <a:pt x="0" y="2"/>
                      <a:pt x="0" y="2"/>
                    </a:cubicBezTo>
                    <a:lnTo>
                      <a:pt x="6"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7" name="Freeform 3678"/>
              <p:cNvSpPr>
                <a:spLocks/>
              </p:cNvSpPr>
              <p:nvPr/>
            </p:nvSpPr>
            <p:spPr bwMode="auto">
              <a:xfrm>
                <a:off x="11169650" y="5702300"/>
                <a:ext cx="17463" cy="15875"/>
              </a:xfrm>
              <a:custGeom>
                <a:avLst/>
                <a:gdLst>
                  <a:gd name="T0" fmla="*/ 2 w 8"/>
                  <a:gd name="T1" fmla="*/ 0 h 8"/>
                  <a:gd name="T2" fmla="*/ 0 w 8"/>
                  <a:gd name="T3" fmla="*/ 0 h 8"/>
                  <a:gd name="T4" fmla="*/ 0 w 8"/>
                  <a:gd name="T5" fmla="*/ 2 h 8"/>
                  <a:gd name="T6" fmla="*/ 0 w 8"/>
                  <a:gd name="T7" fmla="*/ 2 h 8"/>
                  <a:gd name="T8" fmla="*/ 5 w 8"/>
                  <a:gd name="T9" fmla="*/ 8 h 8"/>
                  <a:gd name="T10" fmla="*/ 5 w 8"/>
                  <a:gd name="T11" fmla="*/ 8 h 8"/>
                  <a:gd name="T12" fmla="*/ 7 w 8"/>
                  <a:gd name="T13" fmla="*/ 8 h 8"/>
                  <a:gd name="T14" fmla="*/ 7 w 8"/>
                  <a:gd name="T15" fmla="*/ 6 h 8"/>
                  <a:gd name="T16" fmla="*/ 2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2" y="0"/>
                    </a:moveTo>
                    <a:cubicBezTo>
                      <a:pt x="0" y="0"/>
                      <a:pt x="0" y="0"/>
                      <a:pt x="0" y="0"/>
                    </a:cubicBezTo>
                    <a:cubicBezTo>
                      <a:pt x="0" y="2"/>
                      <a:pt x="0" y="2"/>
                      <a:pt x="0" y="2"/>
                    </a:cubicBezTo>
                    <a:cubicBezTo>
                      <a:pt x="0" y="2"/>
                      <a:pt x="0" y="2"/>
                      <a:pt x="0" y="2"/>
                    </a:cubicBezTo>
                    <a:cubicBezTo>
                      <a:pt x="5" y="8"/>
                      <a:pt x="5" y="8"/>
                      <a:pt x="5" y="8"/>
                    </a:cubicBezTo>
                    <a:cubicBezTo>
                      <a:pt x="5" y="8"/>
                      <a:pt x="5" y="8"/>
                      <a:pt x="5" y="8"/>
                    </a:cubicBezTo>
                    <a:cubicBezTo>
                      <a:pt x="6" y="8"/>
                      <a:pt x="6" y="8"/>
                      <a:pt x="7" y="8"/>
                    </a:cubicBezTo>
                    <a:cubicBezTo>
                      <a:pt x="8" y="7"/>
                      <a:pt x="8" y="7"/>
                      <a:pt x="7" y="6"/>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8" name="Freeform 3679"/>
              <p:cNvSpPr>
                <a:spLocks/>
              </p:cNvSpPr>
              <p:nvPr/>
            </p:nvSpPr>
            <p:spPr bwMode="auto">
              <a:xfrm>
                <a:off x="11191875" y="5224463"/>
                <a:ext cx="19050" cy="15875"/>
              </a:xfrm>
              <a:custGeom>
                <a:avLst/>
                <a:gdLst>
                  <a:gd name="T0" fmla="*/ 2 w 9"/>
                  <a:gd name="T1" fmla="*/ 8 h 8"/>
                  <a:gd name="T2" fmla="*/ 9 w 9"/>
                  <a:gd name="T3" fmla="*/ 3 h 8"/>
                  <a:gd name="T4" fmla="*/ 9 w 9"/>
                  <a:gd name="T5" fmla="*/ 3 h 8"/>
                  <a:gd name="T6" fmla="*/ 8 w 9"/>
                  <a:gd name="T7" fmla="*/ 1 h 8"/>
                  <a:gd name="T8" fmla="*/ 7 w 9"/>
                  <a:gd name="T9" fmla="*/ 1 h 8"/>
                  <a:gd name="T10" fmla="*/ 0 w 9"/>
                  <a:gd name="T11" fmla="*/ 6 h 8"/>
                  <a:gd name="T12" fmla="*/ 0 w 9"/>
                  <a:gd name="T13" fmla="*/ 8 h 8"/>
                  <a:gd name="T14" fmla="*/ 2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2" y="8"/>
                    </a:moveTo>
                    <a:cubicBezTo>
                      <a:pt x="9" y="3"/>
                      <a:pt x="9" y="3"/>
                      <a:pt x="9" y="3"/>
                    </a:cubicBezTo>
                    <a:cubicBezTo>
                      <a:pt x="9" y="3"/>
                      <a:pt x="9" y="3"/>
                      <a:pt x="9" y="3"/>
                    </a:cubicBezTo>
                    <a:cubicBezTo>
                      <a:pt x="9" y="2"/>
                      <a:pt x="9" y="2"/>
                      <a:pt x="8" y="1"/>
                    </a:cubicBezTo>
                    <a:cubicBezTo>
                      <a:pt x="8" y="0"/>
                      <a:pt x="7" y="0"/>
                      <a:pt x="7" y="1"/>
                    </a:cubicBezTo>
                    <a:cubicBezTo>
                      <a:pt x="0" y="6"/>
                      <a:pt x="0" y="6"/>
                      <a:pt x="0" y="6"/>
                    </a:cubicBezTo>
                    <a:cubicBezTo>
                      <a:pt x="0" y="8"/>
                      <a:pt x="0" y="8"/>
                      <a:pt x="0" y="8"/>
                    </a:cubicBezTo>
                    <a:cubicBezTo>
                      <a:pt x="2" y="8"/>
                      <a:pt x="2" y="8"/>
                      <a:pt x="2" y="8"/>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9" name="Freeform 3680"/>
              <p:cNvSpPr>
                <a:spLocks/>
              </p:cNvSpPr>
              <p:nvPr/>
            </p:nvSpPr>
            <p:spPr bwMode="auto">
              <a:xfrm>
                <a:off x="10691813" y="5224463"/>
                <a:ext cx="17463" cy="15875"/>
              </a:xfrm>
              <a:custGeom>
                <a:avLst/>
                <a:gdLst>
                  <a:gd name="T0" fmla="*/ 6 w 8"/>
                  <a:gd name="T1" fmla="*/ 8 h 8"/>
                  <a:gd name="T2" fmla="*/ 8 w 8"/>
                  <a:gd name="T3" fmla="*/ 8 h 8"/>
                  <a:gd name="T4" fmla="*/ 8 w 8"/>
                  <a:gd name="T5" fmla="*/ 6 h 8"/>
                  <a:gd name="T6" fmla="*/ 8 w 8"/>
                  <a:gd name="T7" fmla="*/ 6 h 8"/>
                  <a:gd name="T8" fmla="*/ 2 w 8"/>
                  <a:gd name="T9" fmla="*/ 1 h 8"/>
                  <a:gd name="T10" fmla="*/ 2 w 8"/>
                  <a:gd name="T11" fmla="*/ 1 h 8"/>
                  <a:gd name="T12" fmla="*/ 0 w 8"/>
                  <a:gd name="T13" fmla="*/ 1 h 8"/>
                  <a:gd name="T14" fmla="*/ 0 w 8"/>
                  <a:gd name="T15" fmla="*/ 3 h 8"/>
                  <a:gd name="T16" fmla="*/ 6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8"/>
                    </a:moveTo>
                    <a:cubicBezTo>
                      <a:pt x="8" y="8"/>
                      <a:pt x="8" y="8"/>
                      <a:pt x="8" y="8"/>
                    </a:cubicBezTo>
                    <a:cubicBezTo>
                      <a:pt x="8" y="6"/>
                      <a:pt x="8" y="6"/>
                      <a:pt x="8" y="6"/>
                    </a:cubicBezTo>
                    <a:cubicBezTo>
                      <a:pt x="8" y="6"/>
                      <a:pt x="8" y="6"/>
                      <a:pt x="8" y="6"/>
                    </a:cubicBezTo>
                    <a:cubicBezTo>
                      <a:pt x="2" y="1"/>
                      <a:pt x="2" y="1"/>
                      <a:pt x="2" y="1"/>
                    </a:cubicBezTo>
                    <a:cubicBezTo>
                      <a:pt x="2" y="1"/>
                      <a:pt x="2" y="1"/>
                      <a:pt x="2" y="1"/>
                    </a:cubicBezTo>
                    <a:cubicBezTo>
                      <a:pt x="2" y="0"/>
                      <a:pt x="1" y="0"/>
                      <a:pt x="0" y="1"/>
                    </a:cubicBezTo>
                    <a:cubicBezTo>
                      <a:pt x="0" y="2"/>
                      <a:pt x="0" y="2"/>
                      <a:pt x="0" y="3"/>
                    </a:cubicBezTo>
                    <a:lnTo>
                      <a:pt x="6" y="8"/>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0" name="Freeform 3681"/>
              <p:cNvSpPr>
                <a:spLocks/>
              </p:cNvSpPr>
              <p:nvPr/>
            </p:nvSpPr>
            <p:spPr bwMode="auto">
              <a:xfrm>
                <a:off x="11191875" y="5676900"/>
                <a:ext cx="19050" cy="15875"/>
              </a:xfrm>
              <a:custGeom>
                <a:avLst/>
                <a:gdLst>
                  <a:gd name="T0" fmla="*/ 2 w 9"/>
                  <a:gd name="T1" fmla="*/ 0 h 8"/>
                  <a:gd name="T2" fmla="*/ 0 w 9"/>
                  <a:gd name="T3" fmla="*/ 0 h 8"/>
                  <a:gd name="T4" fmla="*/ 0 w 9"/>
                  <a:gd name="T5" fmla="*/ 2 h 8"/>
                  <a:gd name="T6" fmla="*/ 0 w 9"/>
                  <a:gd name="T7" fmla="*/ 2 h 8"/>
                  <a:gd name="T8" fmla="*/ 7 w 9"/>
                  <a:gd name="T9" fmla="*/ 8 h 8"/>
                  <a:gd name="T10" fmla="*/ 7 w 9"/>
                  <a:gd name="T11" fmla="*/ 8 h 8"/>
                  <a:gd name="T12" fmla="*/ 8 w 9"/>
                  <a:gd name="T13" fmla="*/ 7 h 8"/>
                  <a:gd name="T14" fmla="*/ 9 w 9"/>
                  <a:gd name="T15" fmla="*/ 6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8"/>
                      <a:pt x="7" y="8"/>
                      <a:pt x="7" y="8"/>
                    </a:cubicBezTo>
                    <a:cubicBezTo>
                      <a:pt x="7" y="8"/>
                      <a:pt x="7" y="8"/>
                      <a:pt x="7" y="8"/>
                    </a:cubicBezTo>
                    <a:cubicBezTo>
                      <a:pt x="7" y="8"/>
                      <a:pt x="8" y="8"/>
                      <a:pt x="8" y="7"/>
                    </a:cubicBezTo>
                    <a:cubicBezTo>
                      <a:pt x="9" y="7"/>
                      <a:pt x="9" y="6"/>
                      <a:pt x="9" y="6"/>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1" name="Freeform 3682"/>
              <p:cNvSpPr>
                <a:spLocks/>
              </p:cNvSpPr>
              <p:nvPr/>
            </p:nvSpPr>
            <p:spPr bwMode="auto">
              <a:xfrm>
                <a:off x="11169650" y="5199063"/>
                <a:ext cx="17463" cy="19050"/>
              </a:xfrm>
              <a:custGeom>
                <a:avLst/>
                <a:gdLst>
                  <a:gd name="T0" fmla="*/ 2 w 8"/>
                  <a:gd name="T1" fmla="*/ 9 h 9"/>
                  <a:gd name="T2" fmla="*/ 2 w 8"/>
                  <a:gd name="T3" fmla="*/ 9 h 9"/>
                  <a:gd name="T4" fmla="*/ 7 w 8"/>
                  <a:gd name="T5" fmla="*/ 2 h 9"/>
                  <a:gd name="T6" fmla="*/ 7 w 8"/>
                  <a:gd name="T7" fmla="*/ 2 h 9"/>
                  <a:gd name="T8" fmla="*/ 7 w 8"/>
                  <a:gd name="T9" fmla="*/ 1 h 9"/>
                  <a:gd name="T10" fmla="*/ 5 w 8"/>
                  <a:gd name="T11" fmla="*/ 0 h 9"/>
                  <a:gd name="T12" fmla="*/ 0 w 8"/>
                  <a:gd name="T13" fmla="*/ 7 h 9"/>
                  <a:gd name="T14" fmla="*/ 0 w 8"/>
                  <a:gd name="T15" fmla="*/ 9 h 9"/>
                  <a:gd name="T16" fmla="*/ 2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2" y="9"/>
                    </a:moveTo>
                    <a:cubicBezTo>
                      <a:pt x="2" y="9"/>
                      <a:pt x="2" y="9"/>
                      <a:pt x="2" y="9"/>
                    </a:cubicBezTo>
                    <a:cubicBezTo>
                      <a:pt x="7" y="2"/>
                      <a:pt x="7" y="2"/>
                      <a:pt x="7" y="2"/>
                    </a:cubicBezTo>
                    <a:cubicBezTo>
                      <a:pt x="7" y="2"/>
                      <a:pt x="7" y="2"/>
                      <a:pt x="7" y="2"/>
                    </a:cubicBezTo>
                    <a:cubicBezTo>
                      <a:pt x="8" y="2"/>
                      <a:pt x="8" y="1"/>
                      <a:pt x="7" y="1"/>
                    </a:cubicBezTo>
                    <a:cubicBezTo>
                      <a:pt x="6" y="0"/>
                      <a:pt x="6"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2" name="Freeform 3683"/>
              <p:cNvSpPr>
                <a:spLocks/>
              </p:cNvSpPr>
              <p:nvPr/>
            </p:nvSpPr>
            <p:spPr bwMode="auto">
              <a:xfrm>
                <a:off x="10669588" y="5253038"/>
                <a:ext cx="19050" cy="14288"/>
              </a:xfrm>
              <a:custGeom>
                <a:avLst/>
                <a:gdLst>
                  <a:gd name="T0" fmla="*/ 7 w 9"/>
                  <a:gd name="T1" fmla="*/ 7 h 7"/>
                  <a:gd name="T2" fmla="*/ 9 w 9"/>
                  <a:gd name="T3" fmla="*/ 7 h 7"/>
                  <a:gd name="T4" fmla="*/ 9 w 9"/>
                  <a:gd name="T5" fmla="*/ 5 h 7"/>
                  <a:gd name="T6" fmla="*/ 9 w 9"/>
                  <a:gd name="T7" fmla="*/ 5 h 7"/>
                  <a:gd name="T8" fmla="*/ 2 w 9"/>
                  <a:gd name="T9" fmla="*/ 0 h 7"/>
                  <a:gd name="T10" fmla="*/ 2 w 9"/>
                  <a:gd name="T11" fmla="*/ 0 h 7"/>
                  <a:gd name="T12" fmla="*/ 0 w 9"/>
                  <a:gd name="T13" fmla="*/ 1 h 7"/>
                  <a:gd name="T14" fmla="*/ 0 w 9"/>
                  <a:gd name="T15" fmla="*/ 2 h 7"/>
                  <a:gd name="T16" fmla="*/ 7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7" y="7"/>
                    </a:moveTo>
                    <a:cubicBezTo>
                      <a:pt x="9" y="7"/>
                      <a:pt x="9" y="7"/>
                      <a:pt x="9" y="7"/>
                    </a:cubicBezTo>
                    <a:cubicBezTo>
                      <a:pt x="9" y="5"/>
                      <a:pt x="9" y="5"/>
                      <a:pt x="9" y="5"/>
                    </a:cubicBezTo>
                    <a:cubicBezTo>
                      <a:pt x="9" y="5"/>
                      <a:pt x="9" y="5"/>
                      <a:pt x="9" y="5"/>
                    </a:cubicBezTo>
                    <a:cubicBezTo>
                      <a:pt x="2" y="0"/>
                      <a:pt x="2" y="0"/>
                      <a:pt x="2" y="0"/>
                    </a:cubicBezTo>
                    <a:cubicBezTo>
                      <a:pt x="2" y="0"/>
                      <a:pt x="2" y="0"/>
                      <a:pt x="2" y="0"/>
                    </a:cubicBezTo>
                    <a:cubicBezTo>
                      <a:pt x="1" y="0"/>
                      <a:pt x="1" y="0"/>
                      <a:pt x="0" y="1"/>
                    </a:cubicBezTo>
                    <a:cubicBezTo>
                      <a:pt x="0" y="1"/>
                      <a:pt x="0" y="2"/>
                      <a:pt x="0" y="2"/>
                    </a:cubicBezTo>
                    <a:lnTo>
                      <a:pt x="7" y="7"/>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3" name="Freeform 3684"/>
              <p:cNvSpPr>
                <a:spLocks/>
              </p:cNvSpPr>
              <p:nvPr/>
            </p:nvSpPr>
            <p:spPr bwMode="auto">
              <a:xfrm>
                <a:off x="11215688" y="5649913"/>
                <a:ext cx="19050" cy="15875"/>
              </a:xfrm>
              <a:custGeom>
                <a:avLst/>
                <a:gdLst>
                  <a:gd name="T0" fmla="*/ 2 w 9"/>
                  <a:gd name="T1" fmla="*/ 0 h 8"/>
                  <a:gd name="T2" fmla="*/ 0 w 9"/>
                  <a:gd name="T3" fmla="*/ 0 h 8"/>
                  <a:gd name="T4" fmla="*/ 0 w 9"/>
                  <a:gd name="T5" fmla="*/ 2 h 8"/>
                  <a:gd name="T6" fmla="*/ 0 w 9"/>
                  <a:gd name="T7" fmla="*/ 2 h 8"/>
                  <a:gd name="T8" fmla="*/ 7 w 9"/>
                  <a:gd name="T9" fmla="*/ 7 h 8"/>
                  <a:gd name="T10" fmla="*/ 7 w 9"/>
                  <a:gd name="T11" fmla="*/ 7 h 8"/>
                  <a:gd name="T12" fmla="*/ 9 w 9"/>
                  <a:gd name="T13" fmla="*/ 7 h 8"/>
                  <a:gd name="T14" fmla="*/ 9 w 9"/>
                  <a:gd name="T15" fmla="*/ 5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7"/>
                      <a:pt x="7" y="7"/>
                      <a:pt x="7" y="7"/>
                    </a:cubicBezTo>
                    <a:cubicBezTo>
                      <a:pt x="7" y="7"/>
                      <a:pt x="7" y="7"/>
                      <a:pt x="7" y="7"/>
                    </a:cubicBezTo>
                    <a:cubicBezTo>
                      <a:pt x="7" y="8"/>
                      <a:pt x="8" y="7"/>
                      <a:pt x="9" y="7"/>
                    </a:cubicBezTo>
                    <a:cubicBezTo>
                      <a:pt x="9" y="6"/>
                      <a:pt x="9" y="5"/>
                      <a:pt x="9" y="5"/>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4" name="Freeform 3685"/>
              <p:cNvSpPr>
                <a:spLocks/>
              </p:cNvSpPr>
              <p:nvPr/>
            </p:nvSpPr>
            <p:spPr bwMode="auto">
              <a:xfrm>
                <a:off x="11142663" y="5176838"/>
                <a:ext cx="14288" cy="17463"/>
              </a:xfrm>
              <a:custGeom>
                <a:avLst/>
                <a:gdLst>
                  <a:gd name="T0" fmla="*/ 2 w 7"/>
                  <a:gd name="T1" fmla="*/ 9 h 9"/>
                  <a:gd name="T2" fmla="*/ 2 w 7"/>
                  <a:gd name="T3" fmla="*/ 9 h 9"/>
                  <a:gd name="T4" fmla="*/ 7 w 7"/>
                  <a:gd name="T5" fmla="*/ 2 h 9"/>
                  <a:gd name="T6" fmla="*/ 7 w 7"/>
                  <a:gd name="T7" fmla="*/ 2 h 9"/>
                  <a:gd name="T8" fmla="*/ 6 w 7"/>
                  <a:gd name="T9" fmla="*/ 0 h 9"/>
                  <a:gd name="T10" fmla="*/ 5 w 7"/>
                  <a:gd name="T11" fmla="*/ 0 h 9"/>
                  <a:gd name="T12" fmla="*/ 0 w 7"/>
                  <a:gd name="T13" fmla="*/ 7 h 9"/>
                  <a:gd name="T14" fmla="*/ 0 w 7"/>
                  <a:gd name="T15" fmla="*/ 9 h 9"/>
                  <a:gd name="T16" fmla="*/ 2 w 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9"/>
                    </a:moveTo>
                    <a:cubicBezTo>
                      <a:pt x="2" y="9"/>
                      <a:pt x="2" y="9"/>
                      <a:pt x="2" y="9"/>
                    </a:cubicBezTo>
                    <a:cubicBezTo>
                      <a:pt x="7" y="2"/>
                      <a:pt x="7" y="2"/>
                      <a:pt x="7" y="2"/>
                    </a:cubicBezTo>
                    <a:cubicBezTo>
                      <a:pt x="7" y="2"/>
                      <a:pt x="7" y="2"/>
                      <a:pt x="7" y="2"/>
                    </a:cubicBezTo>
                    <a:cubicBezTo>
                      <a:pt x="7" y="2"/>
                      <a:pt x="7" y="1"/>
                      <a:pt x="6" y="0"/>
                    </a:cubicBezTo>
                    <a:cubicBezTo>
                      <a:pt x="6" y="0"/>
                      <a:pt x="5"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5" name="Freeform 3686"/>
              <p:cNvSpPr>
                <a:spLocks/>
              </p:cNvSpPr>
              <p:nvPr/>
            </p:nvSpPr>
            <p:spPr bwMode="auto">
              <a:xfrm>
                <a:off x="11249025" y="5589588"/>
                <a:ext cx="22225"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9" y="6"/>
                      <a:pt x="10" y="6"/>
                      <a:pt x="10" y="5"/>
                    </a:cubicBezTo>
                    <a:cubicBezTo>
                      <a:pt x="11" y="4"/>
                      <a:pt x="10" y="4"/>
                      <a:pt x="10" y="3"/>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6" name="Freeform 3687"/>
              <p:cNvSpPr>
                <a:spLocks/>
              </p:cNvSpPr>
              <p:nvPr/>
            </p:nvSpPr>
            <p:spPr bwMode="auto">
              <a:xfrm>
                <a:off x="11082338" y="5140325"/>
                <a:ext cx="12700" cy="20638"/>
              </a:xfrm>
              <a:custGeom>
                <a:avLst/>
                <a:gdLst>
                  <a:gd name="T0" fmla="*/ 2 w 6"/>
                  <a:gd name="T1" fmla="*/ 9 h 10"/>
                  <a:gd name="T2" fmla="*/ 2 w 6"/>
                  <a:gd name="T3" fmla="*/ 9 h 10"/>
                  <a:gd name="T4" fmla="*/ 6 w 6"/>
                  <a:gd name="T5" fmla="*/ 1 h 10"/>
                  <a:gd name="T6" fmla="*/ 6 w 6"/>
                  <a:gd name="T7" fmla="*/ 1 h 10"/>
                  <a:gd name="T8" fmla="*/ 5 w 6"/>
                  <a:gd name="T9" fmla="*/ 0 h 10"/>
                  <a:gd name="T10" fmla="*/ 3 w 6"/>
                  <a:gd name="T11" fmla="*/ 0 h 10"/>
                  <a:gd name="T12" fmla="*/ 0 w 6"/>
                  <a:gd name="T13" fmla="*/ 8 h 10"/>
                  <a:gd name="T14" fmla="*/ 0 w 6"/>
                  <a:gd name="T15" fmla="*/ 10 h 10"/>
                  <a:gd name="T16" fmla="*/ 2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2" y="9"/>
                    </a:moveTo>
                    <a:cubicBezTo>
                      <a:pt x="2" y="9"/>
                      <a:pt x="2" y="9"/>
                      <a:pt x="2" y="9"/>
                    </a:cubicBezTo>
                    <a:cubicBezTo>
                      <a:pt x="6" y="1"/>
                      <a:pt x="6" y="1"/>
                      <a:pt x="6" y="1"/>
                    </a:cubicBezTo>
                    <a:cubicBezTo>
                      <a:pt x="6" y="1"/>
                      <a:pt x="6" y="1"/>
                      <a:pt x="6" y="1"/>
                    </a:cubicBezTo>
                    <a:cubicBezTo>
                      <a:pt x="6" y="1"/>
                      <a:pt x="6" y="0"/>
                      <a:pt x="5" y="0"/>
                    </a:cubicBezTo>
                    <a:cubicBezTo>
                      <a:pt x="4" y="0"/>
                      <a:pt x="3" y="0"/>
                      <a:pt x="3" y="0"/>
                    </a:cubicBezTo>
                    <a:cubicBezTo>
                      <a:pt x="0" y="8"/>
                      <a:pt x="0" y="8"/>
                      <a:pt x="0" y="8"/>
                    </a:cubicBezTo>
                    <a:cubicBezTo>
                      <a:pt x="0" y="10"/>
                      <a:pt x="0" y="10"/>
                      <a:pt x="0" y="10"/>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7" name="Freeform 3688"/>
              <p:cNvSpPr>
                <a:spLocks/>
              </p:cNvSpPr>
              <p:nvPr/>
            </p:nvSpPr>
            <p:spPr bwMode="auto">
              <a:xfrm>
                <a:off x="11260138" y="5556250"/>
                <a:ext cx="23813"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10" y="6"/>
                      <a:pt x="10" y="6"/>
                      <a:pt x="10" y="5"/>
                    </a:cubicBezTo>
                    <a:cubicBezTo>
                      <a:pt x="11" y="4"/>
                      <a:pt x="11" y="3"/>
                      <a:pt x="10" y="3"/>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8" name="Freeform 3689"/>
              <p:cNvSpPr>
                <a:spLocks/>
              </p:cNvSpPr>
              <p:nvPr/>
            </p:nvSpPr>
            <p:spPr bwMode="auto">
              <a:xfrm>
                <a:off x="11050588" y="5126038"/>
                <a:ext cx="11113" cy="23813"/>
              </a:xfrm>
              <a:custGeom>
                <a:avLst/>
                <a:gdLst>
                  <a:gd name="T0" fmla="*/ 3 w 6"/>
                  <a:gd name="T1" fmla="*/ 10 h 11"/>
                  <a:gd name="T2" fmla="*/ 3 w 6"/>
                  <a:gd name="T3" fmla="*/ 10 h 11"/>
                  <a:gd name="T4" fmla="*/ 5 w 6"/>
                  <a:gd name="T5" fmla="*/ 2 h 11"/>
                  <a:gd name="T6" fmla="*/ 5 w 6"/>
                  <a:gd name="T7" fmla="*/ 2 h 11"/>
                  <a:gd name="T8" fmla="*/ 4 w 6"/>
                  <a:gd name="T9" fmla="*/ 1 h 11"/>
                  <a:gd name="T10" fmla="*/ 3 w 6"/>
                  <a:gd name="T11" fmla="*/ 1 h 11"/>
                  <a:gd name="T12" fmla="*/ 0 w 6"/>
                  <a:gd name="T13" fmla="*/ 9 h 11"/>
                  <a:gd name="T14" fmla="*/ 1 w 6"/>
                  <a:gd name="T15" fmla="*/ 11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3" y="10"/>
                      <a:pt x="3" y="10"/>
                      <a:pt x="3" y="10"/>
                    </a:cubicBezTo>
                    <a:cubicBezTo>
                      <a:pt x="5" y="2"/>
                      <a:pt x="5" y="2"/>
                      <a:pt x="5" y="2"/>
                    </a:cubicBezTo>
                    <a:cubicBezTo>
                      <a:pt x="5" y="2"/>
                      <a:pt x="5" y="2"/>
                      <a:pt x="5" y="2"/>
                    </a:cubicBezTo>
                    <a:cubicBezTo>
                      <a:pt x="6" y="1"/>
                      <a:pt x="5" y="1"/>
                      <a:pt x="4" y="1"/>
                    </a:cubicBezTo>
                    <a:cubicBezTo>
                      <a:pt x="4" y="0"/>
                      <a:pt x="3" y="1"/>
                      <a:pt x="3" y="1"/>
                    </a:cubicBezTo>
                    <a:cubicBezTo>
                      <a:pt x="0" y="9"/>
                      <a:pt x="0" y="9"/>
                      <a:pt x="0" y="9"/>
                    </a:cubicBezTo>
                    <a:cubicBezTo>
                      <a:pt x="1" y="11"/>
                      <a:pt x="1" y="11"/>
                      <a:pt x="1" y="11"/>
                    </a:cubicBezTo>
                    <a:lnTo>
                      <a:pt x="3" y="1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9" name="Freeform 3690"/>
              <p:cNvSpPr>
                <a:spLocks/>
              </p:cNvSpPr>
              <p:nvPr/>
            </p:nvSpPr>
            <p:spPr bwMode="auto">
              <a:xfrm>
                <a:off x="11269663" y="5522913"/>
                <a:ext cx="22225" cy="11113"/>
              </a:xfrm>
              <a:custGeom>
                <a:avLst/>
                <a:gdLst>
                  <a:gd name="T0" fmla="*/ 10 w 11"/>
                  <a:gd name="T1" fmla="*/ 2 h 5"/>
                  <a:gd name="T2" fmla="*/ 2 w 11"/>
                  <a:gd name="T3" fmla="*/ 0 h 5"/>
                  <a:gd name="T4" fmla="*/ 0 w 11"/>
                  <a:gd name="T5" fmla="*/ 1 h 5"/>
                  <a:gd name="T6" fmla="*/ 2 w 11"/>
                  <a:gd name="T7" fmla="*/ 3 h 5"/>
                  <a:gd name="T8" fmla="*/ 2 w 11"/>
                  <a:gd name="T9" fmla="*/ 3 h 5"/>
                  <a:gd name="T10" fmla="*/ 10 w 11"/>
                  <a:gd name="T11" fmla="*/ 5 h 5"/>
                  <a:gd name="T12" fmla="*/ 10 w 11"/>
                  <a:gd name="T13" fmla="*/ 5 h 5"/>
                  <a:gd name="T14" fmla="*/ 11 w 11"/>
                  <a:gd name="T15" fmla="*/ 4 h 5"/>
                  <a:gd name="T16" fmla="*/ 1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10" y="2"/>
                    </a:moveTo>
                    <a:cubicBezTo>
                      <a:pt x="2" y="0"/>
                      <a:pt x="2" y="0"/>
                      <a:pt x="2" y="0"/>
                    </a:cubicBezTo>
                    <a:cubicBezTo>
                      <a:pt x="0" y="1"/>
                      <a:pt x="0" y="1"/>
                      <a:pt x="0" y="1"/>
                    </a:cubicBezTo>
                    <a:cubicBezTo>
                      <a:pt x="2" y="3"/>
                      <a:pt x="2" y="3"/>
                      <a:pt x="2" y="3"/>
                    </a:cubicBezTo>
                    <a:cubicBezTo>
                      <a:pt x="2" y="3"/>
                      <a:pt x="2" y="3"/>
                      <a:pt x="2" y="3"/>
                    </a:cubicBezTo>
                    <a:cubicBezTo>
                      <a:pt x="10" y="5"/>
                      <a:pt x="10" y="5"/>
                      <a:pt x="10" y="5"/>
                    </a:cubicBezTo>
                    <a:cubicBezTo>
                      <a:pt x="10" y="5"/>
                      <a:pt x="10" y="5"/>
                      <a:pt x="10" y="5"/>
                    </a:cubicBezTo>
                    <a:cubicBezTo>
                      <a:pt x="10" y="5"/>
                      <a:pt x="11" y="4"/>
                      <a:pt x="11" y="4"/>
                    </a:cubicBezTo>
                    <a:cubicBezTo>
                      <a:pt x="11" y="3"/>
                      <a:pt x="11" y="2"/>
                      <a:pt x="10" y="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0" name="Freeform 3691"/>
              <p:cNvSpPr>
                <a:spLocks/>
              </p:cNvSpPr>
              <p:nvPr/>
            </p:nvSpPr>
            <p:spPr bwMode="auto">
              <a:xfrm>
                <a:off x="11017250" y="5118100"/>
                <a:ext cx="9525" cy="22225"/>
              </a:xfrm>
              <a:custGeom>
                <a:avLst/>
                <a:gdLst>
                  <a:gd name="T0" fmla="*/ 3 w 5"/>
                  <a:gd name="T1" fmla="*/ 0 h 11"/>
                  <a:gd name="T2" fmla="*/ 2 w 5"/>
                  <a:gd name="T3" fmla="*/ 1 h 11"/>
                  <a:gd name="T4" fmla="*/ 0 w 5"/>
                  <a:gd name="T5" fmla="*/ 9 h 11"/>
                  <a:gd name="T6" fmla="*/ 1 w 5"/>
                  <a:gd name="T7" fmla="*/ 11 h 11"/>
                  <a:gd name="T8" fmla="*/ 3 w 5"/>
                  <a:gd name="T9" fmla="*/ 10 h 11"/>
                  <a:gd name="T10" fmla="*/ 3 w 5"/>
                  <a:gd name="T11" fmla="*/ 10 h 11"/>
                  <a:gd name="T12" fmla="*/ 5 w 5"/>
                  <a:gd name="T13" fmla="*/ 1 h 11"/>
                  <a:gd name="T14" fmla="*/ 5 w 5"/>
                  <a:gd name="T15" fmla="*/ 1 h 11"/>
                  <a:gd name="T16" fmla="*/ 3 w 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3" y="0"/>
                    </a:moveTo>
                    <a:cubicBezTo>
                      <a:pt x="3" y="0"/>
                      <a:pt x="2" y="0"/>
                      <a:pt x="2" y="1"/>
                    </a:cubicBezTo>
                    <a:cubicBezTo>
                      <a:pt x="0" y="9"/>
                      <a:pt x="0" y="9"/>
                      <a:pt x="0" y="9"/>
                    </a:cubicBezTo>
                    <a:cubicBezTo>
                      <a:pt x="1" y="11"/>
                      <a:pt x="1" y="11"/>
                      <a:pt x="1" y="11"/>
                    </a:cubicBezTo>
                    <a:cubicBezTo>
                      <a:pt x="3" y="10"/>
                      <a:pt x="3" y="10"/>
                      <a:pt x="3" y="10"/>
                    </a:cubicBezTo>
                    <a:cubicBezTo>
                      <a:pt x="3" y="10"/>
                      <a:pt x="3" y="10"/>
                      <a:pt x="3" y="10"/>
                    </a:cubicBezTo>
                    <a:cubicBezTo>
                      <a:pt x="5" y="1"/>
                      <a:pt x="5" y="1"/>
                      <a:pt x="5" y="1"/>
                    </a:cubicBezTo>
                    <a:cubicBezTo>
                      <a:pt x="5" y="1"/>
                      <a:pt x="5" y="1"/>
                      <a:pt x="5" y="1"/>
                    </a:cubicBezTo>
                    <a:cubicBezTo>
                      <a:pt x="5" y="1"/>
                      <a:pt x="4" y="0"/>
                      <a:pt x="3"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1" name="Freeform 3692"/>
              <p:cNvSpPr>
                <a:spLocks/>
              </p:cNvSpPr>
              <p:nvPr/>
            </p:nvSpPr>
            <p:spPr bwMode="auto">
              <a:xfrm>
                <a:off x="11276013" y="5491163"/>
                <a:ext cx="22225" cy="7938"/>
              </a:xfrm>
              <a:custGeom>
                <a:avLst/>
                <a:gdLst>
                  <a:gd name="T0" fmla="*/ 10 w 11"/>
                  <a:gd name="T1" fmla="*/ 1 h 4"/>
                  <a:gd name="T2" fmla="*/ 2 w 11"/>
                  <a:gd name="T3" fmla="*/ 0 h 4"/>
                  <a:gd name="T4" fmla="*/ 0 w 11"/>
                  <a:gd name="T5" fmla="*/ 1 h 4"/>
                  <a:gd name="T6" fmla="*/ 1 w 11"/>
                  <a:gd name="T7" fmla="*/ 3 h 4"/>
                  <a:gd name="T8" fmla="*/ 1 w 11"/>
                  <a:gd name="T9" fmla="*/ 3 h 4"/>
                  <a:gd name="T10" fmla="*/ 10 w 11"/>
                  <a:gd name="T11" fmla="*/ 4 h 4"/>
                  <a:gd name="T12" fmla="*/ 10 w 11"/>
                  <a:gd name="T13" fmla="*/ 4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2" y="0"/>
                      <a:pt x="2" y="0"/>
                      <a:pt x="2" y="0"/>
                    </a:cubicBezTo>
                    <a:cubicBezTo>
                      <a:pt x="0" y="1"/>
                      <a:pt x="0" y="1"/>
                      <a:pt x="0" y="1"/>
                    </a:cubicBezTo>
                    <a:cubicBezTo>
                      <a:pt x="1" y="3"/>
                      <a:pt x="1" y="3"/>
                      <a:pt x="1" y="3"/>
                    </a:cubicBezTo>
                    <a:cubicBezTo>
                      <a:pt x="1" y="3"/>
                      <a:pt x="1" y="3"/>
                      <a:pt x="1" y="3"/>
                    </a:cubicBezTo>
                    <a:cubicBezTo>
                      <a:pt x="10" y="4"/>
                      <a:pt x="10" y="4"/>
                      <a:pt x="10" y="4"/>
                    </a:cubicBezTo>
                    <a:cubicBezTo>
                      <a:pt x="10" y="4"/>
                      <a:pt x="10" y="4"/>
                      <a:pt x="10" y="4"/>
                    </a:cubicBezTo>
                    <a:cubicBezTo>
                      <a:pt x="10" y="4"/>
                      <a:pt x="11" y="3"/>
                      <a:pt x="11" y="2"/>
                    </a:cubicBezTo>
                    <a:cubicBezTo>
                      <a:pt x="11" y="1"/>
                      <a:pt x="11" y="1"/>
                      <a:pt x="10" y="1"/>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2" name="Freeform 3693"/>
              <p:cNvSpPr>
                <a:spLocks/>
              </p:cNvSpPr>
              <p:nvPr/>
            </p:nvSpPr>
            <p:spPr bwMode="auto">
              <a:xfrm>
                <a:off x="10983913" y="5111750"/>
                <a:ext cx="6350" cy="23813"/>
              </a:xfrm>
              <a:custGeom>
                <a:avLst/>
                <a:gdLst>
                  <a:gd name="T0" fmla="*/ 2 w 3"/>
                  <a:gd name="T1" fmla="*/ 0 h 11"/>
                  <a:gd name="T2" fmla="*/ 0 w 3"/>
                  <a:gd name="T3" fmla="*/ 1 h 11"/>
                  <a:gd name="T4" fmla="*/ 0 w 3"/>
                  <a:gd name="T5" fmla="*/ 9 h 11"/>
                  <a:gd name="T6" fmla="*/ 1 w 3"/>
                  <a:gd name="T7" fmla="*/ 11 h 11"/>
                  <a:gd name="T8" fmla="*/ 2 w 3"/>
                  <a:gd name="T9" fmla="*/ 10 h 11"/>
                  <a:gd name="T10" fmla="*/ 2 w 3"/>
                  <a:gd name="T11" fmla="*/ 10 h 11"/>
                  <a:gd name="T12" fmla="*/ 3 w 3"/>
                  <a:gd name="T13" fmla="*/ 1 h 11"/>
                  <a:gd name="T14" fmla="*/ 3 w 3"/>
                  <a:gd name="T15" fmla="*/ 1 h 11"/>
                  <a:gd name="T16" fmla="*/ 2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0"/>
                    </a:moveTo>
                    <a:cubicBezTo>
                      <a:pt x="1" y="0"/>
                      <a:pt x="0" y="1"/>
                      <a:pt x="0" y="1"/>
                    </a:cubicBezTo>
                    <a:cubicBezTo>
                      <a:pt x="0" y="9"/>
                      <a:pt x="0" y="9"/>
                      <a:pt x="0" y="9"/>
                    </a:cubicBezTo>
                    <a:cubicBezTo>
                      <a:pt x="1" y="11"/>
                      <a:pt x="1" y="11"/>
                      <a:pt x="1" y="11"/>
                    </a:cubicBezTo>
                    <a:cubicBezTo>
                      <a:pt x="2" y="10"/>
                      <a:pt x="2" y="10"/>
                      <a:pt x="2" y="10"/>
                    </a:cubicBezTo>
                    <a:cubicBezTo>
                      <a:pt x="2" y="10"/>
                      <a:pt x="2" y="10"/>
                      <a:pt x="2" y="10"/>
                    </a:cubicBezTo>
                    <a:cubicBezTo>
                      <a:pt x="3" y="1"/>
                      <a:pt x="3" y="1"/>
                      <a:pt x="3" y="1"/>
                    </a:cubicBezTo>
                    <a:cubicBezTo>
                      <a:pt x="3" y="1"/>
                      <a:pt x="3" y="1"/>
                      <a:pt x="3" y="1"/>
                    </a:cubicBezTo>
                    <a:cubicBezTo>
                      <a:pt x="3" y="1"/>
                      <a:pt x="3" y="0"/>
                      <a:pt x="2"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3" name="Freeform 3694"/>
              <p:cNvSpPr>
                <a:spLocks/>
              </p:cNvSpPr>
              <p:nvPr/>
            </p:nvSpPr>
            <p:spPr bwMode="auto">
              <a:xfrm>
                <a:off x="10952163" y="5451475"/>
                <a:ext cx="217488" cy="142875"/>
              </a:xfrm>
              <a:custGeom>
                <a:avLst/>
                <a:gdLst>
                  <a:gd name="T0" fmla="*/ 9 w 105"/>
                  <a:gd name="T1" fmla="*/ 1 h 69"/>
                  <a:gd name="T2" fmla="*/ 2 w 105"/>
                  <a:gd name="T3" fmla="*/ 5 h 69"/>
                  <a:gd name="T4" fmla="*/ 2 w 105"/>
                  <a:gd name="T5" fmla="*/ 13 h 69"/>
                  <a:gd name="T6" fmla="*/ 96 w 105"/>
                  <a:gd name="T7" fmla="*/ 69 h 69"/>
                  <a:gd name="T8" fmla="*/ 105 w 105"/>
                  <a:gd name="T9" fmla="*/ 66 h 69"/>
                  <a:gd name="T10" fmla="*/ 105 w 105"/>
                  <a:gd name="T11" fmla="*/ 66 h 69"/>
                  <a:gd name="T12" fmla="*/ 103 w 105"/>
                  <a:gd name="T13" fmla="*/ 57 h 69"/>
                  <a:gd name="T14" fmla="*/ 103 w 105"/>
                  <a:gd name="T15" fmla="*/ 57 h 69"/>
                  <a:gd name="T16" fmla="*/ 9 w 105"/>
                  <a:gd name="T17" fmla="*/ 1 h 69"/>
                  <a:gd name="T18" fmla="*/ 9 w 105"/>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9">
                    <a:moveTo>
                      <a:pt x="9" y="1"/>
                    </a:moveTo>
                    <a:cubicBezTo>
                      <a:pt x="7" y="0"/>
                      <a:pt x="4" y="2"/>
                      <a:pt x="2" y="5"/>
                    </a:cubicBezTo>
                    <a:cubicBezTo>
                      <a:pt x="0" y="8"/>
                      <a:pt x="0" y="12"/>
                      <a:pt x="2" y="13"/>
                    </a:cubicBezTo>
                    <a:cubicBezTo>
                      <a:pt x="96" y="69"/>
                      <a:pt x="96" y="69"/>
                      <a:pt x="96" y="69"/>
                    </a:cubicBezTo>
                    <a:cubicBezTo>
                      <a:pt x="105" y="66"/>
                      <a:pt x="105" y="66"/>
                      <a:pt x="105" y="66"/>
                    </a:cubicBezTo>
                    <a:cubicBezTo>
                      <a:pt x="105" y="66"/>
                      <a:pt x="105" y="66"/>
                      <a:pt x="105" y="66"/>
                    </a:cubicBezTo>
                    <a:cubicBezTo>
                      <a:pt x="103" y="57"/>
                      <a:pt x="103" y="57"/>
                      <a:pt x="103" y="57"/>
                    </a:cubicBezTo>
                    <a:cubicBezTo>
                      <a:pt x="103" y="57"/>
                      <a:pt x="103" y="57"/>
                      <a:pt x="103" y="57"/>
                    </a:cubicBezTo>
                    <a:cubicBezTo>
                      <a:pt x="9" y="1"/>
                      <a:pt x="9" y="1"/>
                      <a:pt x="9" y="1"/>
                    </a:cubicBezTo>
                    <a:cubicBezTo>
                      <a:pt x="9" y="1"/>
                      <a:pt x="9" y="1"/>
                      <a:pt x="9" y="1"/>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4" name="Freeform 3695"/>
              <p:cNvSpPr>
                <a:spLocks/>
              </p:cNvSpPr>
              <p:nvPr/>
            </p:nvSpPr>
            <p:spPr bwMode="auto">
              <a:xfrm>
                <a:off x="10936288" y="5260975"/>
                <a:ext cx="31750" cy="184150"/>
              </a:xfrm>
              <a:custGeom>
                <a:avLst/>
                <a:gdLst>
                  <a:gd name="T0" fmla="*/ 1 w 15"/>
                  <a:gd name="T1" fmla="*/ 85 h 89"/>
                  <a:gd name="T2" fmla="*/ 8 w 15"/>
                  <a:gd name="T3" fmla="*/ 89 h 89"/>
                  <a:gd name="T4" fmla="*/ 15 w 15"/>
                  <a:gd name="T5" fmla="*/ 85 h 89"/>
                  <a:gd name="T6" fmla="*/ 14 w 15"/>
                  <a:gd name="T7" fmla="*/ 7 h 89"/>
                  <a:gd name="T8" fmla="*/ 7 w 15"/>
                  <a:gd name="T9" fmla="*/ 0 h 89"/>
                  <a:gd name="T10" fmla="*/ 7 w 15"/>
                  <a:gd name="T11" fmla="*/ 0 h 89"/>
                  <a:gd name="T12" fmla="*/ 0 w 15"/>
                  <a:gd name="T13" fmla="*/ 7 h 89"/>
                  <a:gd name="T14" fmla="*/ 0 w 15"/>
                  <a:gd name="T15" fmla="*/ 7 h 89"/>
                  <a:gd name="T16" fmla="*/ 1 w 15"/>
                  <a:gd name="T17" fmla="*/ 85 h 89"/>
                  <a:gd name="T18" fmla="*/ 1 w 15"/>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89">
                    <a:moveTo>
                      <a:pt x="1" y="85"/>
                    </a:moveTo>
                    <a:cubicBezTo>
                      <a:pt x="1" y="87"/>
                      <a:pt x="4" y="89"/>
                      <a:pt x="8" y="89"/>
                    </a:cubicBezTo>
                    <a:cubicBezTo>
                      <a:pt x="12" y="89"/>
                      <a:pt x="15" y="87"/>
                      <a:pt x="15" y="85"/>
                    </a:cubicBezTo>
                    <a:cubicBezTo>
                      <a:pt x="14" y="7"/>
                      <a:pt x="14" y="7"/>
                      <a:pt x="14" y="7"/>
                    </a:cubicBezTo>
                    <a:cubicBezTo>
                      <a:pt x="7" y="0"/>
                      <a:pt x="7" y="0"/>
                      <a:pt x="7" y="0"/>
                    </a:cubicBezTo>
                    <a:cubicBezTo>
                      <a:pt x="7" y="0"/>
                      <a:pt x="7" y="0"/>
                      <a:pt x="7" y="0"/>
                    </a:cubicBezTo>
                    <a:cubicBezTo>
                      <a:pt x="0" y="7"/>
                      <a:pt x="0" y="7"/>
                      <a:pt x="0" y="7"/>
                    </a:cubicBezTo>
                    <a:cubicBezTo>
                      <a:pt x="0" y="7"/>
                      <a:pt x="0" y="7"/>
                      <a:pt x="0" y="7"/>
                    </a:cubicBezTo>
                    <a:cubicBezTo>
                      <a:pt x="1" y="85"/>
                      <a:pt x="1" y="85"/>
                      <a:pt x="1" y="85"/>
                    </a:cubicBezTo>
                    <a:cubicBezTo>
                      <a:pt x="1" y="85"/>
                      <a:pt x="1" y="85"/>
                      <a:pt x="1" y="85"/>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28" name="Group 527"/>
              <p:cNvGrpSpPr/>
              <p:nvPr/>
            </p:nvGrpSpPr>
            <p:grpSpPr>
              <a:xfrm>
                <a:off x="10341025" y="5216523"/>
                <a:ext cx="525412" cy="1176339"/>
                <a:chOff x="7259638" y="4019551"/>
                <a:chExt cx="857250" cy="1919288"/>
              </a:xfrm>
            </p:grpSpPr>
            <p:sp>
              <p:nvSpPr>
                <p:cNvPr id="529" name="Freeform 5"/>
                <p:cNvSpPr>
                  <a:spLocks/>
                </p:cNvSpPr>
                <p:nvPr/>
              </p:nvSpPr>
              <p:spPr bwMode="auto">
                <a:xfrm>
                  <a:off x="7527925" y="4249738"/>
                  <a:ext cx="384175" cy="527050"/>
                </a:xfrm>
                <a:custGeom>
                  <a:avLst/>
                  <a:gdLst>
                    <a:gd name="T0" fmla="*/ 173 w 173"/>
                    <a:gd name="T1" fmla="*/ 206 h 237"/>
                    <a:gd name="T2" fmla="*/ 170 w 173"/>
                    <a:gd name="T3" fmla="*/ 184 h 237"/>
                    <a:gd name="T4" fmla="*/ 159 w 173"/>
                    <a:gd name="T5" fmla="*/ 164 h 237"/>
                    <a:gd name="T6" fmla="*/ 138 w 173"/>
                    <a:gd name="T7" fmla="*/ 146 h 237"/>
                    <a:gd name="T8" fmla="*/ 106 w 173"/>
                    <a:gd name="T9" fmla="*/ 130 h 237"/>
                    <a:gd name="T10" fmla="*/ 89 w 173"/>
                    <a:gd name="T11" fmla="*/ 122 h 237"/>
                    <a:gd name="T12" fmla="*/ 80 w 173"/>
                    <a:gd name="T13" fmla="*/ 115 h 237"/>
                    <a:gd name="T14" fmla="*/ 77 w 173"/>
                    <a:gd name="T15" fmla="*/ 109 h 237"/>
                    <a:gd name="T16" fmla="*/ 76 w 173"/>
                    <a:gd name="T17" fmla="*/ 103 h 237"/>
                    <a:gd name="T18" fmla="*/ 77 w 173"/>
                    <a:gd name="T19" fmla="*/ 97 h 237"/>
                    <a:gd name="T20" fmla="*/ 81 w 173"/>
                    <a:gd name="T21" fmla="*/ 92 h 237"/>
                    <a:gd name="T22" fmla="*/ 88 w 173"/>
                    <a:gd name="T23" fmla="*/ 88 h 237"/>
                    <a:gd name="T24" fmla="*/ 97 w 173"/>
                    <a:gd name="T25" fmla="*/ 87 h 237"/>
                    <a:gd name="T26" fmla="*/ 116 w 173"/>
                    <a:gd name="T27" fmla="*/ 89 h 237"/>
                    <a:gd name="T28" fmla="*/ 133 w 173"/>
                    <a:gd name="T29" fmla="*/ 93 h 237"/>
                    <a:gd name="T30" fmla="*/ 149 w 173"/>
                    <a:gd name="T31" fmla="*/ 99 h 237"/>
                    <a:gd name="T32" fmla="*/ 161 w 173"/>
                    <a:gd name="T33" fmla="*/ 106 h 237"/>
                    <a:gd name="T34" fmla="*/ 161 w 173"/>
                    <a:gd name="T35" fmla="*/ 42 h 237"/>
                    <a:gd name="T36" fmla="*/ 139 w 173"/>
                    <a:gd name="T37" fmla="*/ 37 h 237"/>
                    <a:gd name="T38" fmla="*/ 111 w 173"/>
                    <a:gd name="T39" fmla="*/ 34 h 237"/>
                    <a:gd name="T40" fmla="*/ 111 w 173"/>
                    <a:gd name="T41" fmla="*/ 0 h 237"/>
                    <a:gd name="T42" fmla="*/ 69 w 173"/>
                    <a:gd name="T43" fmla="*/ 0 h 237"/>
                    <a:gd name="T44" fmla="*/ 69 w 173"/>
                    <a:gd name="T45" fmla="*/ 35 h 237"/>
                    <a:gd name="T46" fmla="*/ 40 w 173"/>
                    <a:gd name="T47" fmla="*/ 45 h 237"/>
                    <a:gd name="T48" fmla="*/ 18 w 173"/>
                    <a:gd name="T49" fmla="*/ 61 h 237"/>
                    <a:gd name="T50" fmla="*/ 4 w 173"/>
                    <a:gd name="T51" fmla="*/ 83 h 237"/>
                    <a:gd name="T52" fmla="*/ 0 w 173"/>
                    <a:gd name="T53" fmla="*/ 110 h 237"/>
                    <a:gd name="T54" fmla="*/ 3 w 173"/>
                    <a:gd name="T55" fmla="*/ 132 h 237"/>
                    <a:gd name="T56" fmla="*/ 12 w 173"/>
                    <a:gd name="T57" fmla="*/ 151 h 237"/>
                    <a:gd name="T58" fmla="*/ 30 w 173"/>
                    <a:gd name="T59" fmla="*/ 168 h 237"/>
                    <a:gd name="T60" fmla="*/ 57 w 173"/>
                    <a:gd name="T61" fmla="*/ 183 h 237"/>
                    <a:gd name="T62" fmla="*/ 77 w 173"/>
                    <a:gd name="T63" fmla="*/ 191 h 237"/>
                    <a:gd name="T64" fmla="*/ 88 w 173"/>
                    <a:gd name="T65" fmla="*/ 199 h 237"/>
                    <a:gd name="T66" fmla="*/ 93 w 173"/>
                    <a:gd name="T67" fmla="*/ 205 h 237"/>
                    <a:gd name="T68" fmla="*/ 94 w 173"/>
                    <a:gd name="T69" fmla="*/ 212 h 237"/>
                    <a:gd name="T70" fmla="*/ 93 w 173"/>
                    <a:gd name="T71" fmla="*/ 218 h 237"/>
                    <a:gd name="T72" fmla="*/ 89 w 173"/>
                    <a:gd name="T73" fmla="*/ 223 h 237"/>
                    <a:gd name="T74" fmla="*/ 83 w 173"/>
                    <a:gd name="T75" fmla="*/ 227 h 237"/>
                    <a:gd name="T76" fmla="*/ 74 w 173"/>
                    <a:gd name="T77" fmla="*/ 229 h 237"/>
                    <a:gd name="T78" fmla="*/ 37 w 173"/>
                    <a:gd name="T79" fmla="*/ 222 h 237"/>
                    <a:gd name="T80" fmla="*/ 3 w 173"/>
                    <a:gd name="T81" fmla="*/ 202 h 237"/>
                    <a:gd name="T82" fmla="*/ 3 w 173"/>
                    <a:gd name="T83" fmla="*/ 237 h 237"/>
                    <a:gd name="T84" fmla="*/ 166 w 173"/>
                    <a:gd name="T85" fmla="*/ 237 h 237"/>
                    <a:gd name="T86" fmla="*/ 171 w 173"/>
                    <a:gd name="T87" fmla="*/ 225 h 237"/>
                    <a:gd name="T88" fmla="*/ 173 w 173"/>
                    <a:gd name="T89"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 h="237">
                      <a:moveTo>
                        <a:pt x="173" y="206"/>
                      </a:moveTo>
                      <a:cubicBezTo>
                        <a:pt x="173" y="198"/>
                        <a:pt x="172" y="191"/>
                        <a:pt x="170" y="184"/>
                      </a:cubicBezTo>
                      <a:cubicBezTo>
                        <a:pt x="168" y="177"/>
                        <a:pt x="164" y="171"/>
                        <a:pt x="159" y="164"/>
                      </a:cubicBezTo>
                      <a:cubicBezTo>
                        <a:pt x="153" y="158"/>
                        <a:pt x="146" y="152"/>
                        <a:pt x="138" y="146"/>
                      </a:cubicBezTo>
                      <a:cubicBezTo>
                        <a:pt x="129" y="140"/>
                        <a:pt x="119" y="135"/>
                        <a:pt x="106" y="130"/>
                      </a:cubicBezTo>
                      <a:cubicBezTo>
                        <a:pt x="99" y="127"/>
                        <a:pt x="94" y="124"/>
                        <a:pt x="89" y="122"/>
                      </a:cubicBezTo>
                      <a:cubicBezTo>
                        <a:pt x="85" y="119"/>
                        <a:pt x="82" y="117"/>
                        <a:pt x="80" y="115"/>
                      </a:cubicBezTo>
                      <a:cubicBezTo>
                        <a:pt x="78" y="113"/>
                        <a:pt x="77" y="111"/>
                        <a:pt x="77" y="109"/>
                      </a:cubicBezTo>
                      <a:cubicBezTo>
                        <a:pt x="76" y="107"/>
                        <a:pt x="76" y="105"/>
                        <a:pt x="76" y="103"/>
                      </a:cubicBezTo>
                      <a:cubicBezTo>
                        <a:pt x="76" y="101"/>
                        <a:pt x="76" y="99"/>
                        <a:pt x="77" y="97"/>
                      </a:cubicBezTo>
                      <a:cubicBezTo>
                        <a:pt x="78" y="95"/>
                        <a:pt x="79" y="93"/>
                        <a:pt x="81" y="92"/>
                      </a:cubicBezTo>
                      <a:cubicBezTo>
                        <a:pt x="83" y="91"/>
                        <a:pt x="85" y="89"/>
                        <a:pt x="88" y="88"/>
                      </a:cubicBezTo>
                      <a:cubicBezTo>
                        <a:pt x="91" y="88"/>
                        <a:pt x="94" y="87"/>
                        <a:pt x="97" y="87"/>
                      </a:cubicBezTo>
                      <a:cubicBezTo>
                        <a:pt x="104" y="87"/>
                        <a:pt x="110" y="88"/>
                        <a:pt x="116" y="89"/>
                      </a:cubicBezTo>
                      <a:cubicBezTo>
                        <a:pt x="122" y="90"/>
                        <a:pt x="128" y="91"/>
                        <a:pt x="133" y="93"/>
                      </a:cubicBezTo>
                      <a:cubicBezTo>
                        <a:pt x="139" y="95"/>
                        <a:pt x="144" y="97"/>
                        <a:pt x="149" y="99"/>
                      </a:cubicBezTo>
                      <a:cubicBezTo>
                        <a:pt x="154" y="102"/>
                        <a:pt x="158" y="104"/>
                        <a:pt x="161" y="106"/>
                      </a:cubicBezTo>
                      <a:cubicBezTo>
                        <a:pt x="161" y="42"/>
                        <a:pt x="161" y="42"/>
                        <a:pt x="161" y="42"/>
                      </a:cubicBezTo>
                      <a:cubicBezTo>
                        <a:pt x="155" y="40"/>
                        <a:pt x="148" y="38"/>
                        <a:pt x="139" y="37"/>
                      </a:cubicBezTo>
                      <a:cubicBezTo>
                        <a:pt x="131" y="35"/>
                        <a:pt x="121" y="34"/>
                        <a:pt x="111" y="34"/>
                      </a:cubicBezTo>
                      <a:cubicBezTo>
                        <a:pt x="111" y="0"/>
                        <a:pt x="111" y="0"/>
                        <a:pt x="111" y="0"/>
                      </a:cubicBezTo>
                      <a:cubicBezTo>
                        <a:pt x="69" y="0"/>
                        <a:pt x="69" y="0"/>
                        <a:pt x="69" y="0"/>
                      </a:cubicBezTo>
                      <a:cubicBezTo>
                        <a:pt x="69" y="35"/>
                        <a:pt x="69" y="35"/>
                        <a:pt x="69" y="35"/>
                      </a:cubicBezTo>
                      <a:cubicBezTo>
                        <a:pt x="58" y="37"/>
                        <a:pt x="49" y="40"/>
                        <a:pt x="40" y="45"/>
                      </a:cubicBezTo>
                      <a:cubicBezTo>
                        <a:pt x="31" y="49"/>
                        <a:pt x="24" y="54"/>
                        <a:pt x="18" y="61"/>
                      </a:cubicBezTo>
                      <a:cubicBezTo>
                        <a:pt x="12" y="67"/>
                        <a:pt x="8" y="74"/>
                        <a:pt x="4" y="83"/>
                      </a:cubicBezTo>
                      <a:cubicBezTo>
                        <a:pt x="1" y="91"/>
                        <a:pt x="0" y="100"/>
                        <a:pt x="0" y="110"/>
                      </a:cubicBezTo>
                      <a:cubicBezTo>
                        <a:pt x="0" y="117"/>
                        <a:pt x="1" y="125"/>
                        <a:pt x="3" y="132"/>
                      </a:cubicBezTo>
                      <a:cubicBezTo>
                        <a:pt x="5" y="139"/>
                        <a:pt x="8" y="145"/>
                        <a:pt x="12" y="151"/>
                      </a:cubicBezTo>
                      <a:cubicBezTo>
                        <a:pt x="17" y="157"/>
                        <a:pt x="23" y="163"/>
                        <a:pt x="30" y="168"/>
                      </a:cubicBezTo>
                      <a:cubicBezTo>
                        <a:pt x="37" y="174"/>
                        <a:pt x="46" y="178"/>
                        <a:pt x="57" y="183"/>
                      </a:cubicBezTo>
                      <a:cubicBezTo>
                        <a:pt x="65" y="186"/>
                        <a:pt x="72" y="189"/>
                        <a:pt x="77" y="191"/>
                      </a:cubicBezTo>
                      <a:cubicBezTo>
                        <a:pt x="82" y="194"/>
                        <a:pt x="85" y="196"/>
                        <a:pt x="88" y="199"/>
                      </a:cubicBezTo>
                      <a:cubicBezTo>
                        <a:pt x="91" y="201"/>
                        <a:pt x="92" y="203"/>
                        <a:pt x="93" y="205"/>
                      </a:cubicBezTo>
                      <a:cubicBezTo>
                        <a:pt x="93" y="207"/>
                        <a:pt x="94" y="209"/>
                        <a:pt x="94" y="212"/>
                      </a:cubicBezTo>
                      <a:cubicBezTo>
                        <a:pt x="94" y="214"/>
                        <a:pt x="93" y="216"/>
                        <a:pt x="93" y="218"/>
                      </a:cubicBezTo>
                      <a:cubicBezTo>
                        <a:pt x="92" y="220"/>
                        <a:pt x="91" y="222"/>
                        <a:pt x="89" y="223"/>
                      </a:cubicBezTo>
                      <a:cubicBezTo>
                        <a:pt x="88" y="225"/>
                        <a:pt x="86" y="226"/>
                        <a:pt x="83" y="227"/>
                      </a:cubicBezTo>
                      <a:cubicBezTo>
                        <a:pt x="80" y="228"/>
                        <a:pt x="77" y="229"/>
                        <a:pt x="74" y="229"/>
                      </a:cubicBezTo>
                      <a:cubicBezTo>
                        <a:pt x="61" y="229"/>
                        <a:pt x="49" y="226"/>
                        <a:pt x="37" y="222"/>
                      </a:cubicBezTo>
                      <a:cubicBezTo>
                        <a:pt x="25" y="217"/>
                        <a:pt x="14" y="210"/>
                        <a:pt x="3" y="202"/>
                      </a:cubicBezTo>
                      <a:cubicBezTo>
                        <a:pt x="3" y="237"/>
                        <a:pt x="3" y="237"/>
                        <a:pt x="3" y="237"/>
                      </a:cubicBezTo>
                      <a:cubicBezTo>
                        <a:pt x="166" y="237"/>
                        <a:pt x="166" y="237"/>
                        <a:pt x="166" y="237"/>
                      </a:cubicBezTo>
                      <a:cubicBezTo>
                        <a:pt x="168" y="233"/>
                        <a:pt x="169" y="229"/>
                        <a:pt x="171" y="225"/>
                      </a:cubicBezTo>
                      <a:cubicBezTo>
                        <a:pt x="172" y="218"/>
                        <a:pt x="173" y="212"/>
                        <a:pt x="173" y="20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0" name="Freeform 6"/>
                <p:cNvSpPr>
                  <a:spLocks/>
                </p:cNvSpPr>
                <p:nvPr/>
              </p:nvSpPr>
              <p:spPr bwMode="auto">
                <a:xfrm>
                  <a:off x="7534275" y="4776788"/>
                  <a:ext cx="363538" cy="61913"/>
                </a:xfrm>
                <a:custGeom>
                  <a:avLst/>
                  <a:gdLst>
                    <a:gd name="T0" fmla="*/ 0 w 163"/>
                    <a:gd name="T1" fmla="*/ 28 h 28"/>
                    <a:gd name="T2" fmla="*/ 139 w 163"/>
                    <a:gd name="T3" fmla="*/ 28 h 28"/>
                    <a:gd name="T4" fmla="*/ 158 w 163"/>
                    <a:gd name="T5" fmla="*/ 9 h 28"/>
                    <a:gd name="T6" fmla="*/ 163 w 163"/>
                    <a:gd name="T7" fmla="*/ 0 h 28"/>
                    <a:gd name="T8" fmla="*/ 0 w 163"/>
                    <a:gd name="T9" fmla="*/ 0 h 28"/>
                    <a:gd name="T10" fmla="*/ 0 w 163"/>
                    <a:gd name="T11" fmla="*/ 28 h 28"/>
                  </a:gdLst>
                  <a:ahLst/>
                  <a:cxnLst>
                    <a:cxn ang="0">
                      <a:pos x="T0" y="T1"/>
                    </a:cxn>
                    <a:cxn ang="0">
                      <a:pos x="T2" y="T3"/>
                    </a:cxn>
                    <a:cxn ang="0">
                      <a:pos x="T4" y="T5"/>
                    </a:cxn>
                    <a:cxn ang="0">
                      <a:pos x="T6" y="T7"/>
                    </a:cxn>
                    <a:cxn ang="0">
                      <a:pos x="T8" y="T9"/>
                    </a:cxn>
                    <a:cxn ang="0">
                      <a:pos x="T10" y="T11"/>
                    </a:cxn>
                  </a:cxnLst>
                  <a:rect l="0" t="0" r="r" b="b"/>
                  <a:pathLst>
                    <a:path w="163" h="28">
                      <a:moveTo>
                        <a:pt x="0" y="28"/>
                      </a:moveTo>
                      <a:cubicBezTo>
                        <a:pt x="139" y="28"/>
                        <a:pt x="139" y="28"/>
                        <a:pt x="139" y="28"/>
                      </a:cubicBezTo>
                      <a:cubicBezTo>
                        <a:pt x="147" y="22"/>
                        <a:pt x="153" y="16"/>
                        <a:pt x="158" y="9"/>
                      </a:cubicBezTo>
                      <a:cubicBezTo>
                        <a:pt x="160" y="6"/>
                        <a:pt x="162" y="3"/>
                        <a:pt x="163" y="0"/>
                      </a:cubicBezTo>
                      <a:cubicBezTo>
                        <a:pt x="0" y="0"/>
                        <a:pt x="0" y="0"/>
                        <a:pt x="0" y="0"/>
                      </a:cubicBezTo>
                      <a:lnTo>
                        <a:pt x="0" y="28"/>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1" name="Freeform 7"/>
                <p:cNvSpPr>
                  <a:spLocks/>
                </p:cNvSpPr>
                <p:nvPr/>
              </p:nvSpPr>
              <p:spPr bwMode="auto">
                <a:xfrm>
                  <a:off x="7326313" y="4132263"/>
                  <a:ext cx="161925" cy="298450"/>
                </a:xfrm>
                <a:custGeom>
                  <a:avLst/>
                  <a:gdLst>
                    <a:gd name="T0" fmla="*/ 73 w 73"/>
                    <a:gd name="T1" fmla="*/ 86 h 134"/>
                    <a:gd name="T2" fmla="*/ 72 w 73"/>
                    <a:gd name="T3" fmla="*/ 95 h 134"/>
                    <a:gd name="T4" fmla="*/ 68 w 73"/>
                    <a:gd name="T5" fmla="*/ 103 h 134"/>
                    <a:gd name="T6" fmla="*/ 60 w 73"/>
                    <a:gd name="T7" fmla="*/ 111 h 134"/>
                    <a:gd name="T8" fmla="*/ 47 w 73"/>
                    <a:gd name="T9" fmla="*/ 117 h 134"/>
                    <a:gd name="T10" fmla="*/ 47 w 73"/>
                    <a:gd name="T11" fmla="*/ 134 h 134"/>
                    <a:gd name="T12" fmla="*/ 29 w 73"/>
                    <a:gd name="T13" fmla="*/ 134 h 134"/>
                    <a:gd name="T14" fmla="*/ 29 w 73"/>
                    <a:gd name="T15" fmla="*/ 119 h 134"/>
                    <a:gd name="T16" fmla="*/ 21 w 73"/>
                    <a:gd name="T17" fmla="*/ 118 h 134"/>
                    <a:gd name="T18" fmla="*/ 13 w 73"/>
                    <a:gd name="T19" fmla="*/ 117 h 134"/>
                    <a:gd name="T20" fmla="*/ 6 w 73"/>
                    <a:gd name="T21" fmla="*/ 115 h 134"/>
                    <a:gd name="T22" fmla="*/ 1 w 73"/>
                    <a:gd name="T23" fmla="*/ 113 h 134"/>
                    <a:gd name="T24" fmla="*/ 1 w 73"/>
                    <a:gd name="T25" fmla="*/ 85 h 134"/>
                    <a:gd name="T26" fmla="*/ 16 w 73"/>
                    <a:gd name="T27" fmla="*/ 93 h 134"/>
                    <a:gd name="T28" fmla="*/ 31 w 73"/>
                    <a:gd name="T29" fmla="*/ 96 h 134"/>
                    <a:gd name="T30" fmla="*/ 35 w 73"/>
                    <a:gd name="T31" fmla="*/ 95 h 134"/>
                    <a:gd name="T32" fmla="*/ 38 w 73"/>
                    <a:gd name="T33" fmla="*/ 94 h 134"/>
                    <a:gd name="T34" fmla="*/ 39 w 73"/>
                    <a:gd name="T35" fmla="*/ 92 h 134"/>
                    <a:gd name="T36" fmla="*/ 40 w 73"/>
                    <a:gd name="T37" fmla="*/ 89 h 134"/>
                    <a:gd name="T38" fmla="*/ 39 w 73"/>
                    <a:gd name="T39" fmla="*/ 86 h 134"/>
                    <a:gd name="T40" fmla="*/ 37 w 73"/>
                    <a:gd name="T41" fmla="*/ 83 h 134"/>
                    <a:gd name="T42" fmla="*/ 32 w 73"/>
                    <a:gd name="T43" fmla="*/ 80 h 134"/>
                    <a:gd name="T44" fmla="*/ 24 w 73"/>
                    <a:gd name="T45" fmla="*/ 77 h 134"/>
                    <a:gd name="T46" fmla="*/ 13 w 73"/>
                    <a:gd name="T47" fmla="*/ 71 h 134"/>
                    <a:gd name="T48" fmla="*/ 5 w 73"/>
                    <a:gd name="T49" fmla="*/ 63 h 134"/>
                    <a:gd name="T50" fmla="*/ 1 w 73"/>
                    <a:gd name="T51" fmla="*/ 55 h 134"/>
                    <a:gd name="T52" fmla="*/ 0 w 73"/>
                    <a:gd name="T53" fmla="*/ 46 h 134"/>
                    <a:gd name="T54" fmla="*/ 2 w 73"/>
                    <a:gd name="T55" fmla="*/ 34 h 134"/>
                    <a:gd name="T56" fmla="*/ 8 w 73"/>
                    <a:gd name="T57" fmla="*/ 25 h 134"/>
                    <a:gd name="T58" fmla="*/ 17 w 73"/>
                    <a:gd name="T59" fmla="*/ 18 h 134"/>
                    <a:gd name="T60" fmla="*/ 29 w 73"/>
                    <a:gd name="T61" fmla="*/ 15 h 134"/>
                    <a:gd name="T62" fmla="*/ 29 w 73"/>
                    <a:gd name="T63" fmla="*/ 0 h 134"/>
                    <a:gd name="T64" fmla="*/ 47 w 73"/>
                    <a:gd name="T65" fmla="*/ 0 h 134"/>
                    <a:gd name="T66" fmla="*/ 47 w 73"/>
                    <a:gd name="T67" fmla="*/ 14 h 134"/>
                    <a:gd name="T68" fmla="*/ 59 w 73"/>
                    <a:gd name="T69" fmla="*/ 15 h 134"/>
                    <a:gd name="T70" fmla="*/ 68 w 73"/>
                    <a:gd name="T71" fmla="*/ 17 h 134"/>
                    <a:gd name="T72" fmla="*/ 68 w 73"/>
                    <a:gd name="T73" fmla="*/ 44 h 134"/>
                    <a:gd name="T74" fmla="*/ 63 w 73"/>
                    <a:gd name="T75" fmla="*/ 41 h 134"/>
                    <a:gd name="T76" fmla="*/ 56 w 73"/>
                    <a:gd name="T77" fmla="*/ 39 h 134"/>
                    <a:gd name="T78" fmla="*/ 49 w 73"/>
                    <a:gd name="T79" fmla="*/ 37 h 134"/>
                    <a:gd name="T80" fmla="*/ 41 w 73"/>
                    <a:gd name="T81" fmla="*/ 36 h 134"/>
                    <a:gd name="T82" fmla="*/ 37 w 73"/>
                    <a:gd name="T83" fmla="*/ 37 h 134"/>
                    <a:gd name="T84" fmla="*/ 34 w 73"/>
                    <a:gd name="T85" fmla="*/ 38 h 134"/>
                    <a:gd name="T86" fmla="*/ 33 w 73"/>
                    <a:gd name="T87" fmla="*/ 40 h 134"/>
                    <a:gd name="T88" fmla="*/ 32 w 73"/>
                    <a:gd name="T89" fmla="*/ 43 h 134"/>
                    <a:gd name="T90" fmla="*/ 32 w 73"/>
                    <a:gd name="T91" fmla="*/ 45 h 134"/>
                    <a:gd name="T92" fmla="*/ 34 w 73"/>
                    <a:gd name="T93" fmla="*/ 48 h 134"/>
                    <a:gd name="T94" fmla="*/ 38 w 73"/>
                    <a:gd name="T95" fmla="*/ 51 h 134"/>
                    <a:gd name="T96" fmla="*/ 45 w 73"/>
                    <a:gd name="T97" fmla="*/ 54 h 134"/>
                    <a:gd name="T98" fmla="*/ 58 w 73"/>
                    <a:gd name="T99" fmla="*/ 61 h 134"/>
                    <a:gd name="T100" fmla="*/ 67 w 73"/>
                    <a:gd name="T101" fmla="*/ 69 h 134"/>
                    <a:gd name="T102" fmla="*/ 72 w 73"/>
                    <a:gd name="T103" fmla="*/ 77 h 134"/>
                    <a:gd name="T104" fmla="*/ 73 w 73"/>
                    <a:gd name="T105" fmla="*/ 8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 h="134">
                      <a:moveTo>
                        <a:pt x="73" y="86"/>
                      </a:moveTo>
                      <a:cubicBezTo>
                        <a:pt x="73" y="89"/>
                        <a:pt x="73" y="92"/>
                        <a:pt x="72" y="95"/>
                      </a:cubicBezTo>
                      <a:cubicBezTo>
                        <a:pt x="71" y="98"/>
                        <a:pt x="70" y="101"/>
                        <a:pt x="68" y="103"/>
                      </a:cubicBezTo>
                      <a:cubicBezTo>
                        <a:pt x="66" y="106"/>
                        <a:pt x="63" y="109"/>
                        <a:pt x="60" y="111"/>
                      </a:cubicBezTo>
                      <a:cubicBezTo>
                        <a:pt x="56" y="114"/>
                        <a:pt x="52" y="115"/>
                        <a:pt x="47" y="117"/>
                      </a:cubicBezTo>
                      <a:cubicBezTo>
                        <a:pt x="47" y="134"/>
                        <a:pt x="47" y="134"/>
                        <a:pt x="47" y="134"/>
                      </a:cubicBezTo>
                      <a:cubicBezTo>
                        <a:pt x="29" y="134"/>
                        <a:pt x="29" y="134"/>
                        <a:pt x="29" y="134"/>
                      </a:cubicBezTo>
                      <a:cubicBezTo>
                        <a:pt x="29" y="119"/>
                        <a:pt x="29" y="119"/>
                        <a:pt x="29" y="119"/>
                      </a:cubicBezTo>
                      <a:cubicBezTo>
                        <a:pt x="27" y="119"/>
                        <a:pt x="24" y="119"/>
                        <a:pt x="21" y="118"/>
                      </a:cubicBezTo>
                      <a:cubicBezTo>
                        <a:pt x="18" y="118"/>
                        <a:pt x="15" y="117"/>
                        <a:pt x="13" y="117"/>
                      </a:cubicBezTo>
                      <a:cubicBezTo>
                        <a:pt x="10" y="116"/>
                        <a:pt x="8" y="116"/>
                        <a:pt x="6" y="115"/>
                      </a:cubicBezTo>
                      <a:cubicBezTo>
                        <a:pt x="4" y="114"/>
                        <a:pt x="2" y="113"/>
                        <a:pt x="1" y="113"/>
                      </a:cubicBezTo>
                      <a:cubicBezTo>
                        <a:pt x="1" y="85"/>
                        <a:pt x="1" y="85"/>
                        <a:pt x="1" y="85"/>
                      </a:cubicBezTo>
                      <a:cubicBezTo>
                        <a:pt x="6" y="88"/>
                        <a:pt x="11" y="91"/>
                        <a:pt x="16" y="93"/>
                      </a:cubicBezTo>
                      <a:cubicBezTo>
                        <a:pt x="21" y="95"/>
                        <a:pt x="26" y="96"/>
                        <a:pt x="31" y="96"/>
                      </a:cubicBezTo>
                      <a:cubicBezTo>
                        <a:pt x="33" y="96"/>
                        <a:pt x="34" y="96"/>
                        <a:pt x="35" y="95"/>
                      </a:cubicBezTo>
                      <a:cubicBezTo>
                        <a:pt x="36" y="95"/>
                        <a:pt x="37" y="94"/>
                        <a:pt x="38" y="94"/>
                      </a:cubicBezTo>
                      <a:cubicBezTo>
                        <a:pt x="38" y="93"/>
                        <a:pt x="39" y="92"/>
                        <a:pt x="39" y="92"/>
                      </a:cubicBezTo>
                      <a:cubicBezTo>
                        <a:pt x="39" y="91"/>
                        <a:pt x="40" y="90"/>
                        <a:pt x="40" y="89"/>
                      </a:cubicBezTo>
                      <a:cubicBezTo>
                        <a:pt x="40" y="88"/>
                        <a:pt x="40" y="87"/>
                        <a:pt x="39" y="86"/>
                      </a:cubicBezTo>
                      <a:cubicBezTo>
                        <a:pt x="39" y="85"/>
                        <a:pt x="38" y="84"/>
                        <a:pt x="37" y="83"/>
                      </a:cubicBezTo>
                      <a:cubicBezTo>
                        <a:pt x="36" y="82"/>
                        <a:pt x="35" y="81"/>
                        <a:pt x="32" y="80"/>
                      </a:cubicBezTo>
                      <a:cubicBezTo>
                        <a:pt x="30" y="79"/>
                        <a:pt x="28" y="78"/>
                        <a:pt x="24" y="77"/>
                      </a:cubicBezTo>
                      <a:cubicBezTo>
                        <a:pt x="20" y="75"/>
                        <a:pt x="16" y="73"/>
                        <a:pt x="13" y="71"/>
                      </a:cubicBezTo>
                      <a:cubicBezTo>
                        <a:pt x="10" y="68"/>
                        <a:pt x="7" y="66"/>
                        <a:pt x="5" y="63"/>
                      </a:cubicBezTo>
                      <a:cubicBezTo>
                        <a:pt x="3" y="61"/>
                        <a:pt x="2" y="58"/>
                        <a:pt x="1" y="55"/>
                      </a:cubicBezTo>
                      <a:cubicBezTo>
                        <a:pt x="0" y="52"/>
                        <a:pt x="0" y="49"/>
                        <a:pt x="0" y="46"/>
                      </a:cubicBezTo>
                      <a:cubicBezTo>
                        <a:pt x="0" y="42"/>
                        <a:pt x="1" y="38"/>
                        <a:pt x="2" y="34"/>
                      </a:cubicBezTo>
                      <a:cubicBezTo>
                        <a:pt x="3" y="31"/>
                        <a:pt x="5" y="28"/>
                        <a:pt x="8" y="25"/>
                      </a:cubicBezTo>
                      <a:cubicBezTo>
                        <a:pt x="10" y="22"/>
                        <a:pt x="13" y="20"/>
                        <a:pt x="17" y="18"/>
                      </a:cubicBezTo>
                      <a:cubicBezTo>
                        <a:pt x="21" y="17"/>
                        <a:pt x="25" y="15"/>
                        <a:pt x="29" y="15"/>
                      </a:cubicBezTo>
                      <a:cubicBezTo>
                        <a:pt x="29" y="0"/>
                        <a:pt x="29" y="0"/>
                        <a:pt x="29" y="0"/>
                      </a:cubicBezTo>
                      <a:cubicBezTo>
                        <a:pt x="47" y="0"/>
                        <a:pt x="47" y="0"/>
                        <a:pt x="47" y="0"/>
                      </a:cubicBezTo>
                      <a:cubicBezTo>
                        <a:pt x="47" y="14"/>
                        <a:pt x="47" y="14"/>
                        <a:pt x="47" y="14"/>
                      </a:cubicBezTo>
                      <a:cubicBezTo>
                        <a:pt x="51" y="14"/>
                        <a:pt x="55" y="14"/>
                        <a:pt x="59" y="15"/>
                      </a:cubicBezTo>
                      <a:cubicBezTo>
                        <a:pt x="63" y="16"/>
                        <a:pt x="66" y="16"/>
                        <a:pt x="68" y="17"/>
                      </a:cubicBezTo>
                      <a:cubicBezTo>
                        <a:pt x="68" y="44"/>
                        <a:pt x="68" y="44"/>
                        <a:pt x="68" y="44"/>
                      </a:cubicBezTo>
                      <a:cubicBezTo>
                        <a:pt x="67" y="43"/>
                        <a:pt x="65" y="42"/>
                        <a:pt x="63" y="41"/>
                      </a:cubicBezTo>
                      <a:cubicBezTo>
                        <a:pt x="61" y="41"/>
                        <a:pt x="59" y="40"/>
                        <a:pt x="56" y="39"/>
                      </a:cubicBezTo>
                      <a:cubicBezTo>
                        <a:pt x="54" y="38"/>
                        <a:pt x="52" y="38"/>
                        <a:pt x="49" y="37"/>
                      </a:cubicBezTo>
                      <a:cubicBezTo>
                        <a:pt x="46" y="37"/>
                        <a:pt x="44" y="36"/>
                        <a:pt x="41" y="36"/>
                      </a:cubicBezTo>
                      <a:cubicBezTo>
                        <a:pt x="40" y="36"/>
                        <a:pt x="38" y="37"/>
                        <a:pt x="37" y="37"/>
                      </a:cubicBezTo>
                      <a:cubicBezTo>
                        <a:pt x="36" y="37"/>
                        <a:pt x="35" y="38"/>
                        <a:pt x="34" y="38"/>
                      </a:cubicBezTo>
                      <a:cubicBezTo>
                        <a:pt x="34" y="39"/>
                        <a:pt x="33" y="40"/>
                        <a:pt x="33" y="40"/>
                      </a:cubicBezTo>
                      <a:cubicBezTo>
                        <a:pt x="32" y="41"/>
                        <a:pt x="32" y="42"/>
                        <a:pt x="32" y="43"/>
                      </a:cubicBezTo>
                      <a:cubicBezTo>
                        <a:pt x="32" y="44"/>
                        <a:pt x="32" y="45"/>
                        <a:pt x="32" y="45"/>
                      </a:cubicBezTo>
                      <a:cubicBezTo>
                        <a:pt x="33" y="46"/>
                        <a:pt x="33" y="47"/>
                        <a:pt x="34" y="48"/>
                      </a:cubicBezTo>
                      <a:cubicBezTo>
                        <a:pt x="35" y="49"/>
                        <a:pt x="36" y="50"/>
                        <a:pt x="38" y="51"/>
                      </a:cubicBezTo>
                      <a:cubicBezTo>
                        <a:pt x="40" y="52"/>
                        <a:pt x="42" y="53"/>
                        <a:pt x="45" y="54"/>
                      </a:cubicBezTo>
                      <a:cubicBezTo>
                        <a:pt x="50" y="57"/>
                        <a:pt x="55" y="59"/>
                        <a:pt x="58" y="61"/>
                      </a:cubicBezTo>
                      <a:cubicBezTo>
                        <a:pt x="62" y="64"/>
                        <a:pt x="65" y="66"/>
                        <a:pt x="67" y="69"/>
                      </a:cubicBezTo>
                      <a:cubicBezTo>
                        <a:pt x="69" y="72"/>
                        <a:pt x="71" y="74"/>
                        <a:pt x="72" y="77"/>
                      </a:cubicBezTo>
                      <a:cubicBezTo>
                        <a:pt x="73" y="80"/>
                        <a:pt x="73" y="83"/>
                        <a:pt x="73" y="8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2" name="Freeform 8"/>
                <p:cNvSpPr>
                  <a:spLocks/>
                </p:cNvSpPr>
                <p:nvPr/>
              </p:nvSpPr>
              <p:spPr bwMode="auto">
                <a:xfrm>
                  <a:off x="7523163" y="4019551"/>
                  <a:ext cx="122238" cy="223838"/>
                </a:xfrm>
                <a:custGeom>
                  <a:avLst/>
                  <a:gdLst>
                    <a:gd name="T0" fmla="*/ 55 w 55"/>
                    <a:gd name="T1" fmla="*/ 66 h 101"/>
                    <a:gd name="T2" fmla="*/ 55 w 55"/>
                    <a:gd name="T3" fmla="*/ 72 h 101"/>
                    <a:gd name="T4" fmla="*/ 51 w 55"/>
                    <a:gd name="T5" fmla="*/ 78 h 101"/>
                    <a:gd name="T6" fmla="*/ 45 w 55"/>
                    <a:gd name="T7" fmla="*/ 84 h 101"/>
                    <a:gd name="T8" fmla="*/ 35 w 55"/>
                    <a:gd name="T9" fmla="*/ 89 h 101"/>
                    <a:gd name="T10" fmla="*/ 35 w 55"/>
                    <a:gd name="T11" fmla="*/ 101 h 101"/>
                    <a:gd name="T12" fmla="*/ 22 w 55"/>
                    <a:gd name="T13" fmla="*/ 101 h 101"/>
                    <a:gd name="T14" fmla="*/ 22 w 55"/>
                    <a:gd name="T15" fmla="*/ 90 h 101"/>
                    <a:gd name="T16" fmla="*/ 16 w 55"/>
                    <a:gd name="T17" fmla="*/ 90 h 101"/>
                    <a:gd name="T18" fmla="*/ 10 w 55"/>
                    <a:gd name="T19" fmla="*/ 89 h 101"/>
                    <a:gd name="T20" fmla="*/ 4 w 55"/>
                    <a:gd name="T21" fmla="*/ 87 h 101"/>
                    <a:gd name="T22" fmla="*/ 1 w 55"/>
                    <a:gd name="T23" fmla="*/ 85 h 101"/>
                    <a:gd name="T24" fmla="*/ 1 w 55"/>
                    <a:gd name="T25" fmla="*/ 64 h 101"/>
                    <a:gd name="T26" fmla="*/ 12 w 55"/>
                    <a:gd name="T27" fmla="*/ 71 h 101"/>
                    <a:gd name="T28" fmla="*/ 24 w 55"/>
                    <a:gd name="T29" fmla="*/ 73 h 101"/>
                    <a:gd name="T30" fmla="*/ 27 w 55"/>
                    <a:gd name="T31" fmla="*/ 72 h 101"/>
                    <a:gd name="T32" fmla="*/ 29 w 55"/>
                    <a:gd name="T33" fmla="*/ 71 h 101"/>
                    <a:gd name="T34" fmla="*/ 30 w 55"/>
                    <a:gd name="T35" fmla="*/ 69 h 101"/>
                    <a:gd name="T36" fmla="*/ 30 w 55"/>
                    <a:gd name="T37" fmla="*/ 67 h 101"/>
                    <a:gd name="T38" fmla="*/ 30 w 55"/>
                    <a:gd name="T39" fmla="*/ 65 h 101"/>
                    <a:gd name="T40" fmla="*/ 28 w 55"/>
                    <a:gd name="T41" fmla="*/ 63 h 101"/>
                    <a:gd name="T42" fmla="*/ 25 w 55"/>
                    <a:gd name="T43" fmla="*/ 61 h 101"/>
                    <a:gd name="T44" fmla="*/ 18 w 55"/>
                    <a:gd name="T45" fmla="*/ 58 h 101"/>
                    <a:gd name="T46" fmla="*/ 10 w 55"/>
                    <a:gd name="T47" fmla="*/ 54 h 101"/>
                    <a:gd name="T48" fmla="*/ 4 w 55"/>
                    <a:gd name="T49" fmla="*/ 48 h 101"/>
                    <a:gd name="T50" fmla="*/ 1 w 55"/>
                    <a:gd name="T51" fmla="*/ 42 h 101"/>
                    <a:gd name="T52" fmla="*/ 0 w 55"/>
                    <a:gd name="T53" fmla="*/ 35 h 101"/>
                    <a:gd name="T54" fmla="*/ 2 w 55"/>
                    <a:gd name="T55" fmla="*/ 26 h 101"/>
                    <a:gd name="T56" fmla="*/ 6 w 55"/>
                    <a:gd name="T57" fmla="*/ 19 h 101"/>
                    <a:gd name="T58" fmla="*/ 13 w 55"/>
                    <a:gd name="T59" fmla="*/ 14 h 101"/>
                    <a:gd name="T60" fmla="*/ 22 w 55"/>
                    <a:gd name="T61" fmla="*/ 11 h 101"/>
                    <a:gd name="T62" fmla="*/ 22 w 55"/>
                    <a:gd name="T63" fmla="*/ 0 h 101"/>
                    <a:gd name="T64" fmla="*/ 35 w 55"/>
                    <a:gd name="T65" fmla="*/ 0 h 101"/>
                    <a:gd name="T66" fmla="*/ 35 w 55"/>
                    <a:gd name="T67" fmla="*/ 11 h 101"/>
                    <a:gd name="T68" fmla="*/ 45 w 55"/>
                    <a:gd name="T69" fmla="*/ 12 h 101"/>
                    <a:gd name="T70" fmla="*/ 52 w 55"/>
                    <a:gd name="T71" fmla="*/ 13 h 101"/>
                    <a:gd name="T72" fmla="*/ 52 w 55"/>
                    <a:gd name="T73" fmla="*/ 34 h 101"/>
                    <a:gd name="T74" fmla="*/ 48 w 55"/>
                    <a:gd name="T75" fmla="*/ 32 h 101"/>
                    <a:gd name="T76" fmla="*/ 43 w 55"/>
                    <a:gd name="T77" fmla="*/ 30 h 101"/>
                    <a:gd name="T78" fmla="*/ 37 w 55"/>
                    <a:gd name="T79" fmla="*/ 28 h 101"/>
                    <a:gd name="T80" fmla="*/ 31 w 55"/>
                    <a:gd name="T81" fmla="*/ 28 h 101"/>
                    <a:gd name="T82" fmla="*/ 28 w 55"/>
                    <a:gd name="T83" fmla="*/ 28 h 101"/>
                    <a:gd name="T84" fmla="*/ 26 w 55"/>
                    <a:gd name="T85" fmla="*/ 29 h 101"/>
                    <a:gd name="T86" fmla="*/ 25 w 55"/>
                    <a:gd name="T87" fmla="*/ 31 h 101"/>
                    <a:gd name="T88" fmla="*/ 24 w 55"/>
                    <a:gd name="T89" fmla="*/ 33 h 101"/>
                    <a:gd name="T90" fmla="*/ 25 w 55"/>
                    <a:gd name="T91" fmla="*/ 35 h 101"/>
                    <a:gd name="T92" fmla="*/ 26 w 55"/>
                    <a:gd name="T93" fmla="*/ 37 h 101"/>
                    <a:gd name="T94" fmla="*/ 29 w 55"/>
                    <a:gd name="T95" fmla="*/ 39 h 101"/>
                    <a:gd name="T96" fmla="*/ 34 w 55"/>
                    <a:gd name="T97" fmla="*/ 41 h 101"/>
                    <a:gd name="T98" fmla="*/ 44 w 55"/>
                    <a:gd name="T99" fmla="*/ 46 h 101"/>
                    <a:gd name="T100" fmla="*/ 51 w 55"/>
                    <a:gd name="T101" fmla="*/ 52 h 101"/>
                    <a:gd name="T102" fmla="*/ 54 w 55"/>
                    <a:gd name="T103" fmla="*/ 59 h 101"/>
                    <a:gd name="T104" fmla="*/ 55 w 55"/>
                    <a:gd name="T10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 h="101">
                      <a:moveTo>
                        <a:pt x="55" y="66"/>
                      </a:moveTo>
                      <a:cubicBezTo>
                        <a:pt x="55" y="67"/>
                        <a:pt x="55" y="70"/>
                        <a:pt x="55" y="72"/>
                      </a:cubicBezTo>
                      <a:cubicBezTo>
                        <a:pt x="54" y="74"/>
                        <a:pt x="53" y="76"/>
                        <a:pt x="51" y="78"/>
                      </a:cubicBezTo>
                      <a:cubicBezTo>
                        <a:pt x="50" y="81"/>
                        <a:pt x="48" y="82"/>
                        <a:pt x="45" y="84"/>
                      </a:cubicBezTo>
                      <a:cubicBezTo>
                        <a:pt x="43" y="86"/>
                        <a:pt x="39" y="88"/>
                        <a:pt x="35" y="89"/>
                      </a:cubicBezTo>
                      <a:cubicBezTo>
                        <a:pt x="35" y="101"/>
                        <a:pt x="35" y="101"/>
                        <a:pt x="35" y="101"/>
                      </a:cubicBezTo>
                      <a:cubicBezTo>
                        <a:pt x="22" y="101"/>
                        <a:pt x="22" y="101"/>
                        <a:pt x="22" y="101"/>
                      </a:cubicBezTo>
                      <a:cubicBezTo>
                        <a:pt x="22" y="90"/>
                        <a:pt x="22" y="90"/>
                        <a:pt x="22" y="90"/>
                      </a:cubicBezTo>
                      <a:cubicBezTo>
                        <a:pt x="20" y="90"/>
                        <a:pt x="18" y="90"/>
                        <a:pt x="16" y="90"/>
                      </a:cubicBezTo>
                      <a:cubicBezTo>
                        <a:pt x="14" y="89"/>
                        <a:pt x="12" y="89"/>
                        <a:pt x="10" y="89"/>
                      </a:cubicBezTo>
                      <a:cubicBezTo>
                        <a:pt x="8" y="88"/>
                        <a:pt x="6" y="88"/>
                        <a:pt x="4" y="87"/>
                      </a:cubicBezTo>
                      <a:cubicBezTo>
                        <a:pt x="3" y="87"/>
                        <a:pt x="2" y="86"/>
                        <a:pt x="1" y="85"/>
                      </a:cubicBezTo>
                      <a:cubicBezTo>
                        <a:pt x="1" y="64"/>
                        <a:pt x="1" y="64"/>
                        <a:pt x="1" y="64"/>
                      </a:cubicBezTo>
                      <a:cubicBezTo>
                        <a:pt x="5" y="67"/>
                        <a:pt x="8" y="69"/>
                        <a:pt x="12" y="71"/>
                      </a:cubicBezTo>
                      <a:cubicBezTo>
                        <a:pt x="16" y="72"/>
                        <a:pt x="20" y="73"/>
                        <a:pt x="24" y="73"/>
                      </a:cubicBezTo>
                      <a:cubicBezTo>
                        <a:pt x="25" y="73"/>
                        <a:pt x="26" y="73"/>
                        <a:pt x="27" y="72"/>
                      </a:cubicBezTo>
                      <a:cubicBezTo>
                        <a:pt x="27" y="72"/>
                        <a:pt x="28" y="72"/>
                        <a:pt x="29" y="71"/>
                      </a:cubicBezTo>
                      <a:cubicBezTo>
                        <a:pt x="29" y="71"/>
                        <a:pt x="30" y="70"/>
                        <a:pt x="30" y="69"/>
                      </a:cubicBezTo>
                      <a:cubicBezTo>
                        <a:pt x="30" y="69"/>
                        <a:pt x="30" y="68"/>
                        <a:pt x="30" y="67"/>
                      </a:cubicBezTo>
                      <a:cubicBezTo>
                        <a:pt x="30" y="67"/>
                        <a:pt x="30" y="66"/>
                        <a:pt x="30" y="65"/>
                      </a:cubicBezTo>
                      <a:cubicBezTo>
                        <a:pt x="30" y="65"/>
                        <a:pt x="29" y="64"/>
                        <a:pt x="28" y="63"/>
                      </a:cubicBezTo>
                      <a:cubicBezTo>
                        <a:pt x="27" y="63"/>
                        <a:pt x="26" y="62"/>
                        <a:pt x="25" y="61"/>
                      </a:cubicBezTo>
                      <a:cubicBezTo>
                        <a:pt x="23" y="60"/>
                        <a:pt x="21" y="59"/>
                        <a:pt x="18" y="58"/>
                      </a:cubicBezTo>
                      <a:cubicBezTo>
                        <a:pt x="15" y="57"/>
                        <a:pt x="12" y="55"/>
                        <a:pt x="10" y="54"/>
                      </a:cubicBezTo>
                      <a:cubicBezTo>
                        <a:pt x="7" y="52"/>
                        <a:pt x="6" y="50"/>
                        <a:pt x="4" y="48"/>
                      </a:cubicBezTo>
                      <a:cubicBezTo>
                        <a:pt x="3" y="46"/>
                        <a:pt x="2" y="44"/>
                        <a:pt x="1" y="42"/>
                      </a:cubicBezTo>
                      <a:cubicBezTo>
                        <a:pt x="0" y="40"/>
                        <a:pt x="0" y="37"/>
                        <a:pt x="0" y="35"/>
                      </a:cubicBezTo>
                      <a:cubicBezTo>
                        <a:pt x="0" y="32"/>
                        <a:pt x="1" y="29"/>
                        <a:pt x="2" y="26"/>
                      </a:cubicBezTo>
                      <a:cubicBezTo>
                        <a:pt x="3" y="24"/>
                        <a:pt x="4" y="21"/>
                        <a:pt x="6" y="19"/>
                      </a:cubicBezTo>
                      <a:cubicBezTo>
                        <a:pt x="8" y="17"/>
                        <a:pt x="10" y="15"/>
                        <a:pt x="13" y="14"/>
                      </a:cubicBezTo>
                      <a:cubicBezTo>
                        <a:pt x="16" y="13"/>
                        <a:pt x="19" y="12"/>
                        <a:pt x="22" y="11"/>
                      </a:cubicBezTo>
                      <a:cubicBezTo>
                        <a:pt x="22" y="0"/>
                        <a:pt x="22" y="0"/>
                        <a:pt x="22" y="0"/>
                      </a:cubicBezTo>
                      <a:cubicBezTo>
                        <a:pt x="35" y="0"/>
                        <a:pt x="35" y="0"/>
                        <a:pt x="35" y="0"/>
                      </a:cubicBezTo>
                      <a:cubicBezTo>
                        <a:pt x="35" y="11"/>
                        <a:pt x="35" y="11"/>
                        <a:pt x="35" y="11"/>
                      </a:cubicBezTo>
                      <a:cubicBezTo>
                        <a:pt x="39" y="11"/>
                        <a:pt x="42" y="11"/>
                        <a:pt x="45" y="12"/>
                      </a:cubicBezTo>
                      <a:cubicBezTo>
                        <a:pt x="47" y="12"/>
                        <a:pt x="50" y="13"/>
                        <a:pt x="52" y="13"/>
                      </a:cubicBezTo>
                      <a:cubicBezTo>
                        <a:pt x="52" y="34"/>
                        <a:pt x="52" y="34"/>
                        <a:pt x="52" y="34"/>
                      </a:cubicBezTo>
                      <a:cubicBezTo>
                        <a:pt x="50" y="33"/>
                        <a:pt x="49" y="32"/>
                        <a:pt x="48" y="32"/>
                      </a:cubicBezTo>
                      <a:cubicBezTo>
                        <a:pt x="46" y="31"/>
                        <a:pt x="45" y="30"/>
                        <a:pt x="43" y="30"/>
                      </a:cubicBezTo>
                      <a:cubicBezTo>
                        <a:pt x="41" y="29"/>
                        <a:pt x="39" y="29"/>
                        <a:pt x="37" y="28"/>
                      </a:cubicBezTo>
                      <a:cubicBezTo>
                        <a:pt x="35" y="28"/>
                        <a:pt x="33" y="28"/>
                        <a:pt x="31" y="28"/>
                      </a:cubicBezTo>
                      <a:cubicBezTo>
                        <a:pt x="30" y="28"/>
                        <a:pt x="29" y="28"/>
                        <a:pt x="28" y="28"/>
                      </a:cubicBezTo>
                      <a:cubicBezTo>
                        <a:pt x="27" y="28"/>
                        <a:pt x="27" y="29"/>
                        <a:pt x="26" y="29"/>
                      </a:cubicBezTo>
                      <a:cubicBezTo>
                        <a:pt x="26" y="30"/>
                        <a:pt x="25" y="30"/>
                        <a:pt x="25" y="31"/>
                      </a:cubicBezTo>
                      <a:cubicBezTo>
                        <a:pt x="24" y="31"/>
                        <a:pt x="24" y="32"/>
                        <a:pt x="24" y="33"/>
                      </a:cubicBezTo>
                      <a:cubicBezTo>
                        <a:pt x="24" y="33"/>
                        <a:pt x="24" y="34"/>
                        <a:pt x="25" y="35"/>
                      </a:cubicBezTo>
                      <a:cubicBezTo>
                        <a:pt x="25" y="35"/>
                        <a:pt x="25" y="36"/>
                        <a:pt x="26" y="37"/>
                      </a:cubicBezTo>
                      <a:cubicBezTo>
                        <a:pt x="26" y="37"/>
                        <a:pt x="27" y="38"/>
                        <a:pt x="29" y="39"/>
                      </a:cubicBezTo>
                      <a:cubicBezTo>
                        <a:pt x="30" y="39"/>
                        <a:pt x="32" y="40"/>
                        <a:pt x="34" y="41"/>
                      </a:cubicBezTo>
                      <a:cubicBezTo>
                        <a:pt x="38" y="43"/>
                        <a:pt x="41" y="45"/>
                        <a:pt x="44" y="46"/>
                      </a:cubicBezTo>
                      <a:cubicBezTo>
                        <a:pt x="47" y="48"/>
                        <a:pt x="49" y="50"/>
                        <a:pt x="51" y="52"/>
                      </a:cubicBezTo>
                      <a:cubicBezTo>
                        <a:pt x="52" y="54"/>
                        <a:pt x="54" y="56"/>
                        <a:pt x="54" y="59"/>
                      </a:cubicBezTo>
                      <a:cubicBezTo>
                        <a:pt x="55" y="61"/>
                        <a:pt x="55" y="63"/>
                        <a:pt x="55" y="6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3" name="Freeform 9"/>
                <p:cNvSpPr>
                  <a:spLocks/>
                </p:cNvSpPr>
                <p:nvPr/>
              </p:nvSpPr>
              <p:spPr bwMode="auto">
                <a:xfrm>
                  <a:off x="7300913" y="5065713"/>
                  <a:ext cx="771525" cy="873125"/>
                </a:xfrm>
                <a:custGeom>
                  <a:avLst/>
                  <a:gdLst>
                    <a:gd name="T0" fmla="*/ 464 w 486"/>
                    <a:gd name="T1" fmla="*/ 550 h 550"/>
                    <a:gd name="T2" fmla="*/ 20 w 486"/>
                    <a:gd name="T3" fmla="*/ 550 h 550"/>
                    <a:gd name="T4" fmla="*/ 0 w 486"/>
                    <a:gd name="T5" fmla="*/ 0 h 550"/>
                    <a:gd name="T6" fmla="*/ 486 w 486"/>
                    <a:gd name="T7" fmla="*/ 0 h 550"/>
                    <a:gd name="T8" fmla="*/ 464 w 486"/>
                    <a:gd name="T9" fmla="*/ 550 h 550"/>
                  </a:gdLst>
                  <a:ahLst/>
                  <a:cxnLst>
                    <a:cxn ang="0">
                      <a:pos x="T0" y="T1"/>
                    </a:cxn>
                    <a:cxn ang="0">
                      <a:pos x="T2" y="T3"/>
                    </a:cxn>
                    <a:cxn ang="0">
                      <a:pos x="T4" y="T5"/>
                    </a:cxn>
                    <a:cxn ang="0">
                      <a:pos x="T6" y="T7"/>
                    </a:cxn>
                    <a:cxn ang="0">
                      <a:pos x="T8" y="T9"/>
                    </a:cxn>
                  </a:cxnLst>
                  <a:rect l="0" t="0" r="r" b="b"/>
                  <a:pathLst>
                    <a:path w="486" h="550">
                      <a:moveTo>
                        <a:pt x="464" y="550"/>
                      </a:moveTo>
                      <a:lnTo>
                        <a:pt x="20" y="550"/>
                      </a:lnTo>
                      <a:lnTo>
                        <a:pt x="0" y="0"/>
                      </a:lnTo>
                      <a:lnTo>
                        <a:pt x="486" y="0"/>
                      </a:lnTo>
                      <a:lnTo>
                        <a:pt x="464" y="5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4" name="Freeform 10"/>
                <p:cNvSpPr>
                  <a:spLocks/>
                </p:cNvSpPr>
                <p:nvPr/>
              </p:nvSpPr>
              <p:spPr bwMode="auto">
                <a:xfrm>
                  <a:off x="8020050" y="5921376"/>
                  <a:ext cx="17463" cy="17463"/>
                </a:xfrm>
                <a:custGeom>
                  <a:avLst/>
                  <a:gdLst>
                    <a:gd name="T0" fmla="*/ 0 w 11"/>
                    <a:gd name="T1" fmla="*/ 11 h 11"/>
                    <a:gd name="T2" fmla="*/ 4 w 11"/>
                    <a:gd name="T3" fmla="*/ 11 h 11"/>
                    <a:gd name="T4" fmla="*/ 11 w 11"/>
                    <a:gd name="T5" fmla="*/ 4 h 11"/>
                    <a:gd name="T6" fmla="*/ 11 w 11"/>
                    <a:gd name="T7" fmla="*/ 0 h 11"/>
                    <a:gd name="T8" fmla="*/ 0 w 11"/>
                    <a:gd name="T9" fmla="*/ 11 h 11"/>
                  </a:gdLst>
                  <a:ahLst/>
                  <a:cxnLst>
                    <a:cxn ang="0">
                      <a:pos x="T0" y="T1"/>
                    </a:cxn>
                    <a:cxn ang="0">
                      <a:pos x="T2" y="T3"/>
                    </a:cxn>
                    <a:cxn ang="0">
                      <a:pos x="T4" y="T5"/>
                    </a:cxn>
                    <a:cxn ang="0">
                      <a:pos x="T6" y="T7"/>
                    </a:cxn>
                    <a:cxn ang="0">
                      <a:pos x="T8" y="T9"/>
                    </a:cxn>
                  </a:cxnLst>
                  <a:rect l="0" t="0" r="r" b="b"/>
                  <a:pathLst>
                    <a:path w="11" h="11">
                      <a:moveTo>
                        <a:pt x="0" y="11"/>
                      </a:moveTo>
                      <a:lnTo>
                        <a:pt x="4" y="11"/>
                      </a:lnTo>
                      <a:lnTo>
                        <a:pt x="11" y="4"/>
                      </a:lnTo>
                      <a:lnTo>
                        <a:pt x="11" y="0"/>
                      </a:lnTo>
                      <a:lnTo>
                        <a:pt x="0" y="1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5" name="Freeform 11"/>
                <p:cNvSpPr>
                  <a:spLocks/>
                </p:cNvSpPr>
                <p:nvPr/>
              </p:nvSpPr>
              <p:spPr bwMode="auto">
                <a:xfrm>
                  <a:off x="7332663" y="5915026"/>
                  <a:ext cx="22225" cy="23813"/>
                </a:xfrm>
                <a:custGeom>
                  <a:avLst/>
                  <a:gdLst>
                    <a:gd name="T0" fmla="*/ 0 w 14"/>
                    <a:gd name="T1" fmla="*/ 0 h 15"/>
                    <a:gd name="T2" fmla="*/ 0 w 14"/>
                    <a:gd name="T3" fmla="*/ 5 h 15"/>
                    <a:gd name="T4" fmla="*/ 10 w 14"/>
                    <a:gd name="T5" fmla="*/ 15 h 15"/>
                    <a:gd name="T6" fmla="*/ 14 w 14"/>
                    <a:gd name="T7" fmla="*/ 15 h 15"/>
                    <a:gd name="T8" fmla="*/ 0 w 14"/>
                    <a:gd name="T9" fmla="*/ 0 h 15"/>
                  </a:gdLst>
                  <a:ahLst/>
                  <a:cxnLst>
                    <a:cxn ang="0">
                      <a:pos x="T0" y="T1"/>
                    </a:cxn>
                    <a:cxn ang="0">
                      <a:pos x="T2" y="T3"/>
                    </a:cxn>
                    <a:cxn ang="0">
                      <a:pos x="T4" y="T5"/>
                    </a:cxn>
                    <a:cxn ang="0">
                      <a:pos x="T6" y="T7"/>
                    </a:cxn>
                    <a:cxn ang="0">
                      <a:pos x="T8" y="T9"/>
                    </a:cxn>
                  </a:cxnLst>
                  <a:rect l="0" t="0" r="r" b="b"/>
                  <a:pathLst>
                    <a:path w="14" h="15">
                      <a:moveTo>
                        <a:pt x="0" y="0"/>
                      </a:moveTo>
                      <a:lnTo>
                        <a:pt x="0" y="5"/>
                      </a:lnTo>
                      <a:lnTo>
                        <a:pt x="10" y="15"/>
                      </a:lnTo>
                      <a:lnTo>
                        <a:pt x="14" y="15"/>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6" name="Freeform 12"/>
                <p:cNvSpPr>
                  <a:spLocks/>
                </p:cNvSpPr>
                <p:nvPr/>
              </p:nvSpPr>
              <p:spPr bwMode="auto">
                <a:xfrm>
                  <a:off x="7300913" y="5065713"/>
                  <a:ext cx="4763" cy="4763"/>
                </a:xfrm>
                <a:custGeom>
                  <a:avLst/>
                  <a:gdLst>
                    <a:gd name="T0" fmla="*/ 0 w 3"/>
                    <a:gd name="T1" fmla="*/ 0 h 3"/>
                    <a:gd name="T2" fmla="*/ 0 w 3"/>
                    <a:gd name="T3" fmla="*/ 3 h 3"/>
                    <a:gd name="T4" fmla="*/ 3 w 3"/>
                    <a:gd name="T5" fmla="*/ 0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7" name="Freeform 13"/>
                <p:cNvSpPr>
                  <a:spLocks noEditPoints="1"/>
                </p:cNvSpPr>
                <p:nvPr/>
              </p:nvSpPr>
              <p:spPr bwMode="auto">
                <a:xfrm>
                  <a:off x="7300913" y="5065713"/>
                  <a:ext cx="771525" cy="873125"/>
                </a:xfrm>
                <a:custGeom>
                  <a:avLst/>
                  <a:gdLst>
                    <a:gd name="T0" fmla="*/ 472 w 486"/>
                    <a:gd name="T1" fmla="*/ 347 h 550"/>
                    <a:gd name="T2" fmla="*/ 474 w 486"/>
                    <a:gd name="T3" fmla="*/ 214 h 550"/>
                    <a:gd name="T4" fmla="*/ 483 w 486"/>
                    <a:gd name="T5" fmla="*/ 91 h 550"/>
                    <a:gd name="T6" fmla="*/ 405 w 486"/>
                    <a:gd name="T7" fmla="*/ 8 h 550"/>
                    <a:gd name="T8" fmla="*/ 310 w 486"/>
                    <a:gd name="T9" fmla="*/ 8 h 550"/>
                    <a:gd name="T10" fmla="*/ 168 w 486"/>
                    <a:gd name="T11" fmla="*/ 0 h 550"/>
                    <a:gd name="T12" fmla="*/ 45 w 486"/>
                    <a:gd name="T13" fmla="*/ 0 h 550"/>
                    <a:gd name="T14" fmla="*/ 5 w 486"/>
                    <a:gd name="T15" fmla="*/ 109 h 550"/>
                    <a:gd name="T16" fmla="*/ 35 w 486"/>
                    <a:gd name="T17" fmla="*/ 236 h 550"/>
                    <a:gd name="T18" fmla="*/ 13 w 486"/>
                    <a:gd name="T19" fmla="*/ 355 h 550"/>
                    <a:gd name="T20" fmla="*/ 59 w 486"/>
                    <a:gd name="T21" fmla="*/ 533 h 550"/>
                    <a:gd name="T22" fmla="*/ 154 w 486"/>
                    <a:gd name="T23" fmla="*/ 533 h 550"/>
                    <a:gd name="T24" fmla="*/ 304 w 486"/>
                    <a:gd name="T25" fmla="*/ 550 h 550"/>
                    <a:gd name="T26" fmla="*/ 411 w 486"/>
                    <a:gd name="T27" fmla="*/ 550 h 550"/>
                    <a:gd name="T28" fmla="*/ 132 w 486"/>
                    <a:gd name="T29" fmla="*/ 283 h 550"/>
                    <a:gd name="T30" fmla="*/ 245 w 486"/>
                    <a:gd name="T31" fmla="*/ 259 h 550"/>
                    <a:gd name="T32" fmla="*/ 357 w 486"/>
                    <a:gd name="T33" fmla="*/ 193 h 550"/>
                    <a:gd name="T34" fmla="*/ 287 w 486"/>
                    <a:gd name="T35" fmla="*/ 214 h 550"/>
                    <a:gd name="T36" fmla="*/ 173 w 486"/>
                    <a:gd name="T37" fmla="*/ 236 h 550"/>
                    <a:gd name="T38" fmla="*/ 152 w 486"/>
                    <a:gd name="T39" fmla="*/ 348 h 550"/>
                    <a:gd name="T40" fmla="*/ 244 w 486"/>
                    <a:gd name="T41" fmla="*/ 306 h 550"/>
                    <a:gd name="T42" fmla="*/ 357 w 486"/>
                    <a:gd name="T43" fmla="*/ 284 h 550"/>
                    <a:gd name="T44" fmla="*/ 380 w 486"/>
                    <a:gd name="T45" fmla="*/ 211 h 550"/>
                    <a:gd name="T46" fmla="*/ 266 w 486"/>
                    <a:gd name="T47" fmla="*/ 189 h 550"/>
                    <a:gd name="T48" fmla="*/ 175 w 486"/>
                    <a:gd name="T49" fmla="*/ 147 h 550"/>
                    <a:gd name="T50" fmla="*/ 126 w 486"/>
                    <a:gd name="T51" fmla="*/ 236 h 550"/>
                    <a:gd name="T52" fmla="*/ 173 w 486"/>
                    <a:gd name="T53" fmla="*/ 374 h 550"/>
                    <a:gd name="T54" fmla="*/ 223 w 486"/>
                    <a:gd name="T55" fmla="*/ 374 h 550"/>
                    <a:gd name="T56" fmla="*/ 336 w 486"/>
                    <a:gd name="T57" fmla="*/ 350 h 550"/>
                    <a:gd name="T58" fmla="*/ 423 w 486"/>
                    <a:gd name="T59" fmla="*/ 259 h 550"/>
                    <a:gd name="T60" fmla="*/ 401 w 486"/>
                    <a:gd name="T61" fmla="*/ 146 h 550"/>
                    <a:gd name="T62" fmla="*/ 245 w 486"/>
                    <a:gd name="T63" fmla="*/ 122 h 550"/>
                    <a:gd name="T64" fmla="*/ 195 w 486"/>
                    <a:gd name="T65" fmla="*/ 122 h 550"/>
                    <a:gd name="T66" fmla="*/ 104 w 486"/>
                    <a:gd name="T67" fmla="*/ 168 h 550"/>
                    <a:gd name="T68" fmla="*/ 63 w 486"/>
                    <a:gd name="T69" fmla="*/ 350 h 550"/>
                    <a:gd name="T70" fmla="*/ 152 w 486"/>
                    <a:gd name="T71" fmla="*/ 399 h 550"/>
                    <a:gd name="T72" fmla="*/ 266 w 486"/>
                    <a:gd name="T73" fmla="*/ 375 h 550"/>
                    <a:gd name="T74" fmla="*/ 357 w 486"/>
                    <a:gd name="T75" fmla="*/ 417 h 550"/>
                    <a:gd name="T76" fmla="*/ 405 w 486"/>
                    <a:gd name="T77" fmla="*/ 283 h 550"/>
                    <a:gd name="T78" fmla="*/ 447 w 486"/>
                    <a:gd name="T79" fmla="*/ 99 h 550"/>
                    <a:gd name="T80" fmla="*/ 355 w 486"/>
                    <a:gd name="T81" fmla="*/ 99 h 550"/>
                    <a:gd name="T82" fmla="*/ 201 w 486"/>
                    <a:gd name="T83" fmla="*/ 77 h 550"/>
                    <a:gd name="T84" fmla="*/ 150 w 486"/>
                    <a:gd name="T85" fmla="*/ 77 h 550"/>
                    <a:gd name="T86" fmla="*/ 82 w 486"/>
                    <a:gd name="T87" fmla="*/ 190 h 550"/>
                    <a:gd name="T88" fmla="*/ 40 w 486"/>
                    <a:gd name="T89" fmla="*/ 374 h 550"/>
                    <a:gd name="T90" fmla="*/ 108 w 486"/>
                    <a:gd name="T91" fmla="*/ 442 h 550"/>
                    <a:gd name="T92" fmla="*/ 264 w 486"/>
                    <a:gd name="T93" fmla="*/ 465 h 550"/>
                    <a:gd name="T94" fmla="*/ 314 w 486"/>
                    <a:gd name="T95" fmla="*/ 465 h 550"/>
                    <a:gd name="T96" fmla="*/ 469 w 486"/>
                    <a:gd name="T97" fmla="*/ 396 h 550"/>
                    <a:gd name="T98" fmla="*/ 429 w 486"/>
                    <a:gd name="T99" fmla="*/ 214 h 550"/>
                    <a:gd name="T100" fmla="*/ 448 w 486"/>
                    <a:gd name="T101" fmla="*/ 11 h 550"/>
                    <a:gd name="T102" fmla="*/ 335 w 486"/>
                    <a:gd name="T103" fmla="*/ 74 h 550"/>
                    <a:gd name="T104" fmla="*/ 244 w 486"/>
                    <a:gd name="T105" fmla="*/ 34 h 550"/>
                    <a:gd name="T106" fmla="*/ 129 w 486"/>
                    <a:gd name="T107" fmla="*/ 11 h 550"/>
                    <a:gd name="T108" fmla="*/ 59 w 486"/>
                    <a:gd name="T109" fmla="*/ 31 h 550"/>
                    <a:gd name="T110" fmla="*/ 17 w 486"/>
                    <a:gd name="T111" fmla="*/ 214 h 550"/>
                    <a:gd name="T112" fmla="*/ 38 w 486"/>
                    <a:gd name="T113" fmla="*/ 421 h 550"/>
                    <a:gd name="T114" fmla="*/ 126 w 486"/>
                    <a:gd name="T115" fmla="*/ 511 h 550"/>
                    <a:gd name="T116" fmla="*/ 201 w 486"/>
                    <a:gd name="T117" fmla="*/ 487 h 550"/>
                    <a:gd name="T118" fmla="*/ 332 w 486"/>
                    <a:gd name="T119" fmla="*/ 487 h 550"/>
                    <a:gd name="T120" fmla="*/ 383 w 486"/>
                    <a:gd name="T121" fmla="*/ 48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550">
                      <a:moveTo>
                        <a:pt x="467" y="495"/>
                      </a:moveTo>
                      <a:lnTo>
                        <a:pt x="467" y="491"/>
                      </a:lnTo>
                      <a:lnTo>
                        <a:pt x="448" y="508"/>
                      </a:lnTo>
                      <a:lnTo>
                        <a:pt x="429" y="487"/>
                      </a:lnTo>
                      <a:lnTo>
                        <a:pt x="448" y="467"/>
                      </a:lnTo>
                      <a:lnTo>
                        <a:pt x="467" y="484"/>
                      </a:lnTo>
                      <a:lnTo>
                        <a:pt x="467" y="480"/>
                      </a:lnTo>
                      <a:lnTo>
                        <a:pt x="451" y="465"/>
                      </a:lnTo>
                      <a:lnTo>
                        <a:pt x="468" y="448"/>
                      </a:lnTo>
                      <a:lnTo>
                        <a:pt x="468" y="442"/>
                      </a:lnTo>
                      <a:lnTo>
                        <a:pt x="448" y="462"/>
                      </a:lnTo>
                      <a:lnTo>
                        <a:pt x="429" y="442"/>
                      </a:lnTo>
                      <a:lnTo>
                        <a:pt x="448" y="421"/>
                      </a:lnTo>
                      <a:lnTo>
                        <a:pt x="468" y="441"/>
                      </a:lnTo>
                      <a:lnTo>
                        <a:pt x="468" y="437"/>
                      </a:lnTo>
                      <a:lnTo>
                        <a:pt x="451" y="418"/>
                      </a:lnTo>
                      <a:lnTo>
                        <a:pt x="469" y="400"/>
                      </a:lnTo>
                      <a:lnTo>
                        <a:pt x="471" y="393"/>
                      </a:lnTo>
                      <a:lnTo>
                        <a:pt x="451" y="374"/>
                      </a:lnTo>
                      <a:lnTo>
                        <a:pt x="472" y="353"/>
                      </a:lnTo>
                      <a:lnTo>
                        <a:pt x="472" y="353"/>
                      </a:lnTo>
                      <a:lnTo>
                        <a:pt x="472" y="347"/>
                      </a:lnTo>
                      <a:lnTo>
                        <a:pt x="472" y="348"/>
                      </a:lnTo>
                      <a:lnTo>
                        <a:pt x="451" y="327"/>
                      </a:lnTo>
                      <a:lnTo>
                        <a:pt x="472" y="306"/>
                      </a:lnTo>
                      <a:lnTo>
                        <a:pt x="474" y="309"/>
                      </a:lnTo>
                      <a:lnTo>
                        <a:pt x="474" y="305"/>
                      </a:lnTo>
                      <a:lnTo>
                        <a:pt x="474" y="305"/>
                      </a:lnTo>
                      <a:lnTo>
                        <a:pt x="474" y="305"/>
                      </a:lnTo>
                      <a:lnTo>
                        <a:pt x="474" y="299"/>
                      </a:lnTo>
                      <a:lnTo>
                        <a:pt x="472" y="302"/>
                      </a:lnTo>
                      <a:lnTo>
                        <a:pt x="451" y="283"/>
                      </a:lnTo>
                      <a:lnTo>
                        <a:pt x="472" y="262"/>
                      </a:lnTo>
                      <a:lnTo>
                        <a:pt x="475" y="266"/>
                      </a:lnTo>
                      <a:lnTo>
                        <a:pt x="476" y="262"/>
                      </a:lnTo>
                      <a:lnTo>
                        <a:pt x="474" y="259"/>
                      </a:lnTo>
                      <a:lnTo>
                        <a:pt x="476" y="257"/>
                      </a:lnTo>
                      <a:lnTo>
                        <a:pt x="476" y="252"/>
                      </a:lnTo>
                      <a:lnTo>
                        <a:pt x="472" y="257"/>
                      </a:lnTo>
                      <a:lnTo>
                        <a:pt x="451" y="236"/>
                      </a:lnTo>
                      <a:lnTo>
                        <a:pt x="472" y="215"/>
                      </a:lnTo>
                      <a:lnTo>
                        <a:pt x="478" y="221"/>
                      </a:lnTo>
                      <a:lnTo>
                        <a:pt x="478" y="217"/>
                      </a:lnTo>
                      <a:lnTo>
                        <a:pt x="474" y="214"/>
                      </a:lnTo>
                      <a:lnTo>
                        <a:pt x="478" y="210"/>
                      </a:lnTo>
                      <a:lnTo>
                        <a:pt x="478" y="204"/>
                      </a:lnTo>
                      <a:lnTo>
                        <a:pt x="472" y="211"/>
                      </a:lnTo>
                      <a:lnTo>
                        <a:pt x="451" y="190"/>
                      </a:lnTo>
                      <a:lnTo>
                        <a:pt x="472" y="171"/>
                      </a:lnTo>
                      <a:lnTo>
                        <a:pt x="479" y="178"/>
                      </a:lnTo>
                      <a:lnTo>
                        <a:pt x="479" y="173"/>
                      </a:lnTo>
                      <a:lnTo>
                        <a:pt x="474" y="168"/>
                      </a:lnTo>
                      <a:lnTo>
                        <a:pt x="481" y="162"/>
                      </a:lnTo>
                      <a:lnTo>
                        <a:pt x="481" y="157"/>
                      </a:lnTo>
                      <a:lnTo>
                        <a:pt x="472" y="165"/>
                      </a:lnTo>
                      <a:lnTo>
                        <a:pt x="451" y="146"/>
                      </a:lnTo>
                      <a:lnTo>
                        <a:pt x="472" y="125"/>
                      </a:lnTo>
                      <a:lnTo>
                        <a:pt x="481" y="134"/>
                      </a:lnTo>
                      <a:lnTo>
                        <a:pt x="481" y="130"/>
                      </a:lnTo>
                      <a:lnTo>
                        <a:pt x="474" y="122"/>
                      </a:lnTo>
                      <a:lnTo>
                        <a:pt x="482" y="115"/>
                      </a:lnTo>
                      <a:lnTo>
                        <a:pt x="482" y="109"/>
                      </a:lnTo>
                      <a:lnTo>
                        <a:pt x="472" y="120"/>
                      </a:lnTo>
                      <a:lnTo>
                        <a:pt x="451" y="99"/>
                      </a:lnTo>
                      <a:lnTo>
                        <a:pt x="472" y="80"/>
                      </a:lnTo>
                      <a:lnTo>
                        <a:pt x="483" y="91"/>
                      </a:lnTo>
                      <a:lnTo>
                        <a:pt x="483" y="87"/>
                      </a:lnTo>
                      <a:lnTo>
                        <a:pt x="474" y="77"/>
                      </a:lnTo>
                      <a:lnTo>
                        <a:pt x="483" y="67"/>
                      </a:lnTo>
                      <a:lnTo>
                        <a:pt x="485" y="62"/>
                      </a:lnTo>
                      <a:lnTo>
                        <a:pt x="472" y="74"/>
                      </a:lnTo>
                      <a:lnTo>
                        <a:pt x="451" y="55"/>
                      </a:lnTo>
                      <a:lnTo>
                        <a:pt x="472" y="34"/>
                      </a:lnTo>
                      <a:lnTo>
                        <a:pt x="485" y="46"/>
                      </a:lnTo>
                      <a:lnTo>
                        <a:pt x="485" y="42"/>
                      </a:lnTo>
                      <a:lnTo>
                        <a:pt x="474" y="31"/>
                      </a:lnTo>
                      <a:lnTo>
                        <a:pt x="486" y="20"/>
                      </a:lnTo>
                      <a:lnTo>
                        <a:pt x="486" y="14"/>
                      </a:lnTo>
                      <a:lnTo>
                        <a:pt x="472" y="29"/>
                      </a:lnTo>
                      <a:lnTo>
                        <a:pt x="451" y="8"/>
                      </a:lnTo>
                      <a:lnTo>
                        <a:pt x="460" y="0"/>
                      </a:lnTo>
                      <a:lnTo>
                        <a:pt x="455" y="0"/>
                      </a:lnTo>
                      <a:lnTo>
                        <a:pt x="448" y="6"/>
                      </a:lnTo>
                      <a:lnTo>
                        <a:pt x="441" y="0"/>
                      </a:lnTo>
                      <a:lnTo>
                        <a:pt x="437" y="0"/>
                      </a:lnTo>
                      <a:lnTo>
                        <a:pt x="447" y="8"/>
                      </a:lnTo>
                      <a:lnTo>
                        <a:pt x="426" y="29"/>
                      </a:lnTo>
                      <a:lnTo>
                        <a:pt x="405" y="8"/>
                      </a:lnTo>
                      <a:lnTo>
                        <a:pt x="415" y="0"/>
                      </a:lnTo>
                      <a:lnTo>
                        <a:pt x="409" y="0"/>
                      </a:lnTo>
                      <a:lnTo>
                        <a:pt x="404" y="6"/>
                      </a:lnTo>
                      <a:lnTo>
                        <a:pt x="397" y="0"/>
                      </a:lnTo>
                      <a:lnTo>
                        <a:pt x="392" y="0"/>
                      </a:lnTo>
                      <a:lnTo>
                        <a:pt x="401" y="8"/>
                      </a:lnTo>
                      <a:lnTo>
                        <a:pt x="380" y="29"/>
                      </a:lnTo>
                      <a:lnTo>
                        <a:pt x="360" y="8"/>
                      </a:lnTo>
                      <a:lnTo>
                        <a:pt x="369" y="0"/>
                      </a:lnTo>
                      <a:lnTo>
                        <a:pt x="364" y="0"/>
                      </a:lnTo>
                      <a:lnTo>
                        <a:pt x="357" y="6"/>
                      </a:lnTo>
                      <a:lnTo>
                        <a:pt x="350" y="0"/>
                      </a:lnTo>
                      <a:lnTo>
                        <a:pt x="346" y="0"/>
                      </a:lnTo>
                      <a:lnTo>
                        <a:pt x="355" y="8"/>
                      </a:lnTo>
                      <a:lnTo>
                        <a:pt x="335" y="29"/>
                      </a:lnTo>
                      <a:lnTo>
                        <a:pt x="314" y="8"/>
                      </a:lnTo>
                      <a:lnTo>
                        <a:pt x="322" y="0"/>
                      </a:lnTo>
                      <a:lnTo>
                        <a:pt x="318" y="0"/>
                      </a:lnTo>
                      <a:lnTo>
                        <a:pt x="311" y="6"/>
                      </a:lnTo>
                      <a:lnTo>
                        <a:pt x="306" y="0"/>
                      </a:lnTo>
                      <a:lnTo>
                        <a:pt x="300" y="0"/>
                      </a:lnTo>
                      <a:lnTo>
                        <a:pt x="310" y="8"/>
                      </a:lnTo>
                      <a:lnTo>
                        <a:pt x="289" y="29"/>
                      </a:lnTo>
                      <a:lnTo>
                        <a:pt x="268" y="8"/>
                      </a:lnTo>
                      <a:lnTo>
                        <a:pt x="278" y="0"/>
                      </a:lnTo>
                      <a:lnTo>
                        <a:pt x="273" y="0"/>
                      </a:lnTo>
                      <a:lnTo>
                        <a:pt x="266" y="6"/>
                      </a:lnTo>
                      <a:lnTo>
                        <a:pt x="259" y="0"/>
                      </a:lnTo>
                      <a:lnTo>
                        <a:pt x="255" y="0"/>
                      </a:lnTo>
                      <a:lnTo>
                        <a:pt x="264" y="8"/>
                      </a:lnTo>
                      <a:lnTo>
                        <a:pt x="244" y="29"/>
                      </a:lnTo>
                      <a:lnTo>
                        <a:pt x="223" y="8"/>
                      </a:lnTo>
                      <a:lnTo>
                        <a:pt x="231" y="0"/>
                      </a:lnTo>
                      <a:lnTo>
                        <a:pt x="227" y="0"/>
                      </a:lnTo>
                      <a:lnTo>
                        <a:pt x="220" y="6"/>
                      </a:lnTo>
                      <a:lnTo>
                        <a:pt x="213" y="0"/>
                      </a:lnTo>
                      <a:lnTo>
                        <a:pt x="209" y="0"/>
                      </a:lnTo>
                      <a:lnTo>
                        <a:pt x="219" y="8"/>
                      </a:lnTo>
                      <a:lnTo>
                        <a:pt x="198" y="29"/>
                      </a:lnTo>
                      <a:lnTo>
                        <a:pt x="177" y="8"/>
                      </a:lnTo>
                      <a:lnTo>
                        <a:pt x="187" y="0"/>
                      </a:lnTo>
                      <a:lnTo>
                        <a:pt x="181" y="0"/>
                      </a:lnTo>
                      <a:lnTo>
                        <a:pt x="175" y="6"/>
                      </a:lnTo>
                      <a:lnTo>
                        <a:pt x="168" y="0"/>
                      </a:lnTo>
                      <a:lnTo>
                        <a:pt x="164" y="0"/>
                      </a:lnTo>
                      <a:lnTo>
                        <a:pt x="173" y="8"/>
                      </a:lnTo>
                      <a:lnTo>
                        <a:pt x="152" y="29"/>
                      </a:lnTo>
                      <a:lnTo>
                        <a:pt x="132" y="8"/>
                      </a:lnTo>
                      <a:lnTo>
                        <a:pt x="140" y="0"/>
                      </a:lnTo>
                      <a:lnTo>
                        <a:pt x="136" y="0"/>
                      </a:lnTo>
                      <a:lnTo>
                        <a:pt x="129" y="6"/>
                      </a:lnTo>
                      <a:lnTo>
                        <a:pt x="122" y="0"/>
                      </a:lnTo>
                      <a:lnTo>
                        <a:pt x="118" y="0"/>
                      </a:lnTo>
                      <a:lnTo>
                        <a:pt x="126" y="8"/>
                      </a:lnTo>
                      <a:lnTo>
                        <a:pt x="107" y="29"/>
                      </a:lnTo>
                      <a:lnTo>
                        <a:pt x="86" y="8"/>
                      </a:lnTo>
                      <a:lnTo>
                        <a:pt x="94" y="0"/>
                      </a:lnTo>
                      <a:lnTo>
                        <a:pt x="90" y="0"/>
                      </a:lnTo>
                      <a:lnTo>
                        <a:pt x="83" y="6"/>
                      </a:lnTo>
                      <a:lnTo>
                        <a:pt x="77" y="0"/>
                      </a:lnTo>
                      <a:lnTo>
                        <a:pt x="73" y="0"/>
                      </a:lnTo>
                      <a:lnTo>
                        <a:pt x="82" y="8"/>
                      </a:lnTo>
                      <a:lnTo>
                        <a:pt x="61" y="29"/>
                      </a:lnTo>
                      <a:lnTo>
                        <a:pt x="40" y="8"/>
                      </a:lnTo>
                      <a:lnTo>
                        <a:pt x="49" y="0"/>
                      </a:lnTo>
                      <a:lnTo>
                        <a:pt x="45" y="0"/>
                      </a:lnTo>
                      <a:lnTo>
                        <a:pt x="38" y="6"/>
                      </a:lnTo>
                      <a:lnTo>
                        <a:pt x="31" y="0"/>
                      </a:lnTo>
                      <a:lnTo>
                        <a:pt x="27" y="0"/>
                      </a:lnTo>
                      <a:lnTo>
                        <a:pt x="35" y="8"/>
                      </a:lnTo>
                      <a:lnTo>
                        <a:pt x="16" y="29"/>
                      </a:lnTo>
                      <a:lnTo>
                        <a:pt x="0" y="14"/>
                      </a:lnTo>
                      <a:lnTo>
                        <a:pt x="0" y="20"/>
                      </a:lnTo>
                      <a:lnTo>
                        <a:pt x="13" y="31"/>
                      </a:lnTo>
                      <a:lnTo>
                        <a:pt x="2" y="42"/>
                      </a:lnTo>
                      <a:lnTo>
                        <a:pt x="2" y="48"/>
                      </a:lnTo>
                      <a:lnTo>
                        <a:pt x="16" y="34"/>
                      </a:lnTo>
                      <a:lnTo>
                        <a:pt x="35" y="55"/>
                      </a:lnTo>
                      <a:lnTo>
                        <a:pt x="16" y="74"/>
                      </a:lnTo>
                      <a:lnTo>
                        <a:pt x="2" y="62"/>
                      </a:lnTo>
                      <a:lnTo>
                        <a:pt x="2" y="66"/>
                      </a:lnTo>
                      <a:lnTo>
                        <a:pt x="13" y="77"/>
                      </a:lnTo>
                      <a:lnTo>
                        <a:pt x="3" y="87"/>
                      </a:lnTo>
                      <a:lnTo>
                        <a:pt x="3" y="91"/>
                      </a:lnTo>
                      <a:lnTo>
                        <a:pt x="16" y="80"/>
                      </a:lnTo>
                      <a:lnTo>
                        <a:pt x="35" y="99"/>
                      </a:lnTo>
                      <a:lnTo>
                        <a:pt x="16" y="120"/>
                      </a:lnTo>
                      <a:lnTo>
                        <a:pt x="5" y="109"/>
                      </a:lnTo>
                      <a:lnTo>
                        <a:pt x="5" y="113"/>
                      </a:lnTo>
                      <a:lnTo>
                        <a:pt x="13" y="122"/>
                      </a:lnTo>
                      <a:lnTo>
                        <a:pt x="5" y="130"/>
                      </a:lnTo>
                      <a:lnTo>
                        <a:pt x="5" y="134"/>
                      </a:lnTo>
                      <a:lnTo>
                        <a:pt x="16" y="125"/>
                      </a:lnTo>
                      <a:lnTo>
                        <a:pt x="35" y="146"/>
                      </a:lnTo>
                      <a:lnTo>
                        <a:pt x="16" y="165"/>
                      </a:lnTo>
                      <a:lnTo>
                        <a:pt x="6" y="157"/>
                      </a:lnTo>
                      <a:lnTo>
                        <a:pt x="6" y="161"/>
                      </a:lnTo>
                      <a:lnTo>
                        <a:pt x="13" y="168"/>
                      </a:lnTo>
                      <a:lnTo>
                        <a:pt x="6" y="175"/>
                      </a:lnTo>
                      <a:lnTo>
                        <a:pt x="6" y="179"/>
                      </a:lnTo>
                      <a:lnTo>
                        <a:pt x="16" y="171"/>
                      </a:lnTo>
                      <a:lnTo>
                        <a:pt x="35" y="190"/>
                      </a:lnTo>
                      <a:lnTo>
                        <a:pt x="16" y="211"/>
                      </a:lnTo>
                      <a:lnTo>
                        <a:pt x="7" y="204"/>
                      </a:lnTo>
                      <a:lnTo>
                        <a:pt x="7" y="208"/>
                      </a:lnTo>
                      <a:lnTo>
                        <a:pt x="13" y="214"/>
                      </a:lnTo>
                      <a:lnTo>
                        <a:pt x="7" y="218"/>
                      </a:lnTo>
                      <a:lnTo>
                        <a:pt x="9" y="222"/>
                      </a:lnTo>
                      <a:lnTo>
                        <a:pt x="16" y="215"/>
                      </a:lnTo>
                      <a:lnTo>
                        <a:pt x="35" y="236"/>
                      </a:lnTo>
                      <a:lnTo>
                        <a:pt x="16" y="257"/>
                      </a:lnTo>
                      <a:lnTo>
                        <a:pt x="9" y="250"/>
                      </a:lnTo>
                      <a:lnTo>
                        <a:pt x="9" y="256"/>
                      </a:lnTo>
                      <a:lnTo>
                        <a:pt x="13" y="259"/>
                      </a:lnTo>
                      <a:lnTo>
                        <a:pt x="10" y="263"/>
                      </a:lnTo>
                      <a:lnTo>
                        <a:pt x="10" y="267"/>
                      </a:lnTo>
                      <a:lnTo>
                        <a:pt x="16" y="262"/>
                      </a:lnTo>
                      <a:lnTo>
                        <a:pt x="35" y="283"/>
                      </a:lnTo>
                      <a:lnTo>
                        <a:pt x="16" y="302"/>
                      </a:lnTo>
                      <a:lnTo>
                        <a:pt x="10" y="298"/>
                      </a:lnTo>
                      <a:lnTo>
                        <a:pt x="12" y="302"/>
                      </a:lnTo>
                      <a:lnTo>
                        <a:pt x="13" y="305"/>
                      </a:lnTo>
                      <a:lnTo>
                        <a:pt x="12" y="306"/>
                      </a:lnTo>
                      <a:lnTo>
                        <a:pt x="12" y="311"/>
                      </a:lnTo>
                      <a:lnTo>
                        <a:pt x="16" y="306"/>
                      </a:lnTo>
                      <a:lnTo>
                        <a:pt x="35" y="327"/>
                      </a:lnTo>
                      <a:lnTo>
                        <a:pt x="16" y="348"/>
                      </a:lnTo>
                      <a:lnTo>
                        <a:pt x="13" y="346"/>
                      </a:lnTo>
                      <a:lnTo>
                        <a:pt x="13" y="350"/>
                      </a:lnTo>
                      <a:lnTo>
                        <a:pt x="13" y="350"/>
                      </a:lnTo>
                      <a:lnTo>
                        <a:pt x="13" y="351"/>
                      </a:lnTo>
                      <a:lnTo>
                        <a:pt x="13" y="355"/>
                      </a:lnTo>
                      <a:lnTo>
                        <a:pt x="16" y="353"/>
                      </a:lnTo>
                      <a:lnTo>
                        <a:pt x="35" y="374"/>
                      </a:lnTo>
                      <a:lnTo>
                        <a:pt x="16" y="393"/>
                      </a:lnTo>
                      <a:lnTo>
                        <a:pt x="14" y="393"/>
                      </a:lnTo>
                      <a:lnTo>
                        <a:pt x="14" y="399"/>
                      </a:lnTo>
                      <a:lnTo>
                        <a:pt x="16" y="399"/>
                      </a:lnTo>
                      <a:lnTo>
                        <a:pt x="35" y="418"/>
                      </a:lnTo>
                      <a:lnTo>
                        <a:pt x="16" y="439"/>
                      </a:lnTo>
                      <a:lnTo>
                        <a:pt x="16" y="445"/>
                      </a:lnTo>
                      <a:lnTo>
                        <a:pt x="35" y="465"/>
                      </a:lnTo>
                      <a:lnTo>
                        <a:pt x="17" y="483"/>
                      </a:lnTo>
                      <a:lnTo>
                        <a:pt x="17" y="487"/>
                      </a:lnTo>
                      <a:lnTo>
                        <a:pt x="38" y="467"/>
                      </a:lnTo>
                      <a:lnTo>
                        <a:pt x="59" y="487"/>
                      </a:lnTo>
                      <a:lnTo>
                        <a:pt x="38" y="508"/>
                      </a:lnTo>
                      <a:lnTo>
                        <a:pt x="17" y="487"/>
                      </a:lnTo>
                      <a:lnTo>
                        <a:pt x="19" y="493"/>
                      </a:lnTo>
                      <a:lnTo>
                        <a:pt x="35" y="511"/>
                      </a:lnTo>
                      <a:lnTo>
                        <a:pt x="19" y="526"/>
                      </a:lnTo>
                      <a:lnTo>
                        <a:pt x="20" y="532"/>
                      </a:lnTo>
                      <a:lnTo>
                        <a:pt x="38" y="512"/>
                      </a:lnTo>
                      <a:lnTo>
                        <a:pt x="59" y="533"/>
                      </a:lnTo>
                      <a:lnTo>
                        <a:pt x="41" y="550"/>
                      </a:lnTo>
                      <a:lnTo>
                        <a:pt x="47" y="550"/>
                      </a:lnTo>
                      <a:lnTo>
                        <a:pt x="61" y="535"/>
                      </a:lnTo>
                      <a:lnTo>
                        <a:pt x="76" y="550"/>
                      </a:lnTo>
                      <a:lnTo>
                        <a:pt x="80" y="550"/>
                      </a:lnTo>
                      <a:lnTo>
                        <a:pt x="63" y="533"/>
                      </a:lnTo>
                      <a:lnTo>
                        <a:pt x="83" y="512"/>
                      </a:lnTo>
                      <a:lnTo>
                        <a:pt x="104" y="533"/>
                      </a:lnTo>
                      <a:lnTo>
                        <a:pt x="87" y="550"/>
                      </a:lnTo>
                      <a:lnTo>
                        <a:pt x="91" y="550"/>
                      </a:lnTo>
                      <a:lnTo>
                        <a:pt x="107" y="535"/>
                      </a:lnTo>
                      <a:lnTo>
                        <a:pt x="121" y="550"/>
                      </a:lnTo>
                      <a:lnTo>
                        <a:pt x="126" y="550"/>
                      </a:lnTo>
                      <a:lnTo>
                        <a:pt x="108" y="533"/>
                      </a:lnTo>
                      <a:lnTo>
                        <a:pt x="129" y="512"/>
                      </a:lnTo>
                      <a:lnTo>
                        <a:pt x="150" y="533"/>
                      </a:lnTo>
                      <a:lnTo>
                        <a:pt x="133" y="550"/>
                      </a:lnTo>
                      <a:lnTo>
                        <a:pt x="138" y="550"/>
                      </a:lnTo>
                      <a:lnTo>
                        <a:pt x="152" y="535"/>
                      </a:lnTo>
                      <a:lnTo>
                        <a:pt x="167" y="550"/>
                      </a:lnTo>
                      <a:lnTo>
                        <a:pt x="171" y="550"/>
                      </a:lnTo>
                      <a:lnTo>
                        <a:pt x="154" y="533"/>
                      </a:lnTo>
                      <a:lnTo>
                        <a:pt x="175" y="512"/>
                      </a:lnTo>
                      <a:lnTo>
                        <a:pt x="195" y="533"/>
                      </a:lnTo>
                      <a:lnTo>
                        <a:pt x="178" y="550"/>
                      </a:lnTo>
                      <a:lnTo>
                        <a:pt x="182" y="550"/>
                      </a:lnTo>
                      <a:lnTo>
                        <a:pt x="198" y="535"/>
                      </a:lnTo>
                      <a:lnTo>
                        <a:pt x="213" y="550"/>
                      </a:lnTo>
                      <a:lnTo>
                        <a:pt x="217" y="550"/>
                      </a:lnTo>
                      <a:lnTo>
                        <a:pt x="201" y="533"/>
                      </a:lnTo>
                      <a:lnTo>
                        <a:pt x="220" y="512"/>
                      </a:lnTo>
                      <a:lnTo>
                        <a:pt x="241" y="533"/>
                      </a:lnTo>
                      <a:lnTo>
                        <a:pt x="224" y="550"/>
                      </a:lnTo>
                      <a:lnTo>
                        <a:pt x="229" y="550"/>
                      </a:lnTo>
                      <a:lnTo>
                        <a:pt x="244" y="535"/>
                      </a:lnTo>
                      <a:lnTo>
                        <a:pt x="258" y="550"/>
                      </a:lnTo>
                      <a:lnTo>
                        <a:pt x="262" y="550"/>
                      </a:lnTo>
                      <a:lnTo>
                        <a:pt x="245" y="533"/>
                      </a:lnTo>
                      <a:lnTo>
                        <a:pt x="266" y="512"/>
                      </a:lnTo>
                      <a:lnTo>
                        <a:pt x="287" y="533"/>
                      </a:lnTo>
                      <a:lnTo>
                        <a:pt x="269" y="550"/>
                      </a:lnTo>
                      <a:lnTo>
                        <a:pt x="275" y="550"/>
                      </a:lnTo>
                      <a:lnTo>
                        <a:pt x="289" y="535"/>
                      </a:lnTo>
                      <a:lnTo>
                        <a:pt x="304" y="550"/>
                      </a:lnTo>
                      <a:lnTo>
                        <a:pt x="308" y="550"/>
                      </a:lnTo>
                      <a:lnTo>
                        <a:pt x="292" y="533"/>
                      </a:lnTo>
                      <a:lnTo>
                        <a:pt x="311" y="512"/>
                      </a:lnTo>
                      <a:lnTo>
                        <a:pt x="332" y="533"/>
                      </a:lnTo>
                      <a:lnTo>
                        <a:pt x="315" y="550"/>
                      </a:lnTo>
                      <a:lnTo>
                        <a:pt x="320" y="550"/>
                      </a:lnTo>
                      <a:lnTo>
                        <a:pt x="335" y="535"/>
                      </a:lnTo>
                      <a:lnTo>
                        <a:pt x="349" y="550"/>
                      </a:lnTo>
                      <a:lnTo>
                        <a:pt x="353" y="550"/>
                      </a:lnTo>
                      <a:lnTo>
                        <a:pt x="336" y="533"/>
                      </a:lnTo>
                      <a:lnTo>
                        <a:pt x="357" y="512"/>
                      </a:lnTo>
                      <a:lnTo>
                        <a:pt x="378" y="533"/>
                      </a:lnTo>
                      <a:lnTo>
                        <a:pt x="362" y="550"/>
                      </a:lnTo>
                      <a:lnTo>
                        <a:pt x="366" y="550"/>
                      </a:lnTo>
                      <a:lnTo>
                        <a:pt x="380" y="535"/>
                      </a:lnTo>
                      <a:lnTo>
                        <a:pt x="395" y="550"/>
                      </a:lnTo>
                      <a:lnTo>
                        <a:pt x="399" y="550"/>
                      </a:lnTo>
                      <a:lnTo>
                        <a:pt x="383" y="533"/>
                      </a:lnTo>
                      <a:lnTo>
                        <a:pt x="404" y="512"/>
                      </a:lnTo>
                      <a:lnTo>
                        <a:pt x="423" y="533"/>
                      </a:lnTo>
                      <a:lnTo>
                        <a:pt x="406" y="550"/>
                      </a:lnTo>
                      <a:lnTo>
                        <a:pt x="411" y="550"/>
                      </a:lnTo>
                      <a:lnTo>
                        <a:pt x="426" y="535"/>
                      </a:lnTo>
                      <a:lnTo>
                        <a:pt x="440" y="550"/>
                      </a:lnTo>
                      <a:lnTo>
                        <a:pt x="446" y="550"/>
                      </a:lnTo>
                      <a:lnTo>
                        <a:pt x="429" y="533"/>
                      </a:lnTo>
                      <a:lnTo>
                        <a:pt x="448" y="512"/>
                      </a:lnTo>
                      <a:lnTo>
                        <a:pt x="465" y="528"/>
                      </a:lnTo>
                      <a:lnTo>
                        <a:pt x="465" y="523"/>
                      </a:lnTo>
                      <a:lnTo>
                        <a:pt x="451" y="511"/>
                      </a:lnTo>
                      <a:lnTo>
                        <a:pt x="467" y="495"/>
                      </a:lnTo>
                      <a:close/>
                      <a:moveTo>
                        <a:pt x="447" y="465"/>
                      </a:moveTo>
                      <a:lnTo>
                        <a:pt x="426" y="486"/>
                      </a:lnTo>
                      <a:lnTo>
                        <a:pt x="405" y="465"/>
                      </a:lnTo>
                      <a:lnTo>
                        <a:pt x="426" y="444"/>
                      </a:lnTo>
                      <a:lnTo>
                        <a:pt x="447" y="465"/>
                      </a:lnTo>
                      <a:close/>
                      <a:moveTo>
                        <a:pt x="154" y="259"/>
                      </a:moveTo>
                      <a:lnTo>
                        <a:pt x="175" y="239"/>
                      </a:lnTo>
                      <a:lnTo>
                        <a:pt x="195" y="259"/>
                      </a:lnTo>
                      <a:lnTo>
                        <a:pt x="175" y="280"/>
                      </a:lnTo>
                      <a:lnTo>
                        <a:pt x="154" y="259"/>
                      </a:lnTo>
                      <a:close/>
                      <a:moveTo>
                        <a:pt x="173" y="283"/>
                      </a:moveTo>
                      <a:lnTo>
                        <a:pt x="152" y="302"/>
                      </a:lnTo>
                      <a:lnTo>
                        <a:pt x="132" y="283"/>
                      </a:lnTo>
                      <a:lnTo>
                        <a:pt x="152" y="262"/>
                      </a:lnTo>
                      <a:lnTo>
                        <a:pt x="173" y="283"/>
                      </a:lnTo>
                      <a:close/>
                      <a:moveTo>
                        <a:pt x="198" y="262"/>
                      </a:moveTo>
                      <a:lnTo>
                        <a:pt x="219" y="283"/>
                      </a:lnTo>
                      <a:lnTo>
                        <a:pt x="198" y="302"/>
                      </a:lnTo>
                      <a:lnTo>
                        <a:pt x="177" y="283"/>
                      </a:lnTo>
                      <a:lnTo>
                        <a:pt x="198" y="262"/>
                      </a:lnTo>
                      <a:close/>
                      <a:moveTo>
                        <a:pt x="201" y="259"/>
                      </a:moveTo>
                      <a:lnTo>
                        <a:pt x="220" y="239"/>
                      </a:lnTo>
                      <a:lnTo>
                        <a:pt x="241" y="259"/>
                      </a:lnTo>
                      <a:lnTo>
                        <a:pt x="220" y="280"/>
                      </a:lnTo>
                      <a:lnTo>
                        <a:pt x="201" y="259"/>
                      </a:lnTo>
                      <a:close/>
                      <a:moveTo>
                        <a:pt x="244" y="262"/>
                      </a:moveTo>
                      <a:lnTo>
                        <a:pt x="264" y="283"/>
                      </a:lnTo>
                      <a:lnTo>
                        <a:pt x="244" y="302"/>
                      </a:lnTo>
                      <a:lnTo>
                        <a:pt x="223" y="283"/>
                      </a:lnTo>
                      <a:lnTo>
                        <a:pt x="244" y="262"/>
                      </a:lnTo>
                      <a:close/>
                      <a:moveTo>
                        <a:pt x="245" y="259"/>
                      </a:moveTo>
                      <a:lnTo>
                        <a:pt x="266" y="239"/>
                      </a:lnTo>
                      <a:lnTo>
                        <a:pt x="287" y="259"/>
                      </a:lnTo>
                      <a:lnTo>
                        <a:pt x="266" y="280"/>
                      </a:lnTo>
                      <a:lnTo>
                        <a:pt x="245" y="259"/>
                      </a:lnTo>
                      <a:close/>
                      <a:moveTo>
                        <a:pt x="289" y="262"/>
                      </a:moveTo>
                      <a:lnTo>
                        <a:pt x="310" y="283"/>
                      </a:lnTo>
                      <a:lnTo>
                        <a:pt x="289" y="302"/>
                      </a:lnTo>
                      <a:lnTo>
                        <a:pt x="268" y="283"/>
                      </a:lnTo>
                      <a:lnTo>
                        <a:pt x="289" y="262"/>
                      </a:lnTo>
                      <a:close/>
                      <a:moveTo>
                        <a:pt x="292" y="259"/>
                      </a:moveTo>
                      <a:lnTo>
                        <a:pt x="311" y="239"/>
                      </a:lnTo>
                      <a:lnTo>
                        <a:pt x="332" y="259"/>
                      </a:lnTo>
                      <a:lnTo>
                        <a:pt x="311" y="280"/>
                      </a:lnTo>
                      <a:lnTo>
                        <a:pt x="292" y="259"/>
                      </a:lnTo>
                      <a:close/>
                      <a:moveTo>
                        <a:pt x="335" y="262"/>
                      </a:moveTo>
                      <a:lnTo>
                        <a:pt x="355" y="283"/>
                      </a:lnTo>
                      <a:lnTo>
                        <a:pt x="335" y="302"/>
                      </a:lnTo>
                      <a:lnTo>
                        <a:pt x="314" y="283"/>
                      </a:lnTo>
                      <a:lnTo>
                        <a:pt x="335" y="262"/>
                      </a:lnTo>
                      <a:close/>
                      <a:moveTo>
                        <a:pt x="336" y="259"/>
                      </a:moveTo>
                      <a:lnTo>
                        <a:pt x="357" y="239"/>
                      </a:lnTo>
                      <a:lnTo>
                        <a:pt x="378" y="259"/>
                      </a:lnTo>
                      <a:lnTo>
                        <a:pt x="357" y="280"/>
                      </a:lnTo>
                      <a:lnTo>
                        <a:pt x="336" y="259"/>
                      </a:lnTo>
                      <a:close/>
                      <a:moveTo>
                        <a:pt x="336" y="214"/>
                      </a:moveTo>
                      <a:lnTo>
                        <a:pt x="357" y="193"/>
                      </a:lnTo>
                      <a:lnTo>
                        <a:pt x="378" y="214"/>
                      </a:lnTo>
                      <a:lnTo>
                        <a:pt x="357" y="234"/>
                      </a:lnTo>
                      <a:lnTo>
                        <a:pt x="336" y="214"/>
                      </a:lnTo>
                      <a:close/>
                      <a:moveTo>
                        <a:pt x="355" y="236"/>
                      </a:moveTo>
                      <a:lnTo>
                        <a:pt x="335" y="257"/>
                      </a:lnTo>
                      <a:lnTo>
                        <a:pt x="314" y="236"/>
                      </a:lnTo>
                      <a:lnTo>
                        <a:pt x="335" y="215"/>
                      </a:lnTo>
                      <a:lnTo>
                        <a:pt x="355" y="236"/>
                      </a:lnTo>
                      <a:close/>
                      <a:moveTo>
                        <a:pt x="311" y="234"/>
                      </a:moveTo>
                      <a:lnTo>
                        <a:pt x="292" y="214"/>
                      </a:lnTo>
                      <a:lnTo>
                        <a:pt x="311" y="193"/>
                      </a:lnTo>
                      <a:lnTo>
                        <a:pt x="332" y="214"/>
                      </a:lnTo>
                      <a:lnTo>
                        <a:pt x="311" y="234"/>
                      </a:lnTo>
                      <a:close/>
                      <a:moveTo>
                        <a:pt x="310" y="236"/>
                      </a:moveTo>
                      <a:lnTo>
                        <a:pt x="289" y="257"/>
                      </a:lnTo>
                      <a:lnTo>
                        <a:pt x="268" y="236"/>
                      </a:lnTo>
                      <a:lnTo>
                        <a:pt x="289" y="215"/>
                      </a:lnTo>
                      <a:lnTo>
                        <a:pt x="310" y="236"/>
                      </a:lnTo>
                      <a:close/>
                      <a:moveTo>
                        <a:pt x="266" y="234"/>
                      </a:moveTo>
                      <a:lnTo>
                        <a:pt x="245" y="214"/>
                      </a:lnTo>
                      <a:lnTo>
                        <a:pt x="266" y="193"/>
                      </a:lnTo>
                      <a:lnTo>
                        <a:pt x="287" y="214"/>
                      </a:lnTo>
                      <a:lnTo>
                        <a:pt x="266" y="234"/>
                      </a:lnTo>
                      <a:close/>
                      <a:moveTo>
                        <a:pt x="264" y="236"/>
                      </a:moveTo>
                      <a:lnTo>
                        <a:pt x="244" y="257"/>
                      </a:lnTo>
                      <a:lnTo>
                        <a:pt x="223" y="236"/>
                      </a:lnTo>
                      <a:lnTo>
                        <a:pt x="244" y="215"/>
                      </a:lnTo>
                      <a:lnTo>
                        <a:pt x="264" y="236"/>
                      </a:lnTo>
                      <a:close/>
                      <a:moveTo>
                        <a:pt x="220" y="234"/>
                      </a:moveTo>
                      <a:lnTo>
                        <a:pt x="201" y="214"/>
                      </a:lnTo>
                      <a:lnTo>
                        <a:pt x="220" y="193"/>
                      </a:lnTo>
                      <a:lnTo>
                        <a:pt x="241" y="214"/>
                      </a:lnTo>
                      <a:lnTo>
                        <a:pt x="220" y="234"/>
                      </a:lnTo>
                      <a:close/>
                      <a:moveTo>
                        <a:pt x="219" y="236"/>
                      </a:moveTo>
                      <a:lnTo>
                        <a:pt x="198" y="257"/>
                      </a:lnTo>
                      <a:lnTo>
                        <a:pt x="177" y="236"/>
                      </a:lnTo>
                      <a:lnTo>
                        <a:pt x="198" y="215"/>
                      </a:lnTo>
                      <a:lnTo>
                        <a:pt x="219" y="236"/>
                      </a:lnTo>
                      <a:close/>
                      <a:moveTo>
                        <a:pt x="175" y="234"/>
                      </a:moveTo>
                      <a:lnTo>
                        <a:pt x="154" y="214"/>
                      </a:lnTo>
                      <a:lnTo>
                        <a:pt x="175" y="193"/>
                      </a:lnTo>
                      <a:lnTo>
                        <a:pt x="195" y="214"/>
                      </a:lnTo>
                      <a:lnTo>
                        <a:pt x="175" y="234"/>
                      </a:lnTo>
                      <a:close/>
                      <a:moveTo>
                        <a:pt x="173" y="236"/>
                      </a:moveTo>
                      <a:lnTo>
                        <a:pt x="152" y="257"/>
                      </a:lnTo>
                      <a:lnTo>
                        <a:pt x="132" y="236"/>
                      </a:lnTo>
                      <a:lnTo>
                        <a:pt x="152" y="215"/>
                      </a:lnTo>
                      <a:lnTo>
                        <a:pt x="173" y="236"/>
                      </a:lnTo>
                      <a:close/>
                      <a:moveTo>
                        <a:pt x="129" y="234"/>
                      </a:moveTo>
                      <a:lnTo>
                        <a:pt x="108" y="214"/>
                      </a:lnTo>
                      <a:lnTo>
                        <a:pt x="129" y="193"/>
                      </a:lnTo>
                      <a:lnTo>
                        <a:pt x="150" y="214"/>
                      </a:lnTo>
                      <a:lnTo>
                        <a:pt x="129" y="234"/>
                      </a:lnTo>
                      <a:close/>
                      <a:moveTo>
                        <a:pt x="150" y="259"/>
                      </a:moveTo>
                      <a:lnTo>
                        <a:pt x="129" y="280"/>
                      </a:lnTo>
                      <a:lnTo>
                        <a:pt x="108" y="259"/>
                      </a:lnTo>
                      <a:lnTo>
                        <a:pt x="129" y="239"/>
                      </a:lnTo>
                      <a:lnTo>
                        <a:pt x="150" y="259"/>
                      </a:lnTo>
                      <a:close/>
                      <a:moveTo>
                        <a:pt x="150" y="305"/>
                      </a:moveTo>
                      <a:lnTo>
                        <a:pt x="129" y="326"/>
                      </a:lnTo>
                      <a:lnTo>
                        <a:pt x="108" y="305"/>
                      </a:lnTo>
                      <a:lnTo>
                        <a:pt x="129" y="284"/>
                      </a:lnTo>
                      <a:lnTo>
                        <a:pt x="150" y="305"/>
                      </a:lnTo>
                      <a:close/>
                      <a:moveTo>
                        <a:pt x="152" y="306"/>
                      </a:moveTo>
                      <a:lnTo>
                        <a:pt x="173" y="327"/>
                      </a:lnTo>
                      <a:lnTo>
                        <a:pt x="152" y="348"/>
                      </a:lnTo>
                      <a:lnTo>
                        <a:pt x="132" y="327"/>
                      </a:lnTo>
                      <a:lnTo>
                        <a:pt x="152" y="306"/>
                      </a:lnTo>
                      <a:close/>
                      <a:moveTo>
                        <a:pt x="154" y="305"/>
                      </a:moveTo>
                      <a:lnTo>
                        <a:pt x="175" y="284"/>
                      </a:lnTo>
                      <a:lnTo>
                        <a:pt x="195" y="305"/>
                      </a:lnTo>
                      <a:lnTo>
                        <a:pt x="175" y="326"/>
                      </a:lnTo>
                      <a:lnTo>
                        <a:pt x="154" y="305"/>
                      </a:lnTo>
                      <a:close/>
                      <a:moveTo>
                        <a:pt x="198" y="306"/>
                      </a:moveTo>
                      <a:lnTo>
                        <a:pt x="219" y="327"/>
                      </a:lnTo>
                      <a:lnTo>
                        <a:pt x="198" y="348"/>
                      </a:lnTo>
                      <a:lnTo>
                        <a:pt x="177" y="327"/>
                      </a:lnTo>
                      <a:lnTo>
                        <a:pt x="198" y="306"/>
                      </a:lnTo>
                      <a:close/>
                      <a:moveTo>
                        <a:pt x="201" y="305"/>
                      </a:moveTo>
                      <a:lnTo>
                        <a:pt x="220" y="284"/>
                      </a:lnTo>
                      <a:lnTo>
                        <a:pt x="241" y="305"/>
                      </a:lnTo>
                      <a:lnTo>
                        <a:pt x="220" y="326"/>
                      </a:lnTo>
                      <a:lnTo>
                        <a:pt x="201" y="305"/>
                      </a:lnTo>
                      <a:close/>
                      <a:moveTo>
                        <a:pt x="244" y="306"/>
                      </a:moveTo>
                      <a:lnTo>
                        <a:pt x="264" y="327"/>
                      </a:lnTo>
                      <a:lnTo>
                        <a:pt x="244" y="348"/>
                      </a:lnTo>
                      <a:lnTo>
                        <a:pt x="223" y="327"/>
                      </a:lnTo>
                      <a:lnTo>
                        <a:pt x="244" y="306"/>
                      </a:lnTo>
                      <a:close/>
                      <a:moveTo>
                        <a:pt x="245" y="305"/>
                      </a:moveTo>
                      <a:lnTo>
                        <a:pt x="266" y="284"/>
                      </a:lnTo>
                      <a:lnTo>
                        <a:pt x="287" y="305"/>
                      </a:lnTo>
                      <a:lnTo>
                        <a:pt x="266" y="326"/>
                      </a:lnTo>
                      <a:lnTo>
                        <a:pt x="245" y="305"/>
                      </a:lnTo>
                      <a:close/>
                      <a:moveTo>
                        <a:pt x="289" y="306"/>
                      </a:moveTo>
                      <a:lnTo>
                        <a:pt x="310" y="327"/>
                      </a:lnTo>
                      <a:lnTo>
                        <a:pt x="289" y="348"/>
                      </a:lnTo>
                      <a:lnTo>
                        <a:pt x="268" y="327"/>
                      </a:lnTo>
                      <a:lnTo>
                        <a:pt x="289" y="306"/>
                      </a:lnTo>
                      <a:close/>
                      <a:moveTo>
                        <a:pt x="292" y="305"/>
                      </a:moveTo>
                      <a:lnTo>
                        <a:pt x="311" y="284"/>
                      </a:lnTo>
                      <a:lnTo>
                        <a:pt x="332" y="305"/>
                      </a:lnTo>
                      <a:lnTo>
                        <a:pt x="311" y="326"/>
                      </a:lnTo>
                      <a:lnTo>
                        <a:pt x="292" y="305"/>
                      </a:lnTo>
                      <a:close/>
                      <a:moveTo>
                        <a:pt x="335" y="306"/>
                      </a:moveTo>
                      <a:lnTo>
                        <a:pt x="355" y="327"/>
                      </a:lnTo>
                      <a:lnTo>
                        <a:pt x="335" y="348"/>
                      </a:lnTo>
                      <a:lnTo>
                        <a:pt x="314" y="327"/>
                      </a:lnTo>
                      <a:lnTo>
                        <a:pt x="335" y="306"/>
                      </a:lnTo>
                      <a:close/>
                      <a:moveTo>
                        <a:pt x="336" y="305"/>
                      </a:moveTo>
                      <a:lnTo>
                        <a:pt x="357" y="284"/>
                      </a:lnTo>
                      <a:lnTo>
                        <a:pt x="378" y="305"/>
                      </a:lnTo>
                      <a:lnTo>
                        <a:pt x="357" y="326"/>
                      </a:lnTo>
                      <a:lnTo>
                        <a:pt x="336" y="305"/>
                      </a:lnTo>
                      <a:close/>
                      <a:moveTo>
                        <a:pt x="380" y="306"/>
                      </a:moveTo>
                      <a:lnTo>
                        <a:pt x="401" y="327"/>
                      </a:lnTo>
                      <a:lnTo>
                        <a:pt x="380" y="348"/>
                      </a:lnTo>
                      <a:lnTo>
                        <a:pt x="360" y="327"/>
                      </a:lnTo>
                      <a:lnTo>
                        <a:pt x="380" y="306"/>
                      </a:lnTo>
                      <a:close/>
                      <a:moveTo>
                        <a:pt x="360" y="283"/>
                      </a:moveTo>
                      <a:lnTo>
                        <a:pt x="380" y="262"/>
                      </a:lnTo>
                      <a:lnTo>
                        <a:pt x="401" y="283"/>
                      </a:lnTo>
                      <a:lnTo>
                        <a:pt x="380" y="302"/>
                      </a:lnTo>
                      <a:lnTo>
                        <a:pt x="360" y="283"/>
                      </a:lnTo>
                      <a:close/>
                      <a:moveTo>
                        <a:pt x="360" y="236"/>
                      </a:moveTo>
                      <a:lnTo>
                        <a:pt x="380" y="215"/>
                      </a:lnTo>
                      <a:lnTo>
                        <a:pt x="401" y="236"/>
                      </a:lnTo>
                      <a:lnTo>
                        <a:pt x="380" y="257"/>
                      </a:lnTo>
                      <a:lnTo>
                        <a:pt x="360" y="236"/>
                      </a:lnTo>
                      <a:close/>
                      <a:moveTo>
                        <a:pt x="360" y="190"/>
                      </a:moveTo>
                      <a:lnTo>
                        <a:pt x="380" y="171"/>
                      </a:lnTo>
                      <a:lnTo>
                        <a:pt x="401" y="190"/>
                      </a:lnTo>
                      <a:lnTo>
                        <a:pt x="380" y="211"/>
                      </a:lnTo>
                      <a:lnTo>
                        <a:pt x="360" y="190"/>
                      </a:lnTo>
                      <a:close/>
                      <a:moveTo>
                        <a:pt x="357" y="189"/>
                      </a:moveTo>
                      <a:lnTo>
                        <a:pt x="336" y="168"/>
                      </a:lnTo>
                      <a:lnTo>
                        <a:pt x="357" y="147"/>
                      </a:lnTo>
                      <a:lnTo>
                        <a:pt x="378" y="168"/>
                      </a:lnTo>
                      <a:lnTo>
                        <a:pt x="357" y="189"/>
                      </a:lnTo>
                      <a:close/>
                      <a:moveTo>
                        <a:pt x="355" y="190"/>
                      </a:moveTo>
                      <a:lnTo>
                        <a:pt x="335" y="211"/>
                      </a:lnTo>
                      <a:lnTo>
                        <a:pt x="314" y="190"/>
                      </a:lnTo>
                      <a:lnTo>
                        <a:pt x="335" y="171"/>
                      </a:lnTo>
                      <a:lnTo>
                        <a:pt x="355" y="190"/>
                      </a:lnTo>
                      <a:close/>
                      <a:moveTo>
                        <a:pt x="311" y="189"/>
                      </a:moveTo>
                      <a:lnTo>
                        <a:pt x="292" y="168"/>
                      </a:lnTo>
                      <a:lnTo>
                        <a:pt x="311" y="147"/>
                      </a:lnTo>
                      <a:lnTo>
                        <a:pt x="332" y="168"/>
                      </a:lnTo>
                      <a:lnTo>
                        <a:pt x="311" y="189"/>
                      </a:lnTo>
                      <a:close/>
                      <a:moveTo>
                        <a:pt x="310" y="190"/>
                      </a:moveTo>
                      <a:lnTo>
                        <a:pt x="289" y="211"/>
                      </a:lnTo>
                      <a:lnTo>
                        <a:pt x="268" y="190"/>
                      </a:lnTo>
                      <a:lnTo>
                        <a:pt x="289" y="171"/>
                      </a:lnTo>
                      <a:lnTo>
                        <a:pt x="310" y="190"/>
                      </a:lnTo>
                      <a:close/>
                      <a:moveTo>
                        <a:pt x="266" y="189"/>
                      </a:moveTo>
                      <a:lnTo>
                        <a:pt x="245" y="168"/>
                      </a:lnTo>
                      <a:lnTo>
                        <a:pt x="266" y="147"/>
                      </a:lnTo>
                      <a:lnTo>
                        <a:pt x="287" y="168"/>
                      </a:lnTo>
                      <a:lnTo>
                        <a:pt x="266" y="189"/>
                      </a:lnTo>
                      <a:close/>
                      <a:moveTo>
                        <a:pt x="264" y="190"/>
                      </a:moveTo>
                      <a:lnTo>
                        <a:pt x="244" y="211"/>
                      </a:lnTo>
                      <a:lnTo>
                        <a:pt x="223" y="190"/>
                      </a:lnTo>
                      <a:lnTo>
                        <a:pt x="244" y="171"/>
                      </a:lnTo>
                      <a:lnTo>
                        <a:pt x="264" y="190"/>
                      </a:lnTo>
                      <a:close/>
                      <a:moveTo>
                        <a:pt x="220" y="189"/>
                      </a:moveTo>
                      <a:lnTo>
                        <a:pt x="201" y="168"/>
                      </a:lnTo>
                      <a:lnTo>
                        <a:pt x="220" y="147"/>
                      </a:lnTo>
                      <a:lnTo>
                        <a:pt x="241" y="168"/>
                      </a:lnTo>
                      <a:lnTo>
                        <a:pt x="220" y="189"/>
                      </a:lnTo>
                      <a:close/>
                      <a:moveTo>
                        <a:pt x="219" y="190"/>
                      </a:moveTo>
                      <a:lnTo>
                        <a:pt x="198" y="211"/>
                      </a:lnTo>
                      <a:lnTo>
                        <a:pt x="177" y="190"/>
                      </a:lnTo>
                      <a:lnTo>
                        <a:pt x="198" y="171"/>
                      </a:lnTo>
                      <a:lnTo>
                        <a:pt x="219" y="190"/>
                      </a:lnTo>
                      <a:close/>
                      <a:moveTo>
                        <a:pt x="175" y="189"/>
                      </a:moveTo>
                      <a:lnTo>
                        <a:pt x="154" y="168"/>
                      </a:lnTo>
                      <a:lnTo>
                        <a:pt x="175" y="147"/>
                      </a:lnTo>
                      <a:lnTo>
                        <a:pt x="195" y="168"/>
                      </a:lnTo>
                      <a:lnTo>
                        <a:pt x="175" y="189"/>
                      </a:lnTo>
                      <a:close/>
                      <a:moveTo>
                        <a:pt x="173" y="190"/>
                      </a:moveTo>
                      <a:lnTo>
                        <a:pt x="152" y="211"/>
                      </a:lnTo>
                      <a:lnTo>
                        <a:pt x="132" y="190"/>
                      </a:lnTo>
                      <a:lnTo>
                        <a:pt x="152" y="171"/>
                      </a:lnTo>
                      <a:lnTo>
                        <a:pt x="173" y="190"/>
                      </a:lnTo>
                      <a:close/>
                      <a:moveTo>
                        <a:pt x="129" y="189"/>
                      </a:moveTo>
                      <a:lnTo>
                        <a:pt x="108" y="168"/>
                      </a:lnTo>
                      <a:lnTo>
                        <a:pt x="129" y="147"/>
                      </a:lnTo>
                      <a:lnTo>
                        <a:pt x="150" y="168"/>
                      </a:lnTo>
                      <a:lnTo>
                        <a:pt x="129" y="189"/>
                      </a:lnTo>
                      <a:close/>
                      <a:moveTo>
                        <a:pt x="126" y="190"/>
                      </a:moveTo>
                      <a:lnTo>
                        <a:pt x="107" y="211"/>
                      </a:lnTo>
                      <a:lnTo>
                        <a:pt x="86" y="190"/>
                      </a:lnTo>
                      <a:lnTo>
                        <a:pt x="107" y="171"/>
                      </a:lnTo>
                      <a:lnTo>
                        <a:pt x="126" y="190"/>
                      </a:lnTo>
                      <a:close/>
                      <a:moveTo>
                        <a:pt x="126" y="236"/>
                      </a:moveTo>
                      <a:lnTo>
                        <a:pt x="107" y="257"/>
                      </a:lnTo>
                      <a:lnTo>
                        <a:pt x="86" y="236"/>
                      </a:lnTo>
                      <a:lnTo>
                        <a:pt x="107" y="215"/>
                      </a:lnTo>
                      <a:lnTo>
                        <a:pt x="126" y="236"/>
                      </a:lnTo>
                      <a:close/>
                      <a:moveTo>
                        <a:pt x="126" y="283"/>
                      </a:moveTo>
                      <a:lnTo>
                        <a:pt x="107" y="302"/>
                      </a:lnTo>
                      <a:lnTo>
                        <a:pt x="86" y="283"/>
                      </a:lnTo>
                      <a:lnTo>
                        <a:pt x="107" y="262"/>
                      </a:lnTo>
                      <a:lnTo>
                        <a:pt x="126" y="283"/>
                      </a:lnTo>
                      <a:close/>
                      <a:moveTo>
                        <a:pt x="126" y="327"/>
                      </a:moveTo>
                      <a:lnTo>
                        <a:pt x="107" y="348"/>
                      </a:lnTo>
                      <a:lnTo>
                        <a:pt x="86" y="327"/>
                      </a:lnTo>
                      <a:lnTo>
                        <a:pt x="107" y="306"/>
                      </a:lnTo>
                      <a:lnTo>
                        <a:pt x="126" y="327"/>
                      </a:lnTo>
                      <a:close/>
                      <a:moveTo>
                        <a:pt x="126" y="374"/>
                      </a:moveTo>
                      <a:lnTo>
                        <a:pt x="107" y="393"/>
                      </a:lnTo>
                      <a:lnTo>
                        <a:pt x="86" y="374"/>
                      </a:lnTo>
                      <a:lnTo>
                        <a:pt x="107" y="353"/>
                      </a:lnTo>
                      <a:lnTo>
                        <a:pt x="126" y="374"/>
                      </a:lnTo>
                      <a:close/>
                      <a:moveTo>
                        <a:pt x="108" y="350"/>
                      </a:moveTo>
                      <a:lnTo>
                        <a:pt x="129" y="330"/>
                      </a:lnTo>
                      <a:lnTo>
                        <a:pt x="150" y="350"/>
                      </a:lnTo>
                      <a:lnTo>
                        <a:pt x="129" y="371"/>
                      </a:lnTo>
                      <a:lnTo>
                        <a:pt x="108" y="350"/>
                      </a:lnTo>
                      <a:close/>
                      <a:moveTo>
                        <a:pt x="152" y="353"/>
                      </a:moveTo>
                      <a:lnTo>
                        <a:pt x="173" y="374"/>
                      </a:lnTo>
                      <a:lnTo>
                        <a:pt x="152" y="393"/>
                      </a:lnTo>
                      <a:lnTo>
                        <a:pt x="132" y="374"/>
                      </a:lnTo>
                      <a:lnTo>
                        <a:pt x="152" y="353"/>
                      </a:lnTo>
                      <a:close/>
                      <a:moveTo>
                        <a:pt x="154" y="350"/>
                      </a:moveTo>
                      <a:lnTo>
                        <a:pt x="175" y="330"/>
                      </a:lnTo>
                      <a:lnTo>
                        <a:pt x="195" y="350"/>
                      </a:lnTo>
                      <a:lnTo>
                        <a:pt x="175" y="371"/>
                      </a:lnTo>
                      <a:lnTo>
                        <a:pt x="154" y="350"/>
                      </a:lnTo>
                      <a:close/>
                      <a:moveTo>
                        <a:pt x="198" y="353"/>
                      </a:moveTo>
                      <a:lnTo>
                        <a:pt x="219" y="374"/>
                      </a:lnTo>
                      <a:lnTo>
                        <a:pt x="198" y="393"/>
                      </a:lnTo>
                      <a:lnTo>
                        <a:pt x="177" y="374"/>
                      </a:lnTo>
                      <a:lnTo>
                        <a:pt x="198" y="353"/>
                      </a:lnTo>
                      <a:close/>
                      <a:moveTo>
                        <a:pt x="201" y="350"/>
                      </a:moveTo>
                      <a:lnTo>
                        <a:pt x="220" y="330"/>
                      </a:lnTo>
                      <a:lnTo>
                        <a:pt x="241" y="350"/>
                      </a:lnTo>
                      <a:lnTo>
                        <a:pt x="220" y="371"/>
                      </a:lnTo>
                      <a:lnTo>
                        <a:pt x="201" y="350"/>
                      </a:lnTo>
                      <a:close/>
                      <a:moveTo>
                        <a:pt x="244" y="353"/>
                      </a:moveTo>
                      <a:lnTo>
                        <a:pt x="264" y="374"/>
                      </a:lnTo>
                      <a:lnTo>
                        <a:pt x="244" y="393"/>
                      </a:lnTo>
                      <a:lnTo>
                        <a:pt x="223" y="374"/>
                      </a:lnTo>
                      <a:lnTo>
                        <a:pt x="244" y="353"/>
                      </a:lnTo>
                      <a:close/>
                      <a:moveTo>
                        <a:pt x="245" y="350"/>
                      </a:moveTo>
                      <a:lnTo>
                        <a:pt x="266" y="330"/>
                      </a:lnTo>
                      <a:lnTo>
                        <a:pt x="287" y="350"/>
                      </a:lnTo>
                      <a:lnTo>
                        <a:pt x="266" y="371"/>
                      </a:lnTo>
                      <a:lnTo>
                        <a:pt x="245" y="350"/>
                      </a:lnTo>
                      <a:close/>
                      <a:moveTo>
                        <a:pt x="289" y="353"/>
                      </a:moveTo>
                      <a:lnTo>
                        <a:pt x="310" y="374"/>
                      </a:lnTo>
                      <a:lnTo>
                        <a:pt x="289" y="393"/>
                      </a:lnTo>
                      <a:lnTo>
                        <a:pt x="268" y="374"/>
                      </a:lnTo>
                      <a:lnTo>
                        <a:pt x="289" y="353"/>
                      </a:lnTo>
                      <a:close/>
                      <a:moveTo>
                        <a:pt x="292" y="350"/>
                      </a:moveTo>
                      <a:lnTo>
                        <a:pt x="311" y="330"/>
                      </a:lnTo>
                      <a:lnTo>
                        <a:pt x="332" y="350"/>
                      </a:lnTo>
                      <a:lnTo>
                        <a:pt x="311" y="371"/>
                      </a:lnTo>
                      <a:lnTo>
                        <a:pt x="292" y="350"/>
                      </a:lnTo>
                      <a:close/>
                      <a:moveTo>
                        <a:pt x="335" y="353"/>
                      </a:moveTo>
                      <a:lnTo>
                        <a:pt x="355" y="374"/>
                      </a:lnTo>
                      <a:lnTo>
                        <a:pt x="335" y="393"/>
                      </a:lnTo>
                      <a:lnTo>
                        <a:pt x="314" y="374"/>
                      </a:lnTo>
                      <a:lnTo>
                        <a:pt x="335" y="353"/>
                      </a:lnTo>
                      <a:close/>
                      <a:moveTo>
                        <a:pt x="336" y="350"/>
                      </a:moveTo>
                      <a:lnTo>
                        <a:pt x="357" y="330"/>
                      </a:lnTo>
                      <a:lnTo>
                        <a:pt x="378" y="350"/>
                      </a:lnTo>
                      <a:lnTo>
                        <a:pt x="357" y="371"/>
                      </a:lnTo>
                      <a:lnTo>
                        <a:pt x="336" y="350"/>
                      </a:lnTo>
                      <a:close/>
                      <a:moveTo>
                        <a:pt x="380" y="353"/>
                      </a:moveTo>
                      <a:lnTo>
                        <a:pt x="401" y="374"/>
                      </a:lnTo>
                      <a:lnTo>
                        <a:pt x="380" y="393"/>
                      </a:lnTo>
                      <a:lnTo>
                        <a:pt x="360" y="374"/>
                      </a:lnTo>
                      <a:lnTo>
                        <a:pt x="380" y="353"/>
                      </a:lnTo>
                      <a:close/>
                      <a:moveTo>
                        <a:pt x="383" y="350"/>
                      </a:moveTo>
                      <a:lnTo>
                        <a:pt x="404" y="330"/>
                      </a:lnTo>
                      <a:lnTo>
                        <a:pt x="423" y="350"/>
                      </a:lnTo>
                      <a:lnTo>
                        <a:pt x="404" y="371"/>
                      </a:lnTo>
                      <a:lnTo>
                        <a:pt x="383" y="350"/>
                      </a:lnTo>
                      <a:close/>
                      <a:moveTo>
                        <a:pt x="383" y="305"/>
                      </a:moveTo>
                      <a:lnTo>
                        <a:pt x="404" y="284"/>
                      </a:lnTo>
                      <a:lnTo>
                        <a:pt x="423" y="305"/>
                      </a:lnTo>
                      <a:lnTo>
                        <a:pt x="404" y="326"/>
                      </a:lnTo>
                      <a:lnTo>
                        <a:pt x="383" y="305"/>
                      </a:lnTo>
                      <a:close/>
                      <a:moveTo>
                        <a:pt x="383" y="259"/>
                      </a:moveTo>
                      <a:lnTo>
                        <a:pt x="404" y="239"/>
                      </a:lnTo>
                      <a:lnTo>
                        <a:pt x="423" y="259"/>
                      </a:lnTo>
                      <a:lnTo>
                        <a:pt x="404" y="280"/>
                      </a:lnTo>
                      <a:lnTo>
                        <a:pt x="383" y="259"/>
                      </a:lnTo>
                      <a:close/>
                      <a:moveTo>
                        <a:pt x="383" y="214"/>
                      </a:moveTo>
                      <a:lnTo>
                        <a:pt x="404" y="193"/>
                      </a:lnTo>
                      <a:lnTo>
                        <a:pt x="423" y="214"/>
                      </a:lnTo>
                      <a:lnTo>
                        <a:pt x="404" y="234"/>
                      </a:lnTo>
                      <a:lnTo>
                        <a:pt x="383" y="214"/>
                      </a:lnTo>
                      <a:close/>
                      <a:moveTo>
                        <a:pt x="383" y="168"/>
                      </a:moveTo>
                      <a:lnTo>
                        <a:pt x="404" y="147"/>
                      </a:lnTo>
                      <a:lnTo>
                        <a:pt x="423" y="168"/>
                      </a:lnTo>
                      <a:lnTo>
                        <a:pt x="404" y="189"/>
                      </a:lnTo>
                      <a:lnTo>
                        <a:pt x="383" y="168"/>
                      </a:lnTo>
                      <a:close/>
                      <a:moveTo>
                        <a:pt x="383" y="122"/>
                      </a:moveTo>
                      <a:lnTo>
                        <a:pt x="404" y="102"/>
                      </a:lnTo>
                      <a:lnTo>
                        <a:pt x="423" y="122"/>
                      </a:lnTo>
                      <a:lnTo>
                        <a:pt x="404" y="143"/>
                      </a:lnTo>
                      <a:lnTo>
                        <a:pt x="383" y="122"/>
                      </a:lnTo>
                      <a:close/>
                      <a:moveTo>
                        <a:pt x="401" y="146"/>
                      </a:moveTo>
                      <a:lnTo>
                        <a:pt x="380" y="165"/>
                      </a:lnTo>
                      <a:lnTo>
                        <a:pt x="360" y="146"/>
                      </a:lnTo>
                      <a:lnTo>
                        <a:pt x="380" y="125"/>
                      </a:lnTo>
                      <a:lnTo>
                        <a:pt x="401" y="146"/>
                      </a:lnTo>
                      <a:close/>
                      <a:moveTo>
                        <a:pt x="357" y="143"/>
                      </a:moveTo>
                      <a:lnTo>
                        <a:pt x="336" y="122"/>
                      </a:lnTo>
                      <a:lnTo>
                        <a:pt x="357" y="102"/>
                      </a:lnTo>
                      <a:lnTo>
                        <a:pt x="378" y="122"/>
                      </a:lnTo>
                      <a:lnTo>
                        <a:pt x="357" y="143"/>
                      </a:lnTo>
                      <a:close/>
                      <a:moveTo>
                        <a:pt x="355" y="146"/>
                      </a:moveTo>
                      <a:lnTo>
                        <a:pt x="335" y="165"/>
                      </a:lnTo>
                      <a:lnTo>
                        <a:pt x="314" y="146"/>
                      </a:lnTo>
                      <a:lnTo>
                        <a:pt x="335" y="125"/>
                      </a:lnTo>
                      <a:lnTo>
                        <a:pt x="355" y="146"/>
                      </a:lnTo>
                      <a:close/>
                      <a:moveTo>
                        <a:pt x="311" y="143"/>
                      </a:moveTo>
                      <a:lnTo>
                        <a:pt x="292" y="122"/>
                      </a:lnTo>
                      <a:lnTo>
                        <a:pt x="311" y="102"/>
                      </a:lnTo>
                      <a:lnTo>
                        <a:pt x="332" y="122"/>
                      </a:lnTo>
                      <a:lnTo>
                        <a:pt x="311" y="143"/>
                      </a:lnTo>
                      <a:close/>
                      <a:moveTo>
                        <a:pt x="310" y="146"/>
                      </a:moveTo>
                      <a:lnTo>
                        <a:pt x="289" y="165"/>
                      </a:lnTo>
                      <a:lnTo>
                        <a:pt x="268" y="146"/>
                      </a:lnTo>
                      <a:lnTo>
                        <a:pt x="289" y="125"/>
                      </a:lnTo>
                      <a:lnTo>
                        <a:pt x="310" y="146"/>
                      </a:lnTo>
                      <a:close/>
                      <a:moveTo>
                        <a:pt x="266" y="143"/>
                      </a:moveTo>
                      <a:lnTo>
                        <a:pt x="245" y="122"/>
                      </a:lnTo>
                      <a:lnTo>
                        <a:pt x="266" y="102"/>
                      </a:lnTo>
                      <a:lnTo>
                        <a:pt x="287" y="122"/>
                      </a:lnTo>
                      <a:lnTo>
                        <a:pt x="266" y="143"/>
                      </a:lnTo>
                      <a:close/>
                      <a:moveTo>
                        <a:pt x="264" y="146"/>
                      </a:moveTo>
                      <a:lnTo>
                        <a:pt x="244" y="165"/>
                      </a:lnTo>
                      <a:lnTo>
                        <a:pt x="223" y="146"/>
                      </a:lnTo>
                      <a:lnTo>
                        <a:pt x="244" y="125"/>
                      </a:lnTo>
                      <a:lnTo>
                        <a:pt x="264" y="146"/>
                      </a:lnTo>
                      <a:close/>
                      <a:moveTo>
                        <a:pt x="220" y="143"/>
                      </a:moveTo>
                      <a:lnTo>
                        <a:pt x="201" y="122"/>
                      </a:lnTo>
                      <a:lnTo>
                        <a:pt x="220" y="102"/>
                      </a:lnTo>
                      <a:lnTo>
                        <a:pt x="241" y="122"/>
                      </a:lnTo>
                      <a:lnTo>
                        <a:pt x="220" y="143"/>
                      </a:lnTo>
                      <a:close/>
                      <a:moveTo>
                        <a:pt x="219" y="146"/>
                      </a:moveTo>
                      <a:lnTo>
                        <a:pt x="198" y="165"/>
                      </a:lnTo>
                      <a:lnTo>
                        <a:pt x="177" y="146"/>
                      </a:lnTo>
                      <a:lnTo>
                        <a:pt x="198" y="125"/>
                      </a:lnTo>
                      <a:lnTo>
                        <a:pt x="219" y="146"/>
                      </a:lnTo>
                      <a:close/>
                      <a:moveTo>
                        <a:pt x="175" y="143"/>
                      </a:moveTo>
                      <a:lnTo>
                        <a:pt x="154" y="122"/>
                      </a:lnTo>
                      <a:lnTo>
                        <a:pt x="175" y="102"/>
                      </a:lnTo>
                      <a:lnTo>
                        <a:pt x="195" y="122"/>
                      </a:lnTo>
                      <a:lnTo>
                        <a:pt x="175" y="143"/>
                      </a:lnTo>
                      <a:close/>
                      <a:moveTo>
                        <a:pt x="173" y="146"/>
                      </a:moveTo>
                      <a:lnTo>
                        <a:pt x="152" y="165"/>
                      </a:lnTo>
                      <a:lnTo>
                        <a:pt x="132" y="146"/>
                      </a:lnTo>
                      <a:lnTo>
                        <a:pt x="152" y="125"/>
                      </a:lnTo>
                      <a:lnTo>
                        <a:pt x="173" y="146"/>
                      </a:lnTo>
                      <a:close/>
                      <a:moveTo>
                        <a:pt x="129" y="143"/>
                      </a:moveTo>
                      <a:lnTo>
                        <a:pt x="108" y="122"/>
                      </a:lnTo>
                      <a:lnTo>
                        <a:pt x="129" y="102"/>
                      </a:lnTo>
                      <a:lnTo>
                        <a:pt x="150" y="122"/>
                      </a:lnTo>
                      <a:lnTo>
                        <a:pt x="129" y="143"/>
                      </a:lnTo>
                      <a:close/>
                      <a:moveTo>
                        <a:pt x="126" y="146"/>
                      </a:moveTo>
                      <a:lnTo>
                        <a:pt x="107" y="165"/>
                      </a:lnTo>
                      <a:lnTo>
                        <a:pt x="86" y="146"/>
                      </a:lnTo>
                      <a:lnTo>
                        <a:pt x="107" y="125"/>
                      </a:lnTo>
                      <a:lnTo>
                        <a:pt x="126" y="146"/>
                      </a:lnTo>
                      <a:close/>
                      <a:moveTo>
                        <a:pt x="83" y="143"/>
                      </a:moveTo>
                      <a:lnTo>
                        <a:pt x="63" y="122"/>
                      </a:lnTo>
                      <a:lnTo>
                        <a:pt x="83" y="102"/>
                      </a:lnTo>
                      <a:lnTo>
                        <a:pt x="104" y="122"/>
                      </a:lnTo>
                      <a:lnTo>
                        <a:pt x="83" y="143"/>
                      </a:lnTo>
                      <a:close/>
                      <a:moveTo>
                        <a:pt x="104" y="168"/>
                      </a:moveTo>
                      <a:lnTo>
                        <a:pt x="83" y="189"/>
                      </a:lnTo>
                      <a:lnTo>
                        <a:pt x="63" y="168"/>
                      </a:lnTo>
                      <a:lnTo>
                        <a:pt x="83" y="147"/>
                      </a:lnTo>
                      <a:lnTo>
                        <a:pt x="104" y="168"/>
                      </a:lnTo>
                      <a:close/>
                      <a:moveTo>
                        <a:pt x="104" y="214"/>
                      </a:moveTo>
                      <a:lnTo>
                        <a:pt x="83" y="234"/>
                      </a:lnTo>
                      <a:lnTo>
                        <a:pt x="63" y="214"/>
                      </a:lnTo>
                      <a:lnTo>
                        <a:pt x="83" y="193"/>
                      </a:lnTo>
                      <a:lnTo>
                        <a:pt x="104" y="214"/>
                      </a:lnTo>
                      <a:close/>
                      <a:moveTo>
                        <a:pt x="104" y="259"/>
                      </a:moveTo>
                      <a:lnTo>
                        <a:pt x="83" y="280"/>
                      </a:lnTo>
                      <a:lnTo>
                        <a:pt x="63" y="259"/>
                      </a:lnTo>
                      <a:lnTo>
                        <a:pt x="83" y="239"/>
                      </a:lnTo>
                      <a:lnTo>
                        <a:pt x="104" y="259"/>
                      </a:lnTo>
                      <a:close/>
                      <a:moveTo>
                        <a:pt x="104" y="305"/>
                      </a:moveTo>
                      <a:lnTo>
                        <a:pt x="83" y="326"/>
                      </a:lnTo>
                      <a:lnTo>
                        <a:pt x="63" y="305"/>
                      </a:lnTo>
                      <a:lnTo>
                        <a:pt x="83" y="284"/>
                      </a:lnTo>
                      <a:lnTo>
                        <a:pt x="104" y="305"/>
                      </a:lnTo>
                      <a:close/>
                      <a:moveTo>
                        <a:pt x="104" y="350"/>
                      </a:moveTo>
                      <a:lnTo>
                        <a:pt x="83" y="371"/>
                      </a:lnTo>
                      <a:lnTo>
                        <a:pt x="63" y="350"/>
                      </a:lnTo>
                      <a:lnTo>
                        <a:pt x="83" y="330"/>
                      </a:lnTo>
                      <a:lnTo>
                        <a:pt x="104" y="350"/>
                      </a:lnTo>
                      <a:close/>
                      <a:moveTo>
                        <a:pt x="104" y="396"/>
                      </a:moveTo>
                      <a:lnTo>
                        <a:pt x="83" y="417"/>
                      </a:lnTo>
                      <a:lnTo>
                        <a:pt x="63" y="396"/>
                      </a:lnTo>
                      <a:lnTo>
                        <a:pt x="83" y="375"/>
                      </a:lnTo>
                      <a:lnTo>
                        <a:pt x="104" y="396"/>
                      </a:lnTo>
                      <a:close/>
                      <a:moveTo>
                        <a:pt x="107" y="399"/>
                      </a:moveTo>
                      <a:lnTo>
                        <a:pt x="126" y="418"/>
                      </a:lnTo>
                      <a:lnTo>
                        <a:pt x="107" y="439"/>
                      </a:lnTo>
                      <a:lnTo>
                        <a:pt x="86" y="418"/>
                      </a:lnTo>
                      <a:lnTo>
                        <a:pt x="107" y="399"/>
                      </a:lnTo>
                      <a:close/>
                      <a:moveTo>
                        <a:pt x="108" y="396"/>
                      </a:moveTo>
                      <a:lnTo>
                        <a:pt x="129" y="375"/>
                      </a:lnTo>
                      <a:lnTo>
                        <a:pt x="150" y="396"/>
                      </a:lnTo>
                      <a:lnTo>
                        <a:pt x="129" y="417"/>
                      </a:lnTo>
                      <a:lnTo>
                        <a:pt x="108" y="396"/>
                      </a:lnTo>
                      <a:close/>
                      <a:moveTo>
                        <a:pt x="152" y="399"/>
                      </a:moveTo>
                      <a:lnTo>
                        <a:pt x="173" y="418"/>
                      </a:lnTo>
                      <a:lnTo>
                        <a:pt x="152" y="439"/>
                      </a:lnTo>
                      <a:lnTo>
                        <a:pt x="132" y="418"/>
                      </a:lnTo>
                      <a:lnTo>
                        <a:pt x="152" y="399"/>
                      </a:lnTo>
                      <a:close/>
                      <a:moveTo>
                        <a:pt x="154" y="396"/>
                      </a:moveTo>
                      <a:lnTo>
                        <a:pt x="175" y="375"/>
                      </a:lnTo>
                      <a:lnTo>
                        <a:pt x="195" y="396"/>
                      </a:lnTo>
                      <a:lnTo>
                        <a:pt x="175" y="417"/>
                      </a:lnTo>
                      <a:lnTo>
                        <a:pt x="154" y="396"/>
                      </a:lnTo>
                      <a:close/>
                      <a:moveTo>
                        <a:pt x="198" y="399"/>
                      </a:moveTo>
                      <a:lnTo>
                        <a:pt x="219" y="418"/>
                      </a:lnTo>
                      <a:lnTo>
                        <a:pt x="198" y="439"/>
                      </a:lnTo>
                      <a:lnTo>
                        <a:pt x="177" y="418"/>
                      </a:lnTo>
                      <a:lnTo>
                        <a:pt x="198" y="399"/>
                      </a:lnTo>
                      <a:close/>
                      <a:moveTo>
                        <a:pt x="201" y="396"/>
                      </a:moveTo>
                      <a:lnTo>
                        <a:pt x="220" y="375"/>
                      </a:lnTo>
                      <a:lnTo>
                        <a:pt x="241" y="396"/>
                      </a:lnTo>
                      <a:lnTo>
                        <a:pt x="220" y="417"/>
                      </a:lnTo>
                      <a:lnTo>
                        <a:pt x="201" y="396"/>
                      </a:lnTo>
                      <a:close/>
                      <a:moveTo>
                        <a:pt x="244" y="399"/>
                      </a:moveTo>
                      <a:lnTo>
                        <a:pt x="264" y="418"/>
                      </a:lnTo>
                      <a:lnTo>
                        <a:pt x="244" y="439"/>
                      </a:lnTo>
                      <a:lnTo>
                        <a:pt x="223" y="418"/>
                      </a:lnTo>
                      <a:lnTo>
                        <a:pt x="244" y="399"/>
                      </a:lnTo>
                      <a:close/>
                      <a:moveTo>
                        <a:pt x="245" y="396"/>
                      </a:moveTo>
                      <a:lnTo>
                        <a:pt x="266" y="375"/>
                      </a:lnTo>
                      <a:lnTo>
                        <a:pt x="287" y="396"/>
                      </a:lnTo>
                      <a:lnTo>
                        <a:pt x="266" y="417"/>
                      </a:lnTo>
                      <a:lnTo>
                        <a:pt x="245" y="396"/>
                      </a:lnTo>
                      <a:close/>
                      <a:moveTo>
                        <a:pt x="289" y="399"/>
                      </a:moveTo>
                      <a:lnTo>
                        <a:pt x="310" y="418"/>
                      </a:lnTo>
                      <a:lnTo>
                        <a:pt x="289" y="439"/>
                      </a:lnTo>
                      <a:lnTo>
                        <a:pt x="268" y="418"/>
                      </a:lnTo>
                      <a:lnTo>
                        <a:pt x="289" y="399"/>
                      </a:lnTo>
                      <a:close/>
                      <a:moveTo>
                        <a:pt x="292" y="396"/>
                      </a:moveTo>
                      <a:lnTo>
                        <a:pt x="311" y="375"/>
                      </a:lnTo>
                      <a:lnTo>
                        <a:pt x="332" y="396"/>
                      </a:lnTo>
                      <a:lnTo>
                        <a:pt x="311" y="417"/>
                      </a:lnTo>
                      <a:lnTo>
                        <a:pt x="292" y="396"/>
                      </a:lnTo>
                      <a:close/>
                      <a:moveTo>
                        <a:pt x="335" y="399"/>
                      </a:moveTo>
                      <a:lnTo>
                        <a:pt x="355" y="418"/>
                      </a:lnTo>
                      <a:lnTo>
                        <a:pt x="335" y="439"/>
                      </a:lnTo>
                      <a:lnTo>
                        <a:pt x="314" y="418"/>
                      </a:lnTo>
                      <a:lnTo>
                        <a:pt x="335" y="399"/>
                      </a:lnTo>
                      <a:close/>
                      <a:moveTo>
                        <a:pt x="336" y="396"/>
                      </a:moveTo>
                      <a:lnTo>
                        <a:pt x="357" y="375"/>
                      </a:lnTo>
                      <a:lnTo>
                        <a:pt x="378" y="396"/>
                      </a:lnTo>
                      <a:lnTo>
                        <a:pt x="357" y="417"/>
                      </a:lnTo>
                      <a:lnTo>
                        <a:pt x="336" y="396"/>
                      </a:lnTo>
                      <a:close/>
                      <a:moveTo>
                        <a:pt x="380" y="399"/>
                      </a:moveTo>
                      <a:lnTo>
                        <a:pt x="401" y="418"/>
                      </a:lnTo>
                      <a:lnTo>
                        <a:pt x="380" y="439"/>
                      </a:lnTo>
                      <a:lnTo>
                        <a:pt x="360" y="418"/>
                      </a:lnTo>
                      <a:lnTo>
                        <a:pt x="380" y="399"/>
                      </a:lnTo>
                      <a:close/>
                      <a:moveTo>
                        <a:pt x="383" y="396"/>
                      </a:moveTo>
                      <a:lnTo>
                        <a:pt x="404" y="375"/>
                      </a:lnTo>
                      <a:lnTo>
                        <a:pt x="423" y="396"/>
                      </a:lnTo>
                      <a:lnTo>
                        <a:pt x="404" y="417"/>
                      </a:lnTo>
                      <a:lnTo>
                        <a:pt x="383" y="396"/>
                      </a:lnTo>
                      <a:close/>
                      <a:moveTo>
                        <a:pt x="405" y="374"/>
                      </a:moveTo>
                      <a:lnTo>
                        <a:pt x="426" y="353"/>
                      </a:lnTo>
                      <a:lnTo>
                        <a:pt x="447" y="374"/>
                      </a:lnTo>
                      <a:lnTo>
                        <a:pt x="426" y="393"/>
                      </a:lnTo>
                      <a:lnTo>
                        <a:pt x="405" y="374"/>
                      </a:lnTo>
                      <a:close/>
                      <a:moveTo>
                        <a:pt x="405" y="327"/>
                      </a:moveTo>
                      <a:lnTo>
                        <a:pt x="426" y="306"/>
                      </a:lnTo>
                      <a:lnTo>
                        <a:pt x="447" y="327"/>
                      </a:lnTo>
                      <a:lnTo>
                        <a:pt x="426" y="348"/>
                      </a:lnTo>
                      <a:lnTo>
                        <a:pt x="405" y="327"/>
                      </a:lnTo>
                      <a:close/>
                      <a:moveTo>
                        <a:pt x="405" y="283"/>
                      </a:moveTo>
                      <a:lnTo>
                        <a:pt x="426" y="262"/>
                      </a:lnTo>
                      <a:lnTo>
                        <a:pt x="447" y="283"/>
                      </a:lnTo>
                      <a:lnTo>
                        <a:pt x="426" y="302"/>
                      </a:lnTo>
                      <a:lnTo>
                        <a:pt x="405" y="283"/>
                      </a:lnTo>
                      <a:close/>
                      <a:moveTo>
                        <a:pt x="405" y="236"/>
                      </a:moveTo>
                      <a:lnTo>
                        <a:pt x="426" y="215"/>
                      </a:lnTo>
                      <a:lnTo>
                        <a:pt x="447" y="236"/>
                      </a:lnTo>
                      <a:lnTo>
                        <a:pt x="426" y="257"/>
                      </a:lnTo>
                      <a:lnTo>
                        <a:pt x="405" y="236"/>
                      </a:lnTo>
                      <a:close/>
                      <a:moveTo>
                        <a:pt x="405" y="190"/>
                      </a:moveTo>
                      <a:lnTo>
                        <a:pt x="426" y="171"/>
                      </a:lnTo>
                      <a:lnTo>
                        <a:pt x="447" y="190"/>
                      </a:lnTo>
                      <a:lnTo>
                        <a:pt x="426" y="211"/>
                      </a:lnTo>
                      <a:lnTo>
                        <a:pt x="405" y="190"/>
                      </a:lnTo>
                      <a:close/>
                      <a:moveTo>
                        <a:pt x="405" y="146"/>
                      </a:moveTo>
                      <a:lnTo>
                        <a:pt x="426" y="125"/>
                      </a:lnTo>
                      <a:lnTo>
                        <a:pt x="447" y="146"/>
                      </a:lnTo>
                      <a:lnTo>
                        <a:pt x="426" y="165"/>
                      </a:lnTo>
                      <a:lnTo>
                        <a:pt x="405" y="146"/>
                      </a:lnTo>
                      <a:close/>
                      <a:moveTo>
                        <a:pt x="405" y="99"/>
                      </a:moveTo>
                      <a:lnTo>
                        <a:pt x="426" y="80"/>
                      </a:lnTo>
                      <a:lnTo>
                        <a:pt x="447" y="99"/>
                      </a:lnTo>
                      <a:lnTo>
                        <a:pt x="426" y="120"/>
                      </a:lnTo>
                      <a:lnTo>
                        <a:pt x="405" y="99"/>
                      </a:lnTo>
                      <a:close/>
                      <a:moveTo>
                        <a:pt x="404" y="98"/>
                      </a:moveTo>
                      <a:lnTo>
                        <a:pt x="383" y="77"/>
                      </a:lnTo>
                      <a:lnTo>
                        <a:pt x="404" y="56"/>
                      </a:lnTo>
                      <a:lnTo>
                        <a:pt x="423" y="77"/>
                      </a:lnTo>
                      <a:lnTo>
                        <a:pt x="404" y="98"/>
                      </a:lnTo>
                      <a:close/>
                      <a:moveTo>
                        <a:pt x="401" y="99"/>
                      </a:moveTo>
                      <a:lnTo>
                        <a:pt x="380" y="120"/>
                      </a:lnTo>
                      <a:lnTo>
                        <a:pt x="360" y="99"/>
                      </a:lnTo>
                      <a:lnTo>
                        <a:pt x="380" y="80"/>
                      </a:lnTo>
                      <a:lnTo>
                        <a:pt x="401" y="99"/>
                      </a:lnTo>
                      <a:close/>
                      <a:moveTo>
                        <a:pt x="357" y="98"/>
                      </a:moveTo>
                      <a:lnTo>
                        <a:pt x="336" y="77"/>
                      </a:lnTo>
                      <a:lnTo>
                        <a:pt x="357" y="56"/>
                      </a:lnTo>
                      <a:lnTo>
                        <a:pt x="378" y="77"/>
                      </a:lnTo>
                      <a:lnTo>
                        <a:pt x="357" y="98"/>
                      </a:lnTo>
                      <a:close/>
                      <a:moveTo>
                        <a:pt x="355" y="99"/>
                      </a:moveTo>
                      <a:lnTo>
                        <a:pt x="335" y="120"/>
                      </a:lnTo>
                      <a:lnTo>
                        <a:pt x="314" y="99"/>
                      </a:lnTo>
                      <a:lnTo>
                        <a:pt x="335" y="80"/>
                      </a:lnTo>
                      <a:lnTo>
                        <a:pt x="355" y="99"/>
                      </a:lnTo>
                      <a:close/>
                      <a:moveTo>
                        <a:pt x="311" y="98"/>
                      </a:moveTo>
                      <a:lnTo>
                        <a:pt x="292" y="77"/>
                      </a:lnTo>
                      <a:lnTo>
                        <a:pt x="311" y="56"/>
                      </a:lnTo>
                      <a:lnTo>
                        <a:pt x="332" y="77"/>
                      </a:lnTo>
                      <a:lnTo>
                        <a:pt x="311" y="98"/>
                      </a:lnTo>
                      <a:close/>
                      <a:moveTo>
                        <a:pt x="310" y="99"/>
                      </a:moveTo>
                      <a:lnTo>
                        <a:pt x="289" y="120"/>
                      </a:lnTo>
                      <a:lnTo>
                        <a:pt x="268" y="99"/>
                      </a:lnTo>
                      <a:lnTo>
                        <a:pt x="289" y="80"/>
                      </a:lnTo>
                      <a:lnTo>
                        <a:pt x="310" y="99"/>
                      </a:lnTo>
                      <a:close/>
                      <a:moveTo>
                        <a:pt x="266" y="98"/>
                      </a:moveTo>
                      <a:lnTo>
                        <a:pt x="245" y="77"/>
                      </a:lnTo>
                      <a:lnTo>
                        <a:pt x="266" y="56"/>
                      </a:lnTo>
                      <a:lnTo>
                        <a:pt x="287" y="77"/>
                      </a:lnTo>
                      <a:lnTo>
                        <a:pt x="266" y="98"/>
                      </a:lnTo>
                      <a:close/>
                      <a:moveTo>
                        <a:pt x="264" y="99"/>
                      </a:moveTo>
                      <a:lnTo>
                        <a:pt x="244" y="120"/>
                      </a:lnTo>
                      <a:lnTo>
                        <a:pt x="223" y="99"/>
                      </a:lnTo>
                      <a:lnTo>
                        <a:pt x="244" y="80"/>
                      </a:lnTo>
                      <a:lnTo>
                        <a:pt x="264" y="99"/>
                      </a:lnTo>
                      <a:close/>
                      <a:moveTo>
                        <a:pt x="220" y="98"/>
                      </a:moveTo>
                      <a:lnTo>
                        <a:pt x="201" y="77"/>
                      </a:lnTo>
                      <a:lnTo>
                        <a:pt x="220" y="56"/>
                      </a:lnTo>
                      <a:lnTo>
                        <a:pt x="241" y="77"/>
                      </a:lnTo>
                      <a:lnTo>
                        <a:pt x="220" y="98"/>
                      </a:lnTo>
                      <a:close/>
                      <a:moveTo>
                        <a:pt x="219" y="99"/>
                      </a:moveTo>
                      <a:lnTo>
                        <a:pt x="198" y="120"/>
                      </a:lnTo>
                      <a:lnTo>
                        <a:pt x="177" y="99"/>
                      </a:lnTo>
                      <a:lnTo>
                        <a:pt x="198" y="80"/>
                      </a:lnTo>
                      <a:lnTo>
                        <a:pt x="219" y="99"/>
                      </a:lnTo>
                      <a:close/>
                      <a:moveTo>
                        <a:pt x="175" y="98"/>
                      </a:moveTo>
                      <a:lnTo>
                        <a:pt x="154" y="77"/>
                      </a:lnTo>
                      <a:lnTo>
                        <a:pt x="175" y="56"/>
                      </a:lnTo>
                      <a:lnTo>
                        <a:pt x="195" y="77"/>
                      </a:lnTo>
                      <a:lnTo>
                        <a:pt x="175" y="98"/>
                      </a:lnTo>
                      <a:close/>
                      <a:moveTo>
                        <a:pt x="173" y="99"/>
                      </a:moveTo>
                      <a:lnTo>
                        <a:pt x="152" y="120"/>
                      </a:lnTo>
                      <a:lnTo>
                        <a:pt x="132" y="99"/>
                      </a:lnTo>
                      <a:lnTo>
                        <a:pt x="152" y="80"/>
                      </a:lnTo>
                      <a:lnTo>
                        <a:pt x="173" y="99"/>
                      </a:lnTo>
                      <a:close/>
                      <a:moveTo>
                        <a:pt x="129" y="98"/>
                      </a:moveTo>
                      <a:lnTo>
                        <a:pt x="108" y="77"/>
                      </a:lnTo>
                      <a:lnTo>
                        <a:pt x="129" y="56"/>
                      </a:lnTo>
                      <a:lnTo>
                        <a:pt x="150" y="77"/>
                      </a:lnTo>
                      <a:lnTo>
                        <a:pt x="129" y="98"/>
                      </a:lnTo>
                      <a:close/>
                      <a:moveTo>
                        <a:pt x="126" y="99"/>
                      </a:moveTo>
                      <a:lnTo>
                        <a:pt x="107" y="120"/>
                      </a:lnTo>
                      <a:lnTo>
                        <a:pt x="86" y="99"/>
                      </a:lnTo>
                      <a:lnTo>
                        <a:pt x="107" y="80"/>
                      </a:lnTo>
                      <a:lnTo>
                        <a:pt x="126" y="99"/>
                      </a:lnTo>
                      <a:close/>
                      <a:moveTo>
                        <a:pt x="83" y="98"/>
                      </a:moveTo>
                      <a:lnTo>
                        <a:pt x="63" y="77"/>
                      </a:lnTo>
                      <a:lnTo>
                        <a:pt x="83" y="56"/>
                      </a:lnTo>
                      <a:lnTo>
                        <a:pt x="104" y="77"/>
                      </a:lnTo>
                      <a:lnTo>
                        <a:pt x="83" y="98"/>
                      </a:lnTo>
                      <a:close/>
                      <a:moveTo>
                        <a:pt x="82" y="99"/>
                      </a:moveTo>
                      <a:lnTo>
                        <a:pt x="61" y="120"/>
                      </a:lnTo>
                      <a:lnTo>
                        <a:pt x="40" y="99"/>
                      </a:lnTo>
                      <a:lnTo>
                        <a:pt x="61" y="80"/>
                      </a:lnTo>
                      <a:lnTo>
                        <a:pt x="82" y="99"/>
                      </a:lnTo>
                      <a:close/>
                      <a:moveTo>
                        <a:pt x="82" y="146"/>
                      </a:moveTo>
                      <a:lnTo>
                        <a:pt x="61" y="165"/>
                      </a:lnTo>
                      <a:lnTo>
                        <a:pt x="40" y="146"/>
                      </a:lnTo>
                      <a:lnTo>
                        <a:pt x="61" y="125"/>
                      </a:lnTo>
                      <a:lnTo>
                        <a:pt x="82" y="146"/>
                      </a:lnTo>
                      <a:close/>
                      <a:moveTo>
                        <a:pt x="82" y="190"/>
                      </a:moveTo>
                      <a:lnTo>
                        <a:pt x="61" y="211"/>
                      </a:lnTo>
                      <a:lnTo>
                        <a:pt x="40" y="190"/>
                      </a:lnTo>
                      <a:lnTo>
                        <a:pt x="61" y="171"/>
                      </a:lnTo>
                      <a:lnTo>
                        <a:pt x="82" y="190"/>
                      </a:lnTo>
                      <a:close/>
                      <a:moveTo>
                        <a:pt x="82" y="236"/>
                      </a:moveTo>
                      <a:lnTo>
                        <a:pt x="61" y="257"/>
                      </a:lnTo>
                      <a:lnTo>
                        <a:pt x="40" y="236"/>
                      </a:lnTo>
                      <a:lnTo>
                        <a:pt x="61" y="215"/>
                      </a:lnTo>
                      <a:lnTo>
                        <a:pt x="82" y="236"/>
                      </a:lnTo>
                      <a:close/>
                      <a:moveTo>
                        <a:pt x="82" y="283"/>
                      </a:moveTo>
                      <a:lnTo>
                        <a:pt x="61" y="302"/>
                      </a:lnTo>
                      <a:lnTo>
                        <a:pt x="40" y="283"/>
                      </a:lnTo>
                      <a:lnTo>
                        <a:pt x="61" y="262"/>
                      </a:lnTo>
                      <a:lnTo>
                        <a:pt x="82" y="283"/>
                      </a:lnTo>
                      <a:close/>
                      <a:moveTo>
                        <a:pt x="82" y="327"/>
                      </a:moveTo>
                      <a:lnTo>
                        <a:pt x="61" y="348"/>
                      </a:lnTo>
                      <a:lnTo>
                        <a:pt x="40" y="327"/>
                      </a:lnTo>
                      <a:lnTo>
                        <a:pt x="61" y="306"/>
                      </a:lnTo>
                      <a:lnTo>
                        <a:pt x="82" y="327"/>
                      </a:lnTo>
                      <a:close/>
                      <a:moveTo>
                        <a:pt x="82" y="374"/>
                      </a:moveTo>
                      <a:lnTo>
                        <a:pt x="61" y="393"/>
                      </a:lnTo>
                      <a:lnTo>
                        <a:pt x="40" y="374"/>
                      </a:lnTo>
                      <a:lnTo>
                        <a:pt x="61" y="353"/>
                      </a:lnTo>
                      <a:lnTo>
                        <a:pt x="82" y="374"/>
                      </a:lnTo>
                      <a:close/>
                      <a:moveTo>
                        <a:pt x="82" y="418"/>
                      </a:moveTo>
                      <a:lnTo>
                        <a:pt x="61" y="439"/>
                      </a:lnTo>
                      <a:lnTo>
                        <a:pt x="40" y="418"/>
                      </a:lnTo>
                      <a:lnTo>
                        <a:pt x="61" y="399"/>
                      </a:lnTo>
                      <a:lnTo>
                        <a:pt x="82" y="418"/>
                      </a:lnTo>
                      <a:close/>
                      <a:moveTo>
                        <a:pt x="83" y="421"/>
                      </a:moveTo>
                      <a:lnTo>
                        <a:pt x="104" y="442"/>
                      </a:lnTo>
                      <a:lnTo>
                        <a:pt x="83" y="462"/>
                      </a:lnTo>
                      <a:lnTo>
                        <a:pt x="63" y="442"/>
                      </a:lnTo>
                      <a:lnTo>
                        <a:pt x="83" y="421"/>
                      </a:lnTo>
                      <a:close/>
                      <a:moveTo>
                        <a:pt x="107" y="444"/>
                      </a:moveTo>
                      <a:lnTo>
                        <a:pt x="126" y="465"/>
                      </a:lnTo>
                      <a:lnTo>
                        <a:pt x="107" y="486"/>
                      </a:lnTo>
                      <a:lnTo>
                        <a:pt x="86" y="465"/>
                      </a:lnTo>
                      <a:lnTo>
                        <a:pt x="107" y="444"/>
                      </a:lnTo>
                      <a:close/>
                      <a:moveTo>
                        <a:pt x="108" y="442"/>
                      </a:moveTo>
                      <a:lnTo>
                        <a:pt x="129" y="421"/>
                      </a:lnTo>
                      <a:lnTo>
                        <a:pt x="150" y="442"/>
                      </a:lnTo>
                      <a:lnTo>
                        <a:pt x="129" y="462"/>
                      </a:lnTo>
                      <a:lnTo>
                        <a:pt x="108" y="442"/>
                      </a:lnTo>
                      <a:close/>
                      <a:moveTo>
                        <a:pt x="152" y="444"/>
                      </a:moveTo>
                      <a:lnTo>
                        <a:pt x="173" y="465"/>
                      </a:lnTo>
                      <a:lnTo>
                        <a:pt x="152" y="486"/>
                      </a:lnTo>
                      <a:lnTo>
                        <a:pt x="132" y="465"/>
                      </a:lnTo>
                      <a:lnTo>
                        <a:pt x="152" y="444"/>
                      </a:lnTo>
                      <a:close/>
                      <a:moveTo>
                        <a:pt x="154" y="442"/>
                      </a:moveTo>
                      <a:lnTo>
                        <a:pt x="175" y="421"/>
                      </a:lnTo>
                      <a:lnTo>
                        <a:pt x="195" y="442"/>
                      </a:lnTo>
                      <a:lnTo>
                        <a:pt x="175" y="462"/>
                      </a:lnTo>
                      <a:lnTo>
                        <a:pt x="154" y="442"/>
                      </a:lnTo>
                      <a:close/>
                      <a:moveTo>
                        <a:pt x="198" y="444"/>
                      </a:moveTo>
                      <a:lnTo>
                        <a:pt x="219" y="465"/>
                      </a:lnTo>
                      <a:lnTo>
                        <a:pt x="198" y="486"/>
                      </a:lnTo>
                      <a:lnTo>
                        <a:pt x="177" y="465"/>
                      </a:lnTo>
                      <a:lnTo>
                        <a:pt x="198" y="444"/>
                      </a:lnTo>
                      <a:close/>
                      <a:moveTo>
                        <a:pt x="201" y="442"/>
                      </a:moveTo>
                      <a:lnTo>
                        <a:pt x="220" y="421"/>
                      </a:lnTo>
                      <a:lnTo>
                        <a:pt x="241" y="442"/>
                      </a:lnTo>
                      <a:lnTo>
                        <a:pt x="220" y="462"/>
                      </a:lnTo>
                      <a:lnTo>
                        <a:pt x="201" y="442"/>
                      </a:lnTo>
                      <a:close/>
                      <a:moveTo>
                        <a:pt x="244" y="444"/>
                      </a:moveTo>
                      <a:lnTo>
                        <a:pt x="264" y="465"/>
                      </a:lnTo>
                      <a:lnTo>
                        <a:pt x="244" y="486"/>
                      </a:lnTo>
                      <a:lnTo>
                        <a:pt x="223" y="465"/>
                      </a:lnTo>
                      <a:lnTo>
                        <a:pt x="244" y="444"/>
                      </a:lnTo>
                      <a:close/>
                      <a:moveTo>
                        <a:pt x="245" y="442"/>
                      </a:moveTo>
                      <a:lnTo>
                        <a:pt x="266" y="421"/>
                      </a:lnTo>
                      <a:lnTo>
                        <a:pt x="287" y="442"/>
                      </a:lnTo>
                      <a:lnTo>
                        <a:pt x="266" y="462"/>
                      </a:lnTo>
                      <a:lnTo>
                        <a:pt x="245" y="442"/>
                      </a:lnTo>
                      <a:close/>
                      <a:moveTo>
                        <a:pt x="289" y="444"/>
                      </a:moveTo>
                      <a:lnTo>
                        <a:pt x="310" y="465"/>
                      </a:lnTo>
                      <a:lnTo>
                        <a:pt x="289" y="486"/>
                      </a:lnTo>
                      <a:lnTo>
                        <a:pt x="268" y="465"/>
                      </a:lnTo>
                      <a:lnTo>
                        <a:pt x="289" y="444"/>
                      </a:lnTo>
                      <a:close/>
                      <a:moveTo>
                        <a:pt x="292" y="442"/>
                      </a:moveTo>
                      <a:lnTo>
                        <a:pt x="311" y="421"/>
                      </a:lnTo>
                      <a:lnTo>
                        <a:pt x="332" y="442"/>
                      </a:lnTo>
                      <a:lnTo>
                        <a:pt x="311" y="462"/>
                      </a:lnTo>
                      <a:lnTo>
                        <a:pt x="292" y="442"/>
                      </a:lnTo>
                      <a:close/>
                      <a:moveTo>
                        <a:pt x="335" y="444"/>
                      </a:moveTo>
                      <a:lnTo>
                        <a:pt x="355" y="465"/>
                      </a:lnTo>
                      <a:lnTo>
                        <a:pt x="335" y="486"/>
                      </a:lnTo>
                      <a:lnTo>
                        <a:pt x="314" y="465"/>
                      </a:lnTo>
                      <a:lnTo>
                        <a:pt x="335" y="444"/>
                      </a:lnTo>
                      <a:close/>
                      <a:moveTo>
                        <a:pt x="336" y="442"/>
                      </a:moveTo>
                      <a:lnTo>
                        <a:pt x="357" y="421"/>
                      </a:lnTo>
                      <a:lnTo>
                        <a:pt x="378" y="442"/>
                      </a:lnTo>
                      <a:lnTo>
                        <a:pt x="357" y="462"/>
                      </a:lnTo>
                      <a:lnTo>
                        <a:pt x="336" y="442"/>
                      </a:lnTo>
                      <a:close/>
                      <a:moveTo>
                        <a:pt x="380" y="444"/>
                      </a:moveTo>
                      <a:lnTo>
                        <a:pt x="401" y="465"/>
                      </a:lnTo>
                      <a:lnTo>
                        <a:pt x="380" y="486"/>
                      </a:lnTo>
                      <a:lnTo>
                        <a:pt x="360" y="465"/>
                      </a:lnTo>
                      <a:lnTo>
                        <a:pt x="380" y="444"/>
                      </a:lnTo>
                      <a:close/>
                      <a:moveTo>
                        <a:pt x="383" y="442"/>
                      </a:moveTo>
                      <a:lnTo>
                        <a:pt x="404" y="421"/>
                      </a:lnTo>
                      <a:lnTo>
                        <a:pt x="423" y="442"/>
                      </a:lnTo>
                      <a:lnTo>
                        <a:pt x="404" y="462"/>
                      </a:lnTo>
                      <a:lnTo>
                        <a:pt x="383" y="442"/>
                      </a:lnTo>
                      <a:close/>
                      <a:moveTo>
                        <a:pt x="426" y="439"/>
                      </a:moveTo>
                      <a:lnTo>
                        <a:pt x="405" y="418"/>
                      </a:lnTo>
                      <a:lnTo>
                        <a:pt x="426" y="399"/>
                      </a:lnTo>
                      <a:lnTo>
                        <a:pt x="447" y="418"/>
                      </a:lnTo>
                      <a:lnTo>
                        <a:pt x="426" y="439"/>
                      </a:lnTo>
                      <a:close/>
                      <a:moveTo>
                        <a:pt x="469" y="396"/>
                      </a:moveTo>
                      <a:lnTo>
                        <a:pt x="448" y="417"/>
                      </a:lnTo>
                      <a:lnTo>
                        <a:pt x="429" y="396"/>
                      </a:lnTo>
                      <a:lnTo>
                        <a:pt x="448" y="375"/>
                      </a:lnTo>
                      <a:lnTo>
                        <a:pt x="469" y="396"/>
                      </a:lnTo>
                      <a:close/>
                      <a:moveTo>
                        <a:pt x="469" y="350"/>
                      </a:moveTo>
                      <a:lnTo>
                        <a:pt x="448" y="371"/>
                      </a:lnTo>
                      <a:lnTo>
                        <a:pt x="429" y="350"/>
                      </a:lnTo>
                      <a:lnTo>
                        <a:pt x="448" y="330"/>
                      </a:lnTo>
                      <a:lnTo>
                        <a:pt x="469" y="350"/>
                      </a:lnTo>
                      <a:close/>
                      <a:moveTo>
                        <a:pt x="469" y="305"/>
                      </a:moveTo>
                      <a:lnTo>
                        <a:pt x="448" y="326"/>
                      </a:lnTo>
                      <a:lnTo>
                        <a:pt x="429" y="305"/>
                      </a:lnTo>
                      <a:lnTo>
                        <a:pt x="448" y="284"/>
                      </a:lnTo>
                      <a:lnTo>
                        <a:pt x="469" y="305"/>
                      </a:lnTo>
                      <a:close/>
                      <a:moveTo>
                        <a:pt x="469" y="259"/>
                      </a:moveTo>
                      <a:lnTo>
                        <a:pt x="448" y="280"/>
                      </a:lnTo>
                      <a:lnTo>
                        <a:pt x="429" y="259"/>
                      </a:lnTo>
                      <a:lnTo>
                        <a:pt x="448" y="239"/>
                      </a:lnTo>
                      <a:lnTo>
                        <a:pt x="469" y="259"/>
                      </a:lnTo>
                      <a:close/>
                      <a:moveTo>
                        <a:pt x="469" y="214"/>
                      </a:moveTo>
                      <a:lnTo>
                        <a:pt x="448" y="234"/>
                      </a:lnTo>
                      <a:lnTo>
                        <a:pt x="429" y="214"/>
                      </a:lnTo>
                      <a:lnTo>
                        <a:pt x="448" y="193"/>
                      </a:lnTo>
                      <a:lnTo>
                        <a:pt x="469" y="214"/>
                      </a:lnTo>
                      <a:close/>
                      <a:moveTo>
                        <a:pt x="469" y="168"/>
                      </a:moveTo>
                      <a:lnTo>
                        <a:pt x="448" y="189"/>
                      </a:lnTo>
                      <a:lnTo>
                        <a:pt x="429" y="168"/>
                      </a:lnTo>
                      <a:lnTo>
                        <a:pt x="448" y="147"/>
                      </a:lnTo>
                      <a:lnTo>
                        <a:pt x="469" y="168"/>
                      </a:lnTo>
                      <a:close/>
                      <a:moveTo>
                        <a:pt x="469" y="122"/>
                      </a:moveTo>
                      <a:lnTo>
                        <a:pt x="448" y="143"/>
                      </a:lnTo>
                      <a:lnTo>
                        <a:pt x="429" y="122"/>
                      </a:lnTo>
                      <a:lnTo>
                        <a:pt x="448" y="102"/>
                      </a:lnTo>
                      <a:lnTo>
                        <a:pt x="469" y="122"/>
                      </a:lnTo>
                      <a:close/>
                      <a:moveTo>
                        <a:pt x="469" y="77"/>
                      </a:moveTo>
                      <a:lnTo>
                        <a:pt x="448" y="98"/>
                      </a:lnTo>
                      <a:lnTo>
                        <a:pt x="429" y="77"/>
                      </a:lnTo>
                      <a:lnTo>
                        <a:pt x="448" y="56"/>
                      </a:lnTo>
                      <a:lnTo>
                        <a:pt x="469" y="77"/>
                      </a:lnTo>
                      <a:close/>
                      <a:moveTo>
                        <a:pt x="448" y="11"/>
                      </a:moveTo>
                      <a:lnTo>
                        <a:pt x="469" y="31"/>
                      </a:lnTo>
                      <a:lnTo>
                        <a:pt x="448" y="52"/>
                      </a:lnTo>
                      <a:lnTo>
                        <a:pt x="429" y="31"/>
                      </a:lnTo>
                      <a:lnTo>
                        <a:pt x="448" y="11"/>
                      </a:lnTo>
                      <a:close/>
                      <a:moveTo>
                        <a:pt x="447" y="55"/>
                      </a:moveTo>
                      <a:lnTo>
                        <a:pt x="426" y="74"/>
                      </a:lnTo>
                      <a:lnTo>
                        <a:pt x="405" y="55"/>
                      </a:lnTo>
                      <a:lnTo>
                        <a:pt x="426" y="34"/>
                      </a:lnTo>
                      <a:lnTo>
                        <a:pt x="447" y="55"/>
                      </a:lnTo>
                      <a:close/>
                      <a:moveTo>
                        <a:pt x="404" y="11"/>
                      </a:moveTo>
                      <a:lnTo>
                        <a:pt x="423" y="31"/>
                      </a:lnTo>
                      <a:lnTo>
                        <a:pt x="404" y="52"/>
                      </a:lnTo>
                      <a:lnTo>
                        <a:pt x="383" y="31"/>
                      </a:lnTo>
                      <a:lnTo>
                        <a:pt x="404" y="11"/>
                      </a:lnTo>
                      <a:close/>
                      <a:moveTo>
                        <a:pt x="401" y="55"/>
                      </a:moveTo>
                      <a:lnTo>
                        <a:pt x="380" y="74"/>
                      </a:lnTo>
                      <a:lnTo>
                        <a:pt x="360" y="55"/>
                      </a:lnTo>
                      <a:lnTo>
                        <a:pt x="380" y="34"/>
                      </a:lnTo>
                      <a:lnTo>
                        <a:pt x="401" y="55"/>
                      </a:lnTo>
                      <a:close/>
                      <a:moveTo>
                        <a:pt x="357" y="11"/>
                      </a:moveTo>
                      <a:lnTo>
                        <a:pt x="378" y="31"/>
                      </a:lnTo>
                      <a:lnTo>
                        <a:pt x="357" y="52"/>
                      </a:lnTo>
                      <a:lnTo>
                        <a:pt x="336" y="31"/>
                      </a:lnTo>
                      <a:lnTo>
                        <a:pt x="357" y="11"/>
                      </a:lnTo>
                      <a:close/>
                      <a:moveTo>
                        <a:pt x="355" y="55"/>
                      </a:moveTo>
                      <a:lnTo>
                        <a:pt x="335" y="74"/>
                      </a:lnTo>
                      <a:lnTo>
                        <a:pt x="314" y="55"/>
                      </a:lnTo>
                      <a:lnTo>
                        <a:pt x="335" y="34"/>
                      </a:lnTo>
                      <a:lnTo>
                        <a:pt x="355" y="55"/>
                      </a:lnTo>
                      <a:close/>
                      <a:moveTo>
                        <a:pt x="311" y="11"/>
                      </a:moveTo>
                      <a:lnTo>
                        <a:pt x="332" y="31"/>
                      </a:lnTo>
                      <a:lnTo>
                        <a:pt x="311" y="52"/>
                      </a:lnTo>
                      <a:lnTo>
                        <a:pt x="292" y="31"/>
                      </a:lnTo>
                      <a:lnTo>
                        <a:pt x="311" y="11"/>
                      </a:lnTo>
                      <a:close/>
                      <a:moveTo>
                        <a:pt x="310" y="55"/>
                      </a:moveTo>
                      <a:lnTo>
                        <a:pt x="289" y="74"/>
                      </a:lnTo>
                      <a:lnTo>
                        <a:pt x="268" y="55"/>
                      </a:lnTo>
                      <a:lnTo>
                        <a:pt x="289" y="34"/>
                      </a:lnTo>
                      <a:lnTo>
                        <a:pt x="310" y="55"/>
                      </a:lnTo>
                      <a:close/>
                      <a:moveTo>
                        <a:pt x="266" y="11"/>
                      </a:moveTo>
                      <a:lnTo>
                        <a:pt x="287" y="31"/>
                      </a:lnTo>
                      <a:lnTo>
                        <a:pt x="266" y="52"/>
                      </a:lnTo>
                      <a:lnTo>
                        <a:pt x="245" y="31"/>
                      </a:lnTo>
                      <a:lnTo>
                        <a:pt x="266" y="11"/>
                      </a:lnTo>
                      <a:close/>
                      <a:moveTo>
                        <a:pt x="264" y="55"/>
                      </a:moveTo>
                      <a:lnTo>
                        <a:pt x="244" y="74"/>
                      </a:lnTo>
                      <a:lnTo>
                        <a:pt x="223" y="55"/>
                      </a:lnTo>
                      <a:lnTo>
                        <a:pt x="244" y="34"/>
                      </a:lnTo>
                      <a:lnTo>
                        <a:pt x="264" y="55"/>
                      </a:lnTo>
                      <a:close/>
                      <a:moveTo>
                        <a:pt x="220" y="11"/>
                      </a:moveTo>
                      <a:lnTo>
                        <a:pt x="241" y="31"/>
                      </a:lnTo>
                      <a:lnTo>
                        <a:pt x="220" y="52"/>
                      </a:lnTo>
                      <a:lnTo>
                        <a:pt x="201" y="31"/>
                      </a:lnTo>
                      <a:lnTo>
                        <a:pt x="220" y="11"/>
                      </a:lnTo>
                      <a:close/>
                      <a:moveTo>
                        <a:pt x="219" y="55"/>
                      </a:moveTo>
                      <a:lnTo>
                        <a:pt x="198" y="74"/>
                      </a:lnTo>
                      <a:lnTo>
                        <a:pt x="177" y="55"/>
                      </a:lnTo>
                      <a:lnTo>
                        <a:pt x="198" y="34"/>
                      </a:lnTo>
                      <a:lnTo>
                        <a:pt x="219" y="55"/>
                      </a:lnTo>
                      <a:close/>
                      <a:moveTo>
                        <a:pt x="175" y="11"/>
                      </a:moveTo>
                      <a:lnTo>
                        <a:pt x="195" y="31"/>
                      </a:lnTo>
                      <a:lnTo>
                        <a:pt x="175" y="52"/>
                      </a:lnTo>
                      <a:lnTo>
                        <a:pt x="154" y="31"/>
                      </a:lnTo>
                      <a:lnTo>
                        <a:pt x="175" y="11"/>
                      </a:lnTo>
                      <a:close/>
                      <a:moveTo>
                        <a:pt x="173" y="55"/>
                      </a:moveTo>
                      <a:lnTo>
                        <a:pt x="152" y="74"/>
                      </a:lnTo>
                      <a:lnTo>
                        <a:pt x="132" y="55"/>
                      </a:lnTo>
                      <a:lnTo>
                        <a:pt x="152" y="34"/>
                      </a:lnTo>
                      <a:lnTo>
                        <a:pt x="173" y="55"/>
                      </a:lnTo>
                      <a:close/>
                      <a:moveTo>
                        <a:pt x="129" y="11"/>
                      </a:moveTo>
                      <a:lnTo>
                        <a:pt x="150" y="31"/>
                      </a:lnTo>
                      <a:lnTo>
                        <a:pt x="129" y="52"/>
                      </a:lnTo>
                      <a:lnTo>
                        <a:pt x="108" y="31"/>
                      </a:lnTo>
                      <a:lnTo>
                        <a:pt x="129" y="11"/>
                      </a:lnTo>
                      <a:close/>
                      <a:moveTo>
                        <a:pt x="126" y="55"/>
                      </a:moveTo>
                      <a:lnTo>
                        <a:pt x="107" y="74"/>
                      </a:lnTo>
                      <a:lnTo>
                        <a:pt x="86" y="55"/>
                      </a:lnTo>
                      <a:lnTo>
                        <a:pt x="107" y="34"/>
                      </a:lnTo>
                      <a:lnTo>
                        <a:pt x="126" y="55"/>
                      </a:lnTo>
                      <a:close/>
                      <a:moveTo>
                        <a:pt x="83" y="11"/>
                      </a:moveTo>
                      <a:lnTo>
                        <a:pt x="104" y="31"/>
                      </a:lnTo>
                      <a:lnTo>
                        <a:pt x="83" y="52"/>
                      </a:lnTo>
                      <a:lnTo>
                        <a:pt x="63" y="31"/>
                      </a:lnTo>
                      <a:lnTo>
                        <a:pt x="83" y="11"/>
                      </a:lnTo>
                      <a:close/>
                      <a:moveTo>
                        <a:pt x="82" y="55"/>
                      </a:moveTo>
                      <a:lnTo>
                        <a:pt x="61" y="74"/>
                      </a:lnTo>
                      <a:lnTo>
                        <a:pt x="40" y="55"/>
                      </a:lnTo>
                      <a:lnTo>
                        <a:pt x="61" y="34"/>
                      </a:lnTo>
                      <a:lnTo>
                        <a:pt x="82" y="55"/>
                      </a:lnTo>
                      <a:close/>
                      <a:moveTo>
                        <a:pt x="17" y="31"/>
                      </a:moveTo>
                      <a:lnTo>
                        <a:pt x="38" y="11"/>
                      </a:lnTo>
                      <a:lnTo>
                        <a:pt x="59" y="31"/>
                      </a:lnTo>
                      <a:lnTo>
                        <a:pt x="38" y="52"/>
                      </a:lnTo>
                      <a:lnTo>
                        <a:pt x="17" y="31"/>
                      </a:lnTo>
                      <a:close/>
                      <a:moveTo>
                        <a:pt x="17" y="77"/>
                      </a:moveTo>
                      <a:lnTo>
                        <a:pt x="38" y="56"/>
                      </a:lnTo>
                      <a:lnTo>
                        <a:pt x="59" y="77"/>
                      </a:lnTo>
                      <a:lnTo>
                        <a:pt x="38" y="98"/>
                      </a:lnTo>
                      <a:lnTo>
                        <a:pt x="17" y="77"/>
                      </a:lnTo>
                      <a:close/>
                      <a:moveTo>
                        <a:pt x="17" y="122"/>
                      </a:moveTo>
                      <a:lnTo>
                        <a:pt x="38" y="102"/>
                      </a:lnTo>
                      <a:lnTo>
                        <a:pt x="59" y="122"/>
                      </a:lnTo>
                      <a:lnTo>
                        <a:pt x="38" y="143"/>
                      </a:lnTo>
                      <a:lnTo>
                        <a:pt x="17" y="122"/>
                      </a:lnTo>
                      <a:close/>
                      <a:moveTo>
                        <a:pt x="17" y="168"/>
                      </a:moveTo>
                      <a:lnTo>
                        <a:pt x="38" y="147"/>
                      </a:lnTo>
                      <a:lnTo>
                        <a:pt x="59" y="168"/>
                      </a:lnTo>
                      <a:lnTo>
                        <a:pt x="38" y="189"/>
                      </a:lnTo>
                      <a:lnTo>
                        <a:pt x="17" y="168"/>
                      </a:lnTo>
                      <a:close/>
                      <a:moveTo>
                        <a:pt x="17" y="214"/>
                      </a:moveTo>
                      <a:lnTo>
                        <a:pt x="38" y="193"/>
                      </a:lnTo>
                      <a:lnTo>
                        <a:pt x="59" y="214"/>
                      </a:lnTo>
                      <a:lnTo>
                        <a:pt x="38" y="234"/>
                      </a:lnTo>
                      <a:lnTo>
                        <a:pt x="17" y="214"/>
                      </a:lnTo>
                      <a:close/>
                      <a:moveTo>
                        <a:pt x="17" y="259"/>
                      </a:moveTo>
                      <a:lnTo>
                        <a:pt x="38" y="239"/>
                      </a:lnTo>
                      <a:lnTo>
                        <a:pt x="59" y="259"/>
                      </a:lnTo>
                      <a:lnTo>
                        <a:pt x="38" y="280"/>
                      </a:lnTo>
                      <a:lnTo>
                        <a:pt x="17" y="259"/>
                      </a:lnTo>
                      <a:close/>
                      <a:moveTo>
                        <a:pt x="17" y="305"/>
                      </a:moveTo>
                      <a:lnTo>
                        <a:pt x="38" y="284"/>
                      </a:lnTo>
                      <a:lnTo>
                        <a:pt x="59" y="305"/>
                      </a:lnTo>
                      <a:lnTo>
                        <a:pt x="38" y="326"/>
                      </a:lnTo>
                      <a:lnTo>
                        <a:pt x="17" y="305"/>
                      </a:lnTo>
                      <a:close/>
                      <a:moveTo>
                        <a:pt x="17" y="350"/>
                      </a:moveTo>
                      <a:lnTo>
                        <a:pt x="38" y="330"/>
                      </a:lnTo>
                      <a:lnTo>
                        <a:pt x="59" y="350"/>
                      </a:lnTo>
                      <a:lnTo>
                        <a:pt x="38" y="371"/>
                      </a:lnTo>
                      <a:lnTo>
                        <a:pt x="17" y="350"/>
                      </a:lnTo>
                      <a:close/>
                      <a:moveTo>
                        <a:pt x="17" y="396"/>
                      </a:moveTo>
                      <a:lnTo>
                        <a:pt x="38" y="375"/>
                      </a:lnTo>
                      <a:lnTo>
                        <a:pt x="59" y="396"/>
                      </a:lnTo>
                      <a:lnTo>
                        <a:pt x="38" y="417"/>
                      </a:lnTo>
                      <a:lnTo>
                        <a:pt x="17" y="396"/>
                      </a:lnTo>
                      <a:close/>
                      <a:moveTo>
                        <a:pt x="17" y="442"/>
                      </a:moveTo>
                      <a:lnTo>
                        <a:pt x="38" y="421"/>
                      </a:lnTo>
                      <a:lnTo>
                        <a:pt x="59" y="442"/>
                      </a:lnTo>
                      <a:lnTo>
                        <a:pt x="38" y="462"/>
                      </a:lnTo>
                      <a:lnTo>
                        <a:pt x="17" y="442"/>
                      </a:lnTo>
                      <a:close/>
                      <a:moveTo>
                        <a:pt x="40" y="465"/>
                      </a:moveTo>
                      <a:lnTo>
                        <a:pt x="61" y="444"/>
                      </a:lnTo>
                      <a:lnTo>
                        <a:pt x="82" y="465"/>
                      </a:lnTo>
                      <a:lnTo>
                        <a:pt x="61" y="486"/>
                      </a:lnTo>
                      <a:lnTo>
                        <a:pt x="40" y="465"/>
                      </a:lnTo>
                      <a:close/>
                      <a:moveTo>
                        <a:pt x="61" y="530"/>
                      </a:moveTo>
                      <a:lnTo>
                        <a:pt x="40" y="511"/>
                      </a:lnTo>
                      <a:lnTo>
                        <a:pt x="61" y="490"/>
                      </a:lnTo>
                      <a:lnTo>
                        <a:pt x="82" y="511"/>
                      </a:lnTo>
                      <a:lnTo>
                        <a:pt x="61" y="530"/>
                      </a:lnTo>
                      <a:close/>
                      <a:moveTo>
                        <a:pt x="63" y="487"/>
                      </a:moveTo>
                      <a:lnTo>
                        <a:pt x="83" y="467"/>
                      </a:lnTo>
                      <a:lnTo>
                        <a:pt x="104" y="487"/>
                      </a:lnTo>
                      <a:lnTo>
                        <a:pt x="83" y="508"/>
                      </a:lnTo>
                      <a:lnTo>
                        <a:pt x="63" y="487"/>
                      </a:lnTo>
                      <a:close/>
                      <a:moveTo>
                        <a:pt x="107" y="530"/>
                      </a:moveTo>
                      <a:lnTo>
                        <a:pt x="86" y="511"/>
                      </a:lnTo>
                      <a:lnTo>
                        <a:pt x="107" y="490"/>
                      </a:lnTo>
                      <a:lnTo>
                        <a:pt x="126" y="511"/>
                      </a:lnTo>
                      <a:lnTo>
                        <a:pt x="107" y="530"/>
                      </a:lnTo>
                      <a:close/>
                      <a:moveTo>
                        <a:pt x="108" y="487"/>
                      </a:moveTo>
                      <a:lnTo>
                        <a:pt x="129" y="467"/>
                      </a:lnTo>
                      <a:lnTo>
                        <a:pt x="150" y="487"/>
                      </a:lnTo>
                      <a:lnTo>
                        <a:pt x="129" y="508"/>
                      </a:lnTo>
                      <a:lnTo>
                        <a:pt x="108" y="487"/>
                      </a:lnTo>
                      <a:close/>
                      <a:moveTo>
                        <a:pt x="152" y="530"/>
                      </a:moveTo>
                      <a:lnTo>
                        <a:pt x="132" y="511"/>
                      </a:lnTo>
                      <a:lnTo>
                        <a:pt x="152" y="490"/>
                      </a:lnTo>
                      <a:lnTo>
                        <a:pt x="173" y="511"/>
                      </a:lnTo>
                      <a:lnTo>
                        <a:pt x="152" y="530"/>
                      </a:lnTo>
                      <a:close/>
                      <a:moveTo>
                        <a:pt x="154" y="487"/>
                      </a:moveTo>
                      <a:lnTo>
                        <a:pt x="175" y="467"/>
                      </a:lnTo>
                      <a:lnTo>
                        <a:pt x="195" y="487"/>
                      </a:lnTo>
                      <a:lnTo>
                        <a:pt x="175" y="508"/>
                      </a:lnTo>
                      <a:lnTo>
                        <a:pt x="154" y="487"/>
                      </a:lnTo>
                      <a:close/>
                      <a:moveTo>
                        <a:pt x="198" y="530"/>
                      </a:moveTo>
                      <a:lnTo>
                        <a:pt x="177" y="511"/>
                      </a:lnTo>
                      <a:lnTo>
                        <a:pt x="198" y="490"/>
                      </a:lnTo>
                      <a:lnTo>
                        <a:pt x="219" y="511"/>
                      </a:lnTo>
                      <a:lnTo>
                        <a:pt x="198" y="530"/>
                      </a:lnTo>
                      <a:close/>
                      <a:moveTo>
                        <a:pt x="201" y="487"/>
                      </a:moveTo>
                      <a:lnTo>
                        <a:pt x="220" y="467"/>
                      </a:lnTo>
                      <a:lnTo>
                        <a:pt x="241" y="487"/>
                      </a:lnTo>
                      <a:lnTo>
                        <a:pt x="220" y="508"/>
                      </a:lnTo>
                      <a:lnTo>
                        <a:pt x="201" y="487"/>
                      </a:lnTo>
                      <a:close/>
                      <a:moveTo>
                        <a:pt x="244" y="530"/>
                      </a:moveTo>
                      <a:lnTo>
                        <a:pt x="223" y="511"/>
                      </a:lnTo>
                      <a:lnTo>
                        <a:pt x="244" y="490"/>
                      </a:lnTo>
                      <a:lnTo>
                        <a:pt x="264" y="511"/>
                      </a:lnTo>
                      <a:lnTo>
                        <a:pt x="244" y="530"/>
                      </a:lnTo>
                      <a:close/>
                      <a:moveTo>
                        <a:pt x="245" y="487"/>
                      </a:moveTo>
                      <a:lnTo>
                        <a:pt x="266" y="467"/>
                      </a:lnTo>
                      <a:lnTo>
                        <a:pt x="287" y="487"/>
                      </a:lnTo>
                      <a:lnTo>
                        <a:pt x="266" y="508"/>
                      </a:lnTo>
                      <a:lnTo>
                        <a:pt x="245" y="487"/>
                      </a:lnTo>
                      <a:close/>
                      <a:moveTo>
                        <a:pt x="289" y="530"/>
                      </a:moveTo>
                      <a:lnTo>
                        <a:pt x="268" y="511"/>
                      </a:lnTo>
                      <a:lnTo>
                        <a:pt x="289" y="490"/>
                      </a:lnTo>
                      <a:lnTo>
                        <a:pt x="310" y="511"/>
                      </a:lnTo>
                      <a:lnTo>
                        <a:pt x="289" y="530"/>
                      </a:lnTo>
                      <a:close/>
                      <a:moveTo>
                        <a:pt x="292" y="487"/>
                      </a:moveTo>
                      <a:lnTo>
                        <a:pt x="311" y="467"/>
                      </a:lnTo>
                      <a:lnTo>
                        <a:pt x="332" y="487"/>
                      </a:lnTo>
                      <a:lnTo>
                        <a:pt x="311" y="508"/>
                      </a:lnTo>
                      <a:lnTo>
                        <a:pt x="292" y="487"/>
                      </a:lnTo>
                      <a:close/>
                      <a:moveTo>
                        <a:pt x="335" y="530"/>
                      </a:moveTo>
                      <a:lnTo>
                        <a:pt x="314" y="511"/>
                      </a:lnTo>
                      <a:lnTo>
                        <a:pt x="335" y="490"/>
                      </a:lnTo>
                      <a:lnTo>
                        <a:pt x="355" y="511"/>
                      </a:lnTo>
                      <a:lnTo>
                        <a:pt x="335" y="530"/>
                      </a:lnTo>
                      <a:close/>
                      <a:moveTo>
                        <a:pt x="336" y="487"/>
                      </a:moveTo>
                      <a:lnTo>
                        <a:pt x="357" y="467"/>
                      </a:lnTo>
                      <a:lnTo>
                        <a:pt x="378" y="487"/>
                      </a:lnTo>
                      <a:lnTo>
                        <a:pt x="357" y="508"/>
                      </a:lnTo>
                      <a:lnTo>
                        <a:pt x="336" y="487"/>
                      </a:lnTo>
                      <a:close/>
                      <a:moveTo>
                        <a:pt x="380" y="530"/>
                      </a:moveTo>
                      <a:lnTo>
                        <a:pt x="360" y="511"/>
                      </a:lnTo>
                      <a:lnTo>
                        <a:pt x="380" y="490"/>
                      </a:lnTo>
                      <a:lnTo>
                        <a:pt x="401" y="511"/>
                      </a:lnTo>
                      <a:lnTo>
                        <a:pt x="380" y="530"/>
                      </a:lnTo>
                      <a:close/>
                      <a:moveTo>
                        <a:pt x="383" y="487"/>
                      </a:moveTo>
                      <a:lnTo>
                        <a:pt x="404" y="467"/>
                      </a:lnTo>
                      <a:lnTo>
                        <a:pt x="423" y="487"/>
                      </a:lnTo>
                      <a:lnTo>
                        <a:pt x="404" y="508"/>
                      </a:lnTo>
                      <a:lnTo>
                        <a:pt x="383" y="487"/>
                      </a:lnTo>
                      <a:close/>
                      <a:moveTo>
                        <a:pt x="426" y="530"/>
                      </a:moveTo>
                      <a:lnTo>
                        <a:pt x="405" y="511"/>
                      </a:lnTo>
                      <a:lnTo>
                        <a:pt x="426" y="490"/>
                      </a:lnTo>
                      <a:lnTo>
                        <a:pt x="447" y="511"/>
                      </a:lnTo>
                      <a:lnTo>
                        <a:pt x="426" y="53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8" name="Freeform 14"/>
                <p:cNvSpPr>
                  <a:spLocks/>
                </p:cNvSpPr>
                <p:nvPr/>
              </p:nvSpPr>
              <p:spPr bwMode="auto">
                <a:xfrm>
                  <a:off x="8067675" y="5065713"/>
                  <a:ext cx="4763" cy="4763"/>
                </a:xfrm>
                <a:custGeom>
                  <a:avLst/>
                  <a:gdLst>
                    <a:gd name="T0" fmla="*/ 3 w 3"/>
                    <a:gd name="T1" fmla="*/ 3 h 3"/>
                    <a:gd name="T2" fmla="*/ 3 w 3"/>
                    <a:gd name="T3" fmla="*/ 0 h 3"/>
                    <a:gd name="T4" fmla="*/ 0 w 3"/>
                    <a:gd name="T5" fmla="*/ 0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0"/>
                      </a:lnTo>
                      <a:lnTo>
                        <a:pt x="3" y="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9" name="Freeform 15"/>
                <p:cNvSpPr>
                  <a:spLocks/>
                </p:cNvSpPr>
                <p:nvPr/>
              </p:nvSpPr>
              <p:spPr bwMode="auto">
                <a:xfrm>
                  <a:off x="7945438" y="5076826"/>
                  <a:ext cx="31750" cy="131763"/>
                </a:xfrm>
                <a:custGeom>
                  <a:avLst/>
                  <a:gdLst>
                    <a:gd name="T0" fmla="*/ 4 w 14"/>
                    <a:gd name="T1" fmla="*/ 54 h 59"/>
                    <a:gd name="T2" fmla="*/ 14 w 14"/>
                    <a:gd name="T3" fmla="*/ 59 h 59"/>
                    <a:gd name="T4" fmla="*/ 14 w 14"/>
                    <a:gd name="T5" fmla="*/ 4 h 59"/>
                    <a:gd name="T6" fmla="*/ 0 w 14"/>
                    <a:gd name="T7" fmla="*/ 0 h 59"/>
                    <a:gd name="T8" fmla="*/ 0 w 14"/>
                    <a:gd name="T9" fmla="*/ 52 h 59"/>
                    <a:gd name="T10" fmla="*/ 4 w 14"/>
                    <a:gd name="T11" fmla="*/ 54 h 59"/>
                  </a:gdLst>
                  <a:ahLst/>
                  <a:cxnLst>
                    <a:cxn ang="0">
                      <a:pos x="T0" y="T1"/>
                    </a:cxn>
                    <a:cxn ang="0">
                      <a:pos x="T2" y="T3"/>
                    </a:cxn>
                    <a:cxn ang="0">
                      <a:pos x="T4" y="T5"/>
                    </a:cxn>
                    <a:cxn ang="0">
                      <a:pos x="T6" y="T7"/>
                    </a:cxn>
                    <a:cxn ang="0">
                      <a:pos x="T8" y="T9"/>
                    </a:cxn>
                    <a:cxn ang="0">
                      <a:pos x="T10" y="T11"/>
                    </a:cxn>
                  </a:cxnLst>
                  <a:rect l="0" t="0" r="r" b="b"/>
                  <a:pathLst>
                    <a:path w="14" h="59">
                      <a:moveTo>
                        <a:pt x="4" y="54"/>
                      </a:moveTo>
                      <a:cubicBezTo>
                        <a:pt x="8" y="55"/>
                        <a:pt x="11" y="57"/>
                        <a:pt x="14" y="59"/>
                      </a:cubicBezTo>
                      <a:cubicBezTo>
                        <a:pt x="14" y="4"/>
                        <a:pt x="14" y="4"/>
                        <a:pt x="14" y="4"/>
                      </a:cubicBezTo>
                      <a:cubicBezTo>
                        <a:pt x="10" y="3"/>
                        <a:pt x="5" y="2"/>
                        <a:pt x="0" y="0"/>
                      </a:cubicBezTo>
                      <a:cubicBezTo>
                        <a:pt x="0" y="52"/>
                        <a:pt x="0" y="52"/>
                        <a:pt x="0" y="52"/>
                      </a:cubicBezTo>
                      <a:cubicBezTo>
                        <a:pt x="1" y="52"/>
                        <a:pt x="2" y="53"/>
                        <a:pt x="4" y="5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0" name="Freeform 16"/>
                <p:cNvSpPr>
                  <a:spLocks/>
                </p:cNvSpPr>
                <p:nvPr/>
              </p:nvSpPr>
              <p:spPr bwMode="auto">
                <a:xfrm>
                  <a:off x="7627938" y="5392738"/>
                  <a:ext cx="50800" cy="144463"/>
                </a:xfrm>
                <a:custGeom>
                  <a:avLst/>
                  <a:gdLst>
                    <a:gd name="T0" fmla="*/ 0 w 23"/>
                    <a:gd name="T1" fmla="*/ 0 h 65"/>
                    <a:gd name="T2" fmla="*/ 0 w 23"/>
                    <a:gd name="T3" fmla="*/ 56 h 65"/>
                    <a:gd name="T4" fmla="*/ 9 w 23"/>
                    <a:gd name="T5" fmla="*/ 61 h 65"/>
                    <a:gd name="T6" fmla="*/ 23 w 23"/>
                    <a:gd name="T7" fmla="*/ 65 h 65"/>
                    <a:gd name="T8" fmla="*/ 23 w 23"/>
                    <a:gd name="T9" fmla="*/ 13 h 65"/>
                    <a:gd name="T10" fmla="*/ 0 w 23"/>
                    <a:gd name="T11" fmla="*/ 0 h 65"/>
                  </a:gdLst>
                  <a:ahLst/>
                  <a:cxnLst>
                    <a:cxn ang="0">
                      <a:pos x="T0" y="T1"/>
                    </a:cxn>
                    <a:cxn ang="0">
                      <a:pos x="T2" y="T3"/>
                    </a:cxn>
                    <a:cxn ang="0">
                      <a:pos x="T4" y="T5"/>
                    </a:cxn>
                    <a:cxn ang="0">
                      <a:pos x="T6" y="T7"/>
                    </a:cxn>
                    <a:cxn ang="0">
                      <a:pos x="T8" y="T9"/>
                    </a:cxn>
                    <a:cxn ang="0">
                      <a:pos x="T10" y="T11"/>
                    </a:cxn>
                  </a:cxnLst>
                  <a:rect l="0" t="0" r="r" b="b"/>
                  <a:pathLst>
                    <a:path w="23" h="65">
                      <a:moveTo>
                        <a:pt x="0" y="0"/>
                      </a:moveTo>
                      <a:cubicBezTo>
                        <a:pt x="0" y="56"/>
                        <a:pt x="0" y="56"/>
                        <a:pt x="0" y="56"/>
                      </a:cubicBezTo>
                      <a:cubicBezTo>
                        <a:pt x="2" y="58"/>
                        <a:pt x="5" y="60"/>
                        <a:pt x="9" y="61"/>
                      </a:cubicBezTo>
                      <a:cubicBezTo>
                        <a:pt x="13" y="62"/>
                        <a:pt x="18" y="64"/>
                        <a:pt x="23" y="65"/>
                      </a:cubicBezTo>
                      <a:cubicBezTo>
                        <a:pt x="23" y="13"/>
                        <a:pt x="23" y="13"/>
                        <a:pt x="23" y="13"/>
                      </a:cubicBezTo>
                      <a:cubicBezTo>
                        <a:pt x="15" y="10"/>
                        <a:pt x="8" y="5"/>
                        <a:pt x="0" y="0"/>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1" name="Freeform 17"/>
                <p:cNvSpPr>
                  <a:spLocks/>
                </p:cNvSpPr>
                <p:nvPr/>
              </p:nvSpPr>
              <p:spPr bwMode="auto">
                <a:xfrm>
                  <a:off x="7621588" y="5103813"/>
                  <a:ext cx="57150" cy="222250"/>
                </a:xfrm>
                <a:custGeom>
                  <a:avLst/>
                  <a:gdLst>
                    <a:gd name="T0" fmla="*/ 17 w 26"/>
                    <a:gd name="T1" fmla="*/ 8 h 100"/>
                    <a:gd name="T2" fmla="*/ 5 w 26"/>
                    <a:gd name="T3" fmla="*/ 27 h 100"/>
                    <a:gd name="T4" fmla="*/ 0 w 26"/>
                    <a:gd name="T5" fmla="*/ 51 h 100"/>
                    <a:gd name="T6" fmla="*/ 3 w 26"/>
                    <a:gd name="T7" fmla="*/ 69 h 100"/>
                    <a:gd name="T8" fmla="*/ 12 w 26"/>
                    <a:gd name="T9" fmla="*/ 86 h 100"/>
                    <a:gd name="T10" fmla="*/ 26 w 26"/>
                    <a:gd name="T11" fmla="*/ 100 h 100"/>
                    <a:gd name="T12" fmla="*/ 26 w 26"/>
                    <a:gd name="T13" fmla="*/ 0 h 100"/>
                    <a:gd name="T14" fmla="*/ 17 w 26"/>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0">
                      <a:moveTo>
                        <a:pt x="17" y="8"/>
                      </a:moveTo>
                      <a:cubicBezTo>
                        <a:pt x="11" y="14"/>
                        <a:pt x="7" y="20"/>
                        <a:pt x="5" y="27"/>
                      </a:cubicBezTo>
                      <a:cubicBezTo>
                        <a:pt x="2" y="34"/>
                        <a:pt x="0" y="42"/>
                        <a:pt x="0" y="51"/>
                      </a:cubicBezTo>
                      <a:cubicBezTo>
                        <a:pt x="0" y="57"/>
                        <a:pt x="1" y="63"/>
                        <a:pt x="3" y="69"/>
                      </a:cubicBezTo>
                      <a:cubicBezTo>
                        <a:pt x="5" y="75"/>
                        <a:pt x="8" y="81"/>
                        <a:pt x="12" y="86"/>
                      </a:cubicBezTo>
                      <a:cubicBezTo>
                        <a:pt x="15" y="91"/>
                        <a:pt x="20" y="96"/>
                        <a:pt x="26" y="100"/>
                      </a:cubicBezTo>
                      <a:cubicBezTo>
                        <a:pt x="26" y="0"/>
                        <a:pt x="26" y="0"/>
                        <a:pt x="26" y="0"/>
                      </a:cubicBezTo>
                      <a:cubicBezTo>
                        <a:pt x="22" y="3"/>
                        <a:pt x="19" y="5"/>
                        <a:pt x="17" y="8"/>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2" name="Freeform 18"/>
                <p:cNvSpPr>
                  <a:spLocks/>
                </p:cNvSpPr>
                <p:nvPr/>
              </p:nvSpPr>
              <p:spPr bwMode="auto">
                <a:xfrm>
                  <a:off x="7859713" y="5194301"/>
                  <a:ext cx="73025" cy="360363"/>
                </a:xfrm>
                <a:custGeom>
                  <a:avLst/>
                  <a:gdLst>
                    <a:gd name="T0" fmla="*/ 28 w 33"/>
                    <a:gd name="T1" fmla="*/ 14 h 162"/>
                    <a:gd name="T2" fmla="*/ 1 w 33"/>
                    <a:gd name="T3" fmla="*/ 0 h 162"/>
                    <a:gd name="T4" fmla="*/ 0 w 33"/>
                    <a:gd name="T5" fmla="*/ 0 h 162"/>
                    <a:gd name="T6" fmla="*/ 0 w 33"/>
                    <a:gd name="T7" fmla="*/ 162 h 162"/>
                    <a:gd name="T8" fmla="*/ 5 w 33"/>
                    <a:gd name="T9" fmla="*/ 162 h 162"/>
                    <a:gd name="T10" fmla="*/ 5 w 33"/>
                    <a:gd name="T11" fmla="*/ 127 h 162"/>
                    <a:gd name="T12" fmla="*/ 31 w 33"/>
                    <a:gd name="T13" fmla="*/ 116 h 162"/>
                    <a:gd name="T14" fmla="*/ 33 w 33"/>
                    <a:gd name="T15" fmla="*/ 114 h 162"/>
                    <a:gd name="T16" fmla="*/ 33 w 33"/>
                    <a:gd name="T17" fmla="*/ 18 h 162"/>
                    <a:gd name="T18" fmla="*/ 28 w 33"/>
                    <a:gd name="T19"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62">
                      <a:moveTo>
                        <a:pt x="28" y="14"/>
                      </a:moveTo>
                      <a:cubicBezTo>
                        <a:pt x="21" y="9"/>
                        <a:pt x="12" y="5"/>
                        <a:pt x="1" y="0"/>
                      </a:cubicBezTo>
                      <a:cubicBezTo>
                        <a:pt x="1" y="0"/>
                        <a:pt x="1" y="0"/>
                        <a:pt x="0" y="0"/>
                      </a:cubicBezTo>
                      <a:cubicBezTo>
                        <a:pt x="0" y="162"/>
                        <a:pt x="0" y="162"/>
                        <a:pt x="0" y="162"/>
                      </a:cubicBezTo>
                      <a:cubicBezTo>
                        <a:pt x="5" y="162"/>
                        <a:pt x="5" y="162"/>
                        <a:pt x="5" y="162"/>
                      </a:cubicBezTo>
                      <a:cubicBezTo>
                        <a:pt x="5" y="127"/>
                        <a:pt x="5" y="127"/>
                        <a:pt x="5" y="127"/>
                      </a:cubicBezTo>
                      <a:cubicBezTo>
                        <a:pt x="15" y="125"/>
                        <a:pt x="24" y="121"/>
                        <a:pt x="31" y="116"/>
                      </a:cubicBezTo>
                      <a:cubicBezTo>
                        <a:pt x="32" y="115"/>
                        <a:pt x="33" y="115"/>
                        <a:pt x="33" y="114"/>
                      </a:cubicBezTo>
                      <a:cubicBezTo>
                        <a:pt x="33" y="18"/>
                        <a:pt x="33" y="18"/>
                        <a:pt x="33" y="18"/>
                      </a:cubicBezTo>
                      <a:cubicBezTo>
                        <a:pt x="32" y="17"/>
                        <a:pt x="30" y="15"/>
                        <a:pt x="28" y="1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3" name="Freeform 19"/>
                <p:cNvSpPr>
                  <a:spLocks/>
                </p:cNvSpPr>
                <p:nvPr/>
              </p:nvSpPr>
              <p:spPr bwMode="auto">
                <a:xfrm>
                  <a:off x="7859713" y="4948238"/>
                  <a:ext cx="73025" cy="184150"/>
                </a:xfrm>
                <a:custGeom>
                  <a:avLst/>
                  <a:gdLst>
                    <a:gd name="T0" fmla="*/ 9 w 33"/>
                    <a:gd name="T1" fmla="*/ 76 h 83"/>
                    <a:gd name="T2" fmla="*/ 24 w 33"/>
                    <a:gd name="T3" fmla="*/ 80 h 83"/>
                    <a:gd name="T4" fmla="*/ 33 w 33"/>
                    <a:gd name="T5" fmla="*/ 83 h 83"/>
                    <a:gd name="T6" fmla="*/ 33 w 33"/>
                    <a:gd name="T7" fmla="*/ 32 h 83"/>
                    <a:gd name="T8" fmla="*/ 29 w 33"/>
                    <a:gd name="T9" fmla="*/ 31 h 83"/>
                    <a:gd name="T10" fmla="*/ 5 w 33"/>
                    <a:gd name="T11" fmla="*/ 29 h 83"/>
                    <a:gd name="T12" fmla="*/ 5 w 33"/>
                    <a:gd name="T13" fmla="*/ 0 h 83"/>
                    <a:gd name="T14" fmla="*/ 0 w 33"/>
                    <a:gd name="T15" fmla="*/ 0 h 83"/>
                    <a:gd name="T16" fmla="*/ 0 w 33"/>
                    <a:gd name="T17" fmla="*/ 75 h 83"/>
                    <a:gd name="T18" fmla="*/ 9 w 33"/>
                    <a:gd name="T19"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83">
                      <a:moveTo>
                        <a:pt x="9" y="76"/>
                      </a:moveTo>
                      <a:cubicBezTo>
                        <a:pt x="15" y="77"/>
                        <a:pt x="20" y="78"/>
                        <a:pt x="24" y="80"/>
                      </a:cubicBezTo>
                      <a:cubicBezTo>
                        <a:pt x="27" y="81"/>
                        <a:pt x="30" y="82"/>
                        <a:pt x="33" y="83"/>
                      </a:cubicBezTo>
                      <a:cubicBezTo>
                        <a:pt x="33" y="32"/>
                        <a:pt x="33" y="32"/>
                        <a:pt x="33" y="32"/>
                      </a:cubicBezTo>
                      <a:cubicBezTo>
                        <a:pt x="32" y="32"/>
                        <a:pt x="31" y="32"/>
                        <a:pt x="29" y="31"/>
                      </a:cubicBezTo>
                      <a:cubicBezTo>
                        <a:pt x="22" y="30"/>
                        <a:pt x="14" y="29"/>
                        <a:pt x="5" y="29"/>
                      </a:cubicBezTo>
                      <a:cubicBezTo>
                        <a:pt x="5" y="0"/>
                        <a:pt x="5" y="0"/>
                        <a:pt x="5" y="0"/>
                      </a:cubicBezTo>
                      <a:cubicBezTo>
                        <a:pt x="0" y="0"/>
                        <a:pt x="0" y="0"/>
                        <a:pt x="0" y="0"/>
                      </a:cubicBezTo>
                      <a:cubicBezTo>
                        <a:pt x="0" y="75"/>
                        <a:pt x="0" y="75"/>
                        <a:pt x="0" y="75"/>
                      </a:cubicBezTo>
                      <a:cubicBezTo>
                        <a:pt x="3" y="75"/>
                        <a:pt x="6" y="76"/>
                        <a:pt x="9" y="7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4" name="Freeform 20"/>
                <p:cNvSpPr>
                  <a:spLocks/>
                </p:cNvSpPr>
                <p:nvPr/>
              </p:nvSpPr>
              <p:spPr bwMode="auto">
                <a:xfrm>
                  <a:off x="7775575" y="5008563"/>
                  <a:ext cx="73025" cy="606425"/>
                </a:xfrm>
                <a:custGeom>
                  <a:avLst/>
                  <a:gdLst>
                    <a:gd name="T0" fmla="*/ 19 w 33"/>
                    <a:gd name="T1" fmla="*/ 104 h 273"/>
                    <a:gd name="T2" fmla="*/ 11 w 33"/>
                    <a:gd name="T3" fmla="*/ 98 h 273"/>
                    <a:gd name="T4" fmla="*/ 8 w 33"/>
                    <a:gd name="T5" fmla="*/ 93 h 273"/>
                    <a:gd name="T6" fmla="*/ 8 w 33"/>
                    <a:gd name="T7" fmla="*/ 88 h 273"/>
                    <a:gd name="T8" fmla="*/ 9 w 33"/>
                    <a:gd name="T9" fmla="*/ 83 h 273"/>
                    <a:gd name="T10" fmla="*/ 12 w 33"/>
                    <a:gd name="T11" fmla="*/ 78 h 273"/>
                    <a:gd name="T12" fmla="*/ 18 w 33"/>
                    <a:gd name="T13" fmla="*/ 75 h 273"/>
                    <a:gd name="T14" fmla="*/ 26 w 33"/>
                    <a:gd name="T15" fmla="*/ 74 h 273"/>
                    <a:gd name="T16" fmla="*/ 33 w 33"/>
                    <a:gd name="T17" fmla="*/ 74 h 273"/>
                    <a:gd name="T18" fmla="*/ 33 w 33"/>
                    <a:gd name="T19" fmla="*/ 0 h 273"/>
                    <a:gd name="T20" fmla="*/ 2 w 33"/>
                    <a:gd name="T21" fmla="*/ 0 h 273"/>
                    <a:gd name="T22" fmla="*/ 2 w 33"/>
                    <a:gd name="T23" fmla="*/ 30 h 273"/>
                    <a:gd name="T24" fmla="*/ 0 w 33"/>
                    <a:gd name="T25" fmla="*/ 30 h 273"/>
                    <a:gd name="T26" fmla="*/ 0 w 33"/>
                    <a:gd name="T27" fmla="*/ 160 h 273"/>
                    <a:gd name="T28" fmla="*/ 8 w 33"/>
                    <a:gd name="T29" fmla="*/ 164 h 273"/>
                    <a:gd name="T30" fmla="*/ 18 w 33"/>
                    <a:gd name="T31" fmla="*/ 170 h 273"/>
                    <a:gd name="T32" fmla="*/ 22 w 33"/>
                    <a:gd name="T33" fmla="*/ 175 h 273"/>
                    <a:gd name="T34" fmla="*/ 23 w 33"/>
                    <a:gd name="T35" fmla="*/ 181 h 273"/>
                    <a:gd name="T36" fmla="*/ 22 w 33"/>
                    <a:gd name="T37" fmla="*/ 186 h 273"/>
                    <a:gd name="T38" fmla="*/ 19 w 33"/>
                    <a:gd name="T39" fmla="*/ 191 h 273"/>
                    <a:gd name="T40" fmla="*/ 14 w 33"/>
                    <a:gd name="T41" fmla="*/ 194 h 273"/>
                    <a:gd name="T42" fmla="*/ 6 w 33"/>
                    <a:gd name="T43" fmla="*/ 196 h 273"/>
                    <a:gd name="T44" fmla="*/ 0 w 33"/>
                    <a:gd name="T45" fmla="*/ 196 h 273"/>
                    <a:gd name="T46" fmla="*/ 0 w 33"/>
                    <a:gd name="T47" fmla="*/ 242 h 273"/>
                    <a:gd name="T48" fmla="*/ 2 w 33"/>
                    <a:gd name="T49" fmla="*/ 242 h 273"/>
                    <a:gd name="T50" fmla="*/ 2 w 33"/>
                    <a:gd name="T51" fmla="*/ 273 h 273"/>
                    <a:gd name="T52" fmla="*/ 33 w 33"/>
                    <a:gd name="T53" fmla="*/ 273 h 273"/>
                    <a:gd name="T54" fmla="*/ 33 w 33"/>
                    <a:gd name="T55" fmla="*/ 111 h 273"/>
                    <a:gd name="T56" fmla="*/ 19 w 33"/>
                    <a:gd name="T57" fmla="*/ 10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273">
                      <a:moveTo>
                        <a:pt x="19" y="104"/>
                      </a:moveTo>
                      <a:cubicBezTo>
                        <a:pt x="16" y="102"/>
                        <a:pt x="13" y="100"/>
                        <a:pt x="11" y="98"/>
                      </a:cubicBezTo>
                      <a:cubicBezTo>
                        <a:pt x="10" y="96"/>
                        <a:pt x="9" y="94"/>
                        <a:pt x="8" y="93"/>
                      </a:cubicBezTo>
                      <a:cubicBezTo>
                        <a:pt x="8" y="91"/>
                        <a:pt x="8" y="89"/>
                        <a:pt x="8" y="88"/>
                      </a:cubicBezTo>
                      <a:cubicBezTo>
                        <a:pt x="8" y="86"/>
                        <a:pt x="8" y="84"/>
                        <a:pt x="9" y="83"/>
                      </a:cubicBezTo>
                      <a:cubicBezTo>
                        <a:pt x="10" y="81"/>
                        <a:pt x="11" y="80"/>
                        <a:pt x="12" y="78"/>
                      </a:cubicBezTo>
                      <a:cubicBezTo>
                        <a:pt x="14" y="77"/>
                        <a:pt x="16" y="76"/>
                        <a:pt x="18" y="75"/>
                      </a:cubicBezTo>
                      <a:cubicBezTo>
                        <a:pt x="20" y="74"/>
                        <a:pt x="23" y="74"/>
                        <a:pt x="26" y="74"/>
                      </a:cubicBezTo>
                      <a:cubicBezTo>
                        <a:pt x="28" y="74"/>
                        <a:pt x="31" y="74"/>
                        <a:pt x="33" y="74"/>
                      </a:cubicBezTo>
                      <a:cubicBezTo>
                        <a:pt x="33" y="0"/>
                        <a:pt x="33" y="0"/>
                        <a:pt x="33" y="0"/>
                      </a:cubicBezTo>
                      <a:cubicBezTo>
                        <a:pt x="2" y="0"/>
                        <a:pt x="2" y="0"/>
                        <a:pt x="2" y="0"/>
                      </a:cubicBezTo>
                      <a:cubicBezTo>
                        <a:pt x="2" y="30"/>
                        <a:pt x="2" y="30"/>
                        <a:pt x="2" y="30"/>
                      </a:cubicBezTo>
                      <a:cubicBezTo>
                        <a:pt x="1" y="30"/>
                        <a:pt x="1" y="30"/>
                        <a:pt x="0" y="30"/>
                      </a:cubicBezTo>
                      <a:cubicBezTo>
                        <a:pt x="0" y="160"/>
                        <a:pt x="0" y="160"/>
                        <a:pt x="0" y="160"/>
                      </a:cubicBezTo>
                      <a:cubicBezTo>
                        <a:pt x="3" y="161"/>
                        <a:pt x="6" y="162"/>
                        <a:pt x="8" y="164"/>
                      </a:cubicBezTo>
                      <a:cubicBezTo>
                        <a:pt x="13" y="166"/>
                        <a:pt x="16" y="168"/>
                        <a:pt x="18" y="170"/>
                      </a:cubicBezTo>
                      <a:cubicBezTo>
                        <a:pt x="20" y="172"/>
                        <a:pt x="22" y="174"/>
                        <a:pt x="22" y="175"/>
                      </a:cubicBezTo>
                      <a:cubicBezTo>
                        <a:pt x="23" y="177"/>
                        <a:pt x="23" y="179"/>
                        <a:pt x="23" y="181"/>
                      </a:cubicBezTo>
                      <a:cubicBezTo>
                        <a:pt x="23" y="183"/>
                        <a:pt x="23" y="185"/>
                        <a:pt x="22" y="186"/>
                      </a:cubicBezTo>
                      <a:cubicBezTo>
                        <a:pt x="21" y="188"/>
                        <a:pt x="20" y="190"/>
                        <a:pt x="19" y="191"/>
                      </a:cubicBezTo>
                      <a:cubicBezTo>
                        <a:pt x="18" y="192"/>
                        <a:pt x="16" y="194"/>
                        <a:pt x="14" y="194"/>
                      </a:cubicBezTo>
                      <a:cubicBezTo>
                        <a:pt x="12" y="195"/>
                        <a:pt x="9" y="196"/>
                        <a:pt x="6" y="196"/>
                      </a:cubicBezTo>
                      <a:cubicBezTo>
                        <a:pt x="4" y="196"/>
                        <a:pt x="2" y="196"/>
                        <a:pt x="0" y="196"/>
                      </a:cubicBezTo>
                      <a:cubicBezTo>
                        <a:pt x="0" y="242"/>
                        <a:pt x="0" y="242"/>
                        <a:pt x="0" y="242"/>
                      </a:cubicBezTo>
                      <a:cubicBezTo>
                        <a:pt x="1" y="242"/>
                        <a:pt x="1" y="242"/>
                        <a:pt x="2" y="242"/>
                      </a:cubicBezTo>
                      <a:cubicBezTo>
                        <a:pt x="2" y="273"/>
                        <a:pt x="2" y="273"/>
                        <a:pt x="2" y="273"/>
                      </a:cubicBezTo>
                      <a:cubicBezTo>
                        <a:pt x="33" y="273"/>
                        <a:pt x="33" y="273"/>
                        <a:pt x="33" y="273"/>
                      </a:cubicBezTo>
                      <a:cubicBezTo>
                        <a:pt x="33" y="111"/>
                        <a:pt x="33" y="111"/>
                        <a:pt x="33" y="111"/>
                      </a:cubicBezTo>
                      <a:cubicBezTo>
                        <a:pt x="27" y="108"/>
                        <a:pt x="23" y="106"/>
                        <a:pt x="19" y="10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5" name="Freeform 21"/>
                <p:cNvSpPr>
                  <a:spLocks/>
                </p:cNvSpPr>
                <p:nvPr/>
              </p:nvSpPr>
              <p:spPr bwMode="auto">
                <a:xfrm>
                  <a:off x="7945438" y="5292726"/>
                  <a:ext cx="55563" cy="214313"/>
                </a:xfrm>
                <a:custGeom>
                  <a:avLst/>
                  <a:gdLst>
                    <a:gd name="T0" fmla="*/ 12 w 25"/>
                    <a:gd name="T1" fmla="*/ 12 h 97"/>
                    <a:gd name="T2" fmla="*/ 0 w 25"/>
                    <a:gd name="T3" fmla="*/ 0 h 97"/>
                    <a:gd name="T4" fmla="*/ 0 w 25"/>
                    <a:gd name="T5" fmla="*/ 97 h 97"/>
                    <a:gd name="T6" fmla="*/ 14 w 25"/>
                    <a:gd name="T7" fmla="*/ 83 h 97"/>
                    <a:gd name="T8" fmla="*/ 22 w 25"/>
                    <a:gd name="T9" fmla="*/ 65 h 97"/>
                    <a:gd name="T10" fmla="*/ 25 w 25"/>
                    <a:gd name="T11" fmla="*/ 48 h 97"/>
                    <a:gd name="T12" fmla="*/ 22 w 25"/>
                    <a:gd name="T13" fmla="*/ 29 h 97"/>
                    <a:gd name="T14" fmla="*/ 12 w 25"/>
                    <a:gd name="T15" fmla="*/ 12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7">
                      <a:moveTo>
                        <a:pt x="12" y="12"/>
                      </a:moveTo>
                      <a:cubicBezTo>
                        <a:pt x="9" y="8"/>
                        <a:pt x="5" y="4"/>
                        <a:pt x="0" y="0"/>
                      </a:cubicBezTo>
                      <a:cubicBezTo>
                        <a:pt x="0" y="97"/>
                        <a:pt x="0" y="97"/>
                        <a:pt x="0" y="97"/>
                      </a:cubicBezTo>
                      <a:cubicBezTo>
                        <a:pt x="5" y="92"/>
                        <a:pt x="10" y="88"/>
                        <a:pt x="14" y="83"/>
                      </a:cubicBezTo>
                      <a:cubicBezTo>
                        <a:pt x="18" y="77"/>
                        <a:pt x="21" y="71"/>
                        <a:pt x="22" y="65"/>
                      </a:cubicBezTo>
                      <a:cubicBezTo>
                        <a:pt x="24" y="59"/>
                        <a:pt x="25" y="53"/>
                        <a:pt x="25" y="48"/>
                      </a:cubicBezTo>
                      <a:cubicBezTo>
                        <a:pt x="25" y="42"/>
                        <a:pt x="24" y="35"/>
                        <a:pt x="22" y="29"/>
                      </a:cubicBezTo>
                      <a:cubicBezTo>
                        <a:pt x="20" y="23"/>
                        <a:pt x="17" y="18"/>
                        <a:pt x="12" y="12"/>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6" name="Freeform 22"/>
                <p:cNvSpPr>
                  <a:spLocks/>
                </p:cNvSpPr>
                <p:nvPr/>
              </p:nvSpPr>
              <p:spPr bwMode="auto">
                <a:xfrm>
                  <a:off x="7689850" y="5362576"/>
                  <a:ext cx="74613" cy="122238"/>
                </a:xfrm>
                <a:custGeom>
                  <a:avLst/>
                  <a:gdLst>
                    <a:gd name="T0" fmla="*/ 7 w 33"/>
                    <a:gd name="T1" fmla="*/ 3 h 55"/>
                    <a:gd name="T2" fmla="*/ 0 w 33"/>
                    <a:gd name="T3" fmla="*/ 0 h 55"/>
                    <a:gd name="T4" fmla="*/ 0 w 33"/>
                    <a:gd name="T5" fmla="*/ 51 h 55"/>
                    <a:gd name="T6" fmla="*/ 1 w 33"/>
                    <a:gd name="T7" fmla="*/ 51 h 55"/>
                    <a:gd name="T8" fmla="*/ 18 w 33"/>
                    <a:gd name="T9" fmla="*/ 54 h 55"/>
                    <a:gd name="T10" fmla="*/ 33 w 33"/>
                    <a:gd name="T11" fmla="*/ 55 h 55"/>
                    <a:gd name="T12" fmla="*/ 33 w 33"/>
                    <a:gd name="T13" fmla="*/ 9 h 55"/>
                    <a:gd name="T14" fmla="*/ 7 w 33"/>
                    <a:gd name="T15" fmla="*/ 3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5">
                      <a:moveTo>
                        <a:pt x="7" y="3"/>
                      </a:moveTo>
                      <a:cubicBezTo>
                        <a:pt x="5" y="2"/>
                        <a:pt x="2" y="1"/>
                        <a:pt x="0" y="0"/>
                      </a:cubicBezTo>
                      <a:cubicBezTo>
                        <a:pt x="0" y="51"/>
                        <a:pt x="0" y="51"/>
                        <a:pt x="0" y="51"/>
                      </a:cubicBezTo>
                      <a:cubicBezTo>
                        <a:pt x="0" y="51"/>
                        <a:pt x="1" y="51"/>
                        <a:pt x="1" y="51"/>
                      </a:cubicBezTo>
                      <a:cubicBezTo>
                        <a:pt x="6" y="53"/>
                        <a:pt x="12" y="54"/>
                        <a:pt x="18" y="54"/>
                      </a:cubicBezTo>
                      <a:cubicBezTo>
                        <a:pt x="23" y="55"/>
                        <a:pt x="28" y="55"/>
                        <a:pt x="33" y="55"/>
                      </a:cubicBezTo>
                      <a:cubicBezTo>
                        <a:pt x="33" y="9"/>
                        <a:pt x="33" y="9"/>
                        <a:pt x="33" y="9"/>
                      </a:cubicBezTo>
                      <a:cubicBezTo>
                        <a:pt x="24" y="8"/>
                        <a:pt x="16" y="6"/>
                        <a:pt x="7" y="3"/>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7" name="Freeform 23"/>
                <p:cNvSpPr>
                  <a:spLocks/>
                </p:cNvSpPr>
                <p:nvPr/>
              </p:nvSpPr>
              <p:spPr bwMode="auto">
                <a:xfrm>
                  <a:off x="7689850" y="5016501"/>
                  <a:ext cx="74613" cy="287338"/>
                </a:xfrm>
                <a:custGeom>
                  <a:avLst/>
                  <a:gdLst>
                    <a:gd name="T0" fmla="*/ 24 w 33"/>
                    <a:gd name="T1" fmla="*/ 126 h 129"/>
                    <a:gd name="T2" fmla="*/ 33 w 33"/>
                    <a:gd name="T3" fmla="*/ 129 h 129"/>
                    <a:gd name="T4" fmla="*/ 33 w 33"/>
                    <a:gd name="T5" fmla="*/ 0 h 129"/>
                    <a:gd name="T6" fmla="*/ 10 w 33"/>
                    <a:gd name="T7" fmla="*/ 7 h 129"/>
                    <a:gd name="T8" fmla="*/ 0 w 33"/>
                    <a:gd name="T9" fmla="*/ 13 h 129"/>
                    <a:gd name="T10" fmla="*/ 0 w 33"/>
                    <a:gd name="T11" fmla="*/ 113 h 129"/>
                    <a:gd name="T12" fmla="*/ 1 w 33"/>
                    <a:gd name="T13" fmla="*/ 113 h 129"/>
                    <a:gd name="T14" fmla="*/ 24 w 33"/>
                    <a:gd name="T15" fmla="*/ 1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9">
                      <a:moveTo>
                        <a:pt x="24" y="126"/>
                      </a:moveTo>
                      <a:cubicBezTo>
                        <a:pt x="27" y="127"/>
                        <a:pt x="30" y="128"/>
                        <a:pt x="33" y="129"/>
                      </a:cubicBezTo>
                      <a:cubicBezTo>
                        <a:pt x="33" y="0"/>
                        <a:pt x="33" y="0"/>
                        <a:pt x="33" y="0"/>
                      </a:cubicBezTo>
                      <a:cubicBezTo>
                        <a:pt x="24" y="1"/>
                        <a:pt x="17" y="4"/>
                        <a:pt x="10" y="7"/>
                      </a:cubicBezTo>
                      <a:cubicBezTo>
                        <a:pt x="6" y="9"/>
                        <a:pt x="3" y="11"/>
                        <a:pt x="0" y="13"/>
                      </a:cubicBezTo>
                      <a:cubicBezTo>
                        <a:pt x="0" y="113"/>
                        <a:pt x="0" y="113"/>
                        <a:pt x="0" y="113"/>
                      </a:cubicBezTo>
                      <a:cubicBezTo>
                        <a:pt x="0" y="113"/>
                        <a:pt x="1" y="113"/>
                        <a:pt x="1" y="113"/>
                      </a:cubicBezTo>
                      <a:cubicBezTo>
                        <a:pt x="7" y="118"/>
                        <a:pt x="15" y="122"/>
                        <a:pt x="24" y="12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8" name="Freeform 24"/>
                <p:cNvSpPr>
                  <a:spLocks/>
                </p:cNvSpPr>
                <p:nvPr/>
              </p:nvSpPr>
              <p:spPr bwMode="auto">
                <a:xfrm>
                  <a:off x="7259638" y="4800601"/>
                  <a:ext cx="857250" cy="53975"/>
                </a:xfrm>
                <a:custGeom>
                  <a:avLst/>
                  <a:gdLst>
                    <a:gd name="T0" fmla="*/ 362 w 386"/>
                    <a:gd name="T1" fmla="*/ 0 h 24"/>
                    <a:gd name="T2" fmla="*/ 359 w 386"/>
                    <a:gd name="T3" fmla="*/ 0 h 24"/>
                    <a:gd name="T4" fmla="*/ 26 w 386"/>
                    <a:gd name="T5" fmla="*/ 0 h 24"/>
                    <a:gd name="T6" fmla="*/ 24 w 386"/>
                    <a:gd name="T7" fmla="*/ 0 h 24"/>
                    <a:gd name="T8" fmla="*/ 0 w 386"/>
                    <a:gd name="T9" fmla="*/ 24 h 24"/>
                    <a:gd name="T10" fmla="*/ 24 w 386"/>
                    <a:gd name="T11" fmla="*/ 24 h 24"/>
                    <a:gd name="T12" fmla="*/ 48 w 386"/>
                    <a:gd name="T13" fmla="*/ 24 h 24"/>
                    <a:gd name="T14" fmla="*/ 338 w 386"/>
                    <a:gd name="T15" fmla="*/ 24 h 24"/>
                    <a:gd name="T16" fmla="*/ 362 w 386"/>
                    <a:gd name="T17" fmla="*/ 24 h 24"/>
                    <a:gd name="T18" fmla="*/ 386 w 386"/>
                    <a:gd name="T19" fmla="*/ 24 h 24"/>
                    <a:gd name="T20" fmla="*/ 362 w 386"/>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24">
                      <a:moveTo>
                        <a:pt x="362" y="0"/>
                      </a:moveTo>
                      <a:cubicBezTo>
                        <a:pt x="361" y="0"/>
                        <a:pt x="360" y="0"/>
                        <a:pt x="359" y="0"/>
                      </a:cubicBezTo>
                      <a:cubicBezTo>
                        <a:pt x="26" y="0"/>
                        <a:pt x="26" y="0"/>
                        <a:pt x="26" y="0"/>
                      </a:cubicBezTo>
                      <a:cubicBezTo>
                        <a:pt x="26" y="0"/>
                        <a:pt x="25" y="0"/>
                        <a:pt x="24" y="0"/>
                      </a:cubicBezTo>
                      <a:cubicBezTo>
                        <a:pt x="10" y="0"/>
                        <a:pt x="0" y="11"/>
                        <a:pt x="0" y="24"/>
                      </a:cubicBezTo>
                      <a:cubicBezTo>
                        <a:pt x="24" y="24"/>
                        <a:pt x="24" y="24"/>
                        <a:pt x="24" y="24"/>
                      </a:cubicBezTo>
                      <a:cubicBezTo>
                        <a:pt x="48" y="24"/>
                        <a:pt x="48" y="24"/>
                        <a:pt x="48" y="24"/>
                      </a:cubicBezTo>
                      <a:cubicBezTo>
                        <a:pt x="338" y="24"/>
                        <a:pt x="338" y="24"/>
                        <a:pt x="338" y="24"/>
                      </a:cubicBezTo>
                      <a:cubicBezTo>
                        <a:pt x="362" y="24"/>
                        <a:pt x="362" y="24"/>
                        <a:pt x="362" y="24"/>
                      </a:cubicBezTo>
                      <a:cubicBezTo>
                        <a:pt x="386" y="24"/>
                        <a:pt x="386" y="24"/>
                        <a:pt x="386" y="24"/>
                      </a:cubicBezTo>
                      <a:cubicBezTo>
                        <a:pt x="386" y="11"/>
                        <a:pt x="375" y="0"/>
                        <a:pt x="362" y="0"/>
                      </a:cubicBezTo>
                      <a:close/>
                    </a:path>
                  </a:pathLst>
                </a:custGeom>
                <a:solidFill>
                  <a:srgbClr val="823B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9" name="Rectangle 25"/>
                <p:cNvSpPr>
                  <a:spLocks noChangeArrowheads="1"/>
                </p:cNvSpPr>
                <p:nvPr/>
              </p:nvSpPr>
              <p:spPr bwMode="auto">
                <a:xfrm>
                  <a:off x="7286625" y="5037138"/>
                  <a:ext cx="803275" cy="26988"/>
                </a:xfrm>
                <a:prstGeom prst="rect">
                  <a:avLst/>
                </a:prstGeom>
                <a:solidFill>
                  <a:srgbClr val="823B8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0" name="Rectangle 26"/>
                <p:cNvSpPr>
                  <a:spLocks noChangeArrowheads="1"/>
                </p:cNvSpPr>
                <p:nvPr/>
              </p:nvSpPr>
              <p:spPr bwMode="auto">
                <a:xfrm>
                  <a:off x="7259638" y="4854576"/>
                  <a:ext cx="857250" cy="184150"/>
                </a:xfrm>
                <a:prstGeom prst="rect">
                  <a:avLst/>
                </a:prstGeom>
                <a:solidFill>
                  <a:srgbClr val="44235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1" name="Freeform 27"/>
                <p:cNvSpPr>
                  <a:spLocks/>
                </p:cNvSpPr>
                <p:nvPr/>
              </p:nvSpPr>
              <p:spPr bwMode="auto">
                <a:xfrm>
                  <a:off x="7345363" y="5767388"/>
                  <a:ext cx="676275" cy="147638"/>
                </a:xfrm>
                <a:custGeom>
                  <a:avLst/>
                  <a:gdLst>
                    <a:gd name="T0" fmla="*/ 0 w 426"/>
                    <a:gd name="T1" fmla="*/ 53 h 93"/>
                    <a:gd name="T2" fmla="*/ 41 w 426"/>
                    <a:gd name="T3" fmla="*/ 14 h 93"/>
                    <a:gd name="T4" fmla="*/ 70 w 426"/>
                    <a:gd name="T5" fmla="*/ 44 h 93"/>
                    <a:gd name="T6" fmla="*/ 97 w 426"/>
                    <a:gd name="T7" fmla="*/ 44 h 93"/>
                    <a:gd name="T8" fmla="*/ 140 w 426"/>
                    <a:gd name="T9" fmla="*/ 0 h 93"/>
                    <a:gd name="T10" fmla="*/ 174 w 426"/>
                    <a:gd name="T11" fmla="*/ 0 h 93"/>
                    <a:gd name="T12" fmla="*/ 216 w 426"/>
                    <a:gd name="T13" fmla="*/ 0 h 93"/>
                    <a:gd name="T14" fmla="*/ 254 w 426"/>
                    <a:gd name="T15" fmla="*/ 38 h 93"/>
                    <a:gd name="T16" fmla="*/ 280 w 426"/>
                    <a:gd name="T17" fmla="*/ 11 h 93"/>
                    <a:gd name="T18" fmla="*/ 335 w 426"/>
                    <a:gd name="T19" fmla="*/ 11 h 93"/>
                    <a:gd name="T20" fmla="*/ 399 w 426"/>
                    <a:gd name="T21" fmla="*/ 11 h 93"/>
                    <a:gd name="T22" fmla="*/ 426 w 426"/>
                    <a:gd name="T23" fmla="*/ 38 h 93"/>
                    <a:gd name="T24" fmla="*/ 426 w 426"/>
                    <a:gd name="T25" fmla="*/ 93 h 93"/>
                    <a:gd name="T26" fmla="*/ 0 w 426"/>
                    <a:gd name="T27" fmla="*/ 93 h 93"/>
                    <a:gd name="T28" fmla="*/ 0 w 426"/>
                    <a:gd name="T29" fmla="*/ 5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6" h="93">
                      <a:moveTo>
                        <a:pt x="0" y="53"/>
                      </a:moveTo>
                      <a:lnTo>
                        <a:pt x="41" y="14"/>
                      </a:lnTo>
                      <a:lnTo>
                        <a:pt x="70" y="44"/>
                      </a:lnTo>
                      <a:lnTo>
                        <a:pt x="97" y="44"/>
                      </a:lnTo>
                      <a:lnTo>
                        <a:pt x="140" y="0"/>
                      </a:lnTo>
                      <a:lnTo>
                        <a:pt x="174" y="0"/>
                      </a:lnTo>
                      <a:lnTo>
                        <a:pt x="216" y="0"/>
                      </a:lnTo>
                      <a:lnTo>
                        <a:pt x="254" y="38"/>
                      </a:lnTo>
                      <a:lnTo>
                        <a:pt x="280" y="11"/>
                      </a:lnTo>
                      <a:lnTo>
                        <a:pt x="335" y="11"/>
                      </a:lnTo>
                      <a:lnTo>
                        <a:pt x="399" y="11"/>
                      </a:lnTo>
                      <a:lnTo>
                        <a:pt x="426" y="38"/>
                      </a:lnTo>
                      <a:lnTo>
                        <a:pt x="426" y="93"/>
                      </a:lnTo>
                      <a:lnTo>
                        <a:pt x="0" y="93"/>
                      </a:lnTo>
                      <a:lnTo>
                        <a:pt x="0" y="53"/>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nvGrpSpPr>
            <p:cNvPr id="61" name="Group 60"/>
            <p:cNvGrpSpPr/>
            <p:nvPr/>
          </p:nvGrpSpPr>
          <p:grpSpPr>
            <a:xfrm>
              <a:off x="10485437" y="4564062"/>
              <a:ext cx="1649413" cy="668338"/>
              <a:chOff x="10561637" y="4564062"/>
              <a:chExt cx="1649413" cy="668338"/>
            </a:xfrm>
          </p:grpSpPr>
          <p:sp>
            <p:nvSpPr>
              <p:cNvPr id="586" name="Freeform 3614"/>
              <p:cNvSpPr>
                <a:spLocks/>
              </p:cNvSpPr>
              <p:nvPr/>
            </p:nvSpPr>
            <p:spPr bwMode="auto">
              <a:xfrm flipH="1">
                <a:off x="10561637" y="4564062"/>
                <a:ext cx="1649413"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FF000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587" name="Rectangle 3620"/>
              <p:cNvSpPr>
                <a:spLocks noChangeArrowheads="1"/>
              </p:cNvSpPr>
              <p:nvPr/>
            </p:nvSpPr>
            <p:spPr bwMode="auto">
              <a:xfrm>
                <a:off x="10991850" y="4621232"/>
                <a:ext cx="105921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spc="-10" dirty="0" smtClean="0">
                    <a:solidFill>
                      <a:srgbClr val="FFFFFF"/>
                    </a:solidFill>
                    <a:latin typeface="Segoe UI" panose="020B0502040204020203" pitchFamily="34" charset="0"/>
                  </a:rPr>
                  <a:t>It takes </a:t>
                </a:r>
                <a:r>
                  <a:rPr lang="en-US" altLang="en-US" sz="900" spc="-10" dirty="0">
                    <a:solidFill>
                      <a:srgbClr val="FFFFFF"/>
                    </a:solidFill>
                    <a:latin typeface="Segoe UI" panose="020B0502040204020203" pitchFamily="34" charset="0"/>
                  </a:rPr>
                  <a:t>on </a:t>
                </a:r>
                <a:r>
                  <a:rPr lang="en-US" altLang="en-US" sz="900" spc="-10" dirty="0" smtClean="0">
                    <a:solidFill>
                      <a:srgbClr val="FFFFFF"/>
                    </a:solidFill>
                    <a:latin typeface="Segoe UI" panose="020B0502040204020203" pitchFamily="34" charset="0"/>
                  </a:rPr>
                  <a:t>average </a:t>
                </a:r>
                <a:r>
                  <a:rPr lang="en-US" altLang="en-US" sz="900" b="1" spc="50" dirty="0" smtClean="0">
                    <a:solidFill>
                      <a:srgbClr val="FFFFFF"/>
                    </a:solidFill>
                    <a:latin typeface="Segoe UI" panose="020B0502040204020203" pitchFamily="34" charset="0"/>
                  </a:rPr>
                  <a:t>200 minutes</a:t>
                </a:r>
                <a:r>
                  <a:rPr lang="en-US" altLang="en-US" sz="900" spc="-10" dirty="0" smtClean="0">
                    <a:solidFill>
                      <a:srgbClr val="FFFFFF"/>
                    </a:solidFill>
                    <a:latin typeface="Segoe UI" panose="020B0502040204020203" pitchFamily="34" charset="0"/>
                  </a:rPr>
                  <a:t> </a:t>
                </a:r>
                <a:r>
                  <a:rPr lang="en-US" altLang="en-US" sz="900" spc="-10" dirty="0">
                    <a:solidFill>
                      <a:srgbClr val="FFFFFF"/>
                    </a:solidFill>
                    <a:latin typeface="Segoe UI" panose="020B0502040204020203" pitchFamily="34" charset="0"/>
                  </a:rPr>
                  <a:t>to diagnose and repair a production issue</a:t>
                </a:r>
              </a:p>
            </p:txBody>
          </p:sp>
        </p:grpSp>
      </p:grpSp>
      <p:grpSp>
        <p:nvGrpSpPr>
          <p:cNvPr id="31" name="Group 30"/>
          <p:cNvGrpSpPr/>
          <p:nvPr/>
        </p:nvGrpSpPr>
        <p:grpSpPr>
          <a:xfrm>
            <a:off x="9562927" y="6011862"/>
            <a:ext cx="2476990" cy="775597"/>
            <a:chOff x="9562927" y="6011862"/>
            <a:chExt cx="2476990" cy="775597"/>
          </a:xfrm>
        </p:grpSpPr>
        <p:pic>
          <p:nvPicPr>
            <p:cNvPr id="23" name="Picture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562927" y="6332051"/>
              <a:ext cx="516962" cy="454926"/>
            </a:xfrm>
            <a:prstGeom prst="rect">
              <a:avLst/>
            </a:prstGeom>
          </p:spPr>
        </p:pic>
        <p:grpSp>
          <p:nvGrpSpPr>
            <p:cNvPr id="670" name="Group 669"/>
            <p:cNvGrpSpPr/>
            <p:nvPr/>
          </p:nvGrpSpPr>
          <p:grpSpPr>
            <a:xfrm>
              <a:off x="10180637" y="6011862"/>
              <a:ext cx="1859280" cy="775597"/>
              <a:chOff x="10339187" y="5938601"/>
              <a:chExt cx="1859280" cy="775597"/>
            </a:xfrm>
          </p:grpSpPr>
          <p:sp>
            <p:nvSpPr>
              <p:cNvPr id="671" name="Rectangle 3696"/>
              <p:cNvSpPr>
                <a:spLocks noChangeArrowheads="1"/>
              </p:cNvSpPr>
              <p:nvPr/>
            </p:nvSpPr>
            <p:spPr bwMode="auto">
              <a:xfrm>
                <a:off x="10339187" y="5938601"/>
                <a:ext cx="1717441"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40000"/>
                  </a:lnSpc>
                </a:pPr>
                <a:r>
                  <a:rPr lang="en-US" altLang="en-US" sz="900" dirty="0" smtClean="0">
                    <a:solidFill>
                      <a:srgbClr val="002050"/>
                    </a:solidFill>
                    <a:latin typeface="Segoe UI" panose="020B0502040204020203" pitchFamily="34" charset="0"/>
                  </a:rPr>
                  <a:t>A bug caught </a:t>
                </a:r>
                <a:r>
                  <a:rPr lang="en-US" altLang="en-US" sz="900" dirty="0">
                    <a:solidFill>
                      <a:srgbClr val="002050"/>
                    </a:solidFill>
                    <a:latin typeface="Segoe UI" panose="020B0502040204020203" pitchFamily="34" charset="0"/>
                  </a:rPr>
                  <a:t>in </a:t>
                </a:r>
                <a:r>
                  <a:rPr lang="en-US" altLang="en-US" sz="900" dirty="0" smtClean="0">
                    <a:solidFill>
                      <a:srgbClr val="002050"/>
                    </a:solidFill>
                    <a:latin typeface="Segoe UI" panose="020B0502040204020203" pitchFamily="34" charset="0"/>
                  </a:rPr>
                  <a:t>production ends </a:t>
                </a:r>
                <a:r>
                  <a:rPr lang="en-US" altLang="en-US" sz="900" dirty="0">
                    <a:solidFill>
                      <a:srgbClr val="002050"/>
                    </a:solidFill>
                    <a:latin typeface="Segoe UI" panose="020B0502040204020203" pitchFamily="34" charset="0"/>
                  </a:rPr>
                  <a:t>up </a:t>
                </a:r>
                <a:r>
                  <a:rPr lang="en-US" altLang="en-US" sz="900" dirty="0" smtClean="0">
                    <a:solidFill>
                      <a:srgbClr val="002050"/>
                    </a:solidFill>
                    <a:latin typeface="Segoe UI" panose="020B0502040204020203" pitchFamily="34" charset="0"/>
                  </a:rPr>
                  <a:t>costing</a:t>
                </a:r>
              </a:p>
              <a:p>
                <a:pPr defTabSz="914400">
                  <a:lnSpc>
                    <a:spcPct val="20000"/>
                  </a:lnSpc>
                </a:pPr>
                <a:endParaRPr lang="en-US" altLang="en-US" sz="900" dirty="0" smtClean="0">
                  <a:solidFill>
                    <a:srgbClr val="002050"/>
                  </a:solidFill>
                  <a:latin typeface="Segoe UI" panose="020B0502040204020203" pitchFamily="34" charset="0"/>
                </a:endParaRPr>
              </a:p>
              <a:p>
                <a:pPr defTabSz="914400">
                  <a:lnSpc>
                    <a:spcPct val="130000"/>
                  </a:lnSpc>
                </a:pPr>
                <a:r>
                  <a:rPr lang="en-US" altLang="en-US" sz="900" dirty="0" smtClean="0">
                    <a:solidFill>
                      <a:srgbClr val="002050"/>
                    </a:solidFill>
                    <a:latin typeface="Segoe UI" panose="020B0502040204020203" pitchFamily="34" charset="0"/>
                  </a:rPr>
                  <a:t>than </a:t>
                </a:r>
                <a:r>
                  <a:rPr lang="en-US" altLang="en-US" sz="900" dirty="0">
                    <a:solidFill>
                      <a:srgbClr val="002050"/>
                    </a:solidFill>
                    <a:latin typeface="Segoe UI" panose="020B0502040204020203" pitchFamily="34" charset="0"/>
                  </a:rPr>
                  <a:t>if </a:t>
                </a:r>
                <a:r>
                  <a:rPr lang="en-US" altLang="en-US" sz="900" dirty="0" smtClean="0">
                    <a:solidFill>
                      <a:srgbClr val="002050"/>
                    </a:solidFill>
                    <a:latin typeface="Segoe UI" panose="020B0502040204020203" pitchFamily="34" charset="0"/>
                  </a:rPr>
                  <a:t>the same bug was </a:t>
                </a:r>
                <a:r>
                  <a:rPr lang="en-US" altLang="en-US" sz="900" spc="-20" dirty="0" smtClean="0">
                    <a:solidFill>
                      <a:srgbClr val="002050"/>
                    </a:solidFill>
                    <a:latin typeface="Segoe UI" panose="020B0502040204020203" pitchFamily="34" charset="0"/>
                  </a:rPr>
                  <a:t>found </a:t>
                </a:r>
                <a:r>
                  <a:rPr lang="en-US" altLang="en-US" sz="900" spc="-20" dirty="0">
                    <a:solidFill>
                      <a:srgbClr val="002050"/>
                    </a:solidFill>
                    <a:latin typeface="Segoe UI" panose="020B0502040204020203" pitchFamily="34" charset="0"/>
                  </a:rPr>
                  <a:t>earlier in the development </a:t>
                </a:r>
                <a:r>
                  <a:rPr lang="en-US" altLang="en-US" sz="900" dirty="0">
                    <a:solidFill>
                      <a:srgbClr val="002050"/>
                    </a:solidFill>
                    <a:latin typeface="Segoe UI" panose="020B0502040204020203" pitchFamily="34" charset="0"/>
                  </a:rPr>
                  <a:t>cycle</a:t>
                </a:r>
              </a:p>
            </p:txBody>
          </p:sp>
          <p:sp>
            <p:nvSpPr>
              <p:cNvPr id="672" name="Rectangle 671"/>
              <p:cNvSpPr/>
              <p:nvPr/>
            </p:nvSpPr>
            <p:spPr>
              <a:xfrm>
                <a:off x="10816018" y="6031366"/>
                <a:ext cx="1382449" cy="400110"/>
              </a:xfrm>
              <a:prstGeom prst="rect">
                <a:avLst/>
              </a:prstGeom>
            </p:spPr>
            <p:txBody>
              <a:bodyPr wrap="square" anchor="b">
                <a:spAutoFit/>
              </a:bodyPr>
              <a:lstStyle/>
              <a:p>
                <a:r>
                  <a:rPr lang="en-US" altLang="en-US" sz="2000" spc="10" dirty="0" smtClean="0">
                    <a:solidFill>
                      <a:srgbClr val="FF0000"/>
                    </a:solidFill>
                  </a:rPr>
                  <a:t>100x more</a:t>
                </a:r>
                <a:endParaRPr lang="en-US" sz="2000" spc="10" dirty="0">
                  <a:solidFill>
                    <a:srgbClr val="FF0000"/>
                  </a:solidFill>
                </a:endParaRPr>
              </a:p>
            </p:txBody>
          </p:sp>
        </p:grpSp>
      </p:grpSp>
      <p:grpSp>
        <p:nvGrpSpPr>
          <p:cNvPr id="58" name="Group 57"/>
          <p:cNvGrpSpPr/>
          <p:nvPr/>
        </p:nvGrpSpPr>
        <p:grpSpPr>
          <a:xfrm>
            <a:off x="3824287" y="4405312"/>
            <a:ext cx="1965775" cy="941348"/>
            <a:chOff x="3824287" y="4405312"/>
            <a:chExt cx="1965775" cy="941348"/>
          </a:xfrm>
        </p:grpSpPr>
        <p:sp>
          <p:nvSpPr>
            <p:cNvPr id="422" name="Rectangle 3290"/>
            <p:cNvSpPr>
              <a:spLocks noChangeArrowheads="1"/>
            </p:cNvSpPr>
            <p:nvPr/>
          </p:nvSpPr>
          <p:spPr bwMode="auto">
            <a:xfrm>
              <a:off x="4922837" y="4792662"/>
              <a:ext cx="86722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IT decision</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makers</a:t>
              </a:r>
              <a:r>
                <a:rPr lang="en-US" altLang="en-US" sz="900" dirty="0" smtClean="0">
                  <a:solidFill>
                    <a:srgbClr val="002050"/>
                  </a:solidFill>
                  <a:latin typeface="Segoe UI" panose="020B0502040204020203" pitchFamily="34" charset="0"/>
                </a:rPr>
                <a:t> is still</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unfamiliar with</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the term DevOps</a:t>
              </a:r>
              <a:endParaRPr lang="en-US" altLang="en-US" dirty="0" smtClean="0">
                <a:solidFill>
                  <a:srgbClr val="505050"/>
                </a:solidFill>
                <a:latin typeface="Segoe UI" panose="020B0502040204020203" pitchFamily="34" charset="0"/>
              </a:endParaRPr>
            </a:p>
          </p:txBody>
        </p:sp>
        <p:grpSp>
          <p:nvGrpSpPr>
            <p:cNvPr id="53" name="Group 52"/>
            <p:cNvGrpSpPr/>
            <p:nvPr/>
          </p:nvGrpSpPr>
          <p:grpSpPr>
            <a:xfrm>
              <a:off x="3824287" y="4405312"/>
              <a:ext cx="1022350" cy="692150"/>
              <a:chOff x="3824287" y="4405312"/>
              <a:chExt cx="1022350" cy="692150"/>
            </a:xfrm>
          </p:grpSpPr>
          <p:sp>
            <p:nvSpPr>
              <p:cNvPr id="423" name="Freeform 3296"/>
              <p:cNvSpPr>
                <a:spLocks/>
              </p:cNvSpPr>
              <p:nvPr/>
            </p:nvSpPr>
            <p:spPr bwMode="auto">
              <a:xfrm>
                <a:off x="3824287" y="4405312"/>
                <a:ext cx="719138" cy="457200"/>
              </a:xfrm>
              <a:custGeom>
                <a:avLst/>
                <a:gdLst>
                  <a:gd name="T0" fmla="*/ 288 w 348"/>
                  <a:gd name="T1" fmla="*/ 221 h 221"/>
                  <a:gd name="T2" fmla="*/ 61 w 348"/>
                  <a:gd name="T3" fmla="*/ 221 h 221"/>
                  <a:gd name="T4" fmla="*/ 0 w 348"/>
                  <a:gd name="T5" fmla="*/ 161 h 221"/>
                  <a:gd name="T6" fmla="*/ 0 w 348"/>
                  <a:gd name="T7" fmla="*/ 111 h 221"/>
                  <a:gd name="T8" fmla="*/ 61 w 348"/>
                  <a:gd name="T9" fmla="*/ 51 h 221"/>
                  <a:gd name="T10" fmla="*/ 93 w 348"/>
                  <a:gd name="T11" fmla="*/ 51 h 221"/>
                  <a:gd name="T12" fmla="*/ 93 w 348"/>
                  <a:gd name="T13" fmla="*/ 0 h 221"/>
                  <a:gd name="T14" fmla="*/ 137 w 348"/>
                  <a:gd name="T15" fmla="*/ 51 h 221"/>
                  <a:gd name="T16" fmla="*/ 288 w 348"/>
                  <a:gd name="T17" fmla="*/ 51 h 221"/>
                  <a:gd name="T18" fmla="*/ 348 w 348"/>
                  <a:gd name="T19" fmla="*/ 111 h 221"/>
                  <a:gd name="T20" fmla="*/ 348 w 348"/>
                  <a:gd name="T21" fmla="*/ 161 h 221"/>
                  <a:gd name="T22" fmla="*/ 288 w 348"/>
                  <a:gd name="T23"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8" h="221">
                    <a:moveTo>
                      <a:pt x="288" y="221"/>
                    </a:moveTo>
                    <a:cubicBezTo>
                      <a:pt x="61" y="221"/>
                      <a:pt x="61" y="221"/>
                      <a:pt x="61" y="221"/>
                    </a:cubicBezTo>
                    <a:cubicBezTo>
                      <a:pt x="28" y="221"/>
                      <a:pt x="0" y="195"/>
                      <a:pt x="0" y="161"/>
                    </a:cubicBezTo>
                    <a:cubicBezTo>
                      <a:pt x="0" y="111"/>
                      <a:pt x="0" y="111"/>
                      <a:pt x="0" y="111"/>
                    </a:cubicBezTo>
                    <a:cubicBezTo>
                      <a:pt x="0" y="77"/>
                      <a:pt x="28" y="51"/>
                      <a:pt x="61" y="51"/>
                    </a:cubicBezTo>
                    <a:cubicBezTo>
                      <a:pt x="93" y="51"/>
                      <a:pt x="93" y="51"/>
                      <a:pt x="93" y="51"/>
                    </a:cubicBezTo>
                    <a:cubicBezTo>
                      <a:pt x="93" y="0"/>
                      <a:pt x="93" y="0"/>
                      <a:pt x="93" y="0"/>
                    </a:cubicBezTo>
                    <a:cubicBezTo>
                      <a:pt x="137" y="51"/>
                      <a:pt x="137" y="51"/>
                      <a:pt x="137" y="51"/>
                    </a:cubicBezTo>
                    <a:cubicBezTo>
                      <a:pt x="288" y="51"/>
                      <a:pt x="288" y="51"/>
                      <a:pt x="288" y="51"/>
                    </a:cubicBezTo>
                    <a:cubicBezTo>
                      <a:pt x="321" y="51"/>
                      <a:pt x="348" y="77"/>
                      <a:pt x="348" y="111"/>
                    </a:cubicBezTo>
                    <a:cubicBezTo>
                      <a:pt x="348" y="161"/>
                      <a:pt x="348" y="161"/>
                      <a:pt x="348" y="161"/>
                    </a:cubicBezTo>
                    <a:cubicBezTo>
                      <a:pt x="348" y="195"/>
                      <a:pt x="321" y="221"/>
                      <a:pt x="288" y="221"/>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4" name="Freeform 3297"/>
              <p:cNvSpPr>
                <a:spLocks/>
              </p:cNvSpPr>
              <p:nvPr/>
            </p:nvSpPr>
            <p:spPr bwMode="auto">
              <a:xfrm>
                <a:off x="4344987" y="4440237"/>
                <a:ext cx="501650" cy="657225"/>
              </a:xfrm>
              <a:custGeom>
                <a:avLst/>
                <a:gdLst>
                  <a:gd name="T0" fmla="*/ 243 w 243"/>
                  <a:gd name="T1" fmla="*/ 121 h 318"/>
                  <a:gd name="T2" fmla="*/ 122 w 243"/>
                  <a:gd name="T3" fmla="*/ 0 h 318"/>
                  <a:gd name="T4" fmla="*/ 0 w 243"/>
                  <a:gd name="T5" fmla="*/ 121 h 318"/>
                  <a:gd name="T6" fmla="*/ 122 w 243"/>
                  <a:gd name="T7" fmla="*/ 241 h 318"/>
                  <a:gd name="T8" fmla="*/ 168 w 243"/>
                  <a:gd name="T9" fmla="*/ 232 h 318"/>
                  <a:gd name="T10" fmla="*/ 243 w 243"/>
                  <a:gd name="T11" fmla="*/ 318 h 318"/>
                  <a:gd name="T12" fmla="*/ 243 w 243"/>
                  <a:gd name="T13" fmla="*/ 121 h 318"/>
                  <a:gd name="T14" fmla="*/ 243 w 243"/>
                  <a:gd name="T15" fmla="*/ 121 h 3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18">
                    <a:moveTo>
                      <a:pt x="243" y="121"/>
                    </a:moveTo>
                    <a:cubicBezTo>
                      <a:pt x="243" y="54"/>
                      <a:pt x="188" y="0"/>
                      <a:pt x="122" y="0"/>
                    </a:cubicBezTo>
                    <a:cubicBezTo>
                      <a:pt x="54" y="0"/>
                      <a:pt x="0" y="54"/>
                      <a:pt x="0" y="121"/>
                    </a:cubicBezTo>
                    <a:cubicBezTo>
                      <a:pt x="0" y="187"/>
                      <a:pt x="54" y="241"/>
                      <a:pt x="122" y="241"/>
                    </a:cubicBezTo>
                    <a:cubicBezTo>
                      <a:pt x="138" y="241"/>
                      <a:pt x="153" y="238"/>
                      <a:pt x="168" y="232"/>
                    </a:cubicBezTo>
                    <a:cubicBezTo>
                      <a:pt x="243" y="318"/>
                      <a:pt x="243" y="318"/>
                      <a:pt x="243" y="318"/>
                    </a:cubicBezTo>
                    <a:cubicBezTo>
                      <a:pt x="243" y="121"/>
                      <a:pt x="243" y="121"/>
                      <a:pt x="243" y="121"/>
                    </a:cubicBezTo>
                    <a:cubicBezTo>
                      <a:pt x="243" y="121"/>
                      <a:pt x="243" y="121"/>
                      <a:pt x="243" y="121"/>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7" name="Rectangle 3300"/>
              <p:cNvSpPr>
                <a:spLocks noChangeArrowheads="1"/>
              </p:cNvSpPr>
              <p:nvPr/>
            </p:nvSpPr>
            <p:spPr bwMode="auto">
              <a:xfrm>
                <a:off x="4488092" y="4511955"/>
                <a:ext cx="14908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smtClean="0">
                    <a:solidFill>
                      <a:srgbClr val="FFFFFF"/>
                    </a:solidFill>
                    <a:latin typeface="Segoe UI Semilight" panose="020B0402040204020203" pitchFamily="34" charset="0"/>
                  </a:rPr>
                  <a:t>6</a:t>
                </a:r>
                <a:endParaRPr lang="en-US" altLang="en-US" dirty="0" smtClean="0">
                  <a:solidFill>
                    <a:srgbClr val="505050"/>
                  </a:solidFill>
                  <a:latin typeface="Segoe UI" panose="020B0502040204020203" pitchFamily="34" charset="0"/>
                </a:endParaRPr>
              </a:p>
            </p:txBody>
          </p:sp>
          <p:sp>
            <p:nvSpPr>
              <p:cNvPr id="330" name="Rectangle 3299"/>
              <p:cNvSpPr>
                <a:spLocks noChangeArrowheads="1"/>
              </p:cNvSpPr>
              <p:nvPr/>
            </p:nvSpPr>
            <p:spPr bwMode="auto">
              <a:xfrm>
                <a:off x="3845239" y="4511955"/>
                <a:ext cx="46326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smtClean="0">
                    <a:solidFill>
                      <a:srgbClr val="FFFFFF"/>
                    </a:solidFill>
                    <a:latin typeface="Segoe UI Light" panose="020B0502040204020203" pitchFamily="34" charset="0"/>
                  </a:rPr>
                  <a:t> 1 in</a:t>
                </a:r>
                <a:endParaRPr lang="en-US" altLang="en-US" dirty="0" smtClean="0">
                  <a:solidFill>
                    <a:srgbClr val="505050"/>
                  </a:solidFill>
                  <a:latin typeface="Segoe UI" panose="020B0502040204020203" pitchFamily="34" charset="0"/>
                </a:endParaRPr>
              </a:p>
            </p:txBody>
          </p:sp>
        </p:grpSp>
      </p:grpSp>
      <p:pic>
        <p:nvPicPr>
          <p:cNvPr id="579" name="Picture 5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88266" y="1820862"/>
            <a:ext cx="1114420" cy="604521"/>
          </a:xfrm>
          <a:prstGeom prst="rect">
            <a:avLst/>
          </a:prstGeom>
        </p:spPr>
      </p:pic>
      <p:grpSp>
        <p:nvGrpSpPr>
          <p:cNvPr id="59" name="Group 58"/>
          <p:cNvGrpSpPr/>
          <p:nvPr/>
        </p:nvGrpSpPr>
        <p:grpSpPr>
          <a:xfrm>
            <a:off x="6980237" y="1058862"/>
            <a:ext cx="2663031" cy="608745"/>
            <a:chOff x="6600092" y="1058862"/>
            <a:chExt cx="2663031" cy="608745"/>
          </a:xfrm>
        </p:grpSpPr>
        <p:grpSp>
          <p:nvGrpSpPr>
            <p:cNvPr id="7" name="Group 6"/>
            <p:cNvGrpSpPr/>
            <p:nvPr/>
          </p:nvGrpSpPr>
          <p:grpSpPr>
            <a:xfrm>
              <a:off x="6600092" y="1058862"/>
              <a:ext cx="608745" cy="608745"/>
              <a:chOff x="7777955" y="466725"/>
              <a:chExt cx="608745" cy="608745"/>
            </a:xfrm>
          </p:grpSpPr>
          <p:sp>
            <p:nvSpPr>
              <p:cNvPr id="2" name="Oval 1"/>
              <p:cNvSpPr/>
              <p:nvPr/>
            </p:nvSpPr>
            <p:spPr bwMode="auto">
              <a:xfrm>
                <a:off x="7777955" y="466725"/>
                <a:ext cx="608745" cy="608745"/>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7840660" y="586431"/>
                <a:ext cx="483334" cy="369332"/>
                <a:chOff x="7858948" y="601662"/>
                <a:chExt cx="483334" cy="369332"/>
              </a:xfrm>
            </p:grpSpPr>
            <p:sp>
              <p:nvSpPr>
                <p:cNvPr id="321" name="Rectangle 3458"/>
                <p:cNvSpPr>
                  <a:spLocks noChangeArrowheads="1"/>
                </p:cNvSpPr>
                <p:nvPr/>
              </p:nvSpPr>
              <p:spPr bwMode="auto">
                <a:xfrm>
                  <a:off x="7858948" y="601662"/>
                  <a:ext cx="3222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a:solidFill>
                        <a:srgbClr val="FFFFFF"/>
                      </a:solidFill>
                      <a:latin typeface="Segoe UI Light" panose="020B0502040204020203" pitchFamily="34" charset="0"/>
                    </a:rPr>
                    <a:t>4</a:t>
                  </a:r>
                  <a:r>
                    <a:rPr lang="en-US" altLang="en-US" sz="2400" dirty="0" smtClean="0">
                      <a:solidFill>
                        <a:srgbClr val="FFFFFF"/>
                      </a:solidFill>
                      <a:latin typeface="Segoe UI Light" panose="020B0502040204020203" pitchFamily="34" charset="0"/>
                    </a:rPr>
                    <a:t>0</a:t>
                  </a:r>
                  <a:endParaRPr lang="en-US" altLang="en-US" sz="2400" dirty="0" smtClean="0">
                    <a:solidFill>
                      <a:srgbClr val="FFFFFF"/>
                    </a:solidFill>
                    <a:latin typeface="Segoe UI" panose="020B0502040204020203" pitchFamily="34" charset="0"/>
                  </a:endParaRPr>
                </a:p>
              </p:txBody>
            </p:sp>
            <p:sp>
              <p:nvSpPr>
                <p:cNvPr id="32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smtClean="0">
                      <a:solidFill>
                        <a:srgbClr val="FFFFFF"/>
                      </a:solidFill>
                      <a:latin typeface="Segoe UI Light" panose="020B0502040204020203" pitchFamily="34" charset="0"/>
                    </a:rPr>
                    <a:t>%</a:t>
                  </a:r>
                  <a:endParaRPr lang="en-US" altLang="en-US" sz="1600" dirty="0" smtClean="0">
                    <a:solidFill>
                      <a:srgbClr val="FFFFFF"/>
                    </a:solidFill>
                    <a:latin typeface="Segoe UI" panose="020B0502040204020203" pitchFamily="34" charset="0"/>
                  </a:endParaRPr>
                </a:p>
              </p:txBody>
            </p:sp>
          </p:grpSp>
        </p:grpSp>
        <p:sp>
          <p:nvSpPr>
            <p:cNvPr id="323" name="Rectangle 3460"/>
            <p:cNvSpPr>
              <a:spLocks noChangeArrowheads="1"/>
            </p:cNvSpPr>
            <p:nvPr/>
          </p:nvSpPr>
          <p:spPr bwMode="auto">
            <a:xfrm>
              <a:off x="7285037" y="1135062"/>
              <a:ext cx="1978086"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smtClean="0">
                  <a:solidFill>
                    <a:srgbClr val="002050"/>
                  </a:solidFill>
                  <a:latin typeface="Segoe UI" panose="020B0502040204020203" pitchFamily="34" charset="0"/>
                </a:rPr>
                <a:t>… of </a:t>
              </a:r>
              <a:r>
                <a:rPr lang="en-US" altLang="en-US" sz="900" dirty="0">
                  <a:solidFill>
                    <a:srgbClr val="002050"/>
                  </a:solidFill>
                  <a:latin typeface="Segoe UI" panose="020B0502040204020203" pitchFamily="34" charset="0"/>
                </a:rPr>
                <a:t>implementations end up </a:t>
              </a:r>
              <a:r>
                <a:rPr lang="en-US" altLang="en-US" sz="900" b="1" dirty="0">
                  <a:solidFill>
                    <a:srgbClr val="002050"/>
                  </a:solidFill>
                  <a:latin typeface="Segoe UI" panose="020B0502040204020203" pitchFamily="34" charset="0"/>
                </a:rPr>
                <a:t>getting reworked</a:t>
              </a:r>
              <a:r>
                <a:rPr lang="en-US" altLang="en-US" sz="900" dirty="0">
                  <a:solidFill>
                    <a:srgbClr val="002050"/>
                  </a:solidFill>
                  <a:latin typeface="Segoe UI" panose="020B0502040204020203" pitchFamily="34" charset="0"/>
                </a:rPr>
                <a:t> </a:t>
              </a:r>
              <a:r>
                <a:rPr lang="en-US" altLang="en-US" sz="900" dirty="0" smtClean="0">
                  <a:solidFill>
                    <a:srgbClr val="002050"/>
                  </a:solidFill>
                  <a:latin typeface="Segoe UI" panose="020B0502040204020203" pitchFamily="34" charset="0"/>
                </a:rPr>
                <a:t>because they </a:t>
              </a:r>
              <a:r>
                <a:rPr lang="en-US" altLang="en-US" sz="900" dirty="0">
                  <a:solidFill>
                    <a:srgbClr val="002050"/>
                  </a:solidFill>
                  <a:latin typeface="Segoe UI" panose="020B0502040204020203" pitchFamily="34" charset="0"/>
                </a:rPr>
                <a:t>don’t meet the users’ original </a:t>
              </a:r>
              <a:r>
                <a:rPr lang="en-US" altLang="en-US" sz="900" dirty="0" smtClean="0">
                  <a:solidFill>
                    <a:srgbClr val="002050"/>
                  </a:solidFill>
                  <a:latin typeface="Segoe UI" panose="020B0502040204020203" pitchFamily="34" charset="0"/>
                </a:rPr>
                <a:t>requirements</a:t>
              </a:r>
              <a:endParaRPr lang="en-US" altLang="en-US" sz="900" dirty="0">
                <a:solidFill>
                  <a:srgbClr val="002050"/>
                </a:solidFill>
                <a:latin typeface="Segoe UI" panose="020B0502040204020203" pitchFamily="34" charset="0"/>
              </a:endParaRPr>
            </a:p>
          </p:txBody>
        </p:sp>
      </p:grpSp>
      <p:grpSp>
        <p:nvGrpSpPr>
          <p:cNvPr id="60" name="Group 59"/>
          <p:cNvGrpSpPr/>
          <p:nvPr/>
        </p:nvGrpSpPr>
        <p:grpSpPr>
          <a:xfrm>
            <a:off x="4313237" y="1668462"/>
            <a:ext cx="2913063" cy="608745"/>
            <a:chOff x="4084637" y="1423316"/>
            <a:chExt cx="2913063" cy="608745"/>
          </a:xfrm>
        </p:grpSpPr>
        <p:sp>
          <p:nvSpPr>
            <p:cNvPr id="590" name="Rectangle 3696"/>
            <p:cNvSpPr>
              <a:spLocks noChangeArrowheads="1"/>
            </p:cNvSpPr>
            <p:nvPr/>
          </p:nvSpPr>
          <p:spPr bwMode="auto">
            <a:xfrm>
              <a:off x="4768850" y="1478388"/>
              <a:ext cx="2228850" cy="493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smtClean="0">
                  <a:solidFill>
                    <a:srgbClr val="002050"/>
                  </a:solidFill>
                  <a:latin typeface="Segoe UI" panose="020B0502040204020203" pitchFamily="34" charset="0"/>
                </a:rPr>
                <a:t>… of </a:t>
              </a:r>
              <a:r>
                <a:rPr lang="en-US" altLang="en-US" sz="900" dirty="0">
                  <a:solidFill>
                    <a:srgbClr val="002050"/>
                  </a:solidFill>
                  <a:latin typeface="Segoe UI" panose="020B0502040204020203" pitchFamily="34" charset="0"/>
                </a:rPr>
                <a:t>development budgets for </a:t>
              </a:r>
              <a:r>
                <a:rPr lang="en-US" altLang="en-US" sz="900" dirty="0" smtClean="0">
                  <a:solidFill>
                    <a:srgbClr val="002050"/>
                  </a:solidFill>
                  <a:latin typeface="Segoe UI" panose="020B0502040204020203" pitchFamily="34" charset="0"/>
                </a:rPr>
                <a:t>software, IT </a:t>
              </a:r>
              <a:r>
                <a:rPr lang="en-US" altLang="en-US" sz="900" dirty="0">
                  <a:solidFill>
                    <a:srgbClr val="002050"/>
                  </a:solidFill>
                  <a:latin typeface="Segoe UI" panose="020B0502040204020203" pitchFamily="34" charset="0"/>
                </a:rPr>
                <a:t>staff and external professional services </a:t>
              </a:r>
              <a:r>
                <a:rPr lang="en-US" altLang="en-US" sz="900" dirty="0" smtClean="0">
                  <a:solidFill>
                    <a:srgbClr val="002050"/>
                  </a:solidFill>
                  <a:latin typeface="Segoe UI" panose="020B0502040204020203" pitchFamily="34" charset="0"/>
                </a:rPr>
                <a:t>will </a:t>
              </a:r>
              <a:r>
                <a:rPr lang="en-US" altLang="en-US" sz="900" dirty="0">
                  <a:solidFill>
                    <a:srgbClr val="002050"/>
                  </a:solidFill>
                  <a:latin typeface="Segoe UI" panose="020B0502040204020203" pitchFamily="34" charset="0"/>
                </a:rPr>
                <a:t>be consumed by </a:t>
              </a:r>
              <a:r>
                <a:rPr lang="en-US" altLang="en-US" sz="900" b="1" dirty="0">
                  <a:solidFill>
                    <a:srgbClr val="002050"/>
                  </a:solidFill>
                  <a:latin typeface="Segoe UI" panose="020B0502040204020203" pitchFamily="34" charset="0"/>
                </a:rPr>
                <a:t>poor requirements</a:t>
              </a:r>
            </a:p>
          </p:txBody>
        </p:sp>
        <p:grpSp>
          <p:nvGrpSpPr>
            <p:cNvPr id="688" name="Group 687"/>
            <p:cNvGrpSpPr/>
            <p:nvPr/>
          </p:nvGrpSpPr>
          <p:grpSpPr>
            <a:xfrm>
              <a:off x="4084637" y="1423316"/>
              <a:ext cx="608745" cy="608745"/>
              <a:chOff x="7777955" y="466725"/>
              <a:chExt cx="608745" cy="608745"/>
            </a:xfrm>
          </p:grpSpPr>
          <p:sp>
            <p:nvSpPr>
              <p:cNvPr id="689" name="Oval 688"/>
              <p:cNvSpPr/>
              <p:nvPr/>
            </p:nvSpPr>
            <p:spPr bwMode="auto">
              <a:xfrm>
                <a:off x="7777955" y="466725"/>
                <a:ext cx="608745" cy="608745"/>
              </a:xfrm>
              <a:prstGeom prst="ellipse">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90" name="Group 689"/>
              <p:cNvGrpSpPr/>
              <p:nvPr/>
            </p:nvGrpSpPr>
            <p:grpSpPr>
              <a:xfrm>
                <a:off x="7885590" y="586431"/>
                <a:ext cx="438404" cy="369332"/>
                <a:chOff x="7903878" y="601662"/>
                <a:chExt cx="438404" cy="369332"/>
              </a:xfrm>
            </p:grpSpPr>
            <p:sp>
              <p:nvSpPr>
                <p:cNvPr id="691" name="Rectangle 3458"/>
                <p:cNvSpPr>
                  <a:spLocks noChangeArrowheads="1"/>
                </p:cNvSpPr>
                <p:nvPr/>
              </p:nvSpPr>
              <p:spPr bwMode="auto">
                <a:xfrm>
                  <a:off x="7903878" y="601662"/>
                  <a:ext cx="272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smtClean="0">
                      <a:solidFill>
                        <a:srgbClr val="FFFFFF"/>
                      </a:solidFill>
                      <a:latin typeface="Segoe UI Light" panose="020B0502040204020203" pitchFamily="34" charset="0"/>
                    </a:rPr>
                    <a:t>4</a:t>
                  </a:r>
                  <a:r>
                    <a:rPr lang="en-US" altLang="en-US" sz="2400" dirty="0">
                      <a:solidFill>
                        <a:srgbClr val="FFFFFF"/>
                      </a:solidFill>
                      <a:latin typeface="Segoe UI Light" panose="020B0502040204020203" pitchFamily="34" charset="0"/>
                    </a:rPr>
                    <a:t>1</a:t>
                  </a:r>
                  <a:endParaRPr lang="en-US" altLang="en-US" sz="2400" dirty="0" smtClean="0">
                    <a:solidFill>
                      <a:srgbClr val="FFFFFF"/>
                    </a:solidFill>
                    <a:latin typeface="Segoe UI" panose="020B0502040204020203" pitchFamily="34" charset="0"/>
                  </a:endParaRPr>
                </a:p>
              </p:txBody>
            </p:sp>
            <p:sp>
              <p:nvSpPr>
                <p:cNvPr id="69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smtClean="0">
                      <a:solidFill>
                        <a:srgbClr val="FFFFFF"/>
                      </a:solidFill>
                      <a:latin typeface="Segoe UI Light" panose="020B0502040204020203" pitchFamily="34" charset="0"/>
                    </a:rPr>
                    <a:t>%</a:t>
                  </a:r>
                  <a:endParaRPr lang="en-US" altLang="en-US" sz="1600" dirty="0" smtClean="0">
                    <a:solidFill>
                      <a:srgbClr val="FFFFFF"/>
                    </a:solidFill>
                    <a:latin typeface="Segoe UI" panose="020B0502040204020203" pitchFamily="34" charset="0"/>
                  </a:endParaRPr>
                </a:p>
              </p:txBody>
            </p:sp>
          </p:grpSp>
        </p:grpSp>
      </p:grpSp>
      <p:sp>
        <p:nvSpPr>
          <p:cNvPr id="3" name="Title 2"/>
          <p:cNvSpPr>
            <a:spLocks noGrp="1"/>
          </p:cNvSpPr>
          <p:nvPr>
            <p:ph type="title"/>
          </p:nvPr>
        </p:nvSpPr>
        <p:spPr/>
        <p:txBody>
          <a:bodyPr/>
          <a:lstStyle/>
          <a:p>
            <a:r>
              <a:rPr lang="en-US" sz="5400" dirty="0">
                <a:solidFill>
                  <a:srgbClr val="008272"/>
                </a:solidFill>
                <a:latin typeface="Segoe UI Light" panose="020B0502040204020203" pitchFamily="34" charset="0"/>
                <a:ea typeface="MS PGothic" panose="020B0600070205080204" pitchFamily="34" charset="-128"/>
                <a:cs typeface="WenQuanYi Zen Hei Sharp" charset="0"/>
              </a:rPr>
              <a:t>The</a:t>
            </a:r>
            <a:r>
              <a:rPr lang="en-US" dirty="0" smtClean="0">
                <a:gradFill>
                  <a:gsLst>
                    <a:gs pos="0">
                      <a:schemeClr val="tx2"/>
                    </a:gs>
                    <a:gs pos="100000">
                      <a:schemeClr val="tx2"/>
                    </a:gs>
                  </a:gsLst>
                  <a:lin ang="5400000" scaled="1"/>
                </a:gradFill>
              </a:rPr>
              <a:t> </a:t>
            </a:r>
            <a:r>
              <a:rPr lang="en-US" sz="5400" dirty="0">
                <a:solidFill>
                  <a:srgbClr val="008272"/>
                </a:solidFill>
                <a:latin typeface="Segoe UI Light" panose="020B0502040204020203" pitchFamily="34" charset="0"/>
                <a:ea typeface="MS PGothic" panose="020B0600070205080204" pitchFamily="34" charset="-128"/>
                <a:cs typeface="WenQuanYi Zen Hei Sharp" charset="0"/>
              </a:rPr>
              <a:t>consequences</a:t>
            </a:r>
            <a:r>
              <a:rPr lang="en-US" dirty="0" smtClean="0">
                <a:gradFill>
                  <a:gsLst>
                    <a:gs pos="0">
                      <a:schemeClr val="tx2"/>
                    </a:gs>
                    <a:gs pos="100000">
                      <a:schemeClr val="tx2"/>
                    </a:gs>
                  </a:gsLst>
                  <a:lin ang="5400000" scaled="1"/>
                </a:gradFill>
              </a:rPr>
              <a:t> </a:t>
            </a:r>
            <a:r>
              <a:rPr lang="en-US" sz="5400" dirty="0">
                <a:solidFill>
                  <a:srgbClr val="008272"/>
                </a:solidFill>
                <a:latin typeface="Segoe UI Light" panose="020B0502040204020203" pitchFamily="34" charset="0"/>
                <a:ea typeface="MS PGothic" panose="020B0600070205080204" pitchFamily="34" charset="-128"/>
                <a:cs typeface="WenQuanYi Zen Hei Sharp" charset="0"/>
              </a:rPr>
              <a:t>of</a:t>
            </a:r>
            <a:r>
              <a:rPr lang="en-US" dirty="0" smtClean="0">
                <a:gradFill>
                  <a:gsLst>
                    <a:gs pos="0">
                      <a:schemeClr val="tx2"/>
                    </a:gs>
                    <a:gs pos="100000">
                      <a:schemeClr val="tx2"/>
                    </a:gs>
                  </a:gsLst>
                  <a:lin ang="5400000" scaled="1"/>
                </a:gradFill>
              </a:rPr>
              <a:t> </a:t>
            </a:r>
            <a:r>
              <a:rPr lang="en-US" sz="5400" dirty="0">
                <a:solidFill>
                  <a:srgbClr val="008272"/>
                </a:solidFill>
                <a:latin typeface="Segoe UI Light" panose="020B0502040204020203" pitchFamily="34" charset="0"/>
                <a:ea typeface="MS PGothic" panose="020B0600070205080204" pitchFamily="34" charset="-128"/>
                <a:cs typeface="WenQuanYi Zen Hei Sharp" charset="0"/>
              </a:rPr>
              <a:t>inefficiency</a:t>
            </a:r>
          </a:p>
        </p:txBody>
      </p:sp>
      <p:sp>
        <p:nvSpPr>
          <p:cNvPr id="128" name="Freeform 3342"/>
          <p:cNvSpPr>
            <a:spLocks/>
          </p:cNvSpPr>
          <p:nvPr/>
        </p:nvSpPr>
        <p:spPr bwMode="auto">
          <a:xfrm>
            <a:off x="5737225" y="2789237"/>
            <a:ext cx="3175" cy="1587"/>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2" y="0"/>
                </a:lnTo>
                <a:lnTo>
                  <a:pt x="2" y="1"/>
                </a:lnTo>
                <a:lnTo>
                  <a:pt x="0" y="1"/>
                </a:lnTo>
                <a:lnTo>
                  <a:pt x="0" y="0"/>
                </a:lnTo>
                <a:lnTo>
                  <a:pt x="0" y="0"/>
                </a:ln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28" name="Group 27"/>
          <p:cNvGrpSpPr/>
          <p:nvPr/>
        </p:nvGrpSpPr>
        <p:grpSpPr>
          <a:xfrm>
            <a:off x="8939214" y="730250"/>
            <a:ext cx="3375023" cy="1243012"/>
            <a:chOff x="8939214" y="730250"/>
            <a:chExt cx="3375023" cy="1243012"/>
          </a:xfrm>
        </p:grpSpPr>
        <p:grpSp>
          <p:nvGrpSpPr>
            <p:cNvPr id="14" name="Group 13"/>
            <p:cNvGrpSpPr/>
            <p:nvPr/>
          </p:nvGrpSpPr>
          <p:grpSpPr>
            <a:xfrm>
              <a:off x="9928226" y="730250"/>
              <a:ext cx="2386011" cy="1243012"/>
              <a:chOff x="9928226" y="730250"/>
              <a:chExt cx="2386011" cy="1243012"/>
            </a:xfrm>
          </p:grpSpPr>
          <p:sp>
            <p:nvSpPr>
              <p:cNvPr id="159" name="Freeform 3374"/>
              <p:cNvSpPr>
                <a:spLocks/>
              </p:cNvSpPr>
              <p:nvPr/>
            </p:nvSpPr>
            <p:spPr bwMode="auto">
              <a:xfrm>
                <a:off x="10482264" y="1819275"/>
                <a:ext cx="65088" cy="33337"/>
              </a:xfrm>
              <a:custGeom>
                <a:avLst/>
                <a:gdLst>
                  <a:gd name="T0" fmla="*/ 16 w 32"/>
                  <a:gd name="T1" fmla="*/ 0 h 16"/>
                  <a:gd name="T2" fmla="*/ 0 w 32"/>
                  <a:gd name="T3" fmla="*/ 16 h 16"/>
                  <a:gd name="T4" fmla="*/ 32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6" y="0"/>
                      <a:pt x="0" y="8"/>
                      <a:pt x="0" y="16"/>
                    </a:cubicBezTo>
                    <a:cubicBezTo>
                      <a:pt x="32" y="16"/>
                      <a:pt x="32" y="16"/>
                      <a:pt x="32" y="16"/>
                    </a:cubicBezTo>
                    <a:cubicBezTo>
                      <a:pt x="32" y="8"/>
                      <a:pt x="24" y="0"/>
                      <a:pt x="16" y="0"/>
                    </a:cubicBezTo>
                    <a:close/>
                  </a:path>
                </a:pathLst>
              </a:custGeom>
              <a:solidFill>
                <a:srgbClr val="B400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0" name="Freeform 3375"/>
              <p:cNvSpPr>
                <a:spLocks/>
              </p:cNvSpPr>
              <p:nvPr/>
            </p:nvSpPr>
            <p:spPr bwMode="auto">
              <a:xfrm>
                <a:off x="10596564" y="1819275"/>
                <a:ext cx="66675" cy="33337"/>
              </a:xfrm>
              <a:custGeom>
                <a:avLst/>
                <a:gdLst>
                  <a:gd name="T0" fmla="*/ 16 w 32"/>
                  <a:gd name="T1" fmla="*/ 0 h 16"/>
                  <a:gd name="T2" fmla="*/ 32 w 32"/>
                  <a:gd name="T3" fmla="*/ 16 h 16"/>
                  <a:gd name="T4" fmla="*/ 0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26" y="0"/>
                      <a:pt x="32" y="8"/>
                      <a:pt x="32" y="16"/>
                    </a:cubicBezTo>
                    <a:cubicBezTo>
                      <a:pt x="0" y="16"/>
                      <a:pt x="0" y="16"/>
                      <a:pt x="0" y="16"/>
                    </a:cubicBezTo>
                    <a:cubicBezTo>
                      <a:pt x="0" y="8"/>
                      <a:pt x="8" y="0"/>
                      <a:pt x="16" y="0"/>
                    </a:cubicBezTo>
                    <a:close/>
                  </a:path>
                </a:pathLst>
              </a:custGeom>
              <a:solidFill>
                <a:srgbClr val="B400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1" name="Freeform 3376"/>
              <p:cNvSpPr>
                <a:spLocks/>
              </p:cNvSpPr>
              <p:nvPr/>
            </p:nvSpPr>
            <p:spPr bwMode="auto">
              <a:xfrm>
                <a:off x="10334626" y="893762"/>
                <a:ext cx="465138" cy="1050925"/>
              </a:xfrm>
              <a:custGeom>
                <a:avLst/>
                <a:gdLst>
                  <a:gd name="T0" fmla="*/ 177 w 225"/>
                  <a:gd name="T1" fmla="*/ 92 h 508"/>
                  <a:gd name="T2" fmla="*/ 177 w 225"/>
                  <a:gd name="T3" fmla="*/ 92 h 508"/>
                  <a:gd name="T4" fmla="*/ 177 w 225"/>
                  <a:gd name="T5" fmla="*/ 92 h 508"/>
                  <a:gd name="T6" fmla="*/ 128 w 225"/>
                  <a:gd name="T7" fmla="*/ 88 h 508"/>
                  <a:gd name="T8" fmla="*/ 128 w 225"/>
                  <a:gd name="T9" fmla="*/ 80 h 508"/>
                  <a:gd name="T10" fmla="*/ 139 w 225"/>
                  <a:gd name="T11" fmla="*/ 68 h 508"/>
                  <a:gd name="T12" fmla="*/ 139 w 225"/>
                  <a:gd name="T13" fmla="*/ 57 h 508"/>
                  <a:gd name="T14" fmla="*/ 143 w 225"/>
                  <a:gd name="T15" fmla="*/ 52 h 508"/>
                  <a:gd name="T16" fmla="*/ 143 w 225"/>
                  <a:gd name="T17" fmla="*/ 43 h 508"/>
                  <a:gd name="T18" fmla="*/ 141 w 225"/>
                  <a:gd name="T19" fmla="*/ 38 h 508"/>
                  <a:gd name="T20" fmla="*/ 146 w 225"/>
                  <a:gd name="T21" fmla="*/ 25 h 508"/>
                  <a:gd name="T22" fmla="*/ 127 w 225"/>
                  <a:gd name="T23" fmla="*/ 7 h 508"/>
                  <a:gd name="T24" fmla="*/ 127 w 225"/>
                  <a:gd name="T25" fmla="*/ 7 h 508"/>
                  <a:gd name="T26" fmla="*/ 107 w 225"/>
                  <a:gd name="T27" fmla="*/ 0 h 508"/>
                  <a:gd name="T28" fmla="*/ 79 w 225"/>
                  <a:gd name="T29" fmla="*/ 23 h 508"/>
                  <a:gd name="T30" fmla="*/ 84 w 225"/>
                  <a:gd name="T31" fmla="*/ 38 h 508"/>
                  <a:gd name="T32" fmla="*/ 81 w 225"/>
                  <a:gd name="T33" fmla="*/ 43 h 508"/>
                  <a:gd name="T34" fmla="*/ 81 w 225"/>
                  <a:gd name="T35" fmla="*/ 52 h 508"/>
                  <a:gd name="T36" fmla="*/ 85 w 225"/>
                  <a:gd name="T37" fmla="*/ 57 h 508"/>
                  <a:gd name="T38" fmla="*/ 85 w 225"/>
                  <a:gd name="T39" fmla="*/ 68 h 508"/>
                  <a:gd name="T40" fmla="*/ 97 w 225"/>
                  <a:gd name="T41" fmla="*/ 80 h 508"/>
                  <a:gd name="T42" fmla="*/ 97 w 225"/>
                  <a:gd name="T43" fmla="*/ 88 h 508"/>
                  <a:gd name="T44" fmla="*/ 48 w 225"/>
                  <a:gd name="T45" fmla="*/ 92 h 508"/>
                  <a:gd name="T46" fmla="*/ 48 w 225"/>
                  <a:gd name="T47" fmla="*/ 93 h 508"/>
                  <a:gd name="T48" fmla="*/ 0 w 225"/>
                  <a:gd name="T49" fmla="*/ 267 h 508"/>
                  <a:gd name="T50" fmla="*/ 4 w 225"/>
                  <a:gd name="T51" fmla="*/ 267 h 508"/>
                  <a:gd name="T52" fmla="*/ 4 w 225"/>
                  <a:gd name="T53" fmla="*/ 279 h 508"/>
                  <a:gd name="T54" fmla="*/ 14 w 225"/>
                  <a:gd name="T55" fmla="*/ 289 h 508"/>
                  <a:gd name="T56" fmla="*/ 25 w 225"/>
                  <a:gd name="T57" fmla="*/ 279 h 508"/>
                  <a:gd name="T58" fmla="*/ 25 w 225"/>
                  <a:gd name="T59" fmla="*/ 267 h 508"/>
                  <a:gd name="T60" fmla="*/ 28 w 225"/>
                  <a:gd name="T61" fmla="*/ 267 h 508"/>
                  <a:gd name="T62" fmla="*/ 48 w 225"/>
                  <a:gd name="T63" fmla="*/ 170 h 508"/>
                  <a:gd name="T64" fmla="*/ 48 w 225"/>
                  <a:gd name="T65" fmla="*/ 308 h 508"/>
                  <a:gd name="T66" fmla="*/ 65 w 225"/>
                  <a:gd name="T67" fmla="*/ 308 h 508"/>
                  <a:gd name="T68" fmla="*/ 71 w 225"/>
                  <a:gd name="T69" fmla="*/ 493 h 508"/>
                  <a:gd name="T70" fmla="*/ 77 w 225"/>
                  <a:gd name="T71" fmla="*/ 493 h 508"/>
                  <a:gd name="T72" fmla="*/ 69 w 225"/>
                  <a:gd name="T73" fmla="*/ 508 h 508"/>
                  <a:gd name="T74" fmla="*/ 108 w 225"/>
                  <a:gd name="T75" fmla="*/ 508 h 508"/>
                  <a:gd name="T76" fmla="*/ 99 w 225"/>
                  <a:gd name="T77" fmla="*/ 493 h 508"/>
                  <a:gd name="T78" fmla="*/ 105 w 225"/>
                  <a:gd name="T79" fmla="*/ 493 h 508"/>
                  <a:gd name="T80" fmla="*/ 112 w 225"/>
                  <a:gd name="T81" fmla="*/ 308 h 508"/>
                  <a:gd name="T82" fmla="*/ 113 w 225"/>
                  <a:gd name="T83" fmla="*/ 308 h 508"/>
                  <a:gd name="T84" fmla="*/ 120 w 225"/>
                  <a:gd name="T85" fmla="*/ 493 h 508"/>
                  <a:gd name="T86" fmla="*/ 126 w 225"/>
                  <a:gd name="T87" fmla="*/ 493 h 508"/>
                  <a:gd name="T88" fmla="*/ 117 w 225"/>
                  <a:gd name="T89" fmla="*/ 508 h 508"/>
                  <a:gd name="T90" fmla="*/ 156 w 225"/>
                  <a:gd name="T91" fmla="*/ 508 h 508"/>
                  <a:gd name="T92" fmla="*/ 148 w 225"/>
                  <a:gd name="T93" fmla="*/ 493 h 508"/>
                  <a:gd name="T94" fmla="*/ 154 w 225"/>
                  <a:gd name="T95" fmla="*/ 493 h 508"/>
                  <a:gd name="T96" fmla="*/ 160 w 225"/>
                  <a:gd name="T97" fmla="*/ 308 h 508"/>
                  <a:gd name="T98" fmla="*/ 177 w 225"/>
                  <a:gd name="T99" fmla="*/ 308 h 508"/>
                  <a:gd name="T100" fmla="*/ 177 w 225"/>
                  <a:gd name="T101" fmla="*/ 167 h 508"/>
                  <a:gd name="T102" fmla="*/ 198 w 225"/>
                  <a:gd name="T103" fmla="*/ 267 h 508"/>
                  <a:gd name="T104" fmla="*/ 201 w 225"/>
                  <a:gd name="T105" fmla="*/ 267 h 508"/>
                  <a:gd name="T106" fmla="*/ 201 w 225"/>
                  <a:gd name="T107" fmla="*/ 279 h 508"/>
                  <a:gd name="T108" fmla="*/ 211 w 225"/>
                  <a:gd name="T109" fmla="*/ 289 h 508"/>
                  <a:gd name="T110" fmla="*/ 222 w 225"/>
                  <a:gd name="T111" fmla="*/ 279 h 508"/>
                  <a:gd name="T112" fmla="*/ 222 w 225"/>
                  <a:gd name="T113" fmla="*/ 267 h 508"/>
                  <a:gd name="T114" fmla="*/ 225 w 225"/>
                  <a:gd name="T115" fmla="*/ 267 h 508"/>
                  <a:gd name="T116" fmla="*/ 177 w 225"/>
                  <a:gd name="T117" fmla="*/ 9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08">
                    <a:moveTo>
                      <a:pt x="177" y="92"/>
                    </a:moveTo>
                    <a:cubicBezTo>
                      <a:pt x="177" y="92"/>
                      <a:pt x="177" y="92"/>
                      <a:pt x="177" y="92"/>
                    </a:cubicBezTo>
                    <a:cubicBezTo>
                      <a:pt x="177" y="92"/>
                      <a:pt x="177" y="92"/>
                      <a:pt x="177" y="92"/>
                    </a:cubicBezTo>
                    <a:cubicBezTo>
                      <a:pt x="128" y="88"/>
                      <a:pt x="128" y="88"/>
                      <a:pt x="128" y="88"/>
                    </a:cubicBezTo>
                    <a:cubicBezTo>
                      <a:pt x="128" y="80"/>
                      <a:pt x="128" y="80"/>
                      <a:pt x="128" y="80"/>
                    </a:cubicBezTo>
                    <a:cubicBezTo>
                      <a:pt x="134" y="79"/>
                      <a:pt x="139" y="74"/>
                      <a:pt x="139" y="68"/>
                    </a:cubicBezTo>
                    <a:cubicBezTo>
                      <a:pt x="139" y="57"/>
                      <a:pt x="139" y="57"/>
                      <a:pt x="139" y="57"/>
                    </a:cubicBezTo>
                    <a:cubicBezTo>
                      <a:pt x="141" y="57"/>
                      <a:pt x="143" y="55"/>
                      <a:pt x="143" y="52"/>
                    </a:cubicBezTo>
                    <a:cubicBezTo>
                      <a:pt x="143" y="43"/>
                      <a:pt x="143" y="43"/>
                      <a:pt x="143" y="43"/>
                    </a:cubicBezTo>
                    <a:cubicBezTo>
                      <a:pt x="143" y="41"/>
                      <a:pt x="142" y="39"/>
                      <a:pt x="141" y="38"/>
                    </a:cubicBezTo>
                    <a:cubicBezTo>
                      <a:pt x="144" y="36"/>
                      <a:pt x="146" y="31"/>
                      <a:pt x="146" y="25"/>
                    </a:cubicBezTo>
                    <a:cubicBezTo>
                      <a:pt x="146" y="15"/>
                      <a:pt x="138" y="7"/>
                      <a:pt x="127" y="7"/>
                    </a:cubicBezTo>
                    <a:cubicBezTo>
                      <a:pt x="127" y="7"/>
                      <a:pt x="127" y="7"/>
                      <a:pt x="127" y="7"/>
                    </a:cubicBezTo>
                    <a:cubicBezTo>
                      <a:pt x="122" y="3"/>
                      <a:pt x="115" y="0"/>
                      <a:pt x="107" y="0"/>
                    </a:cubicBezTo>
                    <a:cubicBezTo>
                      <a:pt x="91" y="0"/>
                      <a:pt x="79" y="10"/>
                      <a:pt x="79" y="23"/>
                    </a:cubicBezTo>
                    <a:cubicBezTo>
                      <a:pt x="79" y="29"/>
                      <a:pt x="81" y="35"/>
                      <a:pt x="84" y="38"/>
                    </a:cubicBezTo>
                    <a:cubicBezTo>
                      <a:pt x="83" y="38"/>
                      <a:pt x="81" y="40"/>
                      <a:pt x="81" y="43"/>
                    </a:cubicBezTo>
                    <a:cubicBezTo>
                      <a:pt x="81" y="52"/>
                      <a:pt x="81" y="52"/>
                      <a:pt x="81" y="52"/>
                    </a:cubicBezTo>
                    <a:cubicBezTo>
                      <a:pt x="81" y="55"/>
                      <a:pt x="83" y="57"/>
                      <a:pt x="85" y="57"/>
                    </a:cubicBezTo>
                    <a:cubicBezTo>
                      <a:pt x="85" y="68"/>
                      <a:pt x="85" y="68"/>
                      <a:pt x="85" y="68"/>
                    </a:cubicBezTo>
                    <a:cubicBezTo>
                      <a:pt x="85" y="75"/>
                      <a:pt x="90" y="80"/>
                      <a:pt x="97" y="80"/>
                    </a:cubicBezTo>
                    <a:cubicBezTo>
                      <a:pt x="97" y="88"/>
                      <a:pt x="97" y="88"/>
                      <a:pt x="97" y="88"/>
                    </a:cubicBezTo>
                    <a:cubicBezTo>
                      <a:pt x="48" y="92"/>
                      <a:pt x="48" y="92"/>
                      <a:pt x="48" y="92"/>
                    </a:cubicBezTo>
                    <a:cubicBezTo>
                      <a:pt x="48" y="93"/>
                      <a:pt x="48" y="93"/>
                      <a:pt x="48" y="93"/>
                    </a:cubicBezTo>
                    <a:cubicBezTo>
                      <a:pt x="22" y="149"/>
                      <a:pt x="6" y="205"/>
                      <a:pt x="0" y="267"/>
                    </a:cubicBezTo>
                    <a:cubicBezTo>
                      <a:pt x="4" y="267"/>
                      <a:pt x="4" y="267"/>
                      <a:pt x="4" y="267"/>
                    </a:cubicBezTo>
                    <a:cubicBezTo>
                      <a:pt x="4" y="279"/>
                      <a:pt x="4" y="279"/>
                      <a:pt x="4" y="279"/>
                    </a:cubicBezTo>
                    <a:cubicBezTo>
                      <a:pt x="4" y="285"/>
                      <a:pt x="9" y="289"/>
                      <a:pt x="14" y="289"/>
                    </a:cubicBezTo>
                    <a:cubicBezTo>
                      <a:pt x="20" y="289"/>
                      <a:pt x="25" y="285"/>
                      <a:pt x="25" y="279"/>
                    </a:cubicBezTo>
                    <a:cubicBezTo>
                      <a:pt x="25" y="267"/>
                      <a:pt x="25" y="267"/>
                      <a:pt x="25" y="267"/>
                    </a:cubicBezTo>
                    <a:cubicBezTo>
                      <a:pt x="28" y="267"/>
                      <a:pt x="28" y="267"/>
                      <a:pt x="28" y="267"/>
                    </a:cubicBezTo>
                    <a:cubicBezTo>
                      <a:pt x="31" y="233"/>
                      <a:pt x="39" y="202"/>
                      <a:pt x="48" y="170"/>
                    </a:cubicBezTo>
                    <a:cubicBezTo>
                      <a:pt x="48" y="308"/>
                      <a:pt x="48" y="308"/>
                      <a:pt x="48" y="308"/>
                    </a:cubicBezTo>
                    <a:cubicBezTo>
                      <a:pt x="65" y="308"/>
                      <a:pt x="65" y="308"/>
                      <a:pt x="65" y="308"/>
                    </a:cubicBezTo>
                    <a:cubicBezTo>
                      <a:pt x="71" y="493"/>
                      <a:pt x="71" y="493"/>
                      <a:pt x="71" y="493"/>
                    </a:cubicBezTo>
                    <a:cubicBezTo>
                      <a:pt x="77" y="493"/>
                      <a:pt x="77" y="493"/>
                      <a:pt x="77" y="493"/>
                    </a:cubicBezTo>
                    <a:cubicBezTo>
                      <a:pt x="71" y="495"/>
                      <a:pt x="69" y="502"/>
                      <a:pt x="69" y="508"/>
                    </a:cubicBezTo>
                    <a:cubicBezTo>
                      <a:pt x="108" y="508"/>
                      <a:pt x="108" y="508"/>
                      <a:pt x="108" y="508"/>
                    </a:cubicBezTo>
                    <a:cubicBezTo>
                      <a:pt x="108" y="502"/>
                      <a:pt x="105" y="495"/>
                      <a:pt x="99" y="493"/>
                    </a:cubicBezTo>
                    <a:cubicBezTo>
                      <a:pt x="105" y="493"/>
                      <a:pt x="105" y="493"/>
                      <a:pt x="105" y="493"/>
                    </a:cubicBezTo>
                    <a:cubicBezTo>
                      <a:pt x="112" y="308"/>
                      <a:pt x="112" y="308"/>
                      <a:pt x="112" y="308"/>
                    </a:cubicBezTo>
                    <a:cubicBezTo>
                      <a:pt x="113" y="308"/>
                      <a:pt x="113" y="308"/>
                      <a:pt x="113" y="308"/>
                    </a:cubicBezTo>
                    <a:cubicBezTo>
                      <a:pt x="120" y="493"/>
                      <a:pt x="120" y="493"/>
                      <a:pt x="120" y="493"/>
                    </a:cubicBezTo>
                    <a:cubicBezTo>
                      <a:pt x="126" y="493"/>
                      <a:pt x="126" y="493"/>
                      <a:pt x="126" y="493"/>
                    </a:cubicBezTo>
                    <a:cubicBezTo>
                      <a:pt x="120" y="495"/>
                      <a:pt x="117" y="502"/>
                      <a:pt x="117" y="508"/>
                    </a:cubicBezTo>
                    <a:cubicBezTo>
                      <a:pt x="156" y="508"/>
                      <a:pt x="156" y="508"/>
                      <a:pt x="156" y="508"/>
                    </a:cubicBezTo>
                    <a:cubicBezTo>
                      <a:pt x="156" y="502"/>
                      <a:pt x="154" y="495"/>
                      <a:pt x="148" y="493"/>
                    </a:cubicBezTo>
                    <a:cubicBezTo>
                      <a:pt x="154" y="493"/>
                      <a:pt x="154" y="493"/>
                      <a:pt x="154" y="493"/>
                    </a:cubicBezTo>
                    <a:cubicBezTo>
                      <a:pt x="160" y="308"/>
                      <a:pt x="160" y="308"/>
                      <a:pt x="160" y="308"/>
                    </a:cubicBezTo>
                    <a:cubicBezTo>
                      <a:pt x="177" y="308"/>
                      <a:pt x="177" y="308"/>
                      <a:pt x="177" y="308"/>
                    </a:cubicBezTo>
                    <a:cubicBezTo>
                      <a:pt x="177" y="167"/>
                      <a:pt x="177" y="167"/>
                      <a:pt x="177" y="167"/>
                    </a:cubicBezTo>
                    <a:cubicBezTo>
                      <a:pt x="187" y="200"/>
                      <a:pt x="195" y="232"/>
                      <a:pt x="198" y="267"/>
                    </a:cubicBezTo>
                    <a:cubicBezTo>
                      <a:pt x="201" y="267"/>
                      <a:pt x="201" y="267"/>
                      <a:pt x="201" y="267"/>
                    </a:cubicBezTo>
                    <a:cubicBezTo>
                      <a:pt x="201" y="279"/>
                      <a:pt x="201" y="279"/>
                      <a:pt x="201" y="279"/>
                    </a:cubicBezTo>
                    <a:cubicBezTo>
                      <a:pt x="201" y="285"/>
                      <a:pt x="206" y="289"/>
                      <a:pt x="211" y="289"/>
                    </a:cubicBezTo>
                    <a:cubicBezTo>
                      <a:pt x="217" y="289"/>
                      <a:pt x="222" y="285"/>
                      <a:pt x="222" y="279"/>
                    </a:cubicBezTo>
                    <a:cubicBezTo>
                      <a:pt x="222" y="267"/>
                      <a:pt x="222" y="267"/>
                      <a:pt x="222" y="267"/>
                    </a:cubicBezTo>
                    <a:cubicBezTo>
                      <a:pt x="225" y="267"/>
                      <a:pt x="225" y="267"/>
                      <a:pt x="225" y="267"/>
                    </a:cubicBezTo>
                    <a:cubicBezTo>
                      <a:pt x="220" y="205"/>
                      <a:pt x="203" y="148"/>
                      <a:pt x="177" y="92"/>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2" name="Freeform 3377"/>
              <p:cNvSpPr>
                <a:spLocks/>
              </p:cNvSpPr>
              <p:nvPr/>
            </p:nvSpPr>
            <p:spPr bwMode="auto">
              <a:xfrm>
                <a:off x="10199689" y="949325"/>
                <a:ext cx="333375" cy="995362"/>
              </a:xfrm>
              <a:custGeom>
                <a:avLst/>
                <a:gdLst>
                  <a:gd name="T0" fmla="*/ 133 w 161"/>
                  <a:gd name="T1" fmla="*/ 97 h 481"/>
                  <a:gd name="T2" fmla="*/ 95 w 161"/>
                  <a:gd name="T3" fmla="*/ 93 h 481"/>
                  <a:gd name="T4" fmla="*/ 93 w 161"/>
                  <a:gd name="T5" fmla="*/ 89 h 481"/>
                  <a:gd name="T6" fmla="*/ 121 w 161"/>
                  <a:gd name="T7" fmla="*/ 76 h 481"/>
                  <a:gd name="T8" fmla="*/ 109 w 161"/>
                  <a:gd name="T9" fmla="*/ 71 h 481"/>
                  <a:gd name="T10" fmla="*/ 114 w 161"/>
                  <a:gd name="T11" fmla="*/ 56 h 481"/>
                  <a:gd name="T12" fmla="*/ 114 w 161"/>
                  <a:gd name="T13" fmla="*/ 55 h 481"/>
                  <a:gd name="T14" fmla="*/ 99 w 161"/>
                  <a:gd name="T15" fmla="*/ 14 h 481"/>
                  <a:gd name="T16" fmla="*/ 47 w 161"/>
                  <a:gd name="T17" fmla="*/ 36 h 481"/>
                  <a:gd name="T18" fmla="*/ 51 w 161"/>
                  <a:gd name="T19" fmla="*/ 55 h 481"/>
                  <a:gd name="T20" fmla="*/ 48 w 161"/>
                  <a:gd name="T21" fmla="*/ 71 h 481"/>
                  <a:gd name="T22" fmla="*/ 56 w 161"/>
                  <a:gd name="T23" fmla="*/ 89 h 481"/>
                  <a:gd name="T24" fmla="*/ 70 w 161"/>
                  <a:gd name="T25" fmla="*/ 93 h 481"/>
                  <a:gd name="T26" fmla="*/ 29 w 161"/>
                  <a:gd name="T27" fmla="*/ 97 h 481"/>
                  <a:gd name="T28" fmla="*/ 29 w 161"/>
                  <a:gd name="T29" fmla="*/ 97 h 481"/>
                  <a:gd name="T30" fmla="*/ 3 w 161"/>
                  <a:gd name="T31" fmla="*/ 221 h 481"/>
                  <a:gd name="T32" fmla="*/ 10 w 161"/>
                  <a:gd name="T33" fmla="*/ 237 h 481"/>
                  <a:gd name="T34" fmla="*/ 18 w 161"/>
                  <a:gd name="T35" fmla="*/ 221 h 481"/>
                  <a:gd name="T36" fmla="*/ 32 w 161"/>
                  <a:gd name="T37" fmla="*/ 149 h 481"/>
                  <a:gd name="T38" fmla="*/ 38 w 161"/>
                  <a:gd name="T39" fmla="*/ 364 h 481"/>
                  <a:gd name="T40" fmla="*/ 55 w 161"/>
                  <a:gd name="T41" fmla="*/ 474 h 481"/>
                  <a:gd name="T42" fmla="*/ 55 w 161"/>
                  <a:gd name="T43" fmla="*/ 481 h 481"/>
                  <a:gd name="T44" fmla="*/ 80 w 161"/>
                  <a:gd name="T45" fmla="*/ 481 h 481"/>
                  <a:gd name="T46" fmla="*/ 80 w 161"/>
                  <a:gd name="T47" fmla="*/ 364 h 481"/>
                  <a:gd name="T48" fmla="*/ 89 w 161"/>
                  <a:gd name="T49" fmla="*/ 474 h 481"/>
                  <a:gd name="T50" fmla="*/ 89 w 161"/>
                  <a:gd name="T51" fmla="*/ 481 h 481"/>
                  <a:gd name="T52" fmla="*/ 112 w 161"/>
                  <a:gd name="T53" fmla="*/ 481 h 481"/>
                  <a:gd name="T54" fmla="*/ 112 w 161"/>
                  <a:gd name="T55" fmla="*/ 364 h 481"/>
                  <a:gd name="T56" fmla="*/ 124 w 161"/>
                  <a:gd name="T57" fmla="*/ 253 h 481"/>
                  <a:gd name="T58" fmla="*/ 141 w 161"/>
                  <a:gd name="T59" fmla="*/ 221 h 481"/>
                  <a:gd name="T60" fmla="*/ 144 w 161"/>
                  <a:gd name="T61" fmla="*/ 230 h 481"/>
                  <a:gd name="T62" fmla="*/ 159 w 161"/>
                  <a:gd name="T63" fmla="*/ 230 h 481"/>
                  <a:gd name="T64" fmla="*/ 161 w 161"/>
                  <a:gd name="T65"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481">
                    <a:moveTo>
                      <a:pt x="133" y="97"/>
                    </a:moveTo>
                    <a:cubicBezTo>
                      <a:pt x="133" y="97"/>
                      <a:pt x="133" y="97"/>
                      <a:pt x="133" y="97"/>
                    </a:cubicBezTo>
                    <a:cubicBezTo>
                      <a:pt x="95" y="93"/>
                      <a:pt x="95" y="93"/>
                      <a:pt x="95" y="93"/>
                    </a:cubicBezTo>
                    <a:cubicBezTo>
                      <a:pt x="95" y="93"/>
                      <a:pt x="95" y="93"/>
                      <a:pt x="95" y="93"/>
                    </a:cubicBezTo>
                    <a:cubicBezTo>
                      <a:pt x="92" y="93"/>
                      <a:pt x="92" y="93"/>
                      <a:pt x="92" y="93"/>
                    </a:cubicBezTo>
                    <a:cubicBezTo>
                      <a:pt x="93" y="89"/>
                      <a:pt x="93" y="89"/>
                      <a:pt x="93" y="89"/>
                    </a:cubicBezTo>
                    <a:cubicBezTo>
                      <a:pt x="97" y="89"/>
                      <a:pt x="101" y="89"/>
                      <a:pt x="108" y="89"/>
                    </a:cubicBezTo>
                    <a:cubicBezTo>
                      <a:pt x="119" y="87"/>
                      <a:pt x="121" y="80"/>
                      <a:pt x="121" y="76"/>
                    </a:cubicBezTo>
                    <a:cubicBezTo>
                      <a:pt x="121" y="72"/>
                      <a:pt x="118" y="65"/>
                      <a:pt x="117" y="71"/>
                    </a:cubicBezTo>
                    <a:cubicBezTo>
                      <a:pt x="115" y="76"/>
                      <a:pt x="110" y="75"/>
                      <a:pt x="109" y="71"/>
                    </a:cubicBezTo>
                    <a:cubicBezTo>
                      <a:pt x="108" y="69"/>
                      <a:pt x="110" y="63"/>
                      <a:pt x="112" y="60"/>
                    </a:cubicBezTo>
                    <a:cubicBezTo>
                      <a:pt x="112" y="58"/>
                      <a:pt x="113" y="57"/>
                      <a:pt x="114" y="56"/>
                    </a:cubicBezTo>
                    <a:cubicBezTo>
                      <a:pt x="114" y="55"/>
                      <a:pt x="114" y="55"/>
                      <a:pt x="114" y="55"/>
                    </a:cubicBezTo>
                    <a:cubicBezTo>
                      <a:pt x="114" y="55"/>
                      <a:pt x="114" y="55"/>
                      <a:pt x="114" y="55"/>
                    </a:cubicBezTo>
                    <a:cubicBezTo>
                      <a:pt x="115" y="51"/>
                      <a:pt x="116" y="47"/>
                      <a:pt x="116" y="42"/>
                    </a:cubicBezTo>
                    <a:cubicBezTo>
                      <a:pt x="116" y="29"/>
                      <a:pt x="109" y="18"/>
                      <a:pt x="99" y="14"/>
                    </a:cubicBezTo>
                    <a:cubicBezTo>
                      <a:pt x="94" y="6"/>
                      <a:pt x="85" y="0"/>
                      <a:pt x="76" y="0"/>
                    </a:cubicBezTo>
                    <a:cubicBezTo>
                      <a:pt x="60" y="0"/>
                      <a:pt x="47" y="16"/>
                      <a:pt x="47" y="36"/>
                    </a:cubicBezTo>
                    <a:cubicBezTo>
                      <a:pt x="47" y="44"/>
                      <a:pt x="48" y="49"/>
                      <a:pt x="51" y="55"/>
                    </a:cubicBezTo>
                    <a:cubicBezTo>
                      <a:pt x="51" y="55"/>
                      <a:pt x="51" y="55"/>
                      <a:pt x="51" y="55"/>
                    </a:cubicBezTo>
                    <a:cubicBezTo>
                      <a:pt x="51" y="55"/>
                      <a:pt x="57" y="67"/>
                      <a:pt x="55" y="71"/>
                    </a:cubicBezTo>
                    <a:cubicBezTo>
                      <a:pt x="54" y="75"/>
                      <a:pt x="50" y="76"/>
                      <a:pt x="48" y="71"/>
                    </a:cubicBezTo>
                    <a:cubicBezTo>
                      <a:pt x="46" y="65"/>
                      <a:pt x="43" y="72"/>
                      <a:pt x="44" y="76"/>
                    </a:cubicBezTo>
                    <a:cubicBezTo>
                      <a:pt x="44" y="80"/>
                      <a:pt x="46" y="87"/>
                      <a:pt x="56" y="89"/>
                    </a:cubicBezTo>
                    <a:cubicBezTo>
                      <a:pt x="62" y="89"/>
                      <a:pt x="66" y="89"/>
                      <a:pt x="70" y="89"/>
                    </a:cubicBezTo>
                    <a:cubicBezTo>
                      <a:pt x="70" y="93"/>
                      <a:pt x="70" y="93"/>
                      <a:pt x="70" y="93"/>
                    </a:cubicBezTo>
                    <a:cubicBezTo>
                      <a:pt x="66" y="93"/>
                      <a:pt x="66" y="93"/>
                      <a:pt x="66" y="93"/>
                    </a:cubicBezTo>
                    <a:cubicBezTo>
                      <a:pt x="29" y="97"/>
                      <a:pt x="29" y="97"/>
                      <a:pt x="29" y="97"/>
                    </a:cubicBezTo>
                    <a:cubicBezTo>
                      <a:pt x="29" y="97"/>
                      <a:pt x="29" y="97"/>
                      <a:pt x="29" y="97"/>
                    </a:cubicBezTo>
                    <a:cubicBezTo>
                      <a:pt x="29" y="97"/>
                      <a:pt x="29" y="97"/>
                      <a:pt x="29" y="97"/>
                    </a:cubicBezTo>
                    <a:cubicBezTo>
                      <a:pt x="10" y="138"/>
                      <a:pt x="4" y="177"/>
                      <a:pt x="0" y="221"/>
                    </a:cubicBezTo>
                    <a:cubicBezTo>
                      <a:pt x="3" y="221"/>
                      <a:pt x="3" y="221"/>
                      <a:pt x="3" y="221"/>
                    </a:cubicBezTo>
                    <a:cubicBezTo>
                      <a:pt x="3" y="230"/>
                      <a:pt x="3" y="230"/>
                      <a:pt x="3" y="230"/>
                    </a:cubicBezTo>
                    <a:cubicBezTo>
                      <a:pt x="3" y="234"/>
                      <a:pt x="6" y="237"/>
                      <a:pt x="10" y="237"/>
                    </a:cubicBezTo>
                    <a:cubicBezTo>
                      <a:pt x="14" y="237"/>
                      <a:pt x="18" y="234"/>
                      <a:pt x="18" y="230"/>
                    </a:cubicBezTo>
                    <a:cubicBezTo>
                      <a:pt x="18" y="221"/>
                      <a:pt x="18" y="221"/>
                      <a:pt x="18" y="221"/>
                    </a:cubicBezTo>
                    <a:cubicBezTo>
                      <a:pt x="20" y="221"/>
                      <a:pt x="20" y="221"/>
                      <a:pt x="20" y="221"/>
                    </a:cubicBezTo>
                    <a:cubicBezTo>
                      <a:pt x="23" y="196"/>
                      <a:pt x="26" y="173"/>
                      <a:pt x="32" y="149"/>
                    </a:cubicBezTo>
                    <a:cubicBezTo>
                      <a:pt x="38" y="253"/>
                      <a:pt x="38" y="253"/>
                      <a:pt x="38" y="253"/>
                    </a:cubicBezTo>
                    <a:cubicBezTo>
                      <a:pt x="38" y="364"/>
                      <a:pt x="38" y="364"/>
                      <a:pt x="38" y="364"/>
                    </a:cubicBezTo>
                    <a:cubicBezTo>
                      <a:pt x="52" y="364"/>
                      <a:pt x="52" y="364"/>
                      <a:pt x="52" y="364"/>
                    </a:cubicBezTo>
                    <a:cubicBezTo>
                      <a:pt x="55" y="474"/>
                      <a:pt x="55" y="474"/>
                      <a:pt x="55" y="474"/>
                    </a:cubicBezTo>
                    <a:cubicBezTo>
                      <a:pt x="53" y="476"/>
                      <a:pt x="52" y="479"/>
                      <a:pt x="52" y="481"/>
                    </a:cubicBezTo>
                    <a:cubicBezTo>
                      <a:pt x="55" y="481"/>
                      <a:pt x="55" y="481"/>
                      <a:pt x="55" y="481"/>
                    </a:cubicBezTo>
                    <a:cubicBezTo>
                      <a:pt x="77" y="481"/>
                      <a:pt x="77" y="481"/>
                      <a:pt x="77" y="481"/>
                    </a:cubicBezTo>
                    <a:cubicBezTo>
                      <a:pt x="80" y="481"/>
                      <a:pt x="80" y="481"/>
                      <a:pt x="80" y="481"/>
                    </a:cubicBezTo>
                    <a:cubicBezTo>
                      <a:pt x="80" y="479"/>
                      <a:pt x="79" y="476"/>
                      <a:pt x="77" y="474"/>
                    </a:cubicBezTo>
                    <a:cubicBezTo>
                      <a:pt x="80" y="364"/>
                      <a:pt x="80" y="364"/>
                      <a:pt x="80" y="364"/>
                    </a:cubicBezTo>
                    <a:cubicBezTo>
                      <a:pt x="86" y="364"/>
                      <a:pt x="86" y="364"/>
                      <a:pt x="86" y="364"/>
                    </a:cubicBezTo>
                    <a:cubicBezTo>
                      <a:pt x="89" y="474"/>
                      <a:pt x="89" y="474"/>
                      <a:pt x="89" y="474"/>
                    </a:cubicBezTo>
                    <a:cubicBezTo>
                      <a:pt x="87" y="476"/>
                      <a:pt x="86" y="479"/>
                      <a:pt x="86" y="481"/>
                    </a:cubicBezTo>
                    <a:cubicBezTo>
                      <a:pt x="89" y="481"/>
                      <a:pt x="89" y="481"/>
                      <a:pt x="89" y="481"/>
                    </a:cubicBezTo>
                    <a:cubicBezTo>
                      <a:pt x="109" y="481"/>
                      <a:pt x="109" y="481"/>
                      <a:pt x="109" y="481"/>
                    </a:cubicBezTo>
                    <a:cubicBezTo>
                      <a:pt x="112" y="481"/>
                      <a:pt x="112" y="481"/>
                      <a:pt x="112" y="481"/>
                    </a:cubicBezTo>
                    <a:cubicBezTo>
                      <a:pt x="112" y="479"/>
                      <a:pt x="111" y="476"/>
                      <a:pt x="109" y="474"/>
                    </a:cubicBezTo>
                    <a:cubicBezTo>
                      <a:pt x="112" y="364"/>
                      <a:pt x="112" y="364"/>
                      <a:pt x="112" y="364"/>
                    </a:cubicBezTo>
                    <a:cubicBezTo>
                      <a:pt x="124" y="364"/>
                      <a:pt x="124" y="364"/>
                      <a:pt x="124" y="364"/>
                    </a:cubicBezTo>
                    <a:cubicBezTo>
                      <a:pt x="124" y="253"/>
                      <a:pt x="124" y="253"/>
                      <a:pt x="124" y="253"/>
                    </a:cubicBezTo>
                    <a:cubicBezTo>
                      <a:pt x="130" y="149"/>
                      <a:pt x="130" y="149"/>
                      <a:pt x="130" y="149"/>
                    </a:cubicBezTo>
                    <a:cubicBezTo>
                      <a:pt x="136" y="173"/>
                      <a:pt x="138" y="196"/>
                      <a:pt x="141" y="221"/>
                    </a:cubicBezTo>
                    <a:cubicBezTo>
                      <a:pt x="144" y="221"/>
                      <a:pt x="144" y="221"/>
                      <a:pt x="144" y="221"/>
                    </a:cubicBezTo>
                    <a:cubicBezTo>
                      <a:pt x="144" y="230"/>
                      <a:pt x="144" y="230"/>
                      <a:pt x="144" y="230"/>
                    </a:cubicBezTo>
                    <a:cubicBezTo>
                      <a:pt x="144" y="234"/>
                      <a:pt x="147" y="237"/>
                      <a:pt x="151" y="237"/>
                    </a:cubicBezTo>
                    <a:cubicBezTo>
                      <a:pt x="155" y="237"/>
                      <a:pt x="159" y="234"/>
                      <a:pt x="159" y="230"/>
                    </a:cubicBezTo>
                    <a:cubicBezTo>
                      <a:pt x="159" y="221"/>
                      <a:pt x="159" y="221"/>
                      <a:pt x="159" y="221"/>
                    </a:cubicBezTo>
                    <a:cubicBezTo>
                      <a:pt x="161" y="221"/>
                      <a:pt x="161" y="221"/>
                      <a:pt x="161" y="221"/>
                    </a:cubicBezTo>
                    <a:cubicBezTo>
                      <a:pt x="157" y="177"/>
                      <a:pt x="151" y="138"/>
                      <a:pt x="133" y="97"/>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3" name="Freeform 3378"/>
              <p:cNvSpPr>
                <a:spLocks/>
              </p:cNvSpPr>
              <p:nvPr/>
            </p:nvSpPr>
            <p:spPr bwMode="auto">
              <a:xfrm>
                <a:off x="10710864" y="933450"/>
                <a:ext cx="463550" cy="1011237"/>
              </a:xfrm>
              <a:custGeom>
                <a:avLst/>
                <a:gdLst>
                  <a:gd name="T0" fmla="*/ 176 w 224"/>
                  <a:gd name="T1" fmla="*/ 92 h 489"/>
                  <a:gd name="T2" fmla="*/ 176 w 224"/>
                  <a:gd name="T3" fmla="*/ 92 h 489"/>
                  <a:gd name="T4" fmla="*/ 176 w 224"/>
                  <a:gd name="T5" fmla="*/ 92 h 489"/>
                  <a:gd name="T6" fmla="*/ 128 w 224"/>
                  <a:gd name="T7" fmla="*/ 88 h 489"/>
                  <a:gd name="T8" fmla="*/ 128 w 224"/>
                  <a:gd name="T9" fmla="*/ 88 h 489"/>
                  <a:gd name="T10" fmla="*/ 128 w 224"/>
                  <a:gd name="T11" fmla="*/ 88 h 489"/>
                  <a:gd name="T12" fmla="*/ 128 w 224"/>
                  <a:gd name="T13" fmla="*/ 88 h 489"/>
                  <a:gd name="T14" fmla="*/ 128 w 224"/>
                  <a:gd name="T15" fmla="*/ 81 h 489"/>
                  <a:gd name="T16" fmla="*/ 138 w 224"/>
                  <a:gd name="T17" fmla="*/ 67 h 489"/>
                  <a:gd name="T18" fmla="*/ 138 w 224"/>
                  <a:gd name="T19" fmla="*/ 57 h 489"/>
                  <a:gd name="T20" fmla="*/ 142 w 224"/>
                  <a:gd name="T21" fmla="*/ 53 h 489"/>
                  <a:gd name="T22" fmla="*/ 142 w 224"/>
                  <a:gd name="T23" fmla="*/ 42 h 489"/>
                  <a:gd name="T24" fmla="*/ 140 w 224"/>
                  <a:gd name="T25" fmla="*/ 39 h 489"/>
                  <a:gd name="T26" fmla="*/ 145 w 224"/>
                  <a:gd name="T27" fmla="*/ 25 h 489"/>
                  <a:gd name="T28" fmla="*/ 128 w 224"/>
                  <a:gd name="T29" fmla="*/ 7 h 489"/>
                  <a:gd name="T30" fmla="*/ 127 w 224"/>
                  <a:gd name="T31" fmla="*/ 7 h 489"/>
                  <a:gd name="T32" fmla="*/ 107 w 224"/>
                  <a:gd name="T33" fmla="*/ 0 h 489"/>
                  <a:gd name="T34" fmla="*/ 78 w 224"/>
                  <a:gd name="T35" fmla="*/ 24 h 489"/>
                  <a:gd name="T36" fmla="*/ 84 w 224"/>
                  <a:gd name="T37" fmla="*/ 38 h 489"/>
                  <a:gd name="T38" fmla="*/ 80 w 224"/>
                  <a:gd name="T39" fmla="*/ 42 h 489"/>
                  <a:gd name="T40" fmla="*/ 80 w 224"/>
                  <a:gd name="T41" fmla="*/ 53 h 489"/>
                  <a:gd name="T42" fmla="*/ 85 w 224"/>
                  <a:gd name="T43" fmla="*/ 57 h 489"/>
                  <a:gd name="T44" fmla="*/ 85 w 224"/>
                  <a:gd name="T45" fmla="*/ 67 h 489"/>
                  <a:gd name="T46" fmla="*/ 96 w 224"/>
                  <a:gd name="T47" fmla="*/ 81 h 489"/>
                  <a:gd name="T48" fmla="*/ 96 w 224"/>
                  <a:gd name="T49" fmla="*/ 88 h 489"/>
                  <a:gd name="T50" fmla="*/ 48 w 224"/>
                  <a:gd name="T51" fmla="*/ 92 h 489"/>
                  <a:gd name="T52" fmla="*/ 48 w 224"/>
                  <a:gd name="T53" fmla="*/ 94 h 489"/>
                  <a:gd name="T54" fmla="*/ 0 w 224"/>
                  <a:gd name="T55" fmla="*/ 267 h 489"/>
                  <a:gd name="T56" fmla="*/ 4 w 224"/>
                  <a:gd name="T57" fmla="*/ 267 h 489"/>
                  <a:gd name="T58" fmla="*/ 4 w 224"/>
                  <a:gd name="T59" fmla="*/ 279 h 489"/>
                  <a:gd name="T60" fmla="*/ 14 w 224"/>
                  <a:gd name="T61" fmla="*/ 290 h 489"/>
                  <a:gd name="T62" fmla="*/ 24 w 224"/>
                  <a:gd name="T63" fmla="*/ 279 h 489"/>
                  <a:gd name="T64" fmla="*/ 24 w 224"/>
                  <a:gd name="T65" fmla="*/ 267 h 489"/>
                  <a:gd name="T66" fmla="*/ 28 w 224"/>
                  <a:gd name="T67" fmla="*/ 267 h 489"/>
                  <a:gd name="T68" fmla="*/ 48 w 224"/>
                  <a:gd name="T69" fmla="*/ 170 h 489"/>
                  <a:gd name="T70" fmla="*/ 48 w 224"/>
                  <a:gd name="T71" fmla="*/ 308 h 489"/>
                  <a:gd name="T72" fmla="*/ 64 w 224"/>
                  <a:gd name="T73" fmla="*/ 308 h 489"/>
                  <a:gd name="T74" fmla="*/ 71 w 224"/>
                  <a:gd name="T75" fmla="*/ 474 h 489"/>
                  <a:gd name="T76" fmla="*/ 76 w 224"/>
                  <a:gd name="T77" fmla="*/ 474 h 489"/>
                  <a:gd name="T78" fmla="*/ 68 w 224"/>
                  <a:gd name="T79" fmla="*/ 489 h 489"/>
                  <a:gd name="T80" fmla="*/ 107 w 224"/>
                  <a:gd name="T81" fmla="*/ 489 h 489"/>
                  <a:gd name="T82" fmla="*/ 99 w 224"/>
                  <a:gd name="T83" fmla="*/ 474 h 489"/>
                  <a:gd name="T84" fmla="*/ 104 w 224"/>
                  <a:gd name="T85" fmla="*/ 474 h 489"/>
                  <a:gd name="T86" fmla="*/ 111 w 224"/>
                  <a:gd name="T87" fmla="*/ 308 h 489"/>
                  <a:gd name="T88" fmla="*/ 113 w 224"/>
                  <a:gd name="T89" fmla="*/ 308 h 489"/>
                  <a:gd name="T90" fmla="*/ 119 w 224"/>
                  <a:gd name="T91" fmla="*/ 474 h 489"/>
                  <a:gd name="T92" fmla="*/ 125 w 224"/>
                  <a:gd name="T93" fmla="*/ 474 h 489"/>
                  <a:gd name="T94" fmla="*/ 116 w 224"/>
                  <a:gd name="T95" fmla="*/ 489 h 489"/>
                  <a:gd name="T96" fmla="*/ 156 w 224"/>
                  <a:gd name="T97" fmla="*/ 489 h 489"/>
                  <a:gd name="T98" fmla="*/ 147 w 224"/>
                  <a:gd name="T99" fmla="*/ 474 h 489"/>
                  <a:gd name="T100" fmla="*/ 153 w 224"/>
                  <a:gd name="T101" fmla="*/ 474 h 489"/>
                  <a:gd name="T102" fmla="*/ 159 w 224"/>
                  <a:gd name="T103" fmla="*/ 308 h 489"/>
                  <a:gd name="T104" fmla="*/ 176 w 224"/>
                  <a:gd name="T105" fmla="*/ 308 h 489"/>
                  <a:gd name="T106" fmla="*/ 176 w 224"/>
                  <a:gd name="T107" fmla="*/ 167 h 489"/>
                  <a:gd name="T108" fmla="*/ 197 w 224"/>
                  <a:gd name="T109" fmla="*/ 267 h 489"/>
                  <a:gd name="T110" fmla="*/ 201 w 224"/>
                  <a:gd name="T111" fmla="*/ 267 h 489"/>
                  <a:gd name="T112" fmla="*/ 201 w 224"/>
                  <a:gd name="T113" fmla="*/ 279 h 489"/>
                  <a:gd name="T114" fmla="*/ 210 w 224"/>
                  <a:gd name="T115" fmla="*/ 290 h 489"/>
                  <a:gd name="T116" fmla="*/ 221 w 224"/>
                  <a:gd name="T117" fmla="*/ 279 h 489"/>
                  <a:gd name="T118" fmla="*/ 221 w 224"/>
                  <a:gd name="T119" fmla="*/ 267 h 489"/>
                  <a:gd name="T120" fmla="*/ 224 w 224"/>
                  <a:gd name="T121" fmla="*/ 267 h 489"/>
                  <a:gd name="T122" fmla="*/ 176 w 224"/>
                  <a:gd name="T123" fmla="*/ 9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489">
                    <a:moveTo>
                      <a:pt x="176" y="92"/>
                    </a:moveTo>
                    <a:cubicBezTo>
                      <a:pt x="176" y="92"/>
                      <a:pt x="176" y="92"/>
                      <a:pt x="176" y="92"/>
                    </a:cubicBezTo>
                    <a:cubicBezTo>
                      <a:pt x="176" y="92"/>
                      <a:pt x="176" y="92"/>
                      <a:pt x="176" y="92"/>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1"/>
                      <a:pt x="128" y="81"/>
                      <a:pt x="128" y="81"/>
                    </a:cubicBezTo>
                    <a:cubicBezTo>
                      <a:pt x="134" y="80"/>
                      <a:pt x="138" y="74"/>
                      <a:pt x="138" y="67"/>
                    </a:cubicBezTo>
                    <a:cubicBezTo>
                      <a:pt x="138" y="57"/>
                      <a:pt x="138" y="57"/>
                      <a:pt x="138" y="57"/>
                    </a:cubicBezTo>
                    <a:cubicBezTo>
                      <a:pt x="141" y="57"/>
                      <a:pt x="142" y="54"/>
                      <a:pt x="142" y="53"/>
                    </a:cubicBezTo>
                    <a:cubicBezTo>
                      <a:pt x="142" y="42"/>
                      <a:pt x="142" y="42"/>
                      <a:pt x="142" y="42"/>
                    </a:cubicBezTo>
                    <a:cubicBezTo>
                      <a:pt x="142" y="40"/>
                      <a:pt x="142" y="39"/>
                      <a:pt x="140" y="39"/>
                    </a:cubicBezTo>
                    <a:cubicBezTo>
                      <a:pt x="143" y="35"/>
                      <a:pt x="145" y="30"/>
                      <a:pt x="145" y="25"/>
                    </a:cubicBezTo>
                    <a:cubicBezTo>
                      <a:pt x="145" y="15"/>
                      <a:pt x="138" y="7"/>
                      <a:pt x="128" y="7"/>
                    </a:cubicBezTo>
                    <a:cubicBezTo>
                      <a:pt x="127" y="7"/>
                      <a:pt x="127" y="7"/>
                      <a:pt x="127" y="7"/>
                    </a:cubicBezTo>
                    <a:cubicBezTo>
                      <a:pt x="122" y="2"/>
                      <a:pt x="115" y="0"/>
                      <a:pt x="107" y="0"/>
                    </a:cubicBezTo>
                    <a:cubicBezTo>
                      <a:pt x="91" y="0"/>
                      <a:pt x="78" y="11"/>
                      <a:pt x="78" y="24"/>
                    </a:cubicBezTo>
                    <a:cubicBezTo>
                      <a:pt x="78" y="29"/>
                      <a:pt x="80" y="34"/>
                      <a:pt x="84" y="38"/>
                    </a:cubicBezTo>
                    <a:cubicBezTo>
                      <a:pt x="82" y="39"/>
                      <a:pt x="80" y="40"/>
                      <a:pt x="80" y="42"/>
                    </a:cubicBezTo>
                    <a:cubicBezTo>
                      <a:pt x="80" y="53"/>
                      <a:pt x="80" y="53"/>
                      <a:pt x="80" y="53"/>
                    </a:cubicBezTo>
                    <a:cubicBezTo>
                      <a:pt x="80" y="54"/>
                      <a:pt x="82" y="57"/>
                      <a:pt x="85" y="57"/>
                    </a:cubicBezTo>
                    <a:cubicBezTo>
                      <a:pt x="85" y="67"/>
                      <a:pt x="85" y="67"/>
                      <a:pt x="85" y="67"/>
                    </a:cubicBezTo>
                    <a:cubicBezTo>
                      <a:pt x="85" y="74"/>
                      <a:pt x="89" y="80"/>
                      <a:pt x="96" y="81"/>
                    </a:cubicBezTo>
                    <a:cubicBezTo>
                      <a:pt x="96" y="88"/>
                      <a:pt x="96" y="88"/>
                      <a:pt x="96" y="88"/>
                    </a:cubicBezTo>
                    <a:cubicBezTo>
                      <a:pt x="48" y="92"/>
                      <a:pt x="48" y="92"/>
                      <a:pt x="48" y="92"/>
                    </a:cubicBezTo>
                    <a:cubicBezTo>
                      <a:pt x="48" y="94"/>
                      <a:pt x="48" y="94"/>
                      <a:pt x="48" y="94"/>
                    </a:cubicBezTo>
                    <a:cubicBezTo>
                      <a:pt x="22" y="150"/>
                      <a:pt x="6" y="206"/>
                      <a:pt x="0" y="267"/>
                    </a:cubicBezTo>
                    <a:cubicBezTo>
                      <a:pt x="4" y="267"/>
                      <a:pt x="4" y="267"/>
                      <a:pt x="4" y="267"/>
                    </a:cubicBezTo>
                    <a:cubicBezTo>
                      <a:pt x="4" y="279"/>
                      <a:pt x="4" y="279"/>
                      <a:pt x="4" y="279"/>
                    </a:cubicBezTo>
                    <a:cubicBezTo>
                      <a:pt x="4" y="285"/>
                      <a:pt x="8" y="290"/>
                      <a:pt x="14" y="290"/>
                    </a:cubicBezTo>
                    <a:cubicBezTo>
                      <a:pt x="20" y="290"/>
                      <a:pt x="24" y="285"/>
                      <a:pt x="24" y="279"/>
                    </a:cubicBezTo>
                    <a:cubicBezTo>
                      <a:pt x="24" y="267"/>
                      <a:pt x="24" y="267"/>
                      <a:pt x="24" y="267"/>
                    </a:cubicBezTo>
                    <a:cubicBezTo>
                      <a:pt x="28" y="267"/>
                      <a:pt x="28" y="267"/>
                      <a:pt x="28" y="267"/>
                    </a:cubicBezTo>
                    <a:cubicBezTo>
                      <a:pt x="32" y="234"/>
                      <a:pt x="38" y="201"/>
                      <a:pt x="48" y="170"/>
                    </a:cubicBezTo>
                    <a:cubicBezTo>
                      <a:pt x="48" y="308"/>
                      <a:pt x="48" y="308"/>
                      <a:pt x="48" y="308"/>
                    </a:cubicBezTo>
                    <a:cubicBezTo>
                      <a:pt x="64" y="308"/>
                      <a:pt x="64" y="308"/>
                      <a:pt x="64" y="308"/>
                    </a:cubicBezTo>
                    <a:cubicBezTo>
                      <a:pt x="71" y="474"/>
                      <a:pt x="71" y="474"/>
                      <a:pt x="71" y="474"/>
                    </a:cubicBezTo>
                    <a:cubicBezTo>
                      <a:pt x="76" y="474"/>
                      <a:pt x="76" y="474"/>
                      <a:pt x="76" y="474"/>
                    </a:cubicBezTo>
                    <a:cubicBezTo>
                      <a:pt x="72" y="476"/>
                      <a:pt x="68" y="483"/>
                      <a:pt x="68" y="489"/>
                    </a:cubicBezTo>
                    <a:cubicBezTo>
                      <a:pt x="107" y="489"/>
                      <a:pt x="107" y="489"/>
                      <a:pt x="107" y="489"/>
                    </a:cubicBezTo>
                    <a:cubicBezTo>
                      <a:pt x="107" y="483"/>
                      <a:pt x="104" y="476"/>
                      <a:pt x="99" y="474"/>
                    </a:cubicBezTo>
                    <a:cubicBezTo>
                      <a:pt x="104" y="474"/>
                      <a:pt x="104" y="474"/>
                      <a:pt x="104" y="474"/>
                    </a:cubicBezTo>
                    <a:cubicBezTo>
                      <a:pt x="111" y="308"/>
                      <a:pt x="111" y="308"/>
                      <a:pt x="111" y="308"/>
                    </a:cubicBezTo>
                    <a:cubicBezTo>
                      <a:pt x="113" y="308"/>
                      <a:pt x="113" y="308"/>
                      <a:pt x="113" y="308"/>
                    </a:cubicBezTo>
                    <a:cubicBezTo>
                      <a:pt x="119" y="474"/>
                      <a:pt x="119" y="474"/>
                      <a:pt x="119" y="474"/>
                    </a:cubicBezTo>
                    <a:cubicBezTo>
                      <a:pt x="125" y="474"/>
                      <a:pt x="125" y="474"/>
                      <a:pt x="125" y="474"/>
                    </a:cubicBezTo>
                    <a:cubicBezTo>
                      <a:pt x="120" y="476"/>
                      <a:pt x="116" y="483"/>
                      <a:pt x="116" y="489"/>
                    </a:cubicBezTo>
                    <a:cubicBezTo>
                      <a:pt x="156" y="489"/>
                      <a:pt x="156" y="489"/>
                      <a:pt x="156" y="489"/>
                    </a:cubicBezTo>
                    <a:cubicBezTo>
                      <a:pt x="156" y="483"/>
                      <a:pt x="153" y="476"/>
                      <a:pt x="147" y="474"/>
                    </a:cubicBezTo>
                    <a:cubicBezTo>
                      <a:pt x="153" y="474"/>
                      <a:pt x="153" y="474"/>
                      <a:pt x="153" y="474"/>
                    </a:cubicBezTo>
                    <a:cubicBezTo>
                      <a:pt x="159" y="308"/>
                      <a:pt x="159" y="308"/>
                      <a:pt x="159" y="308"/>
                    </a:cubicBezTo>
                    <a:cubicBezTo>
                      <a:pt x="176" y="308"/>
                      <a:pt x="176" y="308"/>
                      <a:pt x="176" y="308"/>
                    </a:cubicBezTo>
                    <a:cubicBezTo>
                      <a:pt x="176" y="167"/>
                      <a:pt x="176" y="167"/>
                      <a:pt x="176" y="167"/>
                    </a:cubicBezTo>
                    <a:cubicBezTo>
                      <a:pt x="186" y="199"/>
                      <a:pt x="194" y="233"/>
                      <a:pt x="197" y="267"/>
                    </a:cubicBezTo>
                    <a:cubicBezTo>
                      <a:pt x="201" y="267"/>
                      <a:pt x="201" y="267"/>
                      <a:pt x="201" y="267"/>
                    </a:cubicBezTo>
                    <a:cubicBezTo>
                      <a:pt x="201" y="279"/>
                      <a:pt x="201" y="279"/>
                      <a:pt x="201" y="279"/>
                    </a:cubicBezTo>
                    <a:cubicBezTo>
                      <a:pt x="201" y="285"/>
                      <a:pt x="205" y="290"/>
                      <a:pt x="210" y="290"/>
                    </a:cubicBezTo>
                    <a:cubicBezTo>
                      <a:pt x="216" y="290"/>
                      <a:pt x="221" y="285"/>
                      <a:pt x="221" y="279"/>
                    </a:cubicBezTo>
                    <a:cubicBezTo>
                      <a:pt x="221" y="267"/>
                      <a:pt x="221" y="267"/>
                      <a:pt x="221" y="267"/>
                    </a:cubicBezTo>
                    <a:cubicBezTo>
                      <a:pt x="224" y="267"/>
                      <a:pt x="224" y="267"/>
                      <a:pt x="224" y="267"/>
                    </a:cubicBezTo>
                    <a:cubicBezTo>
                      <a:pt x="219" y="205"/>
                      <a:pt x="203" y="149"/>
                      <a:pt x="176" y="92"/>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4" name="Freeform 3379"/>
              <p:cNvSpPr>
                <a:spLocks/>
              </p:cNvSpPr>
              <p:nvPr/>
            </p:nvSpPr>
            <p:spPr bwMode="auto">
              <a:xfrm>
                <a:off x="10129839" y="730250"/>
                <a:ext cx="153988" cy="130175"/>
              </a:xfrm>
              <a:custGeom>
                <a:avLst/>
                <a:gdLst>
                  <a:gd name="T0" fmla="*/ 7 w 74"/>
                  <a:gd name="T1" fmla="*/ 57 h 63"/>
                  <a:gd name="T2" fmla="*/ 7 w 74"/>
                  <a:gd name="T3" fmla="*/ 54 h 63"/>
                  <a:gd name="T4" fmla="*/ 7 w 74"/>
                  <a:gd name="T5" fmla="*/ 54 h 63"/>
                  <a:gd name="T6" fmla="*/ 7 w 74"/>
                  <a:gd name="T7" fmla="*/ 52 h 63"/>
                  <a:gd name="T8" fmla="*/ 7 w 74"/>
                  <a:gd name="T9" fmla="*/ 51 h 63"/>
                  <a:gd name="T10" fmla="*/ 7 w 74"/>
                  <a:gd name="T11" fmla="*/ 49 h 63"/>
                  <a:gd name="T12" fmla="*/ 7 w 74"/>
                  <a:gd name="T13" fmla="*/ 49 h 63"/>
                  <a:gd name="T14" fmla="*/ 8 w 74"/>
                  <a:gd name="T15" fmla="*/ 47 h 63"/>
                  <a:gd name="T16" fmla="*/ 8 w 74"/>
                  <a:gd name="T17" fmla="*/ 47 h 63"/>
                  <a:gd name="T18" fmla="*/ 9 w 74"/>
                  <a:gd name="T19" fmla="*/ 45 h 63"/>
                  <a:gd name="T20" fmla="*/ 9 w 74"/>
                  <a:gd name="T21" fmla="*/ 45 h 63"/>
                  <a:gd name="T22" fmla="*/ 11 w 74"/>
                  <a:gd name="T23" fmla="*/ 41 h 63"/>
                  <a:gd name="T24" fmla="*/ 31 w 74"/>
                  <a:gd name="T25" fmla="*/ 44 h 63"/>
                  <a:gd name="T26" fmla="*/ 48 w 74"/>
                  <a:gd name="T27" fmla="*/ 41 h 63"/>
                  <a:gd name="T28" fmla="*/ 59 w 74"/>
                  <a:gd name="T29" fmla="*/ 44 h 63"/>
                  <a:gd name="T30" fmla="*/ 63 w 74"/>
                  <a:gd name="T31" fmla="*/ 43 h 63"/>
                  <a:gd name="T32" fmla="*/ 63 w 74"/>
                  <a:gd name="T33" fmla="*/ 43 h 63"/>
                  <a:gd name="T34" fmla="*/ 63 w 74"/>
                  <a:gd name="T35" fmla="*/ 43 h 63"/>
                  <a:gd name="T36" fmla="*/ 64 w 74"/>
                  <a:gd name="T37" fmla="*/ 44 h 63"/>
                  <a:gd name="T38" fmla="*/ 64 w 74"/>
                  <a:gd name="T39" fmla="*/ 45 h 63"/>
                  <a:gd name="T40" fmla="*/ 65 w 74"/>
                  <a:gd name="T41" fmla="*/ 46 h 63"/>
                  <a:gd name="T42" fmla="*/ 65 w 74"/>
                  <a:gd name="T43" fmla="*/ 46 h 63"/>
                  <a:gd name="T44" fmla="*/ 65 w 74"/>
                  <a:gd name="T45" fmla="*/ 49 h 63"/>
                  <a:gd name="T46" fmla="*/ 66 w 74"/>
                  <a:gd name="T47" fmla="*/ 49 h 63"/>
                  <a:gd name="T48" fmla="*/ 66 w 74"/>
                  <a:gd name="T49" fmla="*/ 50 h 63"/>
                  <a:gd name="T50" fmla="*/ 66 w 74"/>
                  <a:gd name="T51" fmla="*/ 51 h 63"/>
                  <a:gd name="T52" fmla="*/ 66 w 74"/>
                  <a:gd name="T53" fmla="*/ 52 h 63"/>
                  <a:gd name="T54" fmla="*/ 66 w 74"/>
                  <a:gd name="T55" fmla="*/ 54 h 63"/>
                  <a:gd name="T56" fmla="*/ 66 w 74"/>
                  <a:gd name="T57" fmla="*/ 54 h 63"/>
                  <a:gd name="T58" fmla="*/ 66 w 74"/>
                  <a:gd name="T59" fmla="*/ 57 h 63"/>
                  <a:gd name="T60" fmla="*/ 66 w 74"/>
                  <a:gd name="T61" fmla="*/ 63 h 63"/>
                  <a:gd name="T62" fmla="*/ 68 w 74"/>
                  <a:gd name="T63" fmla="*/ 63 h 63"/>
                  <a:gd name="T64" fmla="*/ 74 w 74"/>
                  <a:gd name="T65" fmla="*/ 41 h 63"/>
                  <a:gd name="T66" fmla="*/ 54 w 74"/>
                  <a:gd name="T67" fmla="*/ 10 h 63"/>
                  <a:gd name="T68" fmla="*/ 54 w 74"/>
                  <a:gd name="T69" fmla="*/ 10 h 63"/>
                  <a:gd name="T70" fmla="*/ 31 w 74"/>
                  <a:gd name="T71" fmla="*/ 0 h 63"/>
                  <a:gd name="T72" fmla="*/ 0 w 74"/>
                  <a:gd name="T73" fmla="*/ 39 h 63"/>
                  <a:gd name="T74" fmla="*/ 6 w 74"/>
                  <a:gd name="T75" fmla="*/ 63 h 63"/>
                  <a:gd name="T76" fmla="*/ 7 w 74"/>
                  <a:gd name="T77" fmla="*/ 63 h 63"/>
                  <a:gd name="T78" fmla="*/ 7 w 74"/>
                  <a:gd name="T79" fmla="*/ 57 h 63"/>
                  <a:gd name="T80" fmla="*/ 7 w 74"/>
                  <a:gd name="T81"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 h="63">
                    <a:moveTo>
                      <a:pt x="7" y="57"/>
                    </a:moveTo>
                    <a:cubicBezTo>
                      <a:pt x="7" y="56"/>
                      <a:pt x="7" y="55"/>
                      <a:pt x="7" y="54"/>
                    </a:cubicBezTo>
                    <a:cubicBezTo>
                      <a:pt x="7" y="54"/>
                      <a:pt x="7" y="54"/>
                      <a:pt x="7" y="54"/>
                    </a:cubicBezTo>
                    <a:cubicBezTo>
                      <a:pt x="7" y="53"/>
                      <a:pt x="7" y="52"/>
                      <a:pt x="7" y="52"/>
                    </a:cubicBezTo>
                    <a:cubicBezTo>
                      <a:pt x="7" y="51"/>
                      <a:pt x="7" y="51"/>
                      <a:pt x="7" y="51"/>
                    </a:cubicBezTo>
                    <a:cubicBezTo>
                      <a:pt x="7" y="51"/>
                      <a:pt x="7" y="50"/>
                      <a:pt x="7" y="49"/>
                    </a:cubicBezTo>
                    <a:cubicBezTo>
                      <a:pt x="7" y="49"/>
                      <a:pt x="7" y="49"/>
                      <a:pt x="7" y="49"/>
                    </a:cubicBezTo>
                    <a:cubicBezTo>
                      <a:pt x="7" y="48"/>
                      <a:pt x="8" y="48"/>
                      <a:pt x="8" y="47"/>
                    </a:cubicBezTo>
                    <a:cubicBezTo>
                      <a:pt x="8" y="47"/>
                      <a:pt x="8" y="47"/>
                      <a:pt x="8" y="47"/>
                    </a:cubicBezTo>
                    <a:cubicBezTo>
                      <a:pt x="8" y="46"/>
                      <a:pt x="8" y="46"/>
                      <a:pt x="9" y="45"/>
                    </a:cubicBezTo>
                    <a:cubicBezTo>
                      <a:pt x="9" y="45"/>
                      <a:pt x="9" y="45"/>
                      <a:pt x="9" y="45"/>
                    </a:cubicBezTo>
                    <a:cubicBezTo>
                      <a:pt x="9" y="43"/>
                      <a:pt x="10" y="42"/>
                      <a:pt x="11" y="41"/>
                    </a:cubicBezTo>
                    <a:cubicBezTo>
                      <a:pt x="16" y="43"/>
                      <a:pt x="22" y="44"/>
                      <a:pt x="31" y="44"/>
                    </a:cubicBezTo>
                    <a:cubicBezTo>
                      <a:pt x="37" y="44"/>
                      <a:pt x="44" y="43"/>
                      <a:pt x="48" y="41"/>
                    </a:cubicBezTo>
                    <a:cubicBezTo>
                      <a:pt x="50" y="43"/>
                      <a:pt x="54" y="44"/>
                      <a:pt x="59" y="44"/>
                    </a:cubicBezTo>
                    <a:cubicBezTo>
                      <a:pt x="60" y="44"/>
                      <a:pt x="62" y="44"/>
                      <a:pt x="63" y="43"/>
                    </a:cubicBezTo>
                    <a:cubicBezTo>
                      <a:pt x="63" y="43"/>
                      <a:pt x="63" y="43"/>
                      <a:pt x="63" y="43"/>
                    </a:cubicBezTo>
                    <a:cubicBezTo>
                      <a:pt x="63" y="43"/>
                      <a:pt x="63" y="43"/>
                      <a:pt x="63" y="43"/>
                    </a:cubicBezTo>
                    <a:cubicBezTo>
                      <a:pt x="64" y="43"/>
                      <a:pt x="64" y="44"/>
                      <a:pt x="64" y="44"/>
                    </a:cubicBezTo>
                    <a:cubicBezTo>
                      <a:pt x="64" y="44"/>
                      <a:pt x="64" y="44"/>
                      <a:pt x="64" y="45"/>
                    </a:cubicBezTo>
                    <a:cubicBezTo>
                      <a:pt x="64" y="45"/>
                      <a:pt x="64" y="45"/>
                      <a:pt x="65" y="46"/>
                    </a:cubicBezTo>
                    <a:cubicBezTo>
                      <a:pt x="65" y="46"/>
                      <a:pt x="65" y="46"/>
                      <a:pt x="65" y="46"/>
                    </a:cubicBezTo>
                    <a:cubicBezTo>
                      <a:pt x="65" y="47"/>
                      <a:pt x="65" y="48"/>
                      <a:pt x="65" y="49"/>
                    </a:cubicBezTo>
                    <a:cubicBezTo>
                      <a:pt x="65" y="49"/>
                      <a:pt x="65" y="49"/>
                      <a:pt x="66" y="49"/>
                    </a:cubicBezTo>
                    <a:cubicBezTo>
                      <a:pt x="66" y="50"/>
                      <a:pt x="66" y="50"/>
                      <a:pt x="66" y="50"/>
                    </a:cubicBezTo>
                    <a:cubicBezTo>
                      <a:pt x="66" y="51"/>
                      <a:pt x="66" y="51"/>
                      <a:pt x="66" y="51"/>
                    </a:cubicBezTo>
                    <a:cubicBezTo>
                      <a:pt x="66" y="52"/>
                      <a:pt x="66" y="52"/>
                      <a:pt x="66" y="52"/>
                    </a:cubicBezTo>
                    <a:cubicBezTo>
                      <a:pt x="66" y="53"/>
                      <a:pt x="66" y="53"/>
                      <a:pt x="66" y="54"/>
                    </a:cubicBezTo>
                    <a:cubicBezTo>
                      <a:pt x="66" y="54"/>
                      <a:pt x="66" y="54"/>
                      <a:pt x="66" y="54"/>
                    </a:cubicBezTo>
                    <a:cubicBezTo>
                      <a:pt x="66" y="55"/>
                      <a:pt x="66" y="56"/>
                      <a:pt x="66" y="57"/>
                    </a:cubicBezTo>
                    <a:cubicBezTo>
                      <a:pt x="66" y="63"/>
                      <a:pt x="66" y="63"/>
                      <a:pt x="66" y="63"/>
                    </a:cubicBezTo>
                    <a:cubicBezTo>
                      <a:pt x="67" y="63"/>
                      <a:pt x="68" y="63"/>
                      <a:pt x="68" y="63"/>
                    </a:cubicBezTo>
                    <a:cubicBezTo>
                      <a:pt x="73" y="57"/>
                      <a:pt x="74" y="49"/>
                      <a:pt x="74" y="41"/>
                    </a:cubicBezTo>
                    <a:cubicBezTo>
                      <a:pt x="74" y="24"/>
                      <a:pt x="65" y="10"/>
                      <a:pt x="54" y="10"/>
                    </a:cubicBezTo>
                    <a:cubicBezTo>
                      <a:pt x="54" y="10"/>
                      <a:pt x="54" y="10"/>
                      <a:pt x="54" y="10"/>
                    </a:cubicBezTo>
                    <a:cubicBezTo>
                      <a:pt x="48" y="2"/>
                      <a:pt x="40" y="0"/>
                      <a:pt x="31" y="0"/>
                    </a:cubicBezTo>
                    <a:cubicBezTo>
                      <a:pt x="14" y="0"/>
                      <a:pt x="0" y="16"/>
                      <a:pt x="0" y="39"/>
                    </a:cubicBezTo>
                    <a:cubicBezTo>
                      <a:pt x="0" y="47"/>
                      <a:pt x="2" y="56"/>
                      <a:pt x="6" y="63"/>
                    </a:cubicBezTo>
                    <a:cubicBezTo>
                      <a:pt x="6" y="63"/>
                      <a:pt x="6" y="63"/>
                      <a:pt x="7" y="63"/>
                    </a:cubicBezTo>
                    <a:cubicBezTo>
                      <a:pt x="7" y="57"/>
                      <a:pt x="7" y="57"/>
                      <a:pt x="7" y="57"/>
                    </a:cubicBezTo>
                    <a:cubicBezTo>
                      <a:pt x="7" y="57"/>
                      <a:pt x="7" y="57"/>
                      <a:pt x="7" y="57"/>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5" name="Freeform 3380"/>
              <p:cNvSpPr>
                <a:spLocks/>
              </p:cNvSpPr>
              <p:nvPr/>
            </p:nvSpPr>
            <p:spPr bwMode="auto">
              <a:xfrm>
                <a:off x="10167939" y="881062"/>
                <a:ext cx="76200" cy="84137"/>
              </a:xfrm>
              <a:custGeom>
                <a:avLst/>
                <a:gdLst>
                  <a:gd name="T0" fmla="*/ 48 w 48"/>
                  <a:gd name="T1" fmla="*/ 40 h 53"/>
                  <a:gd name="T2" fmla="*/ 24 w 48"/>
                  <a:gd name="T3" fmla="*/ 53 h 53"/>
                  <a:gd name="T4" fmla="*/ 0 w 48"/>
                  <a:gd name="T5" fmla="*/ 40 h 53"/>
                  <a:gd name="T6" fmla="*/ 0 w 48"/>
                  <a:gd name="T7" fmla="*/ 0 h 53"/>
                  <a:gd name="T8" fmla="*/ 48 w 48"/>
                  <a:gd name="T9" fmla="*/ 0 h 53"/>
                  <a:gd name="T10" fmla="*/ 48 w 48"/>
                  <a:gd name="T11" fmla="*/ 40 h 53"/>
                  <a:gd name="T12" fmla="*/ 48 w 48"/>
                  <a:gd name="T13" fmla="*/ 40 h 53"/>
                  <a:gd name="T14" fmla="*/ 48 w 48"/>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3">
                    <a:moveTo>
                      <a:pt x="48" y="40"/>
                    </a:moveTo>
                    <a:lnTo>
                      <a:pt x="24" y="53"/>
                    </a:lnTo>
                    <a:lnTo>
                      <a:pt x="0" y="40"/>
                    </a:lnTo>
                    <a:lnTo>
                      <a:pt x="0" y="0"/>
                    </a:lnTo>
                    <a:lnTo>
                      <a:pt x="48" y="0"/>
                    </a:lnTo>
                    <a:lnTo>
                      <a:pt x="48" y="40"/>
                    </a:lnTo>
                    <a:lnTo>
                      <a:pt x="48" y="40"/>
                    </a:lnTo>
                    <a:lnTo>
                      <a:pt x="48" y="40"/>
                    </a:ln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6" name="Freeform 3381"/>
              <p:cNvSpPr>
                <a:spLocks/>
              </p:cNvSpPr>
              <p:nvPr/>
            </p:nvSpPr>
            <p:spPr bwMode="auto">
              <a:xfrm>
                <a:off x="10171114" y="965200"/>
                <a:ext cx="73025" cy="366712"/>
              </a:xfrm>
              <a:custGeom>
                <a:avLst/>
                <a:gdLst>
                  <a:gd name="T0" fmla="*/ 28 w 46"/>
                  <a:gd name="T1" fmla="*/ 25 h 231"/>
                  <a:gd name="T2" fmla="*/ 41 w 46"/>
                  <a:gd name="T3" fmla="*/ 13 h 231"/>
                  <a:gd name="T4" fmla="*/ 22 w 46"/>
                  <a:gd name="T5" fmla="*/ 0 h 231"/>
                  <a:gd name="T6" fmla="*/ 3 w 46"/>
                  <a:gd name="T7" fmla="*/ 13 h 231"/>
                  <a:gd name="T8" fmla="*/ 17 w 46"/>
                  <a:gd name="T9" fmla="*/ 25 h 231"/>
                  <a:gd name="T10" fmla="*/ 0 w 46"/>
                  <a:gd name="T11" fmla="*/ 213 h 231"/>
                  <a:gd name="T12" fmla="*/ 22 w 46"/>
                  <a:gd name="T13" fmla="*/ 231 h 231"/>
                  <a:gd name="T14" fmla="*/ 46 w 46"/>
                  <a:gd name="T15" fmla="*/ 213 h 231"/>
                  <a:gd name="T16" fmla="*/ 28 w 46"/>
                  <a:gd name="T17" fmla="*/ 25 h 231"/>
                  <a:gd name="T18" fmla="*/ 28 w 46"/>
                  <a:gd name="T19" fmla="*/ 25 h 231"/>
                  <a:gd name="T20" fmla="*/ 28 w 46"/>
                  <a:gd name="T21" fmla="*/ 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31">
                    <a:moveTo>
                      <a:pt x="28" y="25"/>
                    </a:moveTo>
                    <a:lnTo>
                      <a:pt x="41" y="13"/>
                    </a:lnTo>
                    <a:lnTo>
                      <a:pt x="22" y="0"/>
                    </a:lnTo>
                    <a:lnTo>
                      <a:pt x="3" y="13"/>
                    </a:lnTo>
                    <a:lnTo>
                      <a:pt x="17" y="25"/>
                    </a:lnTo>
                    <a:lnTo>
                      <a:pt x="0" y="213"/>
                    </a:lnTo>
                    <a:lnTo>
                      <a:pt x="22" y="231"/>
                    </a:lnTo>
                    <a:lnTo>
                      <a:pt x="46" y="213"/>
                    </a:lnTo>
                    <a:lnTo>
                      <a:pt x="28" y="25"/>
                    </a:lnTo>
                    <a:lnTo>
                      <a:pt x="28" y="25"/>
                    </a:lnTo>
                    <a:lnTo>
                      <a:pt x="28" y="25"/>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7" name="Freeform 3382"/>
              <p:cNvSpPr>
                <a:spLocks/>
              </p:cNvSpPr>
              <p:nvPr/>
            </p:nvSpPr>
            <p:spPr bwMode="auto">
              <a:xfrm>
                <a:off x="9928226" y="954087"/>
                <a:ext cx="185738" cy="434975"/>
              </a:xfrm>
              <a:custGeom>
                <a:avLst/>
                <a:gdLst>
                  <a:gd name="T0" fmla="*/ 90 w 90"/>
                  <a:gd name="T1" fmla="*/ 9 h 211"/>
                  <a:gd name="T2" fmla="*/ 58 w 90"/>
                  <a:gd name="T3" fmla="*/ 0 h 211"/>
                  <a:gd name="T4" fmla="*/ 0 w 90"/>
                  <a:gd name="T5" fmla="*/ 211 h 211"/>
                  <a:gd name="T6" fmla="*/ 33 w 90"/>
                  <a:gd name="T7" fmla="*/ 211 h 211"/>
                  <a:gd name="T8" fmla="*/ 90 w 90"/>
                  <a:gd name="T9" fmla="*/ 9 h 211"/>
                </a:gdLst>
                <a:ahLst/>
                <a:cxnLst>
                  <a:cxn ang="0">
                    <a:pos x="T0" y="T1"/>
                  </a:cxn>
                  <a:cxn ang="0">
                    <a:pos x="T2" y="T3"/>
                  </a:cxn>
                  <a:cxn ang="0">
                    <a:pos x="T4" y="T5"/>
                  </a:cxn>
                  <a:cxn ang="0">
                    <a:pos x="T6" y="T7"/>
                  </a:cxn>
                  <a:cxn ang="0">
                    <a:pos x="T8" y="T9"/>
                  </a:cxn>
                </a:cxnLst>
                <a:rect l="0" t="0" r="r" b="b"/>
                <a:pathLst>
                  <a:path w="90" h="211">
                    <a:moveTo>
                      <a:pt x="90" y="9"/>
                    </a:moveTo>
                    <a:cubicBezTo>
                      <a:pt x="80" y="6"/>
                      <a:pt x="69" y="3"/>
                      <a:pt x="58" y="0"/>
                    </a:cubicBezTo>
                    <a:cubicBezTo>
                      <a:pt x="27" y="69"/>
                      <a:pt x="7" y="137"/>
                      <a:pt x="0" y="211"/>
                    </a:cubicBezTo>
                    <a:cubicBezTo>
                      <a:pt x="33" y="211"/>
                      <a:pt x="33" y="211"/>
                      <a:pt x="33" y="211"/>
                    </a:cubicBezTo>
                    <a:cubicBezTo>
                      <a:pt x="41" y="140"/>
                      <a:pt x="60" y="74"/>
                      <a:pt x="90" y="9"/>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8" name="Freeform 3383"/>
              <p:cNvSpPr>
                <a:spLocks/>
              </p:cNvSpPr>
              <p:nvPr/>
            </p:nvSpPr>
            <p:spPr bwMode="auto">
              <a:xfrm>
                <a:off x="10301289" y="954087"/>
                <a:ext cx="188913" cy="434975"/>
              </a:xfrm>
              <a:custGeom>
                <a:avLst/>
                <a:gdLst>
                  <a:gd name="T0" fmla="*/ 0 w 91"/>
                  <a:gd name="T1" fmla="*/ 9 h 211"/>
                  <a:gd name="T2" fmla="*/ 32 w 91"/>
                  <a:gd name="T3" fmla="*/ 0 h 211"/>
                  <a:gd name="T4" fmla="*/ 91 w 91"/>
                  <a:gd name="T5" fmla="*/ 211 h 211"/>
                  <a:gd name="T6" fmla="*/ 57 w 91"/>
                  <a:gd name="T7" fmla="*/ 211 h 211"/>
                  <a:gd name="T8" fmla="*/ 0 w 91"/>
                  <a:gd name="T9" fmla="*/ 9 h 211"/>
                </a:gdLst>
                <a:ahLst/>
                <a:cxnLst>
                  <a:cxn ang="0">
                    <a:pos x="T0" y="T1"/>
                  </a:cxn>
                  <a:cxn ang="0">
                    <a:pos x="T2" y="T3"/>
                  </a:cxn>
                  <a:cxn ang="0">
                    <a:pos x="T4" y="T5"/>
                  </a:cxn>
                  <a:cxn ang="0">
                    <a:pos x="T6" y="T7"/>
                  </a:cxn>
                  <a:cxn ang="0">
                    <a:pos x="T8" y="T9"/>
                  </a:cxn>
                </a:cxnLst>
                <a:rect l="0" t="0" r="r" b="b"/>
                <a:pathLst>
                  <a:path w="91" h="211">
                    <a:moveTo>
                      <a:pt x="0" y="9"/>
                    </a:moveTo>
                    <a:cubicBezTo>
                      <a:pt x="10" y="6"/>
                      <a:pt x="21" y="3"/>
                      <a:pt x="32" y="0"/>
                    </a:cubicBezTo>
                    <a:cubicBezTo>
                      <a:pt x="63" y="69"/>
                      <a:pt x="83" y="137"/>
                      <a:pt x="91" y="211"/>
                    </a:cubicBezTo>
                    <a:cubicBezTo>
                      <a:pt x="57" y="211"/>
                      <a:pt x="57" y="211"/>
                      <a:pt x="57" y="211"/>
                    </a:cubicBezTo>
                    <a:cubicBezTo>
                      <a:pt x="49" y="140"/>
                      <a:pt x="30" y="74"/>
                      <a:pt x="0" y="9"/>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9" name="Freeform 3384"/>
              <p:cNvSpPr>
                <a:spLocks/>
              </p:cNvSpPr>
              <p:nvPr/>
            </p:nvSpPr>
            <p:spPr bwMode="auto">
              <a:xfrm>
                <a:off x="10090151" y="1493837"/>
                <a:ext cx="112713" cy="409575"/>
              </a:xfrm>
              <a:custGeom>
                <a:avLst/>
                <a:gdLst>
                  <a:gd name="T0" fmla="*/ 62 w 71"/>
                  <a:gd name="T1" fmla="*/ 258 h 258"/>
                  <a:gd name="T2" fmla="*/ 10 w 71"/>
                  <a:gd name="T3" fmla="*/ 258 h 258"/>
                  <a:gd name="T4" fmla="*/ 0 w 71"/>
                  <a:gd name="T5" fmla="*/ 0 h 258"/>
                  <a:gd name="T6" fmla="*/ 71 w 71"/>
                  <a:gd name="T7" fmla="*/ 0 h 258"/>
                  <a:gd name="T8" fmla="*/ 62 w 71"/>
                  <a:gd name="T9" fmla="*/ 258 h 258"/>
                  <a:gd name="T10" fmla="*/ 62 w 71"/>
                  <a:gd name="T11" fmla="*/ 258 h 258"/>
                  <a:gd name="T12" fmla="*/ 62 w 71"/>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1" h="258">
                    <a:moveTo>
                      <a:pt x="62" y="258"/>
                    </a:moveTo>
                    <a:lnTo>
                      <a:pt x="10" y="258"/>
                    </a:lnTo>
                    <a:lnTo>
                      <a:pt x="0" y="0"/>
                    </a:lnTo>
                    <a:lnTo>
                      <a:pt x="71" y="0"/>
                    </a:lnTo>
                    <a:lnTo>
                      <a:pt x="62" y="258"/>
                    </a:lnTo>
                    <a:lnTo>
                      <a:pt x="62" y="258"/>
                    </a:lnTo>
                    <a:lnTo>
                      <a:pt x="62" y="258"/>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0" name="Freeform 3385"/>
              <p:cNvSpPr>
                <a:spLocks/>
              </p:cNvSpPr>
              <p:nvPr/>
            </p:nvSpPr>
            <p:spPr bwMode="auto">
              <a:xfrm>
                <a:off x="10209214" y="1493837"/>
                <a:ext cx="115888" cy="409575"/>
              </a:xfrm>
              <a:custGeom>
                <a:avLst/>
                <a:gdLst>
                  <a:gd name="T0" fmla="*/ 63 w 73"/>
                  <a:gd name="T1" fmla="*/ 258 h 258"/>
                  <a:gd name="T2" fmla="*/ 9 w 73"/>
                  <a:gd name="T3" fmla="*/ 258 h 258"/>
                  <a:gd name="T4" fmla="*/ 0 w 73"/>
                  <a:gd name="T5" fmla="*/ 0 h 258"/>
                  <a:gd name="T6" fmla="*/ 73 w 73"/>
                  <a:gd name="T7" fmla="*/ 0 h 258"/>
                  <a:gd name="T8" fmla="*/ 63 w 73"/>
                  <a:gd name="T9" fmla="*/ 258 h 258"/>
                  <a:gd name="T10" fmla="*/ 63 w 73"/>
                  <a:gd name="T11" fmla="*/ 258 h 258"/>
                  <a:gd name="T12" fmla="*/ 63 w 73"/>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3" h="258">
                    <a:moveTo>
                      <a:pt x="63" y="258"/>
                    </a:moveTo>
                    <a:lnTo>
                      <a:pt x="9" y="258"/>
                    </a:lnTo>
                    <a:lnTo>
                      <a:pt x="0" y="0"/>
                    </a:lnTo>
                    <a:lnTo>
                      <a:pt x="73" y="0"/>
                    </a:lnTo>
                    <a:lnTo>
                      <a:pt x="63" y="258"/>
                    </a:lnTo>
                    <a:lnTo>
                      <a:pt x="63" y="258"/>
                    </a:lnTo>
                    <a:lnTo>
                      <a:pt x="63" y="258"/>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1" name="Freeform 3386"/>
              <p:cNvSpPr>
                <a:spLocks/>
              </p:cNvSpPr>
              <p:nvPr/>
            </p:nvSpPr>
            <p:spPr bwMode="auto">
              <a:xfrm>
                <a:off x="10096501" y="1892300"/>
                <a:ext cx="100013" cy="52387"/>
              </a:xfrm>
              <a:custGeom>
                <a:avLst/>
                <a:gdLst>
                  <a:gd name="T0" fmla="*/ 24 w 48"/>
                  <a:gd name="T1" fmla="*/ 0 h 25"/>
                  <a:gd name="T2" fmla="*/ 0 w 48"/>
                  <a:gd name="T3" fmla="*/ 25 h 25"/>
                  <a:gd name="T4" fmla="*/ 48 w 48"/>
                  <a:gd name="T5" fmla="*/ 25 h 25"/>
                  <a:gd name="T6" fmla="*/ 24 w 48"/>
                  <a:gd name="T7" fmla="*/ 0 h 25"/>
                </a:gdLst>
                <a:ahLst/>
                <a:cxnLst>
                  <a:cxn ang="0">
                    <a:pos x="T0" y="T1"/>
                  </a:cxn>
                  <a:cxn ang="0">
                    <a:pos x="T2" y="T3"/>
                  </a:cxn>
                  <a:cxn ang="0">
                    <a:pos x="T4" y="T5"/>
                  </a:cxn>
                  <a:cxn ang="0">
                    <a:pos x="T6" y="T7"/>
                  </a:cxn>
                </a:cxnLst>
                <a:rect l="0" t="0" r="r" b="b"/>
                <a:pathLst>
                  <a:path w="48" h="25">
                    <a:moveTo>
                      <a:pt x="24" y="0"/>
                    </a:moveTo>
                    <a:cubicBezTo>
                      <a:pt x="11" y="0"/>
                      <a:pt x="0" y="12"/>
                      <a:pt x="0" y="25"/>
                    </a:cubicBezTo>
                    <a:cubicBezTo>
                      <a:pt x="48" y="25"/>
                      <a:pt x="48" y="25"/>
                      <a:pt x="48" y="25"/>
                    </a:cubicBezTo>
                    <a:cubicBezTo>
                      <a:pt x="48" y="12"/>
                      <a:pt x="37"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2" name="Freeform 3387"/>
              <p:cNvSpPr>
                <a:spLocks/>
              </p:cNvSpPr>
              <p:nvPr/>
            </p:nvSpPr>
            <p:spPr bwMode="auto">
              <a:xfrm>
                <a:off x="10218739" y="1892300"/>
                <a:ext cx="96838" cy="52387"/>
              </a:xfrm>
              <a:custGeom>
                <a:avLst/>
                <a:gdLst>
                  <a:gd name="T0" fmla="*/ 23 w 47"/>
                  <a:gd name="T1" fmla="*/ 0 h 25"/>
                  <a:gd name="T2" fmla="*/ 0 w 47"/>
                  <a:gd name="T3" fmla="*/ 25 h 25"/>
                  <a:gd name="T4" fmla="*/ 47 w 47"/>
                  <a:gd name="T5" fmla="*/ 25 h 25"/>
                  <a:gd name="T6" fmla="*/ 23 w 47"/>
                  <a:gd name="T7" fmla="*/ 0 h 25"/>
                </a:gdLst>
                <a:ahLst/>
                <a:cxnLst>
                  <a:cxn ang="0">
                    <a:pos x="T0" y="T1"/>
                  </a:cxn>
                  <a:cxn ang="0">
                    <a:pos x="T2" y="T3"/>
                  </a:cxn>
                  <a:cxn ang="0">
                    <a:pos x="T4" y="T5"/>
                  </a:cxn>
                  <a:cxn ang="0">
                    <a:pos x="T6" y="T7"/>
                  </a:cxn>
                </a:cxnLst>
                <a:rect l="0" t="0" r="r" b="b"/>
                <a:pathLst>
                  <a:path w="47" h="25">
                    <a:moveTo>
                      <a:pt x="23" y="0"/>
                    </a:moveTo>
                    <a:cubicBezTo>
                      <a:pt x="10" y="0"/>
                      <a:pt x="0" y="12"/>
                      <a:pt x="0" y="25"/>
                    </a:cubicBezTo>
                    <a:cubicBezTo>
                      <a:pt x="47" y="25"/>
                      <a:pt x="47" y="25"/>
                      <a:pt x="47" y="25"/>
                    </a:cubicBezTo>
                    <a:cubicBezTo>
                      <a:pt x="47" y="12"/>
                      <a:pt x="36" y="0"/>
                      <a:pt x="23"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3" name="Freeform 3388"/>
              <p:cNvSpPr>
                <a:spLocks/>
              </p:cNvSpPr>
              <p:nvPr/>
            </p:nvSpPr>
            <p:spPr bwMode="auto">
              <a:xfrm>
                <a:off x="9936164"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20"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4" name="Freeform 3389"/>
              <p:cNvSpPr>
                <a:spLocks/>
              </p:cNvSpPr>
              <p:nvPr/>
            </p:nvSpPr>
            <p:spPr bwMode="auto">
              <a:xfrm>
                <a:off x="10428289"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19"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5" name="Freeform 3390"/>
              <p:cNvSpPr>
                <a:spLocks/>
              </p:cNvSpPr>
              <p:nvPr/>
            </p:nvSpPr>
            <p:spPr bwMode="auto">
              <a:xfrm>
                <a:off x="10045701" y="942975"/>
                <a:ext cx="322263" cy="550862"/>
              </a:xfrm>
              <a:custGeom>
                <a:avLst/>
                <a:gdLst>
                  <a:gd name="T0" fmla="*/ 125 w 203"/>
                  <a:gd name="T1" fmla="*/ 0 h 347"/>
                  <a:gd name="T2" fmla="*/ 101 w 203"/>
                  <a:gd name="T3" fmla="*/ 198 h 347"/>
                  <a:gd name="T4" fmla="*/ 77 w 203"/>
                  <a:gd name="T5" fmla="*/ 0 h 347"/>
                  <a:gd name="T6" fmla="*/ 0 w 203"/>
                  <a:gd name="T7" fmla="*/ 7 h 347"/>
                  <a:gd name="T8" fmla="*/ 0 w 203"/>
                  <a:gd name="T9" fmla="*/ 347 h 347"/>
                  <a:gd name="T10" fmla="*/ 203 w 203"/>
                  <a:gd name="T11" fmla="*/ 347 h 347"/>
                  <a:gd name="T12" fmla="*/ 203 w 203"/>
                  <a:gd name="T13" fmla="*/ 7 h 347"/>
                  <a:gd name="T14" fmla="*/ 125 w 203"/>
                  <a:gd name="T15" fmla="*/ 0 h 347"/>
                  <a:gd name="T16" fmla="*/ 125 w 203"/>
                  <a:gd name="T17" fmla="*/ 0 h 347"/>
                  <a:gd name="T18" fmla="*/ 125 w 203"/>
                  <a:gd name="T19"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347">
                    <a:moveTo>
                      <a:pt x="125" y="0"/>
                    </a:moveTo>
                    <a:lnTo>
                      <a:pt x="101" y="198"/>
                    </a:lnTo>
                    <a:lnTo>
                      <a:pt x="77" y="0"/>
                    </a:lnTo>
                    <a:lnTo>
                      <a:pt x="0" y="7"/>
                    </a:lnTo>
                    <a:lnTo>
                      <a:pt x="0" y="347"/>
                    </a:lnTo>
                    <a:lnTo>
                      <a:pt x="203" y="347"/>
                    </a:lnTo>
                    <a:lnTo>
                      <a:pt x="203" y="7"/>
                    </a:lnTo>
                    <a:lnTo>
                      <a:pt x="125" y="0"/>
                    </a:lnTo>
                    <a:lnTo>
                      <a:pt x="125" y="0"/>
                    </a:lnTo>
                    <a:lnTo>
                      <a:pt x="125"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6" name="Freeform 3391"/>
              <p:cNvSpPr>
                <a:spLocks/>
              </p:cNvSpPr>
              <p:nvPr/>
            </p:nvSpPr>
            <p:spPr bwMode="auto">
              <a:xfrm>
                <a:off x="10128251" y="787400"/>
                <a:ext cx="155575" cy="136525"/>
              </a:xfrm>
              <a:custGeom>
                <a:avLst/>
                <a:gdLst>
                  <a:gd name="T0" fmla="*/ 72 w 75"/>
                  <a:gd name="T1" fmla="*/ 17 h 66"/>
                  <a:gd name="T2" fmla="*/ 70 w 75"/>
                  <a:gd name="T3" fmla="*/ 16 h 66"/>
                  <a:gd name="T4" fmla="*/ 70 w 75"/>
                  <a:gd name="T5" fmla="*/ 12 h 66"/>
                  <a:gd name="T6" fmla="*/ 70 w 75"/>
                  <a:gd name="T7" fmla="*/ 10 h 66"/>
                  <a:gd name="T8" fmla="*/ 70 w 75"/>
                  <a:gd name="T9" fmla="*/ 9 h 66"/>
                  <a:gd name="T10" fmla="*/ 70 w 75"/>
                  <a:gd name="T11" fmla="*/ 8 h 66"/>
                  <a:gd name="T12" fmla="*/ 69 w 75"/>
                  <a:gd name="T13" fmla="*/ 8 h 66"/>
                  <a:gd name="T14" fmla="*/ 69 w 75"/>
                  <a:gd name="T15" fmla="*/ 7 h 66"/>
                  <a:gd name="T16" fmla="*/ 69 w 75"/>
                  <a:gd name="T17" fmla="*/ 6 h 66"/>
                  <a:gd name="T18" fmla="*/ 69 w 75"/>
                  <a:gd name="T19" fmla="*/ 6 h 66"/>
                  <a:gd name="T20" fmla="*/ 68 w 75"/>
                  <a:gd name="T21" fmla="*/ 5 h 66"/>
                  <a:gd name="T22" fmla="*/ 68 w 75"/>
                  <a:gd name="T23" fmla="*/ 5 h 66"/>
                  <a:gd name="T24" fmla="*/ 67 w 75"/>
                  <a:gd name="T25" fmla="*/ 4 h 66"/>
                  <a:gd name="T26" fmla="*/ 67 w 75"/>
                  <a:gd name="T27" fmla="*/ 4 h 66"/>
                  <a:gd name="T28" fmla="*/ 67 w 75"/>
                  <a:gd name="T29" fmla="*/ 3 h 66"/>
                  <a:gd name="T30" fmla="*/ 67 w 75"/>
                  <a:gd name="T31" fmla="*/ 3 h 66"/>
                  <a:gd name="T32" fmla="*/ 61 w 75"/>
                  <a:gd name="T33" fmla="*/ 4 h 66"/>
                  <a:gd name="T34" fmla="*/ 50 w 75"/>
                  <a:gd name="T35" fmla="*/ 1 h 66"/>
                  <a:gd name="T36" fmla="*/ 31 w 75"/>
                  <a:gd name="T37" fmla="*/ 4 h 66"/>
                  <a:gd name="T38" fmla="*/ 10 w 75"/>
                  <a:gd name="T39" fmla="*/ 0 h 66"/>
                  <a:gd name="T40" fmla="*/ 8 w 75"/>
                  <a:gd name="T41" fmla="*/ 4 h 66"/>
                  <a:gd name="T42" fmla="*/ 8 w 75"/>
                  <a:gd name="T43" fmla="*/ 4 h 66"/>
                  <a:gd name="T44" fmla="*/ 7 w 75"/>
                  <a:gd name="T45" fmla="*/ 5 h 66"/>
                  <a:gd name="T46" fmla="*/ 7 w 75"/>
                  <a:gd name="T47" fmla="*/ 5 h 66"/>
                  <a:gd name="T48" fmla="*/ 7 w 75"/>
                  <a:gd name="T49" fmla="*/ 6 h 66"/>
                  <a:gd name="T50" fmla="*/ 7 w 75"/>
                  <a:gd name="T51" fmla="*/ 6 h 66"/>
                  <a:gd name="T52" fmla="*/ 6 w 75"/>
                  <a:gd name="T53" fmla="*/ 8 h 66"/>
                  <a:gd name="T54" fmla="*/ 6 w 75"/>
                  <a:gd name="T55" fmla="*/ 8 h 66"/>
                  <a:gd name="T56" fmla="*/ 6 w 75"/>
                  <a:gd name="T57" fmla="*/ 9 h 66"/>
                  <a:gd name="T58" fmla="*/ 6 w 75"/>
                  <a:gd name="T59" fmla="*/ 10 h 66"/>
                  <a:gd name="T60" fmla="*/ 6 w 75"/>
                  <a:gd name="T61" fmla="*/ 12 h 66"/>
                  <a:gd name="T62" fmla="*/ 6 w 75"/>
                  <a:gd name="T63" fmla="*/ 16 h 66"/>
                  <a:gd name="T64" fmla="*/ 5 w 75"/>
                  <a:gd name="T65" fmla="*/ 17 h 66"/>
                  <a:gd name="T66" fmla="*/ 0 w 75"/>
                  <a:gd name="T67" fmla="*/ 21 h 66"/>
                  <a:gd name="T68" fmla="*/ 0 w 75"/>
                  <a:gd name="T69" fmla="*/ 33 h 66"/>
                  <a:gd name="T70" fmla="*/ 6 w 75"/>
                  <a:gd name="T71" fmla="*/ 39 h 66"/>
                  <a:gd name="T72" fmla="*/ 6 w 75"/>
                  <a:gd name="T73" fmla="*/ 52 h 66"/>
                  <a:gd name="T74" fmla="*/ 21 w 75"/>
                  <a:gd name="T75" fmla="*/ 66 h 66"/>
                  <a:gd name="T76" fmla="*/ 54 w 75"/>
                  <a:gd name="T77" fmla="*/ 66 h 66"/>
                  <a:gd name="T78" fmla="*/ 70 w 75"/>
                  <a:gd name="T79" fmla="*/ 52 h 66"/>
                  <a:gd name="T80" fmla="*/ 70 w 75"/>
                  <a:gd name="T81" fmla="*/ 39 h 66"/>
                  <a:gd name="T82" fmla="*/ 75 w 75"/>
                  <a:gd name="T83" fmla="*/ 33 h 66"/>
                  <a:gd name="T84" fmla="*/ 75 w 75"/>
                  <a:gd name="T85" fmla="*/ 21 h 66"/>
                  <a:gd name="T86" fmla="*/ 72 w 75"/>
                  <a:gd name="T87"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6">
                    <a:moveTo>
                      <a:pt x="72" y="17"/>
                    </a:moveTo>
                    <a:cubicBezTo>
                      <a:pt x="71" y="17"/>
                      <a:pt x="71" y="16"/>
                      <a:pt x="70" y="16"/>
                    </a:cubicBezTo>
                    <a:cubicBezTo>
                      <a:pt x="70" y="12"/>
                      <a:pt x="70" y="12"/>
                      <a:pt x="70" y="12"/>
                    </a:cubicBezTo>
                    <a:cubicBezTo>
                      <a:pt x="70" y="11"/>
                      <a:pt x="70" y="10"/>
                      <a:pt x="70" y="10"/>
                    </a:cubicBezTo>
                    <a:cubicBezTo>
                      <a:pt x="70" y="10"/>
                      <a:pt x="70" y="10"/>
                      <a:pt x="70" y="9"/>
                    </a:cubicBezTo>
                    <a:cubicBezTo>
                      <a:pt x="70" y="9"/>
                      <a:pt x="70" y="9"/>
                      <a:pt x="70" y="8"/>
                    </a:cubicBezTo>
                    <a:cubicBezTo>
                      <a:pt x="69" y="8"/>
                      <a:pt x="69" y="8"/>
                      <a:pt x="69" y="8"/>
                    </a:cubicBezTo>
                    <a:cubicBezTo>
                      <a:pt x="69" y="7"/>
                      <a:pt x="69" y="7"/>
                      <a:pt x="69" y="7"/>
                    </a:cubicBezTo>
                    <a:cubicBezTo>
                      <a:pt x="69" y="7"/>
                      <a:pt x="69" y="7"/>
                      <a:pt x="69" y="6"/>
                    </a:cubicBezTo>
                    <a:cubicBezTo>
                      <a:pt x="69" y="6"/>
                      <a:pt x="69" y="6"/>
                      <a:pt x="69" y="6"/>
                    </a:cubicBezTo>
                    <a:cubicBezTo>
                      <a:pt x="69" y="5"/>
                      <a:pt x="68" y="5"/>
                      <a:pt x="68" y="5"/>
                    </a:cubicBezTo>
                    <a:cubicBezTo>
                      <a:pt x="68" y="5"/>
                      <a:pt x="68" y="5"/>
                      <a:pt x="68" y="5"/>
                    </a:cubicBezTo>
                    <a:cubicBezTo>
                      <a:pt x="68" y="5"/>
                      <a:pt x="68" y="4"/>
                      <a:pt x="67" y="4"/>
                    </a:cubicBezTo>
                    <a:cubicBezTo>
                      <a:pt x="67" y="4"/>
                      <a:pt x="67" y="4"/>
                      <a:pt x="67" y="4"/>
                    </a:cubicBezTo>
                    <a:cubicBezTo>
                      <a:pt x="67" y="3"/>
                      <a:pt x="67" y="3"/>
                      <a:pt x="67" y="3"/>
                    </a:cubicBezTo>
                    <a:cubicBezTo>
                      <a:pt x="67" y="3"/>
                      <a:pt x="67" y="3"/>
                      <a:pt x="67" y="3"/>
                    </a:cubicBezTo>
                    <a:cubicBezTo>
                      <a:pt x="65" y="3"/>
                      <a:pt x="63" y="4"/>
                      <a:pt x="61" y="4"/>
                    </a:cubicBezTo>
                    <a:cubicBezTo>
                      <a:pt x="57" y="4"/>
                      <a:pt x="52" y="2"/>
                      <a:pt x="50" y="1"/>
                    </a:cubicBezTo>
                    <a:cubicBezTo>
                      <a:pt x="46" y="2"/>
                      <a:pt x="38" y="4"/>
                      <a:pt x="31" y="4"/>
                    </a:cubicBezTo>
                    <a:cubicBezTo>
                      <a:pt x="22" y="4"/>
                      <a:pt x="15" y="2"/>
                      <a:pt x="10" y="0"/>
                    </a:cubicBezTo>
                    <a:cubicBezTo>
                      <a:pt x="9" y="2"/>
                      <a:pt x="8" y="3"/>
                      <a:pt x="8" y="4"/>
                    </a:cubicBezTo>
                    <a:cubicBezTo>
                      <a:pt x="8" y="4"/>
                      <a:pt x="8" y="4"/>
                      <a:pt x="8" y="4"/>
                    </a:cubicBezTo>
                    <a:cubicBezTo>
                      <a:pt x="8" y="5"/>
                      <a:pt x="8" y="5"/>
                      <a:pt x="7" y="5"/>
                    </a:cubicBezTo>
                    <a:cubicBezTo>
                      <a:pt x="7" y="5"/>
                      <a:pt x="7" y="5"/>
                      <a:pt x="7" y="5"/>
                    </a:cubicBezTo>
                    <a:cubicBezTo>
                      <a:pt x="7" y="6"/>
                      <a:pt x="7" y="6"/>
                      <a:pt x="7" y="6"/>
                    </a:cubicBezTo>
                    <a:cubicBezTo>
                      <a:pt x="7" y="6"/>
                      <a:pt x="7" y="6"/>
                      <a:pt x="7" y="6"/>
                    </a:cubicBezTo>
                    <a:cubicBezTo>
                      <a:pt x="7" y="7"/>
                      <a:pt x="6" y="7"/>
                      <a:pt x="6" y="8"/>
                    </a:cubicBezTo>
                    <a:cubicBezTo>
                      <a:pt x="6" y="8"/>
                      <a:pt x="6" y="8"/>
                      <a:pt x="6" y="8"/>
                    </a:cubicBezTo>
                    <a:cubicBezTo>
                      <a:pt x="6" y="9"/>
                      <a:pt x="6" y="9"/>
                      <a:pt x="6" y="9"/>
                    </a:cubicBezTo>
                    <a:cubicBezTo>
                      <a:pt x="6" y="10"/>
                      <a:pt x="6" y="10"/>
                      <a:pt x="6" y="10"/>
                    </a:cubicBezTo>
                    <a:cubicBezTo>
                      <a:pt x="6" y="10"/>
                      <a:pt x="6" y="11"/>
                      <a:pt x="6" y="12"/>
                    </a:cubicBezTo>
                    <a:cubicBezTo>
                      <a:pt x="6" y="16"/>
                      <a:pt x="6" y="16"/>
                      <a:pt x="6" y="16"/>
                    </a:cubicBezTo>
                    <a:cubicBezTo>
                      <a:pt x="6" y="16"/>
                      <a:pt x="5" y="16"/>
                      <a:pt x="5" y="17"/>
                    </a:cubicBezTo>
                    <a:cubicBezTo>
                      <a:pt x="2" y="17"/>
                      <a:pt x="0" y="18"/>
                      <a:pt x="0" y="21"/>
                    </a:cubicBezTo>
                    <a:cubicBezTo>
                      <a:pt x="0" y="33"/>
                      <a:pt x="0" y="33"/>
                      <a:pt x="0" y="33"/>
                    </a:cubicBezTo>
                    <a:cubicBezTo>
                      <a:pt x="0" y="36"/>
                      <a:pt x="3" y="39"/>
                      <a:pt x="6" y="39"/>
                    </a:cubicBezTo>
                    <a:cubicBezTo>
                      <a:pt x="6" y="52"/>
                      <a:pt x="6" y="52"/>
                      <a:pt x="6" y="52"/>
                    </a:cubicBezTo>
                    <a:cubicBezTo>
                      <a:pt x="6" y="60"/>
                      <a:pt x="12" y="66"/>
                      <a:pt x="21" y="66"/>
                    </a:cubicBezTo>
                    <a:cubicBezTo>
                      <a:pt x="54" y="66"/>
                      <a:pt x="54" y="66"/>
                      <a:pt x="54" y="66"/>
                    </a:cubicBezTo>
                    <a:cubicBezTo>
                      <a:pt x="62" y="66"/>
                      <a:pt x="70" y="60"/>
                      <a:pt x="70" y="52"/>
                    </a:cubicBezTo>
                    <a:cubicBezTo>
                      <a:pt x="70" y="39"/>
                      <a:pt x="70" y="39"/>
                      <a:pt x="70" y="39"/>
                    </a:cubicBezTo>
                    <a:cubicBezTo>
                      <a:pt x="73" y="39"/>
                      <a:pt x="75" y="36"/>
                      <a:pt x="75" y="33"/>
                    </a:cubicBezTo>
                    <a:cubicBezTo>
                      <a:pt x="75" y="21"/>
                      <a:pt x="75" y="21"/>
                      <a:pt x="75" y="21"/>
                    </a:cubicBezTo>
                    <a:cubicBezTo>
                      <a:pt x="75" y="19"/>
                      <a:pt x="74" y="17"/>
                      <a:pt x="72" y="17"/>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7" name="Freeform 3392"/>
              <p:cNvSpPr>
                <a:spLocks/>
              </p:cNvSpPr>
              <p:nvPr/>
            </p:nvSpPr>
            <p:spPr bwMode="auto">
              <a:xfrm>
                <a:off x="10883901" y="1347787"/>
                <a:ext cx="38100" cy="41275"/>
              </a:xfrm>
              <a:custGeom>
                <a:avLst/>
                <a:gdLst>
                  <a:gd name="T0" fmla="*/ 0 w 18"/>
                  <a:gd name="T1" fmla="*/ 0 h 20"/>
                  <a:gd name="T2" fmla="*/ 0 w 18"/>
                  <a:gd name="T3" fmla="*/ 11 h 20"/>
                  <a:gd name="T4" fmla="*/ 10 w 18"/>
                  <a:gd name="T5" fmla="*/ 20 h 20"/>
                  <a:gd name="T6" fmla="*/ 18 w 18"/>
                  <a:gd name="T7" fmla="*/ 11 h 20"/>
                  <a:gd name="T8" fmla="*/ 18 w 18"/>
                  <a:gd name="T9" fmla="*/ 0 h 20"/>
                  <a:gd name="T10" fmla="*/ 0 w 18"/>
                  <a:gd name="T11" fmla="*/ 0 h 20"/>
                  <a:gd name="T12" fmla="*/ 0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0" y="0"/>
                    </a:moveTo>
                    <a:cubicBezTo>
                      <a:pt x="0" y="11"/>
                      <a:pt x="0" y="11"/>
                      <a:pt x="0" y="11"/>
                    </a:cubicBezTo>
                    <a:cubicBezTo>
                      <a:pt x="0" y="16"/>
                      <a:pt x="4" y="20"/>
                      <a:pt x="10" y="20"/>
                    </a:cubicBezTo>
                    <a:cubicBezTo>
                      <a:pt x="15" y="20"/>
                      <a:pt x="18" y="16"/>
                      <a:pt x="18" y="11"/>
                    </a:cubicBezTo>
                    <a:cubicBezTo>
                      <a:pt x="18" y="0"/>
                      <a:pt x="18" y="0"/>
                      <a:pt x="18" y="0"/>
                    </a:cubicBezTo>
                    <a:cubicBezTo>
                      <a:pt x="0" y="0"/>
                      <a:pt x="0" y="0"/>
                      <a:pt x="0" y="0"/>
                    </a:cubicBezTo>
                    <a:cubicBezTo>
                      <a:pt x="0" y="0"/>
                      <a:pt x="0" y="0"/>
                      <a:pt x="0"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8" name="Freeform 3393"/>
              <p:cNvSpPr>
                <a:spLocks/>
              </p:cNvSpPr>
              <p:nvPr/>
            </p:nvSpPr>
            <p:spPr bwMode="auto">
              <a:xfrm>
                <a:off x="10644189" y="798512"/>
                <a:ext cx="174625" cy="223837"/>
              </a:xfrm>
              <a:custGeom>
                <a:avLst/>
                <a:gdLst>
                  <a:gd name="T0" fmla="*/ 84 w 84"/>
                  <a:gd name="T1" fmla="*/ 51 h 108"/>
                  <a:gd name="T2" fmla="*/ 62 w 84"/>
                  <a:gd name="T3" fmla="*/ 16 h 108"/>
                  <a:gd name="T4" fmla="*/ 35 w 84"/>
                  <a:gd name="T5" fmla="*/ 0 h 108"/>
                  <a:gd name="T6" fmla="*/ 0 w 84"/>
                  <a:gd name="T7" fmla="*/ 44 h 108"/>
                  <a:gd name="T8" fmla="*/ 3 w 84"/>
                  <a:gd name="T9" fmla="*/ 103 h 108"/>
                  <a:gd name="T10" fmla="*/ 35 w 84"/>
                  <a:gd name="T11" fmla="*/ 108 h 108"/>
                  <a:gd name="T12" fmla="*/ 36 w 84"/>
                  <a:gd name="T13" fmla="*/ 108 h 108"/>
                  <a:gd name="T14" fmla="*/ 38 w 84"/>
                  <a:gd name="T15" fmla="*/ 108 h 108"/>
                  <a:gd name="T16" fmla="*/ 38 w 84"/>
                  <a:gd name="T17" fmla="*/ 108 h 108"/>
                  <a:gd name="T18" fmla="*/ 42 w 84"/>
                  <a:gd name="T19" fmla="*/ 108 h 108"/>
                  <a:gd name="T20" fmla="*/ 43 w 84"/>
                  <a:gd name="T21" fmla="*/ 108 h 108"/>
                  <a:gd name="T22" fmla="*/ 44 w 84"/>
                  <a:gd name="T23" fmla="*/ 108 h 108"/>
                  <a:gd name="T24" fmla="*/ 47 w 84"/>
                  <a:gd name="T25" fmla="*/ 108 h 108"/>
                  <a:gd name="T26" fmla="*/ 47 w 84"/>
                  <a:gd name="T27" fmla="*/ 108 h 108"/>
                  <a:gd name="T28" fmla="*/ 48 w 84"/>
                  <a:gd name="T29" fmla="*/ 108 h 108"/>
                  <a:gd name="T30" fmla="*/ 49 w 84"/>
                  <a:gd name="T31" fmla="*/ 108 h 108"/>
                  <a:gd name="T32" fmla="*/ 80 w 84"/>
                  <a:gd name="T33" fmla="*/ 103 h 108"/>
                  <a:gd name="T34" fmla="*/ 84 w 84"/>
                  <a:gd name="T35"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08">
                    <a:moveTo>
                      <a:pt x="84" y="51"/>
                    </a:moveTo>
                    <a:cubicBezTo>
                      <a:pt x="84" y="34"/>
                      <a:pt x="75" y="21"/>
                      <a:pt x="62" y="16"/>
                    </a:cubicBezTo>
                    <a:cubicBezTo>
                      <a:pt x="56" y="6"/>
                      <a:pt x="47" y="0"/>
                      <a:pt x="35" y="0"/>
                    </a:cubicBezTo>
                    <a:cubicBezTo>
                      <a:pt x="16" y="0"/>
                      <a:pt x="0" y="20"/>
                      <a:pt x="0" y="44"/>
                    </a:cubicBezTo>
                    <a:cubicBezTo>
                      <a:pt x="0" y="48"/>
                      <a:pt x="2" y="79"/>
                      <a:pt x="3" y="103"/>
                    </a:cubicBezTo>
                    <a:cubicBezTo>
                      <a:pt x="13" y="106"/>
                      <a:pt x="24" y="108"/>
                      <a:pt x="35" y="108"/>
                    </a:cubicBezTo>
                    <a:cubicBezTo>
                      <a:pt x="36" y="108"/>
                      <a:pt x="36" y="108"/>
                      <a:pt x="36" y="108"/>
                    </a:cubicBezTo>
                    <a:cubicBezTo>
                      <a:pt x="37" y="108"/>
                      <a:pt x="38" y="108"/>
                      <a:pt x="38" y="108"/>
                    </a:cubicBezTo>
                    <a:cubicBezTo>
                      <a:pt x="38" y="108"/>
                      <a:pt x="38" y="108"/>
                      <a:pt x="38" y="108"/>
                    </a:cubicBezTo>
                    <a:cubicBezTo>
                      <a:pt x="39" y="108"/>
                      <a:pt x="41" y="108"/>
                      <a:pt x="42" y="108"/>
                    </a:cubicBezTo>
                    <a:cubicBezTo>
                      <a:pt x="42" y="108"/>
                      <a:pt x="42" y="108"/>
                      <a:pt x="43" y="108"/>
                    </a:cubicBezTo>
                    <a:cubicBezTo>
                      <a:pt x="43" y="108"/>
                      <a:pt x="43" y="108"/>
                      <a:pt x="44" y="108"/>
                    </a:cubicBezTo>
                    <a:cubicBezTo>
                      <a:pt x="45" y="108"/>
                      <a:pt x="46" y="108"/>
                      <a:pt x="47" y="108"/>
                    </a:cubicBezTo>
                    <a:cubicBezTo>
                      <a:pt x="47" y="108"/>
                      <a:pt x="47" y="108"/>
                      <a:pt x="47" y="108"/>
                    </a:cubicBezTo>
                    <a:cubicBezTo>
                      <a:pt x="47" y="108"/>
                      <a:pt x="48" y="108"/>
                      <a:pt x="48" y="108"/>
                    </a:cubicBezTo>
                    <a:cubicBezTo>
                      <a:pt x="49" y="108"/>
                      <a:pt x="49" y="108"/>
                      <a:pt x="49" y="108"/>
                    </a:cubicBezTo>
                    <a:cubicBezTo>
                      <a:pt x="61" y="108"/>
                      <a:pt x="71" y="106"/>
                      <a:pt x="80" y="103"/>
                    </a:cubicBezTo>
                    <a:cubicBezTo>
                      <a:pt x="81" y="81"/>
                      <a:pt x="84" y="54"/>
                      <a:pt x="84" y="5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9" name="Freeform 3394"/>
              <p:cNvSpPr>
                <a:spLocks/>
              </p:cNvSpPr>
              <p:nvPr/>
            </p:nvSpPr>
            <p:spPr bwMode="auto">
              <a:xfrm>
                <a:off x="10696576" y="1050925"/>
                <a:ext cx="68263" cy="338137"/>
              </a:xfrm>
              <a:custGeom>
                <a:avLst/>
                <a:gdLst>
                  <a:gd name="T0" fmla="*/ 26 w 43"/>
                  <a:gd name="T1" fmla="*/ 22 h 213"/>
                  <a:gd name="T2" fmla="*/ 39 w 43"/>
                  <a:gd name="T3" fmla="*/ 12 h 213"/>
                  <a:gd name="T4" fmla="*/ 21 w 43"/>
                  <a:gd name="T5" fmla="*/ 0 h 213"/>
                  <a:gd name="T6" fmla="*/ 4 w 43"/>
                  <a:gd name="T7" fmla="*/ 12 h 213"/>
                  <a:gd name="T8" fmla="*/ 16 w 43"/>
                  <a:gd name="T9" fmla="*/ 22 h 213"/>
                  <a:gd name="T10" fmla="*/ 0 w 43"/>
                  <a:gd name="T11" fmla="*/ 197 h 213"/>
                  <a:gd name="T12" fmla="*/ 21 w 43"/>
                  <a:gd name="T13" fmla="*/ 213 h 213"/>
                  <a:gd name="T14" fmla="*/ 43 w 43"/>
                  <a:gd name="T15" fmla="*/ 197 h 213"/>
                  <a:gd name="T16" fmla="*/ 26 w 43"/>
                  <a:gd name="T17" fmla="*/ 22 h 213"/>
                  <a:gd name="T18" fmla="*/ 26 w 43"/>
                  <a:gd name="T19" fmla="*/ 22 h 213"/>
                  <a:gd name="T20" fmla="*/ 26 w 43"/>
                  <a:gd name="T21" fmla="*/ 2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13">
                    <a:moveTo>
                      <a:pt x="26" y="22"/>
                    </a:moveTo>
                    <a:lnTo>
                      <a:pt x="39" y="12"/>
                    </a:lnTo>
                    <a:lnTo>
                      <a:pt x="21" y="0"/>
                    </a:lnTo>
                    <a:lnTo>
                      <a:pt x="4" y="12"/>
                    </a:lnTo>
                    <a:lnTo>
                      <a:pt x="16" y="22"/>
                    </a:lnTo>
                    <a:lnTo>
                      <a:pt x="0" y="197"/>
                    </a:lnTo>
                    <a:lnTo>
                      <a:pt x="21" y="213"/>
                    </a:lnTo>
                    <a:lnTo>
                      <a:pt x="43" y="197"/>
                    </a:lnTo>
                    <a:lnTo>
                      <a:pt x="26" y="22"/>
                    </a:lnTo>
                    <a:lnTo>
                      <a:pt x="26" y="22"/>
                    </a:lnTo>
                    <a:lnTo>
                      <a:pt x="26" y="22"/>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0" name="Freeform 3395"/>
              <p:cNvSpPr>
                <a:spLocks/>
              </p:cNvSpPr>
              <p:nvPr/>
            </p:nvSpPr>
            <p:spPr bwMode="auto">
              <a:xfrm>
                <a:off x="10812464" y="1038225"/>
                <a:ext cx="117475" cy="309562"/>
              </a:xfrm>
              <a:custGeom>
                <a:avLst/>
                <a:gdLst>
                  <a:gd name="T0" fmla="*/ 0 w 57"/>
                  <a:gd name="T1" fmla="*/ 7 h 150"/>
                  <a:gd name="T2" fmla="*/ 23 w 57"/>
                  <a:gd name="T3" fmla="*/ 0 h 150"/>
                  <a:gd name="T4" fmla="*/ 57 w 57"/>
                  <a:gd name="T5" fmla="*/ 150 h 150"/>
                  <a:gd name="T6" fmla="*/ 33 w 57"/>
                  <a:gd name="T7" fmla="*/ 150 h 150"/>
                  <a:gd name="T8" fmla="*/ 0 w 57"/>
                  <a:gd name="T9" fmla="*/ 7 h 150"/>
                </a:gdLst>
                <a:ahLst/>
                <a:cxnLst>
                  <a:cxn ang="0">
                    <a:pos x="T0" y="T1"/>
                  </a:cxn>
                  <a:cxn ang="0">
                    <a:pos x="T2" y="T3"/>
                  </a:cxn>
                  <a:cxn ang="0">
                    <a:pos x="T4" y="T5"/>
                  </a:cxn>
                  <a:cxn ang="0">
                    <a:pos x="T6" y="T7"/>
                  </a:cxn>
                  <a:cxn ang="0">
                    <a:pos x="T8" y="T9"/>
                  </a:cxn>
                </a:cxnLst>
                <a:rect l="0" t="0" r="r" b="b"/>
                <a:pathLst>
                  <a:path w="57" h="150">
                    <a:moveTo>
                      <a:pt x="0" y="7"/>
                    </a:moveTo>
                    <a:cubicBezTo>
                      <a:pt x="7" y="5"/>
                      <a:pt x="14" y="3"/>
                      <a:pt x="23" y="0"/>
                    </a:cubicBezTo>
                    <a:cubicBezTo>
                      <a:pt x="45" y="49"/>
                      <a:pt x="52" y="97"/>
                      <a:pt x="57" y="150"/>
                    </a:cubicBezTo>
                    <a:cubicBezTo>
                      <a:pt x="33" y="150"/>
                      <a:pt x="33" y="150"/>
                      <a:pt x="33" y="150"/>
                    </a:cubicBezTo>
                    <a:cubicBezTo>
                      <a:pt x="27" y="100"/>
                      <a:pt x="21" y="54"/>
                      <a:pt x="0"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1" name="Freeform 3396"/>
              <p:cNvSpPr>
                <a:spLocks/>
              </p:cNvSpPr>
              <p:nvPr/>
            </p:nvSpPr>
            <p:spPr bwMode="auto">
              <a:xfrm>
                <a:off x="10621964" y="1487487"/>
                <a:ext cx="114300" cy="423862"/>
              </a:xfrm>
              <a:custGeom>
                <a:avLst/>
                <a:gdLst>
                  <a:gd name="T0" fmla="*/ 55 w 72"/>
                  <a:gd name="T1" fmla="*/ 267 h 267"/>
                  <a:gd name="T2" fmla="*/ 8 w 72"/>
                  <a:gd name="T3" fmla="*/ 267 h 267"/>
                  <a:gd name="T4" fmla="*/ 0 w 72"/>
                  <a:gd name="T5" fmla="*/ 0 h 267"/>
                  <a:gd name="T6" fmla="*/ 72 w 72"/>
                  <a:gd name="T7" fmla="*/ 0 h 267"/>
                  <a:gd name="T8" fmla="*/ 55 w 72"/>
                  <a:gd name="T9" fmla="*/ 267 h 267"/>
                  <a:gd name="T10" fmla="*/ 55 w 72"/>
                  <a:gd name="T11" fmla="*/ 267 h 267"/>
                  <a:gd name="T12" fmla="*/ 55 w 72"/>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2" h="267">
                    <a:moveTo>
                      <a:pt x="55" y="267"/>
                    </a:moveTo>
                    <a:lnTo>
                      <a:pt x="8" y="267"/>
                    </a:lnTo>
                    <a:lnTo>
                      <a:pt x="0" y="0"/>
                    </a:lnTo>
                    <a:lnTo>
                      <a:pt x="72" y="0"/>
                    </a:lnTo>
                    <a:lnTo>
                      <a:pt x="55" y="267"/>
                    </a:lnTo>
                    <a:lnTo>
                      <a:pt x="55" y="267"/>
                    </a:lnTo>
                    <a:lnTo>
                      <a:pt x="55" y="26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2" name="Freeform 3397"/>
              <p:cNvSpPr>
                <a:spLocks/>
              </p:cNvSpPr>
              <p:nvPr/>
            </p:nvSpPr>
            <p:spPr bwMode="auto">
              <a:xfrm>
                <a:off x="10723564" y="1487487"/>
                <a:ext cx="112713" cy="423862"/>
              </a:xfrm>
              <a:custGeom>
                <a:avLst/>
                <a:gdLst>
                  <a:gd name="T0" fmla="*/ 17 w 71"/>
                  <a:gd name="T1" fmla="*/ 267 h 267"/>
                  <a:gd name="T2" fmla="*/ 64 w 71"/>
                  <a:gd name="T3" fmla="*/ 267 h 267"/>
                  <a:gd name="T4" fmla="*/ 71 w 71"/>
                  <a:gd name="T5" fmla="*/ 0 h 267"/>
                  <a:gd name="T6" fmla="*/ 0 w 71"/>
                  <a:gd name="T7" fmla="*/ 0 h 267"/>
                  <a:gd name="T8" fmla="*/ 17 w 71"/>
                  <a:gd name="T9" fmla="*/ 267 h 267"/>
                  <a:gd name="T10" fmla="*/ 17 w 71"/>
                  <a:gd name="T11" fmla="*/ 267 h 267"/>
                  <a:gd name="T12" fmla="*/ 17 w 71"/>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1" h="267">
                    <a:moveTo>
                      <a:pt x="17" y="267"/>
                    </a:moveTo>
                    <a:lnTo>
                      <a:pt x="64" y="267"/>
                    </a:lnTo>
                    <a:lnTo>
                      <a:pt x="71" y="0"/>
                    </a:lnTo>
                    <a:lnTo>
                      <a:pt x="0" y="0"/>
                    </a:lnTo>
                    <a:lnTo>
                      <a:pt x="17" y="267"/>
                    </a:lnTo>
                    <a:lnTo>
                      <a:pt x="17" y="267"/>
                    </a:lnTo>
                    <a:lnTo>
                      <a:pt x="17" y="26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3" name="Freeform 3398"/>
              <p:cNvSpPr>
                <a:spLocks/>
              </p:cNvSpPr>
              <p:nvPr/>
            </p:nvSpPr>
            <p:spPr bwMode="auto">
              <a:xfrm>
                <a:off x="10528301" y="1038225"/>
                <a:ext cx="122238" cy="309562"/>
              </a:xfrm>
              <a:custGeom>
                <a:avLst/>
                <a:gdLst>
                  <a:gd name="T0" fmla="*/ 59 w 59"/>
                  <a:gd name="T1" fmla="*/ 7 h 150"/>
                  <a:gd name="T2" fmla="*/ 35 w 59"/>
                  <a:gd name="T3" fmla="*/ 0 h 150"/>
                  <a:gd name="T4" fmla="*/ 0 w 59"/>
                  <a:gd name="T5" fmla="*/ 150 h 150"/>
                  <a:gd name="T6" fmla="*/ 24 w 59"/>
                  <a:gd name="T7" fmla="*/ 150 h 150"/>
                  <a:gd name="T8" fmla="*/ 59 w 59"/>
                  <a:gd name="T9" fmla="*/ 7 h 150"/>
                </a:gdLst>
                <a:ahLst/>
                <a:cxnLst>
                  <a:cxn ang="0">
                    <a:pos x="T0" y="T1"/>
                  </a:cxn>
                  <a:cxn ang="0">
                    <a:pos x="T2" y="T3"/>
                  </a:cxn>
                  <a:cxn ang="0">
                    <a:pos x="T4" y="T5"/>
                  </a:cxn>
                  <a:cxn ang="0">
                    <a:pos x="T6" y="T7"/>
                  </a:cxn>
                  <a:cxn ang="0">
                    <a:pos x="T8" y="T9"/>
                  </a:cxn>
                </a:cxnLst>
                <a:rect l="0" t="0" r="r" b="b"/>
                <a:pathLst>
                  <a:path w="59" h="150">
                    <a:moveTo>
                      <a:pt x="59" y="7"/>
                    </a:moveTo>
                    <a:cubicBezTo>
                      <a:pt x="51" y="5"/>
                      <a:pt x="43" y="3"/>
                      <a:pt x="35" y="0"/>
                    </a:cubicBezTo>
                    <a:cubicBezTo>
                      <a:pt x="12" y="49"/>
                      <a:pt x="5" y="97"/>
                      <a:pt x="0" y="150"/>
                    </a:cubicBezTo>
                    <a:cubicBezTo>
                      <a:pt x="24" y="150"/>
                      <a:pt x="24" y="150"/>
                      <a:pt x="24" y="150"/>
                    </a:cubicBezTo>
                    <a:cubicBezTo>
                      <a:pt x="30" y="100"/>
                      <a:pt x="37" y="54"/>
                      <a:pt x="59"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4" name="Freeform 3399"/>
              <p:cNvSpPr>
                <a:spLocks/>
              </p:cNvSpPr>
              <p:nvPr/>
            </p:nvSpPr>
            <p:spPr bwMode="auto">
              <a:xfrm>
                <a:off x="10533064" y="1347787"/>
                <a:ext cx="38100" cy="41275"/>
              </a:xfrm>
              <a:custGeom>
                <a:avLst/>
                <a:gdLst>
                  <a:gd name="T0" fmla="*/ 18 w 18"/>
                  <a:gd name="T1" fmla="*/ 0 h 20"/>
                  <a:gd name="T2" fmla="*/ 18 w 18"/>
                  <a:gd name="T3" fmla="*/ 11 h 20"/>
                  <a:gd name="T4" fmla="*/ 10 w 18"/>
                  <a:gd name="T5" fmla="*/ 20 h 20"/>
                  <a:gd name="T6" fmla="*/ 0 w 18"/>
                  <a:gd name="T7" fmla="*/ 11 h 20"/>
                  <a:gd name="T8" fmla="*/ 0 w 18"/>
                  <a:gd name="T9" fmla="*/ 0 h 20"/>
                  <a:gd name="T10" fmla="*/ 18 w 18"/>
                  <a:gd name="T11" fmla="*/ 0 h 20"/>
                  <a:gd name="T12" fmla="*/ 18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18" y="0"/>
                    </a:moveTo>
                    <a:cubicBezTo>
                      <a:pt x="18" y="11"/>
                      <a:pt x="18" y="11"/>
                      <a:pt x="18" y="11"/>
                    </a:cubicBezTo>
                    <a:cubicBezTo>
                      <a:pt x="18" y="16"/>
                      <a:pt x="14" y="20"/>
                      <a:pt x="10" y="20"/>
                    </a:cubicBezTo>
                    <a:cubicBezTo>
                      <a:pt x="5" y="20"/>
                      <a:pt x="0" y="16"/>
                      <a:pt x="0" y="11"/>
                    </a:cubicBezTo>
                    <a:cubicBezTo>
                      <a:pt x="0" y="0"/>
                      <a:pt x="0" y="0"/>
                      <a:pt x="0" y="0"/>
                    </a:cubicBezTo>
                    <a:cubicBezTo>
                      <a:pt x="18" y="0"/>
                      <a:pt x="18" y="0"/>
                      <a:pt x="18" y="0"/>
                    </a:cubicBezTo>
                    <a:cubicBezTo>
                      <a:pt x="18" y="0"/>
                      <a:pt x="18" y="0"/>
                      <a:pt x="18"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5" name="Freeform 3400"/>
              <p:cNvSpPr>
                <a:spLocks/>
              </p:cNvSpPr>
              <p:nvPr/>
            </p:nvSpPr>
            <p:spPr bwMode="auto">
              <a:xfrm>
                <a:off x="10602914" y="1030287"/>
                <a:ext cx="257175" cy="457200"/>
              </a:xfrm>
              <a:custGeom>
                <a:avLst/>
                <a:gdLst>
                  <a:gd name="T0" fmla="*/ 103 w 162"/>
                  <a:gd name="T1" fmla="*/ 0 h 288"/>
                  <a:gd name="T2" fmla="*/ 80 w 162"/>
                  <a:gd name="T3" fmla="*/ 182 h 288"/>
                  <a:gd name="T4" fmla="*/ 56 w 162"/>
                  <a:gd name="T5" fmla="*/ 0 h 288"/>
                  <a:gd name="T6" fmla="*/ 0 w 162"/>
                  <a:gd name="T7" fmla="*/ 6 h 288"/>
                  <a:gd name="T8" fmla="*/ 12 w 162"/>
                  <a:gd name="T9" fmla="*/ 288 h 288"/>
                  <a:gd name="T10" fmla="*/ 149 w 162"/>
                  <a:gd name="T11" fmla="*/ 288 h 288"/>
                  <a:gd name="T12" fmla="*/ 162 w 162"/>
                  <a:gd name="T13" fmla="*/ 6 h 288"/>
                  <a:gd name="T14" fmla="*/ 103 w 162"/>
                  <a:gd name="T15" fmla="*/ 0 h 288"/>
                  <a:gd name="T16" fmla="*/ 103 w 162"/>
                  <a:gd name="T17" fmla="*/ 0 h 288"/>
                  <a:gd name="T18" fmla="*/ 103 w 16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288">
                    <a:moveTo>
                      <a:pt x="103" y="0"/>
                    </a:moveTo>
                    <a:lnTo>
                      <a:pt x="80" y="182"/>
                    </a:lnTo>
                    <a:lnTo>
                      <a:pt x="56" y="0"/>
                    </a:lnTo>
                    <a:lnTo>
                      <a:pt x="0" y="6"/>
                    </a:lnTo>
                    <a:lnTo>
                      <a:pt x="12" y="288"/>
                    </a:lnTo>
                    <a:lnTo>
                      <a:pt x="149" y="288"/>
                    </a:lnTo>
                    <a:lnTo>
                      <a:pt x="162" y="6"/>
                    </a:lnTo>
                    <a:lnTo>
                      <a:pt x="103" y="0"/>
                    </a:lnTo>
                    <a:lnTo>
                      <a:pt x="103" y="0"/>
                    </a:lnTo>
                    <a:lnTo>
                      <a:pt x="103"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6" name="Freeform 3401"/>
              <p:cNvSpPr>
                <a:spLocks/>
              </p:cNvSpPr>
              <p:nvPr/>
            </p:nvSpPr>
            <p:spPr bwMode="auto">
              <a:xfrm>
                <a:off x="10656889" y="874712"/>
                <a:ext cx="142875" cy="176212"/>
              </a:xfrm>
              <a:custGeom>
                <a:avLst/>
                <a:gdLst>
                  <a:gd name="T0" fmla="*/ 66 w 69"/>
                  <a:gd name="T1" fmla="*/ 15 h 85"/>
                  <a:gd name="T2" fmla="*/ 64 w 69"/>
                  <a:gd name="T3" fmla="*/ 15 h 85"/>
                  <a:gd name="T4" fmla="*/ 64 w 69"/>
                  <a:gd name="T5" fmla="*/ 10 h 85"/>
                  <a:gd name="T6" fmla="*/ 64 w 69"/>
                  <a:gd name="T7" fmla="*/ 9 h 85"/>
                  <a:gd name="T8" fmla="*/ 64 w 69"/>
                  <a:gd name="T9" fmla="*/ 9 h 85"/>
                  <a:gd name="T10" fmla="*/ 64 w 69"/>
                  <a:gd name="T11" fmla="*/ 8 h 85"/>
                  <a:gd name="T12" fmla="*/ 64 w 69"/>
                  <a:gd name="T13" fmla="*/ 8 h 85"/>
                  <a:gd name="T14" fmla="*/ 64 w 69"/>
                  <a:gd name="T15" fmla="*/ 7 h 85"/>
                  <a:gd name="T16" fmla="*/ 64 w 69"/>
                  <a:gd name="T17" fmla="*/ 6 h 85"/>
                  <a:gd name="T18" fmla="*/ 64 w 69"/>
                  <a:gd name="T19" fmla="*/ 6 h 85"/>
                  <a:gd name="T20" fmla="*/ 63 w 69"/>
                  <a:gd name="T21" fmla="*/ 4 h 85"/>
                  <a:gd name="T22" fmla="*/ 63 w 69"/>
                  <a:gd name="T23" fmla="*/ 4 h 85"/>
                  <a:gd name="T24" fmla="*/ 62 w 69"/>
                  <a:gd name="T25" fmla="*/ 3 h 85"/>
                  <a:gd name="T26" fmla="*/ 62 w 69"/>
                  <a:gd name="T27" fmla="*/ 3 h 85"/>
                  <a:gd name="T28" fmla="*/ 62 w 69"/>
                  <a:gd name="T29" fmla="*/ 2 h 85"/>
                  <a:gd name="T30" fmla="*/ 62 w 69"/>
                  <a:gd name="T31" fmla="*/ 2 h 85"/>
                  <a:gd name="T32" fmla="*/ 56 w 69"/>
                  <a:gd name="T33" fmla="*/ 3 h 85"/>
                  <a:gd name="T34" fmla="*/ 46 w 69"/>
                  <a:gd name="T35" fmla="*/ 0 h 85"/>
                  <a:gd name="T36" fmla="*/ 29 w 69"/>
                  <a:gd name="T37" fmla="*/ 3 h 85"/>
                  <a:gd name="T38" fmla="*/ 10 w 69"/>
                  <a:gd name="T39" fmla="*/ 0 h 85"/>
                  <a:gd name="T40" fmla="*/ 7 w 69"/>
                  <a:gd name="T41" fmla="*/ 3 h 85"/>
                  <a:gd name="T42" fmla="*/ 7 w 69"/>
                  <a:gd name="T43" fmla="*/ 3 h 85"/>
                  <a:gd name="T44" fmla="*/ 6 w 69"/>
                  <a:gd name="T45" fmla="*/ 5 h 85"/>
                  <a:gd name="T46" fmla="*/ 6 w 69"/>
                  <a:gd name="T47" fmla="*/ 5 h 85"/>
                  <a:gd name="T48" fmla="*/ 6 w 69"/>
                  <a:gd name="T49" fmla="*/ 6 h 85"/>
                  <a:gd name="T50" fmla="*/ 6 w 69"/>
                  <a:gd name="T51" fmla="*/ 6 h 85"/>
                  <a:gd name="T52" fmla="*/ 5 w 69"/>
                  <a:gd name="T53" fmla="*/ 8 h 85"/>
                  <a:gd name="T54" fmla="*/ 5 w 69"/>
                  <a:gd name="T55" fmla="*/ 8 h 85"/>
                  <a:gd name="T56" fmla="*/ 5 w 69"/>
                  <a:gd name="T57" fmla="*/ 9 h 85"/>
                  <a:gd name="T58" fmla="*/ 5 w 69"/>
                  <a:gd name="T59" fmla="*/ 9 h 85"/>
                  <a:gd name="T60" fmla="*/ 5 w 69"/>
                  <a:gd name="T61" fmla="*/ 10 h 85"/>
                  <a:gd name="T62" fmla="*/ 5 w 69"/>
                  <a:gd name="T63" fmla="*/ 15 h 85"/>
                  <a:gd name="T64" fmla="*/ 4 w 69"/>
                  <a:gd name="T65" fmla="*/ 15 h 85"/>
                  <a:gd name="T66" fmla="*/ 0 w 69"/>
                  <a:gd name="T67" fmla="*/ 20 h 85"/>
                  <a:gd name="T68" fmla="*/ 0 w 69"/>
                  <a:gd name="T69" fmla="*/ 31 h 85"/>
                  <a:gd name="T70" fmla="*/ 5 w 69"/>
                  <a:gd name="T71" fmla="*/ 36 h 85"/>
                  <a:gd name="T72" fmla="*/ 10 w 69"/>
                  <a:gd name="T73" fmla="*/ 48 h 85"/>
                  <a:gd name="T74" fmla="*/ 20 w 69"/>
                  <a:gd name="T75" fmla="*/ 62 h 85"/>
                  <a:gd name="T76" fmla="*/ 22 w 69"/>
                  <a:gd name="T77" fmla="*/ 75 h 85"/>
                  <a:gd name="T78" fmla="*/ 35 w 69"/>
                  <a:gd name="T79" fmla="*/ 85 h 85"/>
                  <a:gd name="T80" fmla="*/ 48 w 69"/>
                  <a:gd name="T81" fmla="*/ 75 h 85"/>
                  <a:gd name="T82" fmla="*/ 50 w 69"/>
                  <a:gd name="T83" fmla="*/ 62 h 85"/>
                  <a:gd name="T84" fmla="*/ 59 w 69"/>
                  <a:gd name="T85" fmla="*/ 48 h 85"/>
                  <a:gd name="T86" fmla="*/ 64 w 69"/>
                  <a:gd name="T87" fmla="*/ 36 h 85"/>
                  <a:gd name="T88" fmla="*/ 69 w 69"/>
                  <a:gd name="T89" fmla="*/ 31 h 85"/>
                  <a:gd name="T90" fmla="*/ 69 w 69"/>
                  <a:gd name="T91" fmla="*/ 20 h 85"/>
                  <a:gd name="T92" fmla="*/ 66 w 69"/>
                  <a:gd name="T93" fmla="*/ 1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85">
                    <a:moveTo>
                      <a:pt x="66" y="15"/>
                    </a:moveTo>
                    <a:cubicBezTo>
                      <a:pt x="66" y="15"/>
                      <a:pt x="65" y="15"/>
                      <a:pt x="64" y="15"/>
                    </a:cubicBezTo>
                    <a:cubicBezTo>
                      <a:pt x="64" y="10"/>
                      <a:pt x="64" y="10"/>
                      <a:pt x="64" y="10"/>
                    </a:cubicBezTo>
                    <a:cubicBezTo>
                      <a:pt x="64" y="9"/>
                      <a:pt x="64" y="9"/>
                      <a:pt x="64" y="9"/>
                    </a:cubicBezTo>
                    <a:cubicBezTo>
                      <a:pt x="64" y="9"/>
                      <a:pt x="64" y="9"/>
                      <a:pt x="64" y="9"/>
                    </a:cubicBezTo>
                    <a:cubicBezTo>
                      <a:pt x="64" y="9"/>
                      <a:pt x="64" y="9"/>
                      <a:pt x="64" y="8"/>
                    </a:cubicBezTo>
                    <a:cubicBezTo>
                      <a:pt x="64" y="8"/>
                      <a:pt x="64" y="8"/>
                      <a:pt x="64" y="8"/>
                    </a:cubicBezTo>
                    <a:cubicBezTo>
                      <a:pt x="64" y="7"/>
                      <a:pt x="64" y="7"/>
                      <a:pt x="64" y="7"/>
                    </a:cubicBezTo>
                    <a:cubicBezTo>
                      <a:pt x="64" y="7"/>
                      <a:pt x="64" y="7"/>
                      <a:pt x="64" y="6"/>
                    </a:cubicBezTo>
                    <a:cubicBezTo>
                      <a:pt x="64" y="6"/>
                      <a:pt x="64" y="6"/>
                      <a:pt x="64" y="6"/>
                    </a:cubicBezTo>
                    <a:cubicBezTo>
                      <a:pt x="63" y="5"/>
                      <a:pt x="63" y="5"/>
                      <a:pt x="63" y="4"/>
                    </a:cubicBezTo>
                    <a:cubicBezTo>
                      <a:pt x="63" y="4"/>
                      <a:pt x="63" y="4"/>
                      <a:pt x="63" y="4"/>
                    </a:cubicBezTo>
                    <a:cubicBezTo>
                      <a:pt x="62" y="3"/>
                      <a:pt x="62" y="3"/>
                      <a:pt x="62" y="3"/>
                    </a:cubicBezTo>
                    <a:cubicBezTo>
                      <a:pt x="62" y="3"/>
                      <a:pt x="62" y="3"/>
                      <a:pt x="62" y="3"/>
                    </a:cubicBezTo>
                    <a:cubicBezTo>
                      <a:pt x="62" y="2"/>
                      <a:pt x="62" y="2"/>
                      <a:pt x="62" y="2"/>
                    </a:cubicBezTo>
                    <a:cubicBezTo>
                      <a:pt x="62" y="2"/>
                      <a:pt x="62" y="2"/>
                      <a:pt x="62" y="2"/>
                    </a:cubicBezTo>
                    <a:cubicBezTo>
                      <a:pt x="60" y="3"/>
                      <a:pt x="58" y="3"/>
                      <a:pt x="56" y="3"/>
                    </a:cubicBezTo>
                    <a:cubicBezTo>
                      <a:pt x="52" y="3"/>
                      <a:pt x="48" y="2"/>
                      <a:pt x="46" y="0"/>
                    </a:cubicBezTo>
                    <a:cubicBezTo>
                      <a:pt x="43" y="2"/>
                      <a:pt x="36" y="3"/>
                      <a:pt x="29" y="3"/>
                    </a:cubicBezTo>
                    <a:cubicBezTo>
                      <a:pt x="21" y="3"/>
                      <a:pt x="14" y="2"/>
                      <a:pt x="10" y="0"/>
                    </a:cubicBezTo>
                    <a:cubicBezTo>
                      <a:pt x="9" y="1"/>
                      <a:pt x="8" y="2"/>
                      <a:pt x="7" y="3"/>
                    </a:cubicBezTo>
                    <a:cubicBezTo>
                      <a:pt x="7" y="3"/>
                      <a:pt x="7" y="3"/>
                      <a:pt x="7" y="3"/>
                    </a:cubicBezTo>
                    <a:cubicBezTo>
                      <a:pt x="7" y="4"/>
                      <a:pt x="6" y="4"/>
                      <a:pt x="6" y="5"/>
                    </a:cubicBezTo>
                    <a:cubicBezTo>
                      <a:pt x="6" y="5"/>
                      <a:pt x="6" y="5"/>
                      <a:pt x="6" y="5"/>
                    </a:cubicBezTo>
                    <a:cubicBezTo>
                      <a:pt x="6" y="6"/>
                      <a:pt x="6" y="6"/>
                      <a:pt x="6" y="6"/>
                    </a:cubicBezTo>
                    <a:cubicBezTo>
                      <a:pt x="6" y="6"/>
                      <a:pt x="6" y="6"/>
                      <a:pt x="6" y="6"/>
                    </a:cubicBezTo>
                    <a:cubicBezTo>
                      <a:pt x="5" y="7"/>
                      <a:pt x="5" y="7"/>
                      <a:pt x="5" y="8"/>
                    </a:cubicBezTo>
                    <a:cubicBezTo>
                      <a:pt x="5" y="8"/>
                      <a:pt x="5" y="8"/>
                      <a:pt x="5" y="8"/>
                    </a:cubicBezTo>
                    <a:cubicBezTo>
                      <a:pt x="5" y="9"/>
                      <a:pt x="5" y="9"/>
                      <a:pt x="5" y="9"/>
                    </a:cubicBezTo>
                    <a:cubicBezTo>
                      <a:pt x="5" y="9"/>
                      <a:pt x="5" y="9"/>
                      <a:pt x="5" y="9"/>
                    </a:cubicBezTo>
                    <a:cubicBezTo>
                      <a:pt x="5" y="9"/>
                      <a:pt x="5" y="10"/>
                      <a:pt x="5" y="10"/>
                    </a:cubicBezTo>
                    <a:cubicBezTo>
                      <a:pt x="5" y="15"/>
                      <a:pt x="5" y="15"/>
                      <a:pt x="5" y="15"/>
                    </a:cubicBezTo>
                    <a:cubicBezTo>
                      <a:pt x="4" y="15"/>
                      <a:pt x="4" y="15"/>
                      <a:pt x="4" y="15"/>
                    </a:cubicBezTo>
                    <a:cubicBezTo>
                      <a:pt x="2" y="15"/>
                      <a:pt x="0" y="17"/>
                      <a:pt x="0" y="20"/>
                    </a:cubicBezTo>
                    <a:cubicBezTo>
                      <a:pt x="0" y="31"/>
                      <a:pt x="0" y="31"/>
                      <a:pt x="0" y="31"/>
                    </a:cubicBezTo>
                    <a:cubicBezTo>
                      <a:pt x="0" y="34"/>
                      <a:pt x="3" y="36"/>
                      <a:pt x="5" y="36"/>
                    </a:cubicBezTo>
                    <a:cubicBezTo>
                      <a:pt x="10" y="48"/>
                      <a:pt x="10" y="48"/>
                      <a:pt x="10" y="48"/>
                    </a:cubicBezTo>
                    <a:cubicBezTo>
                      <a:pt x="12" y="55"/>
                      <a:pt x="16" y="60"/>
                      <a:pt x="20" y="62"/>
                    </a:cubicBezTo>
                    <a:cubicBezTo>
                      <a:pt x="22" y="75"/>
                      <a:pt x="22" y="75"/>
                      <a:pt x="22" y="75"/>
                    </a:cubicBezTo>
                    <a:cubicBezTo>
                      <a:pt x="35" y="85"/>
                      <a:pt x="35" y="85"/>
                      <a:pt x="35" y="85"/>
                    </a:cubicBezTo>
                    <a:cubicBezTo>
                      <a:pt x="48" y="75"/>
                      <a:pt x="48" y="75"/>
                      <a:pt x="48" y="75"/>
                    </a:cubicBezTo>
                    <a:cubicBezTo>
                      <a:pt x="50" y="62"/>
                      <a:pt x="50" y="62"/>
                      <a:pt x="50" y="62"/>
                    </a:cubicBezTo>
                    <a:cubicBezTo>
                      <a:pt x="55" y="60"/>
                      <a:pt x="56" y="55"/>
                      <a:pt x="59" y="48"/>
                    </a:cubicBezTo>
                    <a:cubicBezTo>
                      <a:pt x="64" y="36"/>
                      <a:pt x="64" y="36"/>
                      <a:pt x="64" y="36"/>
                    </a:cubicBezTo>
                    <a:cubicBezTo>
                      <a:pt x="68" y="36"/>
                      <a:pt x="69" y="34"/>
                      <a:pt x="69" y="31"/>
                    </a:cubicBezTo>
                    <a:cubicBezTo>
                      <a:pt x="69" y="20"/>
                      <a:pt x="69" y="20"/>
                      <a:pt x="69" y="20"/>
                    </a:cubicBezTo>
                    <a:cubicBezTo>
                      <a:pt x="69" y="18"/>
                      <a:pt x="68" y="16"/>
                      <a:pt x="66" y="15"/>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8" name="Freeform 3403"/>
              <p:cNvSpPr>
                <a:spLocks/>
              </p:cNvSpPr>
              <p:nvPr/>
            </p:nvSpPr>
            <p:spPr bwMode="auto">
              <a:xfrm>
                <a:off x="10047289" y="1223962"/>
                <a:ext cx="881062" cy="749300"/>
              </a:xfrm>
              <a:custGeom>
                <a:avLst/>
                <a:gdLst>
                  <a:gd name="T0" fmla="*/ 0 w 552"/>
                  <a:gd name="T1" fmla="*/ 472 h 472"/>
                  <a:gd name="T2" fmla="*/ 552 w 552"/>
                  <a:gd name="T3" fmla="*/ 472 h 472"/>
                  <a:gd name="T4" fmla="*/ 552 w 552"/>
                  <a:gd name="T5" fmla="*/ 0 h 472"/>
                  <a:gd name="T6" fmla="*/ 364 w 552"/>
                  <a:gd name="T7" fmla="*/ 46 h 472"/>
                  <a:gd name="T8" fmla="*/ 178 w 552"/>
                  <a:gd name="T9" fmla="*/ 158 h 472"/>
                  <a:gd name="T10" fmla="*/ 0 w 552"/>
                  <a:gd name="T11" fmla="*/ 150 h 472"/>
                  <a:gd name="T12" fmla="*/ 0 w 552"/>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552" h="472">
                    <a:moveTo>
                      <a:pt x="0" y="472"/>
                    </a:moveTo>
                    <a:lnTo>
                      <a:pt x="552" y="472"/>
                    </a:lnTo>
                    <a:lnTo>
                      <a:pt x="552" y="0"/>
                    </a:lnTo>
                    <a:lnTo>
                      <a:pt x="364" y="46"/>
                    </a:lnTo>
                    <a:lnTo>
                      <a:pt x="178" y="158"/>
                    </a:lnTo>
                    <a:lnTo>
                      <a:pt x="0" y="150"/>
                    </a:lnTo>
                    <a:lnTo>
                      <a:pt x="0" y="472"/>
                    </a:lnTo>
                    <a:close/>
                  </a:path>
                </a:pathLst>
              </a:custGeom>
              <a:solidFill>
                <a:srgbClr val="002050"/>
              </a:solidFill>
              <a:ln>
                <a:noFill/>
              </a:ln>
              <a:extLst/>
            </p:spPr>
            <p:txBody>
              <a:bodyPr vert="horz" wrap="square" lIns="91440" tIns="45720" rIns="91440" bIns="45720" numCol="1" anchor="b" anchorCtr="0" compatLnSpc="1">
                <a:prstTxWarp prst="textNoShape">
                  <a:avLst/>
                </a:prstTxWarp>
              </a:bodyPr>
              <a:lstStyle/>
              <a:p>
                <a:pPr algn="r" defTabSz="914400"/>
                <a:r>
                  <a:rPr lang="en-US" altLang="en-US" sz="900" b="1" dirty="0">
                    <a:solidFill>
                      <a:srgbClr val="FFFFFF"/>
                    </a:solidFill>
                  </a:rPr>
                  <a:t>IT drives business</a:t>
                </a:r>
              </a:p>
              <a:p>
                <a:pPr algn="r" defTabSz="914400"/>
                <a:r>
                  <a:rPr lang="en-US" altLang="en-US" sz="900" b="1" spc="20" dirty="0">
                    <a:solidFill>
                      <a:srgbClr val="FFFFFF"/>
                    </a:solidFill>
                  </a:rPr>
                  <a:t>s</a:t>
                </a:r>
                <a:r>
                  <a:rPr lang="en-US" altLang="en-US" sz="900" b="1" spc="20" dirty="0" smtClean="0">
                    <a:solidFill>
                      <a:srgbClr val="FFFFFF"/>
                    </a:solidFill>
                  </a:rPr>
                  <a:t>uccess!</a:t>
                </a:r>
                <a:endParaRPr lang="en-US" altLang="en-US" spc="20" dirty="0">
                  <a:solidFill>
                    <a:srgbClr val="505050"/>
                  </a:solidFill>
                </a:endParaRPr>
              </a:p>
            </p:txBody>
          </p:sp>
          <p:sp>
            <p:nvSpPr>
              <p:cNvPr id="190" name="Rectangle 3408"/>
              <p:cNvSpPr>
                <a:spLocks noChangeArrowheads="1"/>
              </p:cNvSpPr>
              <p:nvPr/>
            </p:nvSpPr>
            <p:spPr bwMode="auto">
              <a:xfrm>
                <a:off x="11068860" y="1142265"/>
                <a:ext cx="124537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smtClean="0">
                    <a:solidFill>
                      <a:srgbClr val="002050"/>
                    </a:solidFill>
                    <a:latin typeface="Segoe UI" panose="020B0502040204020203" pitchFamily="34" charset="0"/>
                  </a:rPr>
                  <a:t>High </a:t>
                </a:r>
                <a:r>
                  <a:rPr lang="en-US" altLang="en-US" sz="900" b="1" dirty="0">
                    <a:solidFill>
                      <a:srgbClr val="002050"/>
                    </a:solidFill>
                    <a:latin typeface="Segoe UI" panose="020B0502040204020203" pitchFamily="34" charset="0"/>
                  </a:rPr>
                  <a:t>IT performance</a:t>
                </a:r>
                <a:r>
                  <a:rPr lang="en-US" altLang="en-US" sz="900" dirty="0">
                    <a:solidFill>
                      <a:srgbClr val="002050"/>
                    </a:solidFill>
                    <a:latin typeface="Segoe UI" panose="020B0502040204020203" pitchFamily="34" charset="0"/>
                  </a:rPr>
                  <a:t> correlates with strong business </a:t>
                </a:r>
                <a:r>
                  <a:rPr lang="en-US" altLang="en-US" sz="900" dirty="0" smtClean="0">
                    <a:solidFill>
                      <a:srgbClr val="002050"/>
                    </a:solidFill>
                    <a:latin typeface="Segoe UI" panose="020B0502040204020203" pitchFamily="34" charset="0"/>
                  </a:rPr>
                  <a:t>performance,</a:t>
                </a:r>
                <a:r>
                  <a:rPr lang="en-US" altLang="en-US" sz="900" dirty="0">
                    <a:solidFill>
                      <a:srgbClr val="002050"/>
                    </a:solidFill>
                    <a:latin typeface="Segoe UI" panose="020B0502040204020203" pitchFamily="34" charset="0"/>
                  </a:rPr>
                  <a:t/>
                </a:r>
                <a:br>
                  <a:rPr lang="en-US" altLang="en-US" sz="900" dirty="0">
                    <a:solidFill>
                      <a:srgbClr val="002050"/>
                    </a:solidFill>
                    <a:latin typeface="Segoe UI" panose="020B0502040204020203" pitchFamily="34" charset="0"/>
                  </a:rPr>
                </a:br>
                <a:r>
                  <a:rPr lang="en-US" altLang="en-US" sz="900" spc="-30" dirty="0" smtClean="0">
                    <a:solidFill>
                      <a:srgbClr val="002050"/>
                    </a:solidFill>
                    <a:latin typeface="Segoe UI" panose="020B0502040204020203" pitchFamily="34" charset="0"/>
                  </a:rPr>
                  <a:t>helps boost productivity,</a:t>
                </a:r>
                <a:r>
                  <a:rPr lang="en-US" altLang="en-US" sz="900" dirty="0">
                    <a:solidFill>
                      <a:srgbClr val="002050"/>
                    </a:solidFill>
                    <a:latin typeface="Segoe UI" panose="020B0502040204020203" pitchFamily="34" charset="0"/>
                  </a:rPr>
                  <a:t/>
                </a:r>
                <a:br>
                  <a:rPr lang="en-US" altLang="en-US" sz="900" dirty="0">
                    <a:solidFill>
                      <a:srgbClr val="002050"/>
                    </a:solidFill>
                    <a:latin typeface="Segoe UI" panose="020B0502040204020203" pitchFamily="34" charset="0"/>
                  </a:rPr>
                </a:br>
                <a:r>
                  <a:rPr lang="en-US" altLang="en-US" sz="900" spc="-20" dirty="0" smtClean="0">
                    <a:solidFill>
                      <a:srgbClr val="002050"/>
                    </a:solidFill>
                    <a:latin typeface="Segoe UI" panose="020B0502040204020203" pitchFamily="34" charset="0"/>
                  </a:rPr>
                  <a:t>market share and profit.</a:t>
                </a:r>
                <a:endParaRPr lang="en-US" altLang="en-US" spc="-20" dirty="0" smtClean="0">
                  <a:solidFill>
                    <a:srgbClr val="505050"/>
                  </a:solidFill>
                  <a:latin typeface="Segoe UI" panose="020B0502040204020203" pitchFamily="34" charset="0"/>
                </a:endParaRPr>
              </a:p>
            </p:txBody>
          </p:sp>
        </p:grpSp>
        <p:sp>
          <p:nvSpPr>
            <p:cNvPr id="187" name="Freeform 3402"/>
            <p:cNvSpPr>
              <a:spLocks/>
            </p:cNvSpPr>
            <p:nvPr/>
          </p:nvSpPr>
          <p:spPr bwMode="auto">
            <a:xfrm>
              <a:off x="8939214" y="1462087"/>
              <a:ext cx="1112838" cy="511175"/>
            </a:xfrm>
            <a:custGeom>
              <a:avLst/>
              <a:gdLst>
                <a:gd name="T0" fmla="*/ 0 w 701"/>
                <a:gd name="T1" fmla="*/ 322 h 322"/>
                <a:gd name="T2" fmla="*/ 701 w 701"/>
                <a:gd name="T3" fmla="*/ 322 h 322"/>
                <a:gd name="T4" fmla="*/ 701 w 701"/>
                <a:gd name="T5" fmla="*/ 0 h 322"/>
                <a:gd name="T6" fmla="*/ 560 w 701"/>
                <a:gd name="T7" fmla="*/ 82 h 322"/>
                <a:gd name="T8" fmla="*/ 419 w 701"/>
                <a:gd name="T9" fmla="*/ 123 h 322"/>
                <a:gd name="T10" fmla="*/ 280 w 701"/>
                <a:gd name="T11" fmla="*/ 259 h 322"/>
                <a:gd name="T12" fmla="*/ 140 w 701"/>
                <a:gd name="T13" fmla="*/ 236 h 322"/>
                <a:gd name="T14" fmla="*/ 0 w 701"/>
                <a:gd name="T15" fmla="*/ 322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322">
                  <a:moveTo>
                    <a:pt x="0" y="322"/>
                  </a:moveTo>
                  <a:lnTo>
                    <a:pt x="701" y="322"/>
                  </a:lnTo>
                  <a:lnTo>
                    <a:pt x="701" y="0"/>
                  </a:lnTo>
                  <a:lnTo>
                    <a:pt x="560" y="82"/>
                  </a:lnTo>
                  <a:lnTo>
                    <a:pt x="419" y="123"/>
                  </a:lnTo>
                  <a:lnTo>
                    <a:pt x="280" y="259"/>
                  </a:lnTo>
                  <a:lnTo>
                    <a:pt x="140" y="236"/>
                  </a:lnTo>
                  <a:lnTo>
                    <a:pt x="0" y="322"/>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50" name="Group 49"/>
          <p:cNvGrpSpPr/>
          <p:nvPr/>
        </p:nvGrpSpPr>
        <p:grpSpPr>
          <a:xfrm>
            <a:off x="4408847" y="5326062"/>
            <a:ext cx="3618780" cy="1250950"/>
            <a:chOff x="4408847" y="5326062"/>
            <a:chExt cx="3618780" cy="1250950"/>
          </a:xfrm>
        </p:grpSpPr>
        <p:sp>
          <p:nvSpPr>
            <p:cNvPr id="434" name="Rectangle 3725"/>
            <p:cNvSpPr>
              <a:spLocks noChangeArrowheads="1"/>
            </p:cNvSpPr>
            <p:nvPr/>
          </p:nvSpPr>
          <p:spPr bwMode="auto">
            <a:xfrm>
              <a:off x="4408847" y="6143794"/>
              <a:ext cx="1205458"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smtClean="0">
                  <a:solidFill>
                    <a:srgbClr val="002050"/>
                  </a:solidFill>
                  <a:latin typeface="Segoe UI" panose="020B0502040204020203" pitchFamily="34" charset="0"/>
                </a:rPr>
                <a:t>Responding to</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ongoing needs for</a:t>
              </a:r>
              <a:br>
                <a:rPr lang="en-US" altLang="en-US" sz="900"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efficiency and growth</a:t>
              </a:r>
              <a:endParaRPr lang="en-US" altLang="en-US" b="1" dirty="0" smtClean="0">
                <a:solidFill>
                  <a:srgbClr val="505050"/>
                </a:solidFill>
                <a:latin typeface="Segoe UI" panose="020B0502040204020203" pitchFamily="34" charset="0"/>
              </a:endParaRPr>
            </a:p>
          </p:txBody>
        </p:sp>
        <p:sp>
          <p:nvSpPr>
            <p:cNvPr id="435" name="Rectangle 3731"/>
            <p:cNvSpPr>
              <a:spLocks noChangeArrowheads="1"/>
            </p:cNvSpPr>
            <p:nvPr/>
          </p:nvSpPr>
          <p:spPr bwMode="auto">
            <a:xfrm>
              <a:off x="6751637" y="6282293"/>
              <a:ext cx="12759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002050"/>
                  </a:solidFill>
                  <a:latin typeface="Segoe UI" panose="020B0502040204020203" pitchFamily="34" charset="0"/>
                </a:rPr>
                <a:t>Always keeping all</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systems</a:t>
              </a:r>
              <a:r>
                <a:rPr lang="en-US" altLang="en-US" sz="900" dirty="0">
                  <a:solidFill>
                    <a:srgbClr val="002050"/>
                  </a:solidFill>
                  <a:latin typeface="Segoe UI" panose="020B0502040204020203" pitchFamily="34" charset="0"/>
                </a:rPr>
                <a:t> </a:t>
              </a:r>
              <a:r>
                <a:rPr lang="en-US" altLang="en-US" sz="900" b="1" dirty="0" smtClean="0">
                  <a:solidFill>
                    <a:srgbClr val="002050"/>
                  </a:solidFill>
                  <a:latin typeface="Segoe UI" panose="020B0502040204020203" pitchFamily="34" charset="0"/>
                </a:rPr>
                <a:t>safe and secure</a:t>
              </a:r>
              <a:endParaRPr lang="en-US" altLang="en-US" b="1" dirty="0" smtClean="0">
                <a:solidFill>
                  <a:srgbClr val="505050"/>
                </a:solidFill>
                <a:latin typeface="Segoe UI" panose="020B0502040204020203" pitchFamily="34" charset="0"/>
              </a:endParaRPr>
            </a:p>
          </p:txBody>
        </p:sp>
        <p:grpSp>
          <p:nvGrpSpPr>
            <p:cNvPr id="47" name="Group 46"/>
            <p:cNvGrpSpPr/>
            <p:nvPr/>
          </p:nvGrpSpPr>
          <p:grpSpPr>
            <a:xfrm>
              <a:off x="5383670" y="5326062"/>
              <a:ext cx="1901367" cy="1250950"/>
              <a:chOff x="5383670" y="5326062"/>
              <a:chExt cx="1901367" cy="1250950"/>
            </a:xfrm>
          </p:grpSpPr>
          <p:sp>
            <p:nvSpPr>
              <p:cNvPr id="676" name="Freeform 12"/>
              <p:cNvSpPr>
                <a:spLocks/>
              </p:cNvSpPr>
              <p:nvPr/>
            </p:nvSpPr>
            <p:spPr bwMode="auto">
              <a:xfrm>
                <a:off x="6179717" y="5650388"/>
                <a:ext cx="121723" cy="129526"/>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CEA578"/>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4" name="Freeform 10"/>
              <p:cNvSpPr>
                <a:spLocks/>
              </p:cNvSpPr>
              <p:nvPr/>
            </p:nvSpPr>
            <p:spPr bwMode="auto">
              <a:xfrm>
                <a:off x="6140811" y="5400162"/>
                <a:ext cx="237203" cy="288702"/>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5" name="Freeform 11"/>
              <p:cNvSpPr>
                <a:spLocks/>
              </p:cNvSpPr>
              <p:nvPr/>
            </p:nvSpPr>
            <p:spPr bwMode="auto">
              <a:xfrm>
                <a:off x="6101689" y="5402262"/>
                <a:ext cx="237203" cy="268414"/>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3" name="Freeform 5"/>
              <p:cNvSpPr>
                <a:spLocks/>
              </p:cNvSpPr>
              <p:nvPr/>
            </p:nvSpPr>
            <p:spPr bwMode="auto">
              <a:xfrm>
                <a:off x="5923787" y="5792399"/>
                <a:ext cx="599250" cy="76689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9" name="Freeform 19"/>
              <p:cNvSpPr>
                <a:spLocks/>
              </p:cNvSpPr>
              <p:nvPr/>
            </p:nvSpPr>
            <p:spPr bwMode="auto">
              <a:xfrm>
                <a:off x="6118856" y="5503697"/>
                <a:ext cx="241885" cy="216916"/>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0" name="Freeform 27"/>
              <p:cNvSpPr>
                <a:spLocks/>
              </p:cNvSpPr>
              <p:nvPr/>
            </p:nvSpPr>
            <p:spPr bwMode="auto">
              <a:xfrm>
                <a:off x="6009618" y="5764309"/>
                <a:ext cx="452559" cy="603932"/>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nvGrpSpPr>
              <p:cNvPr id="49" name="Group 48"/>
              <p:cNvGrpSpPr/>
              <p:nvPr/>
            </p:nvGrpSpPr>
            <p:grpSpPr>
              <a:xfrm>
                <a:off x="5383670" y="5450198"/>
                <a:ext cx="325437" cy="354012"/>
                <a:chOff x="5395100" y="5514975"/>
                <a:chExt cx="325437" cy="354012"/>
              </a:xfrm>
            </p:grpSpPr>
            <p:sp>
              <p:nvSpPr>
                <p:cNvPr id="428" name="Freeform 3763"/>
                <p:cNvSpPr>
                  <a:spLocks/>
                </p:cNvSpPr>
                <p:nvPr/>
              </p:nvSpPr>
              <p:spPr bwMode="auto">
                <a:xfrm>
                  <a:off x="5395100" y="5748337"/>
                  <a:ext cx="100013" cy="42863"/>
                </a:xfrm>
                <a:custGeom>
                  <a:avLst/>
                  <a:gdLst>
                    <a:gd name="T0" fmla="*/ 17 w 49"/>
                    <a:gd name="T1" fmla="*/ 13 h 21"/>
                    <a:gd name="T2" fmla="*/ 0 w 49"/>
                    <a:gd name="T3" fmla="*/ 5 h 21"/>
                    <a:gd name="T4" fmla="*/ 30 w 49"/>
                    <a:gd name="T5" fmla="*/ 1 h 21"/>
                    <a:gd name="T6" fmla="*/ 49 w 49"/>
                    <a:gd name="T7" fmla="*/ 21 h 21"/>
                    <a:gd name="T8" fmla="*/ 17 w 49"/>
                    <a:gd name="T9" fmla="*/ 13 h 21"/>
                  </a:gdLst>
                  <a:ahLst/>
                  <a:cxnLst>
                    <a:cxn ang="0">
                      <a:pos x="T0" y="T1"/>
                    </a:cxn>
                    <a:cxn ang="0">
                      <a:pos x="T2" y="T3"/>
                    </a:cxn>
                    <a:cxn ang="0">
                      <a:pos x="T4" y="T5"/>
                    </a:cxn>
                    <a:cxn ang="0">
                      <a:pos x="T6" y="T7"/>
                    </a:cxn>
                    <a:cxn ang="0">
                      <a:pos x="T8" y="T9"/>
                    </a:cxn>
                  </a:cxnLst>
                  <a:rect l="0" t="0" r="r" b="b"/>
                  <a:pathLst>
                    <a:path w="49" h="21">
                      <a:moveTo>
                        <a:pt x="17" y="13"/>
                      </a:moveTo>
                      <a:cubicBezTo>
                        <a:pt x="9" y="13"/>
                        <a:pt x="2" y="7"/>
                        <a:pt x="0" y="5"/>
                      </a:cubicBezTo>
                      <a:cubicBezTo>
                        <a:pt x="10" y="13"/>
                        <a:pt x="16" y="2"/>
                        <a:pt x="30" y="1"/>
                      </a:cubicBezTo>
                      <a:cubicBezTo>
                        <a:pt x="48" y="0"/>
                        <a:pt x="49" y="21"/>
                        <a:pt x="49" y="21"/>
                      </a:cubicBezTo>
                      <a:cubicBezTo>
                        <a:pt x="39" y="8"/>
                        <a:pt x="26" y="12"/>
                        <a:pt x="17" y="13"/>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9" name="Freeform 3764"/>
                <p:cNvSpPr>
                  <a:spLocks/>
                </p:cNvSpPr>
                <p:nvPr/>
              </p:nvSpPr>
              <p:spPr bwMode="auto">
                <a:xfrm>
                  <a:off x="5395100" y="5757862"/>
                  <a:ext cx="100013" cy="38100"/>
                </a:xfrm>
                <a:custGeom>
                  <a:avLst/>
                  <a:gdLst>
                    <a:gd name="T0" fmla="*/ 0 w 49"/>
                    <a:gd name="T1" fmla="*/ 0 h 18"/>
                    <a:gd name="T2" fmla="*/ 0 w 49"/>
                    <a:gd name="T3" fmla="*/ 0 h 18"/>
                    <a:gd name="T4" fmla="*/ 17 w 49"/>
                    <a:gd name="T5" fmla="*/ 8 h 18"/>
                    <a:gd name="T6" fmla="*/ 49 w 49"/>
                    <a:gd name="T7" fmla="*/ 16 h 18"/>
                    <a:gd name="T8" fmla="*/ 24 w 49"/>
                    <a:gd name="T9" fmla="*/ 18 h 18"/>
                    <a:gd name="T10" fmla="*/ 0 w 49"/>
                    <a:gd name="T11" fmla="*/ 0 h 18"/>
                  </a:gdLst>
                  <a:ahLst/>
                  <a:cxnLst>
                    <a:cxn ang="0">
                      <a:pos x="T0" y="T1"/>
                    </a:cxn>
                    <a:cxn ang="0">
                      <a:pos x="T2" y="T3"/>
                    </a:cxn>
                    <a:cxn ang="0">
                      <a:pos x="T4" y="T5"/>
                    </a:cxn>
                    <a:cxn ang="0">
                      <a:pos x="T6" y="T7"/>
                    </a:cxn>
                    <a:cxn ang="0">
                      <a:pos x="T8" y="T9"/>
                    </a:cxn>
                    <a:cxn ang="0">
                      <a:pos x="T10" y="T11"/>
                    </a:cxn>
                  </a:cxnLst>
                  <a:rect l="0" t="0" r="r" b="b"/>
                  <a:pathLst>
                    <a:path w="49" h="18">
                      <a:moveTo>
                        <a:pt x="0" y="0"/>
                      </a:moveTo>
                      <a:cubicBezTo>
                        <a:pt x="0" y="0"/>
                        <a:pt x="0" y="0"/>
                        <a:pt x="0" y="0"/>
                      </a:cubicBezTo>
                      <a:cubicBezTo>
                        <a:pt x="2" y="2"/>
                        <a:pt x="9" y="8"/>
                        <a:pt x="17" y="8"/>
                      </a:cubicBezTo>
                      <a:cubicBezTo>
                        <a:pt x="26" y="7"/>
                        <a:pt x="39" y="3"/>
                        <a:pt x="49" y="16"/>
                      </a:cubicBezTo>
                      <a:cubicBezTo>
                        <a:pt x="38" y="13"/>
                        <a:pt x="36" y="18"/>
                        <a:pt x="24" y="18"/>
                      </a:cubicBezTo>
                      <a:cubicBezTo>
                        <a:pt x="11" y="17"/>
                        <a:pt x="0" y="0"/>
                        <a:pt x="0"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30" name="Freeform 3766"/>
                <p:cNvSpPr>
                  <a:spLocks/>
                </p:cNvSpPr>
                <p:nvPr/>
              </p:nvSpPr>
              <p:spPr bwMode="auto">
                <a:xfrm>
                  <a:off x="5484000" y="5597525"/>
                  <a:ext cx="23813" cy="241300"/>
                </a:xfrm>
                <a:custGeom>
                  <a:avLst/>
                  <a:gdLst>
                    <a:gd name="T0" fmla="*/ 15 w 15"/>
                    <a:gd name="T1" fmla="*/ 152 h 152"/>
                    <a:gd name="T2" fmla="*/ 7 w 15"/>
                    <a:gd name="T3" fmla="*/ 152 h 152"/>
                    <a:gd name="T4" fmla="*/ 0 w 15"/>
                    <a:gd name="T5" fmla="*/ 0 h 152"/>
                    <a:gd name="T6" fmla="*/ 7 w 15"/>
                    <a:gd name="T7" fmla="*/ 0 h 152"/>
                    <a:gd name="T8" fmla="*/ 15 w 15"/>
                    <a:gd name="T9" fmla="*/ 152 h 152"/>
                  </a:gdLst>
                  <a:ahLst/>
                  <a:cxnLst>
                    <a:cxn ang="0">
                      <a:pos x="T0" y="T1"/>
                    </a:cxn>
                    <a:cxn ang="0">
                      <a:pos x="T2" y="T3"/>
                    </a:cxn>
                    <a:cxn ang="0">
                      <a:pos x="T4" y="T5"/>
                    </a:cxn>
                    <a:cxn ang="0">
                      <a:pos x="T6" y="T7"/>
                    </a:cxn>
                    <a:cxn ang="0">
                      <a:pos x="T8" y="T9"/>
                    </a:cxn>
                  </a:cxnLst>
                  <a:rect l="0" t="0" r="r" b="b"/>
                  <a:pathLst>
                    <a:path w="15" h="152">
                      <a:moveTo>
                        <a:pt x="15" y="152"/>
                      </a:moveTo>
                      <a:lnTo>
                        <a:pt x="7" y="152"/>
                      </a:lnTo>
                      <a:lnTo>
                        <a:pt x="0" y="0"/>
                      </a:lnTo>
                      <a:lnTo>
                        <a:pt x="7" y="0"/>
                      </a:lnTo>
                      <a:lnTo>
                        <a:pt x="15" y="152"/>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31" name="Oval 3774"/>
                <p:cNvSpPr>
                  <a:spLocks noChangeArrowheads="1"/>
                </p:cNvSpPr>
                <p:nvPr/>
              </p:nvSpPr>
              <p:spPr bwMode="auto">
                <a:xfrm>
                  <a:off x="5422087" y="5565775"/>
                  <a:ext cx="134938" cy="139700"/>
                </a:xfrm>
                <a:prstGeom prst="ellipse">
                  <a:avLst/>
                </a:pr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3" name="Freeform 3767"/>
                <p:cNvSpPr>
                  <a:spLocks/>
                </p:cNvSpPr>
                <p:nvPr/>
              </p:nvSpPr>
              <p:spPr bwMode="auto">
                <a:xfrm>
                  <a:off x="5615762" y="5535612"/>
                  <a:ext cx="22225" cy="314325"/>
                </a:xfrm>
                <a:custGeom>
                  <a:avLst/>
                  <a:gdLst>
                    <a:gd name="T0" fmla="*/ 0 w 14"/>
                    <a:gd name="T1" fmla="*/ 198 h 198"/>
                    <a:gd name="T2" fmla="*/ 8 w 14"/>
                    <a:gd name="T3" fmla="*/ 198 h 198"/>
                    <a:gd name="T4" fmla="*/ 14 w 14"/>
                    <a:gd name="T5" fmla="*/ 1 h 198"/>
                    <a:gd name="T6" fmla="*/ 5 w 14"/>
                    <a:gd name="T7" fmla="*/ 0 h 198"/>
                    <a:gd name="T8" fmla="*/ 0 w 14"/>
                    <a:gd name="T9" fmla="*/ 198 h 198"/>
                  </a:gdLst>
                  <a:ahLst/>
                  <a:cxnLst>
                    <a:cxn ang="0">
                      <a:pos x="T0" y="T1"/>
                    </a:cxn>
                    <a:cxn ang="0">
                      <a:pos x="T2" y="T3"/>
                    </a:cxn>
                    <a:cxn ang="0">
                      <a:pos x="T4" y="T5"/>
                    </a:cxn>
                    <a:cxn ang="0">
                      <a:pos x="T6" y="T7"/>
                    </a:cxn>
                    <a:cxn ang="0">
                      <a:pos x="T8" y="T9"/>
                    </a:cxn>
                  </a:cxnLst>
                  <a:rect l="0" t="0" r="r" b="b"/>
                  <a:pathLst>
                    <a:path w="14" h="198">
                      <a:moveTo>
                        <a:pt x="0" y="198"/>
                      </a:moveTo>
                      <a:lnTo>
                        <a:pt x="8" y="198"/>
                      </a:lnTo>
                      <a:lnTo>
                        <a:pt x="14" y="1"/>
                      </a:lnTo>
                      <a:lnTo>
                        <a:pt x="5" y="0"/>
                      </a:lnTo>
                      <a:lnTo>
                        <a:pt x="0" y="198"/>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4" name="Oval 3768"/>
                <p:cNvSpPr>
                  <a:spLocks noChangeArrowheads="1"/>
                </p:cNvSpPr>
                <p:nvPr/>
              </p:nvSpPr>
              <p:spPr bwMode="auto">
                <a:xfrm>
                  <a:off x="5555437" y="5514975"/>
                  <a:ext cx="150813" cy="150812"/>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5" name="Freeform 3769"/>
                <p:cNvSpPr>
                  <a:spLocks/>
                </p:cNvSpPr>
                <p:nvPr/>
              </p:nvSpPr>
              <p:spPr bwMode="auto">
                <a:xfrm>
                  <a:off x="5499875" y="5710237"/>
                  <a:ext cx="90488" cy="47625"/>
                </a:xfrm>
                <a:custGeom>
                  <a:avLst/>
                  <a:gdLst>
                    <a:gd name="T0" fmla="*/ 31 w 44"/>
                    <a:gd name="T1" fmla="*/ 10 h 23"/>
                    <a:gd name="T2" fmla="*/ 44 w 44"/>
                    <a:gd name="T3" fmla="*/ 0 h 23"/>
                    <a:gd name="T4" fmla="*/ 16 w 44"/>
                    <a:gd name="T5" fmla="*/ 2 h 23"/>
                    <a:gd name="T6" fmla="*/ 2 w 44"/>
                    <a:gd name="T7" fmla="*/ 23 h 23"/>
                    <a:gd name="T8" fmla="*/ 31 w 44"/>
                    <a:gd name="T9" fmla="*/ 10 h 23"/>
                  </a:gdLst>
                  <a:ahLst/>
                  <a:cxnLst>
                    <a:cxn ang="0">
                      <a:pos x="T0" y="T1"/>
                    </a:cxn>
                    <a:cxn ang="0">
                      <a:pos x="T2" y="T3"/>
                    </a:cxn>
                    <a:cxn ang="0">
                      <a:pos x="T4" y="T5"/>
                    </a:cxn>
                    <a:cxn ang="0">
                      <a:pos x="T6" y="T7"/>
                    </a:cxn>
                    <a:cxn ang="0">
                      <a:pos x="T8" y="T9"/>
                    </a:cxn>
                  </a:cxnLst>
                  <a:rect l="0" t="0" r="r" b="b"/>
                  <a:pathLst>
                    <a:path w="44" h="23">
                      <a:moveTo>
                        <a:pt x="31" y="10"/>
                      </a:moveTo>
                      <a:cubicBezTo>
                        <a:pt x="38" y="9"/>
                        <a:pt x="43" y="2"/>
                        <a:pt x="44" y="0"/>
                      </a:cubicBezTo>
                      <a:cubicBezTo>
                        <a:pt x="37" y="9"/>
                        <a:pt x="29" y="0"/>
                        <a:pt x="16" y="2"/>
                      </a:cubicBezTo>
                      <a:cubicBezTo>
                        <a:pt x="0" y="4"/>
                        <a:pt x="2" y="23"/>
                        <a:pt x="2" y="23"/>
                      </a:cubicBezTo>
                      <a:cubicBezTo>
                        <a:pt x="10" y="9"/>
                        <a:pt x="22" y="11"/>
                        <a:pt x="31" y="10"/>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6" name="Freeform 3770"/>
                <p:cNvSpPr>
                  <a:spLocks/>
                </p:cNvSpPr>
                <p:nvPr/>
              </p:nvSpPr>
              <p:spPr bwMode="auto">
                <a:xfrm>
                  <a:off x="5504637" y="5710237"/>
                  <a:ext cx="85725" cy="47625"/>
                </a:xfrm>
                <a:custGeom>
                  <a:avLst/>
                  <a:gdLst>
                    <a:gd name="T0" fmla="*/ 42 w 42"/>
                    <a:gd name="T1" fmla="*/ 0 h 23"/>
                    <a:gd name="T2" fmla="*/ 42 w 42"/>
                    <a:gd name="T3" fmla="*/ 0 h 23"/>
                    <a:gd name="T4" fmla="*/ 28 w 42"/>
                    <a:gd name="T5" fmla="*/ 10 h 23"/>
                    <a:gd name="T6" fmla="*/ 0 w 42"/>
                    <a:gd name="T7" fmla="*/ 23 h 23"/>
                    <a:gd name="T8" fmla="*/ 24 w 42"/>
                    <a:gd name="T9" fmla="*/ 21 h 23"/>
                    <a:gd name="T10" fmla="*/ 42 w 42"/>
                    <a:gd name="T11" fmla="*/ 0 h 23"/>
                  </a:gdLst>
                  <a:ahLst/>
                  <a:cxnLst>
                    <a:cxn ang="0">
                      <a:pos x="T0" y="T1"/>
                    </a:cxn>
                    <a:cxn ang="0">
                      <a:pos x="T2" y="T3"/>
                    </a:cxn>
                    <a:cxn ang="0">
                      <a:pos x="T4" y="T5"/>
                    </a:cxn>
                    <a:cxn ang="0">
                      <a:pos x="T6" y="T7"/>
                    </a:cxn>
                    <a:cxn ang="0">
                      <a:pos x="T8" y="T9"/>
                    </a:cxn>
                    <a:cxn ang="0">
                      <a:pos x="T10" y="T11"/>
                    </a:cxn>
                  </a:cxnLst>
                  <a:rect l="0" t="0" r="r" b="b"/>
                  <a:pathLst>
                    <a:path w="42" h="23">
                      <a:moveTo>
                        <a:pt x="42" y="0"/>
                      </a:moveTo>
                      <a:cubicBezTo>
                        <a:pt x="42" y="0"/>
                        <a:pt x="42" y="0"/>
                        <a:pt x="42" y="0"/>
                      </a:cubicBezTo>
                      <a:cubicBezTo>
                        <a:pt x="41" y="2"/>
                        <a:pt x="36" y="9"/>
                        <a:pt x="28" y="10"/>
                      </a:cubicBezTo>
                      <a:cubicBezTo>
                        <a:pt x="20" y="11"/>
                        <a:pt x="7" y="9"/>
                        <a:pt x="0" y="23"/>
                      </a:cubicBezTo>
                      <a:cubicBezTo>
                        <a:pt x="10" y="19"/>
                        <a:pt x="13" y="23"/>
                        <a:pt x="24" y="21"/>
                      </a:cubicBezTo>
                      <a:cubicBezTo>
                        <a:pt x="36" y="18"/>
                        <a:pt x="42" y="0"/>
                        <a:pt x="42"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7" name="Freeform 3771"/>
                <p:cNvSpPr>
                  <a:spLocks/>
                </p:cNvSpPr>
                <p:nvPr/>
              </p:nvSpPr>
              <p:spPr bwMode="auto">
                <a:xfrm>
                  <a:off x="5628462" y="5715000"/>
                  <a:ext cx="92075" cy="41275"/>
                </a:xfrm>
                <a:custGeom>
                  <a:avLst/>
                  <a:gdLst>
                    <a:gd name="T0" fmla="*/ 30 w 45"/>
                    <a:gd name="T1" fmla="*/ 11 h 20"/>
                    <a:gd name="T2" fmla="*/ 45 w 45"/>
                    <a:gd name="T3" fmla="*/ 3 h 20"/>
                    <a:gd name="T4" fmla="*/ 17 w 45"/>
                    <a:gd name="T5" fmla="*/ 1 h 20"/>
                    <a:gd name="T6" fmla="*/ 0 w 45"/>
                    <a:gd name="T7" fmla="*/ 20 h 20"/>
                    <a:gd name="T8" fmla="*/ 30 w 45"/>
                    <a:gd name="T9" fmla="*/ 11 h 20"/>
                  </a:gdLst>
                  <a:ahLst/>
                  <a:cxnLst>
                    <a:cxn ang="0">
                      <a:pos x="T0" y="T1"/>
                    </a:cxn>
                    <a:cxn ang="0">
                      <a:pos x="T2" y="T3"/>
                    </a:cxn>
                    <a:cxn ang="0">
                      <a:pos x="T4" y="T5"/>
                    </a:cxn>
                    <a:cxn ang="0">
                      <a:pos x="T6" y="T7"/>
                    </a:cxn>
                    <a:cxn ang="0">
                      <a:pos x="T8" y="T9"/>
                    </a:cxn>
                  </a:cxnLst>
                  <a:rect l="0" t="0" r="r" b="b"/>
                  <a:pathLst>
                    <a:path w="45" h="20">
                      <a:moveTo>
                        <a:pt x="30" y="11"/>
                      </a:moveTo>
                      <a:cubicBezTo>
                        <a:pt x="37" y="11"/>
                        <a:pt x="43" y="5"/>
                        <a:pt x="45" y="3"/>
                      </a:cubicBezTo>
                      <a:cubicBezTo>
                        <a:pt x="36" y="11"/>
                        <a:pt x="30" y="1"/>
                        <a:pt x="17" y="1"/>
                      </a:cubicBezTo>
                      <a:cubicBezTo>
                        <a:pt x="0" y="0"/>
                        <a:pt x="0" y="20"/>
                        <a:pt x="0" y="20"/>
                      </a:cubicBezTo>
                      <a:cubicBezTo>
                        <a:pt x="9" y="8"/>
                        <a:pt x="21" y="11"/>
                        <a:pt x="30" y="11"/>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8" name="Freeform 3772"/>
                <p:cNvSpPr>
                  <a:spLocks/>
                </p:cNvSpPr>
                <p:nvPr/>
              </p:nvSpPr>
              <p:spPr bwMode="auto">
                <a:xfrm>
                  <a:off x="5628462" y="5721350"/>
                  <a:ext cx="92075" cy="39687"/>
                </a:xfrm>
                <a:custGeom>
                  <a:avLst/>
                  <a:gdLst>
                    <a:gd name="T0" fmla="*/ 45 w 45"/>
                    <a:gd name="T1" fmla="*/ 0 h 19"/>
                    <a:gd name="T2" fmla="*/ 45 w 45"/>
                    <a:gd name="T3" fmla="*/ 0 h 19"/>
                    <a:gd name="T4" fmla="*/ 30 w 45"/>
                    <a:gd name="T5" fmla="*/ 8 h 19"/>
                    <a:gd name="T6" fmla="*/ 0 w 45"/>
                    <a:gd name="T7" fmla="*/ 17 h 19"/>
                    <a:gd name="T8" fmla="*/ 24 w 45"/>
                    <a:gd name="T9" fmla="*/ 18 h 19"/>
                    <a:gd name="T10" fmla="*/ 45 w 45"/>
                    <a:gd name="T11" fmla="*/ 0 h 19"/>
                  </a:gdLst>
                  <a:ahLst/>
                  <a:cxnLst>
                    <a:cxn ang="0">
                      <a:pos x="T0" y="T1"/>
                    </a:cxn>
                    <a:cxn ang="0">
                      <a:pos x="T2" y="T3"/>
                    </a:cxn>
                    <a:cxn ang="0">
                      <a:pos x="T4" y="T5"/>
                    </a:cxn>
                    <a:cxn ang="0">
                      <a:pos x="T6" y="T7"/>
                    </a:cxn>
                    <a:cxn ang="0">
                      <a:pos x="T8" y="T9"/>
                    </a:cxn>
                    <a:cxn ang="0">
                      <a:pos x="T10" y="T11"/>
                    </a:cxn>
                  </a:cxnLst>
                  <a:rect l="0" t="0" r="r" b="b"/>
                  <a:pathLst>
                    <a:path w="45" h="19">
                      <a:moveTo>
                        <a:pt x="45" y="0"/>
                      </a:moveTo>
                      <a:cubicBezTo>
                        <a:pt x="45" y="0"/>
                        <a:pt x="45" y="0"/>
                        <a:pt x="45" y="0"/>
                      </a:cubicBezTo>
                      <a:cubicBezTo>
                        <a:pt x="43" y="2"/>
                        <a:pt x="37" y="8"/>
                        <a:pt x="30" y="8"/>
                      </a:cubicBezTo>
                      <a:cubicBezTo>
                        <a:pt x="21" y="8"/>
                        <a:pt x="9" y="5"/>
                        <a:pt x="0" y="17"/>
                      </a:cubicBezTo>
                      <a:cubicBezTo>
                        <a:pt x="10" y="14"/>
                        <a:pt x="12" y="19"/>
                        <a:pt x="24" y="18"/>
                      </a:cubicBezTo>
                      <a:cubicBezTo>
                        <a:pt x="36" y="17"/>
                        <a:pt x="45" y="0"/>
                        <a:pt x="45"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9" name="Freeform 3773"/>
                <p:cNvSpPr>
                  <a:spLocks/>
                </p:cNvSpPr>
                <p:nvPr/>
              </p:nvSpPr>
              <p:spPr bwMode="auto">
                <a:xfrm>
                  <a:off x="5404625" y="5805487"/>
                  <a:ext cx="301625" cy="63500"/>
                </a:xfrm>
                <a:custGeom>
                  <a:avLst/>
                  <a:gdLst>
                    <a:gd name="T0" fmla="*/ 73 w 146"/>
                    <a:gd name="T1" fmla="*/ 0 h 30"/>
                    <a:gd name="T2" fmla="*/ 35 w 146"/>
                    <a:gd name="T3" fmla="*/ 14 h 30"/>
                    <a:gd name="T4" fmla="*/ 0 w 146"/>
                    <a:gd name="T5" fmla="*/ 30 h 30"/>
                    <a:gd name="T6" fmla="*/ 146 w 146"/>
                    <a:gd name="T7" fmla="*/ 30 h 30"/>
                    <a:gd name="T8" fmla="*/ 111 w 146"/>
                    <a:gd name="T9" fmla="*/ 14 h 30"/>
                    <a:gd name="T10" fmla="*/ 73 w 146"/>
                    <a:gd name="T11" fmla="*/ 0 h 30"/>
                  </a:gdLst>
                  <a:ahLst/>
                  <a:cxnLst>
                    <a:cxn ang="0">
                      <a:pos x="T0" y="T1"/>
                    </a:cxn>
                    <a:cxn ang="0">
                      <a:pos x="T2" y="T3"/>
                    </a:cxn>
                    <a:cxn ang="0">
                      <a:pos x="T4" y="T5"/>
                    </a:cxn>
                    <a:cxn ang="0">
                      <a:pos x="T6" y="T7"/>
                    </a:cxn>
                    <a:cxn ang="0">
                      <a:pos x="T8" y="T9"/>
                    </a:cxn>
                    <a:cxn ang="0">
                      <a:pos x="T10" y="T11"/>
                    </a:cxn>
                  </a:cxnLst>
                  <a:rect l="0" t="0" r="r" b="b"/>
                  <a:pathLst>
                    <a:path w="146" h="30">
                      <a:moveTo>
                        <a:pt x="73" y="0"/>
                      </a:moveTo>
                      <a:cubicBezTo>
                        <a:pt x="59" y="5"/>
                        <a:pt x="47" y="9"/>
                        <a:pt x="35" y="14"/>
                      </a:cubicBezTo>
                      <a:cubicBezTo>
                        <a:pt x="22" y="19"/>
                        <a:pt x="11" y="24"/>
                        <a:pt x="0" y="30"/>
                      </a:cubicBezTo>
                      <a:cubicBezTo>
                        <a:pt x="25" y="30"/>
                        <a:pt x="122" y="30"/>
                        <a:pt x="146" y="30"/>
                      </a:cubicBezTo>
                      <a:cubicBezTo>
                        <a:pt x="134" y="24"/>
                        <a:pt x="123" y="19"/>
                        <a:pt x="111" y="14"/>
                      </a:cubicBezTo>
                      <a:cubicBezTo>
                        <a:pt x="98" y="9"/>
                        <a:pt x="86" y="5"/>
                        <a:pt x="73"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470" name="Freeform 3775"/>
              <p:cNvSpPr>
                <a:spLocks/>
              </p:cNvSpPr>
              <p:nvPr/>
            </p:nvSpPr>
            <p:spPr bwMode="auto">
              <a:xfrm>
                <a:off x="5738000" y="6242050"/>
                <a:ext cx="906463" cy="334962"/>
              </a:xfrm>
              <a:custGeom>
                <a:avLst/>
                <a:gdLst>
                  <a:gd name="T0" fmla="*/ 372 w 439"/>
                  <a:gd name="T1" fmla="*/ 162 h 162"/>
                  <a:gd name="T2" fmla="*/ 67 w 439"/>
                  <a:gd name="T3" fmla="*/ 162 h 162"/>
                  <a:gd name="T4" fmla="*/ 0 w 439"/>
                  <a:gd name="T5" fmla="*/ 81 h 162"/>
                  <a:gd name="T6" fmla="*/ 0 w 439"/>
                  <a:gd name="T7" fmla="*/ 80 h 162"/>
                  <a:gd name="T8" fmla="*/ 67 w 439"/>
                  <a:gd name="T9" fmla="*/ 0 h 162"/>
                  <a:gd name="T10" fmla="*/ 372 w 439"/>
                  <a:gd name="T11" fmla="*/ 0 h 162"/>
                  <a:gd name="T12" fmla="*/ 439 w 439"/>
                  <a:gd name="T13" fmla="*/ 80 h 162"/>
                  <a:gd name="T14" fmla="*/ 439 w 439"/>
                  <a:gd name="T15" fmla="*/ 81 h 162"/>
                  <a:gd name="T16" fmla="*/ 372 w 439"/>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162">
                    <a:moveTo>
                      <a:pt x="372" y="162"/>
                    </a:moveTo>
                    <a:cubicBezTo>
                      <a:pt x="67" y="162"/>
                      <a:pt x="67" y="162"/>
                      <a:pt x="67" y="162"/>
                    </a:cubicBezTo>
                    <a:cubicBezTo>
                      <a:pt x="30" y="162"/>
                      <a:pt x="0" y="126"/>
                      <a:pt x="0" y="81"/>
                    </a:cubicBezTo>
                    <a:cubicBezTo>
                      <a:pt x="0" y="80"/>
                      <a:pt x="0" y="80"/>
                      <a:pt x="0" y="80"/>
                    </a:cubicBezTo>
                    <a:cubicBezTo>
                      <a:pt x="0" y="36"/>
                      <a:pt x="30" y="0"/>
                      <a:pt x="67" y="0"/>
                    </a:cubicBezTo>
                    <a:cubicBezTo>
                      <a:pt x="372" y="0"/>
                      <a:pt x="372" y="0"/>
                      <a:pt x="372" y="0"/>
                    </a:cubicBezTo>
                    <a:cubicBezTo>
                      <a:pt x="409" y="0"/>
                      <a:pt x="439" y="36"/>
                      <a:pt x="439" y="80"/>
                    </a:cubicBezTo>
                    <a:cubicBezTo>
                      <a:pt x="439" y="81"/>
                      <a:pt x="439" y="81"/>
                      <a:pt x="439" y="81"/>
                    </a:cubicBezTo>
                    <a:cubicBezTo>
                      <a:pt x="439" y="126"/>
                      <a:pt x="409" y="162"/>
                      <a:pt x="372" y="162"/>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1" name="Group 50"/>
              <p:cNvGrpSpPr/>
              <p:nvPr/>
            </p:nvGrpSpPr>
            <p:grpSpPr>
              <a:xfrm>
                <a:off x="6599237" y="5326062"/>
                <a:ext cx="685800" cy="482600"/>
                <a:chOff x="6476187" y="5402262"/>
                <a:chExt cx="685800" cy="482600"/>
              </a:xfrm>
            </p:grpSpPr>
            <p:sp>
              <p:nvSpPr>
                <p:cNvPr id="433" name="Freeform 3463"/>
                <p:cNvSpPr>
                  <a:spLocks/>
                </p:cNvSpPr>
                <p:nvPr/>
              </p:nvSpPr>
              <p:spPr bwMode="auto">
                <a:xfrm>
                  <a:off x="7025462" y="5789612"/>
                  <a:ext cx="25400" cy="7937"/>
                </a:xfrm>
                <a:custGeom>
                  <a:avLst/>
                  <a:gdLst>
                    <a:gd name="T0" fmla="*/ 12 w 12"/>
                    <a:gd name="T1" fmla="*/ 1 h 4"/>
                    <a:gd name="T2" fmla="*/ 9 w 12"/>
                    <a:gd name="T3" fmla="*/ 4 h 4"/>
                    <a:gd name="T4" fmla="*/ 4 w 12"/>
                    <a:gd name="T5" fmla="*/ 4 h 4"/>
                    <a:gd name="T6" fmla="*/ 0 w 12"/>
                    <a:gd name="T7" fmla="*/ 1 h 4"/>
                    <a:gd name="T8" fmla="*/ 0 w 12"/>
                    <a:gd name="T9" fmla="*/ 1 h 4"/>
                    <a:gd name="T10" fmla="*/ 4 w 12"/>
                    <a:gd name="T11" fmla="*/ 0 h 4"/>
                    <a:gd name="T12" fmla="*/ 9 w 12"/>
                    <a:gd name="T13" fmla="*/ 0 h 4"/>
                    <a:gd name="T14" fmla="*/ 12 w 1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12" y="1"/>
                      </a:moveTo>
                      <a:cubicBezTo>
                        <a:pt x="12" y="2"/>
                        <a:pt x="10" y="4"/>
                        <a:pt x="9" y="4"/>
                      </a:cubicBezTo>
                      <a:cubicBezTo>
                        <a:pt x="4" y="4"/>
                        <a:pt x="4" y="4"/>
                        <a:pt x="4" y="4"/>
                      </a:cubicBezTo>
                      <a:cubicBezTo>
                        <a:pt x="2" y="4"/>
                        <a:pt x="0" y="2"/>
                        <a:pt x="0" y="1"/>
                      </a:cubicBezTo>
                      <a:cubicBezTo>
                        <a:pt x="0" y="1"/>
                        <a:pt x="0" y="1"/>
                        <a:pt x="0" y="1"/>
                      </a:cubicBezTo>
                      <a:cubicBezTo>
                        <a:pt x="0" y="0"/>
                        <a:pt x="2" y="0"/>
                        <a:pt x="4" y="0"/>
                      </a:cubicBezTo>
                      <a:cubicBezTo>
                        <a:pt x="9" y="0"/>
                        <a:pt x="9" y="0"/>
                        <a:pt x="9" y="0"/>
                      </a:cubicBezTo>
                      <a:cubicBezTo>
                        <a:pt x="10" y="0"/>
                        <a:pt x="12" y="0"/>
                        <a:pt x="12" y="1"/>
                      </a:cubicBez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5" name="Freeform 3745"/>
                <p:cNvSpPr>
                  <a:spLocks/>
                </p:cNvSpPr>
                <p:nvPr/>
              </p:nvSpPr>
              <p:spPr bwMode="auto">
                <a:xfrm>
                  <a:off x="6476187" y="5402262"/>
                  <a:ext cx="685800" cy="454025"/>
                </a:xfrm>
                <a:custGeom>
                  <a:avLst/>
                  <a:gdLst>
                    <a:gd name="T0" fmla="*/ 279 w 332"/>
                    <a:gd name="T1" fmla="*/ 94 h 219"/>
                    <a:gd name="T2" fmla="*/ 279 w 332"/>
                    <a:gd name="T3" fmla="*/ 89 h 219"/>
                    <a:gd name="T4" fmla="*/ 186 w 332"/>
                    <a:gd name="T5" fmla="*/ 0 h 219"/>
                    <a:gd name="T6" fmla="*/ 111 w 332"/>
                    <a:gd name="T7" fmla="*/ 40 h 219"/>
                    <a:gd name="T8" fmla="*/ 84 w 332"/>
                    <a:gd name="T9" fmla="*/ 31 h 219"/>
                    <a:gd name="T10" fmla="*/ 58 w 332"/>
                    <a:gd name="T11" fmla="*/ 40 h 219"/>
                    <a:gd name="T12" fmla="*/ 31 w 332"/>
                    <a:gd name="T13" fmla="*/ 85 h 219"/>
                    <a:gd name="T14" fmla="*/ 0 w 332"/>
                    <a:gd name="T15" fmla="*/ 147 h 219"/>
                    <a:gd name="T16" fmla="*/ 62 w 332"/>
                    <a:gd name="T17" fmla="*/ 219 h 219"/>
                    <a:gd name="T18" fmla="*/ 71 w 332"/>
                    <a:gd name="T19" fmla="*/ 219 h 219"/>
                    <a:gd name="T20" fmla="*/ 80 w 332"/>
                    <a:gd name="T21" fmla="*/ 219 h 219"/>
                    <a:gd name="T22" fmla="*/ 226 w 332"/>
                    <a:gd name="T23" fmla="*/ 219 h 219"/>
                    <a:gd name="T24" fmla="*/ 230 w 332"/>
                    <a:gd name="T25" fmla="*/ 219 h 219"/>
                    <a:gd name="T26" fmla="*/ 235 w 332"/>
                    <a:gd name="T27" fmla="*/ 219 h 219"/>
                    <a:gd name="T28" fmla="*/ 244 w 332"/>
                    <a:gd name="T29" fmla="*/ 219 h 219"/>
                    <a:gd name="T30" fmla="*/ 270 w 332"/>
                    <a:gd name="T31" fmla="*/ 219 h 219"/>
                    <a:gd name="T32" fmla="*/ 332 w 332"/>
                    <a:gd name="T33" fmla="*/ 156 h 219"/>
                    <a:gd name="T34" fmla="*/ 279 w 332"/>
                    <a:gd name="T35" fmla="*/ 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219">
                      <a:moveTo>
                        <a:pt x="279" y="94"/>
                      </a:moveTo>
                      <a:cubicBezTo>
                        <a:pt x="279" y="94"/>
                        <a:pt x="279" y="94"/>
                        <a:pt x="279" y="89"/>
                      </a:cubicBezTo>
                      <a:cubicBezTo>
                        <a:pt x="279" y="40"/>
                        <a:pt x="239" y="0"/>
                        <a:pt x="186" y="0"/>
                      </a:cubicBezTo>
                      <a:cubicBezTo>
                        <a:pt x="155" y="0"/>
                        <a:pt x="129" y="13"/>
                        <a:pt x="111" y="40"/>
                      </a:cubicBezTo>
                      <a:cubicBezTo>
                        <a:pt x="102" y="36"/>
                        <a:pt x="93" y="31"/>
                        <a:pt x="84" y="31"/>
                      </a:cubicBezTo>
                      <a:cubicBezTo>
                        <a:pt x="76" y="31"/>
                        <a:pt x="67" y="36"/>
                        <a:pt x="58" y="40"/>
                      </a:cubicBezTo>
                      <a:cubicBezTo>
                        <a:pt x="40" y="54"/>
                        <a:pt x="31" y="67"/>
                        <a:pt x="31" y="85"/>
                      </a:cubicBezTo>
                      <a:cubicBezTo>
                        <a:pt x="14" y="98"/>
                        <a:pt x="0" y="121"/>
                        <a:pt x="0" y="147"/>
                      </a:cubicBezTo>
                      <a:cubicBezTo>
                        <a:pt x="0" y="183"/>
                        <a:pt x="27" y="214"/>
                        <a:pt x="62" y="219"/>
                      </a:cubicBezTo>
                      <a:cubicBezTo>
                        <a:pt x="67" y="219"/>
                        <a:pt x="71" y="219"/>
                        <a:pt x="71" y="219"/>
                      </a:cubicBezTo>
                      <a:cubicBezTo>
                        <a:pt x="76" y="219"/>
                        <a:pt x="76" y="219"/>
                        <a:pt x="80" y="219"/>
                      </a:cubicBezTo>
                      <a:cubicBezTo>
                        <a:pt x="111" y="219"/>
                        <a:pt x="191" y="219"/>
                        <a:pt x="226" y="219"/>
                      </a:cubicBezTo>
                      <a:cubicBezTo>
                        <a:pt x="230" y="219"/>
                        <a:pt x="230" y="219"/>
                        <a:pt x="230" y="219"/>
                      </a:cubicBezTo>
                      <a:cubicBezTo>
                        <a:pt x="235" y="219"/>
                        <a:pt x="235" y="219"/>
                        <a:pt x="235" y="219"/>
                      </a:cubicBezTo>
                      <a:cubicBezTo>
                        <a:pt x="244" y="219"/>
                        <a:pt x="244" y="219"/>
                        <a:pt x="244" y="219"/>
                      </a:cubicBezTo>
                      <a:cubicBezTo>
                        <a:pt x="270" y="219"/>
                        <a:pt x="270" y="219"/>
                        <a:pt x="270" y="219"/>
                      </a:cubicBezTo>
                      <a:cubicBezTo>
                        <a:pt x="305" y="219"/>
                        <a:pt x="332" y="192"/>
                        <a:pt x="332" y="156"/>
                      </a:cubicBezTo>
                      <a:cubicBezTo>
                        <a:pt x="332" y="125"/>
                        <a:pt x="305" y="98"/>
                        <a:pt x="279" y="94"/>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6" name="Freeform 3746"/>
                <p:cNvSpPr>
                  <a:spLocks/>
                </p:cNvSpPr>
                <p:nvPr/>
              </p:nvSpPr>
              <p:spPr bwMode="auto">
                <a:xfrm>
                  <a:off x="6780987" y="5735637"/>
                  <a:ext cx="142875" cy="17463"/>
                </a:xfrm>
                <a:custGeom>
                  <a:avLst/>
                  <a:gdLst>
                    <a:gd name="T0" fmla="*/ 0 w 90"/>
                    <a:gd name="T1" fmla="*/ 0 h 11"/>
                    <a:gd name="T2" fmla="*/ 90 w 90"/>
                    <a:gd name="T3" fmla="*/ 0 h 11"/>
                    <a:gd name="T4" fmla="*/ 90 w 90"/>
                    <a:gd name="T5" fmla="*/ 11 h 11"/>
                    <a:gd name="T6" fmla="*/ 0 w 90"/>
                    <a:gd name="T7" fmla="*/ 11 h 11"/>
                    <a:gd name="T8" fmla="*/ 0 w 90"/>
                    <a:gd name="T9" fmla="*/ 0 h 11"/>
                    <a:gd name="T10" fmla="*/ 0 w 90"/>
                    <a:gd name="T11" fmla="*/ 0 h 11"/>
                  </a:gdLst>
                  <a:ahLst/>
                  <a:cxnLst>
                    <a:cxn ang="0">
                      <a:pos x="T0" y="T1"/>
                    </a:cxn>
                    <a:cxn ang="0">
                      <a:pos x="T2" y="T3"/>
                    </a:cxn>
                    <a:cxn ang="0">
                      <a:pos x="T4" y="T5"/>
                    </a:cxn>
                    <a:cxn ang="0">
                      <a:pos x="T6" y="T7"/>
                    </a:cxn>
                    <a:cxn ang="0">
                      <a:pos x="T8" y="T9"/>
                    </a:cxn>
                    <a:cxn ang="0">
                      <a:pos x="T10" y="T11"/>
                    </a:cxn>
                  </a:cxnLst>
                  <a:rect l="0" t="0" r="r" b="b"/>
                  <a:pathLst>
                    <a:path w="90" h="11">
                      <a:moveTo>
                        <a:pt x="0" y="0"/>
                      </a:moveTo>
                      <a:lnTo>
                        <a:pt x="90" y="0"/>
                      </a:lnTo>
                      <a:lnTo>
                        <a:pt x="90" y="11"/>
                      </a:lnTo>
                      <a:lnTo>
                        <a:pt x="0" y="11"/>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7" name="Freeform 3747"/>
                <p:cNvSpPr>
                  <a:spLocks/>
                </p:cNvSpPr>
                <p:nvPr/>
              </p:nvSpPr>
              <p:spPr bwMode="auto">
                <a:xfrm>
                  <a:off x="6709550" y="5518150"/>
                  <a:ext cx="287338" cy="174625"/>
                </a:xfrm>
                <a:custGeom>
                  <a:avLst/>
                  <a:gdLst>
                    <a:gd name="T0" fmla="*/ 139 w 139"/>
                    <a:gd name="T1" fmla="*/ 79 h 84"/>
                    <a:gd name="T2" fmla="*/ 135 w 139"/>
                    <a:gd name="T3" fmla="*/ 84 h 84"/>
                    <a:gd name="T4" fmla="*/ 4 w 139"/>
                    <a:gd name="T5" fmla="*/ 84 h 84"/>
                    <a:gd name="T6" fmla="*/ 0 w 139"/>
                    <a:gd name="T7" fmla="*/ 79 h 84"/>
                    <a:gd name="T8" fmla="*/ 0 w 139"/>
                    <a:gd name="T9" fmla="*/ 4 h 84"/>
                    <a:gd name="T10" fmla="*/ 4 w 139"/>
                    <a:gd name="T11" fmla="*/ 0 h 84"/>
                    <a:gd name="T12" fmla="*/ 135 w 139"/>
                    <a:gd name="T13" fmla="*/ 0 h 84"/>
                    <a:gd name="T14" fmla="*/ 139 w 139"/>
                    <a:gd name="T15" fmla="*/ 4 h 84"/>
                    <a:gd name="T16" fmla="*/ 139 w 139"/>
                    <a:gd name="T17" fmla="*/ 79 h 84"/>
                    <a:gd name="T18" fmla="*/ 139 w 139"/>
                    <a:gd name="T19"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139" y="79"/>
                      </a:moveTo>
                      <a:cubicBezTo>
                        <a:pt x="139" y="82"/>
                        <a:pt x="137" y="84"/>
                        <a:pt x="135" y="84"/>
                      </a:cubicBezTo>
                      <a:cubicBezTo>
                        <a:pt x="4" y="84"/>
                        <a:pt x="4" y="84"/>
                        <a:pt x="4" y="84"/>
                      </a:cubicBezTo>
                      <a:cubicBezTo>
                        <a:pt x="1" y="84"/>
                        <a:pt x="0" y="82"/>
                        <a:pt x="0" y="79"/>
                      </a:cubicBezTo>
                      <a:cubicBezTo>
                        <a:pt x="0" y="4"/>
                        <a:pt x="0" y="4"/>
                        <a:pt x="0" y="4"/>
                      </a:cubicBezTo>
                      <a:cubicBezTo>
                        <a:pt x="0" y="1"/>
                        <a:pt x="1" y="0"/>
                        <a:pt x="4" y="0"/>
                      </a:cubicBezTo>
                      <a:cubicBezTo>
                        <a:pt x="135" y="0"/>
                        <a:pt x="135" y="0"/>
                        <a:pt x="135" y="0"/>
                      </a:cubicBezTo>
                      <a:cubicBezTo>
                        <a:pt x="137" y="0"/>
                        <a:pt x="139" y="1"/>
                        <a:pt x="139" y="4"/>
                      </a:cubicBezTo>
                      <a:cubicBezTo>
                        <a:pt x="139" y="79"/>
                        <a:pt x="139" y="79"/>
                        <a:pt x="139" y="79"/>
                      </a:cubicBezTo>
                      <a:cubicBezTo>
                        <a:pt x="139" y="79"/>
                        <a:pt x="139" y="79"/>
                        <a:pt x="139" y="79"/>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8" name="Freeform 3748"/>
                <p:cNvSpPr>
                  <a:spLocks/>
                </p:cNvSpPr>
                <p:nvPr/>
              </p:nvSpPr>
              <p:spPr bwMode="auto">
                <a:xfrm>
                  <a:off x="6736537" y="5537200"/>
                  <a:ext cx="233363" cy="130175"/>
                </a:xfrm>
                <a:custGeom>
                  <a:avLst/>
                  <a:gdLst>
                    <a:gd name="T0" fmla="*/ 113 w 113"/>
                    <a:gd name="T1" fmla="*/ 60 h 63"/>
                    <a:gd name="T2" fmla="*/ 112 w 113"/>
                    <a:gd name="T3" fmla="*/ 63 h 63"/>
                    <a:gd name="T4" fmla="*/ 1 w 113"/>
                    <a:gd name="T5" fmla="*/ 63 h 63"/>
                    <a:gd name="T6" fmla="*/ 0 w 113"/>
                    <a:gd name="T7" fmla="*/ 60 h 63"/>
                    <a:gd name="T8" fmla="*/ 0 w 113"/>
                    <a:gd name="T9" fmla="*/ 1 h 63"/>
                    <a:gd name="T10" fmla="*/ 1 w 113"/>
                    <a:gd name="T11" fmla="*/ 0 h 63"/>
                    <a:gd name="T12" fmla="*/ 112 w 113"/>
                    <a:gd name="T13" fmla="*/ 0 h 63"/>
                    <a:gd name="T14" fmla="*/ 113 w 113"/>
                    <a:gd name="T15" fmla="*/ 1 h 63"/>
                    <a:gd name="T16" fmla="*/ 113 w 113"/>
                    <a:gd name="T17" fmla="*/ 60 h 63"/>
                    <a:gd name="T18" fmla="*/ 113 w 113"/>
                    <a:gd name="T19"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63">
                      <a:moveTo>
                        <a:pt x="113" y="60"/>
                      </a:moveTo>
                      <a:cubicBezTo>
                        <a:pt x="113" y="61"/>
                        <a:pt x="112" y="63"/>
                        <a:pt x="112" y="63"/>
                      </a:cubicBezTo>
                      <a:cubicBezTo>
                        <a:pt x="1" y="63"/>
                        <a:pt x="1" y="63"/>
                        <a:pt x="1" y="63"/>
                      </a:cubicBezTo>
                      <a:cubicBezTo>
                        <a:pt x="0" y="63"/>
                        <a:pt x="0" y="61"/>
                        <a:pt x="0" y="60"/>
                      </a:cubicBezTo>
                      <a:cubicBezTo>
                        <a:pt x="0" y="1"/>
                        <a:pt x="0" y="1"/>
                        <a:pt x="0" y="1"/>
                      </a:cubicBezTo>
                      <a:cubicBezTo>
                        <a:pt x="0" y="0"/>
                        <a:pt x="0" y="0"/>
                        <a:pt x="1" y="0"/>
                      </a:cubicBezTo>
                      <a:cubicBezTo>
                        <a:pt x="112" y="0"/>
                        <a:pt x="112" y="0"/>
                        <a:pt x="112" y="0"/>
                      </a:cubicBezTo>
                      <a:cubicBezTo>
                        <a:pt x="112" y="0"/>
                        <a:pt x="113" y="0"/>
                        <a:pt x="113" y="1"/>
                      </a:cubicBezTo>
                      <a:cubicBezTo>
                        <a:pt x="113" y="60"/>
                        <a:pt x="113" y="60"/>
                        <a:pt x="113" y="60"/>
                      </a:cubicBezTo>
                      <a:cubicBezTo>
                        <a:pt x="113" y="60"/>
                        <a:pt x="113" y="60"/>
                        <a:pt x="113" y="6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9" name="Freeform 3749"/>
                <p:cNvSpPr>
                  <a:spLocks/>
                </p:cNvSpPr>
                <p:nvPr/>
              </p:nvSpPr>
              <p:spPr bwMode="auto">
                <a:xfrm>
                  <a:off x="6836550" y="5688012"/>
                  <a:ext cx="33338" cy="47625"/>
                </a:xfrm>
                <a:custGeom>
                  <a:avLst/>
                  <a:gdLst>
                    <a:gd name="T0" fmla="*/ 0 w 21"/>
                    <a:gd name="T1" fmla="*/ 0 h 30"/>
                    <a:gd name="T2" fmla="*/ 21 w 21"/>
                    <a:gd name="T3" fmla="*/ 0 h 30"/>
                    <a:gd name="T4" fmla="*/ 21 w 21"/>
                    <a:gd name="T5" fmla="*/ 30 h 30"/>
                    <a:gd name="T6" fmla="*/ 0 w 21"/>
                    <a:gd name="T7" fmla="*/ 30 h 30"/>
                    <a:gd name="T8" fmla="*/ 0 w 21"/>
                    <a:gd name="T9" fmla="*/ 0 h 30"/>
                    <a:gd name="T10" fmla="*/ 0 w 21"/>
                    <a:gd name="T11" fmla="*/ 0 h 30"/>
                  </a:gdLst>
                  <a:ahLst/>
                  <a:cxnLst>
                    <a:cxn ang="0">
                      <a:pos x="T0" y="T1"/>
                    </a:cxn>
                    <a:cxn ang="0">
                      <a:pos x="T2" y="T3"/>
                    </a:cxn>
                    <a:cxn ang="0">
                      <a:pos x="T4" y="T5"/>
                    </a:cxn>
                    <a:cxn ang="0">
                      <a:pos x="T6" y="T7"/>
                    </a:cxn>
                    <a:cxn ang="0">
                      <a:pos x="T8" y="T9"/>
                    </a:cxn>
                    <a:cxn ang="0">
                      <a:pos x="T10" y="T11"/>
                    </a:cxn>
                  </a:cxnLst>
                  <a:rect l="0" t="0" r="r" b="b"/>
                  <a:pathLst>
                    <a:path w="21" h="30">
                      <a:moveTo>
                        <a:pt x="0" y="0"/>
                      </a:moveTo>
                      <a:lnTo>
                        <a:pt x="21" y="0"/>
                      </a:lnTo>
                      <a:lnTo>
                        <a:pt x="21" y="30"/>
                      </a:lnTo>
                      <a:lnTo>
                        <a:pt x="0" y="30"/>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0" name="Freeform 3750"/>
                <p:cNvSpPr>
                  <a:spLocks/>
                </p:cNvSpPr>
                <p:nvPr/>
              </p:nvSpPr>
              <p:spPr bwMode="auto">
                <a:xfrm>
                  <a:off x="6917512" y="5619750"/>
                  <a:ext cx="103188" cy="184150"/>
                </a:xfrm>
                <a:custGeom>
                  <a:avLst/>
                  <a:gdLst>
                    <a:gd name="T0" fmla="*/ 50 w 50"/>
                    <a:gd name="T1" fmla="*/ 86 h 89"/>
                    <a:gd name="T2" fmla="*/ 47 w 50"/>
                    <a:gd name="T3" fmla="*/ 89 h 89"/>
                    <a:gd name="T4" fmla="*/ 5 w 50"/>
                    <a:gd name="T5" fmla="*/ 89 h 89"/>
                    <a:gd name="T6" fmla="*/ 0 w 50"/>
                    <a:gd name="T7" fmla="*/ 86 h 89"/>
                    <a:gd name="T8" fmla="*/ 0 w 50"/>
                    <a:gd name="T9" fmla="*/ 5 h 89"/>
                    <a:gd name="T10" fmla="*/ 5 w 50"/>
                    <a:gd name="T11" fmla="*/ 0 h 89"/>
                    <a:gd name="T12" fmla="*/ 47 w 50"/>
                    <a:gd name="T13" fmla="*/ 0 h 89"/>
                    <a:gd name="T14" fmla="*/ 50 w 50"/>
                    <a:gd name="T15" fmla="*/ 5 h 89"/>
                    <a:gd name="T16" fmla="*/ 50 w 50"/>
                    <a:gd name="T17" fmla="*/ 86 h 89"/>
                    <a:gd name="T18" fmla="*/ 50 w 50"/>
                    <a:gd name="T19" fmla="*/ 8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9">
                      <a:moveTo>
                        <a:pt x="50" y="86"/>
                      </a:moveTo>
                      <a:cubicBezTo>
                        <a:pt x="50" y="88"/>
                        <a:pt x="49" y="89"/>
                        <a:pt x="47" y="89"/>
                      </a:cubicBezTo>
                      <a:cubicBezTo>
                        <a:pt x="5" y="89"/>
                        <a:pt x="5" y="89"/>
                        <a:pt x="5" y="89"/>
                      </a:cubicBezTo>
                      <a:cubicBezTo>
                        <a:pt x="2" y="89"/>
                        <a:pt x="0" y="88"/>
                        <a:pt x="0" y="86"/>
                      </a:cubicBezTo>
                      <a:cubicBezTo>
                        <a:pt x="0" y="5"/>
                        <a:pt x="0" y="5"/>
                        <a:pt x="0" y="5"/>
                      </a:cubicBezTo>
                      <a:cubicBezTo>
                        <a:pt x="0" y="2"/>
                        <a:pt x="2" y="0"/>
                        <a:pt x="5" y="0"/>
                      </a:cubicBezTo>
                      <a:cubicBezTo>
                        <a:pt x="47" y="0"/>
                        <a:pt x="47" y="0"/>
                        <a:pt x="47" y="0"/>
                      </a:cubicBezTo>
                      <a:cubicBezTo>
                        <a:pt x="49" y="0"/>
                        <a:pt x="50" y="2"/>
                        <a:pt x="50" y="5"/>
                      </a:cubicBezTo>
                      <a:cubicBezTo>
                        <a:pt x="50" y="86"/>
                        <a:pt x="50" y="86"/>
                        <a:pt x="50" y="86"/>
                      </a:cubicBezTo>
                      <a:cubicBezTo>
                        <a:pt x="50" y="86"/>
                        <a:pt x="50" y="86"/>
                        <a:pt x="50" y="86"/>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1" name="Freeform 3751"/>
                <p:cNvSpPr>
                  <a:spLocks/>
                </p:cNvSpPr>
                <p:nvPr/>
              </p:nvSpPr>
              <p:spPr bwMode="auto">
                <a:xfrm>
                  <a:off x="6558737" y="5603875"/>
                  <a:ext cx="230188" cy="160338"/>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Lst>
                  <a:ahLst/>
                  <a:cxnLst>
                    <a:cxn ang="0">
                      <a:pos x="T0" y="T1"/>
                    </a:cxn>
                    <a:cxn ang="0">
                      <a:pos x="T2" y="T3"/>
                    </a:cxn>
                    <a:cxn ang="0">
                      <a:pos x="T4" y="T5"/>
                    </a:cxn>
                    <a:cxn ang="0">
                      <a:pos x="T6" y="T7"/>
                    </a:cxn>
                    <a:cxn ang="0">
                      <a:pos x="T8" y="T9"/>
                    </a:cxn>
                    <a:cxn ang="0">
                      <a:pos x="T10" y="T11"/>
                    </a:cxn>
                  </a:cxnLst>
                  <a:rect l="0" t="0" r="r" b="b"/>
                  <a:pathLst>
                    <a:path w="145" h="101">
                      <a:moveTo>
                        <a:pt x="0" y="0"/>
                      </a:moveTo>
                      <a:lnTo>
                        <a:pt x="145" y="0"/>
                      </a:lnTo>
                      <a:lnTo>
                        <a:pt x="145" y="101"/>
                      </a:lnTo>
                      <a:lnTo>
                        <a:pt x="0" y="101"/>
                      </a:lnTo>
                      <a:lnTo>
                        <a:pt x="0"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2" name="Freeform 3752"/>
                <p:cNvSpPr>
                  <a:spLocks/>
                </p:cNvSpPr>
                <p:nvPr/>
              </p:nvSpPr>
              <p:spPr bwMode="auto">
                <a:xfrm>
                  <a:off x="6566675" y="5618162"/>
                  <a:ext cx="217488" cy="139700"/>
                </a:xfrm>
                <a:custGeom>
                  <a:avLst/>
                  <a:gdLst>
                    <a:gd name="T0" fmla="*/ 0 w 137"/>
                    <a:gd name="T1" fmla="*/ 0 h 88"/>
                    <a:gd name="T2" fmla="*/ 137 w 137"/>
                    <a:gd name="T3" fmla="*/ 0 h 88"/>
                    <a:gd name="T4" fmla="*/ 137 w 137"/>
                    <a:gd name="T5" fmla="*/ 88 h 88"/>
                    <a:gd name="T6" fmla="*/ 0 w 137"/>
                    <a:gd name="T7" fmla="*/ 88 h 88"/>
                    <a:gd name="T8" fmla="*/ 0 w 137"/>
                    <a:gd name="T9" fmla="*/ 0 h 88"/>
                    <a:gd name="T10" fmla="*/ 0 w 137"/>
                    <a:gd name="T11" fmla="*/ 0 h 88"/>
                  </a:gdLst>
                  <a:ahLst/>
                  <a:cxnLst>
                    <a:cxn ang="0">
                      <a:pos x="T0" y="T1"/>
                    </a:cxn>
                    <a:cxn ang="0">
                      <a:pos x="T2" y="T3"/>
                    </a:cxn>
                    <a:cxn ang="0">
                      <a:pos x="T4" y="T5"/>
                    </a:cxn>
                    <a:cxn ang="0">
                      <a:pos x="T6" y="T7"/>
                    </a:cxn>
                    <a:cxn ang="0">
                      <a:pos x="T8" y="T9"/>
                    </a:cxn>
                    <a:cxn ang="0">
                      <a:pos x="T10" y="T11"/>
                    </a:cxn>
                  </a:cxnLst>
                  <a:rect l="0" t="0" r="r" b="b"/>
                  <a:pathLst>
                    <a:path w="137" h="88">
                      <a:moveTo>
                        <a:pt x="0" y="0"/>
                      </a:moveTo>
                      <a:lnTo>
                        <a:pt x="137" y="0"/>
                      </a:lnTo>
                      <a:lnTo>
                        <a:pt x="137" y="88"/>
                      </a:lnTo>
                      <a:lnTo>
                        <a:pt x="0" y="88"/>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3" name="Freeform 3753"/>
                <p:cNvSpPr>
                  <a:spLocks/>
                </p:cNvSpPr>
                <p:nvPr/>
              </p:nvSpPr>
              <p:spPr bwMode="auto">
                <a:xfrm>
                  <a:off x="6520637" y="5767387"/>
                  <a:ext cx="301625" cy="11113"/>
                </a:xfrm>
                <a:custGeom>
                  <a:avLst/>
                  <a:gdLst>
                    <a:gd name="T0" fmla="*/ 0 w 146"/>
                    <a:gd name="T1" fmla="*/ 0 h 6"/>
                    <a:gd name="T2" fmla="*/ 0 w 146"/>
                    <a:gd name="T3" fmla="*/ 0 h 6"/>
                    <a:gd name="T4" fmla="*/ 6 w 146"/>
                    <a:gd name="T5" fmla="*/ 6 h 6"/>
                    <a:gd name="T6" fmla="*/ 140 w 146"/>
                    <a:gd name="T7" fmla="*/ 6 h 6"/>
                    <a:gd name="T8" fmla="*/ 146 w 146"/>
                    <a:gd name="T9" fmla="*/ 0 h 6"/>
                    <a:gd name="T10" fmla="*/ 146 w 146"/>
                    <a:gd name="T11" fmla="*/ 0 h 6"/>
                    <a:gd name="T12" fmla="*/ 0 w 146"/>
                    <a:gd name="T13" fmla="*/ 0 h 6"/>
                    <a:gd name="T14" fmla="*/ 0 w 14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
                      <a:moveTo>
                        <a:pt x="0" y="0"/>
                      </a:moveTo>
                      <a:cubicBezTo>
                        <a:pt x="0" y="0"/>
                        <a:pt x="0" y="0"/>
                        <a:pt x="0" y="0"/>
                      </a:cubicBezTo>
                      <a:cubicBezTo>
                        <a:pt x="0" y="3"/>
                        <a:pt x="3" y="6"/>
                        <a:pt x="6" y="6"/>
                      </a:cubicBezTo>
                      <a:cubicBezTo>
                        <a:pt x="140" y="6"/>
                        <a:pt x="140" y="6"/>
                        <a:pt x="140" y="6"/>
                      </a:cubicBezTo>
                      <a:cubicBezTo>
                        <a:pt x="144" y="6"/>
                        <a:pt x="146" y="3"/>
                        <a:pt x="146" y="0"/>
                      </a:cubicBezTo>
                      <a:cubicBezTo>
                        <a:pt x="146" y="0"/>
                        <a:pt x="146" y="0"/>
                        <a:pt x="146" y="0"/>
                      </a:cubicBezTo>
                      <a:cubicBezTo>
                        <a:pt x="0" y="0"/>
                        <a:pt x="0" y="0"/>
                        <a:pt x="0" y="0"/>
                      </a:cubicBezTo>
                      <a:cubicBezTo>
                        <a:pt x="0" y="0"/>
                        <a:pt x="0" y="0"/>
                        <a:pt x="0" y="0"/>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4" name="Freeform 3754"/>
                <p:cNvSpPr>
                  <a:spLocks/>
                </p:cNvSpPr>
                <p:nvPr/>
              </p:nvSpPr>
              <p:spPr bwMode="auto">
                <a:xfrm>
                  <a:off x="6653987" y="5710237"/>
                  <a:ext cx="271463" cy="174625"/>
                </a:xfrm>
                <a:custGeom>
                  <a:avLst/>
                  <a:gdLst>
                    <a:gd name="T0" fmla="*/ 132 w 132"/>
                    <a:gd name="T1" fmla="*/ 75 h 84"/>
                    <a:gd name="T2" fmla="*/ 122 w 132"/>
                    <a:gd name="T3" fmla="*/ 26 h 84"/>
                    <a:gd name="T4" fmla="*/ 122 w 132"/>
                    <a:gd name="T5" fmla="*/ 5 h 84"/>
                    <a:gd name="T6" fmla="*/ 117 w 132"/>
                    <a:gd name="T7" fmla="*/ 0 h 84"/>
                    <a:gd name="T8" fmla="*/ 84 w 132"/>
                    <a:gd name="T9" fmla="*/ 0 h 84"/>
                    <a:gd name="T10" fmla="*/ 66 w 132"/>
                    <a:gd name="T11" fmla="*/ 0 h 84"/>
                    <a:gd name="T12" fmla="*/ 6 w 132"/>
                    <a:gd name="T13" fmla="*/ 0 h 84"/>
                    <a:gd name="T14" fmla="*/ 0 w 132"/>
                    <a:gd name="T15" fmla="*/ 5 h 84"/>
                    <a:gd name="T16" fmla="*/ 0 w 132"/>
                    <a:gd name="T17" fmla="*/ 79 h 84"/>
                    <a:gd name="T18" fmla="*/ 6 w 132"/>
                    <a:gd name="T19" fmla="*/ 84 h 84"/>
                    <a:gd name="T20" fmla="*/ 117 w 132"/>
                    <a:gd name="T21" fmla="*/ 84 h 84"/>
                    <a:gd name="T22" fmla="*/ 122 w 132"/>
                    <a:gd name="T23" fmla="*/ 79 h 84"/>
                    <a:gd name="T24" fmla="*/ 122 w 132"/>
                    <a:gd name="T25" fmla="*/ 78 h 84"/>
                    <a:gd name="T26" fmla="*/ 130 w 132"/>
                    <a:gd name="T27" fmla="*/ 78 h 84"/>
                    <a:gd name="T28" fmla="*/ 132 w 132"/>
                    <a:gd name="T29" fmla="*/ 76 h 84"/>
                    <a:gd name="T30" fmla="*/ 132 w 132"/>
                    <a:gd name="T31"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84">
                      <a:moveTo>
                        <a:pt x="132" y="75"/>
                      </a:moveTo>
                      <a:cubicBezTo>
                        <a:pt x="122" y="26"/>
                        <a:pt x="122" y="26"/>
                        <a:pt x="122" y="26"/>
                      </a:cubicBezTo>
                      <a:cubicBezTo>
                        <a:pt x="122" y="5"/>
                        <a:pt x="122" y="5"/>
                        <a:pt x="122" y="5"/>
                      </a:cubicBezTo>
                      <a:cubicBezTo>
                        <a:pt x="122" y="2"/>
                        <a:pt x="120" y="0"/>
                        <a:pt x="117" y="0"/>
                      </a:cubicBezTo>
                      <a:cubicBezTo>
                        <a:pt x="84" y="0"/>
                        <a:pt x="84" y="0"/>
                        <a:pt x="84" y="0"/>
                      </a:cubicBezTo>
                      <a:cubicBezTo>
                        <a:pt x="66" y="0"/>
                        <a:pt x="66" y="0"/>
                        <a:pt x="66" y="0"/>
                      </a:cubicBezTo>
                      <a:cubicBezTo>
                        <a:pt x="6" y="0"/>
                        <a:pt x="6" y="0"/>
                        <a:pt x="6" y="0"/>
                      </a:cubicBezTo>
                      <a:cubicBezTo>
                        <a:pt x="2" y="0"/>
                        <a:pt x="0" y="2"/>
                        <a:pt x="0" y="5"/>
                      </a:cubicBezTo>
                      <a:cubicBezTo>
                        <a:pt x="0" y="79"/>
                        <a:pt x="0" y="79"/>
                        <a:pt x="0" y="79"/>
                      </a:cubicBezTo>
                      <a:cubicBezTo>
                        <a:pt x="0" y="82"/>
                        <a:pt x="2" y="84"/>
                        <a:pt x="6" y="84"/>
                      </a:cubicBezTo>
                      <a:cubicBezTo>
                        <a:pt x="117" y="84"/>
                        <a:pt x="117" y="84"/>
                        <a:pt x="117" y="84"/>
                      </a:cubicBezTo>
                      <a:cubicBezTo>
                        <a:pt x="120" y="84"/>
                        <a:pt x="122" y="82"/>
                        <a:pt x="122" y="79"/>
                      </a:cubicBezTo>
                      <a:cubicBezTo>
                        <a:pt x="122" y="78"/>
                        <a:pt x="122" y="78"/>
                        <a:pt x="122" y="78"/>
                      </a:cubicBezTo>
                      <a:cubicBezTo>
                        <a:pt x="130" y="78"/>
                        <a:pt x="130" y="78"/>
                        <a:pt x="130" y="78"/>
                      </a:cubicBezTo>
                      <a:cubicBezTo>
                        <a:pt x="132" y="78"/>
                        <a:pt x="132" y="77"/>
                        <a:pt x="132" y="76"/>
                      </a:cubicBezTo>
                      <a:cubicBezTo>
                        <a:pt x="132" y="76"/>
                        <a:pt x="132" y="75"/>
                        <a:pt x="132" y="75"/>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5" name="Freeform 3755"/>
                <p:cNvSpPr>
                  <a:spLocks/>
                </p:cNvSpPr>
                <p:nvPr/>
              </p:nvSpPr>
              <p:spPr bwMode="auto">
                <a:xfrm>
                  <a:off x="6669862" y="5727700"/>
                  <a:ext cx="219075" cy="141288"/>
                </a:xfrm>
                <a:custGeom>
                  <a:avLst/>
                  <a:gdLst>
                    <a:gd name="T0" fmla="*/ 0 w 138"/>
                    <a:gd name="T1" fmla="*/ 0 h 89"/>
                    <a:gd name="T2" fmla="*/ 138 w 138"/>
                    <a:gd name="T3" fmla="*/ 0 h 89"/>
                    <a:gd name="T4" fmla="*/ 138 w 138"/>
                    <a:gd name="T5" fmla="*/ 89 h 89"/>
                    <a:gd name="T6" fmla="*/ 0 w 138"/>
                    <a:gd name="T7" fmla="*/ 89 h 89"/>
                    <a:gd name="T8" fmla="*/ 0 w 138"/>
                    <a:gd name="T9" fmla="*/ 0 h 89"/>
                    <a:gd name="T10" fmla="*/ 0 w 138"/>
                    <a:gd name="T11" fmla="*/ 0 h 89"/>
                  </a:gdLst>
                  <a:ahLst/>
                  <a:cxnLst>
                    <a:cxn ang="0">
                      <a:pos x="T0" y="T1"/>
                    </a:cxn>
                    <a:cxn ang="0">
                      <a:pos x="T2" y="T3"/>
                    </a:cxn>
                    <a:cxn ang="0">
                      <a:pos x="T4" y="T5"/>
                    </a:cxn>
                    <a:cxn ang="0">
                      <a:pos x="T6" y="T7"/>
                    </a:cxn>
                    <a:cxn ang="0">
                      <a:pos x="T8" y="T9"/>
                    </a:cxn>
                    <a:cxn ang="0">
                      <a:pos x="T10" y="T11"/>
                    </a:cxn>
                  </a:cxnLst>
                  <a:rect l="0" t="0" r="r" b="b"/>
                  <a:pathLst>
                    <a:path w="138" h="89">
                      <a:moveTo>
                        <a:pt x="0" y="0"/>
                      </a:moveTo>
                      <a:lnTo>
                        <a:pt x="138" y="0"/>
                      </a:lnTo>
                      <a:lnTo>
                        <a:pt x="138" y="89"/>
                      </a:lnTo>
                      <a:lnTo>
                        <a:pt x="0" y="89"/>
                      </a:lnTo>
                      <a:lnTo>
                        <a:pt x="0" y="0"/>
                      </a:lnTo>
                      <a:lnTo>
                        <a:pt x="0"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72" name="Freeform 3777"/>
                <p:cNvSpPr>
                  <a:spLocks/>
                </p:cNvSpPr>
                <p:nvPr/>
              </p:nvSpPr>
              <p:spPr bwMode="auto">
                <a:xfrm>
                  <a:off x="6928625" y="5645150"/>
                  <a:ext cx="82550" cy="131762"/>
                </a:xfrm>
                <a:custGeom>
                  <a:avLst/>
                  <a:gdLst>
                    <a:gd name="T0" fmla="*/ 0 w 52"/>
                    <a:gd name="T1" fmla="*/ 0 h 83"/>
                    <a:gd name="T2" fmla="*/ 52 w 52"/>
                    <a:gd name="T3" fmla="*/ 0 h 83"/>
                    <a:gd name="T4" fmla="*/ 52 w 52"/>
                    <a:gd name="T5" fmla="*/ 83 h 83"/>
                    <a:gd name="T6" fmla="*/ 0 w 52"/>
                    <a:gd name="T7" fmla="*/ 83 h 83"/>
                    <a:gd name="T8" fmla="*/ 0 w 52"/>
                    <a:gd name="T9" fmla="*/ 0 h 83"/>
                    <a:gd name="T10" fmla="*/ 0 w 52"/>
                    <a:gd name="T11" fmla="*/ 0 h 83"/>
                  </a:gdLst>
                  <a:ahLst/>
                  <a:cxnLst>
                    <a:cxn ang="0">
                      <a:pos x="T0" y="T1"/>
                    </a:cxn>
                    <a:cxn ang="0">
                      <a:pos x="T2" y="T3"/>
                    </a:cxn>
                    <a:cxn ang="0">
                      <a:pos x="T4" y="T5"/>
                    </a:cxn>
                    <a:cxn ang="0">
                      <a:pos x="T6" y="T7"/>
                    </a:cxn>
                    <a:cxn ang="0">
                      <a:pos x="T8" y="T9"/>
                    </a:cxn>
                    <a:cxn ang="0">
                      <a:pos x="T10" y="T11"/>
                    </a:cxn>
                  </a:cxnLst>
                  <a:rect l="0" t="0" r="r" b="b"/>
                  <a:pathLst>
                    <a:path w="52" h="83">
                      <a:moveTo>
                        <a:pt x="0" y="0"/>
                      </a:moveTo>
                      <a:lnTo>
                        <a:pt x="52" y="0"/>
                      </a:lnTo>
                      <a:lnTo>
                        <a:pt x="52" y="83"/>
                      </a:lnTo>
                      <a:lnTo>
                        <a:pt x="0" y="83"/>
                      </a:lnTo>
                      <a:lnTo>
                        <a:pt x="0" y="0"/>
                      </a:lnTo>
                      <a:lnTo>
                        <a:pt x="0" y="0"/>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54" name="Group 53"/>
              <p:cNvGrpSpPr/>
              <p:nvPr/>
            </p:nvGrpSpPr>
            <p:grpSpPr>
              <a:xfrm>
                <a:off x="6108699" y="5893739"/>
                <a:ext cx="237203" cy="273096"/>
                <a:chOff x="6123537" y="5918802"/>
                <a:chExt cx="237203" cy="273096"/>
              </a:xfrm>
            </p:grpSpPr>
            <p:sp>
              <p:nvSpPr>
                <p:cNvPr id="682" name="Rectangle 29"/>
                <p:cNvSpPr>
                  <a:spLocks noChangeArrowheads="1"/>
                </p:cNvSpPr>
                <p:nvPr/>
              </p:nvSpPr>
              <p:spPr bwMode="auto">
                <a:xfrm>
                  <a:off x="6189080" y="6004633"/>
                  <a:ext cx="21848" cy="10455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3" name="Freeform 30"/>
                <p:cNvSpPr>
                  <a:spLocks/>
                </p:cNvSpPr>
                <p:nvPr/>
              </p:nvSpPr>
              <p:spPr bwMode="auto">
                <a:xfrm>
                  <a:off x="6224973" y="6004633"/>
                  <a:ext cx="84270" cy="104557"/>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4" name="Freeform 31"/>
                <p:cNvSpPr>
                  <a:spLocks noEditPoints="1"/>
                </p:cNvSpPr>
                <p:nvPr/>
              </p:nvSpPr>
              <p:spPr bwMode="auto">
                <a:xfrm>
                  <a:off x="6123537" y="5918802"/>
                  <a:ext cx="237203" cy="273096"/>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432" name="Freeform 3462"/>
              <p:cNvSpPr>
                <a:spLocks/>
              </p:cNvSpPr>
              <p:nvPr/>
            </p:nvSpPr>
            <p:spPr bwMode="auto">
              <a:xfrm>
                <a:off x="6074550" y="5575299"/>
                <a:ext cx="1588" cy="1587"/>
              </a:xfrm>
              <a:custGeom>
                <a:avLst/>
                <a:gdLst>
                  <a:gd name="T0" fmla="*/ 0 w 1"/>
                  <a:gd name="T1" fmla="*/ 0 h 1"/>
                  <a:gd name="T2" fmla="*/ 1 w 1"/>
                  <a:gd name="T3" fmla="*/ 0 h 1"/>
                  <a:gd name="T4" fmla="*/ 1 w 1"/>
                  <a:gd name="T5" fmla="*/ 1 h 1"/>
                  <a:gd name="T6" fmla="*/ 0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1" y="0"/>
                    </a:lnTo>
                    <a:lnTo>
                      <a:pt x="1" y="1"/>
                    </a:lnTo>
                    <a:lnTo>
                      <a:pt x="0" y="1"/>
                    </a:lnTo>
                    <a:lnTo>
                      <a:pt x="0" y="0"/>
                    </a:lnTo>
                    <a:lnTo>
                      <a:pt x="0" y="0"/>
                    </a:ln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3" name="Freeform 3743"/>
              <p:cNvSpPr>
                <a:spLocks/>
              </p:cNvSpPr>
              <p:nvPr/>
            </p:nvSpPr>
            <p:spPr bwMode="auto">
              <a:xfrm>
                <a:off x="6131700" y="5702300"/>
                <a:ext cx="112713" cy="122238"/>
              </a:xfrm>
              <a:custGeom>
                <a:avLst/>
                <a:gdLst>
                  <a:gd name="T0" fmla="*/ 71 w 71"/>
                  <a:gd name="T1" fmla="*/ 59 h 77"/>
                  <a:gd name="T2" fmla="*/ 71 w 71"/>
                  <a:gd name="T3" fmla="*/ 59 h 77"/>
                  <a:gd name="T4" fmla="*/ 36 w 71"/>
                  <a:gd name="T5" fmla="*/ 77 h 77"/>
                  <a:gd name="T6" fmla="*/ 0 w 71"/>
                  <a:gd name="T7" fmla="*/ 59 h 77"/>
                  <a:gd name="T8" fmla="*/ 0 w 71"/>
                  <a:gd name="T9" fmla="*/ 0 h 77"/>
                  <a:gd name="T10" fmla="*/ 71 w 71"/>
                  <a:gd name="T11" fmla="*/ 0 h 77"/>
                  <a:gd name="T12" fmla="*/ 71 w 71"/>
                  <a:gd name="T13" fmla="*/ 59 h 77"/>
                </a:gdLst>
                <a:ahLst/>
                <a:cxnLst>
                  <a:cxn ang="0">
                    <a:pos x="T0" y="T1"/>
                  </a:cxn>
                  <a:cxn ang="0">
                    <a:pos x="T2" y="T3"/>
                  </a:cxn>
                  <a:cxn ang="0">
                    <a:pos x="T4" y="T5"/>
                  </a:cxn>
                  <a:cxn ang="0">
                    <a:pos x="T6" y="T7"/>
                  </a:cxn>
                  <a:cxn ang="0">
                    <a:pos x="T8" y="T9"/>
                  </a:cxn>
                  <a:cxn ang="0">
                    <a:pos x="T10" y="T11"/>
                  </a:cxn>
                  <a:cxn ang="0">
                    <a:pos x="T12" y="T13"/>
                  </a:cxn>
                </a:cxnLst>
                <a:rect l="0" t="0" r="r" b="b"/>
                <a:pathLst>
                  <a:path w="71" h="77">
                    <a:moveTo>
                      <a:pt x="71" y="59"/>
                    </a:moveTo>
                    <a:lnTo>
                      <a:pt x="71" y="59"/>
                    </a:lnTo>
                    <a:lnTo>
                      <a:pt x="36" y="77"/>
                    </a:lnTo>
                    <a:lnTo>
                      <a:pt x="0" y="59"/>
                    </a:lnTo>
                    <a:lnTo>
                      <a:pt x="0" y="0"/>
                    </a:lnTo>
                    <a:lnTo>
                      <a:pt x="71" y="0"/>
                    </a:lnTo>
                    <a:lnTo>
                      <a:pt x="71" y="59"/>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6" name="Freeform 3756"/>
              <p:cNvSpPr>
                <a:spLocks/>
              </p:cNvSpPr>
              <p:nvPr/>
            </p:nvSpPr>
            <p:spPr bwMode="auto">
              <a:xfrm>
                <a:off x="5615762" y="5903912"/>
                <a:ext cx="28575" cy="79375"/>
              </a:xfrm>
              <a:custGeom>
                <a:avLst/>
                <a:gdLst>
                  <a:gd name="T0" fmla="*/ 12 w 18"/>
                  <a:gd name="T1" fmla="*/ 0 h 50"/>
                  <a:gd name="T2" fmla="*/ 0 w 18"/>
                  <a:gd name="T3" fmla="*/ 49 h 50"/>
                  <a:gd name="T4" fmla="*/ 6 w 18"/>
                  <a:gd name="T5" fmla="*/ 50 h 50"/>
                  <a:gd name="T6" fmla="*/ 18 w 18"/>
                  <a:gd name="T7" fmla="*/ 1 h 50"/>
                  <a:gd name="T8" fmla="*/ 12 w 18"/>
                  <a:gd name="T9" fmla="*/ 0 h 50"/>
                  <a:gd name="T10" fmla="*/ 12 w 18"/>
                  <a:gd name="T11" fmla="*/ 0 h 50"/>
                  <a:gd name="T12" fmla="*/ 12 w 1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8" h="50">
                    <a:moveTo>
                      <a:pt x="12" y="0"/>
                    </a:moveTo>
                    <a:lnTo>
                      <a:pt x="0" y="49"/>
                    </a:lnTo>
                    <a:lnTo>
                      <a:pt x="6" y="50"/>
                    </a:lnTo>
                    <a:lnTo>
                      <a:pt x="18" y="1"/>
                    </a:lnTo>
                    <a:lnTo>
                      <a:pt x="12" y="0"/>
                    </a:lnTo>
                    <a:lnTo>
                      <a:pt x="12" y="0"/>
                    </a:lnTo>
                    <a:lnTo>
                      <a:pt x="12" y="0"/>
                    </a:lnTo>
                    <a:close/>
                  </a:path>
                </a:pathLst>
              </a:custGeom>
              <a:solidFill>
                <a:srgbClr val="F3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8" name="Freeform 3758"/>
              <p:cNvSpPr>
                <a:spLocks/>
              </p:cNvSpPr>
              <p:nvPr/>
            </p:nvSpPr>
            <p:spPr bwMode="auto">
              <a:xfrm>
                <a:off x="6731775" y="5903912"/>
                <a:ext cx="25400" cy="79375"/>
              </a:xfrm>
              <a:custGeom>
                <a:avLst/>
                <a:gdLst>
                  <a:gd name="T0" fmla="*/ 7 w 16"/>
                  <a:gd name="T1" fmla="*/ 0 h 50"/>
                  <a:gd name="T2" fmla="*/ 16 w 16"/>
                  <a:gd name="T3" fmla="*/ 49 h 50"/>
                  <a:gd name="T4" fmla="*/ 9 w 16"/>
                  <a:gd name="T5" fmla="*/ 50 h 50"/>
                  <a:gd name="T6" fmla="*/ 0 w 16"/>
                  <a:gd name="T7" fmla="*/ 1 h 50"/>
                  <a:gd name="T8" fmla="*/ 7 w 16"/>
                  <a:gd name="T9" fmla="*/ 0 h 50"/>
                  <a:gd name="T10" fmla="*/ 7 w 16"/>
                  <a:gd name="T11" fmla="*/ 0 h 50"/>
                  <a:gd name="T12" fmla="*/ 7 w 16"/>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6" h="50">
                    <a:moveTo>
                      <a:pt x="7" y="0"/>
                    </a:moveTo>
                    <a:lnTo>
                      <a:pt x="16" y="49"/>
                    </a:lnTo>
                    <a:lnTo>
                      <a:pt x="9" y="50"/>
                    </a:lnTo>
                    <a:lnTo>
                      <a:pt x="0" y="1"/>
                    </a:lnTo>
                    <a:lnTo>
                      <a:pt x="7" y="0"/>
                    </a:lnTo>
                    <a:lnTo>
                      <a:pt x="7" y="0"/>
                    </a:lnTo>
                    <a:lnTo>
                      <a:pt x="7" y="0"/>
                    </a:lnTo>
                    <a:close/>
                  </a:path>
                </a:pathLst>
              </a:custGeom>
              <a:solidFill>
                <a:srgbClr val="F3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2" name="Group 51"/>
              <p:cNvGrpSpPr/>
              <p:nvPr/>
            </p:nvGrpSpPr>
            <p:grpSpPr>
              <a:xfrm>
                <a:off x="6445427" y="5784418"/>
                <a:ext cx="545913" cy="192088"/>
                <a:chOff x="6446837" y="5783262"/>
                <a:chExt cx="545913" cy="192088"/>
              </a:xfrm>
            </p:grpSpPr>
            <p:sp>
              <p:nvSpPr>
                <p:cNvPr id="459" name="Freeform 3759"/>
                <p:cNvSpPr>
                  <a:spLocks/>
                </p:cNvSpPr>
                <p:nvPr/>
              </p:nvSpPr>
              <p:spPr bwMode="auto">
                <a:xfrm>
                  <a:off x="6446837" y="5783262"/>
                  <a:ext cx="370358" cy="192088"/>
                </a:xfrm>
                <a:custGeom>
                  <a:avLst/>
                  <a:gdLst>
                    <a:gd name="T0" fmla="*/ 94 w 234"/>
                    <a:gd name="T1" fmla="*/ 61 h 121"/>
                    <a:gd name="T2" fmla="*/ 223 w 234"/>
                    <a:gd name="T3" fmla="*/ 34 h 121"/>
                    <a:gd name="T4" fmla="*/ 234 w 234"/>
                    <a:gd name="T5" fmla="*/ 90 h 121"/>
                    <a:gd name="T6" fmla="*/ 80 w 234"/>
                    <a:gd name="T7" fmla="*/ 121 h 121"/>
                    <a:gd name="T8" fmla="*/ 80 w 234"/>
                    <a:gd name="T9" fmla="*/ 121 h 121"/>
                    <a:gd name="T10" fmla="*/ 80 w 234"/>
                    <a:gd name="T11" fmla="*/ 121 h 121"/>
                    <a:gd name="T12" fmla="*/ 0 w 234"/>
                    <a:gd name="T13" fmla="*/ 63 h 121"/>
                    <a:gd name="T14" fmla="*/ 10 w 234"/>
                    <a:gd name="T15" fmla="*/ 0 h 121"/>
                    <a:gd name="T16" fmla="*/ 94 w 234"/>
                    <a:gd name="T17" fmla="*/ 61 h 121"/>
                    <a:gd name="T18" fmla="*/ 94 w 234"/>
                    <a:gd name="T19" fmla="*/ 61 h 121"/>
                    <a:gd name="T20" fmla="*/ 94 w 234"/>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121">
                      <a:moveTo>
                        <a:pt x="94" y="61"/>
                      </a:moveTo>
                      <a:lnTo>
                        <a:pt x="223" y="34"/>
                      </a:lnTo>
                      <a:lnTo>
                        <a:pt x="234" y="90"/>
                      </a:lnTo>
                      <a:lnTo>
                        <a:pt x="80" y="121"/>
                      </a:lnTo>
                      <a:lnTo>
                        <a:pt x="80" y="121"/>
                      </a:lnTo>
                      <a:lnTo>
                        <a:pt x="80" y="121"/>
                      </a:lnTo>
                      <a:lnTo>
                        <a:pt x="0" y="63"/>
                      </a:lnTo>
                      <a:lnTo>
                        <a:pt x="10" y="0"/>
                      </a:lnTo>
                      <a:lnTo>
                        <a:pt x="94" y="61"/>
                      </a:lnTo>
                      <a:lnTo>
                        <a:pt x="94" y="61"/>
                      </a:lnTo>
                      <a:lnTo>
                        <a:pt x="94" y="61"/>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0" name="Freeform 3760"/>
                <p:cNvSpPr>
                  <a:spLocks/>
                </p:cNvSpPr>
                <p:nvPr/>
              </p:nvSpPr>
              <p:spPr bwMode="auto">
                <a:xfrm>
                  <a:off x="6807012" y="5830886"/>
                  <a:ext cx="185738" cy="82550"/>
                </a:xfrm>
                <a:custGeom>
                  <a:avLst/>
                  <a:gdLst>
                    <a:gd name="T0" fmla="*/ 0 w 90"/>
                    <a:gd name="T1" fmla="*/ 11 h 40"/>
                    <a:gd name="T2" fmla="*/ 19 w 90"/>
                    <a:gd name="T3" fmla="*/ 4 h 40"/>
                    <a:gd name="T4" fmla="*/ 27 w 90"/>
                    <a:gd name="T5" fmla="*/ 6 h 40"/>
                    <a:gd name="T6" fmla="*/ 47 w 90"/>
                    <a:gd name="T7" fmla="*/ 1 h 40"/>
                    <a:gd name="T8" fmla="*/ 60 w 90"/>
                    <a:gd name="T9" fmla="*/ 9 h 40"/>
                    <a:gd name="T10" fmla="*/ 60 w 90"/>
                    <a:gd name="T11" fmla="*/ 10 h 40"/>
                    <a:gd name="T12" fmla="*/ 50 w 90"/>
                    <a:gd name="T13" fmla="*/ 12 h 40"/>
                    <a:gd name="T14" fmla="*/ 39 w 90"/>
                    <a:gd name="T15" fmla="*/ 14 h 40"/>
                    <a:gd name="T16" fmla="*/ 53 w 90"/>
                    <a:gd name="T17" fmla="*/ 20 h 40"/>
                    <a:gd name="T18" fmla="*/ 77 w 90"/>
                    <a:gd name="T19" fmla="*/ 3 h 40"/>
                    <a:gd name="T20" fmla="*/ 90 w 90"/>
                    <a:gd name="T21" fmla="*/ 5 h 40"/>
                    <a:gd name="T22" fmla="*/ 90 w 90"/>
                    <a:gd name="T23" fmla="*/ 5 h 40"/>
                    <a:gd name="T24" fmla="*/ 83 w 90"/>
                    <a:gd name="T25" fmla="*/ 11 h 40"/>
                    <a:gd name="T26" fmla="*/ 75 w 90"/>
                    <a:gd name="T27" fmla="*/ 16 h 40"/>
                    <a:gd name="T28" fmla="*/ 43 w 90"/>
                    <a:gd name="T29" fmla="*/ 40 h 40"/>
                    <a:gd name="T30" fmla="*/ 43 w 90"/>
                    <a:gd name="T31" fmla="*/ 40 h 40"/>
                    <a:gd name="T32" fmla="*/ 43 w 90"/>
                    <a:gd name="T33" fmla="*/ 40 h 40"/>
                    <a:gd name="T34" fmla="*/ 38 w 90"/>
                    <a:gd name="T35" fmla="*/ 39 h 40"/>
                    <a:gd name="T36" fmla="*/ 30 w 90"/>
                    <a:gd name="T37" fmla="*/ 38 h 40"/>
                    <a:gd name="T38" fmla="*/ 30 w 90"/>
                    <a:gd name="T39" fmla="*/ 38 h 40"/>
                    <a:gd name="T40" fmla="*/ 14 w 90"/>
                    <a:gd name="T41" fmla="*/ 35 h 40"/>
                    <a:gd name="T42" fmla="*/ 5 w 90"/>
                    <a:gd name="T43" fmla="*/ 37 h 40"/>
                    <a:gd name="T44" fmla="*/ 0 w 90"/>
                    <a:gd name="T45" fmla="*/ 11 h 40"/>
                    <a:gd name="T46" fmla="*/ 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0" y="11"/>
                      </a:moveTo>
                      <a:cubicBezTo>
                        <a:pt x="0" y="11"/>
                        <a:pt x="14" y="4"/>
                        <a:pt x="19" y="4"/>
                      </a:cubicBezTo>
                      <a:cubicBezTo>
                        <a:pt x="22" y="4"/>
                        <a:pt x="25" y="5"/>
                        <a:pt x="27" y="6"/>
                      </a:cubicBezTo>
                      <a:cubicBezTo>
                        <a:pt x="47" y="1"/>
                        <a:pt x="47" y="1"/>
                        <a:pt x="47" y="1"/>
                      </a:cubicBezTo>
                      <a:cubicBezTo>
                        <a:pt x="53" y="0"/>
                        <a:pt x="59" y="3"/>
                        <a:pt x="60" y="9"/>
                      </a:cubicBezTo>
                      <a:cubicBezTo>
                        <a:pt x="60" y="10"/>
                        <a:pt x="60" y="10"/>
                        <a:pt x="60" y="10"/>
                      </a:cubicBezTo>
                      <a:cubicBezTo>
                        <a:pt x="50" y="12"/>
                        <a:pt x="50" y="12"/>
                        <a:pt x="50" y="12"/>
                      </a:cubicBezTo>
                      <a:cubicBezTo>
                        <a:pt x="39" y="14"/>
                        <a:pt x="39" y="14"/>
                        <a:pt x="39" y="14"/>
                      </a:cubicBezTo>
                      <a:cubicBezTo>
                        <a:pt x="53" y="20"/>
                        <a:pt x="53" y="20"/>
                        <a:pt x="53" y="20"/>
                      </a:cubicBezTo>
                      <a:cubicBezTo>
                        <a:pt x="77" y="3"/>
                        <a:pt x="77" y="3"/>
                        <a:pt x="77" y="3"/>
                      </a:cubicBezTo>
                      <a:cubicBezTo>
                        <a:pt x="81" y="0"/>
                        <a:pt x="87" y="0"/>
                        <a:pt x="90" y="5"/>
                      </a:cubicBezTo>
                      <a:cubicBezTo>
                        <a:pt x="90" y="5"/>
                        <a:pt x="90" y="5"/>
                        <a:pt x="90" y="5"/>
                      </a:cubicBezTo>
                      <a:cubicBezTo>
                        <a:pt x="83" y="11"/>
                        <a:pt x="83" y="11"/>
                        <a:pt x="83" y="11"/>
                      </a:cubicBezTo>
                      <a:cubicBezTo>
                        <a:pt x="75" y="16"/>
                        <a:pt x="75" y="16"/>
                        <a:pt x="75" y="16"/>
                      </a:cubicBezTo>
                      <a:cubicBezTo>
                        <a:pt x="43" y="40"/>
                        <a:pt x="43" y="40"/>
                        <a:pt x="43" y="40"/>
                      </a:cubicBezTo>
                      <a:cubicBezTo>
                        <a:pt x="43" y="40"/>
                        <a:pt x="43" y="40"/>
                        <a:pt x="43" y="40"/>
                      </a:cubicBezTo>
                      <a:cubicBezTo>
                        <a:pt x="43" y="40"/>
                        <a:pt x="43" y="40"/>
                        <a:pt x="43" y="40"/>
                      </a:cubicBezTo>
                      <a:cubicBezTo>
                        <a:pt x="38" y="39"/>
                        <a:pt x="38" y="39"/>
                        <a:pt x="38" y="39"/>
                      </a:cubicBezTo>
                      <a:cubicBezTo>
                        <a:pt x="30" y="38"/>
                        <a:pt x="30" y="38"/>
                        <a:pt x="30" y="38"/>
                      </a:cubicBezTo>
                      <a:cubicBezTo>
                        <a:pt x="30" y="38"/>
                        <a:pt x="30" y="38"/>
                        <a:pt x="30" y="38"/>
                      </a:cubicBezTo>
                      <a:cubicBezTo>
                        <a:pt x="14" y="35"/>
                        <a:pt x="14" y="35"/>
                        <a:pt x="14" y="35"/>
                      </a:cubicBezTo>
                      <a:cubicBezTo>
                        <a:pt x="5" y="37"/>
                        <a:pt x="5" y="37"/>
                        <a:pt x="5" y="37"/>
                      </a:cubicBezTo>
                      <a:cubicBezTo>
                        <a:pt x="0" y="11"/>
                        <a:pt x="0" y="11"/>
                        <a:pt x="0" y="11"/>
                      </a:cubicBezTo>
                      <a:cubicBezTo>
                        <a:pt x="0" y="11"/>
                        <a:pt x="0" y="11"/>
                        <a:pt x="0" y="11"/>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48" name="Group 47"/>
              <p:cNvGrpSpPr/>
              <p:nvPr/>
            </p:nvGrpSpPr>
            <p:grpSpPr>
              <a:xfrm>
                <a:off x="5475714" y="5791993"/>
                <a:ext cx="552450" cy="192088"/>
                <a:chOff x="5513387" y="5783262"/>
                <a:chExt cx="552450" cy="192088"/>
              </a:xfrm>
            </p:grpSpPr>
            <p:sp>
              <p:nvSpPr>
                <p:cNvPr id="457" name="Freeform 3757"/>
                <p:cNvSpPr>
                  <a:spLocks/>
                </p:cNvSpPr>
                <p:nvPr/>
              </p:nvSpPr>
              <p:spPr bwMode="auto">
                <a:xfrm>
                  <a:off x="5692774" y="5783262"/>
                  <a:ext cx="373063" cy="192088"/>
                </a:xfrm>
                <a:custGeom>
                  <a:avLst/>
                  <a:gdLst>
                    <a:gd name="T0" fmla="*/ 142 w 235"/>
                    <a:gd name="T1" fmla="*/ 61 h 121"/>
                    <a:gd name="T2" fmla="*/ 11 w 235"/>
                    <a:gd name="T3" fmla="*/ 34 h 121"/>
                    <a:gd name="T4" fmla="*/ 0 w 235"/>
                    <a:gd name="T5" fmla="*/ 90 h 121"/>
                    <a:gd name="T6" fmla="*/ 155 w 235"/>
                    <a:gd name="T7" fmla="*/ 121 h 121"/>
                    <a:gd name="T8" fmla="*/ 155 w 235"/>
                    <a:gd name="T9" fmla="*/ 121 h 121"/>
                    <a:gd name="T10" fmla="*/ 155 w 235"/>
                    <a:gd name="T11" fmla="*/ 121 h 121"/>
                    <a:gd name="T12" fmla="*/ 235 w 235"/>
                    <a:gd name="T13" fmla="*/ 63 h 121"/>
                    <a:gd name="T14" fmla="*/ 224 w 235"/>
                    <a:gd name="T15" fmla="*/ 0 h 121"/>
                    <a:gd name="T16" fmla="*/ 142 w 235"/>
                    <a:gd name="T17" fmla="*/ 61 h 121"/>
                    <a:gd name="T18" fmla="*/ 142 w 235"/>
                    <a:gd name="T19" fmla="*/ 61 h 121"/>
                    <a:gd name="T20" fmla="*/ 142 w 235"/>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21">
                      <a:moveTo>
                        <a:pt x="142" y="61"/>
                      </a:moveTo>
                      <a:lnTo>
                        <a:pt x="11" y="34"/>
                      </a:lnTo>
                      <a:lnTo>
                        <a:pt x="0" y="90"/>
                      </a:lnTo>
                      <a:lnTo>
                        <a:pt x="155" y="121"/>
                      </a:lnTo>
                      <a:lnTo>
                        <a:pt x="155" y="121"/>
                      </a:lnTo>
                      <a:lnTo>
                        <a:pt x="155" y="121"/>
                      </a:lnTo>
                      <a:lnTo>
                        <a:pt x="235" y="63"/>
                      </a:lnTo>
                      <a:lnTo>
                        <a:pt x="224" y="0"/>
                      </a:lnTo>
                      <a:lnTo>
                        <a:pt x="142" y="61"/>
                      </a:lnTo>
                      <a:lnTo>
                        <a:pt x="142" y="61"/>
                      </a:lnTo>
                      <a:lnTo>
                        <a:pt x="142" y="61"/>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1" name="Freeform 3761"/>
                <p:cNvSpPr>
                  <a:spLocks/>
                </p:cNvSpPr>
                <p:nvPr/>
              </p:nvSpPr>
              <p:spPr bwMode="auto">
                <a:xfrm>
                  <a:off x="5513387" y="5829299"/>
                  <a:ext cx="185738" cy="82550"/>
                </a:xfrm>
                <a:custGeom>
                  <a:avLst/>
                  <a:gdLst>
                    <a:gd name="T0" fmla="*/ 90 w 90"/>
                    <a:gd name="T1" fmla="*/ 11 h 40"/>
                    <a:gd name="T2" fmla="*/ 71 w 90"/>
                    <a:gd name="T3" fmla="*/ 4 h 40"/>
                    <a:gd name="T4" fmla="*/ 63 w 90"/>
                    <a:gd name="T5" fmla="*/ 6 h 40"/>
                    <a:gd name="T6" fmla="*/ 43 w 90"/>
                    <a:gd name="T7" fmla="*/ 1 h 40"/>
                    <a:gd name="T8" fmla="*/ 30 w 90"/>
                    <a:gd name="T9" fmla="*/ 9 h 40"/>
                    <a:gd name="T10" fmla="*/ 30 w 90"/>
                    <a:gd name="T11" fmla="*/ 10 h 40"/>
                    <a:gd name="T12" fmla="*/ 40 w 90"/>
                    <a:gd name="T13" fmla="*/ 12 h 40"/>
                    <a:gd name="T14" fmla="*/ 51 w 90"/>
                    <a:gd name="T15" fmla="*/ 14 h 40"/>
                    <a:gd name="T16" fmla="*/ 37 w 90"/>
                    <a:gd name="T17" fmla="*/ 20 h 40"/>
                    <a:gd name="T18" fmla="*/ 13 w 90"/>
                    <a:gd name="T19" fmla="*/ 3 h 40"/>
                    <a:gd name="T20" fmla="*/ 0 w 90"/>
                    <a:gd name="T21" fmla="*/ 5 h 40"/>
                    <a:gd name="T22" fmla="*/ 0 w 90"/>
                    <a:gd name="T23" fmla="*/ 5 h 40"/>
                    <a:gd name="T24" fmla="*/ 7 w 90"/>
                    <a:gd name="T25" fmla="*/ 11 h 40"/>
                    <a:gd name="T26" fmla="*/ 15 w 90"/>
                    <a:gd name="T27" fmla="*/ 16 h 40"/>
                    <a:gd name="T28" fmla="*/ 47 w 90"/>
                    <a:gd name="T29" fmla="*/ 40 h 40"/>
                    <a:gd name="T30" fmla="*/ 47 w 90"/>
                    <a:gd name="T31" fmla="*/ 40 h 40"/>
                    <a:gd name="T32" fmla="*/ 47 w 90"/>
                    <a:gd name="T33" fmla="*/ 40 h 40"/>
                    <a:gd name="T34" fmla="*/ 52 w 90"/>
                    <a:gd name="T35" fmla="*/ 39 h 40"/>
                    <a:gd name="T36" fmla="*/ 60 w 90"/>
                    <a:gd name="T37" fmla="*/ 38 h 40"/>
                    <a:gd name="T38" fmla="*/ 60 w 90"/>
                    <a:gd name="T39" fmla="*/ 38 h 40"/>
                    <a:gd name="T40" fmla="*/ 76 w 90"/>
                    <a:gd name="T41" fmla="*/ 35 h 40"/>
                    <a:gd name="T42" fmla="*/ 85 w 90"/>
                    <a:gd name="T43" fmla="*/ 37 h 40"/>
                    <a:gd name="T44" fmla="*/ 90 w 90"/>
                    <a:gd name="T45" fmla="*/ 11 h 40"/>
                    <a:gd name="T46" fmla="*/ 9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90" y="11"/>
                      </a:moveTo>
                      <a:cubicBezTo>
                        <a:pt x="90" y="11"/>
                        <a:pt x="76" y="4"/>
                        <a:pt x="71" y="4"/>
                      </a:cubicBezTo>
                      <a:cubicBezTo>
                        <a:pt x="68" y="4"/>
                        <a:pt x="65" y="5"/>
                        <a:pt x="63" y="6"/>
                      </a:cubicBezTo>
                      <a:cubicBezTo>
                        <a:pt x="43" y="1"/>
                        <a:pt x="43" y="1"/>
                        <a:pt x="43" y="1"/>
                      </a:cubicBezTo>
                      <a:cubicBezTo>
                        <a:pt x="37" y="0"/>
                        <a:pt x="31" y="3"/>
                        <a:pt x="30" y="9"/>
                      </a:cubicBezTo>
                      <a:cubicBezTo>
                        <a:pt x="30" y="10"/>
                        <a:pt x="30" y="10"/>
                        <a:pt x="30" y="10"/>
                      </a:cubicBezTo>
                      <a:cubicBezTo>
                        <a:pt x="40" y="12"/>
                        <a:pt x="40" y="12"/>
                        <a:pt x="40" y="12"/>
                      </a:cubicBezTo>
                      <a:cubicBezTo>
                        <a:pt x="51" y="14"/>
                        <a:pt x="51" y="14"/>
                        <a:pt x="51" y="14"/>
                      </a:cubicBezTo>
                      <a:cubicBezTo>
                        <a:pt x="37" y="20"/>
                        <a:pt x="37" y="20"/>
                        <a:pt x="37" y="20"/>
                      </a:cubicBezTo>
                      <a:cubicBezTo>
                        <a:pt x="13" y="3"/>
                        <a:pt x="13" y="3"/>
                        <a:pt x="13" y="3"/>
                      </a:cubicBezTo>
                      <a:cubicBezTo>
                        <a:pt x="9" y="0"/>
                        <a:pt x="3" y="0"/>
                        <a:pt x="0" y="5"/>
                      </a:cubicBezTo>
                      <a:cubicBezTo>
                        <a:pt x="0" y="5"/>
                        <a:pt x="0" y="5"/>
                        <a:pt x="0" y="5"/>
                      </a:cubicBezTo>
                      <a:cubicBezTo>
                        <a:pt x="7" y="11"/>
                        <a:pt x="7" y="11"/>
                        <a:pt x="7" y="11"/>
                      </a:cubicBezTo>
                      <a:cubicBezTo>
                        <a:pt x="15" y="16"/>
                        <a:pt x="15" y="16"/>
                        <a:pt x="15" y="16"/>
                      </a:cubicBezTo>
                      <a:cubicBezTo>
                        <a:pt x="47" y="40"/>
                        <a:pt x="47" y="40"/>
                        <a:pt x="47" y="40"/>
                      </a:cubicBezTo>
                      <a:cubicBezTo>
                        <a:pt x="47" y="40"/>
                        <a:pt x="47" y="40"/>
                        <a:pt x="47" y="40"/>
                      </a:cubicBezTo>
                      <a:cubicBezTo>
                        <a:pt x="47" y="40"/>
                        <a:pt x="47" y="40"/>
                        <a:pt x="47" y="40"/>
                      </a:cubicBezTo>
                      <a:cubicBezTo>
                        <a:pt x="52" y="39"/>
                        <a:pt x="52" y="39"/>
                        <a:pt x="52" y="39"/>
                      </a:cubicBezTo>
                      <a:cubicBezTo>
                        <a:pt x="60" y="38"/>
                        <a:pt x="60" y="38"/>
                        <a:pt x="60" y="38"/>
                      </a:cubicBezTo>
                      <a:cubicBezTo>
                        <a:pt x="60" y="38"/>
                        <a:pt x="60" y="38"/>
                        <a:pt x="60" y="38"/>
                      </a:cubicBezTo>
                      <a:cubicBezTo>
                        <a:pt x="76" y="35"/>
                        <a:pt x="76" y="35"/>
                        <a:pt x="76" y="35"/>
                      </a:cubicBezTo>
                      <a:cubicBezTo>
                        <a:pt x="85" y="37"/>
                        <a:pt x="85" y="37"/>
                        <a:pt x="85" y="37"/>
                      </a:cubicBezTo>
                      <a:cubicBezTo>
                        <a:pt x="90" y="11"/>
                        <a:pt x="90" y="11"/>
                        <a:pt x="90" y="11"/>
                      </a:cubicBezTo>
                      <a:cubicBezTo>
                        <a:pt x="90" y="11"/>
                        <a:pt x="90" y="11"/>
                        <a:pt x="90" y="11"/>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471" name="Rectangle 3776"/>
              <p:cNvSpPr>
                <a:spLocks noChangeArrowheads="1"/>
              </p:cNvSpPr>
              <p:nvPr/>
            </p:nvSpPr>
            <p:spPr bwMode="auto">
              <a:xfrm>
                <a:off x="5906686" y="6320450"/>
                <a:ext cx="613951"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smtClean="0">
                    <a:solidFill>
                      <a:srgbClr val="FFFFFF"/>
                    </a:solidFill>
                    <a:latin typeface="Segoe UI" panose="020B0502040204020203" pitchFamily="34" charset="0"/>
                  </a:rPr>
                  <a:t>dual goals</a:t>
                </a:r>
                <a:endParaRPr lang="en-US" altLang="en-US" dirty="0" smtClean="0">
                  <a:solidFill>
                    <a:srgbClr val="505050"/>
                  </a:solidFill>
                  <a:latin typeface="Segoe UI" panose="020B0502040204020203" pitchFamily="34" charset="0"/>
                </a:endParaRPr>
              </a:p>
            </p:txBody>
          </p:sp>
        </p:grpSp>
      </p:grpSp>
      <p:pic>
        <p:nvPicPr>
          <p:cNvPr id="526" name="Picture 5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475037" y="3125079"/>
            <a:ext cx="1989008" cy="1057983"/>
          </a:xfrm>
          <a:prstGeom prst="rect">
            <a:avLst/>
          </a:prstGeom>
        </p:spPr>
      </p:pic>
      <p:pic>
        <p:nvPicPr>
          <p:cNvPr id="687" name="Picture 68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51421" y="3114919"/>
            <a:ext cx="1576485" cy="855170"/>
          </a:xfrm>
          <a:prstGeom prst="rect">
            <a:avLst/>
          </a:prstGeom>
        </p:spPr>
      </p:pic>
      <p:grpSp>
        <p:nvGrpSpPr>
          <p:cNvPr id="69" name="Group 68"/>
          <p:cNvGrpSpPr/>
          <p:nvPr/>
        </p:nvGrpSpPr>
        <p:grpSpPr>
          <a:xfrm>
            <a:off x="7177087" y="1923733"/>
            <a:ext cx="1708150" cy="1152648"/>
            <a:chOff x="7177087" y="1923733"/>
            <a:chExt cx="1708150" cy="1152648"/>
          </a:xfrm>
        </p:grpSpPr>
        <p:grpSp>
          <p:nvGrpSpPr>
            <p:cNvPr id="66" name="Group 65"/>
            <p:cNvGrpSpPr/>
            <p:nvPr/>
          </p:nvGrpSpPr>
          <p:grpSpPr>
            <a:xfrm>
              <a:off x="7177087" y="1923733"/>
              <a:ext cx="1708150" cy="1152648"/>
              <a:chOff x="7177087" y="1923733"/>
              <a:chExt cx="1708150" cy="1152648"/>
            </a:xfrm>
          </p:grpSpPr>
          <p:grpSp>
            <p:nvGrpSpPr>
              <p:cNvPr id="32" name="Group 31"/>
              <p:cNvGrpSpPr/>
              <p:nvPr/>
            </p:nvGrpSpPr>
            <p:grpSpPr>
              <a:xfrm>
                <a:off x="7286624" y="1923733"/>
                <a:ext cx="1571626" cy="1152648"/>
                <a:chOff x="7286624" y="1923733"/>
                <a:chExt cx="1571626" cy="1152648"/>
              </a:xfrm>
            </p:grpSpPr>
            <p:sp>
              <p:nvSpPr>
                <p:cNvPr id="197" name="Freeform 3448"/>
                <p:cNvSpPr>
                  <a:spLocks/>
                </p:cNvSpPr>
                <p:nvPr/>
              </p:nvSpPr>
              <p:spPr bwMode="auto">
                <a:xfrm>
                  <a:off x="7599362" y="1923733"/>
                  <a:ext cx="481013" cy="179387"/>
                </a:xfrm>
                <a:custGeom>
                  <a:avLst/>
                  <a:gdLst>
                    <a:gd name="T0" fmla="*/ 246 w 303"/>
                    <a:gd name="T1" fmla="*/ 85 h 113"/>
                    <a:gd name="T2" fmla="*/ 0 w 303"/>
                    <a:gd name="T3" fmla="*/ 85 h 113"/>
                    <a:gd name="T4" fmla="*/ 0 w 303"/>
                    <a:gd name="T5" fmla="*/ 29 h 113"/>
                    <a:gd name="T6" fmla="*/ 246 w 303"/>
                    <a:gd name="T7" fmla="*/ 29 h 113"/>
                    <a:gd name="T8" fmla="*/ 246 w 303"/>
                    <a:gd name="T9" fmla="*/ 0 h 113"/>
                    <a:gd name="T10" fmla="*/ 303 w 303"/>
                    <a:gd name="T11" fmla="*/ 56 h 113"/>
                    <a:gd name="T12" fmla="*/ 246 w 303"/>
                    <a:gd name="T13" fmla="*/ 113 h 113"/>
                    <a:gd name="T14" fmla="*/ 246 w 303"/>
                    <a:gd name="T15" fmla="*/ 85 h 113"/>
                    <a:gd name="T16" fmla="*/ 246 w 303"/>
                    <a:gd name="T17" fmla="*/ 85 h 113"/>
                    <a:gd name="T18" fmla="*/ 246 w 303"/>
                    <a:gd name="T19" fmla="*/ 8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113">
                      <a:moveTo>
                        <a:pt x="246" y="85"/>
                      </a:moveTo>
                      <a:lnTo>
                        <a:pt x="0" y="85"/>
                      </a:lnTo>
                      <a:lnTo>
                        <a:pt x="0" y="29"/>
                      </a:lnTo>
                      <a:lnTo>
                        <a:pt x="246" y="29"/>
                      </a:lnTo>
                      <a:lnTo>
                        <a:pt x="246" y="0"/>
                      </a:lnTo>
                      <a:lnTo>
                        <a:pt x="303" y="56"/>
                      </a:lnTo>
                      <a:lnTo>
                        <a:pt x="246" y="113"/>
                      </a:lnTo>
                      <a:lnTo>
                        <a:pt x="246" y="85"/>
                      </a:lnTo>
                      <a:lnTo>
                        <a:pt x="246" y="85"/>
                      </a:lnTo>
                      <a:lnTo>
                        <a:pt x="246" y="85"/>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98" name="Rectangle 3449"/>
                <p:cNvSpPr>
                  <a:spLocks noChangeArrowheads="1"/>
                </p:cNvSpPr>
                <p:nvPr/>
              </p:nvSpPr>
              <p:spPr bwMode="auto">
                <a:xfrm>
                  <a:off x="7286624" y="2577783"/>
                  <a:ext cx="1571626"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smtClean="0">
                      <a:solidFill>
                        <a:srgbClr val="002050"/>
                      </a:solidFill>
                      <a:latin typeface="Segoe UI" panose="020B0502040204020203" pitchFamily="34" charset="0"/>
                    </a:rPr>
                    <a:t>… for </a:t>
                  </a:r>
                  <a:r>
                    <a:rPr lang="en-US" altLang="en-US" sz="900" dirty="0">
                      <a:solidFill>
                        <a:srgbClr val="002050"/>
                      </a:solidFill>
                      <a:latin typeface="Segoe UI" panose="020B0502040204020203" pitchFamily="34" charset="0"/>
                    </a:rPr>
                    <a:t>companies </a:t>
                  </a:r>
                  <a:r>
                    <a:rPr lang="en-US" altLang="en-US" sz="900" dirty="0" smtClean="0">
                      <a:solidFill>
                        <a:srgbClr val="002050"/>
                      </a:solidFill>
                      <a:latin typeface="Segoe UI" panose="020B0502040204020203" pitchFamily="34" charset="0"/>
                    </a:rPr>
                    <a:t>that </a:t>
                  </a:r>
                  <a:r>
                    <a:rPr lang="en-US" altLang="en-US" sz="900" dirty="0">
                      <a:solidFill>
                        <a:srgbClr val="002050"/>
                      </a:solidFill>
                      <a:latin typeface="Segoe UI" panose="020B0502040204020203" pitchFamily="34" charset="0"/>
                    </a:rPr>
                    <a:t>try</a:t>
                  </a:r>
                  <a:r>
                    <a:rPr lang="en-US" altLang="en-US" sz="900" spc="-40" dirty="0">
                      <a:solidFill>
                        <a:srgbClr val="002050"/>
                      </a:solidFill>
                      <a:latin typeface="Segoe UI" panose="020B0502040204020203" pitchFamily="34" charset="0"/>
                    </a:rPr>
                    <a:t> </a:t>
                  </a:r>
                  <a:r>
                    <a:rPr lang="en-US" altLang="en-US" sz="900" spc="-40" dirty="0" smtClean="0">
                      <a:solidFill>
                        <a:srgbClr val="002050"/>
                      </a:solidFill>
                      <a:latin typeface="Segoe UI" panose="020B0502040204020203" pitchFamily="34" charset="0"/>
                    </a:rPr>
                    <a:t>to </a:t>
                  </a:r>
                  <a:r>
                    <a:rPr lang="en-US" altLang="en-US" sz="900" spc="-40" dirty="0">
                      <a:solidFill>
                        <a:srgbClr val="002050"/>
                      </a:solidFill>
                      <a:latin typeface="Segoe UI" panose="020B0502040204020203" pitchFamily="34" charset="0"/>
                    </a:rPr>
                    <a:t>adapt their existing</a:t>
                  </a:r>
                  <a:r>
                    <a:rPr lang="en-US" altLang="en-US" sz="900" dirty="0">
                      <a:solidFill>
                        <a:srgbClr val="002050"/>
                      </a:solidFill>
                      <a:latin typeface="Segoe UI" panose="020B0502040204020203" pitchFamily="34" charset="0"/>
                    </a:rPr>
                    <a:t> </a:t>
                  </a:r>
                  <a:r>
                    <a:rPr lang="en-US" altLang="en-US" sz="900" spc="-40" dirty="0">
                      <a:solidFill>
                        <a:srgbClr val="002050"/>
                      </a:solidFill>
                      <a:latin typeface="Segoe UI" panose="020B0502040204020203" pitchFamily="34" charset="0"/>
                    </a:rPr>
                    <a:t>tools </a:t>
                  </a:r>
                  <a:r>
                    <a:rPr lang="en-US" altLang="en-US" sz="900" dirty="0">
                      <a:solidFill>
                        <a:srgbClr val="002050"/>
                      </a:solidFill>
                      <a:latin typeface="Segoe UI" panose="020B0502040204020203" pitchFamily="34" charset="0"/>
                    </a:rPr>
                    <a:t>for </a:t>
                  </a:r>
                  <a:r>
                    <a:rPr lang="en-US" altLang="en-US" sz="900" b="1" dirty="0">
                      <a:solidFill>
                        <a:srgbClr val="002050"/>
                      </a:solidFill>
                      <a:latin typeface="Segoe UI" panose="020B0502040204020203" pitchFamily="34" charset="0"/>
                    </a:rPr>
                    <a:t>DevOps </a:t>
                  </a:r>
                  <a:r>
                    <a:rPr lang="en-US" altLang="en-US" sz="900" b="1" dirty="0" smtClean="0">
                      <a:solidFill>
                        <a:srgbClr val="002050"/>
                      </a:solidFill>
                      <a:latin typeface="Segoe UI" panose="020B0502040204020203" pitchFamily="34" charset="0"/>
                    </a:rPr>
                    <a:t>practices</a:t>
                  </a:r>
                  <a:endParaRPr lang="en-US" altLang="en-US" b="1" dirty="0" smtClean="0">
                    <a:solidFill>
                      <a:srgbClr val="505050"/>
                    </a:solidFill>
                    <a:latin typeface="Segoe UI" panose="020B0502040204020203" pitchFamily="34" charset="0"/>
                  </a:endParaRPr>
                </a:p>
              </p:txBody>
            </p:sp>
            <p:sp>
              <p:nvSpPr>
                <p:cNvPr id="199" name="Freeform 3455"/>
                <p:cNvSpPr>
                  <a:spLocks/>
                </p:cNvSpPr>
                <p:nvPr/>
              </p:nvSpPr>
              <p:spPr bwMode="auto">
                <a:xfrm>
                  <a:off x="7413624" y="2090421"/>
                  <a:ext cx="760413" cy="242887"/>
                </a:xfrm>
                <a:custGeom>
                  <a:avLst/>
                  <a:gdLst>
                    <a:gd name="T0" fmla="*/ 406 w 479"/>
                    <a:gd name="T1" fmla="*/ 114 h 153"/>
                    <a:gd name="T2" fmla="*/ 0 w 479"/>
                    <a:gd name="T3" fmla="*/ 114 h 153"/>
                    <a:gd name="T4" fmla="*/ 0 w 479"/>
                    <a:gd name="T5" fmla="*/ 38 h 153"/>
                    <a:gd name="T6" fmla="*/ 406 w 479"/>
                    <a:gd name="T7" fmla="*/ 38 h 153"/>
                    <a:gd name="T8" fmla="*/ 406 w 479"/>
                    <a:gd name="T9" fmla="*/ 0 h 153"/>
                    <a:gd name="T10" fmla="*/ 479 w 479"/>
                    <a:gd name="T11" fmla="*/ 77 h 153"/>
                    <a:gd name="T12" fmla="*/ 406 w 479"/>
                    <a:gd name="T13" fmla="*/ 153 h 153"/>
                    <a:gd name="T14" fmla="*/ 406 w 479"/>
                    <a:gd name="T15" fmla="*/ 114 h 153"/>
                    <a:gd name="T16" fmla="*/ 406 w 479"/>
                    <a:gd name="T17" fmla="*/ 114 h 153"/>
                    <a:gd name="T18" fmla="*/ 406 w 479"/>
                    <a:gd name="T19"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9" h="153">
                      <a:moveTo>
                        <a:pt x="406" y="114"/>
                      </a:moveTo>
                      <a:lnTo>
                        <a:pt x="0" y="114"/>
                      </a:lnTo>
                      <a:lnTo>
                        <a:pt x="0" y="38"/>
                      </a:lnTo>
                      <a:lnTo>
                        <a:pt x="406" y="38"/>
                      </a:lnTo>
                      <a:lnTo>
                        <a:pt x="406" y="0"/>
                      </a:lnTo>
                      <a:lnTo>
                        <a:pt x="479" y="77"/>
                      </a:lnTo>
                      <a:lnTo>
                        <a:pt x="406" y="153"/>
                      </a:lnTo>
                      <a:lnTo>
                        <a:pt x="406" y="114"/>
                      </a:lnTo>
                      <a:lnTo>
                        <a:pt x="406" y="114"/>
                      </a:lnTo>
                      <a:lnTo>
                        <a:pt x="406" y="114"/>
                      </a:lnTo>
                      <a:close/>
                    </a:path>
                  </a:pathLst>
                </a:custGeom>
                <a:solidFill>
                  <a:srgbClr val="585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00" name="Freeform 3456"/>
                <p:cNvSpPr>
                  <a:spLocks/>
                </p:cNvSpPr>
                <p:nvPr/>
              </p:nvSpPr>
              <p:spPr bwMode="auto">
                <a:xfrm>
                  <a:off x="7327899" y="1985646"/>
                  <a:ext cx="630238" cy="234950"/>
                </a:xfrm>
                <a:custGeom>
                  <a:avLst/>
                  <a:gdLst>
                    <a:gd name="T0" fmla="*/ 323 w 397"/>
                    <a:gd name="T1" fmla="*/ 111 h 148"/>
                    <a:gd name="T2" fmla="*/ 0 w 397"/>
                    <a:gd name="T3" fmla="*/ 112 h 148"/>
                    <a:gd name="T4" fmla="*/ 0 w 397"/>
                    <a:gd name="T5" fmla="*/ 38 h 148"/>
                    <a:gd name="T6" fmla="*/ 323 w 397"/>
                    <a:gd name="T7" fmla="*/ 36 h 148"/>
                    <a:gd name="T8" fmla="*/ 323 w 397"/>
                    <a:gd name="T9" fmla="*/ 0 h 148"/>
                    <a:gd name="T10" fmla="*/ 397 w 397"/>
                    <a:gd name="T11" fmla="*/ 73 h 148"/>
                    <a:gd name="T12" fmla="*/ 323 w 397"/>
                    <a:gd name="T13" fmla="*/ 148 h 148"/>
                    <a:gd name="T14" fmla="*/ 323 w 397"/>
                    <a:gd name="T15" fmla="*/ 111 h 148"/>
                    <a:gd name="T16" fmla="*/ 323 w 397"/>
                    <a:gd name="T17" fmla="*/ 111 h 148"/>
                    <a:gd name="T18" fmla="*/ 323 w 397"/>
                    <a:gd name="T19" fmla="*/ 11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48">
                      <a:moveTo>
                        <a:pt x="323" y="111"/>
                      </a:moveTo>
                      <a:lnTo>
                        <a:pt x="0" y="112"/>
                      </a:lnTo>
                      <a:lnTo>
                        <a:pt x="0" y="38"/>
                      </a:lnTo>
                      <a:lnTo>
                        <a:pt x="323" y="36"/>
                      </a:lnTo>
                      <a:lnTo>
                        <a:pt x="323" y="0"/>
                      </a:lnTo>
                      <a:lnTo>
                        <a:pt x="397" y="73"/>
                      </a:lnTo>
                      <a:lnTo>
                        <a:pt x="323" y="148"/>
                      </a:lnTo>
                      <a:lnTo>
                        <a:pt x="323" y="111"/>
                      </a:lnTo>
                      <a:lnTo>
                        <a:pt x="323" y="111"/>
                      </a:lnTo>
                      <a:lnTo>
                        <a:pt x="323" y="111"/>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201" name="Freeform 3457"/>
              <p:cNvSpPr>
                <a:spLocks/>
              </p:cNvSpPr>
              <p:nvPr/>
            </p:nvSpPr>
            <p:spPr bwMode="auto">
              <a:xfrm>
                <a:off x="7177087" y="2076133"/>
                <a:ext cx="1708150" cy="561975"/>
              </a:xfrm>
              <a:custGeom>
                <a:avLst/>
                <a:gdLst>
                  <a:gd name="T0" fmla="*/ 897 w 1076"/>
                  <a:gd name="T1" fmla="*/ 354 h 354"/>
                  <a:gd name="T2" fmla="*/ 1076 w 1076"/>
                  <a:gd name="T3" fmla="*/ 176 h 354"/>
                  <a:gd name="T4" fmla="*/ 901 w 1076"/>
                  <a:gd name="T5" fmla="*/ 0 h 354"/>
                  <a:gd name="T6" fmla="*/ 897 w 1076"/>
                  <a:gd name="T7" fmla="*/ 0 h 354"/>
                  <a:gd name="T8" fmla="*/ 897 w 1076"/>
                  <a:gd name="T9" fmla="*/ 84 h 354"/>
                  <a:gd name="T10" fmla="*/ 0 w 1076"/>
                  <a:gd name="T11" fmla="*/ 84 h 354"/>
                  <a:gd name="T12" fmla="*/ 0 w 1076"/>
                  <a:gd name="T13" fmla="*/ 266 h 354"/>
                  <a:gd name="T14" fmla="*/ 897 w 1076"/>
                  <a:gd name="T15" fmla="*/ 266 h 354"/>
                  <a:gd name="T16" fmla="*/ 897 w 1076"/>
                  <a:gd name="T17"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354">
                    <a:moveTo>
                      <a:pt x="897" y="354"/>
                    </a:moveTo>
                    <a:lnTo>
                      <a:pt x="1076" y="176"/>
                    </a:lnTo>
                    <a:lnTo>
                      <a:pt x="901" y="0"/>
                    </a:lnTo>
                    <a:lnTo>
                      <a:pt x="897" y="0"/>
                    </a:lnTo>
                    <a:lnTo>
                      <a:pt x="897" y="84"/>
                    </a:lnTo>
                    <a:lnTo>
                      <a:pt x="0" y="84"/>
                    </a:lnTo>
                    <a:lnTo>
                      <a:pt x="0" y="266"/>
                    </a:lnTo>
                    <a:lnTo>
                      <a:pt x="897" y="266"/>
                    </a:lnTo>
                    <a:lnTo>
                      <a:pt x="897" y="354"/>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202" name="Rectangle 3458"/>
            <p:cNvSpPr>
              <a:spLocks noChangeArrowheads="1"/>
            </p:cNvSpPr>
            <p:nvPr/>
          </p:nvSpPr>
          <p:spPr bwMode="auto">
            <a:xfrm>
              <a:off x="7254876" y="2206308"/>
              <a:ext cx="23724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smtClean="0">
                  <a:solidFill>
                    <a:srgbClr val="FFFFFF"/>
                  </a:solidFill>
                  <a:latin typeface="Segoe UI Light" panose="020B0502040204020203" pitchFamily="34" charset="0"/>
                </a:rPr>
                <a:t>80</a:t>
              </a:r>
              <a:endParaRPr lang="en-US" altLang="en-US" dirty="0" smtClean="0">
                <a:solidFill>
                  <a:srgbClr val="505050"/>
                </a:solidFill>
                <a:latin typeface="Segoe UI" panose="020B0502040204020203" pitchFamily="34" charset="0"/>
              </a:endParaRPr>
            </a:p>
          </p:txBody>
        </p:sp>
        <p:sp>
          <p:nvSpPr>
            <p:cNvPr id="203" name="Rectangle 3459"/>
            <p:cNvSpPr>
              <a:spLocks noChangeArrowheads="1"/>
            </p:cNvSpPr>
            <p:nvPr/>
          </p:nvSpPr>
          <p:spPr bwMode="auto">
            <a:xfrm>
              <a:off x="7513636" y="2214563"/>
              <a:ext cx="14106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400" dirty="0" smtClean="0">
                  <a:solidFill>
                    <a:srgbClr val="FFFFFF"/>
                  </a:solidFill>
                  <a:latin typeface="Segoe UI Light" panose="020B0502040204020203" pitchFamily="34" charset="0"/>
                </a:rPr>
                <a:t>%</a:t>
              </a:r>
              <a:endParaRPr lang="en-US" altLang="en-US" dirty="0" smtClean="0">
                <a:solidFill>
                  <a:srgbClr val="505050"/>
                </a:solidFill>
                <a:latin typeface="Segoe UI" panose="020B0502040204020203" pitchFamily="34" charset="0"/>
              </a:endParaRPr>
            </a:p>
          </p:txBody>
        </p:sp>
        <p:sp>
          <p:nvSpPr>
            <p:cNvPr id="204" name="Rectangle 3460"/>
            <p:cNvSpPr>
              <a:spLocks noChangeArrowheads="1"/>
            </p:cNvSpPr>
            <p:nvPr/>
          </p:nvSpPr>
          <p:spPr bwMode="auto">
            <a:xfrm>
              <a:off x="7704044" y="2285142"/>
              <a:ext cx="665247"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f</a:t>
              </a:r>
              <a:r>
                <a:rPr lang="en-US" altLang="en-US" sz="900" dirty="0" smtClean="0">
                  <a:solidFill>
                    <a:srgbClr val="FFFFFF"/>
                  </a:solidFill>
                  <a:latin typeface="Segoe UI" panose="020B0502040204020203" pitchFamily="34" charset="0"/>
                </a:rPr>
                <a:t>ailure rate …</a:t>
              </a:r>
              <a:endParaRPr lang="en-US" altLang="en-US" sz="900" dirty="0">
                <a:solidFill>
                  <a:srgbClr val="FFFFFF"/>
                </a:solidFill>
                <a:latin typeface="Segoe UI" panose="020B0502040204020203" pitchFamily="34" charset="0"/>
              </a:endParaRPr>
            </a:p>
          </p:txBody>
        </p:sp>
      </p:grpSp>
      <p:grpSp>
        <p:nvGrpSpPr>
          <p:cNvPr id="55" name="Group 54"/>
          <p:cNvGrpSpPr/>
          <p:nvPr/>
        </p:nvGrpSpPr>
        <p:grpSpPr>
          <a:xfrm>
            <a:off x="7104057" y="3648680"/>
            <a:ext cx="1731962" cy="1592263"/>
            <a:chOff x="7132637" y="3878262"/>
            <a:chExt cx="1731962" cy="1592263"/>
          </a:xfrm>
        </p:grpSpPr>
        <p:sp>
          <p:nvSpPr>
            <p:cNvPr id="473" name="Freeform 3527"/>
            <p:cNvSpPr>
              <a:spLocks/>
            </p:cNvSpPr>
            <p:nvPr/>
          </p:nvSpPr>
          <p:spPr bwMode="auto">
            <a:xfrm>
              <a:off x="7569199" y="3878262"/>
              <a:ext cx="901700" cy="595312"/>
            </a:xfrm>
            <a:custGeom>
              <a:avLst/>
              <a:gdLst>
                <a:gd name="T0" fmla="*/ 368 w 437"/>
                <a:gd name="T1" fmla="*/ 126 h 288"/>
                <a:gd name="T2" fmla="*/ 368 w 437"/>
                <a:gd name="T3" fmla="*/ 122 h 288"/>
                <a:gd name="T4" fmla="*/ 247 w 437"/>
                <a:gd name="T5" fmla="*/ 0 h 288"/>
                <a:gd name="T6" fmla="*/ 147 w 437"/>
                <a:gd name="T7" fmla="*/ 56 h 288"/>
                <a:gd name="T8" fmla="*/ 114 w 437"/>
                <a:gd name="T9" fmla="*/ 47 h 288"/>
                <a:gd name="T10" fmla="*/ 75 w 437"/>
                <a:gd name="T11" fmla="*/ 58 h 288"/>
                <a:gd name="T12" fmla="*/ 44 w 437"/>
                <a:gd name="T13" fmla="*/ 113 h 288"/>
                <a:gd name="T14" fmla="*/ 0 w 437"/>
                <a:gd name="T15" fmla="*/ 193 h 288"/>
                <a:gd name="T16" fmla="*/ 86 w 437"/>
                <a:gd name="T17" fmla="*/ 288 h 288"/>
                <a:gd name="T18" fmla="*/ 95 w 437"/>
                <a:gd name="T19" fmla="*/ 288 h 288"/>
                <a:gd name="T20" fmla="*/ 106 w 437"/>
                <a:gd name="T21" fmla="*/ 288 h 288"/>
                <a:gd name="T22" fmla="*/ 302 w 437"/>
                <a:gd name="T23" fmla="*/ 288 h 288"/>
                <a:gd name="T24" fmla="*/ 306 w 437"/>
                <a:gd name="T25" fmla="*/ 288 h 288"/>
                <a:gd name="T26" fmla="*/ 311 w 437"/>
                <a:gd name="T27" fmla="*/ 288 h 288"/>
                <a:gd name="T28" fmla="*/ 324 w 437"/>
                <a:gd name="T29" fmla="*/ 288 h 288"/>
                <a:gd name="T30" fmla="*/ 357 w 437"/>
                <a:gd name="T31" fmla="*/ 288 h 288"/>
                <a:gd name="T32" fmla="*/ 437 w 437"/>
                <a:gd name="T33" fmla="*/ 208 h 288"/>
                <a:gd name="T34" fmla="*/ 368 w 437"/>
                <a:gd name="T35" fmla="*/ 1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288">
                  <a:moveTo>
                    <a:pt x="368" y="126"/>
                  </a:moveTo>
                  <a:cubicBezTo>
                    <a:pt x="368" y="122"/>
                    <a:pt x="368" y="122"/>
                    <a:pt x="368" y="122"/>
                  </a:cubicBezTo>
                  <a:cubicBezTo>
                    <a:pt x="368" y="56"/>
                    <a:pt x="313" y="0"/>
                    <a:pt x="247" y="0"/>
                  </a:cubicBezTo>
                  <a:cubicBezTo>
                    <a:pt x="205" y="0"/>
                    <a:pt x="167" y="23"/>
                    <a:pt x="147" y="56"/>
                  </a:cubicBezTo>
                  <a:cubicBezTo>
                    <a:pt x="136" y="49"/>
                    <a:pt x="125" y="47"/>
                    <a:pt x="114" y="47"/>
                  </a:cubicBezTo>
                  <a:cubicBezTo>
                    <a:pt x="99" y="47"/>
                    <a:pt x="86" y="49"/>
                    <a:pt x="75" y="58"/>
                  </a:cubicBezTo>
                  <a:cubicBezTo>
                    <a:pt x="57" y="69"/>
                    <a:pt x="44" y="91"/>
                    <a:pt x="44" y="113"/>
                  </a:cubicBezTo>
                  <a:cubicBezTo>
                    <a:pt x="17" y="131"/>
                    <a:pt x="0" y="162"/>
                    <a:pt x="0" y="193"/>
                  </a:cubicBezTo>
                  <a:cubicBezTo>
                    <a:pt x="0" y="243"/>
                    <a:pt x="37" y="283"/>
                    <a:pt x="86" y="288"/>
                  </a:cubicBezTo>
                  <a:cubicBezTo>
                    <a:pt x="88" y="288"/>
                    <a:pt x="92" y="288"/>
                    <a:pt x="95" y="288"/>
                  </a:cubicBezTo>
                  <a:cubicBezTo>
                    <a:pt x="99" y="288"/>
                    <a:pt x="101" y="288"/>
                    <a:pt x="106" y="288"/>
                  </a:cubicBezTo>
                  <a:cubicBezTo>
                    <a:pt x="150" y="288"/>
                    <a:pt x="253" y="288"/>
                    <a:pt x="302" y="288"/>
                  </a:cubicBezTo>
                  <a:cubicBezTo>
                    <a:pt x="302" y="288"/>
                    <a:pt x="304" y="288"/>
                    <a:pt x="306" y="288"/>
                  </a:cubicBezTo>
                  <a:cubicBezTo>
                    <a:pt x="311" y="288"/>
                    <a:pt x="311" y="288"/>
                    <a:pt x="311" y="288"/>
                  </a:cubicBezTo>
                  <a:cubicBezTo>
                    <a:pt x="313" y="288"/>
                    <a:pt x="320" y="288"/>
                    <a:pt x="324" y="288"/>
                  </a:cubicBezTo>
                  <a:cubicBezTo>
                    <a:pt x="357" y="288"/>
                    <a:pt x="357" y="288"/>
                    <a:pt x="357" y="288"/>
                  </a:cubicBezTo>
                  <a:cubicBezTo>
                    <a:pt x="401" y="288"/>
                    <a:pt x="437" y="252"/>
                    <a:pt x="437" y="208"/>
                  </a:cubicBezTo>
                  <a:cubicBezTo>
                    <a:pt x="437" y="166"/>
                    <a:pt x="406" y="133"/>
                    <a:pt x="368" y="126"/>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74" name="Rectangle 3528"/>
            <p:cNvSpPr>
              <a:spLocks noChangeArrowheads="1"/>
            </p:cNvSpPr>
            <p:nvPr/>
          </p:nvSpPr>
          <p:spPr bwMode="auto">
            <a:xfrm>
              <a:off x="8061324" y="4216400"/>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200" b="1" dirty="0" smtClean="0">
                  <a:solidFill>
                    <a:srgbClr val="FFFFFF"/>
                  </a:solidFill>
                  <a:latin typeface="Segoe UI Semibold" panose="020B0702040204020203" pitchFamily="34" charset="0"/>
                </a:rPr>
                <a:t>CIOs</a:t>
              </a:r>
              <a:endParaRPr lang="en-US" altLang="en-US" dirty="0" smtClean="0">
                <a:solidFill>
                  <a:srgbClr val="505050"/>
                </a:solidFill>
                <a:latin typeface="Segoe UI" panose="020B0502040204020203" pitchFamily="34" charset="0"/>
              </a:endParaRPr>
            </a:p>
          </p:txBody>
        </p:sp>
        <p:sp>
          <p:nvSpPr>
            <p:cNvPr id="475" name="Rectangle 3529"/>
            <p:cNvSpPr>
              <a:spLocks noChangeArrowheads="1"/>
            </p:cNvSpPr>
            <p:nvPr/>
          </p:nvSpPr>
          <p:spPr bwMode="auto">
            <a:xfrm>
              <a:off x="7732349" y="4001313"/>
              <a:ext cx="2340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smtClean="0">
                  <a:solidFill>
                    <a:srgbClr val="FFFFFF"/>
                  </a:solidFill>
                  <a:latin typeface="Segoe UI Light" panose="020B0502040204020203" pitchFamily="34" charset="0"/>
                </a:rPr>
                <a:t>70</a:t>
              </a:r>
              <a:endParaRPr lang="en-US" altLang="en-US" dirty="0" smtClean="0">
                <a:solidFill>
                  <a:srgbClr val="505050"/>
                </a:solidFill>
                <a:latin typeface="Segoe UI" panose="020B0502040204020203" pitchFamily="34" charset="0"/>
              </a:endParaRPr>
            </a:p>
          </p:txBody>
        </p:sp>
        <p:sp>
          <p:nvSpPr>
            <p:cNvPr id="476" name="Rectangle 3530"/>
            <p:cNvSpPr>
              <a:spLocks noChangeArrowheads="1"/>
            </p:cNvSpPr>
            <p:nvPr/>
          </p:nvSpPr>
          <p:spPr bwMode="auto">
            <a:xfrm>
              <a:off x="8005503" y="3950999"/>
              <a:ext cx="190758"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900" dirty="0" smtClean="0">
                  <a:solidFill>
                    <a:srgbClr val="FFFFFF"/>
                  </a:solidFill>
                  <a:latin typeface="Segoe UI Light" panose="020B0502040204020203" pitchFamily="34" charset="0"/>
                </a:rPr>
                <a:t>%</a:t>
              </a:r>
              <a:endParaRPr lang="en-US" altLang="en-US" dirty="0" smtClean="0">
                <a:solidFill>
                  <a:srgbClr val="505050"/>
                </a:solidFill>
                <a:latin typeface="Segoe UI" panose="020B0502040204020203" pitchFamily="34" charset="0"/>
              </a:endParaRPr>
            </a:p>
          </p:txBody>
        </p:sp>
        <p:sp>
          <p:nvSpPr>
            <p:cNvPr id="477" name="Rectangle 3531"/>
            <p:cNvSpPr>
              <a:spLocks noChangeArrowheads="1"/>
            </p:cNvSpPr>
            <p:nvPr/>
          </p:nvSpPr>
          <p:spPr bwMode="auto">
            <a:xfrm>
              <a:off x="7132637" y="4981575"/>
              <a:ext cx="5033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t</a:t>
              </a:r>
              <a:r>
                <a:rPr lang="en-US" altLang="en-US" sz="900" dirty="0" smtClean="0">
                  <a:solidFill>
                    <a:srgbClr val="002050"/>
                  </a:solidFill>
                  <a:latin typeface="Segoe UI" panose="020B0502040204020203" pitchFamily="34" charset="0"/>
                </a:rPr>
                <a:t>o </a:t>
              </a:r>
              <a:r>
                <a:rPr lang="en-US" altLang="en-US" sz="900" b="1" dirty="0" smtClean="0">
                  <a:solidFill>
                    <a:srgbClr val="002050"/>
                  </a:solidFill>
                  <a:latin typeface="Segoe UI" panose="020B0502040204020203" pitchFamily="34" charset="0"/>
                </a:rPr>
                <a:t>reduce</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IT costs</a:t>
              </a:r>
              <a:endParaRPr lang="en-US" altLang="en-US" b="1" dirty="0" smtClean="0">
                <a:solidFill>
                  <a:srgbClr val="505050"/>
                </a:solidFill>
                <a:latin typeface="Segoe UI" panose="020B0502040204020203" pitchFamily="34" charset="0"/>
              </a:endParaRPr>
            </a:p>
          </p:txBody>
        </p:sp>
        <p:sp>
          <p:nvSpPr>
            <p:cNvPr id="478" name="Rectangle 3535"/>
            <p:cNvSpPr>
              <a:spLocks noChangeArrowheads="1"/>
            </p:cNvSpPr>
            <p:nvPr/>
          </p:nvSpPr>
          <p:spPr bwMode="auto">
            <a:xfrm>
              <a:off x="7193170" y="4548187"/>
              <a:ext cx="44403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smtClean="0">
                  <a:solidFill>
                    <a:srgbClr val="002050"/>
                  </a:solidFill>
                  <a:latin typeface="Segoe UI" panose="020B0502040204020203" pitchFamily="34" charset="0"/>
                </a:rPr>
                <a:t>Would</a:t>
              </a:r>
              <a:br>
                <a:rPr lang="en-US" altLang="en-US" sz="900"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increase</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risk</a:t>
              </a:r>
              <a:endParaRPr lang="en-US" altLang="en-US" b="1" dirty="0" smtClean="0">
                <a:solidFill>
                  <a:srgbClr val="505050"/>
                </a:solidFill>
                <a:latin typeface="Segoe UI" panose="020B0502040204020203" pitchFamily="34" charset="0"/>
              </a:endParaRPr>
            </a:p>
          </p:txBody>
        </p:sp>
        <p:sp>
          <p:nvSpPr>
            <p:cNvPr id="479" name="Freeform 3608"/>
            <p:cNvSpPr>
              <a:spLocks/>
            </p:cNvSpPr>
            <p:nvPr/>
          </p:nvSpPr>
          <p:spPr bwMode="auto">
            <a:xfrm>
              <a:off x="7640637" y="4298950"/>
              <a:ext cx="238125" cy="539750"/>
            </a:xfrm>
            <a:custGeom>
              <a:avLst/>
              <a:gdLst>
                <a:gd name="T0" fmla="*/ 112 w 150"/>
                <a:gd name="T1" fmla="*/ 75 h 340"/>
                <a:gd name="T2" fmla="*/ 112 w 150"/>
                <a:gd name="T3" fmla="*/ 340 h 340"/>
                <a:gd name="T4" fmla="*/ 38 w 150"/>
                <a:gd name="T5" fmla="*/ 340 h 340"/>
                <a:gd name="T6" fmla="*/ 38 w 150"/>
                <a:gd name="T7" fmla="*/ 75 h 340"/>
                <a:gd name="T8" fmla="*/ 0 w 150"/>
                <a:gd name="T9" fmla="*/ 75 h 340"/>
                <a:gd name="T10" fmla="*/ 74 w 150"/>
                <a:gd name="T11" fmla="*/ 0 h 340"/>
                <a:gd name="T12" fmla="*/ 150 w 150"/>
                <a:gd name="T13" fmla="*/ 75 h 340"/>
                <a:gd name="T14" fmla="*/ 112 w 150"/>
                <a:gd name="T15" fmla="*/ 75 h 340"/>
                <a:gd name="T16" fmla="*/ 112 w 150"/>
                <a:gd name="T17" fmla="*/ 75 h 340"/>
                <a:gd name="T18" fmla="*/ 112 w 150"/>
                <a:gd name="T19" fmla="*/ 7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40">
                  <a:moveTo>
                    <a:pt x="112" y="75"/>
                  </a:moveTo>
                  <a:lnTo>
                    <a:pt x="112" y="340"/>
                  </a:lnTo>
                  <a:lnTo>
                    <a:pt x="38" y="340"/>
                  </a:lnTo>
                  <a:lnTo>
                    <a:pt x="38" y="75"/>
                  </a:lnTo>
                  <a:lnTo>
                    <a:pt x="0" y="75"/>
                  </a:lnTo>
                  <a:lnTo>
                    <a:pt x="74" y="0"/>
                  </a:lnTo>
                  <a:lnTo>
                    <a:pt x="150" y="75"/>
                  </a:lnTo>
                  <a:lnTo>
                    <a:pt x="112" y="75"/>
                  </a:lnTo>
                  <a:lnTo>
                    <a:pt x="112" y="75"/>
                  </a:lnTo>
                  <a:lnTo>
                    <a:pt x="112" y="75"/>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0" name="Freeform 3609"/>
            <p:cNvSpPr>
              <a:spLocks/>
            </p:cNvSpPr>
            <p:nvPr/>
          </p:nvSpPr>
          <p:spPr bwMode="auto">
            <a:xfrm>
              <a:off x="7640637" y="4838700"/>
              <a:ext cx="238125" cy="631825"/>
            </a:xfrm>
            <a:custGeom>
              <a:avLst/>
              <a:gdLst>
                <a:gd name="T0" fmla="*/ 112 w 150"/>
                <a:gd name="T1" fmla="*/ 324 h 398"/>
                <a:gd name="T2" fmla="*/ 112 w 150"/>
                <a:gd name="T3" fmla="*/ 0 h 398"/>
                <a:gd name="T4" fmla="*/ 38 w 150"/>
                <a:gd name="T5" fmla="*/ 0 h 398"/>
                <a:gd name="T6" fmla="*/ 38 w 150"/>
                <a:gd name="T7" fmla="*/ 324 h 398"/>
                <a:gd name="T8" fmla="*/ 0 w 150"/>
                <a:gd name="T9" fmla="*/ 324 h 398"/>
                <a:gd name="T10" fmla="*/ 74 w 150"/>
                <a:gd name="T11" fmla="*/ 398 h 398"/>
                <a:gd name="T12" fmla="*/ 150 w 150"/>
                <a:gd name="T13" fmla="*/ 324 h 398"/>
                <a:gd name="T14" fmla="*/ 112 w 150"/>
                <a:gd name="T15" fmla="*/ 324 h 398"/>
                <a:gd name="T16" fmla="*/ 112 w 150"/>
                <a:gd name="T17" fmla="*/ 324 h 398"/>
                <a:gd name="T18" fmla="*/ 112 w 150"/>
                <a:gd name="T19" fmla="*/ 32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98">
                  <a:moveTo>
                    <a:pt x="112" y="324"/>
                  </a:moveTo>
                  <a:lnTo>
                    <a:pt x="112" y="0"/>
                  </a:lnTo>
                  <a:lnTo>
                    <a:pt x="38" y="0"/>
                  </a:lnTo>
                  <a:lnTo>
                    <a:pt x="38" y="324"/>
                  </a:lnTo>
                  <a:lnTo>
                    <a:pt x="0" y="324"/>
                  </a:lnTo>
                  <a:lnTo>
                    <a:pt x="74" y="398"/>
                  </a:lnTo>
                  <a:lnTo>
                    <a:pt x="150" y="324"/>
                  </a:lnTo>
                  <a:lnTo>
                    <a:pt x="112" y="324"/>
                  </a:lnTo>
                  <a:lnTo>
                    <a:pt x="112" y="324"/>
                  </a:lnTo>
                  <a:lnTo>
                    <a:pt x="112" y="324"/>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1" name="Rectangle 3610"/>
            <p:cNvSpPr>
              <a:spLocks noChangeArrowheads="1"/>
            </p:cNvSpPr>
            <p:nvPr/>
          </p:nvSpPr>
          <p:spPr bwMode="auto">
            <a:xfrm>
              <a:off x="7891461" y="4981575"/>
              <a:ext cx="8319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002050"/>
                  </a:solidFill>
                  <a:latin typeface="Segoe UI" panose="020B0502040204020203" pitchFamily="34" charset="0"/>
                </a:rPr>
                <a:t>and </a:t>
              </a:r>
              <a:r>
                <a:rPr lang="en-US" altLang="en-US" sz="900" b="1" dirty="0" smtClean="0">
                  <a:solidFill>
                    <a:srgbClr val="002050"/>
                  </a:solidFill>
                  <a:latin typeface="Segoe UI" panose="020B0502040204020203" pitchFamily="34" charset="0"/>
                </a:rPr>
                <a:t>accelerate</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business agility</a:t>
              </a:r>
              <a:endParaRPr lang="en-US" altLang="en-US" sz="900" b="1" dirty="0">
                <a:solidFill>
                  <a:srgbClr val="002050"/>
                </a:solidFill>
                <a:latin typeface="Segoe UI" panose="020B0502040204020203" pitchFamily="34" charset="0"/>
              </a:endParaRPr>
            </a:p>
          </p:txBody>
        </p:sp>
        <p:sp>
          <p:nvSpPr>
            <p:cNvPr id="482" name="Freeform 3613"/>
            <p:cNvSpPr>
              <a:spLocks/>
            </p:cNvSpPr>
            <p:nvPr/>
          </p:nvSpPr>
          <p:spPr bwMode="auto">
            <a:xfrm>
              <a:off x="7897811" y="4783138"/>
              <a:ext cx="966788" cy="238125"/>
            </a:xfrm>
            <a:custGeom>
              <a:avLst/>
              <a:gdLst>
                <a:gd name="T0" fmla="*/ 535 w 609"/>
                <a:gd name="T1" fmla="*/ 38 h 150"/>
                <a:gd name="T2" fmla="*/ 0 w 609"/>
                <a:gd name="T3" fmla="*/ 38 h 150"/>
                <a:gd name="T4" fmla="*/ 0 w 609"/>
                <a:gd name="T5" fmla="*/ 112 h 150"/>
                <a:gd name="T6" fmla="*/ 535 w 609"/>
                <a:gd name="T7" fmla="*/ 112 h 150"/>
                <a:gd name="T8" fmla="*/ 535 w 609"/>
                <a:gd name="T9" fmla="*/ 150 h 150"/>
                <a:gd name="T10" fmla="*/ 609 w 609"/>
                <a:gd name="T11" fmla="*/ 76 h 150"/>
                <a:gd name="T12" fmla="*/ 535 w 609"/>
                <a:gd name="T13" fmla="*/ 0 h 150"/>
                <a:gd name="T14" fmla="*/ 535 w 609"/>
                <a:gd name="T15" fmla="*/ 38 h 150"/>
                <a:gd name="T16" fmla="*/ 535 w 609"/>
                <a:gd name="T17" fmla="*/ 38 h 150"/>
                <a:gd name="T18" fmla="*/ 535 w 609"/>
                <a:gd name="T19" fmla="*/ 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150">
                  <a:moveTo>
                    <a:pt x="535" y="38"/>
                  </a:moveTo>
                  <a:lnTo>
                    <a:pt x="0" y="38"/>
                  </a:lnTo>
                  <a:lnTo>
                    <a:pt x="0" y="112"/>
                  </a:lnTo>
                  <a:lnTo>
                    <a:pt x="535" y="112"/>
                  </a:lnTo>
                  <a:lnTo>
                    <a:pt x="535" y="150"/>
                  </a:lnTo>
                  <a:lnTo>
                    <a:pt x="609" y="76"/>
                  </a:lnTo>
                  <a:lnTo>
                    <a:pt x="535" y="0"/>
                  </a:lnTo>
                  <a:lnTo>
                    <a:pt x="535" y="38"/>
                  </a:lnTo>
                  <a:lnTo>
                    <a:pt x="535" y="38"/>
                  </a:lnTo>
                  <a:lnTo>
                    <a:pt x="535" y="38"/>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3" name="Rectangle 3778"/>
            <p:cNvSpPr>
              <a:spLocks noChangeArrowheads="1"/>
            </p:cNvSpPr>
            <p:nvPr/>
          </p:nvSpPr>
          <p:spPr bwMode="auto">
            <a:xfrm>
              <a:off x="7918449" y="4256088"/>
              <a:ext cx="67326"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FFFFFF"/>
                  </a:solidFill>
                  <a:latin typeface="Segoe UI" panose="020B0502040204020203" pitchFamily="34" charset="0"/>
                </a:rPr>
                <a:t>o</a:t>
              </a:r>
              <a:endParaRPr lang="en-US" altLang="en-US" dirty="0" smtClean="0">
                <a:solidFill>
                  <a:srgbClr val="505050"/>
                </a:solidFill>
                <a:latin typeface="Segoe UI" panose="020B0502040204020203" pitchFamily="34" charset="0"/>
              </a:endParaRPr>
            </a:p>
          </p:txBody>
        </p:sp>
        <p:sp>
          <p:nvSpPr>
            <p:cNvPr id="484" name="Rectangle 3779"/>
            <p:cNvSpPr>
              <a:spLocks noChangeArrowheads="1"/>
            </p:cNvSpPr>
            <p:nvPr/>
          </p:nvSpPr>
          <p:spPr bwMode="auto">
            <a:xfrm>
              <a:off x="7983537" y="4256088"/>
              <a:ext cx="36870"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FFFFFF"/>
                  </a:solidFill>
                  <a:latin typeface="Segoe UI" panose="020B0502040204020203" pitchFamily="34" charset="0"/>
                </a:rPr>
                <a:t>f</a:t>
              </a:r>
              <a:endParaRPr lang="en-US" altLang="en-US" dirty="0" smtClean="0">
                <a:solidFill>
                  <a:srgbClr val="505050"/>
                </a:solidFill>
                <a:latin typeface="Segoe UI" panose="020B0502040204020203" pitchFamily="34" charset="0"/>
              </a:endParaRPr>
            </a:p>
          </p:txBody>
        </p:sp>
      </p:grpSp>
      <p:sp>
        <p:nvSpPr>
          <p:cNvPr id="420" name="WordArt 40"/>
          <p:cNvSpPr>
            <a:spLocks noChangeArrowheads="1" noChangeShapeType="1" noTextEdit="1"/>
          </p:cNvSpPr>
          <p:nvPr/>
        </p:nvSpPr>
        <p:spPr bwMode="auto">
          <a:xfrm>
            <a:off x="10494963" y="6575425"/>
            <a:ext cx="1504950" cy="306388"/>
          </a:xfrm>
          <a:prstGeom prst="rect">
            <a:avLst/>
          </a:prstGeom>
        </p:spPr>
        <p:txBody>
          <a:bodyPr wrap="none" fromWordArt="1">
            <a:prstTxWarp prst="textCurveUp">
              <a:avLst>
                <a:gd name="adj" fmla="val 23222"/>
              </a:avLst>
            </a:prstTxWarp>
          </a:bodyPr>
          <a:lstStyle/>
          <a:p>
            <a:pPr algn="ctr"/>
            <a:r>
              <a:rPr lang="en-US" sz="2400" dirty="0" err="1">
                <a:ln w="9360" cap="flat">
                  <a:solidFill>
                    <a:srgbClr val="FF8C00"/>
                  </a:solidFill>
                  <a:miter lim="800000"/>
                  <a:headEnd/>
                  <a:tailEnd/>
                </a:ln>
                <a:blipFill dpi="0" rotWithShape="0">
                  <a:blip r:embed="rId10"/>
                  <a:srcRect/>
                  <a:tile tx="0" ty="0" sx="100000" sy="100000" flip="none" algn="tl"/>
                </a:blipFill>
                <a:effectLst>
                  <a:outerShdw dist="152735" dir="2700000" algn="ctr" rotWithShape="0">
                    <a:srgbClr val="868686"/>
                  </a:outerShdw>
                </a:effectLst>
                <a:latin typeface="Arial Black" panose="020B0A04020102020204" pitchFamily="34" charset="0"/>
              </a:rPr>
              <a:t>Umesh</a:t>
            </a:r>
            <a:r>
              <a:rPr lang="en-US" sz="2400" dirty="0">
                <a:ln w="9360" cap="flat">
                  <a:solidFill>
                    <a:srgbClr val="FF8C00"/>
                  </a:solidFill>
                  <a:miter lim="800000"/>
                  <a:headEnd/>
                  <a:tailEnd/>
                </a:ln>
                <a:blipFill dpi="0" rotWithShape="0">
                  <a:blip r:embed="rId10"/>
                  <a:srcRect/>
                  <a:tile tx="0" ty="0" sx="100000" sy="100000" flip="none" algn="tl"/>
                </a:blipFill>
                <a:effectLst>
                  <a:outerShdw dist="152735" dir="2700000" algn="ctr" rotWithShape="0">
                    <a:srgbClr val="868686"/>
                  </a:outerShdw>
                </a:effectLst>
                <a:latin typeface="Arial Black" panose="020B0A04020102020204" pitchFamily="34" charset="0"/>
              </a:rPr>
              <a:t> </a:t>
            </a:r>
            <a:r>
              <a:rPr lang="en-US" sz="2400" dirty="0" err="1">
                <a:ln w="9360" cap="flat">
                  <a:solidFill>
                    <a:srgbClr val="FF8C00"/>
                  </a:solidFill>
                  <a:miter lim="800000"/>
                  <a:headEnd/>
                  <a:tailEnd/>
                </a:ln>
                <a:blipFill dpi="0" rotWithShape="0">
                  <a:blip r:embed="rId10"/>
                  <a:srcRect/>
                  <a:tile tx="0" ty="0" sx="100000" sy="100000" flip="none" algn="tl"/>
                </a:blipFill>
                <a:effectLst>
                  <a:outerShdw dist="152735" dir="2700000" algn="ctr" rotWithShape="0">
                    <a:srgbClr val="868686"/>
                  </a:outerShdw>
                </a:effectLst>
                <a:latin typeface="Arial Black" panose="020B0A04020102020204" pitchFamily="34" charset="0"/>
              </a:rPr>
              <a:t>Worlikar</a:t>
            </a:r>
            <a:endParaRPr lang="en-US" sz="2400" dirty="0">
              <a:ln w="9360" cap="flat">
                <a:solidFill>
                  <a:srgbClr val="FF8C00"/>
                </a:solidFill>
                <a:miter lim="800000"/>
                <a:headEnd/>
                <a:tailEnd/>
              </a:ln>
              <a:blipFill dpi="0" rotWithShape="0">
                <a:blip r:embed="rId10"/>
                <a:srcRect/>
                <a:tile tx="0" ty="0" sx="100000" sy="100000" flip="none" algn="tl"/>
              </a:blipFill>
              <a:effectLst>
                <a:outerShdw dist="152735" dir="2700000" algn="ctr" rotWithShape="0">
                  <a:srgbClr val="868686"/>
                </a:outerShdw>
              </a:effectLst>
              <a:latin typeface="Arial Black" panose="020B0A04020102020204" pitchFamily="34" charset="0"/>
            </a:endParaRPr>
          </a:p>
        </p:txBody>
      </p:sp>
    </p:spTree>
    <p:extLst>
      <p:ext uri="{BB962C8B-B14F-4D97-AF65-F5344CB8AC3E}">
        <p14:creationId xmlns:p14="http://schemas.microsoft.com/office/powerpoint/2010/main" val="163557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274638" y="295275"/>
            <a:ext cx="11888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9pPr>
          </a:lstStyle>
          <a:p>
            <a:pPr>
              <a:lnSpc>
                <a:spcPct val="90000"/>
              </a:lnSpc>
            </a:pPr>
            <a:r>
              <a:rPr lang="en-US" altLang="en-US" sz="5400">
                <a:solidFill>
                  <a:srgbClr val="008272"/>
                </a:solidFill>
                <a:latin typeface="Segoe UI Light" panose="020B0502040204020203" pitchFamily="34" charset="0"/>
                <a:ea typeface="MS PGothic" panose="020B0600070205080204" pitchFamily="34" charset="-128"/>
              </a:rPr>
              <a:t>DevOps Benefits </a:t>
            </a:r>
          </a:p>
        </p:txBody>
      </p:sp>
      <p:sp>
        <p:nvSpPr>
          <p:cNvPr id="21507" name="AutoShape 3"/>
          <p:cNvSpPr>
            <a:spLocks noChangeArrowheads="1"/>
          </p:cNvSpPr>
          <p:nvPr/>
        </p:nvSpPr>
        <p:spPr bwMode="auto">
          <a:xfrm>
            <a:off x="3505200" y="1697038"/>
            <a:ext cx="4592638" cy="4592637"/>
          </a:xfrm>
          <a:custGeom>
            <a:avLst/>
            <a:gdLst>
              <a:gd name="G0" fmla="*/ 12760 1 2"/>
              <a:gd name="G1" fmla="*/ 1 48365 11520"/>
              <a:gd name="G2" fmla="*/ G1 13024 1"/>
              <a:gd name="G3" fmla="*/ G2 1 52096"/>
              <a:gd name="G4" fmla="cos G0 G3"/>
              <a:gd name="G5" fmla="*/ 12760 1 2"/>
              <a:gd name="G6" fmla="*/ 1 48365 11520"/>
              <a:gd name="G7" fmla="*/ G6 13024 1"/>
              <a:gd name="G8" fmla="*/ G7 1 52096"/>
              <a:gd name="G9" fmla="sin G5 G8"/>
              <a:gd name="G10" fmla="*/ 12760 1 2"/>
              <a:gd name="G11" fmla="+- G10 0 G4"/>
              <a:gd name="G12" fmla="+- G10 G4 0"/>
              <a:gd name="G13" fmla="+- G12 0 0"/>
              <a:gd name="G14" fmla="*/ 12760 1 2"/>
              <a:gd name="G15" fmla="+- G14 0 G9"/>
              <a:gd name="G16" fmla="+- G14 G9 0"/>
              <a:gd name="G17" fmla="+- G16 0 0"/>
              <a:gd name="G18" fmla="+- 12760 0 0"/>
              <a:gd name="G19" fmla="+- 12760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6380"/>
                </a:moveTo>
                <a:lnTo>
                  <a:pt x="6380" y="6380"/>
                </a:lnTo>
                <a:lnTo>
                  <a:pt x="180" y="90"/>
                </a:lnTo>
                <a:lnTo>
                  <a:pt x="6380" y="6380"/>
                </a:lnTo>
                <a:lnTo>
                  <a:pt x="270" y="90"/>
                </a:lnTo>
                <a:close/>
              </a:path>
            </a:pathLst>
          </a:custGeom>
          <a:noFill/>
          <a:ln w="57240" cap="flat">
            <a:solidFill>
              <a:srgbClr val="68217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9" name="AutoShape 5"/>
          <p:cNvSpPr>
            <a:spLocks noChangeArrowheads="1"/>
          </p:cNvSpPr>
          <p:nvPr/>
        </p:nvSpPr>
        <p:spPr bwMode="auto">
          <a:xfrm>
            <a:off x="7485063" y="2459038"/>
            <a:ext cx="304800" cy="304800"/>
          </a:xfrm>
          <a:custGeom>
            <a:avLst/>
            <a:gdLst>
              <a:gd name="G0" fmla="*/ 847 1 2"/>
              <a:gd name="G1" fmla="*/ 1 48365 11520"/>
              <a:gd name="G2" fmla="*/ G1 13024 1"/>
              <a:gd name="G3" fmla="*/ G2 1 52096"/>
              <a:gd name="G4" fmla="cos G0 G3"/>
              <a:gd name="G5" fmla="*/ 847 1 2"/>
              <a:gd name="G6" fmla="*/ 1 48365 11520"/>
              <a:gd name="G7" fmla="*/ G6 13024 1"/>
              <a:gd name="G8" fmla="*/ G7 1 52096"/>
              <a:gd name="G9" fmla="sin G5 G8"/>
              <a:gd name="G10" fmla="*/ 847 1 2"/>
              <a:gd name="G11" fmla="+- G10 0 G4"/>
              <a:gd name="G12" fmla="+- G10 G4 0"/>
              <a:gd name="G13" fmla="+- G12 0 0"/>
              <a:gd name="G14" fmla="*/ 847 1 2"/>
              <a:gd name="G15" fmla="+- G14 0 G9"/>
              <a:gd name="G16" fmla="+- G14 G9 0"/>
              <a:gd name="G17" fmla="+- G16 0 0"/>
              <a:gd name="G18" fmla="+- 847 0 0"/>
              <a:gd name="G19" fmla="+- 847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424"/>
                </a:moveTo>
                <a:lnTo>
                  <a:pt x="424" y="424"/>
                </a:lnTo>
                <a:lnTo>
                  <a:pt x="180" y="90"/>
                </a:lnTo>
                <a:lnTo>
                  <a:pt x="424" y="424"/>
                </a:lnTo>
                <a:lnTo>
                  <a:pt x="270" y="90"/>
                </a:lnTo>
                <a:close/>
              </a:path>
            </a:pathLst>
          </a:custGeom>
          <a:solidFill>
            <a:srgbClr val="008272"/>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10" name="AutoShape 6"/>
          <p:cNvSpPr>
            <a:spLocks noChangeArrowheads="1"/>
          </p:cNvSpPr>
          <p:nvPr/>
        </p:nvSpPr>
        <p:spPr bwMode="auto">
          <a:xfrm>
            <a:off x="4214813" y="2000250"/>
            <a:ext cx="304800" cy="304800"/>
          </a:xfrm>
          <a:custGeom>
            <a:avLst/>
            <a:gdLst>
              <a:gd name="G0" fmla="*/ 847 1 2"/>
              <a:gd name="G1" fmla="*/ 1 48365 11520"/>
              <a:gd name="G2" fmla="*/ G1 13024 1"/>
              <a:gd name="G3" fmla="*/ G2 1 52096"/>
              <a:gd name="G4" fmla="cos G0 G3"/>
              <a:gd name="G5" fmla="*/ 847 1 2"/>
              <a:gd name="G6" fmla="*/ 1 48365 11520"/>
              <a:gd name="G7" fmla="*/ G6 13024 1"/>
              <a:gd name="G8" fmla="*/ G7 1 52096"/>
              <a:gd name="G9" fmla="sin G5 G8"/>
              <a:gd name="G10" fmla="*/ 847 1 2"/>
              <a:gd name="G11" fmla="+- G10 0 G4"/>
              <a:gd name="G12" fmla="+- G10 G4 0"/>
              <a:gd name="G13" fmla="+- G12 0 0"/>
              <a:gd name="G14" fmla="*/ 847 1 2"/>
              <a:gd name="G15" fmla="+- G14 0 G9"/>
              <a:gd name="G16" fmla="+- G14 G9 0"/>
              <a:gd name="G17" fmla="+- G16 0 0"/>
              <a:gd name="G18" fmla="+- 847 0 0"/>
              <a:gd name="G19" fmla="+- 847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424"/>
                </a:moveTo>
                <a:lnTo>
                  <a:pt x="424" y="424"/>
                </a:lnTo>
                <a:lnTo>
                  <a:pt x="180" y="90"/>
                </a:lnTo>
                <a:lnTo>
                  <a:pt x="424" y="424"/>
                </a:lnTo>
                <a:lnTo>
                  <a:pt x="270" y="90"/>
                </a:lnTo>
                <a:close/>
              </a:path>
            </a:pathLst>
          </a:custGeom>
          <a:solidFill>
            <a:srgbClr val="008272"/>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11" name="AutoShape 7"/>
          <p:cNvSpPr>
            <a:spLocks noChangeArrowheads="1"/>
          </p:cNvSpPr>
          <p:nvPr/>
        </p:nvSpPr>
        <p:spPr bwMode="auto">
          <a:xfrm>
            <a:off x="7834313" y="4535488"/>
            <a:ext cx="304800" cy="304800"/>
          </a:xfrm>
          <a:custGeom>
            <a:avLst/>
            <a:gdLst>
              <a:gd name="G0" fmla="*/ 847 1 2"/>
              <a:gd name="G1" fmla="*/ 1 48365 11520"/>
              <a:gd name="G2" fmla="*/ G1 13024 1"/>
              <a:gd name="G3" fmla="*/ G2 1 52096"/>
              <a:gd name="G4" fmla="cos G0 G3"/>
              <a:gd name="G5" fmla="*/ 847 1 2"/>
              <a:gd name="G6" fmla="*/ 1 48365 11520"/>
              <a:gd name="G7" fmla="*/ G6 13024 1"/>
              <a:gd name="G8" fmla="*/ G7 1 52096"/>
              <a:gd name="G9" fmla="sin G5 G8"/>
              <a:gd name="G10" fmla="*/ 847 1 2"/>
              <a:gd name="G11" fmla="+- G10 0 G4"/>
              <a:gd name="G12" fmla="+- G10 G4 0"/>
              <a:gd name="G13" fmla="+- G12 0 0"/>
              <a:gd name="G14" fmla="*/ 847 1 2"/>
              <a:gd name="G15" fmla="+- G14 0 G9"/>
              <a:gd name="G16" fmla="+- G14 G9 0"/>
              <a:gd name="G17" fmla="+- G16 0 0"/>
              <a:gd name="G18" fmla="+- 847 0 0"/>
              <a:gd name="G19" fmla="+- 847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424"/>
                </a:moveTo>
                <a:lnTo>
                  <a:pt x="424" y="424"/>
                </a:lnTo>
                <a:lnTo>
                  <a:pt x="180" y="90"/>
                </a:lnTo>
                <a:lnTo>
                  <a:pt x="424" y="424"/>
                </a:lnTo>
                <a:lnTo>
                  <a:pt x="270" y="90"/>
                </a:lnTo>
                <a:close/>
              </a:path>
            </a:pathLst>
          </a:custGeom>
          <a:solidFill>
            <a:srgbClr val="008272"/>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12" name="AutoShape 8"/>
          <p:cNvSpPr>
            <a:spLocks noChangeArrowheads="1"/>
          </p:cNvSpPr>
          <p:nvPr/>
        </p:nvSpPr>
        <p:spPr bwMode="auto">
          <a:xfrm>
            <a:off x="3540125" y="4789488"/>
            <a:ext cx="304800" cy="304800"/>
          </a:xfrm>
          <a:custGeom>
            <a:avLst/>
            <a:gdLst>
              <a:gd name="G0" fmla="*/ 847 1 2"/>
              <a:gd name="G1" fmla="*/ 1 48365 11520"/>
              <a:gd name="G2" fmla="*/ G1 13024 1"/>
              <a:gd name="G3" fmla="*/ G2 1 52096"/>
              <a:gd name="G4" fmla="cos G0 G3"/>
              <a:gd name="G5" fmla="*/ 847 1 2"/>
              <a:gd name="G6" fmla="*/ 1 48365 11520"/>
              <a:gd name="G7" fmla="*/ G6 13024 1"/>
              <a:gd name="G8" fmla="*/ G7 1 52096"/>
              <a:gd name="G9" fmla="sin G5 G8"/>
              <a:gd name="G10" fmla="*/ 847 1 2"/>
              <a:gd name="G11" fmla="+- G10 0 G4"/>
              <a:gd name="G12" fmla="+- G10 G4 0"/>
              <a:gd name="G13" fmla="+- G12 0 0"/>
              <a:gd name="G14" fmla="*/ 847 1 2"/>
              <a:gd name="G15" fmla="+- G14 0 G9"/>
              <a:gd name="G16" fmla="+- G14 G9 0"/>
              <a:gd name="G17" fmla="+- G16 0 0"/>
              <a:gd name="G18" fmla="+- 847 0 0"/>
              <a:gd name="G19" fmla="+- 847 0 0"/>
              <a:gd name="G20" fmla="+- 180 0 0"/>
              <a:gd name="G21" fmla="+- 90 0 0"/>
              <a:gd name="G22" fmla="+- 270 0 0"/>
              <a:gd name="G23" fmla="+- 90 0 0"/>
              <a:gd name="G24" fmla="+- 0 0 0"/>
              <a:gd name="G25" fmla="+- 90 0 0"/>
              <a:gd name="G26" fmla="+- 90 0 0"/>
              <a:gd name="G27" fmla="+- 90 0 0"/>
            </a:gdLst>
            <a:ahLst/>
            <a:cxnLst>
              <a:cxn ang="0">
                <a:pos x="r" y="vc"/>
              </a:cxn>
              <a:cxn ang="5400000">
                <a:pos x="hc" y="b"/>
              </a:cxn>
              <a:cxn ang="10800000">
                <a:pos x="l" y="vc"/>
              </a:cxn>
              <a:cxn ang="16200000">
                <a:pos x="hc" y="t"/>
              </a:cxn>
            </a:cxnLst>
            <a:rect l="0" t="0" r="0" b="0"/>
            <a:pathLst>
              <a:path>
                <a:moveTo>
                  <a:pt x="0" y="424"/>
                </a:moveTo>
                <a:lnTo>
                  <a:pt x="424" y="424"/>
                </a:lnTo>
                <a:lnTo>
                  <a:pt x="180" y="90"/>
                </a:lnTo>
                <a:lnTo>
                  <a:pt x="424" y="424"/>
                </a:lnTo>
                <a:lnTo>
                  <a:pt x="270" y="90"/>
                </a:lnTo>
                <a:close/>
              </a:path>
            </a:pathLst>
          </a:custGeom>
          <a:solidFill>
            <a:srgbClr val="008272"/>
          </a:solidFill>
          <a:ln>
            <a:noFill/>
          </a:ln>
          <a:effectLst/>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13" name="Rectangle 9"/>
          <p:cNvSpPr>
            <a:spLocks noChangeArrowheads="1"/>
          </p:cNvSpPr>
          <p:nvPr/>
        </p:nvSpPr>
        <p:spPr bwMode="auto">
          <a:xfrm>
            <a:off x="9393237" y="1973262"/>
            <a:ext cx="24638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2000" dirty="0">
                <a:solidFill>
                  <a:srgbClr val="008272"/>
                </a:solidFill>
                <a:latin typeface="Segoe UI Light" panose="020B0502040204020203" pitchFamily="34" charset="0"/>
                <a:cs typeface="Segoe UI" panose="020B0502040204020203" pitchFamily="34" charset="0"/>
              </a:rPr>
              <a:t>Deploy code </a:t>
            </a:r>
            <a:br>
              <a:rPr lang="en-US" altLang="en-US" sz="2000" dirty="0">
                <a:solidFill>
                  <a:srgbClr val="008272"/>
                </a:solidFill>
                <a:latin typeface="Segoe UI Light" panose="020B0502040204020203" pitchFamily="34" charset="0"/>
                <a:cs typeface="Segoe UI" panose="020B0502040204020203" pitchFamily="34" charset="0"/>
              </a:rPr>
            </a:br>
            <a:r>
              <a:rPr lang="en-US" altLang="en-US" sz="2000" dirty="0">
                <a:solidFill>
                  <a:srgbClr val="008272"/>
                </a:solidFill>
                <a:latin typeface="Segoe UI Light" panose="020B0502040204020203" pitchFamily="34" charset="0"/>
                <a:cs typeface="Segoe UI" panose="020B0502040204020203" pitchFamily="34" charset="0"/>
              </a:rPr>
              <a:t>30x faster</a:t>
            </a:r>
          </a:p>
        </p:txBody>
      </p:sp>
      <p:sp>
        <p:nvSpPr>
          <p:cNvPr id="21514" name="Rectangle 10"/>
          <p:cNvSpPr>
            <a:spLocks noChangeArrowheads="1"/>
          </p:cNvSpPr>
          <p:nvPr/>
        </p:nvSpPr>
        <p:spPr bwMode="auto">
          <a:xfrm>
            <a:off x="9542463" y="2887662"/>
            <a:ext cx="2620962" cy="119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hangingPunct="1">
              <a:lnSpc>
                <a:spcPct val="100000"/>
              </a:lnSpc>
              <a:spcBef>
                <a:spcPts val="600"/>
              </a:spcBef>
            </a:pPr>
            <a:r>
              <a:rPr lang="en-US" altLang="en-US" dirty="0">
                <a:solidFill>
                  <a:srgbClr val="76736D"/>
                </a:solidFill>
                <a:latin typeface="Segoe UI" panose="020B0502040204020203" pitchFamily="34" charset="0"/>
                <a:cs typeface="Segoe UI" panose="020B0502040204020203" pitchFamily="34" charset="0"/>
              </a:rPr>
              <a:t>and with 200x</a:t>
            </a:r>
            <a:br>
              <a:rPr lang="en-US" altLang="en-US" dirty="0">
                <a:solidFill>
                  <a:srgbClr val="76736D"/>
                </a:solidFill>
                <a:latin typeface="Segoe UI" panose="020B0502040204020203" pitchFamily="34" charset="0"/>
                <a:cs typeface="Segoe UI" panose="020B0502040204020203" pitchFamily="34" charset="0"/>
              </a:rPr>
            </a:br>
            <a:r>
              <a:rPr lang="en-US" altLang="en-US" dirty="0">
                <a:solidFill>
                  <a:srgbClr val="76736D"/>
                </a:solidFill>
                <a:latin typeface="Segoe UI" panose="020B0502040204020203" pitchFamily="34" charset="0"/>
                <a:cs typeface="Segoe UI" panose="020B0502040204020203" pitchFamily="34" charset="0"/>
              </a:rPr>
              <a:t>shorter lead time as compared to their lower-performing peers</a:t>
            </a:r>
          </a:p>
        </p:txBody>
      </p:sp>
      <p:sp>
        <p:nvSpPr>
          <p:cNvPr id="21515" name="Rectangle 11"/>
          <p:cNvSpPr>
            <a:spLocks noChangeArrowheads="1"/>
          </p:cNvSpPr>
          <p:nvPr/>
        </p:nvSpPr>
        <p:spPr bwMode="auto">
          <a:xfrm>
            <a:off x="350837" y="4778375"/>
            <a:ext cx="25241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2000" dirty="0">
                <a:solidFill>
                  <a:srgbClr val="008272"/>
                </a:solidFill>
                <a:latin typeface="Segoe UI Light" panose="020B0502040204020203" pitchFamily="34" charset="0"/>
                <a:cs typeface="Segoe UI" panose="020B0502040204020203" pitchFamily="34" charset="0"/>
              </a:rPr>
              <a:t>DevOps Practices </a:t>
            </a:r>
            <a:br>
              <a:rPr lang="en-US" altLang="en-US" sz="2000" dirty="0">
                <a:solidFill>
                  <a:srgbClr val="008272"/>
                </a:solidFill>
                <a:latin typeface="Segoe UI Light" panose="020B0502040204020203" pitchFamily="34" charset="0"/>
                <a:cs typeface="Segoe UI" panose="020B0502040204020203" pitchFamily="34" charset="0"/>
              </a:rPr>
            </a:br>
            <a:r>
              <a:rPr lang="en-US" altLang="en-US" sz="2000" dirty="0">
                <a:solidFill>
                  <a:srgbClr val="008272"/>
                </a:solidFill>
                <a:latin typeface="Segoe UI Light" panose="020B0502040204020203" pitchFamily="34" charset="0"/>
                <a:cs typeface="Segoe UI" panose="020B0502040204020203" pitchFamily="34" charset="0"/>
              </a:rPr>
              <a:t>improve IT </a:t>
            </a:r>
            <a:br>
              <a:rPr lang="en-US" altLang="en-US" sz="2000" dirty="0">
                <a:solidFill>
                  <a:srgbClr val="008272"/>
                </a:solidFill>
                <a:latin typeface="Segoe UI Light" panose="020B0502040204020203" pitchFamily="34" charset="0"/>
                <a:cs typeface="Segoe UI" panose="020B0502040204020203" pitchFamily="34" charset="0"/>
              </a:rPr>
            </a:br>
            <a:r>
              <a:rPr lang="en-US" altLang="en-US" sz="2000" dirty="0">
                <a:solidFill>
                  <a:srgbClr val="008272"/>
                </a:solidFill>
                <a:latin typeface="Segoe UI Light" panose="020B0502040204020203" pitchFamily="34" charset="0"/>
                <a:cs typeface="Segoe UI" panose="020B0502040204020203" pitchFamily="34" charset="0"/>
              </a:rPr>
              <a:t>performance</a:t>
            </a:r>
          </a:p>
        </p:txBody>
      </p:sp>
      <p:sp>
        <p:nvSpPr>
          <p:cNvPr id="21516" name="Rectangle 12"/>
          <p:cNvSpPr>
            <a:spLocks noChangeArrowheads="1"/>
          </p:cNvSpPr>
          <p:nvPr/>
        </p:nvSpPr>
        <p:spPr bwMode="auto">
          <a:xfrm>
            <a:off x="588963" y="1211263"/>
            <a:ext cx="2822575" cy="1309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WenQuanYi Zen Hei Sharp" charset="0"/>
              </a:defRPr>
            </a:lvl9pPr>
          </a:lstStyle>
          <a:p>
            <a:pPr algn="r" hangingPunct="1">
              <a:lnSpc>
                <a:spcPct val="100000"/>
              </a:lnSpc>
            </a:pPr>
            <a:r>
              <a:rPr lang="en-US" altLang="en-US" sz="2000">
                <a:solidFill>
                  <a:srgbClr val="008272"/>
                </a:solidFill>
                <a:latin typeface="Segoe UI Light" panose="020B0502040204020203" pitchFamily="34" charset="0"/>
                <a:cs typeface="Segoe UI" panose="020B0502040204020203" pitchFamily="34" charset="0"/>
              </a:rPr>
              <a:t>Strong IT Performance is </a:t>
            </a:r>
            <a:br>
              <a:rPr lang="en-US" altLang="en-US" sz="2000">
                <a:solidFill>
                  <a:srgbClr val="008272"/>
                </a:solidFill>
                <a:latin typeface="Segoe UI Light" panose="020B0502040204020203" pitchFamily="34" charset="0"/>
                <a:cs typeface="Segoe UI" panose="020B0502040204020203" pitchFamily="34" charset="0"/>
              </a:rPr>
            </a:br>
            <a:r>
              <a:rPr lang="en-US" altLang="en-US" sz="2000">
                <a:solidFill>
                  <a:srgbClr val="008272"/>
                </a:solidFill>
                <a:latin typeface="Segoe UI Light" panose="020B0502040204020203" pitchFamily="34" charset="0"/>
                <a:cs typeface="Segoe UI" panose="020B0502040204020203" pitchFamily="34" charset="0"/>
              </a:rPr>
              <a:t>a competitive advantage</a:t>
            </a:r>
          </a:p>
        </p:txBody>
      </p:sp>
      <p:sp>
        <p:nvSpPr>
          <p:cNvPr id="21518" name="Rectangle 14"/>
          <p:cNvSpPr>
            <a:spLocks noChangeArrowheads="1"/>
          </p:cNvSpPr>
          <p:nvPr/>
        </p:nvSpPr>
        <p:spPr bwMode="auto">
          <a:xfrm>
            <a:off x="9820275" y="4168775"/>
            <a:ext cx="1655762"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WenQuanYi Zen Hei Sharp" charset="0"/>
              </a:defRPr>
            </a:lvl9pPr>
          </a:lstStyle>
          <a:p>
            <a:pPr hangingPunct="1">
              <a:lnSpc>
                <a:spcPct val="100000"/>
              </a:lnSpc>
            </a:pPr>
            <a:r>
              <a:rPr lang="en-US" altLang="en-US" sz="2000" dirty="0">
                <a:solidFill>
                  <a:srgbClr val="008272"/>
                </a:solidFill>
                <a:latin typeface="Segoe UI Light" panose="020B0502040204020203" pitchFamily="34" charset="0"/>
                <a:cs typeface="Segoe UI" panose="020B0502040204020203" pitchFamily="34" charset="0"/>
              </a:rPr>
              <a:t>Have 60x </a:t>
            </a:r>
            <a:br>
              <a:rPr lang="en-US" altLang="en-US" sz="2000" dirty="0">
                <a:solidFill>
                  <a:srgbClr val="008272"/>
                </a:solidFill>
                <a:latin typeface="Segoe UI Light" panose="020B0502040204020203" pitchFamily="34" charset="0"/>
                <a:cs typeface="Segoe UI" panose="020B0502040204020203" pitchFamily="34" charset="0"/>
              </a:rPr>
            </a:br>
            <a:r>
              <a:rPr lang="en-US" altLang="en-US" sz="2000" dirty="0">
                <a:solidFill>
                  <a:srgbClr val="008272"/>
                </a:solidFill>
                <a:latin typeface="Segoe UI Light" panose="020B0502040204020203" pitchFamily="34" charset="0"/>
                <a:cs typeface="Segoe UI" panose="020B0502040204020203" pitchFamily="34" charset="0"/>
              </a:rPr>
              <a:t>fewer failures</a:t>
            </a:r>
          </a:p>
        </p:txBody>
      </p:sp>
      <p:sp>
        <p:nvSpPr>
          <p:cNvPr id="21517" name="Rectangle 13"/>
          <p:cNvSpPr>
            <a:spLocks noChangeArrowheads="1"/>
          </p:cNvSpPr>
          <p:nvPr/>
        </p:nvSpPr>
        <p:spPr bwMode="auto">
          <a:xfrm>
            <a:off x="198437" y="2511425"/>
            <a:ext cx="3055937" cy="1752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WenQuanYi Zen Hei Sharp" charset="0"/>
              </a:defRPr>
            </a:lvl9pPr>
          </a:lstStyle>
          <a:p>
            <a:pPr algn="r" hangingPunct="1">
              <a:lnSpc>
                <a:spcPct val="100000"/>
              </a:lnSpc>
              <a:spcBef>
                <a:spcPts val="600"/>
              </a:spcBef>
            </a:pPr>
            <a:r>
              <a:rPr lang="en-US" altLang="en-US" dirty="0">
                <a:solidFill>
                  <a:srgbClr val="76736D"/>
                </a:solidFill>
                <a:latin typeface="Segoe UI" panose="020B0502040204020203" pitchFamily="34" charset="0"/>
                <a:cs typeface="Segoe UI" panose="020B0502040204020203" pitchFamily="34" charset="0"/>
              </a:rPr>
              <a:t>Firms with high-performing </a:t>
            </a:r>
            <a:br>
              <a:rPr lang="en-US" altLang="en-US" dirty="0">
                <a:solidFill>
                  <a:srgbClr val="76736D"/>
                </a:solidFill>
                <a:latin typeface="Segoe UI" panose="020B0502040204020203" pitchFamily="34" charset="0"/>
                <a:cs typeface="Segoe UI" panose="020B0502040204020203" pitchFamily="34" charset="0"/>
              </a:rPr>
            </a:br>
            <a:r>
              <a:rPr lang="en-US" altLang="en-US" dirty="0">
                <a:solidFill>
                  <a:srgbClr val="76736D"/>
                </a:solidFill>
                <a:latin typeface="Segoe UI" panose="020B0502040204020203" pitchFamily="34" charset="0"/>
                <a:cs typeface="Segoe UI" panose="020B0502040204020203" pitchFamily="34" charset="0"/>
              </a:rPr>
              <a:t>IT organizations were 2x as likely </a:t>
            </a:r>
            <a:br>
              <a:rPr lang="en-US" altLang="en-US" dirty="0">
                <a:solidFill>
                  <a:srgbClr val="76736D"/>
                </a:solidFill>
                <a:latin typeface="Segoe UI" panose="020B0502040204020203" pitchFamily="34" charset="0"/>
                <a:cs typeface="Segoe UI" panose="020B0502040204020203" pitchFamily="34" charset="0"/>
              </a:rPr>
            </a:br>
            <a:r>
              <a:rPr lang="en-US" altLang="en-US" dirty="0">
                <a:solidFill>
                  <a:srgbClr val="76736D"/>
                </a:solidFill>
                <a:latin typeface="Segoe UI" panose="020B0502040204020203" pitchFamily="34" charset="0"/>
                <a:cs typeface="Segoe UI" panose="020B0502040204020203" pitchFamily="34" charset="0"/>
              </a:rPr>
              <a:t>to exceed their profitability, market share, and productivity goals</a:t>
            </a:r>
          </a:p>
        </p:txBody>
      </p:sp>
      <p:sp>
        <p:nvSpPr>
          <p:cNvPr id="21519" name="Rectangle 15"/>
          <p:cNvSpPr>
            <a:spLocks noChangeArrowheads="1"/>
          </p:cNvSpPr>
          <p:nvPr/>
        </p:nvSpPr>
        <p:spPr bwMode="auto">
          <a:xfrm>
            <a:off x="9469436" y="4792390"/>
            <a:ext cx="2463801" cy="1752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cs typeface="WenQuanYi Zen Hei Sharp" charset="0"/>
              </a:defRPr>
            </a:lvl9pPr>
          </a:lstStyle>
          <a:p>
            <a:pPr hangingPunct="1">
              <a:lnSpc>
                <a:spcPct val="100000"/>
              </a:lnSpc>
              <a:spcBef>
                <a:spcPts val="600"/>
              </a:spcBef>
            </a:pPr>
            <a:r>
              <a:rPr lang="en-US" altLang="en-US" dirty="0">
                <a:solidFill>
                  <a:srgbClr val="76736D"/>
                </a:solidFill>
                <a:latin typeface="Segoe UI" panose="020B0502040204020203" pitchFamily="34" charset="0"/>
                <a:cs typeface="Segoe UI" panose="020B0502040204020203" pitchFamily="34" charset="0"/>
              </a:rPr>
              <a:t>and recover from failure </a:t>
            </a:r>
            <a:br>
              <a:rPr lang="en-US" altLang="en-US" dirty="0">
                <a:solidFill>
                  <a:srgbClr val="76736D"/>
                </a:solidFill>
                <a:latin typeface="Segoe UI" panose="020B0502040204020203" pitchFamily="34" charset="0"/>
                <a:cs typeface="Segoe UI" panose="020B0502040204020203" pitchFamily="34" charset="0"/>
              </a:rPr>
            </a:br>
            <a:r>
              <a:rPr lang="en-US" altLang="en-US" dirty="0">
                <a:solidFill>
                  <a:srgbClr val="76736D"/>
                </a:solidFill>
                <a:latin typeface="Segoe UI" panose="020B0502040204020203" pitchFamily="34" charset="0"/>
                <a:cs typeface="Segoe UI" panose="020B0502040204020203" pitchFamily="34" charset="0"/>
              </a:rPr>
              <a:t>168x faster as compared to their lower-performing peers</a:t>
            </a:r>
          </a:p>
        </p:txBody>
      </p:sp>
      <p:sp>
        <p:nvSpPr>
          <p:cNvPr id="21520" name="WordArt 16"/>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381" y="1697038"/>
            <a:ext cx="5864344" cy="48069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entr" fill="hold" nodeType="withEffect">
                                  <p:stCondLst>
                                    <p:cond delay="500"/>
                                  </p:stCondLst>
                                  <p:childTnLst>
                                    <p:set>
                                      <p:cBhvr additive="repl">
                                        <p:cTn id="6" dur="1" fill="hold">
                                          <p:stCondLst>
                                            <p:cond delay="0"/>
                                          </p:stCondLst>
                                        </p:cTn>
                                        <p:tgtEl>
                                          <p:spTgt spid="21507"/>
                                        </p:tgtEl>
                                        <p:attrNameLst>
                                          <p:attrName>style.visibility</p:attrName>
                                        </p:attrNameLst>
                                      </p:cBhvr>
                                      <p:to>
                                        <p:strVal val="visible"/>
                                      </p:to>
                                    </p:set>
                                  </p:childTnLst>
                                </p:cTn>
                              </p:par>
                              <p:par>
                                <p:cTn id="7" presetID="6" presetClass="emph" accel="100000" autoRev="1" fill="hold" nodeType="withEffect">
                                  <p:stCondLst>
                                    <p:cond delay="0"/>
                                  </p:stCondLst>
                                  <p:childTnLst>
                                    <p:animScale>
                                      <p:cBhvr additive="repl">
                                        <p:cTn id="8" dur="500" fill="hold"/>
                                        <p:tgtEl>
                                          <p:spTgt spid="21507"/>
                                        </p:tgtEl>
                                        <p:attrNameLst>
                                          <p:attrName>transform</p:attrName>
                                        </p:attrNameLst>
                                      </p:cBhvr>
                                    </p:animScale>
                                  </p:childTnLst>
                                </p:cTn>
                              </p:par>
                            </p:childTnLst>
                          </p:cTn>
                        </p:par>
                        <p:par>
                          <p:cTn id="9" fill="hold" nodeType="afterGroup">
                            <p:stCondLst>
                              <p:cond delay="1000"/>
                            </p:stCondLst>
                            <p:childTnLst>
                              <p:par>
                                <p:cTn id="10" presetID="10" presetClass="entr" fill="hold" nodeType="afterEffect">
                                  <p:stCondLst>
                                    <p:cond delay="300"/>
                                  </p:stCondLst>
                                  <p:childTnLst>
                                    <p:set>
                                      <p:cBhvr additive="repl">
                                        <p:cTn id="11" dur="1" fill="hold">
                                          <p:stCondLst>
                                            <p:cond delay="0"/>
                                          </p:stCondLst>
                                        </p:cTn>
                                        <p:tgtEl>
                                          <p:spTgt spid="21509"/>
                                        </p:tgtEl>
                                        <p:attrNameLst>
                                          <p:attrName>style.visibility</p:attrName>
                                        </p:attrNameLst>
                                      </p:cBhvr>
                                      <p:to>
                                        <p:strVal val="visible"/>
                                      </p:to>
                                    </p:set>
                                    <p:animEffect transition="in" filter="fade">
                                      <p:cBhvr additive="repl">
                                        <p:cTn id="12" dur="750"/>
                                        <p:tgtEl>
                                          <p:spTgt spid="21509"/>
                                        </p:tgtEl>
                                      </p:cBhvr>
                                    </p:animEffect>
                                  </p:childTnLst>
                                </p:cTn>
                              </p:par>
                              <p:par>
                                <p:cTn id="13" presetID="37" presetClass="path" decel="100000" fill="hold" nodeType="withEffect">
                                  <p:stCondLst>
                                    <p:cond delay="300"/>
                                  </p:stCondLst>
                                  <p:childTnLst>
                                    <p:animMotion origin="layout" path="M -3.36227E-6 -2.14253E-6 C -0.02463 -0.02973 -0.06191 -0.05833 -0.09688 -0.06423">
                                      <p:cBhvr additive="repl">
                                        <p:cTn id="14" dur="750" fill="hold"/>
                                        <p:tgtEl>
                                          <p:spTgt spid="21509"/>
                                        </p:tgtEl>
                                      </p:cBhvr>
                                    </p:animMotion>
                                  </p:childTnLst>
                                </p:cTn>
                              </p:par>
                              <p:par>
                                <p:cTn id="15" presetID="10" presetClass="entr" fill="hold" nodeType="withEffect">
                                  <p:stCondLst>
                                    <p:cond delay="300"/>
                                  </p:stCondLst>
                                  <p:childTnLst>
                                    <p:set>
                                      <p:cBhvr additive="repl">
                                        <p:cTn id="16" dur="1" fill="hold">
                                          <p:stCondLst>
                                            <p:cond delay="0"/>
                                          </p:stCondLst>
                                        </p:cTn>
                                        <p:tgtEl>
                                          <p:spTgt spid="21511"/>
                                        </p:tgtEl>
                                        <p:attrNameLst>
                                          <p:attrName>style.visibility</p:attrName>
                                        </p:attrNameLst>
                                      </p:cBhvr>
                                      <p:to>
                                        <p:strVal val="visible"/>
                                      </p:to>
                                    </p:set>
                                    <p:animEffect transition="in" filter="fade">
                                      <p:cBhvr additive="repl">
                                        <p:cTn id="17" dur="750"/>
                                        <p:tgtEl>
                                          <p:spTgt spid="21511"/>
                                        </p:tgtEl>
                                      </p:cBhvr>
                                    </p:animEffect>
                                  </p:childTnLst>
                                </p:cTn>
                              </p:par>
                              <p:par>
                                <p:cTn id="18" presetID="37" presetClass="path" decel="100000" fill="hold" nodeType="withEffect">
                                  <p:stCondLst>
                                    <p:cond delay="300"/>
                                  </p:stCondLst>
                                  <p:childTnLst>
                                    <p:animMotion origin="layout" path="M -0.00012 -2.42397E-6 C 0.00817 -0.05061 0.01341 -0.09691 0.00396 -0.18724">
                                      <p:cBhvr additive="repl">
                                        <p:cTn id="19" dur="750" fill="hold"/>
                                        <p:tgtEl>
                                          <p:spTgt spid="21511"/>
                                        </p:tgtEl>
                                      </p:cBhvr>
                                    </p:animMotion>
                                  </p:childTnLst>
                                </p:cTn>
                              </p:par>
                              <p:par>
                                <p:cTn id="20" presetID="10" presetClass="entr" fill="hold" nodeType="withEffect">
                                  <p:stCondLst>
                                    <p:cond delay="300"/>
                                  </p:stCondLst>
                                  <p:childTnLst>
                                    <p:set>
                                      <p:cBhvr additive="repl">
                                        <p:cTn id="21" dur="1" fill="hold">
                                          <p:stCondLst>
                                            <p:cond delay="0"/>
                                          </p:stCondLst>
                                        </p:cTn>
                                        <p:tgtEl>
                                          <p:spTgt spid="21512"/>
                                        </p:tgtEl>
                                        <p:attrNameLst>
                                          <p:attrName>style.visibility</p:attrName>
                                        </p:attrNameLst>
                                      </p:cBhvr>
                                      <p:to>
                                        <p:strVal val="visible"/>
                                      </p:to>
                                    </p:set>
                                    <p:animEffect transition="in" filter="fade">
                                      <p:cBhvr additive="repl">
                                        <p:cTn id="22" dur="750"/>
                                        <p:tgtEl>
                                          <p:spTgt spid="21512"/>
                                        </p:tgtEl>
                                      </p:cBhvr>
                                    </p:animEffect>
                                  </p:childTnLst>
                                </p:cTn>
                              </p:par>
                              <p:par>
                                <p:cTn id="23" presetID="37" presetClass="path" decel="100000" fill="hold" nodeType="withEffect">
                                  <p:stCondLst>
                                    <p:cond delay="300"/>
                                  </p:stCondLst>
                                  <p:childTnLst>
                                    <p:animMotion origin="layout" path="M -0.00013 3.45892E-6 C 0.01557 0.05333 0.03268 0.09396 0.0711 0.14344">
                                      <p:cBhvr additive="repl">
                                        <p:cTn id="24" dur="750" fill="hold"/>
                                        <p:tgtEl>
                                          <p:spTgt spid="21512"/>
                                        </p:tgtEl>
                                      </p:cBhvr>
                                    </p:animMotion>
                                  </p:childTnLst>
                                </p:cTn>
                              </p:par>
                              <p:par>
                                <p:cTn id="25" presetID="10" presetClass="entr" fill="hold" nodeType="withEffect">
                                  <p:stCondLst>
                                    <p:cond delay="300"/>
                                  </p:stCondLst>
                                  <p:childTnLst>
                                    <p:set>
                                      <p:cBhvr additive="repl">
                                        <p:cTn id="26" dur="1" fill="hold">
                                          <p:stCondLst>
                                            <p:cond delay="0"/>
                                          </p:stCondLst>
                                        </p:cTn>
                                        <p:tgtEl>
                                          <p:spTgt spid="21510"/>
                                        </p:tgtEl>
                                        <p:attrNameLst>
                                          <p:attrName>style.visibility</p:attrName>
                                        </p:attrNameLst>
                                      </p:cBhvr>
                                      <p:to>
                                        <p:strVal val="visible"/>
                                      </p:to>
                                    </p:set>
                                    <p:animEffect transition="in" filter="fade">
                                      <p:cBhvr additive="repl">
                                        <p:cTn id="27" dur="750"/>
                                        <p:tgtEl>
                                          <p:spTgt spid="21510"/>
                                        </p:tgtEl>
                                      </p:cBhvr>
                                    </p:animEffect>
                                  </p:childTnLst>
                                </p:cTn>
                              </p:par>
                              <p:par>
                                <p:cTn id="28" presetID="37" presetClass="path" decel="100000" fill="hold" nodeType="withEffect">
                                  <p:stCondLst>
                                    <p:cond delay="300"/>
                                  </p:stCondLst>
                                  <p:childTnLst>
                                    <p:animMotion origin="layout" path="M -0.00012 -2.33318E-6 C -0.02655 0.05357 -0.04021 0.10418 -0.05093 0.18271">
                                      <p:cBhvr additive="repl">
                                        <p:cTn id="29" dur="750" fill="hold"/>
                                        <p:tgtEl>
                                          <p:spTgt spid="21510"/>
                                        </p:tgtEl>
                                      </p:cBhvr>
                                    </p:animMotion>
                                  </p:childTnLst>
                                </p:cTn>
                              </p:par>
                            </p:childTnLst>
                          </p:cTn>
                        </p:par>
                        <p:par>
                          <p:cTn id="30" fill="hold" nodeType="afterGroup">
                            <p:stCondLst>
                              <p:cond delay="2050"/>
                            </p:stCondLst>
                            <p:childTnLst>
                              <p:par>
                                <p:cTn id="31" presetID="22" presetClass="entr" presetSubtype="8" fill="hold" nodeType="afterEffect">
                                  <p:stCondLst>
                                    <p:cond delay="0"/>
                                  </p:stCondLst>
                                  <p:childTnLst>
                                    <p:set>
                                      <p:cBhvr additive="repl">
                                        <p:cTn id="32" dur="1" fill="hold">
                                          <p:stCondLst>
                                            <p:cond delay="0"/>
                                          </p:stCondLst>
                                        </p:cTn>
                                        <p:tgtEl>
                                          <p:spTgt spid="21513"/>
                                        </p:tgtEl>
                                        <p:attrNameLst>
                                          <p:attrName>style.visibility</p:attrName>
                                        </p:attrNameLst>
                                      </p:cBhvr>
                                      <p:to>
                                        <p:strVal val="visible"/>
                                      </p:to>
                                    </p:set>
                                    <p:animEffect transition="in" filter="wipe(left)">
                                      <p:cBhvr additive="repl">
                                        <p:cTn id="33" dur="500"/>
                                        <p:tgtEl>
                                          <p:spTgt spid="21513"/>
                                        </p:tgtEl>
                                      </p:cBhvr>
                                    </p:animEffect>
                                  </p:childTnLst>
                                </p:cTn>
                              </p:par>
                              <p:par>
                                <p:cTn id="34" presetID="22" presetClass="entr" presetSubtype="8" fill="hold" nodeType="withEffect">
                                  <p:stCondLst>
                                    <p:cond delay="0"/>
                                  </p:stCondLst>
                                  <p:childTnLst>
                                    <p:set>
                                      <p:cBhvr additive="repl">
                                        <p:cTn id="35" dur="1" fill="hold">
                                          <p:stCondLst>
                                            <p:cond delay="0"/>
                                          </p:stCondLst>
                                        </p:cTn>
                                        <p:tgtEl>
                                          <p:spTgt spid="21518"/>
                                        </p:tgtEl>
                                        <p:attrNameLst>
                                          <p:attrName>style.visibility</p:attrName>
                                        </p:attrNameLst>
                                      </p:cBhvr>
                                      <p:to>
                                        <p:strVal val="visible"/>
                                      </p:to>
                                    </p:set>
                                    <p:animEffect transition="in" filter="wipe(left)">
                                      <p:cBhvr additive="repl">
                                        <p:cTn id="36" dur="500"/>
                                        <p:tgtEl>
                                          <p:spTgt spid="21518"/>
                                        </p:tgtEl>
                                      </p:cBhvr>
                                    </p:animEffect>
                                  </p:childTnLst>
                                </p:cTn>
                              </p:par>
                              <p:par>
                                <p:cTn id="37" presetID="22" presetClass="entr" presetSubtype="2" fill="hold" nodeType="withEffect">
                                  <p:stCondLst>
                                    <p:cond delay="0"/>
                                  </p:stCondLst>
                                  <p:childTnLst>
                                    <p:set>
                                      <p:cBhvr additive="repl">
                                        <p:cTn id="38" dur="1" fill="hold">
                                          <p:stCondLst>
                                            <p:cond delay="0"/>
                                          </p:stCondLst>
                                        </p:cTn>
                                        <p:tgtEl>
                                          <p:spTgt spid="21516"/>
                                        </p:tgtEl>
                                        <p:attrNameLst>
                                          <p:attrName>style.visibility</p:attrName>
                                        </p:attrNameLst>
                                      </p:cBhvr>
                                      <p:to>
                                        <p:strVal val="visible"/>
                                      </p:to>
                                    </p:set>
                                    <p:animEffect transition="in" filter="wipe(right)">
                                      <p:cBhvr additive="repl">
                                        <p:cTn id="39" dur="500"/>
                                        <p:tgtEl>
                                          <p:spTgt spid="21516"/>
                                        </p:tgtEl>
                                      </p:cBhvr>
                                    </p:animEffect>
                                  </p:childTnLst>
                                </p:cTn>
                              </p:par>
                              <p:par>
                                <p:cTn id="40" presetID="22" presetClass="entr" presetSubtype="2" fill="hold" nodeType="withEffect">
                                  <p:stCondLst>
                                    <p:cond delay="0"/>
                                  </p:stCondLst>
                                  <p:childTnLst>
                                    <p:set>
                                      <p:cBhvr additive="repl">
                                        <p:cTn id="41" dur="1" fill="hold">
                                          <p:stCondLst>
                                            <p:cond delay="0"/>
                                          </p:stCondLst>
                                        </p:cTn>
                                        <p:tgtEl>
                                          <p:spTgt spid="21515"/>
                                        </p:tgtEl>
                                        <p:attrNameLst>
                                          <p:attrName>style.visibility</p:attrName>
                                        </p:attrNameLst>
                                      </p:cBhvr>
                                      <p:to>
                                        <p:strVal val="visible"/>
                                      </p:to>
                                    </p:set>
                                    <p:animEffect transition="in" filter="wipe(right)">
                                      <p:cBhvr additive="repl">
                                        <p:cTn id="42" dur="500"/>
                                        <p:tgtEl>
                                          <p:spTgt spid="21515"/>
                                        </p:tgtEl>
                                      </p:cBhvr>
                                    </p:animEffect>
                                  </p:childTnLst>
                                </p:cTn>
                              </p:par>
                              <p:par>
                                <p:cTn id="43" presetID="22" presetClass="entr" presetSubtype="8" fill="hold" nodeType="withEffect">
                                  <p:stCondLst>
                                    <p:cond delay="0"/>
                                  </p:stCondLst>
                                  <p:childTnLst>
                                    <p:set>
                                      <p:cBhvr additive="repl">
                                        <p:cTn id="44" dur="1" fill="hold">
                                          <p:stCondLst>
                                            <p:cond delay="0"/>
                                          </p:stCondLst>
                                        </p:cTn>
                                        <p:tgtEl>
                                          <p:spTgt spid="21514"/>
                                        </p:tgtEl>
                                        <p:attrNameLst>
                                          <p:attrName>style.visibility</p:attrName>
                                        </p:attrNameLst>
                                      </p:cBhvr>
                                      <p:to>
                                        <p:strVal val="visible"/>
                                      </p:to>
                                    </p:set>
                                    <p:animEffect transition="in" filter="wipe(left)">
                                      <p:cBhvr additive="repl">
                                        <p:cTn id="45" dur="500"/>
                                        <p:tgtEl>
                                          <p:spTgt spid="21514"/>
                                        </p:tgtEl>
                                      </p:cBhvr>
                                    </p:animEffect>
                                  </p:childTnLst>
                                </p:cTn>
                              </p:par>
                              <p:par>
                                <p:cTn id="46" presetID="22" presetClass="entr" presetSubtype="8" fill="hold" nodeType="withEffect">
                                  <p:stCondLst>
                                    <p:cond delay="0"/>
                                  </p:stCondLst>
                                  <p:childTnLst>
                                    <p:set>
                                      <p:cBhvr additive="repl">
                                        <p:cTn id="47" dur="1" fill="hold">
                                          <p:stCondLst>
                                            <p:cond delay="0"/>
                                          </p:stCondLst>
                                        </p:cTn>
                                        <p:tgtEl>
                                          <p:spTgt spid="21519"/>
                                        </p:tgtEl>
                                        <p:attrNameLst>
                                          <p:attrName>style.visibility</p:attrName>
                                        </p:attrNameLst>
                                      </p:cBhvr>
                                      <p:to>
                                        <p:strVal val="visible"/>
                                      </p:to>
                                    </p:set>
                                    <p:animEffect transition="in" filter="wipe(left)">
                                      <p:cBhvr additive="repl">
                                        <p:cTn id="48" dur="500"/>
                                        <p:tgtEl>
                                          <p:spTgt spid="21519"/>
                                        </p:tgtEl>
                                      </p:cBhvr>
                                    </p:animEffect>
                                  </p:childTnLst>
                                </p:cTn>
                              </p:par>
                              <p:par>
                                <p:cTn id="49" presetID="22" presetClass="entr" presetSubtype="2" fill="hold" nodeType="withEffect">
                                  <p:stCondLst>
                                    <p:cond delay="0"/>
                                  </p:stCondLst>
                                  <p:childTnLst>
                                    <p:set>
                                      <p:cBhvr additive="repl">
                                        <p:cTn id="50" dur="1" fill="hold">
                                          <p:stCondLst>
                                            <p:cond delay="0"/>
                                          </p:stCondLst>
                                        </p:cTn>
                                        <p:tgtEl>
                                          <p:spTgt spid="21517"/>
                                        </p:tgtEl>
                                        <p:attrNameLst>
                                          <p:attrName>style.visibility</p:attrName>
                                        </p:attrNameLst>
                                      </p:cBhvr>
                                      <p:to>
                                        <p:strVal val="visible"/>
                                      </p:to>
                                    </p:set>
                                    <p:animEffect transition="in" filter="wipe(right)">
                                      <p:cBhvr additive="repl">
                                        <p:cTn id="51"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274638" y="295275"/>
            <a:ext cx="11888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9pPr>
          </a:lstStyle>
          <a:p>
            <a:pPr>
              <a:lnSpc>
                <a:spcPct val="90000"/>
              </a:lnSpc>
            </a:pPr>
            <a:r>
              <a:rPr lang="en-US" altLang="en-US" sz="5400" b="1">
                <a:solidFill>
                  <a:srgbClr val="008272"/>
                </a:solidFill>
                <a:latin typeface="Segoe UI Light" panose="020B0502040204020203" pitchFamily="34" charset="0"/>
                <a:ea typeface="MS PGothic" panose="020B0600070205080204" pitchFamily="34" charset="-128"/>
              </a:rPr>
              <a:t>DevOps Phases</a:t>
            </a:r>
          </a:p>
        </p:txBody>
      </p:sp>
      <p:sp>
        <p:nvSpPr>
          <p:cNvPr id="22530" name="WordArt 2"/>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025" y="1358900"/>
            <a:ext cx="7543800" cy="492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74638" y="295275"/>
            <a:ext cx="11888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9pPr>
          </a:lstStyle>
          <a:p>
            <a:pPr>
              <a:lnSpc>
                <a:spcPct val="90000"/>
              </a:lnSpc>
            </a:pPr>
            <a:r>
              <a:rPr lang="en-US" altLang="en-US" sz="5400">
                <a:solidFill>
                  <a:srgbClr val="008272"/>
                </a:solidFill>
                <a:latin typeface="Segoe UI Light" panose="020B0502040204020203" pitchFamily="34" charset="0"/>
                <a:ea typeface="MS PGothic" panose="020B0600070205080204" pitchFamily="34" charset="-128"/>
              </a:rPr>
              <a:t>List of DevOps Practices</a:t>
            </a:r>
          </a:p>
        </p:txBody>
      </p:sp>
      <p:sp>
        <p:nvSpPr>
          <p:cNvPr id="23554" name="Text Box 2"/>
          <p:cNvSpPr txBox="1">
            <a:spLocks noChangeArrowheads="1"/>
          </p:cNvSpPr>
          <p:nvPr/>
        </p:nvSpPr>
        <p:spPr bwMode="auto">
          <a:xfrm>
            <a:off x="274638" y="1212850"/>
            <a:ext cx="6659562" cy="509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marL="2857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Arial" panose="020B0604020202020204" pitchFamily="34" charset="0"/>
                <a:cs typeface="WenQuanYi Zen Hei Sharp" charset="0"/>
              </a:defRPr>
            </a:lvl9pPr>
          </a:lstStyle>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Infrastructure as Code (IaC)</a:t>
            </a:r>
          </a:p>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Continuous Integration</a:t>
            </a:r>
          </a:p>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Automated Testing</a:t>
            </a:r>
          </a:p>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Continuous Deployment</a:t>
            </a:r>
          </a:p>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Release Management</a:t>
            </a:r>
          </a:p>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App Performance Monitoring</a:t>
            </a:r>
          </a:p>
          <a:p>
            <a:pPr>
              <a:lnSpc>
                <a:spcPct val="90000"/>
              </a:lnSpc>
              <a:spcBef>
                <a:spcPts val="1225"/>
              </a:spcBef>
              <a:buClr>
                <a:srgbClr val="008272"/>
              </a:buClr>
              <a:buSzPct val="90000"/>
              <a:buFont typeface="Arial" panose="020B0604020202020204" pitchFamily="34" charset="0"/>
              <a:buChar char="•"/>
            </a:pPr>
            <a:r>
              <a:rPr lang="en-US" altLang="en-US" sz="3200">
                <a:solidFill>
                  <a:srgbClr val="68217A"/>
                </a:solidFill>
                <a:latin typeface="Segoe UI Light" panose="020B0502040204020203" pitchFamily="34" charset="0"/>
                <a:ea typeface="MS PGothic" panose="020B0600070205080204" pitchFamily="34" charset="-128"/>
              </a:rPr>
              <a:t>Load Testing &amp; Auto-Scale</a:t>
            </a:r>
          </a:p>
        </p:txBody>
      </p:sp>
      <p:sp>
        <p:nvSpPr>
          <p:cNvPr id="23555" name="Text Box 3"/>
          <p:cNvSpPr txBox="1">
            <a:spLocks noChangeArrowheads="1"/>
          </p:cNvSpPr>
          <p:nvPr/>
        </p:nvSpPr>
        <p:spPr bwMode="auto">
          <a:xfrm>
            <a:off x="6537325" y="1212850"/>
            <a:ext cx="5899150" cy="537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marL="2857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1pPr>
            <a:lvl2pPr marL="530225" indent="-231775">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WenQuanYi Zen Hei Sharp" charset="0"/>
              </a:defRPr>
            </a:lvl9pPr>
          </a:lstStyle>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Availability Monitoring</a:t>
            </a:r>
          </a:p>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Change/Configuration Management</a:t>
            </a:r>
          </a:p>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Feature Flags</a:t>
            </a:r>
          </a:p>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Automated Environment De- Provisioning</a:t>
            </a:r>
          </a:p>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Self Service Environments</a:t>
            </a:r>
          </a:p>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Automated Recovery (Rollback &amp; Roll-Forward)</a:t>
            </a:r>
          </a:p>
          <a:p>
            <a:pPr>
              <a:lnSpc>
                <a:spcPct val="90000"/>
              </a:lnSpc>
              <a:spcBef>
                <a:spcPts val="1225"/>
              </a:spcBef>
              <a:buClr>
                <a:srgbClr val="008272"/>
              </a:buClr>
              <a:buSzPct val="90000"/>
              <a:buFont typeface="Arial" panose="020B0604020202020204" pitchFamily="34" charset="0"/>
              <a:buChar char="•"/>
            </a:pPr>
            <a:r>
              <a:rPr lang="en-US" altLang="en-US" sz="2000">
                <a:solidFill>
                  <a:srgbClr val="68217A"/>
                </a:solidFill>
                <a:latin typeface="Segoe UI Light" panose="020B0502040204020203" pitchFamily="34" charset="0"/>
                <a:ea typeface="MS PGothic" panose="020B0600070205080204" pitchFamily="34" charset="-128"/>
              </a:rPr>
              <a:t>Hypothesis Driven Development </a:t>
            </a:r>
          </a:p>
          <a:p>
            <a:pPr lvl="1">
              <a:lnSpc>
                <a:spcPct val="90000"/>
              </a:lnSpc>
              <a:spcBef>
                <a:spcPts val="325"/>
              </a:spcBef>
              <a:buClr>
                <a:srgbClr val="505050"/>
              </a:buClr>
              <a:buSzPct val="90000"/>
              <a:buFont typeface="Arial" panose="020B0604020202020204" pitchFamily="34" charset="0"/>
              <a:buChar char="•"/>
            </a:pPr>
            <a:r>
              <a:rPr lang="en-US" altLang="en-US" sz="1600">
                <a:solidFill>
                  <a:srgbClr val="505050"/>
                </a:solidFill>
                <a:latin typeface="Segoe UI" panose="020B0502040204020203" pitchFamily="34" charset="0"/>
                <a:ea typeface="MS PGothic" panose="020B0600070205080204" pitchFamily="34" charset="-128"/>
              </a:rPr>
              <a:t>Testing in Production</a:t>
            </a:r>
          </a:p>
          <a:p>
            <a:pPr lvl="1">
              <a:lnSpc>
                <a:spcPct val="90000"/>
              </a:lnSpc>
              <a:spcBef>
                <a:spcPts val="325"/>
              </a:spcBef>
              <a:buClr>
                <a:srgbClr val="505050"/>
              </a:buClr>
              <a:buSzPct val="90000"/>
              <a:buFont typeface="Arial" panose="020B0604020202020204" pitchFamily="34" charset="0"/>
              <a:buChar char="•"/>
            </a:pPr>
            <a:r>
              <a:rPr lang="en-US" altLang="en-US" sz="1600">
                <a:solidFill>
                  <a:srgbClr val="505050"/>
                </a:solidFill>
                <a:latin typeface="Segoe UI" panose="020B0502040204020203" pitchFamily="34" charset="0"/>
                <a:ea typeface="MS PGothic" panose="020B0600070205080204" pitchFamily="34" charset="-128"/>
              </a:rPr>
              <a:t>Fault Injection</a:t>
            </a:r>
          </a:p>
          <a:p>
            <a:pPr lvl="1">
              <a:lnSpc>
                <a:spcPct val="90000"/>
              </a:lnSpc>
              <a:spcBef>
                <a:spcPts val="325"/>
              </a:spcBef>
              <a:buClr>
                <a:srgbClr val="505050"/>
              </a:buClr>
              <a:buSzPct val="90000"/>
              <a:buFont typeface="Arial" panose="020B0604020202020204" pitchFamily="34" charset="0"/>
              <a:buChar char="•"/>
            </a:pPr>
            <a:r>
              <a:rPr lang="en-US" altLang="en-US" sz="1600">
                <a:solidFill>
                  <a:srgbClr val="505050"/>
                </a:solidFill>
                <a:latin typeface="Segoe UI" panose="020B0502040204020203" pitchFamily="34" charset="0"/>
                <a:ea typeface="MS PGothic" panose="020B0600070205080204" pitchFamily="34" charset="-128"/>
              </a:rPr>
              <a:t>Usage Monitoring/User Telemetry</a:t>
            </a:r>
          </a:p>
        </p:txBody>
      </p:sp>
      <p:sp>
        <p:nvSpPr>
          <p:cNvPr id="23556" name="WordArt 4"/>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74638" y="295275"/>
            <a:ext cx="118887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91440" rIns="146160" bIns="9144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a:solidFill>
                  <a:srgbClr val="000000"/>
                </a:solidFill>
                <a:latin typeface="Arial" panose="020B0604020202020204" pitchFamily="34" charset="0"/>
                <a:cs typeface="WenQuanYi Zen Hei Sharp" charset="0"/>
              </a:defRPr>
            </a:lvl9pPr>
          </a:lstStyle>
          <a:p>
            <a:pPr>
              <a:lnSpc>
                <a:spcPct val="90000"/>
              </a:lnSpc>
            </a:pPr>
            <a:r>
              <a:rPr lang="en-US" altLang="en-US" sz="5400" b="1">
                <a:solidFill>
                  <a:srgbClr val="008272"/>
                </a:solidFill>
                <a:latin typeface="Segoe UI Light" panose="020B0502040204020203" pitchFamily="34" charset="0"/>
                <a:ea typeface="MS PGothic" panose="020B0600070205080204" pitchFamily="34" charset="-128"/>
              </a:rPr>
              <a:t>DevOps Tools EcoSystem</a:t>
            </a:r>
          </a:p>
        </p:txBody>
      </p:sp>
      <p:sp>
        <p:nvSpPr>
          <p:cNvPr id="24578" name="WordArt 2"/>
          <p:cNvSpPr>
            <a:spLocks noChangeArrowheads="1" noChangeShapeType="1" noTextEdit="1"/>
          </p:cNvSpPr>
          <p:nvPr/>
        </p:nvSpPr>
        <p:spPr bwMode="auto">
          <a:xfrm>
            <a:off x="10494963" y="6503988"/>
            <a:ext cx="1504950" cy="306387"/>
          </a:xfrm>
          <a:prstGeom prst="rect">
            <a:avLst/>
          </a:prstGeom>
        </p:spPr>
        <p:txBody>
          <a:bodyPr wrap="none" fromWordArt="1">
            <a:prstTxWarp prst="textCurveUp">
              <a:avLst>
                <a:gd name="adj" fmla="val 23222"/>
              </a:avLst>
            </a:prstTxWarp>
          </a:bodyPr>
          <a:lstStyle/>
          <a:p>
            <a:pPr algn="ctr"/>
            <a:r>
              <a:rPr lang="en-US" sz="2400">
                <a:ln w="9360" cap="flat">
                  <a:solidFill>
                    <a:srgbClr val="FF8C00"/>
                  </a:solidFill>
                  <a:miter lim="800000"/>
                  <a:headEnd/>
                  <a:tailEnd/>
                </a:ln>
                <a:blipFill dpi="0" rotWithShape="0">
                  <a:blip r:embed="rId3"/>
                  <a:srcRect/>
                  <a:tile tx="0" ty="0" sx="100000" sy="100000" flip="none" algn="tl"/>
                </a:blipFill>
                <a:effectLst>
                  <a:outerShdw dist="152735" dir="2700000" algn="ctr" rotWithShape="0">
                    <a:srgbClr val="868686"/>
                  </a:outerShdw>
                </a:effectLst>
                <a:latin typeface="Arial Black" panose="020B0A04020102020204" pitchFamily="34" charset="0"/>
              </a:rPr>
              <a:t>Umesh Worlikar</a:t>
            </a:r>
          </a:p>
        </p:txBody>
      </p:sp>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038" y="1409700"/>
            <a:ext cx="6359525" cy="544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DejaVu Sans"/>
      </a:majorFont>
      <a:minorFont>
        <a:latin typeface="Times New Roman"/>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egoe UI"/>
        <a:ea typeface="MS PGothic"/>
        <a:cs typeface=""/>
      </a:majorFont>
      <a:minorFont>
        <a:latin typeface="Segoe UI Light"/>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WenQuanYi Zen Hei Sharp"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One_Marketing_Template_Purple_16x9</Template>
  <TotalTime>2723</TotalTime>
  <Words>1745</Words>
  <Application>Microsoft Office PowerPoint</Application>
  <PresentationFormat>Custom</PresentationFormat>
  <Paragraphs>194</Paragraphs>
  <Slides>13</Slides>
  <Notes>12</Notes>
  <HiddenSlides>0</HiddenSlides>
  <MMClips>0</MMClips>
  <ScaleCrop>false</ScaleCrop>
  <HeadingPairs>
    <vt:vector size="6" baseType="variant">
      <vt:variant>
        <vt:lpstr>Fonts Used</vt:lpstr>
      </vt:variant>
      <vt:variant>
        <vt:i4>11</vt:i4>
      </vt:variant>
      <vt:variant>
        <vt:lpstr>Theme</vt:lpstr>
      </vt:variant>
      <vt:variant>
        <vt:i4>14</vt:i4>
      </vt:variant>
      <vt:variant>
        <vt:lpstr>Slide Titles</vt:lpstr>
      </vt:variant>
      <vt:variant>
        <vt:i4>13</vt:i4>
      </vt:variant>
    </vt:vector>
  </HeadingPairs>
  <TitlesOfParts>
    <vt:vector size="38" baseType="lpstr">
      <vt:lpstr>MS PGothic</vt:lpstr>
      <vt:lpstr>Arial</vt:lpstr>
      <vt:lpstr>Arial Black</vt:lpstr>
      <vt:lpstr>Calibri</vt:lpstr>
      <vt:lpstr>DejaVu Sans</vt:lpstr>
      <vt:lpstr>Segoe UI</vt:lpstr>
      <vt:lpstr>Segoe UI Light</vt:lpstr>
      <vt:lpstr>Segoe UI Semibold</vt:lpstr>
      <vt:lpstr>Segoe UI Semilight</vt:lpstr>
      <vt:lpstr>Times New Roman</vt:lpstr>
      <vt:lpstr>WenQuanYi Zen Hei Sharp</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DevOps Fundamentals  Introduction to DevOps</vt:lpstr>
      <vt:lpstr>Traditional Development and Operations</vt:lpstr>
      <vt:lpstr>PowerPoint Presentation</vt:lpstr>
      <vt:lpstr>PowerPoint Presentation</vt:lpstr>
      <vt:lpstr>The consequences of inefficiency</vt:lpstr>
      <vt:lpstr>PowerPoint Presentation</vt:lpstr>
      <vt:lpstr>PowerPoint Presentation</vt:lpstr>
      <vt:lpstr>PowerPoint Presentation</vt:lpstr>
      <vt:lpstr>PowerPoint Presentation</vt:lpstr>
      <vt:lpstr>PowerPoint Presentation</vt:lpstr>
      <vt:lpstr>PowerPoint Presentation</vt:lpstr>
      <vt:lpstr>Happy DevOps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Fundamentals</dc:title>
  <dc:subject>Introduction to DevOps</dc:subject>
  <dc:creator>Thiago Almeida</dc:creator>
  <cp:lastModifiedBy>Windows User</cp:lastModifiedBy>
  <cp:revision>28</cp:revision>
  <cp:lastPrinted>1601-01-01T00:00:00Z</cp:lastPrinted>
  <dcterms:created xsi:type="dcterms:W3CDTF">2015-12-30T16:35:22Z</dcterms:created>
  <dcterms:modified xsi:type="dcterms:W3CDTF">2019-12-27T18:35:07Z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 Corporation</vt:lpwstr>
  </property>
  <property fmtid="{D5CDD505-2E9C-101B-9397-08002B2CF9AE}" pid="4" name="HiddenSlides">
    <vt:r8>0</vt:r8>
  </property>
  <property fmtid="{D5CDD505-2E9C-101B-9397-08002B2CF9AE}" pid="5" name="HyperlinksChanged">
    <vt:bool>false</vt:bool>
  </property>
  <property fmtid="{D5CDD505-2E9C-101B-9397-08002B2CF9AE}" pid="6" name="LinksUpToDate">
    <vt:bool>false</vt:bool>
  </property>
  <property fmtid="{D5CDD505-2E9C-101B-9397-08002B2CF9AE}" pid="7" name="MMClips">
    <vt:r8>0</vt:r8>
  </property>
  <property fmtid="{D5CDD505-2E9C-101B-9397-08002B2CF9AE}" pid="8" name="Notes">
    <vt:r8>22</vt:r8>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r8>22</vt:r8>
  </property>
</Properties>
</file>