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28"/>
  </p:notesMasterIdLst>
  <p:sldIdLst>
    <p:sldId id="256" r:id="rId8"/>
    <p:sldId id="275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1413" y="695325"/>
            <a:ext cx="4573587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893763" y="4346575"/>
            <a:ext cx="5068887" cy="412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75088" y="8694738"/>
            <a:ext cx="29813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4BFB3D26-DDAA-4185-921A-69D1B8B358BE}" type="slidenum">
              <a:rPr lang="en-US" altLang="en-US" sz="1200">
                <a:latin typeface="Verdana" panose="020B0604030504040204" pitchFamily="34" charset="0"/>
                <a:cs typeface="+mn-ea" charset="0"/>
              </a:rPr>
              <a:pPr algn="r">
                <a:buClrTx/>
                <a:buFontTx/>
                <a:buNone/>
              </a:pPr>
              <a:t>17</a:t>
            </a:fld>
            <a:endParaRPr lang="en-US" altLang="en-US" sz="1200">
              <a:latin typeface="Verdana" panose="020B0604030504040204" pitchFamily="34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buClrTx/>
              <a:buFontTx/>
              <a:buNone/>
            </a:pPr>
            <a:fld id="{E1BF8C16-61A1-42AD-8F01-B6BEB04294D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>
                <a:buClrTx/>
                <a:buFontTx/>
                <a:buNone/>
              </a:p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41400" y="949325"/>
            <a:ext cx="6251575" cy="468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19100" y="3652838"/>
            <a:ext cx="6719888" cy="62372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6300788" y="10067925"/>
            <a:ext cx="839787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 eaLnBrk="1">
              <a:lnSpc>
                <a:spcPct val="100000"/>
              </a:lnSpc>
              <a:buClrTx/>
              <a:buFontTx/>
              <a:buNone/>
            </a:pPr>
            <a:fld id="{9B8CD743-B06F-4BEB-8922-73D92E6C114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5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buClrTx/>
              <a:buFontTx/>
              <a:buNone/>
            </a:pPr>
            <a:fld id="{40ACB7E7-D876-4C52-91F6-3E22BA014BE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>
                <a:buClrTx/>
                <a:buFontTx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19100" y="3652838"/>
            <a:ext cx="6719888" cy="62372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300788" y="10067925"/>
            <a:ext cx="839787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 eaLnBrk="1" hangingPunct="1">
              <a:buSzPct val="100000"/>
              <a:defRPr/>
            </a:pPr>
            <a:fld id="{28BFE5CD-9B14-4386-8836-557F81CCFBA9}" type="slidenum">
              <a:rPr lang="en-US" altLang="en-US" sz="1200" smtClean="0">
                <a:latin typeface="+mn-lt" charset="0"/>
                <a:cs typeface="+mn-ea" charset="0"/>
              </a:rPr>
              <a:pPr algn="r" eaLnBrk="1" hangingPunct="1">
                <a:buSzPct val="100000"/>
                <a:defRPr/>
              </a:pPr>
              <a:t>2</a:t>
            </a:fld>
            <a:endParaRPr lang="en-US" altLang="en-US" sz="1200" smtClean="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97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>
              <a:buClrTx/>
              <a:buFontTx/>
              <a:buNone/>
            </a:pPr>
            <a:fld id="{E1BF8C16-61A1-42AD-8F01-B6BEB04294D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>
                <a:buClrTx/>
                <a:buFontTx/>
                <a:buNone/>
              </a:pPr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41400" y="949325"/>
            <a:ext cx="6251575" cy="468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419100" y="3652838"/>
            <a:ext cx="6719888" cy="62372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6300788" y="10067925"/>
            <a:ext cx="839787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r" eaLnBrk="1">
              <a:lnSpc>
                <a:spcPct val="100000"/>
              </a:lnSpc>
              <a:buClrTx/>
              <a:buFontTx/>
              <a:buNone/>
            </a:pPr>
            <a:fld id="{9B8CD743-B06F-4BEB-8922-73D92E6C114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6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11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0" y="695325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07FA1DC-CA39-4972-89EF-8011FDDF4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3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EACFD8B-5954-4A4D-AA57-8CEA79A4C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1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04850"/>
            <a:ext cx="2055812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8213" cy="5616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FF00600-6B76-470A-B73B-3BB5405B3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01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3A503D2-E6EC-4C6F-9D56-F46906F19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4938EE-C410-43E0-832D-A0A6EEEB4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6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254C388-C4DC-46E8-A0D3-982C04AA4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34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7012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A3A3BC-6AD2-48DA-AC73-B6EA86CCB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0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1F218A-322C-4857-8883-EE7239623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116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51717E-3548-456B-B7CD-29E320254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38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2F25BC-907D-493A-B151-E0B1F348AB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444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2EBFEA8-9780-4BC1-AE9A-508B6CEC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B696112-8D36-41D9-A003-EED84B777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10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7750B3-EFB7-44AB-9ED3-C1E543F976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7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5DD3A0-F155-4038-BFE1-4B8148715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61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04850"/>
            <a:ext cx="2055812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8213" cy="5616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01B0B53-43AB-487A-8B31-E82747E0F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084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64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7924800" y="6356350"/>
            <a:ext cx="758825" cy="361950"/>
          </a:xfrm>
        </p:spPr>
        <p:txBody>
          <a:bodyPr/>
          <a:lstStyle>
            <a:lvl1pPr>
              <a:defRPr/>
            </a:lvl1pPr>
          </a:lstStyle>
          <a:p>
            <a:fld id="{055ABC36-E68E-4DCA-BAC6-5FA06DC08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900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59C129-EB2A-4888-BE0E-03DDB3F0A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252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E2DA94-3054-42C8-85CC-26539DA18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821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237AD1-F5A0-447C-BE39-9FDE527C0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25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7012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BF8E535-D552-40B5-92F0-E1C0F40AF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3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F7E6E9-2CA6-4BCB-9A56-8074AE999B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27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1521AE0-31CC-492C-BA8B-8396ADD9C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3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358171-603B-42ED-B6E8-985BD8FF3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95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080071-020C-4289-B302-DE7EDB47E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158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0072731-5326-45BA-908B-D5195AE89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3479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949F608-59BC-4EBD-9E59-F5D21C249C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648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1A9CCA-F29D-4B19-95E5-890AB861B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8017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04850"/>
            <a:ext cx="2055812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8213" cy="5616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C3BF68-F5DE-4965-8F00-ADAE6C633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02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5835FA-C911-4BA1-ADBC-7B7AF1A9E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010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BCC1F21-AEF0-4C7A-B9AF-6434EB461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392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76F8215-D398-4D7B-A49F-701313C269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2142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7012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C877F62-BCD9-4356-99C6-B8E1855A1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964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6D2C4A3-6ED1-4F0B-A3B5-30A3A676B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00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7013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35163"/>
            <a:ext cx="4037012" cy="43862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AE7D40-93BE-4CEE-B6DA-35B751140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9785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7F282A4-7315-4B49-9945-2284D24AC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455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46C20C8-DFE4-49B1-974D-732C8B8EC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919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C38B6F7-4003-4035-8DDE-C07771C3DE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8086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7BA6AA5-989D-487B-9FE6-4B16E601E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2358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6DED832-CED0-487F-BF00-1C75E3BD3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698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04850"/>
            <a:ext cx="2055812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8213" cy="5616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03C6CCD-C249-4E7A-A7F0-449CC75C76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756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4AFDB8-C140-47D4-BAB0-6D1977C8F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49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A49C81-85FA-476E-9D8E-AF7E14348E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895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0FFE4C-950A-44B3-9192-DB45554E1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4127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3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3973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0C9991-E224-491C-AA5A-69CD6707C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18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3AC528-A5CD-4026-9C34-E9EC883E8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949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97A0FE-8788-4508-8CC9-87C25CA52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0156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E88F84-A396-4624-80BA-9ADB8AAB3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6344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A67A26-EC91-489D-B071-92387275B5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1560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0ED473-BAD0-494F-A818-BB831829E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282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B0FD2D0-08E2-42F9-A151-D1734F313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818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AA49BA-BC27-44EB-8138-9F56D692D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941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3050"/>
            <a:ext cx="2055812" cy="530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8213" cy="5305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83F896B-4DF3-4257-8C92-827322E9AD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121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6F33D2-5FF5-4241-94FE-7970AF619E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443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51B8F5-5B3C-4B7B-946F-0E4A1AE37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0833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30B70D-813C-4616-8EEE-099A2C198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3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7A08BE-D15E-443C-BD21-4598EBCEF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773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3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3973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1FB75B-B09B-4BCE-B4BD-EDC3B931F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6485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E0F455-5D30-4464-91DB-D5C2428C1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7508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AE4F69-E38A-429E-A95D-CDFC14769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92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F6B0DC-52B4-470B-BE2A-569490AC7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4364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B1C8235-7551-4D37-8670-9F3672BF4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689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225103-4AA5-47E8-AF53-1322C5EEB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324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B835C5-FF3B-434E-8361-8F4A61C94C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5425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3050"/>
            <a:ext cx="2055812" cy="530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8213" cy="5305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03A418-0AB0-455A-A666-CB2A063EA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2432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ADDA87-52B9-4E3B-935A-D8F235734E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477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25A61E-FEC1-4322-A263-2F0C0D410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0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0F8093-C402-48F8-8EE6-2EC7F5F50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4827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3B7DBC8-E19F-46D9-A29B-F6DAA46B7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8902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3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3973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6BC73F-E79E-4AE3-AA61-FCD99CC65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215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267879-7369-41BB-9280-2A0DE29A6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9564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66FCF5B-FC5C-4585-912D-6CA30DEDB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707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CD495A-0103-4107-B2B2-D503791D1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6302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CBAB8A-5D59-4D81-B96D-F89F0C96C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6431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977A97-5395-4DDF-B112-EE2DA02C0E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0803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B96195C-D275-4B05-8EB4-026353F36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8231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3050"/>
            <a:ext cx="2055812" cy="530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8213" cy="5305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5C7187-1719-4627-A410-547836D54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0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368BA9A-2761-4E30-B395-184E1BE1C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80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A52178B-65DE-4534-92FA-B80C82CC79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1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Freeform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6999"/>
                </a:srgbClr>
              </a:gs>
              <a:gs pos="100000">
                <a:srgbClr val="00EBF8">
                  <a:alpha val="56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Freeform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1565 51712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6999"/>
                </a:srgbClr>
              </a:gs>
              <a:gs pos="100000">
                <a:srgbClr val="009BE5">
                  <a:alpha val="3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64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045C75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8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</a:tabLst>
              <a:defRPr sz="1200">
                <a:solidFill>
                  <a:srgbClr val="045C75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14767D08-41D4-46E9-BEAA-7FA6468F994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-19050" y="203200"/>
            <a:ext cx="9177338" cy="644525"/>
            <a:chOff x="-12" y="128"/>
            <a:chExt cx="5781" cy="406"/>
          </a:xfrm>
        </p:grpSpPr>
        <p:grpSp>
          <p:nvGrpSpPr>
            <p:cNvPr id="1033" name="Group 9"/>
            <p:cNvGrpSpPr>
              <a:grpSpLocks/>
            </p:cNvGrpSpPr>
            <p:nvPr/>
          </p:nvGrpSpPr>
          <p:grpSpPr bwMode="auto">
            <a:xfrm>
              <a:off x="-12" y="128"/>
              <a:ext cx="5766" cy="406"/>
              <a:chOff x="-12" y="128"/>
              <a:chExt cx="5766" cy="406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2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 rot="21420000">
                <a:off x="-12" y="302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-12" y="156"/>
              <a:ext cx="5781" cy="352"/>
              <a:chOff x="-12" y="156"/>
              <a:chExt cx="5781" cy="352"/>
            </a:xfrm>
          </p:grpSpPr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1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038" name="Text Box 14"/>
              <p:cNvSpPr txBox="1">
                <a:spLocks noChangeArrowheads="1"/>
              </p:cNvSpPr>
              <p:nvPr/>
            </p:nvSpPr>
            <p:spPr bwMode="auto">
              <a:xfrm rot="21420000">
                <a:off x="-12" y="33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 kern="12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9pPr>
    </p:titleStyle>
    <p:bodyStyle>
      <a:lvl1pPr marL="342900" indent="-3429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6999"/>
                </a:srgbClr>
              </a:gs>
              <a:gs pos="100000">
                <a:srgbClr val="00EBF8">
                  <a:alpha val="56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Freeform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1565 51712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6999"/>
                </a:srgbClr>
              </a:gs>
              <a:gs pos="100000">
                <a:srgbClr val="009BE5">
                  <a:alpha val="3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-19050" y="203200"/>
            <a:ext cx="9177338" cy="644525"/>
            <a:chOff x="-12" y="128"/>
            <a:chExt cx="5781" cy="406"/>
          </a:xfrm>
        </p:grpSpPr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-12" y="128"/>
              <a:ext cx="5766" cy="406"/>
              <a:chOff x="-12" y="128"/>
              <a:chExt cx="5766" cy="406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2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2" y="302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5" name="Group 7"/>
            <p:cNvGrpSpPr>
              <a:grpSpLocks/>
            </p:cNvGrpSpPr>
            <p:nvPr/>
          </p:nvGrpSpPr>
          <p:grpSpPr bwMode="auto">
            <a:xfrm>
              <a:off x="-12" y="156"/>
              <a:ext cx="5781" cy="352"/>
              <a:chOff x="-12" y="156"/>
              <a:chExt cx="5781" cy="352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1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057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2" y="33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64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D1EAEE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8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</a:tabLst>
              <a:defRPr sz="1200">
                <a:solidFill>
                  <a:srgbClr val="D1EAEE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7D52952-E082-4E17-A2F6-9FED3DD222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73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 kern="1200">
          <a:solidFill>
            <a:srgbClr val="DBF5F9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9pPr>
    </p:titleStyle>
    <p:bodyStyle>
      <a:lvl1pPr marL="342900" indent="-3429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6999"/>
                </a:srgbClr>
              </a:gs>
              <a:gs pos="100000">
                <a:srgbClr val="00EBF8">
                  <a:alpha val="56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Freeform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1565 51712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6999"/>
                </a:srgbClr>
              </a:gs>
              <a:gs pos="100000">
                <a:srgbClr val="009BE5">
                  <a:alpha val="3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-19050" y="203200"/>
            <a:ext cx="9177338" cy="644525"/>
            <a:chOff x="-12" y="128"/>
            <a:chExt cx="5781" cy="406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-12" y="128"/>
              <a:ext cx="5766" cy="406"/>
              <a:chOff x="-12" y="128"/>
              <a:chExt cx="5766" cy="406"/>
            </a:xfrm>
          </p:grpSpPr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2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78" name="Text Box 6"/>
              <p:cNvSpPr txBox="1">
                <a:spLocks noChangeArrowheads="1"/>
              </p:cNvSpPr>
              <p:nvPr/>
            </p:nvSpPr>
            <p:spPr bwMode="auto">
              <a:xfrm rot="21420000">
                <a:off x="-12" y="302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9" name="Group 7"/>
            <p:cNvGrpSpPr>
              <a:grpSpLocks/>
            </p:cNvGrpSpPr>
            <p:nvPr/>
          </p:nvGrpSpPr>
          <p:grpSpPr bwMode="auto">
            <a:xfrm>
              <a:off x="-12" y="156"/>
              <a:ext cx="5781" cy="352"/>
              <a:chOff x="-12" y="156"/>
              <a:chExt cx="5781" cy="352"/>
            </a:xfrm>
          </p:grpSpPr>
          <p:pic>
            <p:nvPicPr>
              <p:cNvPr id="3080" name="Picture 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1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081" name="Text Box 9"/>
              <p:cNvSpPr txBox="1">
                <a:spLocks noChangeArrowheads="1"/>
              </p:cNvSpPr>
              <p:nvPr/>
            </p:nvSpPr>
            <p:spPr bwMode="auto">
              <a:xfrm rot="21420000">
                <a:off x="-12" y="33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64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D1EAEE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8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</a:tabLst>
              <a:defRPr sz="1200">
                <a:solidFill>
                  <a:srgbClr val="D1EAEE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7938B36-F66A-4E97-853B-6A2D9B7B69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 kern="1200">
          <a:solidFill>
            <a:srgbClr val="DBF5F9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DBF5F9"/>
          </a:solidFill>
          <a:latin typeface="Calibri" panose="020F0502020204030204" pitchFamily="34" charset="0"/>
          <a:cs typeface="WenQuanYi Zen Hei Sharp" charset="0"/>
        </a:defRPr>
      </a:lvl9pPr>
    </p:titleStyle>
    <p:bodyStyle>
      <a:lvl1pPr marL="342900" indent="-3429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/>
          <p:cNvSpPr>
            <a:spLocks noChangeArrowheads="1"/>
          </p:cNvSpPr>
          <p:nvPr/>
        </p:nvSpPr>
        <p:spPr bwMode="auto">
          <a:xfrm rot="420000" flipV="1">
            <a:off x="3163888" y="1106488"/>
            <a:ext cx="5257800" cy="41148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51506 0 0"/>
              <a:gd name="G5" fmla="+- 1 0 0"/>
              <a:gd name="G6" fmla="+- 1 0 0"/>
              <a:gd name="T0" fmla="*/ 0 w 5257800"/>
              <a:gd name="T1" fmla="*/ 0 h 4114800"/>
              <a:gd name="T2" fmla="*/ 5107774 w 5257800"/>
              <a:gd name="T3" fmla="*/ 0 h 4114800"/>
              <a:gd name="T4" fmla="*/ 5257800 w 5257800"/>
              <a:gd name="T5" fmla="*/ 150026 h 4114800"/>
              <a:gd name="T6" fmla="*/ 5257800 w 5257800"/>
              <a:gd name="T7" fmla="*/ 4114800 h 4114800"/>
              <a:gd name="T8" fmla="*/ 0 w 5257800"/>
              <a:gd name="T9" fmla="*/ 4114800 h 4114800"/>
              <a:gd name="T10" fmla="*/ 0 w 5257800"/>
              <a:gd name="T11" fmla="*/ 0 h 4114800"/>
              <a:gd name="T12" fmla="*/ 0 w 5257800"/>
              <a:gd name="T13" fmla="*/ 0 h 4114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240" cap="rnd">
            <a:solidFill>
              <a:srgbClr val="C0C0C0"/>
            </a:solidFill>
            <a:round/>
            <a:headEnd/>
            <a:tailEnd/>
          </a:ln>
          <a:effectLst>
            <a:outerShdw dist="38547" dir="7483740" algn="ctr" rotWithShape="0">
              <a:srgbClr val="000000">
                <a:alpha val="25041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 rot="420000" flipV="1">
            <a:off x="8001000" y="5359400"/>
            <a:ext cx="155575" cy="155575"/>
          </a:xfrm>
          <a:prstGeom prst="rtTriangle">
            <a:avLst/>
          </a:prstGeom>
          <a:solidFill>
            <a:srgbClr val="FFFFFF"/>
          </a:solidFill>
          <a:ln w="12600" cap="sq">
            <a:solidFill>
              <a:srgbClr val="FFFFFF"/>
            </a:solidFill>
            <a:bevel/>
            <a:headEnd/>
            <a:tailEnd/>
          </a:ln>
          <a:effectLst>
            <a:outerShdw dist="6194" dir="12932261" algn="ctr" rotWithShape="0">
              <a:srgbClr val="000000">
                <a:alpha val="47029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3"/>
          <p:cNvSpPr>
            <a:spLocks noChangeArrowheads="1"/>
          </p:cNvSpPr>
          <p:nvPr/>
        </p:nvSpPr>
        <p:spPr bwMode="auto">
          <a:xfrm flipV="1">
            <a:off x="-9525" y="5815013"/>
            <a:ext cx="9163050" cy="1041400"/>
          </a:xfrm>
          <a:custGeom>
            <a:avLst/>
            <a:gdLst>
              <a:gd name="G0" fmla="+- 2542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437 0 0"/>
              <a:gd name="G7" fmla="+- 1 0 0"/>
              <a:gd name="G8" fmla="+- 65362 0 0"/>
              <a:gd name="G9" fmla="+- 11 0 0"/>
              <a:gd name="G10" fmla="*/ 1 16385 2"/>
              <a:gd name="G11" fmla="+- 1 0 0"/>
              <a:gd name="G12" fmla="+- 1 0 0"/>
              <a:gd name="G13" fmla="+- 8 0 0"/>
              <a:gd name="G14" fmla="sin 12 G13"/>
              <a:gd name="G15" fmla="+- 62996 0 0"/>
              <a:gd name="G16" fmla="+- 61162 0 0"/>
              <a:gd name="G17" fmla="+- 60137 0 0"/>
              <a:gd name="G18" fmla="+- 59819 0 0"/>
              <a:gd name="G19" fmla="+- 61447 0 0"/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w 5772"/>
              <a:gd name="T19" fmla="*/ 0 h 656"/>
              <a:gd name="T20" fmla="*/ 5772 w 5772"/>
              <a:gd name="T21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T18" t="T19" r="T20" b="T2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6999"/>
                </a:srgbClr>
              </a:gs>
              <a:gs pos="100000">
                <a:srgbClr val="00EBF8">
                  <a:alpha val="56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4"/>
          <p:cNvSpPr>
            <a:spLocks noChangeArrowheads="1"/>
          </p:cNvSpPr>
          <p:nvPr/>
        </p:nvSpPr>
        <p:spPr bwMode="auto">
          <a:xfrm flipV="1">
            <a:off x="4381500" y="6218238"/>
            <a:ext cx="4762500" cy="638175"/>
          </a:xfrm>
          <a:custGeom>
            <a:avLst/>
            <a:gdLst>
              <a:gd name="G0" fmla="+- 72 0 0"/>
              <a:gd name="G1" fmla="+- 1 0 0"/>
              <a:gd name="G2" fmla="+- 1 0 0"/>
              <a:gd name="G3" fmla="+- 1 0 0"/>
              <a:gd name="G4" fmla="+- 65535 0 0"/>
              <a:gd name="G5" fmla="*/ 1 24577 2"/>
              <a:gd name="G6" fmla="*/ 1 51565 51712"/>
              <a:gd name="G7" fmla="+- 8 0 0"/>
              <a:gd name="G8" fmla="+- 63868 0 0"/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w 3000"/>
              <a:gd name="T11" fmla="*/ 0 h 595"/>
              <a:gd name="T12" fmla="*/ 3000 w 3000"/>
              <a:gd name="T13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46999"/>
                </a:srgbClr>
              </a:gs>
              <a:gs pos="100000">
                <a:srgbClr val="009BE5">
                  <a:alpha val="3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0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26425" cy="438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045C75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077200" y="6356350"/>
            <a:ext cx="606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</a:tabLst>
              <a:defRPr sz="1200">
                <a:solidFill>
                  <a:srgbClr val="045C75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C22C0AD-9774-4550-8DBC-25F1AA7325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 kern="1200">
          <a:solidFill>
            <a:srgbClr val="04617B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4617B"/>
          </a:solidFill>
          <a:latin typeface="Calibri" panose="020F0502020204030204" pitchFamily="34" charset="0"/>
          <a:cs typeface="WenQuanYi Zen Hei Sharp" charset="0"/>
        </a:defRPr>
      </a:lvl9pPr>
    </p:titleStyle>
    <p:bodyStyle>
      <a:lvl1pPr marL="342900" indent="-3429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BD255C13-54F0-45DF-965A-DCF53AD6D4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0825" cy="854075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6005513"/>
            <a:ext cx="9140825" cy="854075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EF96A649-46B9-4D68-9C4B-3810A80E0E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66CC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66CC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0825" cy="854075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05513"/>
            <a:ext cx="9140825" cy="854075"/>
          </a:xfrm>
          <a:prstGeom prst="rect">
            <a:avLst/>
          </a:prstGeom>
          <a:gradFill rotWithShape="0">
            <a:gsLst>
              <a:gs pos="0">
                <a:srgbClr val="009BDD"/>
              </a:gs>
              <a:gs pos="100000">
                <a:srgbClr val="DFF2F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6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9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fld id="{760EAC4A-F037-41B7-82DB-C3659FAD46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FFFFFF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66CC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66CC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66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8.png"/><Relationship Id="rId5" Type="http://schemas.openxmlformats.org/officeDocument/2006/relationships/hyperlink" Target="https://www.red-gate.com/simple-talk/sysadmin/devops/introduction-to-devops-the-application-delivery-pipeline/" TargetMode="External"/><Relationship Id="rId4" Type="http://schemas.openxmlformats.org/officeDocument/2006/relationships/hyperlink" Target="https://dzone.com/articles/building-a-continuous-delivery-pipeline-using-jen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371600"/>
            <a:ext cx="8302625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3228975"/>
            <a:ext cx="8245475" cy="1752600"/>
          </a:xfrm>
          <a:ln/>
        </p:spPr>
        <p:txBody>
          <a:bodyPr lIns="0" tIns="45720" rIns="18360" bIns="45720"/>
          <a:lstStyle/>
          <a:p>
            <a:pPr marL="0" indent="0" algn="r" eaLnBrk="1" hangingPunct="1">
              <a:lnSpc>
                <a:spcPct val="90000"/>
              </a:lnSpc>
              <a:buClrTx/>
              <a:buSzPct val="95000"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b="1">
                <a:solidFill>
                  <a:srgbClr val="2F4F4F"/>
                </a:solidFill>
              </a:rPr>
              <a:t>Continuous Integration  </a:t>
            </a:r>
            <a:br>
              <a:rPr lang="en-US" altLang="en-US" b="1">
                <a:solidFill>
                  <a:srgbClr val="2F4F4F"/>
                </a:solidFill>
              </a:rPr>
            </a:br>
            <a:r>
              <a:rPr lang="en-US" altLang="en-US" b="1">
                <a:solidFill>
                  <a:srgbClr val="2F4F4F"/>
                </a:solidFill>
              </a:rPr>
              <a:t>  Continuous Deployment</a:t>
            </a:r>
            <a:r>
              <a:rPr lang="en-US" altLang="en-US"/>
              <a:t> 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4005263" y="5394325"/>
            <a:ext cx="2852737" cy="5969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46075" y="157163"/>
            <a:ext cx="82296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More Power – Jenkins Plugins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358900"/>
            <a:ext cx="8229600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9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Jenkins has over 300 plugins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Software configuration management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Builders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Test Frameworks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Virtual Machine Controllers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Notifiers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Static Analyzers</a:t>
            </a:r>
          </a:p>
        </p:txBody>
      </p:sp>
      <p:sp>
        <p:nvSpPr>
          <p:cNvPr id="17411" name="WordArt 3"/>
          <p:cNvSpPr>
            <a:spLocks noChangeArrowheads="1" noChangeShapeType="1" noTextEdit="1"/>
          </p:cNvSpPr>
          <p:nvPr/>
        </p:nvSpPr>
        <p:spPr bwMode="auto">
          <a:xfrm>
            <a:off x="7894638" y="6515100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65125" y="114300"/>
            <a:ext cx="8229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Plugins - SCM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5125" y="1052513"/>
            <a:ext cx="4038600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Version Control Systems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Accurev</a:t>
            </a:r>
            <a:endParaRPr lang="en-US" altLang="en-US" sz="19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Bazaar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BitKeeper</a:t>
            </a:r>
            <a:endParaRPr lang="en-US" altLang="en-US" sz="19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ClearCase</a:t>
            </a:r>
            <a:endParaRPr lang="en-US" altLang="en-US" sz="19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Darcs</a:t>
            </a:r>
            <a:endParaRPr lang="en-US" altLang="en-US" sz="19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Dimensions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Git</a:t>
            </a:r>
            <a:endParaRPr lang="en-US" altLang="en-US" sz="19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Harvest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MKS Integrity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PVCS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StarTeam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Subversion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Team Foundation Server</a:t>
            </a:r>
          </a:p>
          <a:p>
            <a:pPr lvl="1">
              <a:lnSpc>
                <a:spcPct val="80000"/>
              </a:lnSpc>
              <a:spcBef>
                <a:spcPts val="475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9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Visual SourceSafe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7988"/>
            <a:ext cx="7143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37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54388"/>
            <a:ext cx="307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1588"/>
            <a:ext cx="11525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4788"/>
            <a:ext cx="8667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01788"/>
            <a:ext cx="38576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97388"/>
            <a:ext cx="15049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10100"/>
            <a:ext cx="1119188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20988"/>
            <a:ext cx="6794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4" name="WordArt 12"/>
          <p:cNvSpPr>
            <a:spLocks noChangeArrowheads="1" noChangeShapeType="1" noTextEdit="1"/>
          </p:cNvSpPr>
          <p:nvPr/>
        </p:nvSpPr>
        <p:spPr bwMode="auto">
          <a:xfrm>
            <a:off x="7894638" y="6515100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12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71438"/>
            <a:ext cx="8229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Plugins – Build &amp; Test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417638"/>
            <a:ext cx="4038600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Build Tools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Ant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Maven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MSBuild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Cmake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Gradle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Grails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Scons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Groovy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48200" y="1381125"/>
            <a:ext cx="40386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Test Frameworks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Junit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Nunit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MSTest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Selenium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Fitnesse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236538"/>
            <a:ext cx="82296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  <a:tab pos="105140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Plugins – Analyzers	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40386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Static Analysis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Checkstyle</a:t>
            </a:r>
            <a:endParaRPr lang="en-US" altLang="en-US" sz="28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CodeScanner</a:t>
            </a:r>
            <a:endParaRPr lang="en-US" altLang="en-US" sz="28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DRY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Crap4j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Findbugs</a:t>
            </a:r>
            <a:endParaRPr lang="en-US" altLang="en-US" sz="28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PMD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Fortify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Sonar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FXCop</a:t>
            </a:r>
            <a:endParaRPr lang="en-US" altLang="en-US" sz="28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48200" y="1143000"/>
            <a:ext cx="4038600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Code Coverage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Emma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 err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Cobertura</a:t>
            </a:r>
            <a:endParaRPr lang="en-US" altLang="en-US" sz="2800" dirty="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Clover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GCC/GCOV</a:t>
            </a:r>
          </a:p>
        </p:txBody>
      </p:sp>
      <p:sp>
        <p:nvSpPr>
          <p:cNvPr id="20484" name="WordArt 4"/>
          <p:cNvSpPr>
            <a:spLocks noChangeArrowheads="1" noChangeShapeType="1" noTextEdit="1"/>
          </p:cNvSpPr>
          <p:nvPr/>
        </p:nvSpPr>
        <p:spPr bwMode="auto">
          <a:xfrm>
            <a:off x="7894638" y="6515100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20485" name="WordArt 5"/>
          <p:cNvSpPr>
            <a:spLocks noChangeArrowheads="1" noChangeShapeType="1" noTextEdit="1"/>
          </p:cNvSpPr>
          <p:nvPr/>
        </p:nvSpPr>
        <p:spPr bwMode="auto">
          <a:xfrm>
            <a:off x="7894638" y="6515100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58738"/>
            <a:ext cx="82296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Plugins – Other Tools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452563"/>
            <a:ext cx="4038600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Notification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Twitter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Campfire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Google Calendar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IM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IRC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Lava Lamp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Sounds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Speak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48200" y="1417638"/>
            <a:ext cx="4038600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Authorization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Active Directory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LDAP</a:t>
            </a:r>
          </a:p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Virtual Machines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Amazon EC2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VMWare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VirtualBox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Xen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Libvirt</a:t>
            </a:r>
          </a:p>
        </p:txBody>
      </p:sp>
      <p:sp>
        <p:nvSpPr>
          <p:cNvPr id="21508" name="WordArt 4"/>
          <p:cNvSpPr>
            <a:spLocks noChangeArrowheads="1" noChangeShapeType="1" noTextEdit="1"/>
          </p:cNvSpPr>
          <p:nvPr/>
        </p:nvSpPr>
        <p:spPr bwMode="auto">
          <a:xfrm>
            <a:off x="7858125" y="6299200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169863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for Teams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Multi-configuration jobs</a:t>
            </a:r>
          </a:p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Multi-stage jobs</a:t>
            </a:r>
          </a:p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Swarms to dynamically contribute capacity</a:t>
            </a:r>
          </a:p>
          <a:p>
            <a:pPr marL="431800" indent="-322263">
              <a:spcBef>
                <a:spcPts val="650"/>
              </a:spcBef>
              <a:buClrTx/>
              <a:buSzPct val="45000"/>
              <a:buFontTx/>
              <a:buNone/>
            </a:pPr>
            <a:endParaRPr lang="en-US" altLang="en-US" sz="280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22531" name="WordArt 3"/>
          <p:cNvSpPr>
            <a:spLocks noChangeArrowheads="1" noChangeShapeType="1" noTextEdit="1"/>
          </p:cNvSpPr>
          <p:nvPr/>
        </p:nvSpPr>
        <p:spPr bwMode="auto">
          <a:xfrm>
            <a:off x="7823200" y="6407150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822325" y="1143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– Integration for You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322388"/>
            <a:ext cx="8229600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Jenkins can help your development be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Faster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Safer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Easier</a:t>
            </a:r>
          </a:p>
          <a:p>
            <a:pPr lvl="1">
              <a:spcBef>
                <a:spcPts val="60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8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Smarter</a:t>
            </a:r>
          </a:p>
        </p:txBody>
      </p:sp>
      <p:sp>
        <p:nvSpPr>
          <p:cNvPr id="23555" name="WordArt 3"/>
          <p:cNvSpPr>
            <a:spLocks noChangeArrowheads="1" noChangeShapeType="1" noTextEdit="1"/>
          </p:cNvSpPr>
          <p:nvPr/>
        </p:nvSpPr>
        <p:spPr bwMode="auto">
          <a:xfrm>
            <a:off x="7823200" y="6407150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4838" y="1082675"/>
            <a:ext cx="6278562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 marL="214313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marL="215900">
              <a:lnSpc>
                <a:spcPct val="93000"/>
              </a:lnSpc>
            </a:pPr>
            <a:endParaRPr lang="en-US" altLang="en-US"/>
          </a:p>
          <a:p>
            <a:pPr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600">
                <a:solidFill>
                  <a:srgbClr val="CCCCFF"/>
                </a:solidFill>
                <a:latin typeface="Arial" panose="020B0604020202020204" pitchFamily="34" charset="0"/>
                <a:cs typeface="DejaVu Sans" charset="0"/>
                <a:hlinkClick r:id="rId3"/>
              </a:rPr>
              <a:t>http://jenkins-ci.org/</a:t>
            </a:r>
            <a:r>
              <a:rPr lang="en-US" altLang="en-US" sz="1600">
                <a:solidFill>
                  <a:srgbClr val="CCCCFF"/>
                </a:solidFill>
                <a:latin typeface="Arial" panose="020B0604020202020204" pitchFamily="34" charset="0"/>
                <a:cs typeface="DejaVu Sans" charset="0"/>
              </a:rPr>
              <a:t/>
            </a:r>
            <a:br>
              <a:rPr lang="en-US" altLang="en-US" sz="1600">
                <a:solidFill>
                  <a:srgbClr val="CCCCFF"/>
                </a:solidFill>
                <a:latin typeface="Arial" panose="020B0604020202020204" pitchFamily="34" charset="0"/>
                <a:cs typeface="DejaVu Sans" charset="0"/>
              </a:rPr>
            </a:br>
            <a:r>
              <a:rPr lang="en-US" altLang="en-US" sz="1600">
                <a:solidFill>
                  <a:srgbClr val="CCCCFF"/>
                </a:solidFill>
                <a:latin typeface="Arial" panose="020B0604020202020204" pitchFamily="34" charset="0"/>
                <a:cs typeface="DejaVu Sans" charset="0"/>
              </a:rPr>
              <a:t/>
            </a:r>
            <a:br>
              <a:rPr lang="en-US" altLang="en-US" sz="1600">
                <a:solidFill>
                  <a:srgbClr val="CCCCFF"/>
                </a:solidFill>
                <a:latin typeface="Arial" panose="020B0604020202020204" pitchFamily="34" charset="0"/>
                <a:cs typeface="DejaVu Sans" charset="0"/>
              </a:rPr>
            </a:br>
            <a:endParaRPr lang="en-US" altLang="en-US" sz="1600">
              <a:solidFill>
                <a:srgbClr val="CCCCFF"/>
              </a:solidFill>
              <a:latin typeface="Arial" panose="020B0604020202020204" pitchFamily="34" charset="0"/>
              <a:cs typeface="DejaVu Sans" charset="0"/>
            </a:endParaRPr>
          </a:p>
          <a:p>
            <a:pPr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  <a:hlinkClick r:id="rId4"/>
              </a:rPr>
              <a:t>https://dzone.com/articles/building-a-continuous-delivery-pipeline-using-jenk</a:t>
            </a: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endParaRPr lang="en-US" altLang="en-US" sz="1400">
              <a:solidFill>
                <a:srgbClr val="2F4F4F"/>
              </a:solidFill>
              <a:latin typeface="Arial" panose="020B0604020202020204" pitchFamily="34" charset="0"/>
              <a:cs typeface="WenQuanYi Zen Hei Sharp" charset="0"/>
            </a:endParaRPr>
          </a:p>
          <a:p>
            <a:pPr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  <a:hlinkClick r:id="rId5"/>
              </a:rPr>
              <a:t>https://www.red-gate.com/simple-talk/sysadmin/devops/introduction-to-devops-the-application-delivery-pipeline/</a:t>
            </a:r>
          </a:p>
          <a:p>
            <a:pPr>
              <a:lnSpc>
                <a:spcPct val="93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endParaRPr lang="en-US" altLang="en-US" sz="1400">
              <a:solidFill>
                <a:srgbClr val="2F4F4F"/>
              </a:solidFill>
              <a:latin typeface="Arial" panose="020B0604020202020204" pitchFamily="34" charset="0"/>
              <a:cs typeface="WenQuanYi Zen Hei Sharp" charset="0"/>
            </a:endParaRPr>
          </a:p>
          <a:p>
            <a:pPr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>https://www.vogella.com/tutorials/Jenkins/article.html</a:t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14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endParaRPr lang="en-US" altLang="en-US" sz="1400">
              <a:solidFill>
                <a:srgbClr val="2F4F4F"/>
              </a:solidFill>
              <a:latin typeface="Arial" panose="020B0604020202020204" pitchFamily="34" charset="0"/>
              <a:cs typeface="WenQuanYi Zen Hei Sharp" charset="0"/>
            </a:endParaRPr>
          </a:p>
          <a:p>
            <a:pPr marL="215900">
              <a:lnSpc>
                <a:spcPct val="93000"/>
              </a:lnSpc>
              <a:buClrTx/>
              <a:buSzPct val="45000"/>
              <a:buFontTx/>
              <a:buNone/>
            </a:pPr>
            <a:endParaRPr lang="en-US" altLang="en-US" sz="1500">
              <a:solidFill>
                <a:srgbClr val="2F4F4F"/>
              </a:solidFill>
              <a:latin typeface="Arial" panose="020B0604020202020204" pitchFamily="34" charset="0"/>
              <a:cs typeface="WenQuanYi Zen Hei Sharp" charset="0"/>
            </a:endParaRPr>
          </a:p>
          <a:p>
            <a:pPr marL="215900">
              <a:lnSpc>
                <a:spcPct val="93000"/>
              </a:lnSpc>
              <a:buClrTx/>
              <a:buSzPct val="45000"/>
              <a:buFontTx/>
              <a:buNone/>
            </a:pPr>
            <a:r>
              <a:rPr lang="en-US" altLang="en-US" sz="20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  <a:t/>
            </a:r>
            <a:br>
              <a:rPr lang="en-US" altLang="en-US" sz="2000">
                <a:solidFill>
                  <a:srgbClr val="2F4F4F"/>
                </a:solidFill>
                <a:latin typeface="Arial" panose="020B0604020202020204" pitchFamily="34" charset="0"/>
                <a:cs typeface="WenQuanYi Zen Hei Sharp" charset="0"/>
              </a:rPr>
            </a:br>
            <a:endParaRPr lang="en-US" altLang="en-US" sz="2000">
              <a:solidFill>
                <a:srgbClr val="2F4F4F"/>
              </a:solidFill>
              <a:latin typeface="Arial" panose="020B0604020202020204" pitchFamily="34" charset="0"/>
              <a:cs typeface="WenQuanYi Zen Hei Sharp" charset="0"/>
            </a:endParaRPr>
          </a:p>
          <a:p>
            <a:pPr>
              <a:lnSpc>
                <a:spcPct val="93000"/>
              </a:lnSpc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endParaRPr lang="en-US" altLang="en-US" sz="2200">
              <a:solidFill>
                <a:srgbClr val="2F4F4F"/>
              </a:solidFill>
              <a:latin typeface="Arial" panose="020B0604020202020204" pitchFamily="34" charset="0"/>
              <a:cs typeface="WenQuanYi Zen Hei Sharp" charset="0"/>
            </a:endParaRPr>
          </a:p>
        </p:txBody>
      </p:sp>
      <p:sp>
        <p:nvSpPr>
          <p:cNvPr id="24579" name="WordArt 3"/>
          <p:cNvSpPr>
            <a:spLocks noChangeArrowheads="1" noChangeShapeType="1" noTextEdit="1"/>
          </p:cNvSpPr>
          <p:nvPr/>
        </p:nvSpPr>
        <p:spPr bwMode="auto">
          <a:xfrm>
            <a:off x="7804150" y="6378575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14338" y="220663"/>
            <a:ext cx="83534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Geneva" charset="0"/>
              </a:rPr>
              <a:t>References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39763" y="92075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for Teams Demo here…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600">
                <a:solidFill>
                  <a:srgbClr val="666666"/>
                </a:solidFill>
                <a:latin typeface="Arial" panose="020B0604020202020204" pitchFamily="34" charset="0"/>
                <a:cs typeface="DejaVu Sans" charset="0"/>
              </a:rPr>
              <a:t>Install and config Jenkins</a:t>
            </a:r>
          </a:p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600">
                <a:solidFill>
                  <a:srgbClr val="666666"/>
                </a:solidFill>
                <a:latin typeface="Arial" panose="020B0604020202020204" pitchFamily="34" charset="0"/>
                <a:cs typeface="DejaVu Sans" charset="0"/>
              </a:rPr>
              <a:t>Adding Slave nodes</a:t>
            </a:r>
          </a:p>
          <a:p>
            <a:pPr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600">
                <a:solidFill>
                  <a:srgbClr val="666666"/>
                </a:solidFill>
                <a:latin typeface="Arial" panose="020B0604020202020204" pitchFamily="34" charset="0"/>
                <a:cs typeface="DejaVu Sans" charset="0"/>
              </a:rPr>
              <a:t>Build pipeline job to Jenkins</a:t>
            </a:r>
          </a:p>
        </p:txBody>
      </p:sp>
      <p:sp>
        <p:nvSpPr>
          <p:cNvPr id="25603" name="WordArt 3"/>
          <p:cNvSpPr>
            <a:spLocks noChangeArrowheads="1" noChangeShapeType="1" noTextEdit="1"/>
          </p:cNvSpPr>
          <p:nvPr/>
        </p:nvSpPr>
        <p:spPr bwMode="auto">
          <a:xfrm>
            <a:off x="7823200" y="6370638"/>
            <a:ext cx="1128713" cy="306387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60" y="1492200"/>
            <a:ext cx="3444480" cy="210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00" y="1819080"/>
            <a:ext cx="5143680" cy="316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21" y="3555720"/>
            <a:ext cx="2753280" cy="177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864801" y="2975400"/>
            <a:ext cx="5474880" cy="81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447" b="1">
                <a:solidFill>
                  <a:srgbClr val="5F5F5F"/>
                </a:solidFill>
                <a:latin typeface="Calibri" panose="020F0502020204030204" pitchFamily="34" charset="0"/>
              </a:rPr>
              <a:t>Questions?</a:t>
            </a:r>
          </a:p>
        </p:txBody>
      </p:sp>
      <p:sp>
        <p:nvSpPr>
          <p:cNvPr id="41990" name="WordArt 5"/>
          <p:cNvSpPr>
            <a:spLocks noChangeArrowheads="1" noChangeShapeType="1" noTextEdit="1"/>
          </p:cNvSpPr>
          <p:nvPr/>
        </p:nvSpPr>
        <p:spPr bwMode="auto">
          <a:xfrm>
            <a:off x="7791841" y="6248040"/>
            <a:ext cx="1128960" cy="22896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805" kern="10" dirty="0" err="1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</a:t>
            </a:r>
            <a:r>
              <a:rPr lang="en-US" sz="1805" kern="10" dirty="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1805" kern="10" dirty="0" err="1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Worlikar</a:t>
            </a:r>
            <a:endParaRPr lang="en-US" sz="1805" kern="10" dirty="0">
              <a:ln w="9360">
                <a:solidFill>
                  <a:srgbClr val="000000"/>
                </a:solidFill>
                <a:miter lim="800000"/>
                <a:headEnd/>
                <a:tailEnd/>
              </a:ln>
              <a:blipFill dpi="0" rotWithShape="0">
                <a:blip r:embed="rId6"/>
                <a:srcRect/>
                <a:tile tx="0" ty="0" sx="100000" sy="100000" flip="none" algn="tl"/>
              </a:blipFill>
              <a:effectLst>
                <a:outerShdw dist="152735" dir="2700000" algn="ctr" rotWithShape="0">
                  <a:srgbClr val="868686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01531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8881" y="304800"/>
            <a:ext cx="8344800" cy="31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altLang="en-US" sz="3200" b="1" dirty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 Agenda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905000" y="1868040"/>
            <a:ext cx="6647040" cy="319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3351" rIns="0" bIns="0"/>
          <a:lstStyle>
            <a:lvl1pPr marL="158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588" algn="l"/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marL="458788" indent="-457200">
              <a:lnSpc>
                <a:spcPct val="83000"/>
              </a:lnSpc>
              <a:spcBef>
                <a:spcPts val="2177"/>
              </a:spcBef>
              <a:buFont typeface="+mj-lt"/>
              <a:buAutoNum type="arabicPeriod"/>
            </a:pPr>
            <a:r>
              <a:rPr lang="en-US" altLang="en-US" sz="2400" b="1" dirty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Introduction  </a:t>
            </a:r>
            <a:r>
              <a:rPr lang="en-US" altLang="en-US" sz="2400" b="1" dirty="0" smtClean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to Delivery  Pipeline</a:t>
            </a:r>
            <a:endParaRPr lang="en-US" altLang="en-US" sz="2400" b="1" dirty="0">
              <a:solidFill>
                <a:srgbClr val="5F5F5F"/>
              </a:solidFill>
              <a:latin typeface="Lucida Sans" panose="020B0602030504020204" pitchFamily="34" charset="0"/>
              <a:cs typeface="DejaVu Sans" charset="0"/>
            </a:endParaRPr>
          </a:p>
          <a:p>
            <a:pPr marL="458788" indent="-457200">
              <a:lnSpc>
                <a:spcPct val="83000"/>
              </a:lnSpc>
              <a:spcBef>
                <a:spcPts val="2177"/>
              </a:spcBef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Introduction  to Jenkins</a:t>
            </a:r>
            <a:endParaRPr lang="en-US" altLang="en-US" sz="2400" b="1" dirty="0">
              <a:solidFill>
                <a:srgbClr val="5F5F5F"/>
              </a:solidFill>
              <a:latin typeface="Lucida Sans" panose="020B0602030504020204" pitchFamily="34" charset="0"/>
              <a:cs typeface="DejaVu Sans" charset="0"/>
            </a:endParaRPr>
          </a:p>
          <a:p>
            <a:pPr marL="458788" indent="-457200">
              <a:lnSpc>
                <a:spcPct val="83000"/>
              </a:lnSpc>
              <a:spcBef>
                <a:spcPts val="2177"/>
              </a:spcBef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Jenkins Management</a:t>
            </a:r>
            <a:endParaRPr lang="en-US" altLang="en-US" sz="2400" b="1" dirty="0">
              <a:solidFill>
                <a:srgbClr val="5F5F5F"/>
              </a:solidFill>
              <a:latin typeface="Lucida Sans" panose="020B0602030504020204" pitchFamily="34" charset="0"/>
              <a:cs typeface="DejaVu Sans" charset="0"/>
            </a:endParaRPr>
          </a:p>
          <a:p>
            <a:pPr marL="458788" indent="-457200">
              <a:lnSpc>
                <a:spcPct val="83000"/>
              </a:lnSpc>
              <a:spcBef>
                <a:spcPts val="2177"/>
              </a:spcBef>
              <a:buFont typeface="+mj-lt"/>
              <a:buAutoNum type="arabicPeriod"/>
            </a:pPr>
            <a:r>
              <a:rPr lang="en-US" altLang="en-US" sz="2400" b="1" dirty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Creating </a:t>
            </a:r>
            <a:r>
              <a:rPr lang="en-US" altLang="en-US" sz="2400" b="1" dirty="0" smtClean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slave in Jenkins</a:t>
            </a:r>
            <a:endParaRPr lang="en-US" altLang="en-US" sz="2400" b="1" dirty="0">
              <a:solidFill>
                <a:srgbClr val="5F5F5F"/>
              </a:solidFill>
              <a:latin typeface="Lucida Sans" panose="020B0602030504020204" pitchFamily="34" charset="0"/>
              <a:cs typeface="DejaVu Sans" charset="0"/>
            </a:endParaRPr>
          </a:p>
          <a:p>
            <a:pPr marL="458788" indent="-457200">
              <a:lnSpc>
                <a:spcPct val="83000"/>
              </a:lnSpc>
              <a:spcBef>
                <a:spcPts val="2177"/>
              </a:spcBef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Building a Delivery pipeline </a:t>
            </a:r>
            <a:endParaRPr lang="en-US" altLang="en-US" sz="2400" b="1" dirty="0">
              <a:solidFill>
                <a:srgbClr val="5F5F5F"/>
              </a:solidFill>
              <a:latin typeface="Lucida Sans" panose="020B0602030504020204" pitchFamily="34" charset="0"/>
              <a:cs typeface="DejaVu Sans" charset="0"/>
            </a:endParaRPr>
          </a:p>
          <a:p>
            <a:pPr marL="458788" indent="-457200">
              <a:lnSpc>
                <a:spcPct val="83000"/>
              </a:lnSpc>
              <a:spcBef>
                <a:spcPts val="2177"/>
              </a:spcBef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5F5F5F"/>
                </a:solidFill>
                <a:latin typeface="Lucida Sans" panose="020B0602030504020204" pitchFamily="34" charset="0"/>
                <a:cs typeface="DejaVu Sans" charset="0"/>
              </a:rPr>
              <a:t>Questions </a:t>
            </a:r>
            <a:endParaRPr lang="en-US" altLang="en-US" sz="2400" dirty="0">
              <a:solidFill>
                <a:srgbClr val="5F5F5F"/>
              </a:solidFill>
              <a:latin typeface="Lucida Sans" panose="020B0602030504020204" pitchFamily="34" charset="0"/>
              <a:cs typeface="DejaVu Sans" charset="0"/>
            </a:endParaRP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1640161" y="1984681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1640161" y="2507400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1640161" y="3028680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1640161" y="3551401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1640161" y="4074120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922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01" y="2639880"/>
            <a:ext cx="1965600" cy="191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1648801" y="4497480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50" y="0"/>
                </a:lnTo>
                <a:lnTo>
                  <a:pt x="1050" y="368"/>
                </a:lnTo>
                <a:lnTo>
                  <a:pt x="1050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227" name="WordArt 10"/>
          <p:cNvSpPr>
            <a:spLocks noChangeArrowheads="1" noChangeShapeType="1" noTextEdit="1"/>
          </p:cNvSpPr>
          <p:nvPr/>
        </p:nvSpPr>
        <p:spPr bwMode="auto">
          <a:xfrm>
            <a:off x="7791841" y="5636520"/>
            <a:ext cx="1128960" cy="22896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805" kern="1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  <p:sp>
        <p:nvSpPr>
          <p:cNvPr id="9228" name="AutoShape 11"/>
          <p:cNvSpPr>
            <a:spLocks noChangeArrowheads="1"/>
          </p:cNvSpPr>
          <p:nvPr/>
        </p:nvSpPr>
        <p:spPr bwMode="auto">
          <a:xfrm>
            <a:off x="1582561" y="1862280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51" b="1" dirty="0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1</a:t>
            </a: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1601281" y="2433961"/>
            <a:ext cx="324000" cy="313920"/>
          </a:xfrm>
          <a:custGeom>
            <a:avLst/>
            <a:gdLst>
              <a:gd name="T0" fmla="*/ 357188 w 357188"/>
              <a:gd name="T1" fmla="*/ 173038 h 346075"/>
              <a:gd name="T2" fmla="*/ 178594 w 357188"/>
              <a:gd name="T3" fmla="*/ 346075 h 346075"/>
              <a:gd name="T4" fmla="*/ 0 w 357188"/>
              <a:gd name="T5" fmla="*/ 173038 h 346075"/>
              <a:gd name="T6" fmla="*/ 178594 w 357188"/>
              <a:gd name="T7" fmla="*/ 0 h 34607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57188"/>
              <a:gd name="T13" fmla="*/ 0 h 346075"/>
              <a:gd name="T14" fmla="*/ 357188 w 357188"/>
              <a:gd name="T15" fmla="*/ 346075 h 346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7188" h="346075">
                <a:moveTo>
                  <a:pt x="0" y="0"/>
                </a:moveTo>
                <a:lnTo>
                  <a:pt x="1396" y="0"/>
                </a:lnTo>
                <a:lnTo>
                  <a:pt x="992" y="481"/>
                </a:lnTo>
                <a:lnTo>
                  <a:pt x="1396" y="962"/>
                </a:lnTo>
                <a:lnTo>
                  <a:pt x="0" y="962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2</a:t>
            </a:r>
          </a:p>
        </p:txBody>
      </p:sp>
      <p:sp>
        <p:nvSpPr>
          <p:cNvPr id="9230" name="AutoShape 13"/>
          <p:cNvSpPr>
            <a:spLocks noChangeArrowheads="1"/>
          </p:cNvSpPr>
          <p:nvPr/>
        </p:nvSpPr>
        <p:spPr bwMode="auto">
          <a:xfrm>
            <a:off x="1565281" y="3005640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51" b="1" dirty="0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3</a:t>
            </a:r>
          </a:p>
        </p:txBody>
      </p:sp>
      <p:sp>
        <p:nvSpPr>
          <p:cNvPr id="9231" name="AutoShape 14"/>
          <p:cNvSpPr>
            <a:spLocks noChangeArrowheads="1"/>
          </p:cNvSpPr>
          <p:nvPr/>
        </p:nvSpPr>
        <p:spPr bwMode="auto">
          <a:xfrm>
            <a:off x="1565281" y="3531241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4</a:t>
            </a:r>
          </a:p>
        </p:txBody>
      </p:sp>
      <p:sp>
        <p:nvSpPr>
          <p:cNvPr id="9232" name="AutoShape 15"/>
          <p:cNvSpPr>
            <a:spLocks noChangeArrowheads="1"/>
          </p:cNvSpPr>
          <p:nvPr/>
        </p:nvSpPr>
        <p:spPr bwMode="auto">
          <a:xfrm>
            <a:off x="1565281" y="4055401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5</a:t>
            </a:r>
          </a:p>
        </p:txBody>
      </p:sp>
      <p:sp>
        <p:nvSpPr>
          <p:cNvPr id="9233" name="AutoShape 16"/>
          <p:cNvSpPr>
            <a:spLocks noChangeArrowheads="1"/>
          </p:cNvSpPr>
          <p:nvPr/>
        </p:nvSpPr>
        <p:spPr bwMode="auto">
          <a:xfrm>
            <a:off x="1565281" y="4579561"/>
            <a:ext cx="342720" cy="239040"/>
          </a:xfrm>
          <a:custGeom>
            <a:avLst/>
            <a:gdLst>
              <a:gd name="T0" fmla="*/ 377825 w 377825"/>
              <a:gd name="T1" fmla="*/ 131763 h 263525"/>
              <a:gd name="T2" fmla="*/ 188913 w 377825"/>
              <a:gd name="T3" fmla="*/ 263525 h 263525"/>
              <a:gd name="T4" fmla="*/ 0 w 377825"/>
              <a:gd name="T5" fmla="*/ 131763 h 263525"/>
              <a:gd name="T6" fmla="*/ 188913 w 377825"/>
              <a:gd name="T7" fmla="*/ 0 h 2635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377825"/>
              <a:gd name="T13" fmla="*/ 0 h 263525"/>
              <a:gd name="T14" fmla="*/ 377825 w 377825"/>
              <a:gd name="T15" fmla="*/ 263525 h 2635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825" h="263525">
                <a:moveTo>
                  <a:pt x="0" y="0"/>
                </a:moveTo>
                <a:lnTo>
                  <a:pt x="1066" y="0"/>
                </a:lnTo>
                <a:lnTo>
                  <a:pt x="1050" y="368"/>
                </a:lnTo>
                <a:lnTo>
                  <a:pt x="1066" y="735"/>
                </a:lnTo>
                <a:lnTo>
                  <a:pt x="0" y="735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80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51" b="1">
                <a:solidFill>
                  <a:srgbClr val="FFFFFF"/>
                </a:solidFill>
                <a:latin typeface="Calibri" panose="020F0502020204030204" pitchFamily="34" charset="0"/>
                <a:cs typeface="DejaVu Sans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24401746"/>
      </p:ext>
    </p:extLst>
  </p:cSld>
  <p:clrMapOvr>
    <a:masterClrMapping/>
  </p:clrMapOvr>
  <p:transition spd="med">
    <p:zo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60" y="1492200"/>
            <a:ext cx="3444480" cy="210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00" y="1819080"/>
            <a:ext cx="5143680" cy="316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21" y="3555720"/>
            <a:ext cx="2753280" cy="177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864801" y="2975400"/>
            <a:ext cx="5474880" cy="81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Zen Hei Sharp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3447" b="1" dirty="0" smtClean="0">
                <a:solidFill>
                  <a:srgbClr val="5F5F5F"/>
                </a:solidFill>
                <a:latin typeface="Calibri" panose="020F0502020204030204" pitchFamily="34" charset="0"/>
              </a:rPr>
              <a:t>Thanking You!</a:t>
            </a:r>
            <a:endParaRPr lang="en-US" altLang="en-US" sz="3447" b="1" dirty="0">
              <a:solidFill>
                <a:srgbClr val="5F5F5F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WordArt 5"/>
          <p:cNvSpPr>
            <a:spLocks noChangeArrowheads="1" noChangeShapeType="1" noTextEdit="1"/>
          </p:cNvSpPr>
          <p:nvPr/>
        </p:nvSpPr>
        <p:spPr bwMode="auto">
          <a:xfrm>
            <a:off x="7791841" y="6248040"/>
            <a:ext cx="1128960" cy="22896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1805" kern="10"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  <p:extLst>
      <p:ext uri="{BB962C8B-B14F-4D97-AF65-F5344CB8AC3E}">
        <p14:creationId xmlns:p14="http://schemas.microsoft.com/office/powerpoint/2010/main" val="2572865563"/>
      </p:ext>
    </p:extLst>
  </p:cSld>
  <p:clrMapOvr>
    <a:masterClrMapping/>
  </p:clrMapOvr>
  <p:transition spd="med">
    <p:fade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Continuous Integration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323975"/>
            <a:ext cx="822960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b="1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Continuous Integration</a:t>
            </a: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possible.</a:t>
            </a:r>
            <a:b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</a:br>
            <a:endParaRPr lang="en-US" altLang="en-US" sz="2400">
              <a:solidFill>
                <a:srgbClr val="2F4F4F"/>
              </a:solidFill>
              <a:latin typeface="Arial" panose="020B0604020202020204" pitchFamily="34" charset="0"/>
              <a:cs typeface="DejaVu Sans" charset="0"/>
            </a:endParaRP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Can help you go faster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Detect build breaks sooner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Report failing tests more clearly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Make progress more visible</a:t>
            </a:r>
          </a:p>
        </p:txBody>
      </p:sp>
      <p:sp>
        <p:nvSpPr>
          <p:cNvPr id="10243" name="WordArt 3"/>
          <p:cNvSpPr>
            <a:spLocks noChangeArrowheads="1" noChangeShapeType="1" noTextEdit="1"/>
          </p:cNvSpPr>
          <p:nvPr/>
        </p:nvSpPr>
        <p:spPr bwMode="auto">
          <a:xfrm>
            <a:off x="7786688" y="6334125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  <p:extLst>
      <p:ext uri="{BB962C8B-B14F-4D97-AF65-F5344CB8AC3E}">
        <p14:creationId xmlns:p14="http://schemas.microsoft.com/office/powerpoint/2010/main" val="137409608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990600"/>
            <a:ext cx="7059613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563" y="325438"/>
            <a:ext cx="896143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4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buClrTx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Continuous</a:t>
            </a:r>
            <a:r>
              <a:rPr lang="en-US" altLang="en-US" sz="3200" b="1" dirty="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 Integration Workflow</a:t>
            </a:r>
          </a:p>
        </p:txBody>
      </p:sp>
      <p:sp>
        <p:nvSpPr>
          <p:cNvPr id="11267" name="WordArt 3"/>
          <p:cNvSpPr>
            <a:spLocks noChangeArrowheads="1" noChangeShapeType="1" noTextEdit="1"/>
          </p:cNvSpPr>
          <p:nvPr/>
        </p:nvSpPr>
        <p:spPr bwMode="auto">
          <a:xfrm>
            <a:off x="7858125" y="6407150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939800"/>
            <a:ext cx="8899525" cy="50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39763" y="128588"/>
            <a:ext cx="72231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CI- CD  Workflow</a:t>
            </a: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7823200" y="6407150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90488" y="1047750"/>
            <a:ext cx="42068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altLang="en-US" sz="2000" b="1">
                <a:latin typeface="Arial" panose="020B0604020202020204" pitchFamily="34" charset="0"/>
              </a:rPr>
              <a:t>DevOps unifies the application delivery process into a continuous flow that incorporates planning, development, testing, deployment and operations, with the goal of delivering applications more quickly and easily</a:t>
            </a:r>
            <a:r>
              <a:rPr lang="en-US" altLang="en-US" sz="2200"/>
              <a:t>.  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65125" y="111125"/>
            <a:ext cx="7954963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04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Introduction</a:t>
            </a:r>
            <a:r>
              <a:rPr lang="en-US" altLang="en-US" sz="36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 to Delivery Pipeline</a:t>
            </a:r>
          </a:p>
          <a:p>
            <a:pPr>
              <a:lnSpc>
                <a:spcPct val="93000"/>
              </a:lnSpc>
            </a:pPr>
            <a:endParaRPr lang="en-US" altLang="en-US" sz="3600" b="1" dirty="0">
              <a:solidFill>
                <a:srgbClr val="2F4F4F"/>
              </a:solidFill>
              <a:latin typeface="Lucida Sans" panose="020B0602030504020204" pitchFamily="34" charset="0"/>
              <a:cs typeface="DejaVu Sans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844550"/>
            <a:ext cx="3509962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565525" y="4087813"/>
            <a:ext cx="51069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 b="1"/>
              <a:t>Delivery flow and its emphasis on continuous, integrated services.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397375"/>
            <a:ext cx="859631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95563" y="5786438"/>
            <a:ext cx="31083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altLang="en-US" sz="1000" b="1"/>
              <a:t>The DevOps application delivery pipeline</a:t>
            </a:r>
          </a:p>
        </p:txBody>
      </p:sp>
      <p:sp>
        <p:nvSpPr>
          <p:cNvPr id="13319" name="WordArt 7"/>
          <p:cNvSpPr>
            <a:spLocks noChangeArrowheads="1" noChangeShapeType="1" noTextEdit="1"/>
          </p:cNvSpPr>
          <p:nvPr/>
        </p:nvSpPr>
        <p:spPr bwMode="auto">
          <a:xfrm>
            <a:off x="7840663" y="6435725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149225"/>
            <a:ext cx="8229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Introduction of Jenkins 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395413"/>
            <a:ext cx="8229600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440" rIns="0" bIns="0"/>
          <a:lstStyle>
            <a:lvl1pPr marL="430213" indent="-3238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3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J</a:t>
            </a: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enkins - 2005 - Hudson was first release by Kohsuke Kawaguchi of Sun Microsystems </a:t>
            </a: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/>
            </a:r>
            <a:b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</a:b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2010 – Oracle bought Sun Microsystems </a:t>
            </a:r>
            <a:b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</a:b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	Due to a naming dispute, Hudson was renamed to Jenkins </a:t>
            </a:r>
            <a:b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</a:b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	Oracle continued development of Hudson </a:t>
            </a:r>
          </a:p>
          <a:p>
            <a:pPr>
              <a:lnSpc>
                <a:spcPct val="93000"/>
              </a:lnSpc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Jenkins </a:t>
            </a:r>
            <a:r>
              <a:rPr lang="en-US" altLang="en-US" sz="2200">
                <a:solidFill>
                  <a:srgbClr val="0066CC"/>
                </a:solidFill>
                <a:latin typeface="Arial" panose="020B0604020202020204" pitchFamily="34" charset="0"/>
                <a:cs typeface="DejaVu Sans" charset="0"/>
              </a:rPr>
              <a:t>– open source continuous integration server</a:t>
            </a:r>
          </a:p>
          <a:p>
            <a:pPr>
              <a:lnSpc>
                <a:spcPct val="93000"/>
              </a:lnSpc>
              <a:spcBef>
                <a:spcPts val="65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Jenkins (</a:t>
            </a:r>
            <a:r>
              <a:rPr lang="en-US" altLang="en-US" sz="2200">
                <a:solidFill>
                  <a:srgbClr val="CCCCFF"/>
                </a:solidFill>
                <a:latin typeface="Arial" panose="020B0604020202020204" pitchFamily="34" charset="0"/>
                <a:cs typeface="DejaVu Sans" charset="0"/>
                <a:hlinkClick r:id="rId3"/>
              </a:rPr>
              <a:t>http://jenkins-ci.org/</a:t>
            </a: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) is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Easy to install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Easy to use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Multi-technology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Multi-platform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Widely used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Extensible</a:t>
            </a:r>
          </a:p>
          <a:p>
            <a:pPr lvl="1">
              <a:lnSpc>
                <a:spcPct val="93000"/>
              </a:lnSpc>
              <a:spcBef>
                <a:spcPts val="6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15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Free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5" y="3482975"/>
            <a:ext cx="1920875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WordArt 4"/>
          <p:cNvSpPr>
            <a:spLocks noChangeArrowheads="1" noChangeShapeType="1" noTextEdit="1"/>
          </p:cNvSpPr>
          <p:nvPr/>
        </p:nvSpPr>
        <p:spPr bwMode="auto">
          <a:xfrm>
            <a:off x="7786688" y="6334125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5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182563"/>
            <a:ext cx="82296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 for a Developer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06438" y="1368425"/>
            <a:ext cx="8229600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30213" indent="-323850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862013" indent="-322263"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Easy to install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Download one file – jenkins.war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Run one command – java –jar jenkins.war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Easy to use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Create a new job – checkout and build a small project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Checkin a change – watch it build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Create a test – watch it build and run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Fix a test – checkin and watch it pass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Multi-technology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Build C, Java, C#, Python, Perl, SQL, etc.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en-US" sz="2200">
                <a:solidFill>
                  <a:srgbClr val="2F4F4F"/>
                </a:solidFill>
                <a:latin typeface="Arial" panose="020B0604020202020204" pitchFamily="34" charset="0"/>
                <a:cs typeface="DejaVu Sans" charset="0"/>
              </a:rPr>
              <a:t>Test with Junit, Nunit, MSTest, etc.</a:t>
            </a:r>
          </a:p>
        </p:txBody>
      </p:sp>
      <p:sp>
        <p:nvSpPr>
          <p:cNvPr id="15363" name="WordArt 3"/>
          <p:cNvSpPr>
            <a:spLocks noChangeArrowheads="1" noChangeShapeType="1" noTextEdit="1"/>
          </p:cNvSpPr>
          <p:nvPr/>
        </p:nvSpPr>
        <p:spPr bwMode="auto">
          <a:xfrm>
            <a:off x="7823200" y="6407150"/>
            <a:ext cx="1128713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36538"/>
            <a:ext cx="82296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bIns="0" anchor="b"/>
          <a:lstStyle>
            <a:lvl1pPr marL="215900" indent="-214313"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en-US" altLang="en-US" sz="32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Jenkins</a:t>
            </a:r>
            <a:r>
              <a:rPr lang="en-US" altLang="en-US" sz="3400" b="1" dirty="0">
                <a:solidFill>
                  <a:srgbClr val="2F4F4F"/>
                </a:solidFill>
                <a:latin typeface="Lucida Sans" panose="020B0602030504020204" pitchFamily="34" charset="0"/>
                <a:cs typeface="DejaVu Sans" charset="0"/>
              </a:rPr>
              <a:t> User Interface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12838"/>
            <a:ext cx="6897688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554163"/>
            <a:ext cx="14478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Actions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Nodes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/>
              <a:t>Jobs</a:t>
            </a:r>
          </a:p>
        </p:txBody>
      </p:sp>
      <p:cxnSp>
        <p:nvCxnSpPr>
          <p:cNvPr id="16388" name="AutoShape 4"/>
          <p:cNvCxnSpPr>
            <a:cxnSpLocks noChangeShapeType="1"/>
          </p:cNvCxnSpPr>
          <p:nvPr/>
        </p:nvCxnSpPr>
        <p:spPr bwMode="auto">
          <a:xfrm>
            <a:off x="1143000" y="1854200"/>
            <a:ext cx="914400" cy="914400"/>
          </a:xfrm>
          <a:prstGeom prst="straightConnector1">
            <a:avLst/>
          </a:prstGeom>
          <a:noFill/>
          <a:ln w="9360" cap="sq">
            <a:solidFill>
              <a:srgbClr val="065093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/>
          <p:cNvCxnSpPr>
            <a:cxnSpLocks noChangeShapeType="1"/>
          </p:cNvCxnSpPr>
          <p:nvPr/>
        </p:nvCxnSpPr>
        <p:spPr bwMode="auto">
          <a:xfrm>
            <a:off x="1143000" y="3454400"/>
            <a:ext cx="1143000" cy="534988"/>
          </a:xfrm>
          <a:prstGeom prst="straightConnector1">
            <a:avLst/>
          </a:prstGeom>
          <a:noFill/>
          <a:ln w="9360" cap="sq">
            <a:solidFill>
              <a:srgbClr val="065093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/>
          <p:cNvCxnSpPr>
            <a:cxnSpLocks noChangeShapeType="1"/>
          </p:cNvCxnSpPr>
          <p:nvPr/>
        </p:nvCxnSpPr>
        <p:spPr bwMode="auto">
          <a:xfrm flipV="1">
            <a:off x="952500" y="3832225"/>
            <a:ext cx="3924300" cy="1600200"/>
          </a:xfrm>
          <a:prstGeom prst="straightConnector1">
            <a:avLst/>
          </a:prstGeom>
          <a:noFill/>
          <a:ln w="9360" cap="sq">
            <a:solidFill>
              <a:srgbClr val="065093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1" name="WordArt 7"/>
          <p:cNvSpPr>
            <a:spLocks noChangeArrowheads="1" noChangeShapeType="1" noTextEdit="1"/>
          </p:cNvSpPr>
          <p:nvPr/>
        </p:nvSpPr>
        <p:spPr bwMode="auto">
          <a:xfrm>
            <a:off x="7894638" y="6515100"/>
            <a:ext cx="1128712" cy="30638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23222"/>
              </a:avLst>
            </a:prstTxWarp>
          </a:bodyPr>
          <a:lstStyle/>
          <a:p>
            <a:pPr algn="ctr"/>
            <a:r>
              <a:rPr lang="en-US" sz="2400"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152735" dir="2700000" algn="ctr" rotWithShape="0">
                    <a:srgbClr val="868686"/>
                  </a:outerShdw>
                </a:effectLst>
                <a:latin typeface="Arial Black" panose="020B0A04020102020204" pitchFamily="34" charset="0"/>
              </a:rPr>
              <a:t>Umesh Worlikar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WenQuanYi Zen Hei Sharp"/>
      </a:majorFont>
      <a:minorFont>
        <a:latin typeface="Constantia"/>
        <a:ea typeface="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WenQuanYi Zen Hei Sharp"/>
      </a:majorFont>
      <a:minorFont>
        <a:latin typeface="Constantia"/>
        <a:ea typeface="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WenQuanYi Zen Hei Sharp"/>
      </a:majorFont>
      <a:minorFont>
        <a:latin typeface="Constantia"/>
        <a:ea typeface="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WenQuanYi Zen Hei Sharp"/>
      </a:majorFont>
      <a:minorFont>
        <a:latin typeface="Constantia"/>
        <a:ea typeface="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anose="02030602050306030303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477</Words>
  <Application>Microsoft Office PowerPoint</Application>
  <PresentationFormat>On-screen Show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Times New Roman</vt:lpstr>
      <vt:lpstr>Calibri</vt:lpstr>
      <vt:lpstr>WenQuanYi Zen Hei Sharp</vt:lpstr>
      <vt:lpstr>Constantia</vt:lpstr>
      <vt:lpstr>Arial</vt:lpstr>
      <vt:lpstr>DejaVu Sans</vt:lpstr>
      <vt:lpstr>Wingdings</vt:lpstr>
      <vt:lpstr>Symbol</vt:lpstr>
      <vt:lpstr>Trebuchet MS</vt:lpstr>
      <vt:lpstr>Geneva</vt:lpstr>
      <vt:lpstr>Verdana</vt:lpstr>
      <vt:lpstr>+mn-ea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Mark Waite</dc:creator>
  <cp:lastModifiedBy>Windows User</cp:lastModifiedBy>
  <cp:revision>105</cp:revision>
  <cp:lastPrinted>1601-01-01T00:00:00Z</cp:lastPrinted>
  <dcterms:created xsi:type="dcterms:W3CDTF">2011-03-15T14:15:01Z</dcterms:created>
  <dcterms:modified xsi:type="dcterms:W3CDTF">2019-12-27T18:17:21Z</dcterms:modified>
</cp:coreProperties>
</file>