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</p:sldMasterIdLst>
  <p:notesMasterIdLst>
    <p:notesMasterId r:id="rId2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0080625" cy="5670550"/>
  <p:notesSz cx="7559675" cy="10691813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 Sharp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 Sharp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 Sharp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 Sharp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 Sharp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 Sharp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 Sharp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 Sharp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 Sharp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780" y="11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CAC092E6-CF77-4A34-BAE7-3E8DFA56881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0FFF3E-E32E-49A0-B293-308E04B352CE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56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419100" y="3652838"/>
            <a:ext cx="6719888" cy="62372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91440"/>
          <a:lstStyle/>
          <a:p>
            <a:pPr marL="215900" indent="-212725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</a:pPr>
            <a:r>
              <a:rPr lang="en-US" altLang="en-US" sz="2000">
                <a:latin typeface="Arial" panose="020B0604020202020204" pitchFamily="34" charset="0"/>
                <a:cs typeface="DejaVu Sans" charset="0"/>
              </a:rPr>
              <a:t>https://github.com/oracle/cloud-native-devops-workshop/blob/master/containers/docker001/Prerequisites.md</a:t>
            </a:r>
          </a:p>
          <a:p>
            <a:pPr marL="215900" indent="-212725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</a:pPr>
            <a:endParaRPr lang="en-US" altLang="en-US" sz="2000">
              <a:latin typeface="Arial" panose="020B0604020202020204" pitchFamily="34" charset="0"/>
              <a:cs typeface="DejaVu Sans" charset="0"/>
            </a:endParaRPr>
          </a:p>
          <a:p>
            <a:pPr marL="215900" indent="-212725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</a:pPr>
            <a:r>
              <a:rPr lang="en-US" altLang="en-US" sz="2000">
                <a:latin typeface="Arial" panose="020B0604020202020204" pitchFamily="34" charset="0"/>
                <a:cs typeface="DejaVu Sans" charset="0"/>
              </a:rPr>
              <a:t>https://github.com/oracle/cloud-native-devops-workshop/blob/master/containers/docker001/Participant-Guide.md#verify-docker-engine-hands-on-lab-environment</a:t>
            </a:r>
          </a:p>
          <a:p>
            <a:pPr marL="215900" indent="-212725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</a:pPr>
            <a:endParaRPr lang="en-US" altLang="en-US" sz="2000">
              <a:latin typeface="Arial" panose="020B0604020202020204" pitchFamily="34" charset="0"/>
              <a:cs typeface="DejaVu Sans" charset="0"/>
            </a:endParaRPr>
          </a:p>
          <a:p>
            <a:pPr marL="215900" indent="-212725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</a:pPr>
            <a:r>
              <a:rPr lang="en-US" altLang="en-US" sz="2000">
                <a:latin typeface="Arial" panose="020B0604020202020204" pitchFamily="34" charset="0"/>
                <a:cs typeface="DejaVu Sans" charset="0"/>
              </a:rPr>
              <a:t>https://gist.github.com/benarch/fcd3d98eaa7f6abe951d4d4e7b78e6da</a:t>
            </a:r>
          </a:p>
          <a:p>
            <a:pPr marL="215900" indent="-212725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</a:pPr>
            <a:endParaRPr lang="en-US" altLang="en-US" sz="2000">
              <a:latin typeface="Arial" panose="020B0604020202020204" pitchFamily="34" charset="0"/>
              <a:cs typeface="DejaVu Sans" charset="0"/>
            </a:endParaRPr>
          </a:p>
          <a:p>
            <a:pPr marL="215900" indent="-212725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</a:pPr>
            <a:r>
              <a:rPr lang="en-US" altLang="en-US" sz="2000">
                <a:latin typeface="Arial" panose="020B0604020202020204" pitchFamily="34" charset="0"/>
                <a:cs typeface="DejaVu Sans" charset="0"/>
              </a:rPr>
              <a:t>https://hub.docker.com/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6300788" y="10067925"/>
            <a:ext cx="839787" cy="26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fld id="{10571A11-0697-47DB-887C-9799DE4513AE}" type="slidenum">
              <a:rPr lang="en-US" altLang="en-US" sz="1200">
                <a:latin typeface="+mn-lt" charset="0"/>
                <a:cs typeface="+mn-ea" charset="0"/>
              </a:rPr>
              <a:pPr algn="r" hangingPunct="1">
                <a:lnSpc>
                  <a:spcPct val="100000"/>
                </a:lnSpc>
                <a:buClrTx/>
                <a:buFontTx/>
                <a:buNone/>
              </a:pPr>
              <a:t>1</a:t>
            </a:fld>
            <a:endParaRPr lang="en-US" altLang="en-US" sz="1200"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5AEE656-20CB-411D-914E-2343060B871E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48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179C6CA-B411-49A1-83B7-AA60D7CE554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58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576D84-A2D5-4AEB-B1B1-55843269210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68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9075" y="801688"/>
            <a:ext cx="7123113" cy="40084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554830-C0C3-4F87-B86C-91DD4D1EC1C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78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7488" y="801688"/>
            <a:ext cx="7123112" cy="40084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37ACC2-7AF8-4356-BEE4-F19DF7A08C5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89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040832-4AF5-4C6C-A982-AFB434CD74B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99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0153E9-C8B6-4A82-A977-233AAA8EA3CF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09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85838" y="5083175"/>
            <a:ext cx="5588000" cy="4819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4273550" y="10166350"/>
            <a:ext cx="3286125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fld id="{4E78E407-D812-4CA0-ADB8-739D4C32EA1E}" type="slidenum">
              <a:rPr lang="en-US" altLang="en-US" sz="1200">
                <a:latin typeface="Verdana" panose="020B0604030504040204" pitchFamily="34" charset="0"/>
                <a:cs typeface="+mn-ea" charset="0"/>
              </a:rPr>
              <a:pPr algn="r">
                <a:lnSpc>
                  <a:spcPct val="100000"/>
                </a:lnSpc>
                <a:buClrTx/>
                <a:buFontTx/>
                <a:buNone/>
              </a:pPr>
              <a:t>16</a:t>
            </a:fld>
            <a:endParaRPr lang="en-US" altLang="en-US" sz="1200">
              <a:latin typeface="Verdana" panose="020B0604030504040204" pitchFamily="34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921B83-8DB9-448F-9141-9830EDBF6EA9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19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51B350-840A-4C55-A2CC-AF587C4E407E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30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588" y="949325"/>
            <a:ext cx="8331200" cy="46878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419100" y="3652838"/>
            <a:ext cx="6719888" cy="62372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300788" y="10067925"/>
            <a:ext cx="839787" cy="26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fld id="{1C09613B-E181-44ED-BC55-7AED32F5BEC6}" type="slidenum">
              <a:rPr lang="en-US" altLang="en-US" sz="12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</a:pPr>
              <a:t>18</a:t>
            </a:fld>
            <a:endParaRPr lang="en-US" altLang="en-US" sz="1200"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218F90-DDA5-4AD3-8041-F814EA591A8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66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419100" y="3652838"/>
            <a:ext cx="6719888" cy="62372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300788" y="10067925"/>
            <a:ext cx="839787" cy="26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fld id="{D2D1222F-0719-4870-8128-9648CEB6C82C}" type="slidenum">
              <a:rPr lang="en-US" altLang="en-US" sz="1200">
                <a:latin typeface="+mn-lt" charset="0"/>
                <a:cs typeface="+mn-ea" charset="0"/>
              </a:rPr>
              <a:pPr algn="r" hangingPunct="1">
                <a:lnSpc>
                  <a:spcPct val="100000"/>
                </a:lnSpc>
                <a:buClrTx/>
                <a:buFontTx/>
                <a:buNone/>
              </a:pPr>
              <a:t>2</a:t>
            </a:fld>
            <a:endParaRPr lang="en-US" altLang="en-US" sz="1200"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750D05-8A39-4AE2-B957-8CE961A13D8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76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C139F1-D204-4CB9-8AFE-A889BB5E468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86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AEC74D-6559-45A8-94D6-F1994BE90A7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96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095AAD-E2CE-4F7B-87FB-5BF97733A3C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07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7F52A2C-5E8E-49C2-8E15-54E0C76F43A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17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7A2B89-CF1D-4333-9319-31AD1E1B78B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27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45CE0C3-3800-4D96-8C31-5BDD4EFF9D1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37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D40A957-5202-434B-BDAB-E7F407B2AC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742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B4F879F-D657-4E26-BEFB-C4EBEDFC09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635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225425"/>
            <a:ext cx="2266950" cy="4386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48450" cy="43862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534A21F-C9A7-4952-8C30-AA433403CE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6441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B123959-1F08-43C3-B565-4FC9B874FE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8775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DA10B5F-05B5-48FF-B408-97530121A8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4983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65E44BD-F064-43C7-9DC5-B0AC812F36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5250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7700" cy="32845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327150"/>
            <a:ext cx="4457700" cy="32845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A25803F-EAE8-4550-AF7D-6B341B6967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568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5594954-5E65-44AA-9DC4-6F01A78934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9565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E7FCCB0-4DFD-4823-85A0-F1C24D6574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71213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7AEC170-A3EC-471C-9BF4-1EFDCE892D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6015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03452CD-74D1-4B89-81D6-08C729273E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75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1A42C4F-1ACB-478D-BA18-5FA576F592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8670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098BFA6-7201-4F19-9AB9-8C72E15AE9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55908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FD5042F-5B02-4F28-8A27-EB7DF3781B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72499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225425"/>
            <a:ext cx="2266950" cy="4386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48450" cy="43862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25CD91E-BD1F-4A89-872C-B813E13D62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17267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9067800" cy="4746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03238" y="5165725"/>
            <a:ext cx="2344737" cy="3873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448050" y="5165725"/>
            <a:ext cx="3192463" cy="3873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227888" y="5165725"/>
            <a:ext cx="2344737" cy="387350"/>
          </a:xfrm>
        </p:spPr>
        <p:txBody>
          <a:bodyPr/>
          <a:lstStyle>
            <a:lvl1pPr>
              <a:defRPr/>
            </a:lvl1pPr>
          </a:lstStyle>
          <a:p>
            <a:fld id="{D9E4E454-D7DB-470C-80F8-1A1E091E69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69441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76ED73F-B15A-4DC1-9F23-CBA44E1B54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03572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78DBB5-4C25-41BB-A45F-879C6CB05A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10415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7DC2298-0601-4CF6-BBFF-4110374B6C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74362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7700" cy="32845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327150"/>
            <a:ext cx="4457700" cy="32845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35E0B66-CA3D-49F7-ABDC-669B8FBE1A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1318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670D3FB-49F5-4B39-975E-66413F942D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43272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E1500DE-F5E1-4465-97DE-1DA300066A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4337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AD9153B-7BDF-4C30-8C45-0C63EF3EAB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63887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D7A2980-45E2-4A2A-9D2C-48A6719CC4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3970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46974E9-E4B3-4674-AB7E-EA2F97140D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79352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3B9C5EA-4976-4C85-9B02-6C7E9E181D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24360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745946C-0680-41C1-8CBD-96CCE1AFC9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6428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225425"/>
            <a:ext cx="2266950" cy="4386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48450" cy="43862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D290664-9ADB-4D87-8018-C87DFE9BE3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21975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C78437C-F73A-4BA3-A2E7-B55BE94032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33352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4CA5D5D-6256-4CAA-8C59-D9E97B8676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9820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8ABF7AA-5367-4C58-8ED3-8ECE77C919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01525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7700" cy="32845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327150"/>
            <a:ext cx="4457700" cy="32845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4C333DA-6F34-480D-8A53-B1311298B6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8582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5422E13-0671-4D86-8296-23298EF65B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479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7700" cy="32845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327150"/>
            <a:ext cx="4457700" cy="32845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67F5534-C933-4E03-ACD9-A9F5A91622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48220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D399A9D-656B-4CBA-AEEF-BD5DE8DEBD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90242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CB08028-3B33-45BD-8DB6-3725D7F62B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75888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8D9656C-A1F5-45C4-8238-3C4D4FCAB2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1461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F021B06-168D-4BCC-A3BF-D46C9893DE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5644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5CA1079-AD64-4E13-A08B-6C99DE8FEB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9492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225425"/>
            <a:ext cx="2266950" cy="4386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48450" cy="43862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A3433A9-0C7E-441A-952E-2711643CE2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0404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CC07A28-9A21-4BBE-9F70-BA53CD997C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53264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F51B10F-C0CF-494E-A22A-CBD8D8CAEE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1546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900DF8D-6955-4692-8F42-5620A33859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39596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5563"/>
            <a:ext cx="4457700" cy="32845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325563"/>
            <a:ext cx="4457700" cy="32845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5BB0E5C-CA92-4919-BD07-03D4E234EF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263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8B98428-A2A7-4AC8-B2BE-FAEF964536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752720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B39BBDD-FEA7-47AD-975D-6DC2251F9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847618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4DC6DC6-EE48-4EAF-A54A-A016AA1F5A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1693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C4C5C46-0058-4EC4-889B-D306D1FFDC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447907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90D7AD0-0ADE-47F6-B7B8-3C3F4F4B2F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96835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C53F037-BAB6-49F8-989F-5679ADBD28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5355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03C7935-73EE-4FD1-A13E-8E1158A0F0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28133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225425"/>
            <a:ext cx="2266950" cy="4384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48450" cy="4384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75D50FA-717D-4C55-9CD9-F47EE4177C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629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52C724E-CCB1-4BEF-B861-6F9BA1C091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76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2740251-267D-4C07-B043-EE13B2B9EF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424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7744051-0C5E-4C28-A911-B00F9966E7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55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72113CD-46DE-44DD-B6FA-70895C149F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252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225425"/>
            <a:ext cx="90678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327150"/>
            <a:ext cx="9067800" cy="328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5165725"/>
            <a:ext cx="2344737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5165725"/>
            <a:ext cx="319246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5165725"/>
            <a:ext cx="2344737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38426924-5E03-4CC3-9EAA-BDFF9832B39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 Sharp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 Sharp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 Sharp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 Sharp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 Sharp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 Sharp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 Sharp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 Sharp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10077450" cy="706438"/>
          </a:xfrm>
          <a:prstGeom prst="rect">
            <a:avLst/>
          </a:prstGeom>
          <a:gradFill rotWithShape="0">
            <a:gsLst>
              <a:gs pos="0">
                <a:srgbClr val="009BDD"/>
              </a:gs>
              <a:gs pos="100000">
                <a:srgbClr val="DFF2F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4965700"/>
            <a:ext cx="10077450" cy="706438"/>
          </a:xfrm>
          <a:prstGeom prst="rect">
            <a:avLst/>
          </a:prstGeom>
          <a:gradFill rotWithShape="0">
            <a:gsLst>
              <a:gs pos="0">
                <a:srgbClr val="009BDD"/>
              </a:gs>
              <a:gs pos="100000">
                <a:srgbClr val="DFF2F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225425"/>
            <a:ext cx="906780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327150"/>
            <a:ext cx="9067800" cy="328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2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503238" y="5165725"/>
            <a:ext cx="2344737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5165725"/>
            <a:ext cx="319246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5165725"/>
            <a:ext cx="2344737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fld id="{34DE6D9A-01C7-441E-982D-0B9C42F45C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708" r:id="rId12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 kern="12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ts val="106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66CC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00" kern="1200">
          <a:solidFill>
            <a:srgbClr val="0066CC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ts val="6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66CC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0066CC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ts val="21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0066C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10077450" cy="706438"/>
          </a:xfrm>
          <a:prstGeom prst="rect">
            <a:avLst/>
          </a:prstGeom>
          <a:gradFill rotWithShape="0">
            <a:gsLst>
              <a:gs pos="0">
                <a:srgbClr val="009BDD"/>
              </a:gs>
              <a:gs pos="100000">
                <a:srgbClr val="DFF2F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4965700"/>
            <a:ext cx="10077450" cy="706438"/>
          </a:xfrm>
          <a:prstGeom prst="rect">
            <a:avLst/>
          </a:prstGeom>
          <a:gradFill rotWithShape="0">
            <a:gsLst>
              <a:gs pos="0">
                <a:srgbClr val="009BDD"/>
              </a:gs>
              <a:gs pos="100000">
                <a:srgbClr val="DFF2F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225425"/>
            <a:ext cx="906780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327150"/>
            <a:ext cx="9067800" cy="328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2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503238" y="5165725"/>
            <a:ext cx="2344737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endParaRPr lang="en-US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5165725"/>
            <a:ext cx="319246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5165725"/>
            <a:ext cx="2344737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fld id="{6AA8A136-529A-4E79-8FBF-DCB37BE4E29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 kern="12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ts val="106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66CC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00" kern="1200">
          <a:solidFill>
            <a:srgbClr val="0066CC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ts val="6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66CC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0066CC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ts val="21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0066C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10077450" cy="706438"/>
          </a:xfrm>
          <a:prstGeom prst="rect">
            <a:avLst/>
          </a:prstGeom>
          <a:gradFill rotWithShape="0">
            <a:gsLst>
              <a:gs pos="0">
                <a:srgbClr val="009BDD"/>
              </a:gs>
              <a:gs pos="100000">
                <a:srgbClr val="DFF2F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4965700"/>
            <a:ext cx="10077450" cy="706438"/>
          </a:xfrm>
          <a:prstGeom prst="rect">
            <a:avLst/>
          </a:prstGeom>
          <a:gradFill rotWithShape="0">
            <a:gsLst>
              <a:gs pos="0">
                <a:srgbClr val="009BDD"/>
              </a:gs>
              <a:gs pos="100000">
                <a:srgbClr val="DFF2F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225425"/>
            <a:ext cx="906780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327150"/>
            <a:ext cx="9067800" cy="328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2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503238" y="5165725"/>
            <a:ext cx="2344737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5165725"/>
            <a:ext cx="319246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5165725"/>
            <a:ext cx="2344737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fld id="{95D05E16-187D-4744-BAEC-771258A5DB3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 kern="12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ts val="106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66CC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00" kern="1200">
          <a:solidFill>
            <a:srgbClr val="0066CC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ts val="6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66CC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0066CC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ts val="21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0066C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0"/>
            <a:ext cx="10077450" cy="706438"/>
          </a:xfrm>
          <a:prstGeom prst="rect">
            <a:avLst/>
          </a:prstGeom>
          <a:gradFill rotWithShape="0">
            <a:gsLst>
              <a:gs pos="0">
                <a:srgbClr val="009BDD"/>
              </a:gs>
              <a:gs pos="100000">
                <a:srgbClr val="DFF2F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4965700"/>
            <a:ext cx="10077450" cy="706438"/>
          </a:xfrm>
          <a:prstGeom prst="rect">
            <a:avLst/>
          </a:prstGeom>
          <a:gradFill rotWithShape="0">
            <a:gsLst>
              <a:gs pos="0">
                <a:srgbClr val="009BDD"/>
              </a:gs>
              <a:gs pos="100000">
                <a:srgbClr val="DFF2F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225425"/>
            <a:ext cx="906780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325563"/>
            <a:ext cx="9067800" cy="328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2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503238" y="5164138"/>
            <a:ext cx="2344737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endParaRPr lang="en-US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5164138"/>
            <a:ext cx="3192462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5164138"/>
            <a:ext cx="2344738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fld id="{FD064E69-D660-42E9-A8E6-FD6D8CCE9F8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 kern="12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ts val="106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66CC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00" kern="1200">
          <a:solidFill>
            <a:srgbClr val="0066CC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ts val="6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66CC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0066CC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ts val="21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0066C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4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console.cloud.google.com/projectselector2/kubernetes/list?organizationId=0&amp;supportedpurview=project" TargetMode="External"/><Relationship Id="rId3" Type="http://schemas.openxmlformats.org/officeDocument/2006/relationships/hyperlink" Target="https://kubernetes.io/docs/setup/" TargetMode="External"/><Relationship Id="rId7" Type="http://schemas.openxmlformats.org/officeDocument/2006/relationships/hyperlink" Target="https://kubernetes.io/docs/tasks/tools/install-kubectl/#install-kubectl-on-linux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1.xml"/><Relationship Id="rId6" Type="http://schemas.openxmlformats.org/officeDocument/2006/relationships/hyperlink" Target="https://www.mirantis.com/blog/introduction-to-yaml-creating-a-kubernetes-deployment/" TargetMode="External"/><Relationship Id="rId5" Type="http://schemas.openxmlformats.org/officeDocument/2006/relationships/hyperlink" Target="https://kubernetes.io/docs/setup/production-environment/tools/kubeadm/create-cluster-kubeadm/" TargetMode="External"/><Relationship Id="rId4" Type="http://schemas.openxmlformats.org/officeDocument/2006/relationships/hyperlink" Target="https://yaml.org/spec/1.2/spec.html#id2759768" TargetMode="External"/><Relationship Id="rId9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2563" y="139700"/>
            <a:ext cx="6765925" cy="487363"/>
          </a:xfrm>
          <a:ln/>
        </p:spPr>
        <p:txBody>
          <a:bodyPr tIns="201240" anchor="t"/>
          <a:lstStyle/>
          <a:p>
            <a:pPr algn="l" hangingPunct="1">
              <a:lnSpc>
                <a:spcPct val="67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800" b="1">
                <a:solidFill>
                  <a:srgbClr val="404040"/>
                </a:solidFill>
                <a:latin typeface="Calibri" panose="020F0502020204030204" pitchFamily="34" charset="0"/>
                <a:cs typeface="WenQuanYi Zen Hei Sharp" charset="0"/>
              </a:rPr>
              <a:t>Containers Orchestration 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15900" y="3916363"/>
            <a:ext cx="7939088" cy="755650"/>
          </a:xfrm>
          <a:ln/>
        </p:spPr>
        <p:txBody>
          <a:bodyPr tIns="0"/>
          <a:lstStyle/>
          <a:p>
            <a:pPr marL="0" indent="0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altLang="en-US" b="1">
              <a:solidFill>
                <a:srgbClr val="404040"/>
              </a:solidFill>
              <a:latin typeface="Calibri" panose="020F0502020204030204" pitchFamily="34" charset="0"/>
            </a:endParaRPr>
          </a:p>
          <a:p>
            <a:pPr marL="0" indent="0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altLang="en-US" sz="2800" b="1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marL="0" indent="0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altLang="en-US" sz="2800" b="1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76213" y="4054475"/>
            <a:ext cx="7939087" cy="207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588">
              <a:tabLst>
                <a:tab pos="1588" algn="l"/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tabLst>
                <a:tab pos="1588" algn="l"/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tabLst>
                <a:tab pos="1588" algn="l"/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tabLst>
                <a:tab pos="1588" algn="l"/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tabLst>
                <a:tab pos="1588" algn="l"/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588" algn="l"/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588" algn="l"/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588" algn="l"/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588" algn="l"/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 hangingPunct="1">
              <a:lnSpc>
                <a:spcPct val="90000"/>
              </a:lnSpc>
              <a:buClrTx/>
              <a:buFontTx/>
              <a:buNone/>
            </a:pPr>
            <a:endParaRPr lang="en-US" altLang="en-US" sz="2800">
              <a:solidFill>
                <a:srgbClr val="404040"/>
              </a:solidFill>
              <a:latin typeface="Calibri" panose="020F0502020204030204" pitchFamily="34" charset="0"/>
              <a:cs typeface="DejaVu Sans" charset="0"/>
            </a:endParaRPr>
          </a:p>
          <a:p>
            <a:pPr hangingPunct="1">
              <a:lnSpc>
                <a:spcPct val="90000"/>
              </a:lnSpc>
              <a:buClrTx/>
              <a:buFontTx/>
              <a:buNone/>
            </a:pPr>
            <a:endParaRPr lang="en-US" altLang="en-US" sz="2800">
              <a:solidFill>
                <a:srgbClr val="40404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253038" y="5514975"/>
            <a:ext cx="75565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5133975" y="5495925"/>
            <a:ext cx="75565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1771650"/>
            <a:ext cx="2852738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2003425"/>
            <a:ext cx="1516063" cy="147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WordArt 9"/>
          <p:cNvSpPr>
            <a:spLocks noChangeArrowheads="1" noChangeShapeType="1" noTextEdit="1"/>
          </p:cNvSpPr>
          <p:nvPr/>
        </p:nvSpPr>
        <p:spPr bwMode="auto">
          <a:xfrm>
            <a:off x="2068512" y="4130675"/>
            <a:ext cx="1981200" cy="685800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23222"/>
              </a:avLst>
            </a:prstTxWarp>
          </a:bodyPr>
          <a:lstStyle/>
          <a:p>
            <a:pPr algn="ctr"/>
            <a:r>
              <a:rPr lang="en-US" sz="2400"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blipFill dpi="0" rotWithShape="0">
                  <a:blip r:embed="rId6"/>
                  <a:srcRect/>
                  <a:tile tx="0" ty="0" sx="100000" sy="100000" flip="none" algn="tl"/>
                </a:blipFill>
                <a:effectLst>
                  <a:outerShdw dist="152735" dir="2700000" algn="ctr" rotWithShape="0">
                    <a:srgbClr val="868686"/>
                  </a:outerShdw>
                </a:effectLst>
                <a:latin typeface="Arial Black" panose="020B0A04020102020204" pitchFamily="34" charset="0"/>
              </a:rPr>
              <a:t>Umesh Worlikar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549275" y="1055688"/>
            <a:ext cx="8412163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69840" rIns="0" bIns="0"/>
          <a:lstStyle>
            <a:lvl1pPr marL="215900" indent="-21590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 hangingPunct="1">
              <a:lnSpc>
                <a:spcPct val="83000"/>
              </a:lnSpc>
              <a:spcBef>
                <a:spcPts val="24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>
                <a:solidFill>
                  <a:srgbClr val="5F5F5F"/>
                </a:solidFill>
                <a:latin typeface="Calibri" panose="020F0502020204030204" pitchFamily="34" charset="0"/>
              </a:rPr>
              <a:t>Kubernetes is not a traditional, all-inclusive PaaS (Platform as a Service) system</a:t>
            </a:r>
          </a:p>
          <a:p>
            <a:pPr hangingPunct="1">
              <a:lnSpc>
                <a:spcPct val="75000"/>
              </a:lnSpc>
              <a:spcBef>
                <a:spcPts val="24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>
                <a:solidFill>
                  <a:srgbClr val="5F5F5F"/>
                </a:solidFill>
                <a:latin typeface="Calibri" panose="020F0502020204030204" pitchFamily="34" charset="0"/>
              </a:rPr>
              <a:t>Kubernetes is not monolithic</a:t>
            </a:r>
          </a:p>
          <a:p>
            <a:pPr hangingPunct="1">
              <a:lnSpc>
                <a:spcPct val="75000"/>
              </a:lnSpc>
              <a:spcBef>
                <a:spcPts val="24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>
                <a:solidFill>
                  <a:srgbClr val="5F5F5F"/>
                </a:solidFill>
                <a:latin typeface="Calibri" panose="020F0502020204030204" pitchFamily="34" charset="0"/>
              </a:rPr>
              <a:t>Additionally, Kubernetes is not a mere orchestration system.</a:t>
            </a:r>
          </a:p>
          <a:p>
            <a:pPr hangingPunct="1">
              <a:lnSpc>
                <a:spcPct val="75000"/>
              </a:lnSpc>
              <a:spcBef>
                <a:spcPts val="24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>
                <a:solidFill>
                  <a:srgbClr val="5F5F5F"/>
                </a:solidFill>
                <a:latin typeface="Calibri" panose="020F0502020204030204" pitchFamily="34" charset="0"/>
              </a:rPr>
              <a:t>Does not provide nor adopt any comprehensive machine configuration, maintenance, management, or self-healing systems</a:t>
            </a:r>
          </a:p>
          <a:p>
            <a:pPr hangingPunct="1">
              <a:lnSpc>
                <a:spcPct val="75000"/>
              </a:lnSpc>
              <a:spcBef>
                <a:spcPts val="24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>
                <a:solidFill>
                  <a:srgbClr val="5F5F5F"/>
                </a:solidFill>
                <a:latin typeface="Calibri" panose="020F0502020204030204" pitchFamily="34" charset="0"/>
              </a:rPr>
              <a:t>Does not dictate logging, monitoring, or alerting solutions</a:t>
            </a:r>
            <a:br>
              <a:rPr lang="en-US" altLang="en-US" sz="2200">
                <a:solidFill>
                  <a:srgbClr val="5F5F5F"/>
                </a:solidFill>
                <a:latin typeface="Calibri" panose="020F0502020204030204" pitchFamily="34" charset="0"/>
              </a:rPr>
            </a:br>
            <a:endParaRPr lang="en-US" altLang="en-US" sz="2200">
              <a:solidFill>
                <a:srgbClr val="5F5F5F"/>
              </a:solidFill>
              <a:latin typeface="Calibri" panose="020F0502020204030204" pitchFamily="34" charset="0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65125" y="130175"/>
            <a:ext cx="5761038" cy="59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314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>
              <a:lnSpc>
                <a:spcPct val="83000"/>
              </a:lnSpc>
              <a:buClrTx/>
              <a:buFontTx/>
              <a:buNone/>
            </a:pPr>
            <a:r>
              <a:rPr lang="en-US" altLang="en-US" sz="4000" b="1">
                <a:solidFill>
                  <a:srgbClr val="5F5F5F"/>
                </a:solidFill>
                <a:latin typeface="Calibri" panose="020F0502020204030204" pitchFamily="34" charset="0"/>
              </a:rPr>
              <a:t>What is Kubernets not?</a:t>
            </a:r>
          </a:p>
        </p:txBody>
      </p:sp>
      <p:sp>
        <p:nvSpPr>
          <p:cNvPr id="16387" name="WordArt 3"/>
          <p:cNvSpPr>
            <a:spLocks noChangeArrowheads="1" noChangeShapeType="1" noTextEdit="1"/>
          </p:cNvSpPr>
          <p:nvPr/>
        </p:nvSpPr>
        <p:spPr bwMode="auto">
          <a:xfrm>
            <a:off x="8410575" y="5275263"/>
            <a:ext cx="1244600" cy="252412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23222"/>
              </a:avLst>
            </a:prstTxWarp>
          </a:bodyPr>
          <a:lstStyle/>
          <a:p>
            <a:pPr algn="ctr"/>
            <a:r>
              <a:rPr lang="en-US" sz="1990"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152735" dir="2700000" algn="ctr" rotWithShape="0">
                    <a:srgbClr val="868686"/>
                  </a:outerShdw>
                </a:effectLst>
                <a:latin typeface="Arial Black" panose="020B0A04020102020204" pitchFamily="34" charset="0"/>
              </a:rPr>
              <a:t>Umesh Worlikar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658813" y="96838"/>
            <a:ext cx="6400800" cy="59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314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>
              <a:lnSpc>
                <a:spcPct val="83000"/>
              </a:lnSpc>
              <a:buClrTx/>
              <a:buFontTx/>
              <a:buNone/>
            </a:pPr>
            <a:r>
              <a:rPr lang="en-US" altLang="en-US" sz="4000" b="1">
                <a:solidFill>
                  <a:srgbClr val="5F5F5F"/>
                </a:solidFill>
                <a:latin typeface="Calibri" panose="020F0502020204030204" pitchFamily="34" charset="0"/>
              </a:rPr>
              <a:t>Kubernetes Components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766763"/>
            <a:ext cx="878205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1" name="WordArt 3"/>
          <p:cNvSpPr>
            <a:spLocks noChangeArrowheads="1" noChangeShapeType="1" noTextEdit="1"/>
          </p:cNvSpPr>
          <p:nvPr/>
        </p:nvSpPr>
        <p:spPr bwMode="auto">
          <a:xfrm>
            <a:off x="8410575" y="5275263"/>
            <a:ext cx="1244600" cy="252412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23222"/>
              </a:avLst>
            </a:prstTxWarp>
          </a:bodyPr>
          <a:lstStyle/>
          <a:p>
            <a:pPr algn="ctr"/>
            <a:r>
              <a:rPr lang="en-US" sz="1990"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152735" dir="2700000" algn="ctr" rotWithShape="0">
                    <a:srgbClr val="868686"/>
                  </a:outerShdw>
                </a:effectLst>
                <a:latin typeface="Arial Black" panose="020B0A04020102020204" pitchFamily="34" charset="0"/>
              </a:rPr>
              <a:t>Umesh Worlikar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949325"/>
            <a:ext cx="8294688" cy="358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457450" y="4608513"/>
            <a:ext cx="68421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2040" tIns="122040" rIns="122040" bIns="1220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000">
                <a:latin typeface="Roboto Mono" charset="0"/>
                <a:cs typeface="Roboto Mono" charset="0"/>
              </a:rPr>
              <a:t>Source: Shippable.com http://blog.shippable.com/why-the-adoption-of-kubernetes-will-explode-in-2018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01613" y="77788"/>
            <a:ext cx="958215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2040" tIns="122040" rIns="122040" bIns="122040"/>
          <a:lstStyle>
            <a:lvl1pPr marL="1588">
              <a:tabLst>
                <a:tab pos="1588" algn="l"/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tabLst>
                <a:tab pos="1588" algn="l"/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tabLst>
                <a:tab pos="1588" algn="l"/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tabLst>
                <a:tab pos="1588" algn="l"/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tabLst>
                <a:tab pos="1588" algn="l"/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588" algn="l"/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588" algn="l"/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588" algn="l"/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588" algn="l"/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 hangingPunct="1">
              <a:lnSpc>
                <a:spcPct val="90000"/>
              </a:lnSpc>
              <a:spcBef>
                <a:spcPts val="2400"/>
              </a:spcBef>
              <a:buClrTx/>
              <a:buFontTx/>
              <a:buNone/>
            </a:pPr>
            <a:r>
              <a:rPr lang="en-US" altLang="en-US" sz="2800" b="1">
                <a:solidFill>
                  <a:srgbClr val="5F5F5F"/>
                </a:solidFill>
                <a:latin typeface="Calibri" panose="020F0502020204030204" pitchFamily="34" charset="0"/>
              </a:rPr>
              <a:t>Kubernetes won the container orchestration war...</a:t>
            </a:r>
            <a:r>
              <a:rPr lang="en-US" altLang="en-US" sz="2000" b="1">
                <a:solidFill>
                  <a:srgbClr val="5F5F5F"/>
                </a:solidFill>
                <a:latin typeface="Calibri" panose="020F0502020204030204" pitchFamily="34" charset="0"/>
              </a:rPr>
              <a:t/>
            </a:r>
            <a:br>
              <a:rPr lang="en-US" altLang="en-US" sz="2000" b="1">
                <a:solidFill>
                  <a:srgbClr val="5F5F5F"/>
                </a:solidFill>
                <a:latin typeface="Calibri" panose="020F0502020204030204" pitchFamily="34" charset="0"/>
              </a:rPr>
            </a:br>
            <a:endParaRPr lang="en-US" altLang="en-US" sz="2000" b="1">
              <a:solidFill>
                <a:srgbClr val="5F5F5F"/>
              </a:solidFill>
              <a:latin typeface="Calibri" panose="020F0502020204030204" pitchFamily="34" charset="0"/>
            </a:endParaRPr>
          </a:p>
        </p:txBody>
      </p:sp>
      <p:sp>
        <p:nvSpPr>
          <p:cNvPr id="18436" name="WordArt 4"/>
          <p:cNvSpPr>
            <a:spLocks noChangeArrowheads="1" noChangeShapeType="1" noTextEdit="1"/>
          </p:cNvSpPr>
          <p:nvPr/>
        </p:nvSpPr>
        <p:spPr bwMode="auto">
          <a:xfrm>
            <a:off x="8410575" y="5275263"/>
            <a:ext cx="1244600" cy="252412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23222"/>
              </a:avLst>
            </a:prstTxWarp>
          </a:bodyPr>
          <a:lstStyle/>
          <a:p>
            <a:pPr algn="ctr"/>
            <a:r>
              <a:rPr lang="en-US" sz="1990"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152735" dir="2700000" algn="ctr" rotWithShape="0">
                    <a:srgbClr val="868686"/>
                  </a:outerShdw>
                </a:effectLst>
                <a:latin typeface="Arial Black" panose="020B0A04020102020204" pitchFamily="34" charset="0"/>
              </a:rPr>
              <a:t>Umesh Worlikar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2925763"/>
            <a:ext cx="2862262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525" y="2886075"/>
            <a:ext cx="29591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488" y="2795588"/>
            <a:ext cx="2516187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987425" y="30163"/>
            <a:ext cx="8129588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2040" tIns="60840" rIns="122040" bIns="60840"/>
          <a:lstStyle>
            <a:lvl1pPr marL="1588">
              <a:tabLst>
                <a:tab pos="1588" algn="l"/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tabLst>
                <a:tab pos="1588" algn="l"/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tabLst>
                <a:tab pos="1588" algn="l"/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tabLst>
                <a:tab pos="1588" algn="l"/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tabLst>
                <a:tab pos="1588" algn="l"/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588" algn="l"/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588" algn="l"/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588" algn="l"/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588" algn="l"/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 hangingPunct="1">
              <a:lnSpc>
                <a:spcPct val="90000"/>
              </a:lnSpc>
              <a:spcBef>
                <a:spcPts val="2400"/>
              </a:spcBef>
              <a:buClrTx/>
              <a:buFontTx/>
              <a:buNone/>
            </a:pPr>
            <a:r>
              <a:rPr lang="en-US" altLang="en-US" sz="3600" b="1">
                <a:solidFill>
                  <a:srgbClr val="5F5F5F"/>
                </a:solidFill>
                <a:latin typeface="Calibri" panose="020F0502020204030204" pitchFamily="34" charset="0"/>
                <a:cs typeface="DejaVu Sans" charset="0"/>
              </a:rPr>
              <a:t>Every cloud supports Kubernetes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730250" y="4689475"/>
            <a:ext cx="50387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WordArt 6"/>
          <p:cNvSpPr>
            <a:spLocks noChangeArrowheads="1" noChangeShapeType="1" noTextEdit="1"/>
          </p:cNvSpPr>
          <p:nvPr/>
        </p:nvSpPr>
        <p:spPr bwMode="auto">
          <a:xfrm>
            <a:off x="8356600" y="5211763"/>
            <a:ext cx="1244600" cy="252412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23222"/>
              </a:avLst>
            </a:prstTxWarp>
          </a:bodyPr>
          <a:lstStyle/>
          <a:p>
            <a:pPr algn="ctr"/>
            <a:r>
              <a:rPr lang="en-US" sz="1990"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blipFill dpi="0" rotWithShape="0">
                  <a:blip r:embed="rId6"/>
                  <a:srcRect/>
                  <a:tile tx="0" ty="0" sx="100000" sy="100000" flip="none" algn="tl"/>
                </a:blipFill>
                <a:effectLst>
                  <a:outerShdw dist="152735" dir="2700000" algn="ctr" rotWithShape="0">
                    <a:srgbClr val="868686"/>
                  </a:outerShdw>
                </a:effectLst>
                <a:latin typeface="Arial Black" panose="020B0A04020102020204" pitchFamily="34" charset="0"/>
              </a:rPr>
              <a:t>Umesh Worlikar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365125" y="22225"/>
            <a:ext cx="9509125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2276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altLang="en-US" sz="3600" b="1">
                <a:solidFill>
                  <a:srgbClr val="5F5F5F"/>
                </a:solidFill>
                <a:latin typeface="Calibri" panose="020F0502020204030204" pitchFamily="34" charset="0"/>
              </a:rPr>
              <a:t>Introduction to Service Mesh</a:t>
            </a:r>
          </a:p>
        </p:txBody>
      </p:sp>
      <p:sp>
        <p:nvSpPr>
          <p:cNvPr id="20482" name="WordArt 2"/>
          <p:cNvSpPr>
            <a:spLocks noChangeArrowheads="1" noChangeShapeType="1" noTextEdit="1"/>
          </p:cNvSpPr>
          <p:nvPr/>
        </p:nvSpPr>
        <p:spPr bwMode="auto">
          <a:xfrm>
            <a:off x="8410575" y="5275263"/>
            <a:ext cx="1244600" cy="252412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23222"/>
              </a:avLst>
            </a:prstTxWarp>
          </a:bodyPr>
          <a:lstStyle/>
          <a:p>
            <a:pPr algn="ctr"/>
            <a:r>
              <a:rPr lang="en-US" sz="1990"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152735" dir="2700000" algn="ctr" rotWithShape="0">
                    <a:srgbClr val="868686"/>
                  </a:outerShdw>
                </a:effectLst>
                <a:latin typeface="Arial Black" panose="020B0A04020102020204" pitchFamily="34" charset="0"/>
              </a:rPr>
              <a:t>Umesh Worlikar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549275" y="898525"/>
            <a:ext cx="4572000" cy="395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3020" rIns="0" bIns="0"/>
          <a:lstStyle>
            <a:lvl1pPr marL="215900" indent="-21590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>
              <a:lnSpc>
                <a:spcPct val="87000"/>
              </a:lnSpc>
              <a:spcBef>
                <a:spcPts val="1200"/>
              </a:spcBef>
              <a:spcAft>
                <a:spcPts val="1000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666666"/>
                </a:solidFill>
              </a:rPr>
              <a:t>A </a:t>
            </a:r>
            <a:r>
              <a:rPr lang="en-US" altLang="en-US" sz="2000" b="1">
                <a:solidFill>
                  <a:srgbClr val="666666"/>
                </a:solidFill>
              </a:rPr>
              <a:t>service mesh</a:t>
            </a:r>
            <a:r>
              <a:rPr lang="en-US" altLang="en-US" sz="2000">
                <a:solidFill>
                  <a:srgbClr val="666666"/>
                </a:solidFill>
              </a:rPr>
              <a:t> is not a “mesh of services.” It is a mesh of API proxies that (micro)services can plug into to completely abstract away the network.</a:t>
            </a:r>
          </a:p>
          <a:p>
            <a:pPr>
              <a:lnSpc>
                <a:spcPct val="87000"/>
              </a:lnSpc>
              <a:spcBef>
                <a:spcPts val="1200"/>
              </a:spcBef>
              <a:spcAft>
                <a:spcPts val="1000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666666"/>
                </a:solidFill>
              </a:rPr>
              <a:t>It is a </a:t>
            </a:r>
            <a:r>
              <a:rPr lang="en-US" altLang="en-US" sz="2000" b="1">
                <a:solidFill>
                  <a:srgbClr val="666666"/>
                </a:solidFill>
              </a:rPr>
              <a:t>“dedicated”</a:t>
            </a:r>
            <a:r>
              <a:rPr lang="en-US" altLang="en-US" sz="2000">
                <a:solidFill>
                  <a:srgbClr val="666666"/>
                </a:solidFill>
              </a:rPr>
              <a:t> infrastructure layer for making service-to-service communication safe, fast, and reliable.</a:t>
            </a:r>
          </a:p>
          <a:p>
            <a:pPr>
              <a:lnSpc>
                <a:spcPct val="87000"/>
              </a:lnSpc>
              <a:spcBef>
                <a:spcPts val="1200"/>
              </a:spcBef>
              <a:spcAft>
                <a:spcPts val="1000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666666"/>
                </a:solidFill>
              </a:rPr>
              <a:t> Service meshes are designed to solve the many challenges developers face when talking to remote endpoints. 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25" y="738188"/>
            <a:ext cx="4030663" cy="383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449888" y="4535488"/>
            <a:ext cx="4438650" cy="37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>
              <a:spcBef>
                <a:spcPts val="1200"/>
              </a:spcBef>
              <a:spcAft>
                <a:spcPts val="1000"/>
              </a:spcAft>
            </a:pPr>
            <a:r>
              <a:rPr lang="en-US" altLang="en-US" sz="1000" b="1"/>
              <a:t>A typical service mesh architecture with data plane proxies deployed as sidecars and a separate control plane.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365125" y="22225"/>
            <a:ext cx="9509125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2276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altLang="en-US" sz="3600" b="1">
                <a:solidFill>
                  <a:srgbClr val="5F5F5F"/>
                </a:solidFill>
                <a:latin typeface="Calibri" panose="020F0502020204030204" pitchFamily="34" charset="0"/>
              </a:rPr>
              <a:t>Istio Service Mesh</a:t>
            </a:r>
          </a:p>
        </p:txBody>
      </p:sp>
      <p:sp>
        <p:nvSpPr>
          <p:cNvPr id="21506" name="WordArt 2"/>
          <p:cNvSpPr>
            <a:spLocks noChangeArrowheads="1" noChangeShapeType="1" noTextEdit="1"/>
          </p:cNvSpPr>
          <p:nvPr/>
        </p:nvSpPr>
        <p:spPr bwMode="auto">
          <a:xfrm>
            <a:off x="8410575" y="5275263"/>
            <a:ext cx="1244600" cy="252412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23222"/>
              </a:avLst>
            </a:prstTxWarp>
          </a:bodyPr>
          <a:lstStyle/>
          <a:p>
            <a:pPr algn="ctr"/>
            <a:r>
              <a:rPr lang="en-US" sz="1990"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152735" dir="2700000" algn="ctr" rotWithShape="0">
                    <a:srgbClr val="868686"/>
                  </a:outerShdw>
                </a:effectLst>
                <a:latin typeface="Arial Black" panose="020B0A04020102020204" pitchFamily="34" charset="0"/>
              </a:rPr>
              <a:t>Umesh Worlikar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549275" y="1114425"/>
            <a:ext cx="8686800" cy="307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9624" rIns="0" bIns="0"/>
          <a:lstStyle>
            <a:lvl1pPr marL="215900" indent="-21590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>
              <a:lnSpc>
                <a:spcPct val="87000"/>
              </a:lnSpc>
              <a:spcBef>
                <a:spcPts val="1200"/>
              </a:spcBef>
              <a:spcAft>
                <a:spcPts val="1000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400" b="1">
                <a:solidFill>
                  <a:srgbClr val="666666"/>
                </a:solidFill>
              </a:rPr>
              <a:t>Istio</a:t>
            </a:r>
            <a:r>
              <a:rPr lang="en-US" altLang="en-US" sz="2400">
                <a:solidFill>
                  <a:srgbClr val="666666"/>
                </a:solidFill>
              </a:rPr>
              <a:t> is an open source </a:t>
            </a:r>
            <a:r>
              <a:rPr lang="en-US" altLang="en-US" sz="2400" b="1">
                <a:solidFill>
                  <a:srgbClr val="666666"/>
                </a:solidFill>
              </a:rPr>
              <a:t>Service Mesh</a:t>
            </a:r>
            <a:r>
              <a:rPr lang="en-US" altLang="en-US" sz="2400">
                <a:solidFill>
                  <a:srgbClr val="666666"/>
                </a:solidFill>
              </a:rPr>
              <a:t> designed to make it easier to connect, manage and secure traffic between, and obtain telemetry about microservices running in containers.</a:t>
            </a:r>
          </a:p>
          <a:p>
            <a:pPr>
              <a:lnSpc>
                <a:spcPct val="87000"/>
              </a:lnSpc>
              <a:spcBef>
                <a:spcPts val="1200"/>
              </a:spcBef>
              <a:spcAft>
                <a:spcPts val="1000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666666"/>
                </a:solidFill>
              </a:rPr>
              <a:t> Istio is a collaboration between IBM, Google and Lyft. It was originally announced in May 2017, with a 1.0 version released in July of 2018.</a:t>
            </a:r>
          </a:p>
          <a:p>
            <a:pPr>
              <a:lnSpc>
                <a:spcPct val="87000"/>
              </a:lnSpc>
              <a:spcBef>
                <a:spcPts val="1200"/>
              </a:spcBef>
              <a:spcAft>
                <a:spcPts val="1000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666666"/>
                </a:solidFill>
              </a:rPr>
              <a:t>Key Players: </a:t>
            </a:r>
            <a:r>
              <a:rPr lang="en-US" altLang="en-US" sz="2400" b="1">
                <a:solidFill>
                  <a:srgbClr val="666666"/>
                </a:solidFill>
              </a:rPr>
              <a:t>Envoy, Linkerd, Istio </a:t>
            </a:r>
            <a:r>
              <a:rPr lang="en-US" altLang="en-US" sz="2400">
                <a:solidFill>
                  <a:srgbClr val="666666"/>
                </a:solidFill>
              </a:rPr>
              <a:t>and</a:t>
            </a:r>
            <a:r>
              <a:rPr lang="en-US" altLang="en-US" sz="2400" b="1">
                <a:solidFill>
                  <a:srgbClr val="666666"/>
                </a:solidFill>
              </a:rPr>
              <a:t> Consul</a:t>
            </a:r>
            <a:r>
              <a:rPr lang="en-US" altLang="en-US" sz="2400">
                <a:solidFill>
                  <a:srgbClr val="666666"/>
                </a:solidFill>
              </a:rPr>
              <a:t/>
            </a:r>
            <a:br>
              <a:rPr lang="en-US" altLang="en-US" sz="2400">
                <a:solidFill>
                  <a:srgbClr val="666666"/>
                </a:solidFill>
              </a:rPr>
            </a:br>
            <a:endParaRPr lang="en-US" altLang="en-US" sz="240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457200" y="182563"/>
            <a:ext cx="92090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200" b="1">
                <a:solidFill>
                  <a:srgbClr val="2F4F4F"/>
                </a:solidFill>
                <a:latin typeface="Trebuchet MS" panose="020B0603020202020204" pitchFamily="34" charset="0"/>
                <a:cs typeface="Geneva" charset="0"/>
              </a:rPr>
              <a:t>References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668338" y="571500"/>
            <a:ext cx="6921500" cy="538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7600" rIns="90000" bIns="45000"/>
          <a:lstStyle>
            <a:lvl1pPr marL="215900" indent="-214313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>
              <a:buClrTx/>
              <a:buSzPct val="45000"/>
              <a:buFontTx/>
              <a:buNone/>
            </a:pPr>
            <a:endParaRPr lang="en-US" altLang="en-US" sz="1400">
              <a:solidFill>
                <a:srgbClr val="2F4F4F"/>
              </a:solidFill>
            </a:endParaRPr>
          </a:p>
          <a:p>
            <a:pPr marL="214313" indent="-212725">
              <a:buSzPct val="45000"/>
              <a:buFont typeface="Wingdings" panose="05000000000000000000" pitchFamily="2" charset="2"/>
              <a:buChar char=""/>
            </a:pPr>
            <a:r>
              <a:rPr lang="en-US" altLang="en-US" sz="1500">
                <a:solidFill>
                  <a:srgbClr val="CCCCFF"/>
                </a:solidFill>
                <a:hlinkClick r:id="rId3"/>
              </a:rPr>
              <a:t>https://kubernetes.io/docs/setup/</a:t>
            </a:r>
            <a:r>
              <a:rPr lang="en-US" altLang="en-US" sz="1500">
                <a:solidFill>
                  <a:srgbClr val="2F4F4F"/>
                </a:solidFill>
              </a:rPr>
              <a:t/>
            </a:r>
            <a:br>
              <a:rPr lang="en-US" altLang="en-US" sz="1500">
                <a:solidFill>
                  <a:srgbClr val="2F4F4F"/>
                </a:solidFill>
              </a:rPr>
            </a:br>
            <a:endParaRPr lang="en-US" altLang="en-US" sz="1500">
              <a:solidFill>
                <a:srgbClr val="2F4F4F"/>
              </a:solidFill>
            </a:endParaRPr>
          </a:p>
          <a:p>
            <a:pPr marL="214313" indent="-212725">
              <a:buSzPct val="45000"/>
              <a:buFont typeface="Wingdings" panose="05000000000000000000" pitchFamily="2" charset="2"/>
              <a:buChar char=""/>
            </a:pPr>
            <a:r>
              <a:rPr lang="en-US" altLang="en-US" sz="1500">
                <a:solidFill>
                  <a:srgbClr val="2F4F4F"/>
                </a:solidFill>
                <a:hlinkClick r:id="rId4"/>
              </a:rPr>
              <a:t>https://yaml.org/spec/1.2/spec.html#id2759768</a:t>
            </a:r>
            <a:r>
              <a:rPr lang="en-US" altLang="en-US" sz="1500">
                <a:solidFill>
                  <a:srgbClr val="2F4F4F"/>
                </a:solidFill>
              </a:rPr>
              <a:t/>
            </a:r>
            <a:br>
              <a:rPr lang="en-US" altLang="en-US" sz="1500">
                <a:solidFill>
                  <a:srgbClr val="2F4F4F"/>
                </a:solidFill>
              </a:rPr>
            </a:br>
            <a:endParaRPr lang="en-US" altLang="en-US" sz="1500">
              <a:solidFill>
                <a:srgbClr val="2F4F4F"/>
              </a:solidFill>
            </a:endParaRPr>
          </a:p>
          <a:p>
            <a:pPr marL="214313" indent="-212725">
              <a:buSzPct val="45000"/>
              <a:buFont typeface="Wingdings" panose="05000000000000000000" pitchFamily="2" charset="2"/>
              <a:buChar char=""/>
            </a:pPr>
            <a:r>
              <a:rPr lang="en-US" altLang="en-US" sz="1500">
                <a:solidFill>
                  <a:srgbClr val="CCCCFF"/>
                </a:solidFill>
                <a:hlinkClick r:id="rId5"/>
              </a:rPr>
              <a:t>https://kubernetes.io/docs/setup/production-environment/tools/kubeadm/create-cluster-kubeadm/</a:t>
            </a:r>
            <a:r>
              <a:rPr lang="en-US" altLang="en-US" sz="1500">
                <a:solidFill>
                  <a:srgbClr val="CCCCFF"/>
                </a:solidFill>
              </a:rPr>
              <a:t/>
            </a:r>
            <a:br>
              <a:rPr lang="en-US" altLang="en-US" sz="1500">
                <a:solidFill>
                  <a:srgbClr val="CCCCFF"/>
                </a:solidFill>
              </a:rPr>
            </a:br>
            <a:endParaRPr lang="en-US" altLang="en-US" sz="1500">
              <a:solidFill>
                <a:srgbClr val="CCCCFF"/>
              </a:solidFill>
            </a:endParaRPr>
          </a:p>
          <a:p>
            <a:pPr marL="214313" indent="-212725">
              <a:buSzPct val="45000"/>
              <a:buFont typeface="Wingdings" panose="05000000000000000000" pitchFamily="2" charset="2"/>
              <a:buChar char=""/>
            </a:pPr>
            <a:r>
              <a:rPr lang="en-US" altLang="en-US" sz="1500">
                <a:solidFill>
                  <a:srgbClr val="CCCCFF"/>
                </a:solidFill>
                <a:hlinkClick r:id="rId6"/>
              </a:rPr>
              <a:t>https://www.mirantis.com/blog/introduction-to-yaml-creating-a-kubernetes-deployment/</a:t>
            </a:r>
            <a:r>
              <a:rPr lang="en-US" altLang="en-US" sz="1500">
                <a:solidFill>
                  <a:srgbClr val="2F4F4F"/>
                </a:solidFill>
              </a:rPr>
              <a:t/>
            </a:r>
            <a:br>
              <a:rPr lang="en-US" altLang="en-US" sz="1500">
                <a:solidFill>
                  <a:srgbClr val="2F4F4F"/>
                </a:solidFill>
              </a:rPr>
            </a:br>
            <a:endParaRPr lang="en-US" altLang="en-US" sz="1500">
              <a:solidFill>
                <a:srgbClr val="2F4F4F"/>
              </a:solidFill>
            </a:endParaRPr>
          </a:p>
          <a:p>
            <a:pPr marL="214313" indent="-212725">
              <a:buSzPct val="45000"/>
              <a:buFont typeface="Wingdings" panose="05000000000000000000" pitchFamily="2" charset="2"/>
              <a:buChar char=""/>
            </a:pPr>
            <a:r>
              <a:rPr lang="en-US" altLang="en-US" sz="1500">
                <a:solidFill>
                  <a:srgbClr val="CCCCFF"/>
                </a:solidFill>
                <a:hlinkClick r:id="rId7"/>
              </a:rPr>
              <a:t>https://kubernetes.io/docs/tasks/tools/install-kubectl/#install-kubectl-on-linux</a:t>
            </a:r>
            <a:r>
              <a:rPr lang="en-US" altLang="en-US" sz="1500">
                <a:solidFill>
                  <a:srgbClr val="2F4F4F"/>
                </a:solidFill>
              </a:rPr>
              <a:t/>
            </a:r>
            <a:br>
              <a:rPr lang="en-US" altLang="en-US" sz="1500">
                <a:solidFill>
                  <a:srgbClr val="2F4F4F"/>
                </a:solidFill>
              </a:rPr>
            </a:br>
            <a:endParaRPr lang="en-US" altLang="en-US" sz="1500">
              <a:solidFill>
                <a:srgbClr val="2F4F4F"/>
              </a:solidFill>
            </a:endParaRPr>
          </a:p>
          <a:p>
            <a:pPr marL="214313" indent="-212725">
              <a:buSzPct val="45000"/>
              <a:buFont typeface="Wingdings" panose="05000000000000000000" pitchFamily="2" charset="2"/>
              <a:buChar char=""/>
            </a:pPr>
            <a:r>
              <a:rPr lang="en-US" altLang="en-US" sz="1500">
                <a:solidFill>
                  <a:srgbClr val="2F4F4F"/>
                </a:solidFill>
                <a:hlinkClick r:id="rId8"/>
              </a:rPr>
              <a:t>https://console.cloud.google.com/projectselector2/kubernetes/list?organizationId=0&amp;supportedpurview=project</a:t>
            </a:r>
            <a:r>
              <a:rPr lang="en-US" altLang="en-US" sz="1500">
                <a:solidFill>
                  <a:srgbClr val="2F4F4F"/>
                </a:solidFill>
              </a:rPr>
              <a:t/>
            </a:r>
            <a:br>
              <a:rPr lang="en-US" altLang="en-US" sz="1500">
                <a:solidFill>
                  <a:srgbClr val="2F4F4F"/>
                </a:solidFill>
              </a:rPr>
            </a:br>
            <a:endParaRPr lang="en-US" altLang="en-US" sz="1500">
              <a:solidFill>
                <a:srgbClr val="2F4F4F"/>
              </a:solidFill>
            </a:endParaRPr>
          </a:p>
          <a:p>
            <a:pPr marL="214313" indent="-212725">
              <a:buSzPct val="45000"/>
              <a:buFont typeface="Wingdings" panose="05000000000000000000" pitchFamily="2" charset="2"/>
              <a:buChar char=""/>
            </a:pPr>
            <a:r>
              <a:rPr lang="en-US" altLang="en-US" sz="1500">
                <a:solidFill>
                  <a:srgbClr val="2F4F4F"/>
                </a:solidFill>
              </a:rPr>
              <a:t>https://glasnostic.com/blog/what-is-a-service-mesh-istio-linkerd-envoy-consul</a:t>
            </a:r>
            <a:br>
              <a:rPr lang="en-US" altLang="en-US" sz="1500">
                <a:solidFill>
                  <a:srgbClr val="2F4F4F"/>
                </a:solidFill>
              </a:rPr>
            </a:br>
            <a:r>
              <a:rPr lang="en-US" altLang="en-US" sz="1500">
                <a:solidFill>
                  <a:srgbClr val="2F4F4F"/>
                </a:solidFill>
              </a:rPr>
              <a:t/>
            </a:r>
            <a:br>
              <a:rPr lang="en-US" altLang="en-US" sz="1500">
                <a:solidFill>
                  <a:srgbClr val="2F4F4F"/>
                </a:solidFill>
              </a:rPr>
            </a:br>
            <a:r>
              <a:rPr lang="en-US" altLang="en-US" sz="1500">
                <a:solidFill>
                  <a:srgbClr val="2F4F4F"/>
                </a:solidFill>
              </a:rPr>
              <a:t/>
            </a:r>
            <a:br>
              <a:rPr lang="en-US" altLang="en-US" sz="1500">
                <a:solidFill>
                  <a:srgbClr val="2F4F4F"/>
                </a:solidFill>
              </a:rPr>
            </a:br>
            <a:r>
              <a:rPr lang="en-US" altLang="en-US" sz="1500">
                <a:solidFill>
                  <a:srgbClr val="2F4F4F"/>
                </a:solidFill>
              </a:rPr>
              <a:t/>
            </a:r>
            <a:br>
              <a:rPr lang="en-US" altLang="en-US" sz="1500">
                <a:solidFill>
                  <a:srgbClr val="2F4F4F"/>
                </a:solidFill>
              </a:rPr>
            </a:br>
            <a:endParaRPr lang="en-US" altLang="en-US" sz="1500">
              <a:solidFill>
                <a:srgbClr val="2F4F4F"/>
              </a:solidFill>
            </a:endParaRPr>
          </a:p>
          <a:p>
            <a:pPr>
              <a:buClrTx/>
              <a:buSzPct val="45000"/>
              <a:buFontTx/>
              <a:buNone/>
            </a:pPr>
            <a:endParaRPr lang="en-US" altLang="en-US" sz="1500">
              <a:solidFill>
                <a:srgbClr val="2F4F4F"/>
              </a:solidFill>
            </a:endParaRPr>
          </a:p>
          <a:p>
            <a:pPr>
              <a:buClrTx/>
              <a:buSzPct val="45000"/>
              <a:buFontTx/>
              <a:buNone/>
            </a:pPr>
            <a:r>
              <a:rPr lang="en-US" altLang="en-US" sz="2200">
                <a:solidFill>
                  <a:srgbClr val="2F4F4F"/>
                </a:solidFill>
              </a:rPr>
              <a:t/>
            </a:r>
            <a:br>
              <a:rPr lang="en-US" altLang="en-US" sz="2200">
                <a:solidFill>
                  <a:srgbClr val="2F4F4F"/>
                </a:solidFill>
              </a:rPr>
            </a:br>
            <a:endParaRPr lang="en-US" altLang="en-US" sz="2200">
              <a:solidFill>
                <a:srgbClr val="2F4F4F"/>
              </a:solidFill>
            </a:endParaRPr>
          </a:p>
          <a:p>
            <a:pPr>
              <a:spcBef>
                <a:spcPts val="1200"/>
              </a:spcBef>
              <a:spcAft>
                <a:spcPts val="1000"/>
              </a:spcAft>
              <a:buClrTx/>
              <a:buFontTx/>
              <a:buNone/>
            </a:pPr>
            <a:endParaRPr lang="en-US" altLang="en-US" sz="2200">
              <a:solidFill>
                <a:srgbClr val="2F4F4F"/>
              </a:solidFill>
            </a:endParaRPr>
          </a:p>
          <a:p>
            <a:pPr>
              <a:spcBef>
                <a:spcPts val="1200"/>
              </a:spcBef>
              <a:spcAft>
                <a:spcPts val="1000"/>
              </a:spcAft>
              <a:buClrTx/>
              <a:buFontTx/>
              <a:buNone/>
            </a:pPr>
            <a:endParaRPr lang="en-US" altLang="en-US" sz="2200">
              <a:solidFill>
                <a:srgbClr val="2F4F4F"/>
              </a:solidFill>
            </a:endParaRPr>
          </a:p>
        </p:txBody>
      </p:sp>
      <p:sp>
        <p:nvSpPr>
          <p:cNvPr id="22531" name="WordArt 3"/>
          <p:cNvSpPr>
            <a:spLocks noChangeArrowheads="1" noChangeShapeType="1" noTextEdit="1"/>
          </p:cNvSpPr>
          <p:nvPr/>
        </p:nvSpPr>
        <p:spPr bwMode="auto">
          <a:xfrm>
            <a:off x="8643938" y="5332413"/>
            <a:ext cx="1244600" cy="252412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23222"/>
              </a:avLst>
            </a:prstTxWarp>
          </a:bodyPr>
          <a:lstStyle/>
          <a:p>
            <a:pPr algn="ctr"/>
            <a:r>
              <a:rPr lang="en-US" sz="1990"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blipFill dpi="0" rotWithShape="0">
                  <a:blip r:embed="rId9"/>
                  <a:srcRect/>
                  <a:tile tx="0" ty="0" sx="100000" sy="100000" flip="none" algn="tl"/>
                </a:blipFill>
                <a:effectLst>
                  <a:outerShdw dist="152735" dir="2700000" algn="ctr" rotWithShape="0">
                    <a:srgbClr val="868686"/>
                  </a:outerShdw>
                </a:effectLst>
                <a:latin typeface="Arial Black" panose="020B0A04020102020204" pitchFamily="34" charset="0"/>
              </a:rPr>
              <a:t>Umesh Worlikar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549275" y="1055688"/>
            <a:ext cx="8047038" cy="278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69840" rIns="0" bIns="0"/>
          <a:lstStyle>
            <a:lvl1pPr marL="215900" indent="-21590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 hangingPunct="1">
              <a:lnSpc>
                <a:spcPct val="83000"/>
              </a:lnSpc>
              <a:spcBef>
                <a:spcPts val="24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>
                <a:solidFill>
                  <a:srgbClr val="5F5F5F"/>
                </a:solidFill>
                <a:latin typeface="Calibri" panose="020F0502020204030204" pitchFamily="34" charset="0"/>
              </a:rPr>
              <a:t>Creating Kubernetes cluster</a:t>
            </a:r>
          </a:p>
          <a:p>
            <a:pPr hangingPunct="1">
              <a:lnSpc>
                <a:spcPct val="75000"/>
              </a:lnSpc>
              <a:spcBef>
                <a:spcPts val="24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>
                <a:solidFill>
                  <a:srgbClr val="5F5F5F"/>
                </a:solidFill>
                <a:latin typeface="Calibri" panose="020F0502020204030204" pitchFamily="34" charset="0"/>
              </a:rPr>
              <a:t>Creating service in Kubernetes</a:t>
            </a:r>
          </a:p>
          <a:p>
            <a:pPr hangingPunct="1">
              <a:lnSpc>
                <a:spcPct val="75000"/>
              </a:lnSpc>
              <a:spcBef>
                <a:spcPts val="24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>
                <a:solidFill>
                  <a:srgbClr val="5F5F5F"/>
                </a:solidFill>
                <a:latin typeface="Calibri" panose="020F0502020204030204" pitchFamily="34" charset="0"/>
              </a:rPr>
              <a:t>Deploying an application using dashboard</a:t>
            </a:r>
            <a:br>
              <a:rPr lang="en-US" altLang="en-US" sz="2200">
                <a:solidFill>
                  <a:srgbClr val="5F5F5F"/>
                </a:solidFill>
                <a:latin typeface="Calibri" panose="020F0502020204030204" pitchFamily="34" charset="0"/>
              </a:rPr>
            </a:br>
            <a:endParaRPr lang="en-US" altLang="en-US" sz="2200">
              <a:solidFill>
                <a:srgbClr val="5F5F5F"/>
              </a:solidFill>
              <a:latin typeface="Calibri" panose="020F0502020204030204" pitchFamily="34" charset="0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65125" y="93663"/>
            <a:ext cx="7954963" cy="59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314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>
              <a:lnSpc>
                <a:spcPct val="83000"/>
              </a:lnSpc>
              <a:buClrTx/>
              <a:buFontTx/>
              <a:buNone/>
            </a:pPr>
            <a:r>
              <a:rPr lang="en-US" altLang="en-US" sz="4000" b="1">
                <a:solidFill>
                  <a:srgbClr val="5F5F5F"/>
                </a:solidFill>
                <a:latin typeface="Calibri" panose="020F0502020204030204" pitchFamily="34" charset="0"/>
              </a:rPr>
              <a:t>Kubernets Engine on GCP</a:t>
            </a:r>
          </a:p>
        </p:txBody>
      </p:sp>
      <p:sp>
        <p:nvSpPr>
          <p:cNvPr id="23555" name="WordArt 3"/>
          <p:cNvSpPr>
            <a:spLocks noChangeArrowheads="1" noChangeShapeType="1" noTextEdit="1"/>
          </p:cNvSpPr>
          <p:nvPr/>
        </p:nvSpPr>
        <p:spPr bwMode="auto">
          <a:xfrm>
            <a:off x="8410575" y="5275263"/>
            <a:ext cx="1244600" cy="252412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23222"/>
              </a:avLst>
            </a:prstTxWarp>
          </a:bodyPr>
          <a:lstStyle/>
          <a:p>
            <a:pPr algn="ctr"/>
            <a:r>
              <a:rPr lang="en-US" sz="1990"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152735" dir="2700000" algn="ctr" rotWithShape="0">
                    <a:srgbClr val="868686"/>
                  </a:outerShdw>
                </a:effectLst>
                <a:latin typeface="Arial Black" panose="020B0A04020102020204" pitchFamily="34" charset="0"/>
              </a:rPr>
              <a:t>Umesh Worlikar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700088"/>
            <a:ext cx="3797300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0" y="1060450"/>
            <a:ext cx="5670550" cy="348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2974975"/>
            <a:ext cx="303530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55813" y="2335213"/>
            <a:ext cx="6035675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 algn="ctr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3800" b="1">
                <a:solidFill>
                  <a:srgbClr val="5F5F5F"/>
                </a:solidFill>
                <a:latin typeface="Calibri" panose="020F0502020204030204" pitchFamily="34" charset="0"/>
              </a:rPr>
              <a:t>Questions?</a:t>
            </a:r>
          </a:p>
        </p:txBody>
      </p:sp>
      <p:sp>
        <p:nvSpPr>
          <p:cNvPr id="24581" name="WordArt 5"/>
          <p:cNvSpPr>
            <a:spLocks noChangeArrowheads="1" noChangeShapeType="1" noTextEdit="1"/>
          </p:cNvSpPr>
          <p:nvPr/>
        </p:nvSpPr>
        <p:spPr bwMode="auto">
          <a:xfrm>
            <a:off x="8589963" y="5268913"/>
            <a:ext cx="1244600" cy="252412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23222"/>
              </a:avLst>
            </a:prstTxWarp>
          </a:bodyPr>
          <a:lstStyle/>
          <a:p>
            <a:pPr algn="ctr"/>
            <a:r>
              <a:rPr lang="en-US" sz="1990"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blipFill dpi="0" rotWithShape="0">
                  <a:blip r:embed="rId6"/>
                  <a:srcRect/>
                  <a:tile tx="0" ty="0" sx="100000" sy="100000" flip="none" algn="tl"/>
                </a:blipFill>
                <a:effectLst>
                  <a:outerShdw dist="152735" dir="2700000" algn="ctr" rotWithShape="0">
                    <a:srgbClr val="868686"/>
                  </a:outerShdw>
                </a:effectLst>
                <a:latin typeface="Arial Black" panose="020B0A04020102020204" pitchFamily="34" charset="0"/>
              </a:rPr>
              <a:t>Umesh Worlikar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39738" y="203200"/>
            <a:ext cx="9199562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 hangingPunct="1">
              <a:lnSpc>
                <a:spcPct val="80000"/>
              </a:lnSpc>
              <a:buClrTx/>
              <a:buFontTx/>
              <a:buNone/>
            </a:pPr>
            <a:r>
              <a:rPr lang="en-US" altLang="en-US" sz="3600" b="1">
                <a:solidFill>
                  <a:srgbClr val="5F5F5F"/>
                </a:solidFill>
                <a:latin typeface="Calibri" panose="020F0502020204030204" pitchFamily="34" charset="0"/>
                <a:cs typeface="DejaVu Sans" charset="0"/>
              </a:rPr>
              <a:t> Agenda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311400" y="1114425"/>
            <a:ext cx="7327900" cy="351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69840" rIns="0" bIns="0"/>
          <a:lstStyle>
            <a:lvl1pPr>
              <a:tabLst>
                <a:tab pos="1588" algn="l"/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tabLst>
                <a:tab pos="1588" algn="l"/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tabLst>
                <a:tab pos="1588" algn="l"/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tabLst>
                <a:tab pos="1588" algn="l"/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tabLst>
                <a:tab pos="1588" algn="l"/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588" algn="l"/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588" algn="l"/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588" algn="l"/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588" algn="l"/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 marL="458788" indent="-457200" hangingPunct="1">
              <a:lnSpc>
                <a:spcPct val="83000"/>
              </a:lnSpc>
              <a:spcBef>
                <a:spcPts val="2400"/>
              </a:spcBef>
              <a:buFont typeface="+mj-lt"/>
              <a:buAutoNum type="arabicPeriod"/>
            </a:pPr>
            <a:r>
              <a:rPr lang="en-US" altLang="en-US" sz="2200" b="1" dirty="0">
                <a:solidFill>
                  <a:srgbClr val="5F5F5F"/>
                </a:solidFill>
                <a:cs typeface="DejaVu Sans" charset="0"/>
              </a:rPr>
              <a:t>Introduction  YAML </a:t>
            </a:r>
          </a:p>
          <a:p>
            <a:pPr marL="458788" indent="-457200" hangingPunct="1">
              <a:lnSpc>
                <a:spcPct val="83000"/>
              </a:lnSpc>
              <a:spcBef>
                <a:spcPts val="2400"/>
              </a:spcBef>
              <a:buFont typeface="+mj-lt"/>
              <a:buAutoNum type="arabicPeriod"/>
            </a:pPr>
            <a:r>
              <a:rPr lang="en-US" altLang="en-US" sz="2200" b="1" dirty="0">
                <a:solidFill>
                  <a:srgbClr val="5F5F5F"/>
                </a:solidFill>
                <a:cs typeface="DejaVu Sans" charset="0"/>
              </a:rPr>
              <a:t>Docker Swarm and Stack</a:t>
            </a:r>
          </a:p>
          <a:p>
            <a:pPr marL="458788" indent="-457200" hangingPunct="1">
              <a:lnSpc>
                <a:spcPct val="83000"/>
              </a:lnSpc>
              <a:spcBef>
                <a:spcPts val="2400"/>
              </a:spcBef>
              <a:buFont typeface="+mj-lt"/>
              <a:buAutoNum type="arabicPeriod"/>
            </a:pPr>
            <a:r>
              <a:rPr lang="en-US" altLang="en-US" sz="2200" b="1" dirty="0">
                <a:solidFill>
                  <a:srgbClr val="5F5F5F"/>
                </a:solidFill>
                <a:cs typeface="DejaVu Sans" charset="0"/>
              </a:rPr>
              <a:t>Introduction Kubernetes</a:t>
            </a:r>
          </a:p>
          <a:p>
            <a:pPr marL="458788" indent="-457200" hangingPunct="1">
              <a:lnSpc>
                <a:spcPct val="83000"/>
              </a:lnSpc>
              <a:spcBef>
                <a:spcPts val="2400"/>
              </a:spcBef>
              <a:buFont typeface="+mj-lt"/>
              <a:buAutoNum type="arabicPeriod"/>
            </a:pPr>
            <a:r>
              <a:rPr lang="en-US" altLang="en-US" sz="2200" b="1" dirty="0">
                <a:solidFill>
                  <a:srgbClr val="5F5F5F"/>
                </a:solidFill>
                <a:cs typeface="DejaVu Sans" charset="0"/>
              </a:rPr>
              <a:t>Creating Kubernetes cluster</a:t>
            </a:r>
          </a:p>
          <a:p>
            <a:pPr marL="458788" indent="-457200" hangingPunct="1">
              <a:lnSpc>
                <a:spcPct val="83000"/>
              </a:lnSpc>
              <a:spcBef>
                <a:spcPts val="2400"/>
              </a:spcBef>
              <a:buFont typeface="+mj-lt"/>
              <a:buAutoNum type="arabicPeriod"/>
            </a:pPr>
            <a:r>
              <a:rPr lang="en-US" altLang="en-US" sz="2200" b="1" dirty="0">
                <a:solidFill>
                  <a:srgbClr val="5F5F5F"/>
                </a:solidFill>
                <a:cs typeface="DejaVu Sans" charset="0"/>
              </a:rPr>
              <a:t>Creating services in Kubernetes </a:t>
            </a:r>
          </a:p>
          <a:p>
            <a:pPr marL="458788" indent="-457200" hangingPunct="1">
              <a:lnSpc>
                <a:spcPct val="83000"/>
              </a:lnSpc>
              <a:spcBef>
                <a:spcPts val="2400"/>
              </a:spcBef>
              <a:buFont typeface="+mj-lt"/>
              <a:buAutoNum type="arabicPeriod"/>
            </a:pPr>
            <a:r>
              <a:rPr lang="en-US" altLang="en-US" sz="2200" b="1" dirty="0">
                <a:solidFill>
                  <a:srgbClr val="5F5F5F"/>
                </a:solidFill>
                <a:cs typeface="DejaVu Sans" charset="0"/>
              </a:rPr>
              <a:t>Deploying application using dashboard</a:t>
            </a:r>
            <a:r>
              <a:rPr lang="en-US" altLang="en-US" sz="2200" dirty="0">
                <a:solidFill>
                  <a:srgbClr val="5F5F5F"/>
                </a:solidFill>
                <a:latin typeface="Calibri" panose="020F0502020204030204" pitchFamily="34" charset="0"/>
                <a:cs typeface="DejaVu Sans" charset="0"/>
              </a:rPr>
              <a:t/>
            </a:r>
            <a:br>
              <a:rPr lang="en-US" altLang="en-US" sz="2200" dirty="0">
                <a:solidFill>
                  <a:srgbClr val="5F5F5F"/>
                </a:solidFill>
                <a:latin typeface="Calibri" panose="020F0502020204030204" pitchFamily="34" charset="0"/>
                <a:cs typeface="DejaVu Sans" charset="0"/>
              </a:rPr>
            </a:br>
            <a:endParaRPr lang="en-US" altLang="en-US" sz="2200" dirty="0">
              <a:solidFill>
                <a:srgbClr val="5F5F5F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1808163" y="1243013"/>
            <a:ext cx="377825" cy="263525"/>
          </a:xfrm>
          <a:custGeom>
            <a:avLst/>
            <a:gdLst>
              <a:gd name="G0" fmla="+- 735 0 0"/>
              <a:gd name="G1" fmla="+- 11328 0 0"/>
              <a:gd name="G2" fmla="*/ G1 1 G0"/>
              <a:gd name="G3" fmla="*/ 50000 65535 1"/>
              <a:gd name="G4" fmla="+- G2 0 50000"/>
              <a:gd name="G5" fmla="?: G4 50000 G2"/>
              <a:gd name="G6" fmla="?: G3 0 G4"/>
              <a:gd name="G7" fmla="*/ G0 G6 1"/>
              <a:gd name="G8" fmla="*/ G7 1 34464"/>
              <a:gd name="G9" fmla="+- 1050 0 G8"/>
              <a:gd name="G10" fmla="+- G9 1050 0"/>
              <a:gd name="G11" fmla="*/ G10 1 2"/>
              <a:gd name="G12" fmla="*/ G9 1 2"/>
              <a:gd name="G13" fmla="*/ 1 735 2"/>
              <a:gd name="G14" fmla="+- 735 0 0"/>
              <a:gd name="G15" fmla="+- 105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050" y="0"/>
                </a:lnTo>
                <a:lnTo>
                  <a:pt x="1050" y="368"/>
                </a:lnTo>
                <a:lnTo>
                  <a:pt x="1050" y="735"/>
                </a:lnTo>
                <a:lnTo>
                  <a:pt x="0" y="73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 algn="ctr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1808163" y="1819275"/>
            <a:ext cx="377825" cy="263525"/>
          </a:xfrm>
          <a:custGeom>
            <a:avLst/>
            <a:gdLst>
              <a:gd name="G0" fmla="+- 735 0 0"/>
              <a:gd name="G1" fmla="+- 11328 0 0"/>
              <a:gd name="G2" fmla="*/ G1 1 G0"/>
              <a:gd name="G3" fmla="*/ 50000 65535 1"/>
              <a:gd name="G4" fmla="+- G2 0 50000"/>
              <a:gd name="G5" fmla="?: G4 50000 G2"/>
              <a:gd name="G6" fmla="?: G3 0 G4"/>
              <a:gd name="G7" fmla="*/ G0 G6 1"/>
              <a:gd name="G8" fmla="*/ G7 1 34464"/>
              <a:gd name="G9" fmla="+- 1050 0 G8"/>
              <a:gd name="G10" fmla="+- G9 1050 0"/>
              <a:gd name="G11" fmla="*/ G10 1 2"/>
              <a:gd name="G12" fmla="*/ G9 1 2"/>
              <a:gd name="G13" fmla="*/ 1 735 2"/>
              <a:gd name="G14" fmla="+- 735 0 0"/>
              <a:gd name="G15" fmla="+- 105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050" y="0"/>
                </a:lnTo>
                <a:lnTo>
                  <a:pt x="1050" y="368"/>
                </a:lnTo>
                <a:lnTo>
                  <a:pt x="1050" y="735"/>
                </a:lnTo>
                <a:lnTo>
                  <a:pt x="0" y="73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 algn="ctr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1808163" y="2393950"/>
            <a:ext cx="377825" cy="263525"/>
          </a:xfrm>
          <a:custGeom>
            <a:avLst/>
            <a:gdLst>
              <a:gd name="G0" fmla="+- 735 0 0"/>
              <a:gd name="G1" fmla="+- 11328 0 0"/>
              <a:gd name="G2" fmla="*/ G1 1 G0"/>
              <a:gd name="G3" fmla="*/ 50000 65535 1"/>
              <a:gd name="G4" fmla="+- G2 0 50000"/>
              <a:gd name="G5" fmla="?: G4 50000 G2"/>
              <a:gd name="G6" fmla="?: G3 0 G4"/>
              <a:gd name="G7" fmla="*/ G0 G6 1"/>
              <a:gd name="G8" fmla="*/ G7 1 34464"/>
              <a:gd name="G9" fmla="+- 1050 0 G8"/>
              <a:gd name="G10" fmla="+- G9 1050 0"/>
              <a:gd name="G11" fmla="*/ G10 1 2"/>
              <a:gd name="G12" fmla="*/ G9 1 2"/>
              <a:gd name="G13" fmla="*/ 1 735 2"/>
              <a:gd name="G14" fmla="+- 735 0 0"/>
              <a:gd name="G15" fmla="+- 105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050" y="0"/>
                </a:lnTo>
                <a:lnTo>
                  <a:pt x="1050" y="368"/>
                </a:lnTo>
                <a:lnTo>
                  <a:pt x="1050" y="735"/>
                </a:lnTo>
                <a:lnTo>
                  <a:pt x="0" y="73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 algn="ctr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1808163" y="2970213"/>
            <a:ext cx="377825" cy="263525"/>
          </a:xfrm>
          <a:custGeom>
            <a:avLst/>
            <a:gdLst>
              <a:gd name="G0" fmla="+- 735 0 0"/>
              <a:gd name="G1" fmla="+- 11328 0 0"/>
              <a:gd name="G2" fmla="*/ G1 1 G0"/>
              <a:gd name="G3" fmla="*/ 50000 65535 1"/>
              <a:gd name="G4" fmla="+- G2 0 50000"/>
              <a:gd name="G5" fmla="?: G4 50000 G2"/>
              <a:gd name="G6" fmla="?: G3 0 G4"/>
              <a:gd name="G7" fmla="*/ G0 G6 1"/>
              <a:gd name="G8" fmla="*/ G7 1 34464"/>
              <a:gd name="G9" fmla="+- 1050 0 G8"/>
              <a:gd name="G10" fmla="+- G9 1050 0"/>
              <a:gd name="G11" fmla="*/ G10 1 2"/>
              <a:gd name="G12" fmla="*/ G9 1 2"/>
              <a:gd name="G13" fmla="*/ 1 735 2"/>
              <a:gd name="G14" fmla="+- 735 0 0"/>
              <a:gd name="G15" fmla="+- 105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050" y="0"/>
                </a:lnTo>
                <a:lnTo>
                  <a:pt x="1050" y="368"/>
                </a:lnTo>
                <a:lnTo>
                  <a:pt x="1050" y="735"/>
                </a:lnTo>
                <a:lnTo>
                  <a:pt x="0" y="73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 algn="ctr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1808163" y="3546475"/>
            <a:ext cx="377825" cy="263525"/>
          </a:xfrm>
          <a:custGeom>
            <a:avLst/>
            <a:gdLst>
              <a:gd name="G0" fmla="+- 735 0 0"/>
              <a:gd name="G1" fmla="+- 11328 0 0"/>
              <a:gd name="G2" fmla="*/ G1 1 G0"/>
              <a:gd name="G3" fmla="*/ 50000 65535 1"/>
              <a:gd name="G4" fmla="+- G2 0 50000"/>
              <a:gd name="G5" fmla="?: G4 50000 G2"/>
              <a:gd name="G6" fmla="?: G3 0 G4"/>
              <a:gd name="G7" fmla="*/ G0 G6 1"/>
              <a:gd name="G8" fmla="*/ G7 1 34464"/>
              <a:gd name="G9" fmla="+- 1050 0 G8"/>
              <a:gd name="G10" fmla="+- G9 1050 0"/>
              <a:gd name="G11" fmla="*/ G10 1 2"/>
              <a:gd name="G12" fmla="*/ G9 1 2"/>
              <a:gd name="G13" fmla="*/ 1 735 2"/>
              <a:gd name="G14" fmla="+- 735 0 0"/>
              <a:gd name="G15" fmla="+- 105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050" y="0"/>
                </a:lnTo>
                <a:lnTo>
                  <a:pt x="1050" y="368"/>
                </a:lnTo>
                <a:lnTo>
                  <a:pt x="1050" y="735"/>
                </a:lnTo>
                <a:lnTo>
                  <a:pt x="0" y="73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 algn="ctr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alibri" panose="020F0502020204030204" pitchFamily="34" charset="0"/>
              </a:rPr>
              <a:t>5</a:t>
            </a:r>
          </a:p>
        </p:txBody>
      </p: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0" y="1965325"/>
            <a:ext cx="2166938" cy="211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201" name="AutoShape 9"/>
          <p:cNvSpPr>
            <a:spLocks noChangeArrowheads="1"/>
          </p:cNvSpPr>
          <p:nvPr/>
        </p:nvSpPr>
        <p:spPr bwMode="auto">
          <a:xfrm>
            <a:off x="1817688" y="4013200"/>
            <a:ext cx="377825" cy="263525"/>
          </a:xfrm>
          <a:custGeom>
            <a:avLst/>
            <a:gdLst>
              <a:gd name="G0" fmla="+- 735 0 0"/>
              <a:gd name="G1" fmla="+- 11328 0 0"/>
              <a:gd name="G2" fmla="*/ G1 1 G0"/>
              <a:gd name="G3" fmla="*/ 50000 65535 1"/>
              <a:gd name="G4" fmla="+- G2 0 50000"/>
              <a:gd name="G5" fmla="?: G4 50000 G2"/>
              <a:gd name="G6" fmla="?: G3 0 G4"/>
              <a:gd name="G7" fmla="*/ G0 G6 1"/>
              <a:gd name="G8" fmla="*/ G7 1 34464"/>
              <a:gd name="G9" fmla="+- 1050 0 G8"/>
              <a:gd name="G10" fmla="+- G9 1050 0"/>
              <a:gd name="G11" fmla="*/ G10 1 2"/>
              <a:gd name="G12" fmla="*/ G9 1 2"/>
              <a:gd name="G13" fmla="*/ 1 735 2"/>
              <a:gd name="G14" fmla="+- 735 0 0"/>
              <a:gd name="G15" fmla="+- 105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050" y="0"/>
                </a:lnTo>
                <a:lnTo>
                  <a:pt x="1050" y="368"/>
                </a:lnTo>
                <a:lnTo>
                  <a:pt x="1050" y="735"/>
                </a:lnTo>
                <a:lnTo>
                  <a:pt x="0" y="73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 algn="ctr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8202" name="WordArt 10"/>
          <p:cNvSpPr>
            <a:spLocks noChangeArrowheads="1" noChangeShapeType="1" noTextEdit="1"/>
          </p:cNvSpPr>
          <p:nvPr/>
        </p:nvSpPr>
        <p:spPr bwMode="auto">
          <a:xfrm>
            <a:off x="8589963" y="5268913"/>
            <a:ext cx="1244600" cy="252412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23222"/>
              </a:avLst>
            </a:prstTxWarp>
          </a:bodyPr>
          <a:lstStyle/>
          <a:p>
            <a:pPr algn="ctr"/>
            <a:r>
              <a:rPr lang="en-US" sz="1990" dirty="0" err="1"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152735" dir="2700000" algn="ctr" rotWithShape="0">
                    <a:srgbClr val="868686"/>
                  </a:outerShdw>
                </a:effectLst>
                <a:latin typeface="Arial Black" panose="020B0A04020102020204" pitchFamily="34" charset="0"/>
              </a:rPr>
              <a:t>Umesh</a:t>
            </a:r>
            <a:r>
              <a:rPr lang="en-US" sz="1990" dirty="0"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152735" dir="2700000" algn="ctr" rotWithShape="0">
                    <a:srgbClr val="868686"/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1990" dirty="0" err="1"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152735" dir="2700000" algn="ctr" rotWithShape="0">
                    <a:srgbClr val="868686"/>
                  </a:outerShdw>
                </a:effectLst>
                <a:latin typeface="Arial Black" panose="020B0A04020102020204" pitchFamily="34" charset="0"/>
              </a:rPr>
              <a:t>Worlikar</a:t>
            </a:r>
            <a:endParaRPr lang="en-US" sz="1990" dirty="0"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blipFill dpi="0" rotWithShape="0">
                <a:blip r:embed="rId4"/>
                <a:srcRect/>
                <a:tile tx="0" ty="0" sx="100000" sy="100000" flip="none" algn="tl"/>
              </a:blipFill>
              <a:effectLst>
                <a:outerShdw dist="152735" dir="2700000" algn="ctr" rotWithShape="0">
                  <a:srgbClr val="868686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203" name="AutoShape 11"/>
          <p:cNvSpPr>
            <a:spLocks noChangeArrowheads="1"/>
          </p:cNvSpPr>
          <p:nvPr/>
        </p:nvSpPr>
        <p:spPr bwMode="auto">
          <a:xfrm>
            <a:off x="1744663" y="1108075"/>
            <a:ext cx="377825" cy="263525"/>
          </a:xfrm>
          <a:custGeom>
            <a:avLst/>
            <a:gdLst>
              <a:gd name="G0" fmla="min 1050 735"/>
              <a:gd name="G1" fmla="*/ 34464 1050 1"/>
              <a:gd name="G2" fmla="*/ G1 1 G0"/>
              <a:gd name="G3" fmla="+- 0 0 50000"/>
              <a:gd name="G4" fmla="+- G2 0 50000"/>
              <a:gd name="G5" fmla="?: G4 50000 G2"/>
              <a:gd name="G6" fmla="?: G3 0 G4"/>
              <a:gd name="G7" fmla="*/ G0 G6 1"/>
              <a:gd name="G8" fmla="*/ G7 1 34464"/>
              <a:gd name="G9" fmla="+- 1050 0 G8"/>
              <a:gd name="G10" fmla="+- G9 1050 0"/>
              <a:gd name="G11" fmla="*/ G10 1 2"/>
              <a:gd name="G12" fmla="*/ G9 1 2"/>
              <a:gd name="G13" fmla="*/ 735 1 2"/>
              <a:gd name="G14" fmla="+- 735 0 0"/>
              <a:gd name="G15" fmla="+- 105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066" y="0"/>
                </a:lnTo>
                <a:lnTo>
                  <a:pt x="1050" y="368"/>
                </a:lnTo>
                <a:lnTo>
                  <a:pt x="1066" y="735"/>
                </a:lnTo>
                <a:lnTo>
                  <a:pt x="0" y="73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80" cap="flat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hangingPunct="1">
              <a:lnSpc>
                <a:spcPct val="90000"/>
              </a:lnSpc>
            </a:pPr>
            <a:r>
              <a:rPr lang="en-US" altLang="en-US" sz="1600" b="1">
                <a:solidFill>
                  <a:srgbClr val="FFFFFF"/>
                </a:solidFill>
                <a:latin typeface="Calibri" panose="020F0502020204030204" pitchFamily="34" charset="0"/>
                <a:cs typeface="DejaVu Sans" charset="0"/>
              </a:rPr>
              <a:t>1</a:t>
            </a:r>
          </a:p>
        </p:txBody>
      </p:sp>
      <p:sp>
        <p:nvSpPr>
          <p:cNvPr id="8204" name="AutoShape 12"/>
          <p:cNvSpPr>
            <a:spLocks noChangeArrowheads="1"/>
          </p:cNvSpPr>
          <p:nvPr/>
        </p:nvSpPr>
        <p:spPr bwMode="auto">
          <a:xfrm>
            <a:off x="1765300" y="1738313"/>
            <a:ext cx="357188" cy="346075"/>
          </a:xfrm>
          <a:custGeom>
            <a:avLst/>
            <a:gdLst>
              <a:gd name="G0" fmla="min 992 962"/>
              <a:gd name="G1" fmla="*/ 34464 992 1"/>
              <a:gd name="G2" fmla="*/ G1 1 G0"/>
              <a:gd name="G3" fmla="+- 0 0 50000"/>
              <a:gd name="G4" fmla="+- G2 0 50000"/>
              <a:gd name="G5" fmla="?: G4 50000 G2"/>
              <a:gd name="G6" fmla="?: G3 0 G4"/>
              <a:gd name="G7" fmla="*/ G0 G6 1"/>
              <a:gd name="G8" fmla="*/ G7 1 34464"/>
              <a:gd name="G9" fmla="+- 992 0 G8"/>
              <a:gd name="G10" fmla="+- G9 992 0"/>
              <a:gd name="G11" fmla="*/ G10 1 2"/>
              <a:gd name="G12" fmla="*/ G9 1 2"/>
              <a:gd name="G13" fmla="*/ 962 1 2"/>
              <a:gd name="G14" fmla="+- 962 0 0"/>
              <a:gd name="G15" fmla="+- 992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396" y="0"/>
                </a:lnTo>
                <a:lnTo>
                  <a:pt x="992" y="481"/>
                </a:lnTo>
                <a:lnTo>
                  <a:pt x="1396" y="962"/>
                </a:lnTo>
                <a:lnTo>
                  <a:pt x="0" y="962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80" cap="flat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hangingPunct="1">
              <a:lnSpc>
                <a:spcPct val="90000"/>
              </a:lnSpc>
            </a:pPr>
            <a:r>
              <a:rPr lang="en-US" altLang="en-US" sz="1600" b="1">
                <a:solidFill>
                  <a:srgbClr val="FFFFFF"/>
                </a:solidFill>
                <a:latin typeface="Calibri" panose="020F0502020204030204" pitchFamily="34" charset="0"/>
                <a:cs typeface="DejaVu Sans" charset="0"/>
              </a:rPr>
              <a:t>2</a:t>
            </a:r>
          </a:p>
        </p:txBody>
      </p:sp>
      <p:sp>
        <p:nvSpPr>
          <p:cNvPr id="8205" name="AutoShape 13"/>
          <p:cNvSpPr>
            <a:spLocks noChangeArrowheads="1"/>
          </p:cNvSpPr>
          <p:nvPr/>
        </p:nvSpPr>
        <p:spPr bwMode="auto">
          <a:xfrm>
            <a:off x="1725613" y="2368550"/>
            <a:ext cx="377825" cy="263525"/>
          </a:xfrm>
          <a:custGeom>
            <a:avLst/>
            <a:gdLst>
              <a:gd name="G0" fmla="min 1050 735"/>
              <a:gd name="G1" fmla="*/ 34464 1050 1"/>
              <a:gd name="G2" fmla="*/ G1 1 G0"/>
              <a:gd name="G3" fmla="+- 0 0 50000"/>
              <a:gd name="G4" fmla="+- G2 0 50000"/>
              <a:gd name="G5" fmla="?: G4 50000 G2"/>
              <a:gd name="G6" fmla="?: G3 0 G4"/>
              <a:gd name="G7" fmla="*/ G0 G6 1"/>
              <a:gd name="G8" fmla="*/ G7 1 34464"/>
              <a:gd name="G9" fmla="+- 1050 0 G8"/>
              <a:gd name="G10" fmla="+- G9 1050 0"/>
              <a:gd name="G11" fmla="*/ G10 1 2"/>
              <a:gd name="G12" fmla="*/ G9 1 2"/>
              <a:gd name="G13" fmla="*/ 735 1 2"/>
              <a:gd name="G14" fmla="+- 735 0 0"/>
              <a:gd name="G15" fmla="+- 105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066" y="0"/>
                </a:lnTo>
                <a:lnTo>
                  <a:pt x="1050" y="368"/>
                </a:lnTo>
                <a:lnTo>
                  <a:pt x="1066" y="735"/>
                </a:lnTo>
                <a:lnTo>
                  <a:pt x="0" y="73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80" cap="flat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hangingPunct="1">
              <a:lnSpc>
                <a:spcPct val="90000"/>
              </a:lnSpc>
            </a:pPr>
            <a:r>
              <a:rPr lang="en-US" altLang="en-US" sz="1600" b="1">
                <a:solidFill>
                  <a:srgbClr val="FFFFFF"/>
                </a:solidFill>
                <a:latin typeface="Calibri" panose="020F0502020204030204" pitchFamily="34" charset="0"/>
                <a:cs typeface="DejaVu Sans" charset="0"/>
              </a:rPr>
              <a:t>3</a:t>
            </a:r>
          </a:p>
        </p:txBody>
      </p:sp>
      <p:sp>
        <p:nvSpPr>
          <p:cNvPr id="8206" name="AutoShape 14"/>
          <p:cNvSpPr>
            <a:spLocks noChangeArrowheads="1"/>
          </p:cNvSpPr>
          <p:nvPr/>
        </p:nvSpPr>
        <p:spPr bwMode="auto">
          <a:xfrm>
            <a:off x="1725613" y="2947988"/>
            <a:ext cx="377825" cy="263525"/>
          </a:xfrm>
          <a:custGeom>
            <a:avLst/>
            <a:gdLst>
              <a:gd name="G0" fmla="min 1050 735"/>
              <a:gd name="G1" fmla="*/ 34464 1050 1"/>
              <a:gd name="G2" fmla="*/ G1 1 G0"/>
              <a:gd name="G3" fmla="+- 0 0 50000"/>
              <a:gd name="G4" fmla="+- G2 0 50000"/>
              <a:gd name="G5" fmla="?: G4 50000 G2"/>
              <a:gd name="G6" fmla="?: G3 0 G4"/>
              <a:gd name="G7" fmla="*/ G0 G6 1"/>
              <a:gd name="G8" fmla="*/ G7 1 34464"/>
              <a:gd name="G9" fmla="+- 1050 0 G8"/>
              <a:gd name="G10" fmla="+- G9 1050 0"/>
              <a:gd name="G11" fmla="*/ G10 1 2"/>
              <a:gd name="G12" fmla="*/ G9 1 2"/>
              <a:gd name="G13" fmla="*/ 735 1 2"/>
              <a:gd name="G14" fmla="+- 735 0 0"/>
              <a:gd name="G15" fmla="+- 105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066" y="0"/>
                </a:lnTo>
                <a:lnTo>
                  <a:pt x="1050" y="368"/>
                </a:lnTo>
                <a:lnTo>
                  <a:pt x="1066" y="735"/>
                </a:lnTo>
                <a:lnTo>
                  <a:pt x="0" y="73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80" cap="flat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hangingPunct="1">
              <a:lnSpc>
                <a:spcPct val="90000"/>
              </a:lnSpc>
            </a:pPr>
            <a:r>
              <a:rPr lang="en-US" altLang="en-US" sz="1600" b="1">
                <a:solidFill>
                  <a:srgbClr val="FFFFFF"/>
                </a:solidFill>
                <a:latin typeface="Calibri" panose="020F0502020204030204" pitchFamily="34" charset="0"/>
                <a:cs typeface="DejaVu Sans" charset="0"/>
              </a:rPr>
              <a:t>4</a:t>
            </a:r>
          </a:p>
        </p:txBody>
      </p:sp>
      <p:sp>
        <p:nvSpPr>
          <p:cNvPr id="8207" name="AutoShape 15"/>
          <p:cNvSpPr>
            <a:spLocks noChangeArrowheads="1"/>
          </p:cNvSpPr>
          <p:nvPr/>
        </p:nvSpPr>
        <p:spPr bwMode="auto">
          <a:xfrm>
            <a:off x="1725613" y="3525838"/>
            <a:ext cx="377825" cy="263525"/>
          </a:xfrm>
          <a:custGeom>
            <a:avLst/>
            <a:gdLst>
              <a:gd name="G0" fmla="min 1050 735"/>
              <a:gd name="G1" fmla="*/ 34464 1050 1"/>
              <a:gd name="G2" fmla="*/ G1 1 G0"/>
              <a:gd name="G3" fmla="+- 0 0 50000"/>
              <a:gd name="G4" fmla="+- G2 0 50000"/>
              <a:gd name="G5" fmla="?: G4 50000 G2"/>
              <a:gd name="G6" fmla="?: G3 0 G4"/>
              <a:gd name="G7" fmla="*/ G0 G6 1"/>
              <a:gd name="G8" fmla="*/ G7 1 34464"/>
              <a:gd name="G9" fmla="+- 1050 0 G8"/>
              <a:gd name="G10" fmla="+- G9 1050 0"/>
              <a:gd name="G11" fmla="*/ G10 1 2"/>
              <a:gd name="G12" fmla="*/ G9 1 2"/>
              <a:gd name="G13" fmla="*/ 735 1 2"/>
              <a:gd name="G14" fmla="+- 735 0 0"/>
              <a:gd name="G15" fmla="+- 105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066" y="0"/>
                </a:lnTo>
                <a:lnTo>
                  <a:pt x="1050" y="368"/>
                </a:lnTo>
                <a:lnTo>
                  <a:pt x="1066" y="735"/>
                </a:lnTo>
                <a:lnTo>
                  <a:pt x="0" y="73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80" cap="flat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hangingPunct="1">
              <a:lnSpc>
                <a:spcPct val="90000"/>
              </a:lnSpc>
            </a:pPr>
            <a:r>
              <a:rPr lang="en-US" altLang="en-US" sz="1600" b="1">
                <a:solidFill>
                  <a:srgbClr val="FFFFFF"/>
                </a:solidFill>
                <a:latin typeface="Calibri" panose="020F0502020204030204" pitchFamily="34" charset="0"/>
                <a:cs typeface="DejaVu Sans" charset="0"/>
              </a:rPr>
              <a:t>5</a:t>
            </a:r>
          </a:p>
        </p:txBody>
      </p:sp>
      <p:sp>
        <p:nvSpPr>
          <p:cNvPr id="8208" name="AutoShape 16"/>
          <p:cNvSpPr>
            <a:spLocks noChangeArrowheads="1"/>
          </p:cNvSpPr>
          <p:nvPr/>
        </p:nvSpPr>
        <p:spPr bwMode="auto">
          <a:xfrm>
            <a:off x="1725613" y="4103688"/>
            <a:ext cx="377825" cy="263525"/>
          </a:xfrm>
          <a:custGeom>
            <a:avLst/>
            <a:gdLst>
              <a:gd name="G0" fmla="min 1050 735"/>
              <a:gd name="G1" fmla="*/ 34464 1050 1"/>
              <a:gd name="G2" fmla="*/ G1 1 G0"/>
              <a:gd name="G3" fmla="+- 0 0 50000"/>
              <a:gd name="G4" fmla="+- G2 0 50000"/>
              <a:gd name="G5" fmla="?: G4 50000 G2"/>
              <a:gd name="G6" fmla="?: G3 0 G4"/>
              <a:gd name="G7" fmla="*/ G0 G6 1"/>
              <a:gd name="G8" fmla="*/ G7 1 34464"/>
              <a:gd name="G9" fmla="+- 1050 0 G8"/>
              <a:gd name="G10" fmla="+- G9 1050 0"/>
              <a:gd name="G11" fmla="*/ G10 1 2"/>
              <a:gd name="G12" fmla="*/ G9 1 2"/>
              <a:gd name="G13" fmla="*/ 735 1 2"/>
              <a:gd name="G14" fmla="+- 735 0 0"/>
              <a:gd name="G15" fmla="+- 105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066" y="0"/>
                </a:lnTo>
                <a:lnTo>
                  <a:pt x="1050" y="368"/>
                </a:lnTo>
                <a:lnTo>
                  <a:pt x="1066" y="735"/>
                </a:lnTo>
                <a:lnTo>
                  <a:pt x="0" y="73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80" cap="flat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hangingPunct="1">
              <a:lnSpc>
                <a:spcPct val="90000"/>
              </a:lnSpc>
            </a:pPr>
            <a:r>
              <a:rPr lang="en-US" altLang="en-US" sz="1600" b="1">
                <a:solidFill>
                  <a:srgbClr val="FFFFFF"/>
                </a:solidFill>
                <a:latin typeface="Calibri" panose="020F0502020204030204" pitchFamily="34" charset="0"/>
                <a:cs typeface="DejaVu Sans" charset="0"/>
              </a:rPr>
              <a:t>6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365125" y="1006475"/>
            <a:ext cx="8047038" cy="301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69840" rIns="0" bIns="0"/>
          <a:lstStyle>
            <a:lvl1pPr marL="433388" indent="-430213">
              <a:tabLst>
                <a:tab pos="433388" algn="l"/>
                <a:tab pos="890588" algn="l"/>
                <a:tab pos="1347788" algn="l"/>
                <a:tab pos="1804988" algn="l"/>
                <a:tab pos="2262188" algn="l"/>
                <a:tab pos="2719388" algn="l"/>
                <a:tab pos="3176588" algn="l"/>
                <a:tab pos="3633788" algn="l"/>
                <a:tab pos="4090988" algn="l"/>
                <a:tab pos="4548188" algn="l"/>
                <a:tab pos="5005388" algn="l"/>
                <a:tab pos="5462588" algn="l"/>
                <a:tab pos="5919788" algn="l"/>
                <a:tab pos="6376988" algn="l"/>
                <a:tab pos="6834188" algn="l"/>
                <a:tab pos="7291388" algn="l"/>
                <a:tab pos="7748588" algn="l"/>
                <a:tab pos="8205788" algn="l"/>
                <a:tab pos="8662988" algn="l"/>
                <a:tab pos="9120188" algn="l"/>
                <a:tab pos="9577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tabLst>
                <a:tab pos="433388" algn="l"/>
                <a:tab pos="890588" algn="l"/>
                <a:tab pos="1347788" algn="l"/>
                <a:tab pos="1804988" algn="l"/>
                <a:tab pos="2262188" algn="l"/>
                <a:tab pos="2719388" algn="l"/>
                <a:tab pos="3176588" algn="l"/>
                <a:tab pos="3633788" algn="l"/>
                <a:tab pos="4090988" algn="l"/>
                <a:tab pos="4548188" algn="l"/>
                <a:tab pos="5005388" algn="l"/>
                <a:tab pos="5462588" algn="l"/>
                <a:tab pos="5919788" algn="l"/>
                <a:tab pos="6376988" algn="l"/>
                <a:tab pos="6834188" algn="l"/>
                <a:tab pos="7291388" algn="l"/>
                <a:tab pos="7748588" algn="l"/>
                <a:tab pos="8205788" algn="l"/>
                <a:tab pos="8662988" algn="l"/>
                <a:tab pos="9120188" algn="l"/>
                <a:tab pos="9577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tabLst>
                <a:tab pos="433388" algn="l"/>
                <a:tab pos="890588" algn="l"/>
                <a:tab pos="1347788" algn="l"/>
                <a:tab pos="1804988" algn="l"/>
                <a:tab pos="2262188" algn="l"/>
                <a:tab pos="2719388" algn="l"/>
                <a:tab pos="3176588" algn="l"/>
                <a:tab pos="3633788" algn="l"/>
                <a:tab pos="4090988" algn="l"/>
                <a:tab pos="4548188" algn="l"/>
                <a:tab pos="5005388" algn="l"/>
                <a:tab pos="5462588" algn="l"/>
                <a:tab pos="5919788" algn="l"/>
                <a:tab pos="6376988" algn="l"/>
                <a:tab pos="6834188" algn="l"/>
                <a:tab pos="7291388" algn="l"/>
                <a:tab pos="7748588" algn="l"/>
                <a:tab pos="8205788" algn="l"/>
                <a:tab pos="8662988" algn="l"/>
                <a:tab pos="9120188" algn="l"/>
                <a:tab pos="9577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tabLst>
                <a:tab pos="433388" algn="l"/>
                <a:tab pos="890588" algn="l"/>
                <a:tab pos="1347788" algn="l"/>
                <a:tab pos="1804988" algn="l"/>
                <a:tab pos="2262188" algn="l"/>
                <a:tab pos="2719388" algn="l"/>
                <a:tab pos="3176588" algn="l"/>
                <a:tab pos="3633788" algn="l"/>
                <a:tab pos="4090988" algn="l"/>
                <a:tab pos="4548188" algn="l"/>
                <a:tab pos="5005388" algn="l"/>
                <a:tab pos="5462588" algn="l"/>
                <a:tab pos="5919788" algn="l"/>
                <a:tab pos="6376988" algn="l"/>
                <a:tab pos="6834188" algn="l"/>
                <a:tab pos="7291388" algn="l"/>
                <a:tab pos="7748588" algn="l"/>
                <a:tab pos="8205788" algn="l"/>
                <a:tab pos="8662988" algn="l"/>
                <a:tab pos="9120188" algn="l"/>
                <a:tab pos="9577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tabLst>
                <a:tab pos="433388" algn="l"/>
                <a:tab pos="890588" algn="l"/>
                <a:tab pos="1347788" algn="l"/>
                <a:tab pos="1804988" algn="l"/>
                <a:tab pos="2262188" algn="l"/>
                <a:tab pos="2719388" algn="l"/>
                <a:tab pos="3176588" algn="l"/>
                <a:tab pos="3633788" algn="l"/>
                <a:tab pos="4090988" algn="l"/>
                <a:tab pos="4548188" algn="l"/>
                <a:tab pos="5005388" algn="l"/>
                <a:tab pos="5462588" algn="l"/>
                <a:tab pos="5919788" algn="l"/>
                <a:tab pos="6376988" algn="l"/>
                <a:tab pos="6834188" algn="l"/>
                <a:tab pos="7291388" algn="l"/>
                <a:tab pos="7748588" algn="l"/>
                <a:tab pos="8205788" algn="l"/>
                <a:tab pos="8662988" algn="l"/>
                <a:tab pos="9120188" algn="l"/>
                <a:tab pos="9577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3388" algn="l"/>
                <a:tab pos="890588" algn="l"/>
                <a:tab pos="1347788" algn="l"/>
                <a:tab pos="1804988" algn="l"/>
                <a:tab pos="2262188" algn="l"/>
                <a:tab pos="2719388" algn="l"/>
                <a:tab pos="3176588" algn="l"/>
                <a:tab pos="3633788" algn="l"/>
                <a:tab pos="4090988" algn="l"/>
                <a:tab pos="4548188" algn="l"/>
                <a:tab pos="5005388" algn="l"/>
                <a:tab pos="5462588" algn="l"/>
                <a:tab pos="5919788" algn="l"/>
                <a:tab pos="6376988" algn="l"/>
                <a:tab pos="6834188" algn="l"/>
                <a:tab pos="7291388" algn="l"/>
                <a:tab pos="7748588" algn="l"/>
                <a:tab pos="8205788" algn="l"/>
                <a:tab pos="8662988" algn="l"/>
                <a:tab pos="9120188" algn="l"/>
                <a:tab pos="9577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3388" algn="l"/>
                <a:tab pos="890588" algn="l"/>
                <a:tab pos="1347788" algn="l"/>
                <a:tab pos="1804988" algn="l"/>
                <a:tab pos="2262188" algn="l"/>
                <a:tab pos="2719388" algn="l"/>
                <a:tab pos="3176588" algn="l"/>
                <a:tab pos="3633788" algn="l"/>
                <a:tab pos="4090988" algn="l"/>
                <a:tab pos="4548188" algn="l"/>
                <a:tab pos="5005388" algn="l"/>
                <a:tab pos="5462588" algn="l"/>
                <a:tab pos="5919788" algn="l"/>
                <a:tab pos="6376988" algn="l"/>
                <a:tab pos="6834188" algn="l"/>
                <a:tab pos="7291388" algn="l"/>
                <a:tab pos="7748588" algn="l"/>
                <a:tab pos="8205788" algn="l"/>
                <a:tab pos="8662988" algn="l"/>
                <a:tab pos="9120188" algn="l"/>
                <a:tab pos="9577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3388" algn="l"/>
                <a:tab pos="890588" algn="l"/>
                <a:tab pos="1347788" algn="l"/>
                <a:tab pos="1804988" algn="l"/>
                <a:tab pos="2262188" algn="l"/>
                <a:tab pos="2719388" algn="l"/>
                <a:tab pos="3176588" algn="l"/>
                <a:tab pos="3633788" algn="l"/>
                <a:tab pos="4090988" algn="l"/>
                <a:tab pos="4548188" algn="l"/>
                <a:tab pos="5005388" algn="l"/>
                <a:tab pos="5462588" algn="l"/>
                <a:tab pos="5919788" algn="l"/>
                <a:tab pos="6376988" algn="l"/>
                <a:tab pos="6834188" algn="l"/>
                <a:tab pos="7291388" algn="l"/>
                <a:tab pos="7748588" algn="l"/>
                <a:tab pos="8205788" algn="l"/>
                <a:tab pos="8662988" algn="l"/>
                <a:tab pos="9120188" algn="l"/>
                <a:tab pos="9577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3388" algn="l"/>
                <a:tab pos="890588" algn="l"/>
                <a:tab pos="1347788" algn="l"/>
                <a:tab pos="1804988" algn="l"/>
                <a:tab pos="2262188" algn="l"/>
                <a:tab pos="2719388" algn="l"/>
                <a:tab pos="3176588" algn="l"/>
                <a:tab pos="3633788" algn="l"/>
                <a:tab pos="4090988" algn="l"/>
                <a:tab pos="4548188" algn="l"/>
                <a:tab pos="5005388" algn="l"/>
                <a:tab pos="5462588" algn="l"/>
                <a:tab pos="5919788" algn="l"/>
                <a:tab pos="6376988" algn="l"/>
                <a:tab pos="6834188" algn="l"/>
                <a:tab pos="7291388" algn="l"/>
                <a:tab pos="7748588" algn="l"/>
                <a:tab pos="8205788" algn="l"/>
                <a:tab pos="8662988" algn="l"/>
                <a:tab pos="9120188" algn="l"/>
                <a:tab pos="9577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 hangingPunct="1">
              <a:lnSpc>
                <a:spcPct val="83000"/>
              </a:lnSpc>
              <a:spcBef>
                <a:spcPts val="24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dirty="0" smtClean="0">
                <a:solidFill>
                  <a:srgbClr val="5F5F5F"/>
                </a:solidFill>
                <a:latin typeface="Calibri" panose="020F0502020204030204" pitchFamily="34" charset="0"/>
              </a:rPr>
              <a:t>"</a:t>
            </a:r>
            <a:r>
              <a:rPr lang="en-US" altLang="en-US" sz="2200" b="1" dirty="0" smtClean="0">
                <a:solidFill>
                  <a:srgbClr val="5F5F5F"/>
                </a:solidFill>
                <a:latin typeface="Calibri" panose="020F0502020204030204" pitchFamily="34" charset="0"/>
              </a:rPr>
              <a:t>YAML</a:t>
            </a:r>
            <a:r>
              <a:rPr lang="en-US" altLang="en-US" sz="2200" dirty="0" smtClean="0">
                <a:solidFill>
                  <a:srgbClr val="5F5F5F"/>
                </a:solidFill>
                <a:latin typeface="Calibri" panose="020F0502020204030204" pitchFamily="34" charset="0"/>
              </a:rPr>
              <a:t>" </a:t>
            </a:r>
            <a:r>
              <a:rPr lang="en-US" altLang="en-US" sz="2200" dirty="0">
                <a:solidFill>
                  <a:srgbClr val="5F5F5F"/>
                </a:solidFill>
                <a:latin typeface="Calibri" panose="020F0502020204030204" pitchFamily="34" charset="0"/>
              </a:rPr>
              <a:t>stands for "Yet Another Markup Language", but it was </a:t>
            </a:r>
            <a:r>
              <a:rPr lang="en-US" altLang="en-US" sz="2200" dirty="0" smtClean="0">
                <a:solidFill>
                  <a:srgbClr val="5F5F5F"/>
                </a:solidFill>
                <a:latin typeface="Calibri" panose="020F0502020204030204" pitchFamily="34" charset="0"/>
              </a:rPr>
              <a:t>later </a:t>
            </a:r>
            <a:r>
              <a:rPr lang="en-US" altLang="en-US" sz="2200" dirty="0">
                <a:solidFill>
                  <a:srgbClr val="5F5F5F"/>
                </a:solidFill>
                <a:latin typeface="Calibri" panose="020F0502020204030204" pitchFamily="34" charset="0"/>
              </a:rPr>
              <a:t>changed to the recursive acronym “Yet </a:t>
            </a:r>
            <a:r>
              <a:rPr lang="en-US" altLang="en-US" sz="2200" dirty="0" err="1">
                <a:solidFill>
                  <a:srgbClr val="5F5F5F"/>
                </a:solidFill>
                <a:latin typeface="Calibri" panose="020F0502020204030204" pitchFamily="34" charset="0"/>
              </a:rPr>
              <a:t>Ain't</a:t>
            </a:r>
            <a:r>
              <a:rPr lang="en-US" altLang="en-US" sz="2200" dirty="0">
                <a:solidFill>
                  <a:srgbClr val="5F5F5F"/>
                </a:solidFill>
                <a:latin typeface="Calibri" panose="020F0502020204030204" pitchFamily="34" charset="0"/>
              </a:rPr>
              <a:t> Markup Language"</a:t>
            </a:r>
          </a:p>
          <a:p>
            <a:pPr marL="215900" indent="-212725" hangingPunct="1">
              <a:lnSpc>
                <a:spcPct val="75000"/>
              </a:lnSpc>
              <a:spcBef>
                <a:spcPts val="24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b="1" dirty="0">
                <a:solidFill>
                  <a:srgbClr val="5F5F5F"/>
                </a:solidFill>
                <a:latin typeface="Calibri" panose="020F0502020204030204" pitchFamily="34" charset="0"/>
              </a:rPr>
              <a:t>YAML</a:t>
            </a:r>
            <a:r>
              <a:rPr lang="en-US" altLang="en-US" sz="2200" dirty="0">
                <a:solidFill>
                  <a:srgbClr val="5F5F5F"/>
                </a:solidFill>
                <a:latin typeface="Calibri" panose="020F0502020204030204" pitchFamily="34" charset="0"/>
              </a:rPr>
              <a:t> is a data-serialization language</a:t>
            </a:r>
            <a:r>
              <a:rPr lang="en-US" altLang="en-US" sz="2200" dirty="0" smtClean="0">
                <a:solidFill>
                  <a:srgbClr val="5F5F5F"/>
                </a:solidFill>
                <a:latin typeface="Calibri" panose="020F0502020204030204" pitchFamily="34" charset="0"/>
              </a:rPr>
              <a:t>.</a:t>
            </a:r>
            <a:endParaRPr lang="en-US" altLang="en-US" sz="2200" dirty="0">
              <a:solidFill>
                <a:srgbClr val="5F5F5F"/>
              </a:solidFill>
              <a:latin typeface="Calibri" panose="020F0502020204030204" pitchFamily="34" charset="0"/>
            </a:endParaRPr>
          </a:p>
          <a:p>
            <a:pPr marL="215900" indent="-212725" hangingPunct="1">
              <a:lnSpc>
                <a:spcPct val="75000"/>
              </a:lnSpc>
              <a:spcBef>
                <a:spcPts val="24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b="1" dirty="0">
                <a:solidFill>
                  <a:srgbClr val="5F5F5F"/>
                </a:solidFill>
                <a:latin typeface="Calibri" panose="020F0502020204030204" pitchFamily="34" charset="0"/>
              </a:rPr>
              <a:t>YAML</a:t>
            </a:r>
            <a:r>
              <a:rPr lang="en-US" altLang="en-US" sz="2200" dirty="0">
                <a:solidFill>
                  <a:srgbClr val="5F5F5F"/>
                </a:solidFill>
                <a:latin typeface="Calibri" panose="020F0502020204030204" pitchFamily="34" charset="0"/>
              </a:rPr>
              <a:t> 1.2 is in compliance with JSON as an official subset, meaning that most JSON documents can be parsed to YAML.</a:t>
            </a:r>
          </a:p>
          <a:p>
            <a:pPr marL="215900" indent="-212725" hangingPunct="1">
              <a:lnSpc>
                <a:spcPct val="75000"/>
              </a:lnSpc>
              <a:spcBef>
                <a:spcPts val="24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b="1" dirty="0">
                <a:solidFill>
                  <a:srgbClr val="5F5F5F"/>
                </a:solidFill>
                <a:latin typeface="Calibri" panose="020F0502020204030204" pitchFamily="34" charset="0"/>
              </a:rPr>
              <a:t>YAML</a:t>
            </a:r>
            <a:r>
              <a:rPr lang="en-US" altLang="en-US" sz="2200" dirty="0">
                <a:solidFill>
                  <a:srgbClr val="5F5F5F"/>
                </a:solidFill>
                <a:latin typeface="Calibri" panose="020F0502020204030204" pitchFamily="34" charset="0"/>
              </a:rPr>
              <a:t> achieves easy inspection of data's structures by using indentation-based scoping (similar to Python).</a:t>
            </a:r>
          </a:p>
          <a:p>
            <a:pPr marL="215900" indent="-212725" hangingPunct="1">
              <a:lnSpc>
                <a:spcPct val="75000"/>
              </a:lnSpc>
              <a:spcBef>
                <a:spcPts val="24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b="1" dirty="0">
                <a:solidFill>
                  <a:srgbClr val="5F5F5F"/>
                </a:solidFill>
                <a:latin typeface="Calibri" panose="020F0502020204030204" pitchFamily="34" charset="0"/>
              </a:rPr>
              <a:t>YAML</a:t>
            </a:r>
            <a:r>
              <a:rPr lang="en-US" altLang="en-US" sz="2200" dirty="0">
                <a:solidFill>
                  <a:srgbClr val="5F5F5F"/>
                </a:solidFill>
                <a:latin typeface="Calibri" panose="020F0502020204030204" pitchFamily="34" charset="0"/>
              </a:rPr>
              <a:t> documents are basically a collection of key-value pairs.</a:t>
            </a:r>
          </a:p>
          <a:p>
            <a:pPr marL="215900" indent="-212725" hangingPunct="1">
              <a:lnSpc>
                <a:spcPct val="75000"/>
              </a:lnSpc>
              <a:spcBef>
                <a:spcPts val="24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b="1" dirty="0">
                <a:solidFill>
                  <a:srgbClr val="5F5F5F"/>
                </a:solidFill>
                <a:latin typeface="Calibri" panose="020F0502020204030204" pitchFamily="34" charset="0"/>
              </a:rPr>
              <a:t>YAML</a:t>
            </a:r>
            <a:r>
              <a:rPr lang="en-US" altLang="en-US" sz="2200" dirty="0">
                <a:solidFill>
                  <a:srgbClr val="5F5F5F"/>
                </a:solidFill>
                <a:latin typeface="Calibri" panose="020F0502020204030204" pitchFamily="34" charset="0"/>
              </a:rPr>
              <a:t> is easily readable by humans. </a:t>
            </a:r>
            <a:br>
              <a:rPr lang="en-US" altLang="en-US" sz="2200" dirty="0">
                <a:solidFill>
                  <a:srgbClr val="5F5F5F"/>
                </a:solidFill>
                <a:latin typeface="Calibri" panose="020F0502020204030204" pitchFamily="34" charset="0"/>
              </a:rPr>
            </a:br>
            <a:endParaRPr lang="en-US" altLang="en-US" sz="2200" dirty="0">
              <a:solidFill>
                <a:srgbClr val="5F5F5F"/>
              </a:solidFill>
              <a:latin typeface="Calibri" panose="020F0502020204030204" pitchFamily="34" charset="0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65125" y="71438"/>
            <a:ext cx="5761038" cy="59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314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>
              <a:lnSpc>
                <a:spcPct val="83000"/>
              </a:lnSpc>
              <a:buClrTx/>
              <a:buFontTx/>
              <a:buNone/>
            </a:pPr>
            <a:r>
              <a:rPr lang="en-US" altLang="en-US" sz="4000" b="1">
                <a:solidFill>
                  <a:srgbClr val="5F5F5F"/>
                </a:solidFill>
                <a:latin typeface="Calibri" panose="020F0502020204030204" pitchFamily="34" charset="0"/>
              </a:rPr>
              <a:t>Introduction to YAML</a:t>
            </a:r>
          </a:p>
        </p:txBody>
      </p:sp>
      <p:sp>
        <p:nvSpPr>
          <p:cNvPr id="9219" name="WordArt 3"/>
          <p:cNvSpPr>
            <a:spLocks noChangeArrowheads="1" noChangeShapeType="1" noTextEdit="1"/>
          </p:cNvSpPr>
          <p:nvPr/>
        </p:nvSpPr>
        <p:spPr bwMode="auto">
          <a:xfrm>
            <a:off x="8410575" y="5275263"/>
            <a:ext cx="1244600" cy="252412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23222"/>
              </a:avLst>
            </a:prstTxWarp>
          </a:bodyPr>
          <a:lstStyle/>
          <a:p>
            <a:pPr algn="ctr"/>
            <a:r>
              <a:rPr lang="en-US" sz="1990"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152735" dir="2700000" algn="ctr" rotWithShape="0">
                    <a:srgbClr val="868686"/>
                  </a:outerShdw>
                </a:effectLst>
                <a:latin typeface="Arial Black" panose="020B0A04020102020204" pitchFamily="34" charset="0"/>
              </a:rPr>
              <a:t>Umesh Worlikar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512763" y="803275"/>
            <a:ext cx="7315200" cy="186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69840" rIns="0" bIns="0"/>
          <a:lstStyle>
            <a:lvl1pPr marL="215900" indent="-21590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 hangingPunct="1">
              <a:lnSpc>
                <a:spcPct val="83000"/>
              </a:lnSpc>
              <a:spcBef>
                <a:spcPts val="24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b="1">
                <a:solidFill>
                  <a:srgbClr val="5F5F5F"/>
                </a:solidFill>
                <a:latin typeface="Calibri" panose="020F0502020204030204" pitchFamily="34" charset="0"/>
              </a:rPr>
              <a:t>YAML</a:t>
            </a:r>
            <a:r>
              <a:rPr lang="en-US" altLang="en-US" sz="2200">
                <a:solidFill>
                  <a:srgbClr val="5F5F5F"/>
                </a:solidFill>
                <a:latin typeface="Calibri" panose="020F0502020204030204" pitchFamily="34" charset="0"/>
              </a:rPr>
              <a:t> files should end in .yaml.</a:t>
            </a:r>
          </a:p>
          <a:p>
            <a:pPr hangingPunct="1">
              <a:lnSpc>
                <a:spcPct val="75000"/>
              </a:lnSpc>
              <a:spcBef>
                <a:spcPts val="24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b="1">
                <a:solidFill>
                  <a:srgbClr val="5F5F5F"/>
                </a:solidFill>
                <a:latin typeface="Calibri" panose="020F0502020204030204" pitchFamily="34" charset="0"/>
              </a:rPr>
              <a:t>YAML</a:t>
            </a:r>
            <a:r>
              <a:rPr lang="en-US" altLang="en-US" sz="2200">
                <a:solidFill>
                  <a:srgbClr val="5F5F5F"/>
                </a:solidFill>
                <a:latin typeface="Calibri" panose="020F0502020204030204" pitchFamily="34" charset="0"/>
              </a:rPr>
              <a:t> is case sensitive.</a:t>
            </a:r>
          </a:p>
          <a:p>
            <a:pPr hangingPunct="1">
              <a:lnSpc>
                <a:spcPct val="75000"/>
              </a:lnSpc>
              <a:spcBef>
                <a:spcPts val="24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b="1">
                <a:solidFill>
                  <a:srgbClr val="5F5F5F"/>
                </a:solidFill>
                <a:latin typeface="Calibri" panose="020F0502020204030204" pitchFamily="34" charset="0"/>
              </a:rPr>
              <a:t>YAML</a:t>
            </a:r>
            <a:r>
              <a:rPr lang="en-US" altLang="en-US" sz="2200">
                <a:solidFill>
                  <a:srgbClr val="5F5F5F"/>
                </a:solidFill>
                <a:latin typeface="Calibri" panose="020F0502020204030204" pitchFamily="34" charset="0"/>
              </a:rPr>
              <a:t> does not allow the use of tabs. </a:t>
            </a:r>
            <a:br>
              <a:rPr lang="en-US" altLang="en-US" sz="2200">
                <a:solidFill>
                  <a:srgbClr val="5F5F5F"/>
                </a:solidFill>
                <a:latin typeface="Calibri" panose="020F0502020204030204" pitchFamily="34" charset="0"/>
              </a:rPr>
            </a:br>
            <a:r>
              <a:rPr lang="en-US" altLang="en-US" sz="2200">
                <a:solidFill>
                  <a:srgbClr val="5F5F5F"/>
                </a:solidFill>
                <a:latin typeface="Calibri" panose="020F0502020204030204" pitchFamily="34" charset="0"/>
              </a:rPr>
              <a:t>Spaces are used instead as tabs are not universally supported.</a:t>
            </a:r>
            <a:br>
              <a:rPr lang="en-US" altLang="en-US" sz="2200">
                <a:solidFill>
                  <a:srgbClr val="5F5F5F"/>
                </a:solidFill>
                <a:latin typeface="Calibri" panose="020F0502020204030204" pitchFamily="34" charset="0"/>
              </a:rPr>
            </a:br>
            <a:endParaRPr lang="en-US" altLang="en-US" sz="2200">
              <a:solidFill>
                <a:srgbClr val="5F5F5F"/>
              </a:solidFill>
              <a:latin typeface="Calibri" panose="020F0502020204030204" pitchFamily="34" charset="0"/>
            </a:endParaRP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65125" y="58738"/>
            <a:ext cx="5761038" cy="59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0548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>
              <a:lnSpc>
                <a:spcPct val="83000"/>
              </a:lnSpc>
              <a:buClrTx/>
              <a:buFontTx/>
              <a:buNone/>
            </a:pPr>
            <a:r>
              <a:rPr lang="en-US" altLang="en-US" sz="2800" b="1">
                <a:solidFill>
                  <a:srgbClr val="5F5F5F"/>
                </a:solidFill>
                <a:latin typeface="Calibri" panose="020F0502020204030204" pitchFamily="34" charset="0"/>
              </a:rPr>
              <a:t>YAML Basic Rules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57200" y="2735263"/>
            <a:ext cx="6675438" cy="59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0548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>
              <a:lnSpc>
                <a:spcPct val="83000"/>
              </a:lnSpc>
              <a:buClrTx/>
              <a:buFontTx/>
              <a:buNone/>
            </a:pPr>
            <a:r>
              <a:rPr lang="en-US" altLang="en-US" sz="2800" b="1">
                <a:solidFill>
                  <a:srgbClr val="5F5F5F"/>
                </a:solidFill>
                <a:latin typeface="Calibri" panose="020F0502020204030204" pitchFamily="34" charset="0"/>
              </a:rPr>
              <a:t>YAML Basic Data Type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39763" y="3389313"/>
            <a:ext cx="6675437" cy="161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69840" rIns="0" bIns="0"/>
          <a:lstStyle>
            <a:lvl1pPr marL="215900" indent="-21590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 hangingPunct="1">
              <a:lnSpc>
                <a:spcPct val="83000"/>
              </a:lnSpc>
              <a:spcBef>
                <a:spcPts val="24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b="1">
                <a:solidFill>
                  <a:srgbClr val="5F5F5F"/>
                </a:solidFill>
                <a:latin typeface="Calibri" panose="020F0502020204030204" pitchFamily="34" charset="0"/>
              </a:rPr>
              <a:t>Mappings</a:t>
            </a:r>
            <a:r>
              <a:rPr lang="en-US" altLang="en-US" sz="2200">
                <a:solidFill>
                  <a:srgbClr val="5F5F5F"/>
                </a:solidFill>
                <a:latin typeface="Calibri" panose="020F0502020204030204" pitchFamily="34" charset="0"/>
              </a:rPr>
              <a:t> (hashes / dictionaries)</a:t>
            </a:r>
          </a:p>
          <a:p>
            <a:pPr hangingPunct="1">
              <a:lnSpc>
                <a:spcPct val="75000"/>
              </a:lnSpc>
              <a:spcBef>
                <a:spcPts val="24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b="1">
                <a:solidFill>
                  <a:srgbClr val="5F5F5F"/>
                </a:solidFill>
                <a:latin typeface="Calibri" panose="020F0502020204030204" pitchFamily="34" charset="0"/>
              </a:rPr>
              <a:t>Sequences</a:t>
            </a:r>
            <a:r>
              <a:rPr lang="en-US" altLang="en-US" sz="2200">
                <a:solidFill>
                  <a:srgbClr val="5F5F5F"/>
                </a:solidFill>
                <a:latin typeface="Calibri" panose="020F0502020204030204" pitchFamily="34" charset="0"/>
              </a:rPr>
              <a:t> (arrays / lists)</a:t>
            </a:r>
          </a:p>
          <a:p>
            <a:pPr hangingPunct="1">
              <a:lnSpc>
                <a:spcPct val="75000"/>
              </a:lnSpc>
              <a:spcBef>
                <a:spcPts val="24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b="1">
                <a:solidFill>
                  <a:srgbClr val="5F5F5F"/>
                </a:solidFill>
                <a:latin typeface="Calibri" panose="020F0502020204030204" pitchFamily="34" charset="0"/>
              </a:rPr>
              <a:t>Scalars</a:t>
            </a:r>
            <a:r>
              <a:rPr lang="en-US" altLang="en-US" sz="2200">
                <a:solidFill>
                  <a:srgbClr val="5F5F5F"/>
                </a:solidFill>
                <a:latin typeface="Calibri" panose="020F0502020204030204" pitchFamily="34" charset="0"/>
              </a:rPr>
              <a:t> (strings / numbers)</a:t>
            </a:r>
            <a:br>
              <a:rPr lang="en-US" altLang="en-US" sz="2200">
                <a:solidFill>
                  <a:srgbClr val="5F5F5F"/>
                </a:solidFill>
                <a:latin typeface="Calibri" panose="020F0502020204030204" pitchFamily="34" charset="0"/>
              </a:rPr>
            </a:br>
            <a:endParaRPr lang="en-US" altLang="en-US" sz="2200">
              <a:solidFill>
                <a:srgbClr val="5F5F5F"/>
              </a:solidFill>
              <a:latin typeface="Calibri" panose="020F0502020204030204" pitchFamily="34" charset="0"/>
            </a:endParaRPr>
          </a:p>
        </p:txBody>
      </p:sp>
      <p:sp>
        <p:nvSpPr>
          <p:cNvPr id="10245" name="WordArt 5"/>
          <p:cNvSpPr>
            <a:spLocks noChangeArrowheads="1" noChangeShapeType="1" noTextEdit="1"/>
          </p:cNvSpPr>
          <p:nvPr/>
        </p:nvSpPr>
        <p:spPr bwMode="auto">
          <a:xfrm>
            <a:off x="8410575" y="5275263"/>
            <a:ext cx="1244600" cy="252412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23222"/>
              </a:avLst>
            </a:prstTxWarp>
          </a:bodyPr>
          <a:lstStyle/>
          <a:p>
            <a:pPr algn="ctr"/>
            <a:r>
              <a:rPr lang="en-US" sz="1990"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152735" dir="2700000" algn="ctr" rotWithShape="0">
                    <a:srgbClr val="868686"/>
                  </a:outerShdw>
                </a:effectLst>
                <a:latin typeface="Arial Black" panose="020B0A04020102020204" pitchFamily="34" charset="0"/>
              </a:rPr>
              <a:t>Umesh Worlikar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549275" y="1055688"/>
            <a:ext cx="8412163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69840" rIns="0" bIns="0"/>
          <a:lstStyle>
            <a:lvl1pPr marL="217488" indent="-214313">
              <a:tabLst>
                <a:tab pos="217488" algn="l"/>
                <a:tab pos="674688" algn="l"/>
                <a:tab pos="1131888" algn="l"/>
                <a:tab pos="1589088" algn="l"/>
                <a:tab pos="2046288" algn="l"/>
                <a:tab pos="2503488" algn="l"/>
                <a:tab pos="2960688" algn="l"/>
                <a:tab pos="3417888" algn="l"/>
                <a:tab pos="3875088" algn="l"/>
                <a:tab pos="4332288" algn="l"/>
                <a:tab pos="4789488" algn="l"/>
                <a:tab pos="5246688" algn="l"/>
                <a:tab pos="5703888" algn="l"/>
                <a:tab pos="6161088" algn="l"/>
                <a:tab pos="6618288" algn="l"/>
                <a:tab pos="7075488" algn="l"/>
                <a:tab pos="7532688" algn="l"/>
                <a:tab pos="7989888" algn="l"/>
                <a:tab pos="8447088" algn="l"/>
                <a:tab pos="8904288" algn="l"/>
                <a:tab pos="93614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tabLst>
                <a:tab pos="217488" algn="l"/>
                <a:tab pos="674688" algn="l"/>
                <a:tab pos="1131888" algn="l"/>
                <a:tab pos="1589088" algn="l"/>
                <a:tab pos="2046288" algn="l"/>
                <a:tab pos="2503488" algn="l"/>
                <a:tab pos="2960688" algn="l"/>
                <a:tab pos="3417888" algn="l"/>
                <a:tab pos="3875088" algn="l"/>
                <a:tab pos="4332288" algn="l"/>
                <a:tab pos="4789488" algn="l"/>
                <a:tab pos="5246688" algn="l"/>
                <a:tab pos="5703888" algn="l"/>
                <a:tab pos="6161088" algn="l"/>
                <a:tab pos="6618288" algn="l"/>
                <a:tab pos="7075488" algn="l"/>
                <a:tab pos="7532688" algn="l"/>
                <a:tab pos="7989888" algn="l"/>
                <a:tab pos="8447088" algn="l"/>
                <a:tab pos="8904288" algn="l"/>
                <a:tab pos="93614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tabLst>
                <a:tab pos="217488" algn="l"/>
                <a:tab pos="674688" algn="l"/>
                <a:tab pos="1131888" algn="l"/>
                <a:tab pos="1589088" algn="l"/>
                <a:tab pos="2046288" algn="l"/>
                <a:tab pos="2503488" algn="l"/>
                <a:tab pos="2960688" algn="l"/>
                <a:tab pos="3417888" algn="l"/>
                <a:tab pos="3875088" algn="l"/>
                <a:tab pos="4332288" algn="l"/>
                <a:tab pos="4789488" algn="l"/>
                <a:tab pos="5246688" algn="l"/>
                <a:tab pos="5703888" algn="l"/>
                <a:tab pos="6161088" algn="l"/>
                <a:tab pos="6618288" algn="l"/>
                <a:tab pos="7075488" algn="l"/>
                <a:tab pos="7532688" algn="l"/>
                <a:tab pos="7989888" algn="l"/>
                <a:tab pos="8447088" algn="l"/>
                <a:tab pos="8904288" algn="l"/>
                <a:tab pos="93614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tabLst>
                <a:tab pos="217488" algn="l"/>
                <a:tab pos="674688" algn="l"/>
                <a:tab pos="1131888" algn="l"/>
                <a:tab pos="1589088" algn="l"/>
                <a:tab pos="2046288" algn="l"/>
                <a:tab pos="2503488" algn="l"/>
                <a:tab pos="2960688" algn="l"/>
                <a:tab pos="3417888" algn="l"/>
                <a:tab pos="3875088" algn="l"/>
                <a:tab pos="4332288" algn="l"/>
                <a:tab pos="4789488" algn="l"/>
                <a:tab pos="5246688" algn="l"/>
                <a:tab pos="5703888" algn="l"/>
                <a:tab pos="6161088" algn="l"/>
                <a:tab pos="6618288" algn="l"/>
                <a:tab pos="7075488" algn="l"/>
                <a:tab pos="7532688" algn="l"/>
                <a:tab pos="7989888" algn="l"/>
                <a:tab pos="8447088" algn="l"/>
                <a:tab pos="8904288" algn="l"/>
                <a:tab pos="93614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tabLst>
                <a:tab pos="217488" algn="l"/>
                <a:tab pos="674688" algn="l"/>
                <a:tab pos="1131888" algn="l"/>
                <a:tab pos="1589088" algn="l"/>
                <a:tab pos="2046288" algn="l"/>
                <a:tab pos="2503488" algn="l"/>
                <a:tab pos="2960688" algn="l"/>
                <a:tab pos="3417888" algn="l"/>
                <a:tab pos="3875088" algn="l"/>
                <a:tab pos="4332288" algn="l"/>
                <a:tab pos="4789488" algn="l"/>
                <a:tab pos="5246688" algn="l"/>
                <a:tab pos="5703888" algn="l"/>
                <a:tab pos="6161088" algn="l"/>
                <a:tab pos="6618288" algn="l"/>
                <a:tab pos="7075488" algn="l"/>
                <a:tab pos="7532688" algn="l"/>
                <a:tab pos="7989888" algn="l"/>
                <a:tab pos="8447088" algn="l"/>
                <a:tab pos="8904288" algn="l"/>
                <a:tab pos="93614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7488" algn="l"/>
                <a:tab pos="674688" algn="l"/>
                <a:tab pos="1131888" algn="l"/>
                <a:tab pos="1589088" algn="l"/>
                <a:tab pos="2046288" algn="l"/>
                <a:tab pos="2503488" algn="l"/>
                <a:tab pos="2960688" algn="l"/>
                <a:tab pos="3417888" algn="l"/>
                <a:tab pos="3875088" algn="l"/>
                <a:tab pos="4332288" algn="l"/>
                <a:tab pos="4789488" algn="l"/>
                <a:tab pos="5246688" algn="l"/>
                <a:tab pos="5703888" algn="l"/>
                <a:tab pos="6161088" algn="l"/>
                <a:tab pos="6618288" algn="l"/>
                <a:tab pos="7075488" algn="l"/>
                <a:tab pos="7532688" algn="l"/>
                <a:tab pos="7989888" algn="l"/>
                <a:tab pos="8447088" algn="l"/>
                <a:tab pos="8904288" algn="l"/>
                <a:tab pos="93614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7488" algn="l"/>
                <a:tab pos="674688" algn="l"/>
                <a:tab pos="1131888" algn="l"/>
                <a:tab pos="1589088" algn="l"/>
                <a:tab pos="2046288" algn="l"/>
                <a:tab pos="2503488" algn="l"/>
                <a:tab pos="2960688" algn="l"/>
                <a:tab pos="3417888" algn="l"/>
                <a:tab pos="3875088" algn="l"/>
                <a:tab pos="4332288" algn="l"/>
                <a:tab pos="4789488" algn="l"/>
                <a:tab pos="5246688" algn="l"/>
                <a:tab pos="5703888" algn="l"/>
                <a:tab pos="6161088" algn="l"/>
                <a:tab pos="6618288" algn="l"/>
                <a:tab pos="7075488" algn="l"/>
                <a:tab pos="7532688" algn="l"/>
                <a:tab pos="7989888" algn="l"/>
                <a:tab pos="8447088" algn="l"/>
                <a:tab pos="8904288" algn="l"/>
                <a:tab pos="93614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7488" algn="l"/>
                <a:tab pos="674688" algn="l"/>
                <a:tab pos="1131888" algn="l"/>
                <a:tab pos="1589088" algn="l"/>
                <a:tab pos="2046288" algn="l"/>
                <a:tab pos="2503488" algn="l"/>
                <a:tab pos="2960688" algn="l"/>
                <a:tab pos="3417888" algn="l"/>
                <a:tab pos="3875088" algn="l"/>
                <a:tab pos="4332288" algn="l"/>
                <a:tab pos="4789488" algn="l"/>
                <a:tab pos="5246688" algn="l"/>
                <a:tab pos="5703888" algn="l"/>
                <a:tab pos="6161088" algn="l"/>
                <a:tab pos="6618288" algn="l"/>
                <a:tab pos="7075488" algn="l"/>
                <a:tab pos="7532688" algn="l"/>
                <a:tab pos="7989888" algn="l"/>
                <a:tab pos="8447088" algn="l"/>
                <a:tab pos="8904288" algn="l"/>
                <a:tab pos="93614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7488" algn="l"/>
                <a:tab pos="674688" algn="l"/>
                <a:tab pos="1131888" algn="l"/>
                <a:tab pos="1589088" algn="l"/>
                <a:tab pos="2046288" algn="l"/>
                <a:tab pos="2503488" algn="l"/>
                <a:tab pos="2960688" algn="l"/>
                <a:tab pos="3417888" algn="l"/>
                <a:tab pos="3875088" algn="l"/>
                <a:tab pos="4332288" algn="l"/>
                <a:tab pos="4789488" algn="l"/>
                <a:tab pos="5246688" algn="l"/>
                <a:tab pos="5703888" algn="l"/>
                <a:tab pos="6161088" algn="l"/>
                <a:tab pos="6618288" algn="l"/>
                <a:tab pos="7075488" algn="l"/>
                <a:tab pos="7532688" algn="l"/>
                <a:tab pos="7989888" algn="l"/>
                <a:tab pos="8447088" algn="l"/>
                <a:tab pos="8904288" algn="l"/>
                <a:tab pos="93614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 hangingPunct="1">
              <a:lnSpc>
                <a:spcPct val="83000"/>
              </a:lnSpc>
              <a:spcBef>
                <a:spcPts val="2400"/>
              </a:spcBef>
              <a:buClrTx/>
              <a:buSzPct val="45000"/>
              <a:buFontTx/>
              <a:buNone/>
            </a:pPr>
            <a:r>
              <a:rPr lang="en-US" altLang="en-US" sz="2200">
                <a:solidFill>
                  <a:srgbClr val="5F5F5F"/>
                </a:solidFill>
                <a:latin typeface="Calibri" panose="020F0502020204030204" pitchFamily="34" charset="0"/>
              </a:rPr>
              <a:t/>
            </a:r>
            <a:br>
              <a:rPr lang="en-US" altLang="en-US" sz="2200">
                <a:solidFill>
                  <a:srgbClr val="5F5F5F"/>
                </a:solidFill>
                <a:latin typeface="Calibri" panose="020F0502020204030204" pitchFamily="34" charset="0"/>
              </a:rPr>
            </a:br>
            <a:endParaRPr lang="en-US" altLang="en-US" sz="2200">
              <a:solidFill>
                <a:srgbClr val="5F5F5F"/>
              </a:solidFill>
              <a:latin typeface="Calibri" panose="020F0502020204030204" pitchFamily="34" charset="0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65125" y="93663"/>
            <a:ext cx="5761038" cy="59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314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>
              <a:lnSpc>
                <a:spcPct val="83000"/>
              </a:lnSpc>
              <a:buClrTx/>
              <a:buFontTx/>
              <a:buNone/>
            </a:pPr>
            <a:r>
              <a:rPr lang="en-US" altLang="en-US" sz="4000" b="1">
                <a:solidFill>
                  <a:srgbClr val="5F5F5F"/>
                </a:solidFill>
                <a:latin typeface="Calibri" panose="020F0502020204030204" pitchFamily="34" charset="0"/>
              </a:rPr>
              <a:t>YAML Example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65125" y="790575"/>
            <a:ext cx="7040563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i="1"/>
              <a:t>apiVersion: v1</a:t>
            </a:r>
          </a:p>
          <a:p>
            <a:pPr>
              <a:buClrTx/>
              <a:buFontTx/>
              <a:buNone/>
            </a:pPr>
            <a:r>
              <a:rPr lang="en-US" altLang="en-US" i="1"/>
              <a:t>kind: Service</a:t>
            </a:r>
          </a:p>
          <a:p>
            <a:pPr>
              <a:buClrTx/>
              <a:buFontTx/>
              <a:buNone/>
            </a:pPr>
            <a:r>
              <a:rPr lang="en-US" altLang="en-US" i="1"/>
              <a:t>metadata:</a:t>
            </a:r>
          </a:p>
          <a:p>
            <a:pPr>
              <a:buClrTx/>
              <a:buFontTx/>
              <a:buNone/>
            </a:pPr>
            <a:r>
              <a:rPr lang="en-US" altLang="en-US" i="1"/>
              <a:t>  name: redis-master</a:t>
            </a:r>
          </a:p>
          <a:p>
            <a:pPr>
              <a:buClrTx/>
              <a:buFontTx/>
              <a:buNone/>
            </a:pPr>
            <a:r>
              <a:rPr lang="en-US" altLang="en-US" i="1"/>
              <a:t>  labels:</a:t>
            </a:r>
          </a:p>
          <a:p>
            <a:pPr>
              <a:buClrTx/>
              <a:buFontTx/>
              <a:buNone/>
            </a:pPr>
            <a:r>
              <a:rPr lang="en-US" altLang="en-US" i="1"/>
              <a:t>    app: redis</a:t>
            </a:r>
          </a:p>
          <a:p>
            <a:pPr>
              <a:buClrTx/>
              <a:buFontTx/>
              <a:buNone/>
            </a:pPr>
            <a:r>
              <a:rPr lang="en-US" altLang="en-US" i="1"/>
              <a:t>    role: master</a:t>
            </a:r>
          </a:p>
          <a:p>
            <a:pPr>
              <a:buClrTx/>
              <a:buFontTx/>
              <a:buNone/>
            </a:pPr>
            <a:r>
              <a:rPr lang="en-US" altLang="en-US" i="1"/>
              <a:t>    tier: backend</a:t>
            </a:r>
          </a:p>
          <a:p>
            <a:pPr>
              <a:buClrTx/>
              <a:buFontTx/>
              <a:buNone/>
            </a:pPr>
            <a:r>
              <a:rPr lang="en-US" altLang="en-US" i="1"/>
              <a:t>spec:</a:t>
            </a:r>
          </a:p>
          <a:p>
            <a:pPr>
              <a:buClrTx/>
              <a:buFontTx/>
              <a:buNone/>
            </a:pPr>
            <a:r>
              <a:rPr lang="en-US" altLang="en-US" i="1"/>
              <a:t>  ports:</a:t>
            </a:r>
          </a:p>
          <a:p>
            <a:pPr>
              <a:buClrTx/>
              <a:buFontTx/>
              <a:buNone/>
            </a:pPr>
            <a:r>
              <a:rPr lang="en-US" altLang="en-US" i="1"/>
              <a:t>  - port: 6379</a:t>
            </a:r>
          </a:p>
          <a:p>
            <a:pPr>
              <a:buClrTx/>
              <a:buFontTx/>
              <a:buNone/>
            </a:pPr>
            <a:r>
              <a:rPr lang="en-US" altLang="en-US" i="1"/>
              <a:t>    targetPort: 6379</a:t>
            </a:r>
          </a:p>
          <a:p>
            <a:pPr>
              <a:buClrTx/>
              <a:buFontTx/>
              <a:buNone/>
            </a:pPr>
            <a:r>
              <a:rPr lang="en-US" altLang="en-US" i="1"/>
              <a:t>  selector:</a:t>
            </a:r>
          </a:p>
          <a:p>
            <a:pPr>
              <a:buClrTx/>
              <a:buFontTx/>
              <a:buNone/>
            </a:pPr>
            <a:r>
              <a:rPr lang="en-US" altLang="en-US" i="1"/>
              <a:t>    app: redis</a:t>
            </a:r>
          </a:p>
          <a:p>
            <a:pPr>
              <a:buClrTx/>
              <a:buFontTx/>
              <a:buNone/>
            </a:pPr>
            <a:r>
              <a:rPr lang="en-US" altLang="en-US" i="1"/>
              <a:t>    role: master</a:t>
            </a:r>
          </a:p>
          <a:p>
            <a:pPr>
              <a:buClrTx/>
              <a:buFontTx/>
              <a:buNone/>
            </a:pPr>
            <a:r>
              <a:rPr lang="en-US" altLang="en-US" i="1"/>
              <a:t>    tier: backend</a:t>
            </a:r>
          </a:p>
        </p:txBody>
      </p:sp>
      <p:sp>
        <p:nvSpPr>
          <p:cNvPr id="11268" name="WordArt 4"/>
          <p:cNvSpPr>
            <a:spLocks noChangeArrowheads="1" noChangeShapeType="1" noTextEdit="1"/>
          </p:cNvSpPr>
          <p:nvPr/>
        </p:nvSpPr>
        <p:spPr bwMode="auto">
          <a:xfrm>
            <a:off x="8410575" y="5275263"/>
            <a:ext cx="1244600" cy="252412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23222"/>
              </a:avLst>
            </a:prstTxWarp>
          </a:bodyPr>
          <a:lstStyle/>
          <a:p>
            <a:pPr algn="ctr"/>
            <a:r>
              <a:rPr lang="en-US" sz="1990"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152735" dir="2700000" algn="ctr" rotWithShape="0">
                    <a:srgbClr val="868686"/>
                  </a:outerShdw>
                </a:effectLst>
                <a:latin typeface="Arial Black" panose="020B0A04020102020204" pitchFamily="34" charset="0"/>
              </a:rPr>
              <a:t>Umesh Worlikar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549275" y="1055688"/>
            <a:ext cx="8412163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69840" rIns="0" bIns="0"/>
          <a:lstStyle>
            <a:lvl1pPr marL="217488" indent="-214313">
              <a:tabLst>
                <a:tab pos="217488" algn="l"/>
                <a:tab pos="674688" algn="l"/>
                <a:tab pos="1131888" algn="l"/>
                <a:tab pos="1589088" algn="l"/>
                <a:tab pos="2046288" algn="l"/>
                <a:tab pos="2503488" algn="l"/>
                <a:tab pos="2960688" algn="l"/>
                <a:tab pos="3417888" algn="l"/>
                <a:tab pos="3875088" algn="l"/>
                <a:tab pos="4332288" algn="l"/>
                <a:tab pos="4789488" algn="l"/>
                <a:tab pos="5246688" algn="l"/>
                <a:tab pos="5703888" algn="l"/>
                <a:tab pos="6161088" algn="l"/>
                <a:tab pos="6618288" algn="l"/>
                <a:tab pos="7075488" algn="l"/>
                <a:tab pos="7532688" algn="l"/>
                <a:tab pos="7989888" algn="l"/>
                <a:tab pos="8447088" algn="l"/>
                <a:tab pos="8904288" algn="l"/>
                <a:tab pos="93614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tabLst>
                <a:tab pos="217488" algn="l"/>
                <a:tab pos="674688" algn="l"/>
                <a:tab pos="1131888" algn="l"/>
                <a:tab pos="1589088" algn="l"/>
                <a:tab pos="2046288" algn="l"/>
                <a:tab pos="2503488" algn="l"/>
                <a:tab pos="2960688" algn="l"/>
                <a:tab pos="3417888" algn="l"/>
                <a:tab pos="3875088" algn="l"/>
                <a:tab pos="4332288" algn="l"/>
                <a:tab pos="4789488" algn="l"/>
                <a:tab pos="5246688" algn="l"/>
                <a:tab pos="5703888" algn="l"/>
                <a:tab pos="6161088" algn="l"/>
                <a:tab pos="6618288" algn="l"/>
                <a:tab pos="7075488" algn="l"/>
                <a:tab pos="7532688" algn="l"/>
                <a:tab pos="7989888" algn="l"/>
                <a:tab pos="8447088" algn="l"/>
                <a:tab pos="8904288" algn="l"/>
                <a:tab pos="93614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tabLst>
                <a:tab pos="217488" algn="l"/>
                <a:tab pos="674688" algn="l"/>
                <a:tab pos="1131888" algn="l"/>
                <a:tab pos="1589088" algn="l"/>
                <a:tab pos="2046288" algn="l"/>
                <a:tab pos="2503488" algn="l"/>
                <a:tab pos="2960688" algn="l"/>
                <a:tab pos="3417888" algn="l"/>
                <a:tab pos="3875088" algn="l"/>
                <a:tab pos="4332288" algn="l"/>
                <a:tab pos="4789488" algn="l"/>
                <a:tab pos="5246688" algn="l"/>
                <a:tab pos="5703888" algn="l"/>
                <a:tab pos="6161088" algn="l"/>
                <a:tab pos="6618288" algn="l"/>
                <a:tab pos="7075488" algn="l"/>
                <a:tab pos="7532688" algn="l"/>
                <a:tab pos="7989888" algn="l"/>
                <a:tab pos="8447088" algn="l"/>
                <a:tab pos="8904288" algn="l"/>
                <a:tab pos="93614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tabLst>
                <a:tab pos="217488" algn="l"/>
                <a:tab pos="674688" algn="l"/>
                <a:tab pos="1131888" algn="l"/>
                <a:tab pos="1589088" algn="l"/>
                <a:tab pos="2046288" algn="l"/>
                <a:tab pos="2503488" algn="l"/>
                <a:tab pos="2960688" algn="l"/>
                <a:tab pos="3417888" algn="l"/>
                <a:tab pos="3875088" algn="l"/>
                <a:tab pos="4332288" algn="l"/>
                <a:tab pos="4789488" algn="l"/>
                <a:tab pos="5246688" algn="l"/>
                <a:tab pos="5703888" algn="l"/>
                <a:tab pos="6161088" algn="l"/>
                <a:tab pos="6618288" algn="l"/>
                <a:tab pos="7075488" algn="l"/>
                <a:tab pos="7532688" algn="l"/>
                <a:tab pos="7989888" algn="l"/>
                <a:tab pos="8447088" algn="l"/>
                <a:tab pos="8904288" algn="l"/>
                <a:tab pos="93614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tabLst>
                <a:tab pos="217488" algn="l"/>
                <a:tab pos="674688" algn="l"/>
                <a:tab pos="1131888" algn="l"/>
                <a:tab pos="1589088" algn="l"/>
                <a:tab pos="2046288" algn="l"/>
                <a:tab pos="2503488" algn="l"/>
                <a:tab pos="2960688" algn="l"/>
                <a:tab pos="3417888" algn="l"/>
                <a:tab pos="3875088" algn="l"/>
                <a:tab pos="4332288" algn="l"/>
                <a:tab pos="4789488" algn="l"/>
                <a:tab pos="5246688" algn="l"/>
                <a:tab pos="5703888" algn="l"/>
                <a:tab pos="6161088" algn="l"/>
                <a:tab pos="6618288" algn="l"/>
                <a:tab pos="7075488" algn="l"/>
                <a:tab pos="7532688" algn="l"/>
                <a:tab pos="7989888" algn="l"/>
                <a:tab pos="8447088" algn="l"/>
                <a:tab pos="8904288" algn="l"/>
                <a:tab pos="93614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7488" algn="l"/>
                <a:tab pos="674688" algn="l"/>
                <a:tab pos="1131888" algn="l"/>
                <a:tab pos="1589088" algn="l"/>
                <a:tab pos="2046288" algn="l"/>
                <a:tab pos="2503488" algn="l"/>
                <a:tab pos="2960688" algn="l"/>
                <a:tab pos="3417888" algn="l"/>
                <a:tab pos="3875088" algn="l"/>
                <a:tab pos="4332288" algn="l"/>
                <a:tab pos="4789488" algn="l"/>
                <a:tab pos="5246688" algn="l"/>
                <a:tab pos="5703888" algn="l"/>
                <a:tab pos="6161088" algn="l"/>
                <a:tab pos="6618288" algn="l"/>
                <a:tab pos="7075488" algn="l"/>
                <a:tab pos="7532688" algn="l"/>
                <a:tab pos="7989888" algn="l"/>
                <a:tab pos="8447088" algn="l"/>
                <a:tab pos="8904288" algn="l"/>
                <a:tab pos="93614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7488" algn="l"/>
                <a:tab pos="674688" algn="l"/>
                <a:tab pos="1131888" algn="l"/>
                <a:tab pos="1589088" algn="l"/>
                <a:tab pos="2046288" algn="l"/>
                <a:tab pos="2503488" algn="l"/>
                <a:tab pos="2960688" algn="l"/>
                <a:tab pos="3417888" algn="l"/>
                <a:tab pos="3875088" algn="l"/>
                <a:tab pos="4332288" algn="l"/>
                <a:tab pos="4789488" algn="l"/>
                <a:tab pos="5246688" algn="l"/>
                <a:tab pos="5703888" algn="l"/>
                <a:tab pos="6161088" algn="l"/>
                <a:tab pos="6618288" algn="l"/>
                <a:tab pos="7075488" algn="l"/>
                <a:tab pos="7532688" algn="l"/>
                <a:tab pos="7989888" algn="l"/>
                <a:tab pos="8447088" algn="l"/>
                <a:tab pos="8904288" algn="l"/>
                <a:tab pos="93614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7488" algn="l"/>
                <a:tab pos="674688" algn="l"/>
                <a:tab pos="1131888" algn="l"/>
                <a:tab pos="1589088" algn="l"/>
                <a:tab pos="2046288" algn="l"/>
                <a:tab pos="2503488" algn="l"/>
                <a:tab pos="2960688" algn="l"/>
                <a:tab pos="3417888" algn="l"/>
                <a:tab pos="3875088" algn="l"/>
                <a:tab pos="4332288" algn="l"/>
                <a:tab pos="4789488" algn="l"/>
                <a:tab pos="5246688" algn="l"/>
                <a:tab pos="5703888" algn="l"/>
                <a:tab pos="6161088" algn="l"/>
                <a:tab pos="6618288" algn="l"/>
                <a:tab pos="7075488" algn="l"/>
                <a:tab pos="7532688" algn="l"/>
                <a:tab pos="7989888" algn="l"/>
                <a:tab pos="8447088" algn="l"/>
                <a:tab pos="8904288" algn="l"/>
                <a:tab pos="93614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7488" algn="l"/>
                <a:tab pos="674688" algn="l"/>
                <a:tab pos="1131888" algn="l"/>
                <a:tab pos="1589088" algn="l"/>
                <a:tab pos="2046288" algn="l"/>
                <a:tab pos="2503488" algn="l"/>
                <a:tab pos="2960688" algn="l"/>
                <a:tab pos="3417888" algn="l"/>
                <a:tab pos="3875088" algn="l"/>
                <a:tab pos="4332288" algn="l"/>
                <a:tab pos="4789488" algn="l"/>
                <a:tab pos="5246688" algn="l"/>
                <a:tab pos="5703888" algn="l"/>
                <a:tab pos="6161088" algn="l"/>
                <a:tab pos="6618288" algn="l"/>
                <a:tab pos="7075488" algn="l"/>
                <a:tab pos="7532688" algn="l"/>
                <a:tab pos="7989888" algn="l"/>
                <a:tab pos="8447088" algn="l"/>
                <a:tab pos="8904288" algn="l"/>
                <a:tab pos="93614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 hangingPunct="1">
              <a:lnSpc>
                <a:spcPct val="83000"/>
              </a:lnSpc>
              <a:spcBef>
                <a:spcPts val="2400"/>
              </a:spcBef>
              <a:buClrTx/>
              <a:buSzPct val="45000"/>
              <a:buFontTx/>
              <a:buNone/>
            </a:pPr>
            <a:r>
              <a:rPr lang="en-US" altLang="en-US" sz="2200">
                <a:solidFill>
                  <a:srgbClr val="5F5F5F"/>
                </a:solidFill>
                <a:latin typeface="Calibri" panose="020F0502020204030204" pitchFamily="34" charset="0"/>
              </a:rPr>
              <a:t/>
            </a:r>
            <a:br>
              <a:rPr lang="en-US" altLang="en-US" sz="2200">
                <a:solidFill>
                  <a:srgbClr val="5F5F5F"/>
                </a:solidFill>
                <a:latin typeface="Calibri" panose="020F0502020204030204" pitchFamily="34" charset="0"/>
              </a:rPr>
            </a:br>
            <a:endParaRPr lang="en-US" altLang="en-US" sz="2200">
              <a:solidFill>
                <a:srgbClr val="5F5F5F"/>
              </a:solidFill>
              <a:latin typeface="Calibri" panose="020F0502020204030204" pitchFamily="34" charset="0"/>
            </a:endParaRP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65125" y="93663"/>
            <a:ext cx="7864475" cy="59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314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>
              <a:lnSpc>
                <a:spcPct val="83000"/>
              </a:lnSpc>
              <a:buClrTx/>
              <a:buFontTx/>
              <a:buNone/>
            </a:pPr>
            <a:r>
              <a:rPr lang="en-US" altLang="en-US" sz="4000" b="1">
                <a:solidFill>
                  <a:srgbClr val="5F5F5F"/>
                </a:solidFill>
                <a:latin typeface="Calibri" panose="020F0502020204030204" pitchFamily="34" charset="0"/>
              </a:rPr>
              <a:t>YAML Processing Overview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1212850"/>
            <a:ext cx="90043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2" name="WordArt 4"/>
          <p:cNvSpPr>
            <a:spLocks noChangeArrowheads="1" noChangeShapeType="1" noTextEdit="1"/>
          </p:cNvSpPr>
          <p:nvPr/>
        </p:nvSpPr>
        <p:spPr bwMode="auto">
          <a:xfrm>
            <a:off x="8410575" y="5275263"/>
            <a:ext cx="1244600" cy="252412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23222"/>
              </a:avLst>
            </a:prstTxWarp>
          </a:bodyPr>
          <a:lstStyle/>
          <a:p>
            <a:pPr algn="ctr"/>
            <a:r>
              <a:rPr lang="en-US" sz="1990"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152735" dir="2700000" algn="ctr" rotWithShape="0">
                    <a:srgbClr val="868686"/>
                  </a:outerShdw>
                </a:effectLst>
                <a:latin typeface="Arial Black" panose="020B0A04020102020204" pitchFamily="34" charset="0"/>
              </a:rPr>
              <a:t>Umesh Worlikar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65125" y="22225"/>
            <a:ext cx="9509125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2276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>
              <a:lnSpc>
                <a:spcPct val="83000"/>
              </a:lnSpc>
              <a:buClrTx/>
              <a:buFontTx/>
              <a:buNone/>
            </a:pPr>
            <a:r>
              <a:rPr lang="en-US" altLang="en-US" sz="3600" b="1">
                <a:solidFill>
                  <a:srgbClr val="5F5F5F"/>
                </a:solidFill>
                <a:latin typeface="Calibri" panose="020F0502020204030204" pitchFamily="34" charset="0"/>
              </a:rPr>
              <a:t>Introduction to Docker Swarm </a:t>
            </a:r>
          </a:p>
        </p:txBody>
      </p:sp>
      <p:sp>
        <p:nvSpPr>
          <p:cNvPr id="13314" name="WordArt 2"/>
          <p:cNvSpPr>
            <a:spLocks noChangeArrowheads="1" noChangeShapeType="1" noTextEdit="1"/>
          </p:cNvSpPr>
          <p:nvPr/>
        </p:nvSpPr>
        <p:spPr bwMode="auto">
          <a:xfrm>
            <a:off x="8410575" y="5275263"/>
            <a:ext cx="1244600" cy="252412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23222"/>
              </a:avLst>
            </a:prstTxWarp>
          </a:bodyPr>
          <a:lstStyle/>
          <a:p>
            <a:pPr algn="ctr"/>
            <a:r>
              <a:rPr lang="en-US" sz="1990"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152735" dir="2700000" algn="ctr" rotWithShape="0">
                    <a:srgbClr val="868686"/>
                  </a:outerShdw>
                </a:effectLst>
                <a:latin typeface="Arial Black" panose="020B0A04020102020204" pitchFamily="34" charset="0"/>
              </a:rPr>
              <a:t>Umesh Worlikar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76250" y="790575"/>
            <a:ext cx="868680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3020" rIns="0" bIns="0"/>
          <a:lstStyle>
            <a:lvl1pPr marL="215900" indent="-21590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>
              <a:lnSpc>
                <a:spcPct val="87000"/>
              </a:lnSpc>
              <a:spcBef>
                <a:spcPts val="1200"/>
              </a:spcBef>
              <a:spcAft>
                <a:spcPts val="1000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666666"/>
                </a:solidFill>
              </a:rPr>
              <a:t>A </a:t>
            </a:r>
            <a:r>
              <a:rPr lang="en-US" altLang="en-US" sz="2000" b="1">
                <a:solidFill>
                  <a:srgbClr val="666666"/>
                </a:solidFill>
              </a:rPr>
              <a:t>swarm</a:t>
            </a:r>
            <a:r>
              <a:rPr lang="en-US" altLang="en-US" sz="2000">
                <a:solidFill>
                  <a:srgbClr val="666666"/>
                </a:solidFill>
              </a:rPr>
              <a:t> is a group of docker hosts machines linked together into a cluster.</a:t>
            </a:r>
          </a:p>
          <a:p>
            <a:pPr>
              <a:lnSpc>
                <a:spcPct val="87000"/>
              </a:lnSpc>
              <a:spcBef>
                <a:spcPts val="1200"/>
              </a:spcBef>
              <a:spcAft>
                <a:spcPts val="1000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666666"/>
                </a:solidFill>
              </a:rPr>
              <a:t>The </a:t>
            </a:r>
            <a:r>
              <a:rPr lang="en-US" altLang="en-US" sz="2000" b="1">
                <a:solidFill>
                  <a:srgbClr val="666666"/>
                </a:solidFill>
              </a:rPr>
              <a:t>swarm</a:t>
            </a:r>
            <a:r>
              <a:rPr lang="en-US" altLang="en-US" sz="2000">
                <a:solidFill>
                  <a:srgbClr val="666666"/>
                </a:solidFill>
              </a:rPr>
              <a:t> cluster consists of a swarm </a:t>
            </a:r>
            <a:r>
              <a:rPr lang="en-US" altLang="en-US" sz="2000" b="1">
                <a:solidFill>
                  <a:srgbClr val="666666"/>
                </a:solidFill>
              </a:rPr>
              <a:t>Manager</a:t>
            </a:r>
            <a:r>
              <a:rPr lang="en-US" altLang="en-US" sz="2000">
                <a:solidFill>
                  <a:srgbClr val="666666"/>
                </a:solidFill>
              </a:rPr>
              <a:t> and a set of </a:t>
            </a:r>
            <a:r>
              <a:rPr lang="en-US" altLang="en-US" sz="2000" b="1">
                <a:solidFill>
                  <a:srgbClr val="666666"/>
                </a:solidFill>
              </a:rPr>
              <a:t>Workers</a:t>
            </a:r>
            <a:r>
              <a:rPr lang="en-US" altLang="en-US" sz="2000">
                <a:solidFill>
                  <a:srgbClr val="666666"/>
                </a:solidFill>
              </a:rPr>
              <a:t>.</a:t>
            </a:r>
          </a:p>
          <a:p>
            <a:pPr>
              <a:lnSpc>
                <a:spcPct val="87000"/>
              </a:lnSpc>
              <a:spcBef>
                <a:spcPts val="1200"/>
              </a:spcBef>
              <a:spcAft>
                <a:spcPts val="1000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666666"/>
                </a:solidFill>
              </a:rPr>
              <a:t>Swarm </a:t>
            </a:r>
            <a:r>
              <a:rPr lang="en-US" altLang="en-US" sz="2000" b="1">
                <a:solidFill>
                  <a:srgbClr val="666666"/>
                </a:solidFill>
              </a:rPr>
              <a:t>Managers</a:t>
            </a:r>
            <a:r>
              <a:rPr lang="en-US" altLang="en-US" sz="2000">
                <a:solidFill>
                  <a:srgbClr val="666666"/>
                </a:solidFill>
              </a:rPr>
              <a:t> are the only machines in a swarm that can execute your commands, or authorize other machines to join the swarm as W</a:t>
            </a:r>
            <a:r>
              <a:rPr lang="en-US" altLang="en-US" sz="2000" b="1">
                <a:solidFill>
                  <a:srgbClr val="666666"/>
                </a:solidFill>
              </a:rPr>
              <a:t>orkers</a:t>
            </a:r>
            <a:r>
              <a:rPr lang="en-US" altLang="en-US" sz="2000">
                <a:solidFill>
                  <a:srgbClr val="666666"/>
                </a:solidFill>
              </a:rPr>
              <a:t>. </a:t>
            </a:r>
          </a:p>
          <a:p>
            <a:pPr>
              <a:lnSpc>
                <a:spcPct val="87000"/>
              </a:lnSpc>
              <a:spcBef>
                <a:spcPts val="1200"/>
              </a:spcBef>
              <a:spcAft>
                <a:spcPts val="1000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b="1">
                <a:solidFill>
                  <a:srgbClr val="666666"/>
                </a:solidFill>
              </a:rPr>
              <a:t>Workers</a:t>
            </a:r>
            <a:r>
              <a:rPr lang="en-US" altLang="en-US" sz="2000">
                <a:solidFill>
                  <a:srgbClr val="666666"/>
                </a:solidFill>
              </a:rPr>
              <a:t> are just there to provide capacity and do not have the authority to tell any other machine.</a:t>
            </a:r>
          </a:p>
          <a:p>
            <a:pPr>
              <a:lnSpc>
                <a:spcPct val="87000"/>
              </a:lnSpc>
              <a:spcBef>
                <a:spcPts val="1200"/>
              </a:spcBef>
              <a:spcAft>
                <a:spcPts val="1000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666666"/>
                </a:solidFill>
              </a:rPr>
              <a:t>With </a:t>
            </a:r>
            <a:r>
              <a:rPr lang="en-US" altLang="en-US" sz="2000" b="1">
                <a:solidFill>
                  <a:srgbClr val="666666"/>
                </a:solidFill>
              </a:rPr>
              <a:t>Swarm</a:t>
            </a:r>
            <a:r>
              <a:rPr lang="en-US" altLang="en-US" sz="2000">
                <a:solidFill>
                  <a:srgbClr val="666666"/>
                </a:solidFill>
              </a:rPr>
              <a:t>, you can deploy and scale your applications to multiple hosts.</a:t>
            </a:r>
          </a:p>
          <a:p>
            <a:pPr>
              <a:lnSpc>
                <a:spcPct val="87000"/>
              </a:lnSpc>
              <a:spcBef>
                <a:spcPts val="1200"/>
              </a:spcBef>
              <a:spcAft>
                <a:spcPts val="1000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b="1">
                <a:solidFill>
                  <a:srgbClr val="666666"/>
                </a:solidFill>
              </a:rPr>
              <a:t>Swarm</a:t>
            </a:r>
            <a:r>
              <a:rPr lang="en-US" altLang="en-US" sz="2000">
                <a:solidFill>
                  <a:srgbClr val="666666"/>
                </a:solidFill>
              </a:rPr>
              <a:t> helps with managing, scaling, networking, service discovery, and load balancing between the nodes in the cluster.</a:t>
            </a:r>
          </a:p>
          <a:p>
            <a:pPr>
              <a:lnSpc>
                <a:spcPct val="87000"/>
              </a:lnSpc>
              <a:spcBef>
                <a:spcPts val="1200"/>
              </a:spcBef>
              <a:spcAft>
                <a:spcPts val="1000"/>
              </a:spcAft>
              <a:buClrTx/>
              <a:buSzTx/>
              <a:buFontTx/>
              <a:buNone/>
            </a:pPr>
            <a:endParaRPr lang="en-US" altLang="en-US" sz="240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365125" y="22225"/>
            <a:ext cx="9509125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2276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altLang="en-US" sz="3600" b="1">
                <a:solidFill>
                  <a:srgbClr val="5F5F5F"/>
                </a:solidFill>
                <a:latin typeface="Calibri" panose="020F0502020204030204" pitchFamily="34" charset="0"/>
              </a:rPr>
              <a:t>Introduction to Docker Stack </a:t>
            </a:r>
          </a:p>
        </p:txBody>
      </p:sp>
      <p:sp>
        <p:nvSpPr>
          <p:cNvPr id="14338" name="WordArt 2"/>
          <p:cNvSpPr>
            <a:spLocks noChangeArrowheads="1" noChangeShapeType="1" noTextEdit="1"/>
          </p:cNvSpPr>
          <p:nvPr/>
        </p:nvSpPr>
        <p:spPr bwMode="auto">
          <a:xfrm>
            <a:off x="8410575" y="5275263"/>
            <a:ext cx="1244600" cy="252412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23222"/>
              </a:avLst>
            </a:prstTxWarp>
          </a:bodyPr>
          <a:lstStyle/>
          <a:p>
            <a:pPr algn="ctr"/>
            <a:r>
              <a:rPr lang="en-US" sz="1990"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152735" dir="2700000" algn="ctr" rotWithShape="0">
                    <a:srgbClr val="868686"/>
                  </a:outerShdw>
                </a:effectLst>
                <a:latin typeface="Arial Black" panose="020B0A04020102020204" pitchFamily="34" charset="0"/>
              </a:rPr>
              <a:t>Umesh Worlikar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549275" y="898525"/>
            <a:ext cx="8686800" cy="363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9624" rIns="0" bIns="0"/>
          <a:lstStyle>
            <a:lvl1pPr marL="215900" indent="-21590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>
              <a:lnSpc>
                <a:spcPct val="87000"/>
              </a:lnSpc>
              <a:spcBef>
                <a:spcPts val="1200"/>
              </a:spcBef>
              <a:spcAft>
                <a:spcPts val="1000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666666"/>
                </a:solidFill>
              </a:rPr>
              <a:t>A </a:t>
            </a:r>
            <a:r>
              <a:rPr lang="en-US" altLang="en-US" sz="2400" b="1">
                <a:solidFill>
                  <a:srgbClr val="666666"/>
                </a:solidFill>
              </a:rPr>
              <a:t>stack</a:t>
            </a:r>
            <a:r>
              <a:rPr lang="en-US" altLang="en-US" sz="2400">
                <a:solidFill>
                  <a:srgbClr val="666666"/>
                </a:solidFill>
              </a:rPr>
              <a:t> is a group of interrelated services that share dependencies, and can be </a:t>
            </a:r>
            <a:r>
              <a:rPr lang="en-US" altLang="en-US" sz="2400" b="1">
                <a:solidFill>
                  <a:srgbClr val="666666"/>
                </a:solidFill>
              </a:rPr>
              <a:t>orchestrated</a:t>
            </a:r>
            <a:r>
              <a:rPr lang="en-US" altLang="en-US" sz="2400">
                <a:solidFill>
                  <a:srgbClr val="666666"/>
                </a:solidFill>
              </a:rPr>
              <a:t> and </a:t>
            </a:r>
            <a:r>
              <a:rPr lang="en-US" altLang="en-US" sz="2400" b="1">
                <a:solidFill>
                  <a:srgbClr val="666666"/>
                </a:solidFill>
              </a:rPr>
              <a:t>scaled</a:t>
            </a:r>
            <a:r>
              <a:rPr lang="en-US" altLang="en-US" sz="2400">
                <a:solidFill>
                  <a:srgbClr val="666666"/>
                </a:solidFill>
              </a:rPr>
              <a:t> together. </a:t>
            </a:r>
          </a:p>
          <a:p>
            <a:pPr>
              <a:lnSpc>
                <a:spcPct val="87000"/>
              </a:lnSpc>
              <a:spcBef>
                <a:spcPts val="1200"/>
              </a:spcBef>
              <a:spcAft>
                <a:spcPts val="1000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666666"/>
                </a:solidFill>
              </a:rPr>
              <a:t>A single </a:t>
            </a:r>
            <a:r>
              <a:rPr lang="en-US" altLang="en-US" sz="2400" b="1">
                <a:solidFill>
                  <a:srgbClr val="666666"/>
                </a:solidFill>
              </a:rPr>
              <a:t>stack</a:t>
            </a:r>
            <a:r>
              <a:rPr lang="en-US" altLang="en-US" sz="2400">
                <a:solidFill>
                  <a:srgbClr val="666666"/>
                </a:solidFill>
              </a:rPr>
              <a:t> is capable of defining and coordinating the functionality of an entire application</a:t>
            </a:r>
          </a:p>
          <a:p>
            <a:pPr>
              <a:lnSpc>
                <a:spcPct val="87000"/>
              </a:lnSpc>
              <a:spcBef>
                <a:spcPts val="1200"/>
              </a:spcBef>
              <a:spcAft>
                <a:spcPts val="1000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666666"/>
                </a:solidFill>
              </a:rPr>
              <a:t>With the </a:t>
            </a:r>
            <a:r>
              <a:rPr lang="en-US" altLang="en-US" sz="2400" b="1">
                <a:solidFill>
                  <a:srgbClr val="666666"/>
                </a:solidFill>
              </a:rPr>
              <a:t>stack</a:t>
            </a:r>
            <a:r>
              <a:rPr lang="en-US" altLang="en-US" sz="2400">
                <a:solidFill>
                  <a:srgbClr val="666666"/>
                </a:solidFill>
              </a:rPr>
              <a:t> command, the Docker engine takes care of bringing up stacks of containers using docker stack deploy</a:t>
            </a:r>
          </a:p>
          <a:p>
            <a:pPr>
              <a:lnSpc>
                <a:spcPct val="87000"/>
              </a:lnSpc>
              <a:spcBef>
                <a:spcPts val="1200"/>
              </a:spcBef>
              <a:spcAft>
                <a:spcPts val="1000"/>
              </a:spcAft>
              <a:buSzPct val="45000"/>
              <a:buFont typeface="Wingdings" panose="05000000000000000000" pitchFamily="2" charset="2"/>
              <a:buNone/>
            </a:pPr>
            <a:endParaRPr lang="en-US" altLang="en-US" sz="2400">
              <a:solidFill>
                <a:srgbClr val="666666"/>
              </a:solidFill>
            </a:endParaRPr>
          </a:p>
          <a:p>
            <a:pPr>
              <a:lnSpc>
                <a:spcPct val="87000"/>
              </a:lnSpc>
              <a:spcBef>
                <a:spcPts val="1200"/>
              </a:spcBef>
              <a:spcAft>
                <a:spcPts val="1000"/>
              </a:spcAft>
              <a:buClrTx/>
              <a:buSzTx/>
              <a:buFontTx/>
              <a:buNone/>
            </a:pPr>
            <a:endParaRPr lang="en-US" altLang="en-US" sz="240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41325" y="731838"/>
            <a:ext cx="8412163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69840" rIns="0" bIns="0"/>
          <a:lstStyle>
            <a:lvl1pPr marL="215900" indent="-21590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 hangingPunct="1">
              <a:lnSpc>
                <a:spcPct val="83000"/>
              </a:lnSpc>
              <a:spcBef>
                <a:spcPts val="24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>
                <a:solidFill>
                  <a:srgbClr val="5F5F5F"/>
                </a:solidFill>
                <a:latin typeface="Calibri" panose="020F0502020204030204" pitchFamily="34" charset="0"/>
              </a:rPr>
              <a:t>Kubernetes - Greek word for Pilot or helm</a:t>
            </a:r>
          </a:p>
          <a:p>
            <a:pPr hangingPunct="1">
              <a:lnSpc>
                <a:spcPct val="75000"/>
              </a:lnSpc>
              <a:spcBef>
                <a:spcPts val="24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>
                <a:solidFill>
                  <a:srgbClr val="5F5F5F"/>
                </a:solidFill>
                <a:latin typeface="Calibri" panose="020F0502020204030204" pitchFamily="34" charset="0"/>
              </a:rPr>
              <a:t>It runs containers</a:t>
            </a:r>
          </a:p>
          <a:p>
            <a:pPr hangingPunct="1">
              <a:lnSpc>
                <a:spcPct val="75000"/>
              </a:lnSpc>
              <a:spcBef>
                <a:spcPts val="24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>
                <a:solidFill>
                  <a:srgbClr val="5F5F5F"/>
                </a:solidFill>
                <a:latin typeface="Calibri" panose="020F0502020204030204" pitchFamily="34" charset="0"/>
              </a:rPr>
              <a:t>Service discovery and load balancing</a:t>
            </a:r>
          </a:p>
          <a:p>
            <a:pPr hangingPunct="1">
              <a:lnSpc>
                <a:spcPct val="75000"/>
              </a:lnSpc>
              <a:spcBef>
                <a:spcPts val="24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>
                <a:solidFill>
                  <a:srgbClr val="5F5F5F"/>
                </a:solidFill>
                <a:latin typeface="Calibri" panose="020F0502020204030204" pitchFamily="34" charset="0"/>
              </a:rPr>
              <a:t>Storage orchestration</a:t>
            </a:r>
          </a:p>
          <a:p>
            <a:pPr hangingPunct="1">
              <a:lnSpc>
                <a:spcPct val="75000"/>
              </a:lnSpc>
              <a:spcBef>
                <a:spcPts val="24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>
                <a:solidFill>
                  <a:srgbClr val="5F5F5F"/>
                </a:solidFill>
                <a:latin typeface="Calibri" panose="020F0502020204030204" pitchFamily="34" charset="0"/>
              </a:rPr>
              <a:t>Automated rollouts and rollbacks</a:t>
            </a:r>
          </a:p>
          <a:p>
            <a:pPr hangingPunct="1">
              <a:lnSpc>
                <a:spcPct val="75000"/>
              </a:lnSpc>
              <a:spcBef>
                <a:spcPts val="24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>
                <a:solidFill>
                  <a:srgbClr val="5F5F5F"/>
                </a:solidFill>
                <a:latin typeface="Calibri" panose="020F0502020204030204" pitchFamily="34" charset="0"/>
              </a:rPr>
              <a:t>Automatic bin packing</a:t>
            </a:r>
          </a:p>
          <a:p>
            <a:pPr hangingPunct="1">
              <a:lnSpc>
                <a:spcPct val="75000"/>
              </a:lnSpc>
              <a:spcBef>
                <a:spcPts val="24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>
                <a:solidFill>
                  <a:srgbClr val="5F5F5F"/>
                </a:solidFill>
                <a:latin typeface="Calibri" panose="020F0502020204030204" pitchFamily="34" charset="0"/>
              </a:rPr>
              <a:t>Self-healing</a:t>
            </a:r>
          </a:p>
          <a:p>
            <a:pPr hangingPunct="1">
              <a:lnSpc>
                <a:spcPct val="75000"/>
              </a:lnSpc>
              <a:spcBef>
                <a:spcPts val="24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>
                <a:solidFill>
                  <a:srgbClr val="5F5F5F"/>
                </a:solidFill>
                <a:latin typeface="Calibri" panose="020F0502020204030204" pitchFamily="34" charset="0"/>
              </a:rPr>
              <a:t>Secret and configuration management</a:t>
            </a:r>
            <a:br>
              <a:rPr lang="en-US" altLang="en-US" sz="2200">
                <a:solidFill>
                  <a:srgbClr val="5F5F5F"/>
                </a:solidFill>
                <a:latin typeface="Calibri" panose="020F0502020204030204" pitchFamily="34" charset="0"/>
              </a:rPr>
            </a:br>
            <a:endParaRPr lang="en-US" altLang="en-US" sz="2200">
              <a:solidFill>
                <a:srgbClr val="5F5F5F"/>
              </a:solidFill>
              <a:latin typeface="Calibri" panose="020F0502020204030204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0" y="803275"/>
            <a:ext cx="3762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65125" y="93663"/>
            <a:ext cx="5761038" cy="59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314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>
              <a:lnSpc>
                <a:spcPct val="83000"/>
              </a:lnSpc>
              <a:buClrTx/>
              <a:buFontTx/>
              <a:buNone/>
            </a:pPr>
            <a:r>
              <a:rPr lang="en-US" altLang="en-US" sz="4000" b="1">
                <a:solidFill>
                  <a:srgbClr val="5F5F5F"/>
                </a:solidFill>
                <a:latin typeface="Calibri" panose="020F0502020204030204" pitchFamily="34" charset="0"/>
              </a:rPr>
              <a:t>What is Kubernets?</a:t>
            </a:r>
          </a:p>
        </p:txBody>
      </p:sp>
      <p:sp>
        <p:nvSpPr>
          <p:cNvPr id="15364" name="WordArt 4"/>
          <p:cNvSpPr>
            <a:spLocks noChangeArrowheads="1" noChangeShapeType="1" noTextEdit="1"/>
          </p:cNvSpPr>
          <p:nvPr/>
        </p:nvSpPr>
        <p:spPr bwMode="auto">
          <a:xfrm>
            <a:off x="8410575" y="5275263"/>
            <a:ext cx="1244600" cy="252412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23222"/>
              </a:avLst>
            </a:prstTxWarp>
          </a:bodyPr>
          <a:lstStyle/>
          <a:p>
            <a:pPr algn="ctr"/>
            <a:r>
              <a:rPr lang="en-US" sz="1990"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152735" dir="2700000" algn="ctr" rotWithShape="0">
                    <a:srgbClr val="868686"/>
                  </a:outerShdw>
                </a:effectLst>
                <a:latin typeface="Arial Black" panose="020B0A04020102020204" pitchFamily="34" charset="0"/>
              </a:rPr>
              <a:t>Umesh Worlikar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WenQuanYi Zen Hei Sharp"/>
      </a:majorFont>
      <a:minorFont>
        <a:latin typeface="Arial"/>
        <a:ea typeface=""/>
        <a:cs typeface="WenQuanYi Zen Hei Sharp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Zen Hei Sharp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Zen Hei Sharp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Zen Hei Sharp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Zen Hei Sharp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Zen Hei Sharp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Zen Hei Sharp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Zen Hei Sharp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Zen Hei Sharp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Zen Hei Sharp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Zen Hei Sharp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2673</TotalTime>
  <Words>778</Words>
  <Application>Microsoft Office PowerPoint</Application>
  <PresentationFormat>Custom</PresentationFormat>
  <Paragraphs>158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</vt:vector>
  </HeadingPairs>
  <TitlesOfParts>
    <vt:vector size="35" baseType="lpstr">
      <vt:lpstr>Times New Roman</vt:lpstr>
      <vt:lpstr>Arial</vt:lpstr>
      <vt:lpstr>WenQuanYi Zen Hei Sharp</vt:lpstr>
      <vt:lpstr>DejaVu Sans</vt:lpstr>
      <vt:lpstr>Calibri</vt:lpstr>
      <vt:lpstr>Wingdings</vt:lpstr>
      <vt:lpstr>Roboto Mono</vt:lpstr>
      <vt:lpstr>Trebuchet MS</vt:lpstr>
      <vt:lpstr>Geneva</vt:lpstr>
      <vt:lpstr>+mn-lt</vt:lpstr>
      <vt:lpstr>+mn-ea</vt:lpstr>
      <vt:lpstr>Verdana</vt:lpstr>
      <vt:lpstr>Office Theme</vt:lpstr>
      <vt:lpstr>Office Theme</vt:lpstr>
      <vt:lpstr>Office Theme</vt:lpstr>
      <vt:lpstr>Office Theme</vt:lpstr>
      <vt:lpstr>Office Theme</vt:lpstr>
      <vt:lpstr>Containers Orchestration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Containers Orchestration</dc:title>
  <dc:creator>user</dc:creator>
  <cp:lastModifiedBy>Windows User</cp:lastModifiedBy>
  <cp:revision>73</cp:revision>
  <cp:lastPrinted>1601-01-01T00:00:00Z</cp:lastPrinted>
  <dcterms:created xsi:type="dcterms:W3CDTF">2019-12-23T12:45:28Z</dcterms:created>
  <dcterms:modified xsi:type="dcterms:W3CDTF">2019-12-27T17:27:30Z</dcterms:modified>
</cp:coreProperties>
</file>