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27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7315200" cy="96012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>
    <p:restoredLeft sz="1561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8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7"/>
          <p:cNvSpPr>
            <a:spLocks noGrp="1"/>
          </p:cNvSpPr>
          <p:nvPr/>
        </p:nvSpPr>
        <p:spPr>
          <a:xfrm>
            <a:off x="848473" y="8961121"/>
            <a:ext cx="4678567" cy="400051"/>
          </a:xfrm>
          <a:prstGeom prst="rect">
            <a:avLst/>
          </a:prstGeom>
        </p:spPr>
        <p:txBody>
          <a:bodyPr vert="horz" lIns="102180" tIns="51091" rIns="102180" bIns="51091"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                        www.hematitecorp.com</a:t>
            </a:r>
            <a:endParaRPr lang="en-US" dirty="0"/>
          </a:p>
        </p:txBody>
      </p:sp>
      <p:pic>
        <p:nvPicPr>
          <p:cNvPr id="7" name="Picture 6" descr="C:\Users\Counsellor1\Downloads\iexcel logo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3440" y="0"/>
            <a:ext cx="1381760" cy="88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855325" y="-7413625"/>
            <a:ext cx="21710650" cy="16284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520" y="4560570"/>
            <a:ext cx="5845387" cy="43138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2B18F68-46C6-48E4-A006-B3EE31B864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D79E54-90FB-4AD1-8C3D-193F7B7C24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303213"/>
            <a:ext cx="1884362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3213"/>
            <a:ext cx="5500688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223ABE4-F9B3-4B2A-9304-4591C9F82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A0F5908-42B1-45E6-B6C1-4910101D8A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B25B2E-642B-4027-92ED-1D31D3E992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3F4817-6888-425D-AB88-F0F95E8B56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25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725" y="1981200"/>
            <a:ext cx="36925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A6FB320-D8E8-4545-BE68-8F1CEF8D10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E10AFAC-71E8-4D73-ACF2-CE545567E3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94B1466-7A86-47CB-8236-C8F33C8351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5988ACA-B22C-4A45-9022-EFF2F3010D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B18A48C-9BED-46ED-B82C-50D7753EE9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55E57A6-E9F5-427A-9E53-499410A6DD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C6B4B67-4710-4F9E-9D34-0E3888563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F25EB50-AB4B-4F0D-82B6-D85C6CBE48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303213"/>
            <a:ext cx="1884362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3213"/>
            <a:ext cx="5500688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8066DF-9752-4B6F-A8B0-5DA9283E4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8155A8-F663-4BDC-AE3A-A199883C40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4EB12E-338B-4C6E-A946-FA6127AE7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DC9FCC-7A54-487A-B8D3-97AAB7EE64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73D130-A879-4537-A800-B43FB99D35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8D7D2C-E654-4124-920F-A38C12FEE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25812-1ECE-4919-81D0-1710FD172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B5883-FF7F-4C07-B14D-244028BDB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81903A-7AE1-4F8D-8CD0-EDD0CD642A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C6F50D-E7AA-416B-BB92-61FC5C4EF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D9771F-99C6-4AB1-A3DF-A29FB8A94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250D7-7E34-4438-9B22-0613A233C6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B37C5C-4C77-4C8B-8E63-E16891A40013}" type="datetimeFigureOut">
              <a:rPr lang="en-IN" smtClean="0"/>
              <a:pPr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C7BA73-8D62-4531-90D9-FF489D472F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3213"/>
            <a:ext cx="7537450" cy="1433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705600" y="6248400"/>
            <a:ext cx="1898650" cy="450850"/>
          </a:xfrm>
        </p:spPr>
        <p:txBody>
          <a:bodyPr/>
          <a:lstStyle>
            <a:lvl1pPr>
              <a:defRPr/>
            </a:lvl1pPr>
          </a:lstStyle>
          <a:p>
            <a:fld id="{9AD63B16-6299-4A0D-A321-955074F3F0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25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725" y="1981200"/>
            <a:ext cx="36925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93525FD-1C0C-4441-9BF2-03E6B7DD31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FD204BB-5F3A-40C6-AD3D-00CE740FFF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35E5FF-6DB5-4F03-8BD7-37E06F613F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6C2D652-F96B-4E26-ABCA-DBFB4CA3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E395D8-2A69-450F-BF6D-222E5B9929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59A27E-FE03-495B-BE30-B452E3E62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6350"/>
            <a:ext cx="9134475" cy="6845300"/>
            <a:chOff x="0" y="4"/>
            <a:chExt cx="5754" cy="4312"/>
          </a:xfrm>
        </p:grpSpPr>
        <p:sp>
          <p:nvSpPr>
            <p:cNvPr id="1026" name="AutoShape 2"/>
            <p:cNvSpPr>
              <a:spLocks noChangeArrowheads="1"/>
            </p:cNvSpPr>
            <p:nvPr/>
          </p:nvSpPr>
          <p:spPr bwMode="auto">
            <a:xfrm>
              <a:off x="558" y="1161"/>
              <a:ext cx="5196" cy="315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0 w 5184"/>
                <a:gd name="T5" fmla="*/ 3158 h 3159"/>
                <a:gd name="T6" fmla="*/ 5199 w 5184"/>
                <a:gd name="T7" fmla="*/ 3158 h 3159"/>
                <a:gd name="T8" fmla="*/ 5199 w 5184"/>
                <a:gd name="T9" fmla="*/ 0 h 3159"/>
                <a:gd name="T10" fmla="*/ 0 w 5184"/>
                <a:gd name="T11" fmla="*/ 0 h 3159"/>
                <a:gd name="T12" fmla="*/ 0 w 5184"/>
                <a:gd name="T13" fmla="*/ 3158 h 3159"/>
                <a:gd name="T14" fmla="*/ 0 w 5184"/>
                <a:gd name="T15" fmla="*/ 3158 h 3159"/>
                <a:gd name="T16" fmla="*/ 0 w 5184"/>
                <a:gd name="T17" fmla="*/ 0 h 3159"/>
                <a:gd name="T18" fmla="*/ 5184 w 5184"/>
                <a:gd name="T19" fmla="*/ 3159 h 3159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66"/>
                </a:gs>
                <a:gs pos="100000">
                  <a:srgbClr val="00009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0" y="1161"/>
              <a:ext cx="554" cy="315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0 w 556"/>
                <a:gd name="T5" fmla="*/ 0 h 3159"/>
                <a:gd name="T6" fmla="*/ 0 w 556"/>
                <a:gd name="T7" fmla="*/ 3158 h 3159"/>
                <a:gd name="T8" fmla="*/ 557 w 556"/>
                <a:gd name="T9" fmla="*/ 3158 h 3159"/>
                <a:gd name="T10" fmla="*/ 557 w 556"/>
                <a:gd name="T11" fmla="*/ 0 h 3159"/>
                <a:gd name="T12" fmla="*/ 0 w 556"/>
                <a:gd name="T13" fmla="*/ 0 h 3159"/>
                <a:gd name="T14" fmla="*/ 0 w 556"/>
                <a:gd name="T15" fmla="*/ 0 h 3159"/>
                <a:gd name="T16" fmla="*/ 0 w 556"/>
                <a:gd name="T17" fmla="*/ 0 h 3159"/>
                <a:gd name="T18" fmla="*/ 556 w 556"/>
                <a:gd name="T19" fmla="*/ 3159 h 3159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6"/>
                </a:gs>
                <a:gs pos="100000">
                  <a:srgbClr val="0000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0" y="4"/>
              <a:ext cx="5754" cy="4312"/>
              <a:chOff x="0" y="4"/>
              <a:chExt cx="5754" cy="4312"/>
            </a:xfrm>
          </p:grpSpPr>
          <p:sp>
            <p:nvSpPr>
              <p:cNvPr id="1029" name="AutoShape 5"/>
              <p:cNvSpPr>
                <a:spLocks noChangeArrowheads="1"/>
              </p:cNvSpPr>
              <p:nvPr/>
            </p:nvSpPr>
            <p:spPr bwMode="auto">
              <a:xfrm>
                <a:off x="552" y="4"/>
                <a:ext cx="8" cy="69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1 w 12"/>
                  <a:gd name="T5" fmla="*/ 0 h 695"/>
                  <a:gd name="T6" fmla="*/ 0 w 12"/>
                  <a:gd name="T7" fmla="*/ 0 h 695"/>
                  <a:gd name="T8" fmla="*/ 0 w 12"/>
                  <a:gd name="T9" fmla="*/ 694 h 695"/>
                  <a:gd name="T10" fmla="*/ 11 w 12"/>
                  <a:gd name="T11" fmla="*/ 694 h 695"/>
                  <a:gd name="T12" fmla="*/ 11 w 12"/>
                  <a:gd name="T13" fmla="*/ 0 h 695"/>
                  <a:gd name="T14" fmla="*/ 11 w 12"/>
                  <a:gd name="T15" fmla="*/ 0 h 695"/>
                  <a:gd name="T16" fmla="*/ 0 w 12"/>
                  <a:gd name="T17" fmla="*/ 0 h 695"/>
                  <a:gd name="T18" fmla="*/ 12 w 12"/>
                  <a:gd name="T19" fmla="*/ 695 h 695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" name="AutoShape 6"/>
              <p:cNvSpPr>
                <a:spLocks noChangeArrowheads="1"/>
              </p:cNvSpPr>
              <p:nvPr/>
            </p:nvSpPr>
            <p:spPr bwMode="auto">
              <a:xfrm>
                <a:off x="552" y="1623"/>
                <a:ext cx="8" cy="2693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0 w 12"/>
                  <a:gd name="T5" fmla="*/ 2696 h 2697"/>
                  <a:gd name="T6" fmla="*/ 11 w 12"/>
                  <a:gd name="T7" fmla="*/ 2696 h 2697"/>
                  <a:gd name="T8" fmla="*/ 11 w 12"/>
                  <a:gd name="T9" fmla="*/ 0 h 2697"/>
                  <a:gd name="T10" fmla="*/ 0 w 12"/>
                  <a:gd name="T11" fmla="*/ 0 h 2697"/>
                  <a:gd name="T12" fmla="*/ 0 w 12"/>
                  <a:gd name="T13" fmla="*/ 2696 h 2697"/>
                  <a:gd name="T14" fmla="*/ 0 w 12"/>
                  <a:gd name="T15" fmla="*/ 2696 h 2697"/>
                  <a:gd name="T16" fmla="*/ 0 w 12"/>
                  <a:gd name="T17" fmla="*/ 0 h 2697"/>
                  <a:gd name="T18" fmla="*/ 12 w 12"/>
                  <a:gd name="T19" fmla="*/ 2697 h 2697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1019" y="1155"/>
                <a:ext cx="4735" cy="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738 w 4724"/>
                  <a:gd name="T5" fmla="*/ 0 h 12"/>
                  <a:gd name="T6" fmla="*/ 0 w 4724"/>
                  <a:gd name="T7" fmla="*/ 0 h 12"/>
                  <a:gd name="T8" fmla="*/ 0 w 4724"/>
                  <a:gd name="T9" fmla="*/ 11 h 12"/>
                  <a:gd name="T10" fmla="*/ 4738 w 4724"/>
                  <a:gd name="T11" fmla="*/ 11 h 12"/>
                  <a:gd name="T12" fmla="*/ 4738 w 4724"/>
                  <a:gd name="T13" fmla="*/ 0 h 12"/>
                  <a:gd name="T14" fmla="*/ 4738 w 4724"/>
                  <a:gd name="T15" fmla="*/ 0 h 12"/>
                  <a:gd name="T16" fmla="*/ 0 w 4724"/>
                  <a:gd name="T17" fmla="*/ 0 h 12"/>
                  <a:gd name="T18" fmla="*/ 4724 w 4724"/>
                  <a:gd name="T19" fmla="*/ 12 h 12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" name="AutoShape 8"/>
              <p:cNvSpPr>
                <a:spLocks noChangeArrowheads="1"/>
              </p:cNvSpPr>
              <p:nvPr/>
            </p:nvSpPr>
            <p:spPr bwMode="auto">
              <a:xfrm>
                <a:off x="552" y="1371"/>
                <a:ext cx="8" cy="24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0 w 12"/>
                  <a:gd name="T5" fmla="*/ 251 h 252"/>
                  <a:gd name="T6" fmla="*/ 11 w 12"/>
                  <a:gd name="T7" fmla="*/ 251 h 252"/>
                  <a:gd name="T8" fmla="*/ 11 w 12"/>
                  <a:gd name="T9" fmla="*/ 0 h 252"/>
                  <a:gd name="T10" fmla="*/ 0 w 12"/>
                  <a:gd name="T11" fmla="*/ 0 h 252"/>
                  <a:gd name="T12" fmla="*/ 0 w 12"/>
                  <a:gd name="T13" fmla="*/ 251 h 252"/>
                  <a:gd name="T14" fmla="*/ 0 w 12"/>
                  <a:gd name="T15" fmla="*/ 251 h 252"/>
                  <a:gd name="T16" fmla="*/ 0 w 12"/>
                  <a:gd name="T17" fmla="*/ 0 h 252"/>
                  <a:gd name="T18" fmla="*/ 12 w 12"/>
                  <a:gd name="T19" fmla="*/ 252 h 252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AutoShape 9"/>
              <p:cNvSpPr>
                <a:spLocks noChangeArrowheads="1"/>
              </p:cNvSpPr>
              <p:nvPr/>
            </p:nvSpPr>
            <p:spPr bwMode="auto">
              <a:xfrm>
                <a:off x="552" y="699"/>
                <a:ext cx="8" cy="24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1 w 12"/>
                  <a:gd name="T5" fmla="*/ 0 h 252"/>
                  <a:gd name="T6" fmla="*/ 0 w 12"/>
                  <a:gd name="T7" fmla="*/ 0 h 252"/>
                  <a:gd name="T8" fmla="*/ 0 w 12"/>
                  <a:gd name="T9" fmla="*/ 251 h 252"/>
                  <a:gd name="T10" fmla="*/ 11 w 12"/>
                  <a:gd name="T11" fmla="*/ 251 h 252"/>
                  <a:gd name="T12" fmla="*/ 11 w 12"/>
                  <a:gd name="T13" fmla="*/ 0 h 252"/>
                  <a:gd name="T14" fmla="*/ 11 w 12"/>
                  <a:gd name="T15" fmla="*/ 0 h 252"/>
                  <a:gd name="T16" fmla="*/ 0 w 12"/>
                  <a:gd name="T17" fmla="*/ 0 h 252"/>
                  <a:gd name="T18" fmla="*/ 12 w 12"/>
                  <a:gd name="T19" fmla="*/ 252 h 252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AutoShape 10"/>
              <p:cNvSpPr>
                <a:spLocks noChangeArrowheads="1"/>
              </p:cNvSpPr>
              <p:nvPr/>
            </p:nvSpPr>
            <p:spPr bwMode="auto">
              <a:xfrm>
                <a:off x="552" y="951"/>
                <a:ext cx="8" cy="416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0 w 12"/>
                  <a:gd name="T5" fmla="*/ 0 h 420"/>
                  <a:gd name="T6" fmla="*/ 0 w 12"/>
                  <a:gd name="T7" fmla="*/ 419 h 420"/>
                  <a:gd name="T8" fmla="*/ 11 w 12"/>
                  <a:gd name="T9" fmla="*/ 419 h 420"/>
                  <a:gd name="T10" fmla="*/ 11 w 12"/>
                  <a:gd name="T11" fmla="*/ 0 h 420"/>
                  <a:gd name="T12" fmla="*/ 0 w 12"/>
                  <a:gd name="T13" fmla="*/ 0 h 420"/>
                  <a:gd name="T14" fmla="*/ 0 w 12"/>
                  <a:gd name="T15" fmla="*/ 0 h 420"/>
                  <a:gd name="T16" fmla="*/ 0 w 12"/>
                  <a:gd name="T17" fmla="*/ 0 h 420"/>
                  <a:gd name="T18" fmla="*/ 12 w 12"/>
                  <a:gd name="T19" fmla="*/ 420 h 42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FFFFCC"/>
                  </a:gs>
                  <a:gs pos="100000">
                    <a:srgbClr val="0066F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" name="AutoShape 11"/>
              <p:cNvSpPr>
                <a:spLocks noChangeArrowheads="1"/>
              </p:cNvSpPr>
              <p:nvPr/>
            </p:nvSpPr>
            <p:spPr bwMode="auto">
              <a:xfrm>
                <a:off x="0" y="1155"/>
                <a:ext cx="347" cy="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0 w 251"/>
                  <a:gd name="T5" fmla="*/ 0 h 12"/>
                  <a:gd name="T6" fmla="*/ 0 w 251"/>
                  <a:gd name="T7" fmla="*/ 11 h 12"/>
                  <a:gd name="T8" fmla="*/ 350 w 251"/>
                  <a:gd name="T9" fmla="*/ 11 h 12"/>
                  <a:gd name="T10" fmla="*/ 350 w 251"/>
                  <a:gd name="T11" fmla="*/ 0 h 12"/>
                  <a:gd name="T12" fmla="*/ 0 w 251"/>
                  <a:gd name="T13" fmla="*/ 0 h 12"/>
                  <a:gd name="T14" fmla="*/ 0 w 251"/>
                  <a:gd name="T15" fmla="*/ 0 h 12"/>
                  <a:gd name="T16" fmla="*/ 0 w 251"/>
                  <a:gd name="T17" fmla="*/ 0 h 12"/>
                  <a:gd name="T18" fmla="*/ 251 w 251"/>
                  <a:gd name="T19" fmla="*/ 12 h 12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>
                <a:off x="767" y="1155"/>
                <a:ext cx="248" cy="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51 w 251"/>
                  <a:gd name="T5" fmla="*/ 0 h 12"/>
                  <a:gd name="T6" fmla="*/ 0 w 251"/>
                  <a:gd name="T7" fmla="*/ 0 h 12"/>
                  <a:gd name="T8" fmla="*/ 0 w 251"/>
                  <a:gd name="T9" fmla="*/ 11 h 12"/>
                  <a:gd name="T10" fmla="*/ 251 w 251"/>
                  <a:gd name="T11" fmla="*/ 11 h 12"/>
                  <a:gd name="T12" fmla="*/ 251 w 251"/>
                  <a:gd name="T13" fmla="*/ 0 h 12"/>
                  <a:gd name="T14" fmla="*/ 251 w 251"/>
                  <a:gd name="T15" fmla="*/ 0 h 12"/>
                  <a:gd name="T16" fmla="*/ 0 w 251"/>
                  <a:gd name="T17" fmla="*/ 0 h 12"/>
                  <a:gd name="T18" fmla="*/ 251 w 251"/>
                  <a:gd name="T19" fmla="*/ 12 h 12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AutoShape 13"/>
              <p:cNvSpPr>
                <a:spLocks noChangeArrowheads="1"/>
              </p:cNvSpPr>
              <p:nvPr/>
            </p:nvSpPr>
            <p:spPr bwMode="auto">
              <a:xfrm>
                <a:off x="348" y="1155"/>
                <a:ext cx="415" cy="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0 w 418"/>
                  <a:gd name="T5" fmla="*/ 0 h 12"/>
                  <a:gd name="T6" fmla="*/ 0 w 418"/>
                  <a:gd name="T7" fmla="*/ 11 h 12"/>
                  <a:gd name="T8" fmla="*/ 418 w 418"/>
                  <a:gd name="T9" fmla="*/ 11 h 12"/>
                  <a:gd name="T10" fmla="*/ 418 w 418"/>
                  <a:gd name="T11" fmla="*/ 0 h 12"/>
                  <a:gd name="T12" fmla="*/ 0 w 418"/>
                  <a:gd name="T13" fmla="*/ 0 h 12"/>
                  <a:gd name="T14" fmla="*/ 0 w 418"/>
                  <a:gd name="T15" fmla="*/ 0 h 12"/>
                  <a:gd name="T16" fmla="*/ 0 w 418"/>
                  <a:gd name="T17" fmla="*/ 0 h 12"/>
                  <a:gd name="T18" fmla="*/ 418 w 418"/>
                  <a:gd name="T19" fmla="*/ 12 h 12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FFFFCC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3213"/>
            <a:ext cx="7537450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374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6248400"/>
            <a:ext cx="1898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239417C2-28AA-4397-9210-69C5980579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+mj-lt"/>
          <a:ea typeface="+mj-ea"/>
          <a:cs typeface="+mj-cs"/>
        </a:defRPr>
      </a:lvl1pPr>
      <a:lvl2pPr marL="742950" indent="-28575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2pPr>
      <a:lvl3pPr marL="1143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3pPr>
      <a:lvl4pPr marL="1600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4pPr>
      <a:lvl5pPr marL="2057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9pPr>
    </p:titleStyle>
    <p:bodyStyle>
      <a:lvl1pPr marL="342900" indent="-342900" algn="l" defTabSz="45720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6350"/>
            <a:ext cx="9134475" cy="6845300"/>
            <a:chOff x="0" y="4"/>
            <a:chExt cx="5754" cy="4312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0" y="1161"/>
              <a:ext cx="5754" cy="3155"/>
              <a:chOff x="0" y="1161"/>
              <a:chExt cx="5754" cy="3155"/>
            </a:xfrm>
          </p:grpSpPr>
          <p:sp>
            <p:nvSpPr>
              <p:cNvPr id="2051" name="AutoShape 3"/>
              <p:cNvSpPr>
                <a:spLocks noChangeArrowheads="1"/>
              </p:cNvSpPr>
              <p:nvPr/>
            </p:nvSpPr>
            <p:spPr bwMode="auto">
              <a:xfrm>
                <a:off x="558" y="1161"/>
                <a:ext cx="5196" cy="3155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0 w 5184"/>
                  <a:gd name="T5" fmla="*/ 3158 h 3159"/>
                  <a:gd name="T6" fmla="*/ 5199 w 5184"/>
                  <a:gd name="T7" fmla="*/ 3158 h 3159"/>
                  <a:gd name="T8" fmla="*/ 5199 w 5184"/>
                  <a:gd name="T9" fmla="*/ 0 h 3159"/>
                  <a:gd name="T10" fmla="*/ 0 w 5184"/>
                  <a:gd name="T11" fmla="*/ 0 h 3159"/>
                  <a:gd name="T12" fmla="*/ 0 w 5184"/>
                  <a:gd name="T13" fmla="*/ 3158 h 3159"/>
                  <a:gd name="T14" fmla="*/ 0 w 5184"/>
                  <a:gd name="T15" fmla="*/ 3158 h 3159"/>
                  <a:gd name="T16" fmla="*/ 0 w 5184"/>
                  <a:gd name="T17" fmla="*/ 0 h 3159"/>
                  <a:gd name="T18" fmla="*/ 5184 w 5184"/>
                  <a:gd name="T19" fmla="*/ 3159 h 3159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554" cy="3155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0 w 556"/>
                  <a:gd name="T5" fmla="*/ 0 h 3159"/>
                  <a:gd name="T6" fmla="*/ 0 w 556"/>
                  <a:gd name="T7" fmla="*/ 3158 h 3159"/>
                  <a:gd name="T8" fmla="*/ 557 w 556"/>
                  <a:gd name="T9" fmla="*/ 3158 h 3159"/>
                  <a:gd name="T10" fmla="*/ 557 w 556"/>
                  <a:gd name="T11" fmla="*/ 0 h 3159"/>
                  <a:gd name="T12" fmla="*/ 0 w 556"/>
                  <a:gd name="T13" fmla="*/ 0 h 3159"/>
                  <a:gd name="T14" fmla="*/ 0 w 556"/>
                  <a:gd name="T15" fmla="*/ 0 h 3159"/>
                  <a:gd name="T16" fmla="*/ 0 w 556"/>
                  <a:gd name="T17" fmla="*/ 0 h 3159"/>
                  <a:gd name="T18" fmla="*/ 556 w 556"/>
                  <a:gd name="T19" fmla="*/ 3159 h 3159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552" y="951"/>
              <a:ext cx="8" cy="41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0 w 12"/>
                <a:gd name="T5" fmla="*/ 0 h 420"/>
                <a:gd name="T6" fmla="*/ 0 w 12"/>
                <a:gd name="T7" fmla="*/ 419 h 420"/>
                <a:gd name="T8" fmla="*/ 11 w 12"/>
                <a:gd name="T9" fmla="*/ 419 h 420"/>
                <a:gd name="T10" fmla="*/ 11 w 12"/>
                <a:gd name="T11" fmla="*/ 0 h 420"/>
                <a:gd name="T12" fmla="*/ 0 w 12"/>
                <a:gd name="T13" fmla="*/ 0 h 420"/>
                <a:gd name="T14" fmla="*/ 0 w 12"/>
                <a:gd name="T15" fmla="*/ 0 h 420"/>
                <a:gd name="T16" fmla="*/ 0 w 12"/>
                <a:gd name="T17" fmla="*/ 0 h 420"/>
                <a:gd name="T18" fmla="*/ 12 w 12"/>
                <a:gd name="T19" fmla="*/ 420 h 42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FFFFCC"/>
                </a:gs>
                <a:gs pos="100000">
                  <a:srgbClr val="0066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767" y="1155"/>
              <a:ext cx="248" cy="8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51 w 251"/>
                <a:gd name="T5" fmla="*/ 0 h 12"/>
                <a:gd name="T6" fmla="*/ 0 w 251"/>
                <a:gd name="T7" fmla="*/ 0 h 12"/>
                <a:gd name="T8" fmla="*/ 0 w 251"/>
                <a:gd name="T9" fmla="*/ 11 h 12"/>
                <a:gd name="T10" fmla="*/ 251 w 251"/>
                <a:gd name="T11" fmla="*/ 11 h 12"/>
                <a:gd name="T12" fmla="*/ 251 w 251"/>
                <a:gd name="T13" fmla="*/ 0 h 12"/>
                <a:gd name="T14" fmla="*/ 251 w 251"/>
                <a:gd name="T15" fmla="*/ 0 h 12"/>
                <a:gd name="T16" fmla="*/ 0 w 251"/>
                <a:gd name="T17" fmla="*/ 0 h 12"/>
                <a:gd name="T18" fmla="*/ 251 w 251"/>
                <a:gd name="T19" fmla="*/ 12 h 12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100000">
                  <a:srgbClr val="00009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0" y="1155"/>
              <a:ext cx="347" cy="8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0 w 251"/>
                <a:gd name="T5" fmla="*/ 0 h 12"/>
                <a:gd name="T6" fmla="*/ 0 w 251"/>
                <a:gd name="T7" fmla="*/ 11 h 12"/>
                <a:gd name="T8" fmla="*/ 350 w 251"/>
                <a:gd name="T9" fmla="*/ 11 h 12"/>
                <a:gd name="T10" fmla="*/ 350 w 251"/>
                <a:gd name="T11" fmla="*/ 0 h 12"/>
                <a:gd name="T12" fmla="*/ 0 w 251"/>
                <a:gd name="T13" fmla="*/ 0 h 12"/>
                <a:gd name="T14" fmla="*/ 0 w 251"/>
                <a:gd name="T15" fmla="*/ 0 h 12"/>
                <a:gd name="T16" fmla="*/ 0 w 251"/>
                <a:gd name="T17" fmla="*/ 0 h 12"/>
                <a:gd name="T18" fmla="*/ 251 w 251"/>
                <a:gd name="T19" fmla="*/ 12 h 12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0066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6" name="Group 8"/>
            <p:cNvGrpSpPr>
              <a:grpSpLocks/>
            </p:cNvGrpSpPr>
            <p:nvPr/>
          </p:nvGrpSpPr>
          <p:grpSpPr bwMode="auto">
            <a:xfrm>
              <a:off x="348" y="4"/>
              <a:ext cx="5406" cy="4312"/>
              <a:chOff x="348" y="4"/>
              <a:chExt cx="5406" cy="4312"/>
            </a:xfrm>
          </p:grpSpPr>
          <p:sp>
            <p:nvSpPr>
              <p:cNvPr id="2057" name="AutoShape 9"/>
              <p:cNvSpPr>
                <a:spLocks noChangeArrowheads="1"/>
              </p:cNvSpPr>
              <p:nvPr/>
            </p:nvSpPr>
            <p:spPr bwMode="auto">
              <a:xfrm>
                <a:off x="552" y="4"/>
                <a:ext cx="8" cy="69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1 w 12"/>
                  <a:gd name="T5" fmla="*/ 0 h 695"/>
                  <a:gd name="T6" fmla="*/ 0 w 12"/>
                  <a:gd name="T7" fmla="*/ 0 h 695"/>
                  <a:gd name="T8" fmla="*/ 0 w 12"/>
                  <a:gd name="T9" fmla="*/ 694 h 695"/>
                  <a:gd name="T10" fmla="*/ 11 w 12"/>
                  <a:gd name="T11" fmla="*/ 694 h 695"/>
                  <a:gd name="T12" fmla="*/ 11 w 12"/>
                  <a:gd name="T13" fmla="*/ 0 h 695"/>
                  <a:gd name="T14" fmla="*/ 11 w 12"/>
                  <a:gd name="T15" fmla="*/ 0 h 695"/>
                  <a:gd name="T16" fmla="*/ 0 w 12"/>
                  <a:gd name="T17" fmla="*/ 0 h 695"/>
                  <a:gd name="T18" fmla="*/ 12 w 12"/>
                  <a:gd name="T19" fmla="*/ 695 h 695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AutoShape 10"/>
              <p:cNvSpPr>
                <a:spLocks noChangeArrowheads="1"/>
              </p:cNvSpPr>
              <p:nvPr/>
            </p:nvSpPr>
            <p:spPr bwMode="auto">
              <a:xfrm>
                <a:off x="552" y="1623"/>
                <a:ext cx="8" cy="2693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0 w 12"/>
                  <a:gd name="T5" fmla="*/ 2696 h 2697"/>
                  <a:gd name="T6" fmla="*/ 11 w 12"/>
                  <a:gd name="T7" fmla="*/ 2696 h 2697"/>
                  <a:gd name="T8" fmla="*/ 11 w 12"/>
                  <a:gd name="T9" fmla="*/ 0 h 2697"/>
                  <a:gd name="T10" fmla="*/ 0 w 12"/>
                  <a:gd name="T11" fmla="*/ 0 h 2697"/>
                  <a:gd name="T12" fmla="*/ 0 w 12"/>
                  <a:gd name="T13" fmla="*/ 2696 h 2697"/>
                  <a:gd name="T14" fmla="*/ 0 w 12"/>
                  <a:gd name="T15" fmla="*/ 2696 h 2697"/>
                  <a:gd name="T16" fmla="*/ 0 w 12"/>
                  <a:gd name="T17" fmla="*/ 0 h 2697"/>
                  <a:gd name="T18" fmla="*/ 12 w 12"/>
                  <a:gd name="T19" fmla="*/ 2697 h 2697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AutoShape 11"/>
              <p:cNvSpPr>
                <a:spLocks noChangeArrowheads="1"/>
              </p:cNvSpPr>
              <p:nvPr/>
            </p:nvSpPr>
            <p:spPr bwMode="auto">
              <a:xfrm>
                <a:off x="1019" y="1155"/>
                <a:ext cx="4735" cy="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738 w 4724"/>
                  <a:gd name="T5" fmla="*/ 0 h 12"/>
                  <a:gd name="T6" fmla="*/ 0 w 4724"/>
                  <a:gd name="T7" fmla="*/ 0 h 12"/>
                  <a:gd name="T8" fmla="*/ 0 w 4724"/>
                  <a:gd name="T9" fmla="*/ 11 h 12"/>
                  <a:gd name="T10" fmla="*/ 4738 w 4724"/>
                  <a:gd name="T11" fmla="*/ 11 h 12"/>
                  <a:gd name="T12" fmla="*/ 4738 w 4724"/>
                  <a:gd name="T13" fmla="*/ 0 h 12"/>
                  <a:gd name="T14" fmla="*/ 4738 w 4724"/>
                  <a:gd name="T15" fmla="*/ 0 h 12"/>
                  <a:gd name="T16" fmla="*/ 0 w 4724"/>
                  <a:gd name="T17" fmla="*/ 0 h 12"/>
                  <a:gd name="T18" fmla="*/ 4724 w 4724"/>
                  <a:gd name="T19" fmla="*/ 12 h 12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000066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AutoShape 12"/>
              <p:cNvSpPr>
                <a:spLocks noChangeArrowheads="1"/>
              </p:cNvSpPr>
              <p:nvPr/>
            </p:nvSpPr>
            <p:spPr bwMode="auto">
              <a:xfrm>
                <a:off x="552" y="1371"/>
                <a:ext cx="8" cy="24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0 w 12"/>
                  <a:gd name="T5" fmla="*/ 251 h 252"/>
                  <a:gd name="T6" fmla="*/ 11 w 12"/>
                  <a:gd name="T7" fmla="*/ 251 h 252"/>
                  <a:gd name="T8" fmla="*/ 11 w 12"/>
                  <a:gd name="T9" fmla="*/ 0 h 252"/>
                  <a:gd name="T10" fmla="*/ 0 w 12"/>
                  <a:gd name="T11" fmla="*/ 0 h 252"/>
                  <a:gd name="T12" fmla="*/ 0 w 12"/>
                  <a:gd name="T13" fmla="*/ 251 h 252"/>
                  <a:gd name="T14" fmla="*/ 0 w 12"/>
                  <a:gd name="T15" fmla="*/ 251 h 252"/>
                  <a:gd name="T16" fmla="*/ 0 w 12"/>
                  <a:gd name="T17" fmla="*/ 0 h 252"/>
                  <a:gd name="T18" fmla="*/ 12 w 12"/>
                  <a:gd name="T19" fmla="*/ 252 h 252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100000">
                    <a:srgbClr val="0000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AutoShape 13"/>
              <p:cNvSpPr>
                <a:spLocks noChangeArrowheads="1"/>
              </p:cNvSpPr>
              <p:nvPr/>
            </p:nvSpPr>
            <p:spPr bwMode="auto">
              <a:xfrm>
                <a:off x="552" y="699"/>
                <a:ext cx="8" cy="24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1 w 12"/>
                  <a:gd name="T5" fmla="*/ 0 h 252"/>
                  <a:gd name="T6" fmla="*/ 0 w 12"/>
                  <a:gd name="T7" fmla="*/ 0 h 252"/>
                  <a:gd name="T8" fmla="*/ 0 w 12"/>
                  <a:gd name="T9" fmla="*/ 251 h 252"/>
                  <a:gd name="T10" fmla="*/ 11 w 12"/>
                  <a:gd name="T11" fmla="*/ 251 h 252"/>
                  <a:gd name="T12" fmla="*/ 11 w 12"/>
                  <a:gd name="T13" fmla="*/ 0 h 252"/>
                  <a:gd name="T14" fmla="*/ 11 w 12"/>
                  <a:gd name="T15" fmla="*/ 0 h 252"/>
                  <a:gd name="T16" fmla="*/ 0 w 12"/>
                  <a:gd name="T17" fmla="*/ 0 h 252"/>
                  <a:gd name="T18" fmla="*/ 12 w 12"/>
                  <a:gd name="T19" fmla="*/ 252 h 252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0066F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AutoShape 14"/>
              <p:cNvSpPr>
                <a:spLocks noChangeArrowheads="1"/>
              </p:cNvSpPr>
              <p:nvPr/>
            </p:nvSpPr>
            <p:spPr bwMode="auto">
              <a:xfrm>
                <a:off x="348" y="1155"/>
                <a:ext cx="415" cy="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0 w 418"/>
                  <a:gd name="T5" fmla="*/ 0 h 12"/>
                  <a:gd name="T6" fmla="*/ 0 w 418"/>
                  <a:gd name="T7" fmla="*/ 11 h 12"/>
                  <a:gd name="T8" fmla="*/ 418 w 418"/>
                  <a:gd name="T9" fmla="*/ 11 h 12"/>
                  <a:gd name="T10" fmla="*/ 418 w 418"/>
                  <a:gd name="T11" fmla="*/ 0 h 12"/>
                  <a:gd name="T12" fmla="*/ 0 w 418"/>
                  <a:gd name="T13" fmla="*/ 0 h 12"/>
                  <a:gd name="T14" fmla="*/ 0 w 418"/>
                  <a:gd name="T15" fmla="*/ 0 h 12"/>
                  <a:gd name="T16" fmla="*/ 0 w 418"/>
                  <a:gd name="T17" fmla="*/ 0 h 12"/>
                  <a:gd name="T18" fmla="*/ 418 w 418"/>
                  <a:gd name="T19" fmla="*/ 12 h 12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FFFFCC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3213"/>
            <a:ext cx="7537450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374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6248400"/>
            <a:ext cx="1898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9666F37-BE6A-48D5-A178-AE3F377A1A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EAEAEA"/>
          </a:solidFill>
          <a:latin typeface="Tahoma" pitchFamily="32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22/2/2019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9417C2-28AA-4397-9210-69C5980579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33400" y="381000"/>
            <a:ext cx="6248400" cy="66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Cases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6400800" cy="175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603250" indent="-603250">
              <a:spcBef>
                <a:spcPts val="800"/>
              </a:spcBef>
              <a:buClr>
                <a:srgbClr val="FFFFCC"/>
              </a:buClr>
              <a:buFont typeface="Times New Roman" pitchFamily="16" charset="0"/>
              <a:buAutoNum type="arabicPeriod"/>
              <a:tabLst>
                <a:tab pos="603250" algn="l"/>
                <a:tab pos="1060450" algn="l"/>
                <a:tab pos="1517650" algn="l"/>
                <a:tab pos="1974850" algn="l"/>
                <a:tab pos="2432050" algn="l"/>
                <a:tab pos="2889250" algn="l"/>
                <a:tab pos="3346450" algn="l"/>
                <a:tab pos="3803650" algn="l"/>
                <a:tab pos="4260850" algn="l"/>
                <a:tab pos="4718050" algn="l"/>
                <a:tab pos="5175250" algn="l"/>
                <a:tab pos="5632450" algn="l"/>
                <a:tab pos="6089650" algn="l"/>
                <a:tab pos="6546850" algn="l"/>
                <a:tab pos="7004050" algn="l"/>
                <a:tab pos="7461250" algn="l"/>
                <a:tab pos="7918450" algn="l"/>
                <a:tab pos="8375650" algn="l"/>
                <a:tab pos="8832850" algn="l"/>
                <a:tab pos="9290050" algn="l"/>
                <a:tab pos="974725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 Objectives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3250" indent="-603250"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3250" algn="l"/>
                <a:tab pos="1060450" algn="l"/>
                <a:tab pos="1517650" algn="l"/>
                <a:tab pos="1974850" algn="l"/>
                <a:tab pos="2432050" algn="l"/>
                <a:tab pos="2889250" algn="l"/>
                <a:tab pos="3346450" algn="l"/>
                <a:tab pos="3803650" algn="l"/>
                <a:tab pos="4260850" algn="l"/>
                <a:tab pos="4718050" algn="l"/>
                <a:tab pos="5175250" algn="l"/>
                <a:tab pos="5632450" algn="l"/>
                <a:tab pos="6089650" algn="l"/>
                <a:tab pos="6546850" algn="l"/>
                <a:tab pos="7004050" algn="l"/>
                <a:tab pos="7461250" algn="l"/>
                <a:tab pos="7918450" algn="l"/>
                <a:tab pos="8375650" algn="l"/>
                <a:tab pos="8832850" algn="l"/>
                <a:tab pos="9290050" algn="l"/>
                <a:tab pos="97472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 of Test Cases</a:t>
            </a:r>
          </a:p>
          <a:p>
            <a:pPr marL="603250" indent="-603250"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3250" algn="l"/>
                <a:tab pos="1060450" algn="l"/>
                <a:tab pos="1517650" algn="l"/>
                <a:tab pos="1974850" algn="l"/>
                <a:tab pos="2432050" algn="l"/>
                <a:tab pos="2889250" algn="l"/>
                <a:tab pos="3346450" algn="l"/>
                <a:tab pos="3803650" algn="l"/>
                <a:tab pos="4260850" algn="l"/>
                <a:tab pos="4718050" algn="l"/>
                <a:tab pos="5175250" algn="l"/>
                <a:tab pos="5632450" algn="l"/>
                <a:tab pos="6089650" algn="l"/>
                <a:tab pos="6546850" algn="l"/>
                <a:tab pos="7004050" algn="l"/>
                <a:tab pos="7461250" algn="l"/>
                <a:tab pos="7918450" algn="l"/>
                <a:tab pos="8375650" algn="l"/>
                <a:tab pos="8832850" algn="l"/>
                <a:tab pos="9290050" algn="l"/>
                <a:tab pos="97472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Test Cases</a:t>
            </a: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838200" y="320675"/>
            <a:ext cx="69342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Test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1828800"/>
            <a:ext cx="75438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spcBef>
                <a:spcPts val="800"/>
              </a:spcBef>
              <a:buClr>
                <a:srgbClr val="FFFFCC"/>
              </a:buClr>
              <a:buFont typeface="Wingdings" charset="2"/>
              <a:buChar char="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Preconditions: Open Web browser and enter the given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the address bar. Home page must be displayed.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6550" indent="-336550">
              <a:spcBef>
                <a:spcPts val="800"/>
              </a:spcBef>
              <a:buClr>
                <a:srgbClr val="FFFFCC"/>
              </a:buClr>
              <a:buFont typeface="Wingdings" charset="2"/>
              <a:buChar char="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cases must be executed from this page.</a:t>
            </a: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838200" y="320675"/>
            <a:ext cx="5715000" cy="1050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Test Case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0" name="Group 2"/>
          <p:cNvGraphicFramePr>
            <a:graphicFrameLocks noGrp="1"/>
          </p:cNvGraphicFramePr>
          <p:nvPr/>
        </p:nvGraphicFramePr>
        <p:xfrm>
          <a:off x="457200" y="1524000"/>
          <a:ext cx="6629400" cy="3886200"/>
        </p:xfrm>
        <a:graphic>
          <a:graphicData uri="http://schemas.openxmlformats.org/drawingml/2006/table">
            <a:tbl>
              <a:tblPr/>
              <a:tblGrid>
                <a:gridCol w="577226"/>
                <a:gridCol w="624500"/>
                <a:gridCol w="957898"/>
                <a:gridCol w="996464"/>
                <a:gridCol w="1211679"/>
                <a:gridCol w="486412"/>
                <a:gridCol w="671773"/>
                <a:gridCol w="633208"/>
                <a:gridCol w="470240"/>
              </a:tblGrid>
              <a:tr h="17414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Test case ID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Test case Name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Objective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/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Description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Pre-Requisite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/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Pre-Condition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Steps to be Followed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/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Steps to be reproduced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Test data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Expected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Result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Actual 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Result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Status 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(Pass/Fail)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14479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TC001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Login (OK Button)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To Check whether user can log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in successfully.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Yahoo Page should be opened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1. Enter the Valid Username.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2. Enter the Valid Password.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3. Click OK button.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UN:: mind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PWD::scripts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Should login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Successfully.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Same as ER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Pass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838200" y="396875"/>
            <a:ext cx="5562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Case Review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1752600"/>
            <a:ext cx="75438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Peer to peer Reviews</a:t>
            </a:r>
          </a:p>
          <a:p>
            <a:pPr marL="336550" indent="-336550"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Lead Review</a:t>
            </a:r>
          </a:p>
          <a:p>
            <a:pPr marL="336550" indent="-336550"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Manager Review</a:t>
            </a:r>
          </a:p>
          <a:p>
            <a:pPr marL="336550" indent="-336550">
              <a:spcBef>
                <a:spcPts val="800"/>
              </a:spcBef>
              <a:buClrTx/>
              <a:buFontTx/>
              <a:buNone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685800" y="0"/>
            <a:ext cx="57912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 Process</a:t>
            </a:r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990600" y="1447800"/>
            <a:ext cx="5184775" cy="4108450"/>
            <a:chOff x="1248" y="1536"/>
            <a:chExt cx="3266" cy="2588"/>
          </a:xfrm>
        </p:grpSpPr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1536"/>
              <a:ext cx="3266" cy="2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1248" y="1536"/>
              <a:ext cx="3266" cy="25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</p:grpSp>
      <p:pic>
        <p:nvPicPr>
          <p:cNvPr id="6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533400" y="304800"/>
            <a:ext cx="65532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 Format</a:t>
            </a:r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304800" y="1905000"/>
            <a:ext cx="6781800" cy="1073150"/>
            <a:chOff x="908" y="2204"/>
            <a:chExt cx="4276" cy="676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8" y="2204"/>
              <a:ext cx="4276" cy="6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908" y="2204"/>
              <a:ext cx="4276" cy="6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304801"/>
            <a:ext cx="6705600" cy="990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Execution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" y="1524000"/>
            <a:ext cx="7239000" cy="450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lnSpc>
                <a:spcPct val="90000"/>
              </a:lnSpc>
              <a:spcBef>
                <a:spcPts val="6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xecution and execution results plays a vital role in the testing. Each and every activity should have proof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36550" indent="-336550">
              <a:lnSpc>
                <a:spcPct val="90000"/>
              </a:lnSpc>
              <a:spcBef>
                <a:spcPts val="6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6550" indent="-336550">
              <a:lnSpc>
                <a:spcPct val="90000"/>
              </a:lnSpc>
              <a:spcBef>
                <a:spcPts val="650"/>
              </a:spcBef>
              <a:buClr>
                <a:srgbClr val="FFFFCC"/>
              </a:buClr>
              <a:buFont typeface="Wingdings" charset="2"/>
              <a:buChar char="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following activities should be taken care:</a:t>
            </a:r>
          </a:p>
          <a:p>
            <a:pPr marL="336550" indent="-336550">
              <a:lnSpc>
                <a:spcPct val="90000"/>
              </a:lnSpc>
              <a:spcBef>
                <a:spcPts val="6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Number of test cases executed.</a:t>
            </a:r>
          </a:p>
          <a:p>
            <a:pPr marL="336550" indent="-336550">
              <a:lnSpc>
                <a:spcPct val="90000"/>
              </a:lnSpc>
              <a:spcBef>
                <a:spcPts val="6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Number of defects found</a:t>
            </a:r>
          </a:p>
          <a:p>
            <a:pPr marL="336550" indent="-336550">
              <a:lnSpc>
                <a:spcPct val="90000"/>
              </a:lnSpc>
              <a:spcBef>
                <a:spcPts val="6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Screen shots of successful and failure executions should be taken in word document.</a:t>
            </a:r>
          </a:p>
          <a:p>
            <a:pPr marL="336550" indent="-336550">
              <a:lnSpc>
                <a:spcPct val="90000"/>
              </a:lnSpc>
              <a:spcBef>
                <a:spcPts val="6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taken to execute.</a:t>
            </a:r>
          </a:p>
          <a:p>
            <a:pPr marL="336550" indent="-336550">
              <a:lnSpc>
                <a:spcPct val="90000"/>
              </a:lnSpc>
              <a:spcBef>
                <a:spcPts val="6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wasted due to the unavailability of the system.</a:t>
            </a: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"/>
          <p:cNvGrpSpPr>
            <a:grpSpLocks/>
          </p:cNvGrpSpPr>
          <p:nvPr/>
        </p:nvGrpSpPr>
        <p:grpSpPr bwMode="auto">
          <a:xfrm>
            <a:off x="152401" y="1981200"/>
            <a:ext cx="4953000" cy="4184650"/>
            <a:chOff x="639" y="1392"/>
            <a:chExt cx="3437" cy="2636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9" y="1392"/>
              <a:ext cx="3437" cy="26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639" y="1392"/>
              <a:ext cx="3437" cy="26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228600"/>
            <a:ext cx="72390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Case Execution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105400" y="2057400"/>
            <a:ext cx="3124200" cy="37878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Inputs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-Test Cases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-System Availability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-Data Availability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Process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-Test it.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-Raise the Defects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-Take screen shot &amp; save it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905000" y="5562600"/>
            <a:ext cx="18462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328E85"/>
                </a:solidFill>
              </a:rPr>
              <a:t>Raise the Defects</a:t>
            </a:r>
          </a:p>
        </p:txBody>
      </p:sp>
      <p:pic>
        <p:nvPicPr>
          <p:cNvPr id="8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19200" y="304800"/>
            <a:ext cx="5029200" cy="1081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67818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test cases?</a:t>
            </a:r>
          </a:p>
          <a:p>
            <a:pPr marL="336550" indent="-336550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are the parameters  include in test case template 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36550" indent="-336550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Explain the Structure of test Case.</a:t>
            </a:r>
          </a:p>
          <a:p>
            <a:pPr marL="336550" indent="-336550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Explain Test Case Execution Process .</a:t>
            </a:r>
          </a:p>
          <a:p>
            <a:pPr marL="336550" indent="-336550">
              <a:spcBef>
                <a:spcPts val="600"/>
              </a:spcBef>
              <a:buClr>
                <a:schemeClr val="accent1">
                  <a:lumMod val="75000"/>
                </a:schemeClr>
              </a:buCl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6550" indent="-336550">
              <a:spcBef>
                <a:spcPts val="600"/>
              </a:spcBef>
              <a:buClrTx/>
              <a:buFontTx/>
              <a:buNone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2400" dirty="0">
              <a:solidFill>
                <a:schemeClr val="tx1"/>
              </a:solidFill>
              <a:latin typeface="Tahoma" pitchFamily="32" charset="0"/>
            </a:endParaRPr>
          </a:p>
          <a:p>
            <a:pPr marL="336550" indent="-336550">
              <a:spcBef>
                <a:spcPts val="600"/>
              </a:spcBef>
              <a:buClrTx/>
              <a:buFontTx/>
              <a:buNone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2400" dirty="0">
              <a:solidFill>
                <a:schemeClr val="tx1"/>
              </a:solidFill>
              <a:latin typeface="Tahoma" pitchFamily="32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447501" cy="838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Any Questions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Counsellor1\Desktop\ques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866900"/>
            <a:ext cx="35052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838200" y="168275"/>
            <a:ext cx="5715000" cy="82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Scenario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8600" y="1447800"/>
            <a:ext cx="7696200" cy="1757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Scenario is any functionality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tested. It is also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Condition or Test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Possibility.</a:t>
            </a:r>
          </a:p>
          <a:p>
            <a:pPr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scenario is an idea from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derive possible        test cases on particular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838200" y="320675"/>
            <a:ext cx="6400800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Cases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6934200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case that tests the functionality of specific object.</a:t>
            </a:r>
          </a:p>
          <a:p>
            <a:pPr marL="336550" indent="-3365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 is a description of what to be tested, what data to be given and what actions to be done to check the actual result against the expected result.</a:t>
            </a:r>
          </a:p>
          <a:p>
            <a:pPr marL="336550" indent="-3365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document which includes step description of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/p, o/p conditions with test data along with expected results.</a:t>
            </a: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81000" y="304800"/>
            <a:ext cx="69342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Characteristics of good test cases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2057400"/>
            <a:ext cx="75438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63538" indent="-277813">
              <a:lnSpc>
                <a:spcPct val="90000"/>
              </a:lnSpc>
              <a:spcBef>
                <a:spcPts val="750"/>
              </a:spcBef>
              <a:buClrTx/>
              <a:buFontTx/>
              <a:buNone/>
              <a:tabLst>
                <a:tab pos="363538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good test case should have the following:</a:t>
            </a:r>
          </a:p>
          <a:p>
            <a:pPr marL="363538" indent="-277813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63538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 should start with “what you are testing”.</a:t>
            </a:r>
          </a:p>
          <a:p>
            <a:pPr marL="363538" indent="-277813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63538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 should be independent.</a:t>
            </a:r>
          </a:p>
          <a:p>
            <a:pPr marL="363538" indent="-277813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63538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 should not contain “If” statements.</a:t>
            </a:r>
          </a:p>
          <a:p>
            <a:pPr marL="363538" indent="-277813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63538" algn="l"/>
                <a:tab pos="820738" algn="l"/>
                <a:tab pos="1277938" algn="l"/>
                <a:tab pos="1735138" algn="l"/>
                <a:tab pos="2192338" algn="l"/>
                <a:tab pos="2649538" algn="l"/>
                <a:tab pos="3106738" algn="l"/>
                <a:tab pos="3563938" algn="l"/>
                <a:tab pos="4021138" algn="l"/>
                <a:tab pos="4478338" algn="l"/>
                <a:tab pos="4935538" algn="l"/>
                <a:tab pos="5392738" algn="l"/>
                <a:tab pos="5849938" algn="l"/>
                <a:tab pos="6307138" algn="l"/>
                <a:tab pos="6764338" algn="l"/>
                <a:tab pos="7221538" algn="l"/>
                <a:tab pos="7678738" algn="l"/>
                <a:tab pos="8135938" algn="l"/>
                <a:tab pos="8593138" algn="l"/>
                <a:tab pos="9050338" algn="l"/>
                <a:tab pos="9507538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 should be uniform.</a:t>
            </a: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228600" y="0"/>
            <a:ext cx="75438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good test case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1981200"/>
            <a:ext cx="75438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spcBef>
                <a:spcPts val="800"/>
              </a:spcBef>
              <a:buClr>
                <a:srgbClr val="FFFFCC"/>
              </a:buClr>
              <a:buFont typeface="Wingdings" charset="2"/>
              <a:buChar char="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</a:p>
          <a:p>
            <a:pPr marL="336550" indent="-336550">
              <a:spcBef>
                <a:spcPts val="800"/>
              </a:spcBef>
              <a:buClrTx/>
              <a:buFontTx/>
              <a:buNone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6550" indent="-336550">
              <a:spcBef>
                <a:spcPts val="800"/>
              </a:spcBef>
              <a:buClr>
                <a:srgbClr val="FFFFCC"/>
              </a:buClr>
              <a:buFont typeface="Wingdings" charset="2"/>
              <a:buChar char="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exemplary</a:t>
            </a:r>
          </a:p>
          <a:p>
            <a:pPr marL="336550" indent="-336550">
              <a:spcBef>
                <a:spcPts val="800"/>
              </a:spcBef>
              <a:buClrTx/>
              <a:buFontTx/>
              <a:buNone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6550" indent="-336550">
              <a:spcBef>
                <a:spcPts val="800"/>
              </a:spcBef>
              <a:buClr>
                <a:srgbClr val="FFFFCC"/>
              </a:buClr>
              <a:buFont typeface="Wingdings" charset="2"/>
              <a:buChar char="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evolvable</a:t>
            </a:r>
          </a:p>
          <a:p>
            <a:pPr marL="336550" indent="-336550">
              <a:spcBef>
                <a:spcPts val="800"/>
              </a:spcBef>
              <a:buClrTx/>
              <a:buFontTx/>
              <a:buNone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6550" indent="-336550">
              <a:spcBef>
                <a:spcPts val="800"/>
              </a:spcBef>
              <a:buClr>
                <a:srgbClr val="FFFFCC"/>
              </a:buClr>
              <a:buFont typeface="Wingdings" charset="2"/>
              <a:buChar char="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3200400" y="1676400"/>
            <a:ext cx="3505200" cy="642938"/>
          </a:xfrm>
          <a:prstGeom prst="wedgeRoundRectCallout">
            <a:avLst>
              <a:gd name="adj1" fmla="val -70444"/>
              <a:gd name="adj2" fmla="val 45060"/>
              <a:gd name="adj3" fmla="val 16667"/>
            </a:avLst>
          </a:prstGeom>
          <a:solidFill>
            <a:srgbClr val="E5CA7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solidFill>
                  <a:srgbClr val="000000"/>
                </a:solidFill>
              </a:rPr>
              <a:t>Finds faults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3886200" y="3276600"/>
            <a:ext cx="3505200" cy="681038"/>
          </a:xfrm>
          <a:prstGeom prst="wedgeRoundRectCallout">
            <a:avLst>
              <a:gd name="adj1" fmla="val -76546"/>
              <a:gd name="adj2" fmla="val -29255"/>
              <a:gd name="adj3" fmla="val 16667"/>
            </a:avLst>
          </a:prstGeom>
          <a:solidFill>
            <a:srgbClr val="0066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>
                <a:solidFill>
                  <a:srgbClr val="000000"/>
                </a:solidFill>
              </a:rPr>
              <a:t>Represents  others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352800" y="4572000"/>
            <a:ext cx="3505200" cy="642938"/>
          </a:xfrm>
          <a:prstGeom prst="wedgeRoundRectCallout">
            <a:avLst>
              <a:gd name="adj1" fmla="val -68815"/>
              <a:gd name="adj2" fmla="val -58889"/>
              <a:gd name="adj3" fmla="val 16667"/>
            </a:avLst>
          </a:prstGeom>
          <a:solidFill>
            <a:srgbClr val="99CC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>
                <a:solidFill>
                  <a:srgbClr val="000000"/>
                </a:solidFill>
              </a:rPr>
              <a:t>Easy to maintain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3581400" y="6215063"/>
            <a:ext cx="3505200" cy="642937"/>
          </a:xfrm>
          <a:prstGeom prst="wedgeRoundRectCallout">
            <a:avLst>
              <a:gd name="adj1" fmla="val -72106"/>
              <a:gd name="adj2" fmla="val -126111"/>
              <a:gd name="adj3" fmla="val 16667"/>
            </a:avLst>
          </a:prstGeom>
          <a:solidFill>
            <a:srgbClr val="FF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>
                <a:solidFill>
                  <a:srgbClr val="000000"/>
                </a:solidFill>
              </a:rPr>
              <a:t>Cheap to use</a:t>
            </a:r>
          </a:p>
        </p:txBody>
      </p:sp>
      <p:pic>
        <p:nvPicPr>
          <p:cNvPr id="8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219200" y="304800"/>
            <a:ext cx="5486400" cy="974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considered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8600" y="1752600"/>
            <a:ext cx="75438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6550" indent="-336550"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the TCs should be traceable.</a:t>
            </a:r>
          </a:p>
          <a:p>
            <a:pPr marL="336550" indent="-336550"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should not be too many duplicate test cases.</a:t>
            </a:r>
          </a:p>
          <a:p>
            <a:pPr marL="336550" indent="-336550"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 dated test cases should be cleared off.</a:t>
            </a:r>
          </a:p>
          <a:p>
            <a:pPr marL="336550" indent="-336550"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the test cases should be executable</a:t>
            </a: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838200" y="304801"/>
            <a:ext cx="6705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Case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54150"/>
            <a:ext cx="7543800" cy="540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609600" indent="-603250">
              <a:spcBef>
                <a:spcPts val="700"/>
              </a:spcBef>
              <a:buClrTx/>
              <a:buFontTx/>
              <a:buNone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contains:</a:t>
            </a:r>
          </a:p>
          <a:p>
            <a:pPr marL="609600" indent="-603250">
              <a:spcBef>
                <a:spcPts val="7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Identifier: A unique identifier of test case</a:t>
            </a:r>
          </a:p>
          <a:p>
            <a:pPr marL="609600" indent="-603250">
              <a:spcBef>
                <a:spcPts val="7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 Author/creator i.e. name of tester</a:t>
            </a:r>
          </a:p>
          <a:p>
            <a:pPr marL="609600" indent="-603250">
              <a:spcBef>
                <a:spcPts val="7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Version of current test case</a:t>
            </a:r>
          </a:p>
          <a:p>
            <a:pPr marL="609600" indent="-603250">
              <a:spcBef>
                <a:spcPts val="7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the test case to identify test case purpose and scope.</a:t>
            </a:r>
          </a:p>
          <a:p>
            <a:pPr marL="609600" indent="-603250">
              <a:spcBef>
                <a:spcPts val="7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 of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609600" indent="-603250">
              <a:spcBef>
                <a:spcPts val="700"/>
              </a:spcBef>
              <a:buClr>
                <a:srgbClr val="FFFFCC"/>
              </a:buClr>
              <a:buFont typeface="Wingdings" charset="2"/>
              <a:buChar char=""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3250">
              <a:spcBef>
                <a:spcPts val="700"/>
              </a:spcBef>
              <a:buClr>
                <a:srgbClr val="FFFFCC"/>
              </a:buClr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Purpose: short description of test case i.e. what functionality it checks </a:t>
            </a:r>
          </a:p>
          <a:p>
            <a:pPr marL="609600" indent="-603250">
              <a:spcBef>
                <a:spcPts val="700"/>
              </a:spcBef>
              <a:buClrTx/>
              <a:buFontTx/>
              <a:buNone/>
              <a:tabLst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  <a:tab pos="9753600" algn="l"/>
              </a:tabLst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2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533400" y="0"/>
            <a:ext cx="64008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Structure of test Case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7543800" cy="437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603250" indent="-60325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3250" algn="l"/>
                <a:tab pos="1060450" algn="l"/>
                <a:tab pos="1517650" algn="l"/>
                <a:tab pos="1974850" algn="l"/>
                <a:tab pos="2432050" algn="l"/>
                <a:tab pos="2889250" algn="l"/>
                <a:tab pos="3346450" algn="l"/>
                <a:tab pos="3803650" algn="l"/>
                <a:tab pos="4260850" algn="l"/>
                <a:tab pos="4718050" algn="l"/>
                <a:tab pos="5175250" algn="l"/>
                <a:tab pos="5632450" algn="l"/>
                <a:tab pos="6089650" algn="l"/>
                <a:tab pos="6546850" algn="l"/>
                <a:tab pos="7004050" algn="l"/>
                <a:tab pos="7461250" algn="l"/>
                <a:tab pos="7918450" algn="l"/>
                <a:tab pos="8375650" algn="l"/>
                <a:tab pos="8832850" algn="l"/>
                <a:tab pos="9290050" algn="l"/>
                <a:tab pos="97472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 environment/configuration: Hardware and software configuration.</a:t>
            </a:r>
          </a:p>
          <a:p>
            <a:pPr marL="603250" indent="-60325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3250" algn="l"/>
                <a:tab pos="1060450" algn="l"/>
                <a:tab pos="1517650" algn="l"/>
                <a:tab pos="1974850" algn="l"/>
                <a:tab pos="2432050" algn="l"/>
                <a:tab pos="2889250" algn="l"/>
                <a:tab pos="3346450" algn="l"/>
                <a:tab pos="3803650" algn="l"/>
                <a:tab pos="4260850" algn="l"/>
                <a:tab pos="4718050" algn="l"/>
                <a:tab pos="5175250" algn="l"/>
                <a:tab pos="5632450" algn="l"/>
                <a:tab pos="6089650" algn="l"/>
                <a:tab pos="6546850" algn="l"/>
                <a:tab pos="7004050" algn="l"/>
                <a:tab pos="7461250" algn="l"/>
                <a:tab pos="7918450" algn="l"/>
                <a:tab pos="8375650" algn="l"/>
                <a:tab pos="8832850" algn="l"/>
                <a:tab pos="9290050" algn="l"/>
                <a:tab pos="97472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Pre-requisite: Initial condition</a:t>
            </a:r>
          </a:p>
          <a:p>
            <a:pPr marL="603250" indent="-60325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3250" algn="l"/>
                <a:tab pos="1060450" algn="l"/>
                <a:tab pos="1517650" algn="l"/>
                <a:tab pos="1974850" algn="l"/>
                <a:tab pos="2432050" algn="l"/>
                <a:tab pos="2889250" algn="l"/>
                <a:tab pos="3346450" algn="l"/>
                <a:tab pos="3803650" algn="l"/>
                <a:tab pos="4260850" algn="l"/>
                <a:tab pos="4718050" algn="l"/>
                <a:tab pos="5175250" algn="l"/>
                <a:tab pos="5632450" algn="l"/>
                <a:tab pos="6089650" algn="l"/>
                <a:tab pos="6546850" algn="l"/>
                <a:tab pos="7004050" algn="l"/>
                <a:tab pos="7461250" algn="l"/>
                <a:tab pos="7918450" algn="l"/>
                <a:tab pos="8375650" algn="l"/>
                <a:tab pos="8832850" algn="l"/>
                <a:tab pos="9290050" algn="l"/>
                <a:tab pos="97472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Finalization: Action to be done after test case is performed. E.g. if test case crashes the data base, tester should restore it before other test cases will be performed.</a:t>
            </a:r>
          </a:p>
          <a:p>
            <a:pPr marL="603250" indent="-60325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3250" algn="l"/>
                <a:tab pos="1060450" algn="l"/>
                <a:tab pos="1517650" algn="l"/>
                <a:tab pos="1974850" algn="l"/>
                <a:tab pos="2432050" algn="l"/>
                <a:tab pos="2889250" algn="l"/>
                <a:tab pos="3346450" algn="l"/>
                <a:tab pos="3803650" algn="l"/>
                <a:tab pos="4260850" algn="l"/>
                <a:tab pos="4718050" algn="l"/>
                <a:tab pos="5175250" algn="l"/>
                <a:tab pos="5632450" algn="l"/>
                <a:tab pos="6089650" algn="l"/>
                <a:tab pos="6546850" algn="l"/>
                <a:tab pos="7004050" algn="l"/>
                <a:tab pos="7461250" algn="l"/>
                <a:tab pos="7918450" algn="l"/>
                <a:tab pos="8375650" algn="l"/>
                <a:tab pos="8832850" algn="l"/>
                <a:tab pos="9290050" algn="l"/>
                <a:tab pos="97472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data description</a:t>
            </a:r>
          </a:p>
          <a:p>
            <a:pPr marL="603250" indent="-603250">
              <a:lnSpc>
                <a:spcPct val="90000"/>
              </a:lnSpc>
              <a:spcBef>
                <a:spcPts val="7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tabLst>
                <a:tab pos="603250" algn="l"/>
                <a:tab pos="1060450" algn="l"/>
                <a:tab pos="1517650" algn="l"/>
                <a:tab pos="1974850" algn="l"/>
                <a:tab pos="2432050" algn="l"/>
                <a:tab pos="2889250" algn="l"/>
                <a:tab pos="3346450" algn="l"/>
                <a:tab pos="3803650" algn="l"/>
                <a:tab pos="4260850" algn="l"/>
                <a:tab pos="4718050" algn="l"/>
                <a:tab pos="5175250" algn="l"/>
                <a:tab pos="5632450" algn="l"/>
                <a:tab pos="6089650" algn="l"/>
                <a:tab pos="6546850" algn="l"/>
                <a:tab pos="7004050" algn="l"/>
                <a:tab pos="7461250" algn="l"/>
                <a:tab pos="7918450" algn="l"/>
                <a:tab pos="8375650" algn="l"/>
                <a:tab pos="8832850" algn="l"/>
                <a:tab pos="9290050" algn="l"/>
                <a:tab pos="97472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Expected results</a:t>
            </a:r>
          </a:p>
          <a:p>
            <a:pPr marL="603250" indent="-603250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603250" algn="l"/>
                <a:tab pos="1060450" algn="l"/>
                <a:tab pos="1517650" algn="l"/>
                <a:tab pos="1974850" algn="l"/>
                <a:tab pos="2432050" algn="l"/>
                <a:tab pos="2889250" algn="l"/>
                <a:tab pos="3346450" algn="l"/>
                <a:tab pos="3803650" algn="l"/>
                <a:tab pos="4260850" algn="l"/>
                <a:tab pos="4718050" algn="l"/>
                <a:tab pos="5175250" algn="l"/>
                <a:tab pos="5632450" algn="l"/>
                <a:tab pos="6089650" algn="l"/>
                <a:tab pos="6546850" algn="l"/>
                <a:tab pos="7004050" algn="l"/>
                <a:tab pos="7461250" algn="l"/>
                <a:tab pos="7918450" algn="l"/>
                <a:tab pos="8375650" algn="l"/>
                <a:tab pos="8832850" algn="l"/>
                <a:tab pos="9290050" algn="l"/>
                <a:tab pos="9747250" algn="l"/>
              </a:tabLst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533400" y="152400"/>
            <a:ext cx="75438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Case Template</a:t>
            </a:r>
          </a:p>
        </p:txBody>
      </p:sp>
      <p:graphicFrame>
        <p:nvGraphicFramePr>
          <p:cNvPr id="15362" name="Group 2"/>
          <p:cNvGraphicFramePr>
            <a:graphicFrameLocks noGrp="1"/>
          </p:cNvGraphicFramePr>
          <p:nvPr/>
        </p:nvGraphicFramePr>
        <p:xfrm>
          <a:off x="0" y="1905000"/>
          <a:ext cx="7315200" cy="1295401"/>
        </p:xfrm>
        <a:graphic>
          <a:graphicData uri="http://schemas.openxmlformats.org/drawingml/2006/table">
            <a:tbl>
              <a:tblPr/>
              <a:tblGrid>
                <a:gridCol w="1337298"/>
                <a:gridCol w="1446768"/>
                <a:gridCol w="2221927"/>
                <a:gridCol w="2309207"/>
              </a:tblGrid>
              <a:tr h="7699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Test case ID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Test case Name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Objective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/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Description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Pre-Requisite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/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Pre-Condition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cs typeface="Times New Roman" pitchFamily="16" charset="0"/>
                      </a:endParaRP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cs typeface="Times New Roman" pitchFamily="16" charset="0"/>
                      </a:endParaRP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cs typeface="Times New Roman" pitchFamily="16" charset="0"/>
                      </a:endParaRP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cs typeface="Times New Roman" pitchFamily="16" charset="0"/>
                      </a:endParaRP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93" name="Group 33"/>
          <p:cNvGraphicFramePr>
            <a:graphicFrameLocks noGrp="1"/>
          </p:cNvGraphicFramePr>
          <p:nvPr/>
        </p:nvGraphicFramePr>
        <p:xfrm>
          <a:off x="0" y="3886200"/>
          <a:ext cx="7391399" cy="1295401"/>
        </p:xfrm>
        <a:graphic>
          <a:graphicData uri="http://schemas.openxmlformats.org/drawingml/2006/table">
            <a:tbl>
              <a:tblPr/>
              <a:tblGrid>
                <a:gridCol w="2575813"/>
                <a:gridCol w="1037727"/>
                <a:gridCol w="1430020"/>
                <a:gridCol w="1347121"/>
                <a:gridCol w="1000718"/>
              </a:tblGrid>
              <a:tr h="7699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Steps to be Followed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/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Steps to be reproduced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Test data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Expected 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Result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Actual 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Result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Status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(Pass/Fail)</a:t>
                      </a: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cs typeface="Times New Roman" pitchFamily="16" charset="0"/>
                      </a:endParaRP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cs typeface="Times New Roman" pitchFamily="16" charset="0"/>
                      </a:endParaRP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cs typeface="Times New Roman" pitchFamily="16" charset="0"/>
                      </a:endParaRP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cs typeface="Times New Roman" pitchFamily="16" charset="0"/>
                      </a:endParaRP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</a:b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cs typeface="Times New Roman" pitchFamily="16" charset="0"/>
                      </a:endParaRPr>
                    </a:p>
                  </a:txBody>
                  <a:tcPr marL="37800" marR="37800" marT="77184" marB="18720" anchor="ctr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C:\Users\Counsellor1\Downloads\iexcel logo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8600"/>
            <a:ext cx="1762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y 08. Test Case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Arial Unicode MS"/>
      </a:majorFont>
      <a:minorFont>
        <a:latin typeface="Tahoma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Arial Unicode MS"/>
      </a:majorFont>
      <a:minorFont>
        <a:latin typeface="Tahoma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 08. Test Cases</Template>
  <TotalTime>47</TotalTime>
  <Words>582</Words>
  <Application>Microsoft Office PowerPoint</Application>
  <PresentationFormat>On-screen Show (4:3)</PresentationFormat>
  <Paragraphs>128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Day 08. Test Cases</vt:lpstr>
      <vt:lpstr>Office Theme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Any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Counsellor1</cp:lastModifiedBy>
  <cp:revision>14</cp:revision>
  <cp:lastPrinted>1601-01-01T00:00:00Z</cp:lastPrinted>
  <dcterms:created xsi:type="dcterms:W3CDTF">2016-04-25T08:56:30Z</dcterms:created>
  <dcterms:modified xsi:type="dcterms:W3CDTF">2019-02-22T12:08:24Z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