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428633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39321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60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1611544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3346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2868473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24314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30802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14947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D0AA2-3027-4DB1-B319-C73FC3DE3510}"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178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D0AA2-3027-4DB1-B319-C73FC3DE3510}"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416167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BD0AA2-3027-4DB1-B319-C73FC3DE3510}" type="datetimeFigureOut">
              <a:rPr lang="en-US" smtClean="0"/>
              <a:pPr/>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4153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BD0AA2-3027-4DB1-B319-C73FC3DE3510}"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252443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D0AA2-3027-4DB1-B319-C73FC3DE3510}" type="datetimeFigureOut">
              <a:rPr lang="en-US" smtClean="0"/>
              <a:pPr/>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409246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D0AA2-3027-4DB1-B319-C73FC3DE3510}"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364343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D0AA2-3027-4DB1-B319-C73FC3DE3510}"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08199-451D-4B3D-AF29-7E8B6B5BE129}" type="slidenum">
              <a:rPr lang="en-US" smtClean="0"/>
              <a:pPr/>
              <a:t>‹#›</a:t>
            </a:fld>
            <a:endParaRPr lang="en-US"/>
          </a:p>
        </p:txBody>
      </p:sp>
    </p:spTree>
    <p:extLst>
      <p:ext uri="{BB962C8B-B14F-4D97-AF65-F5344CB8AC3E}">
        <p14:creationId xmlns:p14="http://schemas.microsoft.com/office/powerpoint/2010/main" val="412169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BD0AA2-3027-4DB1-B319-C73FC3DE3510}" type="datetimeFigureOut">
              <a:rPr lang="en-US" smtClean="0"/>
              <a:pPr/>
              <a:t>5/5/2021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D808199-451D-4B3D-AF29-7E8B6B5BE129}" type="slidenum">
              <a:rPr lang="en-US" smtClean="0"/>
              <a:pPr/>
              <a:t>‹#›</a:t>
            </a:fld>
            <a:endParaRPr lang="en-US"/>
          </a:p>
        </p:txBody>
      </p:sp>
    </p:spTree>
    <p:extLst>
      <p:ext uri="{BB962C8B-B14F-4D97-AF65-F5344CB8AC3E}">
        <p14:creationId xmlns:p14="http://schemas.microsoft.com/office/powerpoint/2010/main" val="22456693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8458200" cy="5632311"/>
          </a:xfrm>
          <a:prstGeom prst="rect">
            <a:avLst/>
          </a:prstGeom>
          <a:noFill/>
        </p:spPr>
        <p:txBody>
          <a:bodyPr wrap="square" rtlCol="0">
            <a:spAutoFit/>
          </a:bodyPr>
          <a:lstStyle/>
          <a:p>
            <a:pPr algn="ctr"/>
            <a:r>
              <a:rPr lang="en-US" sz="3600" b="1" dirty="0">
                <a:solidFill>
                  <a:srgbClr val="C00000"/>
                </a:solidFill>
              </a:rPr>
              <a:t>What is Manual Testing</a:t>
            </a:r>
            <a:r>
              <a:rPr lang="en-US" sz="3600" b="1" dirty="0" smtClean="0">
                <a:solidFill>
                  <a:srgbClr val="C00000"/>
                </a:solidFill>
              </a:rPr>
              <a:t>?</a:t>
            </a:r>
          </a:p>
          <a:p>
            <a:pPr algn="ctr"/>
            <a:endParaRPr lang="en-US" sz="3600" b="1" dirty="0" smtClean="0">
              <a:solidFill>
                <a:srgbClr val="C00000"/>
              </a:solidFill>
            </a:endParaRPr>
          </a:p>
          <a:p>
            <a:pPr>
              <a:buFont typeface="Wingdings" pitchFamily="2" charset="2"/>
              <a:buChar char="q"/>
            </a:pPr>
            <a:r>
              <a:rPr lang="en-US" sz="2400" dirty="0" smtClean="0"/>
              <a:t>Manual </a:t>
            </a:r>
            <a:r>
              <a:rPr lang="en-US" sz="2400" dirty="0"/>
              <a:t>testing is testing of the software where tests are executed manually by a QA </a:t>
            </a:r>
            <a:r>
              <a:rPr lang="en-US" sz="2400" dirty="0" smtClean="0"/>
              <a:t>Analysts.</a:t>
            </a:r>
          </a:p>
          <a:p>
            <a:pPr>
              <a:buFont typeface="Wingdings" pitchFamily="2" charset="2"/>
              <a:buChar char="q"/>
            </a:pPr>
            <a:r>
              <a:rPr lang="en-US" sz="2400" dirty="0" smtClean="0"/>
              <a:t>It </a:t>
            </a:r>
            <a:r>
              <a:rPr lang="en-US" sz="2400" dirty="0"/>
              <a:t>is performed to discover bugs in software under development.</a:t>
            </a:r>
          </a:p>
          <a:p>
            <a:pPr>
              <a:buFont typeface="Wingdings" pitchFamily="2" charset="2"/>
              <a:buChar char="q"/>
            </a:pPr>
            <a:r>
              <a:rPr lang="en-US" sz="2400" dirty="0"/>
              <a:t>In Manual testing, the tester checks all the essential features of the given application or </a:t>
            </a:r>
            <a:r>
              <a:rPr lang="en-US" sz="2400" dirty="0" smtClean="0"/>
              <a:t>software.</a:t>
            </a:r>
          </a:p>
          <a:p>
            <a:pPr>
              <a:buFont typeface="Wingdings" pitchFamily="2" charset="2"/>
              <a:buChar char="q"/>
            </a:pPr>
            <a:r>
              <a:rPr lang="en-US" sz="2400" dirty="0" smtClean="0"/>
              <a:t>In </a:t>
            </a:r>
            <a:r>
              <a:rPr lang="en-US" sz="2400" dirty="0"/>
              <a:t>this process, the software testers execute the test cases and generate the test reports without the help of any automation software testing tools.</a:t>
            </a:r>
          </a:p>
          <a:p>
            <a:pPr>
              <a:buFont typeface="Wingdings" pitchFamily="2" charset="2"/>
              <a:buChar char="q"/>
            </a:pPr>
            <a:r>
              <a:rPr lang="en-US" sz="2400" dirty="0"/>
              <a:t>It is a classical method of all testing types and helps find bugs in software systems. </a:t>
            </a:r>
            <a:endParaRPr lang="en-US" sz="2400" dirty="0" smtClean="0"/>
          </a:p>
          <a:p>
            <a:pPr>
              <a:buFont typeface="Wingdings" pitchFamily="2" charset="2"/>
              <a:buChar char="q"/>
            </a:pPr>
            <a:r>
              <a:rPr lang="en-US" sz="2400" dirty="0" smtClean="0"/>
              <a:t>It </a:t>
            </a:r>
            <a:r>
              <a:rPr lang="en-US" sz="2400" dirty="0"/>
              <a:t>is generally conducted by an experienced tester to accomplish the software testing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8305800" cy="6370975"/>
          </a:xfrm>
          <a:prstGeom prst="rect">
            <a:avLst/>
          </a:prstGeom>
          <a:noFill/>
        </p:spPr>
        <p:txBody>
          <a:bodyPr wrap="square" rtlCol="0">
            <a:spAutoFit/>
          </a:bodyPr>
          <a:lstStyle/>
          <a:p>
            <a:pPr algn="ctr"/>
            <a:r>
              <a:rPr lang="en-US" sz="3600" b="1" dirty="0">
                <a:solidFill>
                  <a:srgbClr val="C00000"/>
                </a:solidFill>
              </a:rPr>
              <a:t>What is Automation Testing</a:t>
            </a:r>
            <a:r>
              <a:rPr lang="en-US" sz="3600" b="1" dirty="0" smtClean="0">
                <a:solidFill>
                  <a:srgbClr val="C00000"/>
                </a:solidFill>
              </a:rPr>
              <a:t>?</a:t>
            </a:r>
          </a:p>
          <a:p>
            <a:endParaRPr lang="en-US" sz="3600" b="1" dirty="0">
              <a:solidFill>
                <a:srgbClr val="C00000"/>
              </a:solidFill>
            </a:endParaRPr>
          </a:p>
          <a:p>
            <a:pPr>
              <a:buFont typeface="Wingdings" pitchFamily="2" charset="2"/>
              <a:buChar char="q"/>
            </a:pPr>
            <a:r>
              <a:rPr lang="en-US" sz="2400" dirty="0"/>
              <a:t>In Automated Software Testing, testers write code/test scripts to automate test execution. </a:t>
            </a:r>
            <a:endParaRPr lang="en-US" sz="2400" dirty="0" smtClean="0"/>
          </a:p>
          <a:p>
            <a:pPr>
              <a:buFont typeface="Wingdings" pitchFamily="2" charset="2"/>
              <a:buChar char="q"/>
            </a:pPr>
            <a:r>
              <a:rPr lang="en-US" sz="2400" dirty="0" smtClean="0"/>
              <a:t>Testers </a:t>
            </a:r>
            <a:r>
              <a:rPr lang="en-US" sz="2400" dirty="0"/>
              <a:t>use appropriate automation tools to develop the test scripts and validate the software. </a:t>
            </a:r>
            <a:endParaRPr lang="en-US" sz="2400" dirty="0" smtClean="0"/>
          </a:p>
          <a:p>
            <a:pPr>
              <a:buFont typeface="Wingdings" pitchFamily="2" charset="2"/>
              <a:buChar char="q"/>
            </a:pPr>
            <a:r>
              <a:rPr lang="en-US" sz="2400" dirty="0" smtClean="0"/>
              <a:t>The </a:t>
            </a:r>
            <a:r>
              <a:rPr lang="en-US" sz="2400" dirty="0"/>
              <a:t>goal is to complete test execution in a less amount of time.</a:t>
            </a:r>
          </a:p>
          <a:p>
            <a:r>
              <a:rPr lang="en-US" sz="2400" dirty="0"/>
              <a:t>Automated testing entirely relies on the pre-scripted test which runs automatically to compare actual result with the expected results. </a:t>
            </a:r>
            <a:endParaRPr lang="en-US" sz="2400" dirty="0" smtClean="0"/>
          </a:p>
          <a:p>
            <a:pPr>
              <a:buFont typeface="Wingdings" pitchFamily="2" charset="2"/>
              <a:buChar char="q"/>
            </a:pPr>
            <a:r>
              <a:rPr lang="en-US" sz="2400" dirty="0" smtClean="0"/>
              <a:t>This </a:t>
            </a:r>
            <a:r>
              <a:rPr lang="en-US" sz="2400" dirty="0"/>
              <a:t>helps the tester to determine whether or not an application performs as </a:t>
            </a:r>
            <a:r>
              <a:rPr lang="en-US" sz="2400" dirty="0" smtClean="0"/>
              <a:t>expected.</a:t>
            </a:r>
          </a:p>
          <a:p>
            <a:pPr>
              <a:buFont typeface="Wingdings" pitchFamily="2" charset="2"/>
              <a:buChar char="q"/>
            </a:pPr>
            <a:r>
              <a:rPr lang="en-US" sz="2400" dirty="0" smtClean="0"/>
              <a:t>Automated </a:t>
            </a:r>
            <a:r>
              <a:rPr lang="en-US" sz="2400" dirty="0"/>
              <a:t>testing allows you to execute repetitive task and regression test without the intervention of manual tester. Even though all processes are performed automatically, automation requires some manual effort to create initial testing scripts.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7200" y="914398"/>
          <a:ext cx="8153400" cy="5974825"/>
        </p:xfrm>
        <a:graphic>
          <a:graphicData uri="http://schemas.openxmlformats.org/drawingml/2006/table">
            <a:tbl>
              <a:tblPr firstRow="1" bandRow="1">
                <a:tableStyleId>{5C22544A-7EE6-4342-B048-85BDC9FD1C3A}</a:tableStyleId>
              </a:tblPr>
              <a:tblGrid>
                <a:gridCol w="4076700"/>
                <a:gridCol w="4076700"/>
              </a:tblGrid>
              <a:tr h="588735">
                <a:tc>
                  <a:txBody>
                    <a:bodyPr/>
                    <a:lstStyle/>
                    <a:p>
                      <a:r>
                        <a:rPr lang="en-US" dirty="0" smtClean="0"/>
                        <a:t>Tools</a:t>
                      </a:r>
                      <a:endParaRPr lang="en-US" dirty="0"/>
                    </a:p>
                  </a:txBody>
                  <a:tcPr/>
                </a:tc>
                <a:tc>
                  <a:txBody>
                    <a:bodyPr/>
                    <a:lstStyle/>
                    <a:p>
                      <a:r>
                        <a:rPr lang="en-US" dirty="0" smtClean="0"/>
                        <a:t>Description</a:t>
                      </a:r>
                      <a:endParaRPr lang="en-US" dirty="0"/>
                    </a:p>
                  </a:txBody>
                  <a:tcPr/>
                </a:tc>
              </a:tr>
              <a:tr h="588735">
                <a:tc>
                  <a:txBody>
                    <a:bodyPr/>
                    <a:lstStyle/>
                    <a:p>
                      <a:r>
                        <a:rPr lang="en-US" dirty="0" smtClean="0"/>
                        <a:t>Selenium</a:t>
                      </a:r>
                      <a:endParaRPr lang="en-US" dirty="0"/>
                    </a:p>
                  </a:txBody>
                  <a:tcPr/>
                </a:tc>
                <a:tc>
                  <a:txBody>
                    <a:bodyPr/>
                    <a:lstStyle/>
                    <a:p>
                      <a:r>
                        <a:rPr lang="en-US" dirty="0" smtClean="0"/>
                        <a:t>Web Applications</a:t>
                      </a:r>
                      <a:endParaRPr lang="en-US" dirty="0"/>
                    </a:p>
                  </a:txBody>
                  <a:tcPr/>
                </a:tc>
              </a:tr>
              <a:tr h="654574">
                <a:tc>
                  <a:txBody>
                    <a:bodyPr/>
                    <a:lstStyle/>
                    <a:p>
                      <a:r>
                        <a:rPr lang="en-US" dirty="0" err="1" smtClean="0"/>
                        <a:t>Testlink</a:t>
                      </a:r>
                      <a:endParaRPr lang="en-US" dirty="0"/>
                    </a:p>
                  </a:txBody>
                  <a:tcPr/>
                </a:tc>
                <a:tc>
                  <a:txBody>
                    <a:bodyPr/>
                    <a:lstStyle/>
                    <a:p>
                      <a:r>
                        <a:rPr lang="en-US" sz="1800" b="0" i="0" kern="1200" dirty="0" smtClean="0">
                          <a:solidFill>
                            <a:schemeClr val="dk1"/>
                          </a:solidFill>
                          <a:latin typeface="+mn-lt"/>
                          <a:ea typeface="+mn-ea"/>
                          <a:cs typeface="+mn-cs"/>
                        </a:rPr>
                        <a:t>Test-link is most widely used web based open source test management tool.</a:t>
                      </a:r>
                      <a:endParaRPr lang="en-US" dirty="0"/>
                    </a:p>
                  </a:txBody>
                  <a:tcPr/>
                </a:tc>
              </a:tr>
              <a:tr h="588735">
                <a:tc>
                  <a:txBody>
                    <a:bodyPr/>
                    <a:lstStyle/>
                    <a:p>
                      <a:r>
                        <a:rPr lang="en-US" dirty="0" smtClean="0"/>
                        <a:t>Mantis</a:t>
                      </a:r>
                      <a:endParaRPr lang="en-US" dirty="0"/>
                    </a:p>
                  </a:txBody>
                  <a:tcPr/>
                </a:tc>
                <a:tc>
                  <a:txBody>
                    <a:bodyPr/>
                    <a:lstStyle/>
                    <a:p>
                      <a:r>
                        <a:rPr lang="en-US" sz="1800" b="0" i="0" kern="1200" dirty="0" smtClean="0">
                          <a:solidFill>
                            <a:schemeClr val="dk1"/>
                          </a:solidFill>
                          <a:latin typeface="+mn-lt"/>
                          <a:ea typeface="+mn-ea"/>
                          <a:cs typeface="+mn-cs"/>
                        </a:rPr>
                        <a:t>web-based bug tracking system</a:t>
                      </a:r>
                      <a:endParaRPr lang="en-US" dirty="0"/>
                    </a:p>
                  </a:txBody>
                  <a:tcPr/>
                </a:tc>
              </a:tr>
              <a:tr h="935105">
                <a:tc>
                  <a:txBody>
                    <a:bodyPr/>
                    <a:lstStyle/>
                    <a:p>
                      <a:r>
                        <a:rPr lang="en-US" dirty="0" err="1" smtClean="0"/>
                        <a:t>Jira</a:t>
                      </a:r>
                      <a:endParaRPr lang="en-US" dirty="0"/>
                    </a:p>
                  </a:txBody>
                  <a:tcPr/>
                </a:tc>
                <a:tc>
                  <a:txBody>
                    <a:bodyPr/>
                    <a:lstStyle/>
                    <a:p>
                      <a:r>
                        <a:rPr lang="en-US" sz="1800" b="0" i="0" kern="1200" dirty="0" smtClean="0">
                          <a:solidFill>
                            <a:schemeClr val="dk1"/>
                          </a:solidFill>
                          <a:latin typeface="+mn-lt"/>
                          <a:ea typeface="+mn-ea"/>
                          <a:cs typeface="+mn-cs"/>
                        </a:rPr>
                        <a:t>The basic use of this tool is to track issue and bugs related to your software and Mobile apps.</a:t>
                      </a:r>
                      <a:endParaRPr lang="en-US" dirty="0"/>
                    </a:p>
                  </a:txBody>
                  <a:tcPr/>
                </a:tc>
              </a:tr>
              <a:tr h="654574">
                <a:tc>
                  <a:txBody>
                    <a:bodyPr/>
                    <a:lstStyle/>
                    <a:p>
                      <a:r>
                        <a:rPr lang="en-US" dirty="0" err="1" smtClean="0"/>
                        <a:t>jmeter</a:t>
                      </a:r>
                      <a:endParaRPr lang="en-US" dirty="0"/>
                    </a:p>
                  </a:txBody>
                  <a:tcPr/>
                </a:tc>
                <a:tc>
                  <a:txBody>
                    <a:bodyPr/>
                    <a:lstStyle/>
                    <a:p>
                      <a:r>
                        <a:rPr lang="en-US" sz="1800" b="0" i="0" kern="1200" dirty="0" smtClean="0">
                          <a:solidFill>
                            <a:schemeClr val="dk1"/>
                          </a:solidFill>
                          <a:latin typeface="+mn-lt"/>
                          <a:ea typeface="+mn-ea"/>
                          <a:cs typeface="+mn-cs"/>
                        </a:rPr>
                        <a:t>load test functional behavior and measure performance of web sites</a:t>
                      </a:r>
                      <a:endParaRPr lang="en-US" dirty="0"/>
                    </a:p>
                  </a:txBody>
                  <a:tcPr/>
                </a:tc>
              </a:tr>
              <a:tr h="742997">
                <a:tc>
                  <a:txBody>
                    <a:bodyPr/>
                    <a:lstStyle/>
                    <a:p>
                      <a:r>
                        <a:rPr lang="en-US" sz="1800" b="0" i="0" kern="1200" dirty="0" err="1" smtClean="0">
                          <a:solidFill>
                            <a:schemeClr val="dk1"/>
                          </a:solidFill>
                          <a:latin typeface="+mn-lt"/>
                          <a:ea typeface="+mn-ea"/>
                          <a:cs typeface="+mn-cs"/>
                        </a:rPr>
                        <a:t>Bugzilla</a:t>
                      </a:r>
                      <a:endParaRPr lang="en-US" dirty="0"/>
                    </a:p>
                  </a:txBody>
                  <a:tcPr/>
                </a:tc>
                <a:tc>
                  <a:txBody>
                    <a:bodyPr/>
                    <a:lstStyle/>
                    <a:p>
                      <a:r>
                        <a:rPr lang="en-US" sz="1800" b="0" i="0" kern="1200" dirty="0" smtClean="0">
                          <a:solidFill>
                            <a:schemeClr val="dk1"/>
                          </a:solidFill>
                          <a:latin typeface="+mn-lt"/>
                          <a:ea typeface="+mn-ea"/>
                          <a:cs typeface="+mn-cs"/>
                        </a:rPr>
                        <a:t>web-based general-purpose </a:t>
                      </a:r>
                      <a:r>
                        <a:rPr lang="en-US" sz="1800" b="0" i="0" kern="1200" dirty="0" err="1" smtClean="0">
                          <a:solidFill>
                            <a:schemeClr val="dk1"/>
                          </a:solidFill>
                          <a:latin typeface="+mn-lt"/>
                          <a:ea typeface="+mn-ea"/>
                          <a:cs typeface="+mn-cs"/>
                        </a:rPr>
                        <a:t>bugtracker</a:t>
                      </a:r>
                      <a:r>
                        <a:rPr lang="en-US" sz="1800" b="0" i="0" kern="1200" dirty="0" smtClean="0">
                          <a:solidFill>
                            <a:schemeClr val="dk1"/>
                          </a:solidFill>
                          <a:latin typeface="+mn-lt"/>
                          <a:ea typeface="+mn-ea"/>
                          <a:cs typeface="+mn-cs"/>
                        </a:rPr>
                        <a:t> and testing tool </a:t>
                      </a:r>
                      <a:endParaRPr lang="en-US" dirty="0"/>
                    </a:p>
                  </a:txBody>
                  <a:tcPr/>
                </a:tc>
              </a:tr>
              <a:tr h="961544">
                <a:tc>
                  <a:txBody>
                    <a:bodyPr/>
                    <a:lstStyle/>
                    <a:p>
                      <a:r>
                        <a:rPr lang="en-US" dirty="0" err="1" smtClean="0"/>
                        <a:t>LoadRunner</a:t>
                      </a:r>
                      <a:endParaRPr lang="en-US" dirty="0"/>
                    </a:p>
                  </a:txBody>
                  <a:tcPr/>
                </a:tc>
                <a:tc>
                  <a:txBody>
                    <a:bodyPr/>
                    <a:lstStyle/>
                    <a:p>
                      <a:r>
                        <a:rPr lang="en-US" sz="1800" b="0" i="0" kern="1200" dirty="0" smtClean="0">
                          <a:solidFill>
                            <a:schemeClr val="dk1"/>
                          </a:solidFill>
                          <a:latin typeface="+mn-lt"/>
                          <a:ea typeface="+mn-ea"/>
                          <a:cs typeface="+mn-cs"/>
                        </a:rPr>
                        <a:t>It is used to test applications, measuring system </a:t>
                      </a:r>
                      <a:r>
                        <a:rPr lang="en-US" sz="1800" b="0" i="0" kern="1200" dirty="0" err="1" smtClean="0">
                          <a:solidFill>
                            <a:schemeClr val="dk1"/>
                          </a:solidFill>
                          <a:latin typeface="+mn-lt"/>
                          <a:ea typeface="+mn-ea"/>
                          <a:cs typeface="+mn-cs"/>
                        </a:rPr>
                        <a:t>behaviour</a:t>
                      </a:r>
                      <a:r>
                        <a:rPr lang="en-US" sz="1800" b="0" i="0" kern="1200" dirty="0" smtClean="0">
                          <a:solidFill>
                            <a:schemeClr val="dk1"/>
                          </a:solidFill>
                          <a:latin typeface="+mn-lt"/>
                          <a:ea typeface="+mn-ea"/>
                          <a:cs typeface="+mn-cs"/>
                        </a:rPr>
                        <a:t> and performance under load</a:t>
                      </a:r>
                      <a:endParaRPr lang="en-US" dirty="0"/>
                    </a:p>
                  </a:txBody>
                  <a:tcPr/>
                </a:tc>
              </a:tr>
            </a:tbl>
          </a:graphicData>
        </a:graphic>
      </p:graphicFrame>
      <p:sp>
        <p:nvSpPr>
          <p:cNvPr id="3" name="TextBox 2"/>
          <p:cNvSpPr txBox="1"/>
          <p:nvPr/>
        </p:nvSpPr>
        <p:spPr>
          <a:xfrm>
            <a:off x="1066800" y="304800"/>
            <a:ext cx="6324600" cy="584775"/>
          </a:xfrm>
          <a:prstGeom prst="rect">
            <a:avLst/>
          </a:prstGeom>
          <a:noFill/>
        </p:spPr>
        <p:txBody>
          <a:bodyPr wrap="square" rtlCol="0">
            <a:spAutoFit/>
          </a:bodyPr>
          <a:lstStyle/>
          <a:p>
            <a:r>
              <a:rPr lang="en-US" sz="3200" dirty="0" smtClean="0">
                <a:solidFill>
                  <a:srgbClr val="C00000"/>
                </a:solidFill>
              </a:rPr>
              <a:t>     Tools Used for Automation Testing</a:t>
            </a:r>
            <a:endParaRPr lang="en-US" sz="32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7200" y="533399"/>
          <a:ext cx="8153400" cy="6008508"/>
        </p:xfrm>
        <a:graphic>
          <a:graphicData uri="http://schemas.openxmlformats.org/drawingml/2006/table">
            <a:tbl>
              <a:tblPr firstRow="1" bandRow="1">
                <a:tableStyleId>{5C22544A-7EE6-4342-B048-85BDC9FD1C3A}</a:tableStyleId>
              </a:tblPr>
              <a:tblGrid>
                <a:gridCol w="4076700"/>
                <a:gridCol w="4076700"/>
              </a:tblGrid>
              <a:tr h="376283">
                <a:tc>
                  <a:txBody>
                    <a:bodyPr/>
                    <a:lstStyle/>
                    <a:p>
                      <a:r>
                        <a:rPr lang="en-US" dirty="0" smtClean="0"/>
                        <a:t>Tools</a:t>
                      </a:r>
                      <a:endParaRPr lang="en-US" dirty="0"/>
                    </a:p>
                  </a:txBody>
                  <a:tcPr/>
                </a:tc>
                <a:tc>
                  <a:txBody>
                    <a:bodyPr/>
                    <a:lstStyle/>
                    <a:p>
                      <a:r>
                        <a:rPr lang="en-US" dirty="0" smtClean="0"/>
                        <a:t>Description</a:t>
                      </a:r>
                      <a:endParaRPr lang="en-US" dirty="0"/>
                    </a:p>
                  </a:txBody>
                  <a:tcPr/>
                </a:tc>
              </a:tr>
              <a:tr h="1862281">
                <a:tc>
                  <a:txBody>
                    <a:bodyPr/>
                    <a:lstStyle/>
                    <a:p>
                      <a:r>
                        <a:rPr lang="en-US" dirty="0" smtClean="0"/>
                        <a:t>QTP(</a:t>
                      </a:r>
                      <a:r>
                        <a:rPr lang="en-US" sz="1800" b="0" i="0" kern="1200" dirty="0" smtClean="0">
                          <a:solidFill>
                            <a:schemeClr val="dk1"/>
                          </a:solidFill>
                          <a:latin typeface="+mn-lt"/>
                          <a:ea typeface="+mn-ea"/>
                          <a:cs typeface="+mn-cs"/>
                        </a:rPr>
                        <a:t>Quick Test Professional)</a:t>
                      </a:r>
                      <a:endParaRPr lang="en-US" dirty="0"/>
                    </a:p>
                  </a:txBody>
                  <a:tcPr/>
                </a:tc>
                <a:tc>
                  <a:txBody>
                    <a:bodyPr/>
                    <a:lstStyle/>
                    <a:p>
                      <a:r>
                        <a:rPr lang="en-US" sz="1800" b="0" i="0" kern="1200" dirty="0" smtClean="0">
                          <a:solidFill>
                            <a:schemeClr val="dk1"/>
                          </a:solidFill>
                          <a:latin typeface="+mn-lt"/>
                          <a:ea typeface="+mn-ea"/>
                          <a:cs typeface="+mn-cs"/>
                        </a:rPr>
                        <a:t>* A product of Hewlett Packard (HP)</a:t>
                      </a:r>
                      <a:endParaRPr lang="en-US" dirty="0" smtClean="0"/>
                    </a:p>
                    <a:p>
                      <a:r>
                        <a:rPr lang="en-US" sz="1800" b="0" i="0" kern="1200" dirty="0" smtClean="0">
                          <a:solidFill>
                            <a:schemeClr val="dk1"/>
                          </a:solidFill>
                          <a:latin typeface="+mn-lt"/>
                          <a:ea typeface="+mn-ea"/>
                          <a:cs typeface="+mn-cs"/>
                        </a:rPr>
                        <a:t>*This tool helps testers to perform an automated functional testing.</a:t>
                      </a:r>
                    </a:p>
                    <a:p>
                      <a:r>
                        <a:rPr lang="en-US" sz="1800" b="1" i="0" kern="1200" dirty="0" smtClean="0">
                          <a:solidFill>
                            <a:schemeClr val="dk1"/>
                          </a:solidFill>
                          <a:latin typeface="+mn-lt"/>
                          <a:ea typeface="+mn-ea"/>
                          <a:cs typeface="+mn-cs"/>
                        </a:rPr>
                        <a:t>*B</a:t>
                      </a:r>
                      <a:r>
                        <a:rPr lang="en-US" sz="1800" b="0" i="0" kern="1200" dirty="0" smtClean="0">
                          <a:solidFill>
                            <a:schemeClr val="dk1"/>
                          </a:solidFill>
                          <a:latin typeface="+mn-lt"/>
                          <a:ea typeface="+mn-ea"/>
                          <a:cs typeface="+mn-cs"/>
                        </a:rPr>
                        <a:t>est suited for regression testing of the applications.</a:t>
                      </a:r>
                    </a:p>
                    <a:p>
                      <a:r>
                        <a:rPr lang="en-US" sz="1800" b="0" i="0" kern="1200" dirty="0" smtClean="0">
                          <a:solidFill>
                            <a:schemeClr val="dk1"/>
                          </a:solidFill>
                          <a:latin typeface="+mn-lt"/>
                          <a:ea typeface="+mn-ea"/>
                          <a:cs typeface="+mn-cs"/>
                        </a:rPr>
                        <a:t> *QTP is a licensed/commercial tool owned by HP</a:t>
                      </a:r>
                      <a:endParaRPr lang="en-US" dirty="0"/>
                    </a:p>
                  </a:txBody>
                  <a:tcPr/>
                </a:tc>
              </a:tr>
              <a:tr h="846491">
                <a:tc>
                  <a:txBody>
                    <a:bodyPr/>
                    <a:lstStyle/>
                    <a:p>
                      <a:r>
                        <a:rPr lang="en-US" dirty="0" smtClean="0"/>
                        <a:t>QC(</a:t>
                      </a:r>
                      <a:r>
                        <a:rPr lang="en-US" sz="1800" b="0" i="0" kern="1200" dirty="0" smtClean="0">
                          <a:solidFill>
                            <a:schemeClr val="dk1"/>
                          </a:solidFill>
                          <a:latin typeface="+mn-lt"/>
                          <a:ea typeface="+mn-ea"/>
                          <a:cs typeface="+mn-cs"/>
                        </a:rPr>
                        <a:t>Quality Center )</a:t>
                      </a:r>
                      <a:endParaRPr lang="en-US" dirty="0"/>
                    </a:p>
                  </a:txBody>
                  <a:tcPr/>
                </a:tc>
                <a:tc>
                  <a:txBody>
                    <a:bodyPr/>
                    <a:lstStyle/>
                    <a:p>
                      <a:r>
                        <a:rPr lang="en-US" sz="1800" b="0" i="0" kern="1200" dirty="0" smtClean="0">
                          <a:solidFill>
                            <a:schemeClr val="dk1"/>
                          </a:solidFill>
                          <a:latin typeface="+mn-lt"/>
                          <a:ea typeface="+mn-ea"/>
                          <a:cs typeface="+mn-cs"/>
                        </a:rPr>
                        <a:t>*Quality Center (QC), a test management tool</a:t>
                      </a:r>
                    </a:p>
                    <a:p>
                      <a:r>
                        <a:rPr lang="en-US" sz="1800" b="0" i="0" kern="1200" dirty="0" smtClean="0">
                          <a:solidFill>
                            <a:schemeClr val="dk1"/>
                          </a:solidFill>
                          <a:latin typeface="+mn-lt"/>
                          <a:ea typeface="+mn-ea"/>
                          <a:cs typeface="+mn-cs"/>
                        </a:rPr>
                        <a:t>*Open Source</a:t>
                      </a:r>
                      <a:r>
                        <a:rPr lang="en-US" sz="1800" b="0" i="0" kern="1200" baseline="0" dirty="0" smtClean="0">
                          <a:solidFill>
                            <a:schemeClr val="dk1"/>
                          </a:solidFill>
                          <a:latin typeface="+mn-lt"/>
                          <a:ea typeface="+mn-ea"/>
                          <a:cs typeface="+mn-cs"/>
                        </a:rPr>
                        <a:t> tool</a:t>
                      </a:r>
                      <a:endParaRPr lang="en-US" dirty="0"/>
                    </a:p>
                  </a:txBody>
                  <a:tcPr/>
                </a:tc>
              </a:tr>
              <a:tr h="376283">
                <a:tc>
                  <a:txBody>
                    <a:bodyPr/>
                    <a:lstStyle/>
                    <a:p>
                      <a:endParaRPr lang="en-US" dirty="0"/>
                    </a:p>
                  </a:txBody>
                  <a:tcPr/>
                </a:tc>
                <a:tc>
                  <a:txBody>
                    <a:bodyPr/>
                    <a:lstStyle/>
                    <a:p>
                      <a:endParaRPr lang="en-US"/>
                    </a:p>
                  </a:txBody>
                  <a:tcPr/>
                </a:tc>
              </a:tr>
              <a:tr h="376283">
                <a:tc>
                  <a:txBody>
                    <a:bodyPr/>
                    <a:lstStyle/>
                    <a:p>
                      <a:endParaRPr lang="en-US"/>
                    </a:p>
                  </a:txBody>
                  <a:tcPr/>
                </a:tc>
                <a:tc>
                  <a:txBody>
                    <a:bodyPr/>
                    <a:lstStyle/>
                    <a:p>
                      <a:endParaRPr lang="en-US"/>
                    </a:p>
                  </a:txBody>
                  <a:tcPr/>
                </a:tc>
              </a:tr>
              <a:tr h="376283">
                <a:tc>
                  <a:txBody>
                    <a:bodyPr/>
                    <a:lstStyle/>
                    <a:p>
                      <a:endParaRPr lang="en-US" dirty="0"/>
                    </a:p>
                  </a:txBody>
                  <a:tcPr/>
                </a:tc>
                <a:tc>
                  <a:txBody>
                    <a:bodyPr/>
                    <a:lstStyle/>
                    <a:p>
                      <a:endParaRPr lang="en-US"/>
                    </a:p>
                  </a:txBody>
                  <a:tcPr/>
                </a:tc>
              </a:tr>
              <a:tr h="649474">
                <a:tc>
                  <a:txBody>
                    <a:bodyPr/>
                    <a:lstStyle/>
                    <a:p>
                      <a:endParaRPr lang="en-US" dirty="0"/>
                    </a:p>
                  </a:txBody>
                  <a:tcPr/>
                </a:tc>
                <a:tc>
                  <a:txBody>
                    <a:bodyPr/>
                    <a:lstStyle/>
                    <a:p>
                      <a:endParaRPr lang="en-US" dirty="0"/>
                    </a:p>
                  </a:txBody>
                  <a:tcPr/>
                </a:tc>
              </a:tr>
              <a:tr h="927822">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367</Words>
  <Application>Microsoft Office PowerPoint</Application>
  <PresentationFormat>On-screen Show (4:3)</PresentationFormat>
  <Paragraphs>43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Counsellor1</dc:creator>
  <cp:lastModifiedBy>Windows User</cp:lastModifiedBy>
  <cp:revision>10</cp:revision>
  <dcterms:created xsi:type="dcterms:W3CDTF">2019-05-22T11:04:35Z</dcterms:created>
  <dcterms:modified xsi:type="dcterms:W3CDTF">2021-05-05T12:34:13Z</dcterms:modified>
</cp:coreProperties>
</file>