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9"/>
  </p:notesMasterIdLst>
  <p:handoutMasterIdLst>
    <p:handoutMasterId r:id="rId20"/>
  </p:handoutMasterIdLst>
  <p:sldIdLst>
    <p:sldId id="258" r:id="rId5"/>
    <p:sldId id="269" r:id="rId6"/>
    <p:sldId id="262" r:id="rId7"/>
    <p:sldId id="261" r:id="rId8"/>
    <p:sldId id="284" r:id="rId9"/>
    <p:sldId id="276" r:id="rId10"/>
    <p:sldId id="264" r:id="rId11"/>
    <p:sldId id="263" r:id="rId12"/>
    <p:sldId id="291" r:id="rId13"/>
    <p:sldId id="293" r:id="rId14"/>
    <p:sldId id="270" r:id="rId15"/>
    <p:sldId id="275" r:id="rId16"/>
    <p:sldId id="292"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A8637-BADE-4EB5-BD25-B284A7968137}">
          <p14:sldIdLst>
            <p14:sldId id="258"/>
            <p14:sldId id="269"/>
            <p14:sldId id="262"/>
            <p14:sldId id="261"/>
            <p14:sldId id="284"/>
            <p14:sldId id="276"/>
            <p14:sldId id="264"/>
          </p14:sldIdLst>
        </p14:section>
        <p14:section name="Untitled Section" id="{0C1F8245-4D2B-49CA-BF8D-B75BF16144A4}">
          <p14:sldIdLst>
            <p14:sldId id="263"/>
            <p14:sldId id="291"/>
            <p14:sldId id="293"/>
            <p14:sldId id="270"/>
            <p14:sldId id="275"/>
            <p14:sldId id="292"/>
            <p14:sldId id="2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9" autoAdjust="0"/>
  </p:normalViewPr>
  <p:slideViewPr>
    <p:cSldViewPr snapToGrid="0">
      <p:cViewPr>
        <p:scale>
          <a:sx n="100" d="100"/>
          <a:sy n="100" d="100"/>
        </p:scale>
        <p:origin x="14" y="-259"/>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10/18/2023</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10/18/2023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a:t>
            </a:fld>
            <a:endParaRPr lang="en-US" noProof="0" dirty="0"/>
          </a:p>
        </p:txBody>
      </p:sp>
    </p:spTree>
    <p:extLst>
      <p:ext uri="{BB962C8B-B14F-4D97-AF65-F5344CB8AC3E}">
        <p14:creationId xmlns:p14="http://schemas.microsoft.com/office/powerpoint/2010/main" val="259368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25224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225826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244564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380040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12</a:t>
            </a:fld>
            <a:endParaRPr lang="en-US" noProof="0" dirty="0"/>
          </a:p>
        </p:txBody>
      </p:sp>
    </p:spTree>
    <p:extLst>
      <p:ext uri="{BB962C8B-B14F-4D97-AF65-F5344CB8AC3E}">
        <p14:creationId xmlns:p14="http://schemas.microsoft.com/office/powerpoint/2010/main" val="3687459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10/18/2023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10/18/2023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10/18/2023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10/18/2023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10/18/2023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10/18/2023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10/18/2023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10/18/2023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10/18/2023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10/18/2023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10/18/2023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10/18/2023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10/18/2023</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10/18/2023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10/18/2023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10/18/2023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10/18/2023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10/18/2023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10/18/2023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10/18/2023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10/18/2023</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179294" y="34377"/>
            <a:ext cx="6463553" cy="6823623"/>
          </a:xfrm>
          <a:ln>
            <a:solidFill>
              <a:schemeClr val="tx1">
                <a:lumMod val="95000"/>
                <a:lumOff val="5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normAutofit/>
          </a:bodyPr>
          <a:lstStyle/>
          <a:p>
            <a:r>
              <a:rPr lang="en-US" sz="4600" spc="0" dirty="0">
                <a:solidFill>
                  <a:schemeClr val="accent1">
                    <a:lumMod val="75000"/>
                  </a:schemeClr>
                </a:solidFill>
                <a:effectLst>
                  <a:outerShdw blurRad="38100" dist="38100" dir="2700000" algn="tl">
                    <a:srgbClr val="000000">
                      <a:alpha val="43137"/>
                    </a:srgbClr>
                  </a:outerShdw>
                </a:effectLst>
                <a:latin typeface="Eras Bold ITC" panose="020B0907030504020204" pitchFamily="34" charset="0"/>
              </a:rPr>
              <a:t>SMART DOOR LOCK USING FINGERPRINT</a:t>
            </a: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p:txBody>
          <a:bodyPr>
            <a:normAutofit/>
          </a:bodyPr>
          <a:lstStyle/>
          <a:p>
            <a:r>
              <a:rPr lang="en-US" sz="2000" u="sng" dirty="0">
                <a:latin typeface="Berlin Sans FB Demi" panose="020E0802020502020306" pitchFamily="34" charset="0"/>
              </a:rPr>
              <a:t>Project id:</a:t>
            </a:r>
            <a:r>
              <a:rPr lang="en-US" sz="2000" dirty="0">
                <a:latin typeface="Britannic Bold" panose="020B0903060703020204" pitchFamily="34" charset="0"/>
              </a:rPr>
              <a:t>23_Cs_iot_3A_13</a:t>
            </a:r>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613F-FED8-73B5-1865-023A3BF98E2C}"/>
              </a:ext>
            </a:extLst>
          </p:cNvPr>
          <p:cNvSpPr>
            <a:spLocks noGrp="1"/>
          </p:cNvSpPr>
          <p:nvPr>
            <p:ph type="title"/>
          </p:nvPr>
        </p:nvSpPr>
        <p:spPr/>
        <p:txBody>
          <a:bodyPr/>
          <a:lstStyle/>
          <a:p>
            <a:r>
              <a:rPr lang="en-IN" sz="4800" b="1" dirty="0">
                <a:solidFill>
                  <a:schemeClr val="accent1">
                    <a:lumMod val="75000"/>
                  </a:schemeClr>
                </a:solidFill>
                <a:effectLst/>
                <a:latin typeface="Berlin Sans FB" panose="020E0602020502020306" pitchFamily="34" charset="0"/>
                <a:ea typeface="Times New Roman" panose="02020603050405020304" pitchFamily="18" charset="0"/>
              </a:rPr>
              <a:t>Feasibility Study</a:t>
            </a:r>
            <a:endParaRPr lang="en-IN" dirty="0"/>
          </a:p>
        </p:txBody>
      </p:sp>
      <p:sp>
        <p:nvSpPr>
          <p:cNvPr id="3" name="Content Placeholder 2">
            <a:extLst>
              <a:ext uri="{FF2B5EF4-FFF2-40B4-BE49-F238E27FC236}">
                <a16:creationId xmlns:a16="http://schemas.microsoft.com/office/drawing/2014/main" id="{89853A74-8D53-E2E2-BF74-64DEBFA2E69E}"/>
              </a:ext>
            </a:extLst>
          </p:cNvPr>
          <p:cNvSpPr>
            <a:spLocks noGrp="1"/>
          </p:cNvSpPr>
          <p:nvPr>
            <p:ph idx="1"/>
          </p:nvPr>
        </p:nvSpPr>
        <p:spPr/>
        <p:txBody>
          <a:bodyPr>
            <a:normAutofit fontScale="77500" lnSpcReduction="20000"/>
          </a:bodyPr>
          <a:lstStyle/>
          <a:p>
            <a:r>
              <a:rPr lang="en-US" b="1" dirty="0"/>
              <a:t>1</a:t>
            </a:r>
            <a:r>
              <a:rPr lang="en-US" dirty="0"/>
              <a:t>. </a:t>
            </a:r>
            <a:r>
              <a:rPr lang="en-US" b="1" u="sng" dirty="0"/>
              <a:t>Technical Feasibility</a:t>
            </a:r>
            <a:r>
              <a:rPr lang="en-US" dirty="0"/>
              <a:t>: The necessary technology, including fingerprint sensors, microcontrollers, and communication modules, is readily available and affordable. The project team possesses the requisite technical skills and expertise for successful development. </a:t>
            </a:r>
          </a:p>
          <a:p>
            <a:r>
              <a:rPr lang="en-US" b="1" dirty="0"/>
              <a:t>2. </a:t>
            </a:r>
            <a:r>
              <a:rPr lang="en-US" b="1" u="sng" dirty="0"/>
              <a:t>Market Feasibility</a:t>
            </a:r>
            <a:r>
              <a:rPr lang="en-US" dirty="0"/>
              <a:t>: Market research indicates a growing demand for smart door locks with biometric authentication features. The target audience, primarily homeowners and businesses, shows interest in adopting such advanced security solutions. Preliminary cost estimates align with expected market pricing and revenue potential.</a:t>
            </a:r>
          </a:p>
          <a:p>
            <a:r>
              <a:rPr lang="en-US" b="1" dirty="0"/>
              <a:t> 3</a:t>
            </a:r>
            <a:r>
              <a:rPr lang="en-US" dirty="0"/>
              <a:t>. </a:t>
            </a:r>
            <a:r>
              <a:rPr lang="en-US" b="1" u="sng" dirty="0"/>
              <a:t>Legal and Regulatory Feasibility: </a:t>
            </a:r>
            <a:r>
              <a:rPr lang="en-US" dirty="0"/>
              <a:t>There are no existing patents or legal restrictions that hinder the development of a </a:t>
            </a:r>
            <a:r>
              <a:rPr lang="en-US" dirty="0" err="1"/>
              <a:t>fingerprintbased</a:t>
            </a:r>
            <a:r>
              <a:rPr lang="en-US" dirty="0"/>
              <a:t> door lock. The project will comply with data privacy laws and security standards, ensuring user data protection. </a:t>
            </a:r>
          </a:p>
          <a:p>
            <a:r>
              <a:rPr lang="en-US" b="1" dirty="0"/>
              <a:t>4</a:t>
            </a:r>
            <a:r>
              <a:rPr lang="en-US" b="1" u="sng" dirty="0"/>
              <a:t>. Operational Feasibility: </a:t>
            </a:r>
            <a:r>
              <a:rPr lang="en-US" dirty="0"/>
              <a:t>The project team has access to the necessary resources, including lab facilities, development kits, and software tools. A well-defined project timeline with key milestones and deadlines has been established. Potential risks and challenges have been identified, and mitigation strategies are in place. </a:t>
            </a:r>
          </a:p>
          <a:p>
            <a:r>
              <a:rPr lang="en-US" b="1" dirty="0"/>
              <a:t>5</a:t>
            </a:r>
            <a:r>
              <a:rPr lang="en-US" dirty="0"/>
              <a:t>. </a:t>
            </a:r>
            <a:r>
              <a:rPr lang="en-US" b="1" u="sng" dirty="0"/>
              <a:t>Economic Feasibility</a:t>
            </a:r>
            <a:r>
              <a:rPr lang="en-US" dirty="0"/>
              <a:t>: A comprehensive cost-benefit analysis suggests that the project's benefits, including potential revenue and cost savings, outweigh development and production costs. A positive return on investment (ROI) is expected, making the project financially viable. </a:t>
            </a:r>
          </a:p>
        </p:txBody>
      </p:sp>
    </p:spTree>
    <p:extLst>
      <p:ext uri="{BB962C8B-B14F-4D97-AF65-F5344CB8AC3E}">
        <p14:creationId xmlns:p14="http://schemas.microsoft.com/office/powerpoint/2010/main" val="841290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CC3EF0-F13E-468D-8198-2FFABAAB8360}"/>
              </a:ext>
            </a:extLst>
          </p:cNvPr>
          <p:cNvSpPr>
            <a:spLocks noGrp="1"/>
          </p:cNvSpPr>
          <p:nvPr>
            <p:ph type="title"/>
          </p:nvPr>
        </p:nvSpPr>
        <p:spPr/>
        <p:txBody>
          <a:bodyPr/>
          <a:lstStyle/>
          <a:p>
            <a:r>
              <a:rPr lang="en-US" b="0" dirty="0">
                <a:solidFill>
                  <a:schemeClr val="accent1">
                    <a:lumMod val="75000"/>
                  </a:schemeClr>
                </a:solidFill>
                <a:latin typeface="Berlin Sans FB Demi" panose="020E0802020502020306" pitchFamily="34" charset="0"/>
              </a:rPr>
              <a:t>Smart Door lock …</a:t>
            </a:r>
          </a:p>
        </p:txBody>
      </p:sp>
      <p:sp>
        <p:nvSpPr>
          <p:cNvPr id="8" name="Text Placeholder 7">
            <a:extLst>
              <a:ext uri="{FF2B5EF4-FFF2-40B4-BE49-F238E27FC236}">
                <a16:creationId xmlns:a16="http://schemas.microsoft.com/office/drawing/2014/main" id="{E22A3650-CE74-4B2A-A714-A99CA1898897}"/>
              </a:ext>
            </a:extLst>
          </p:cNvPr>
          <p:cNvSpPr>
            <a:spLocks noGrp="1"/>
          </p:cNvSpPr>
          <p:nvPr>
            <p:ph type="body" idx="1"/>
          </p:nvPr>
        </p:nvSpPr>
        <p:spPr/>
        <p:txBody>
          <a:bodyPr/>
          <a:lstStyle/>
          <a:p>
            <a:r>
              <a:rPr lang="en-US" sz="2800" b="0" dirty="0">
                <a:latin typeface="Berlin Sans FB Demi" panose="020E0802020502020306" pitchFamily="34" charset="0"/>
              </a:rPr>
              <a:t>ADVANTAGES</a:t>
            </a:r>
          </a:p>
        </p:txBody>
      </p:sp>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p:txBody>
          <a:bodyPr>
            <a:normAutofit fontScale="92500" lnSpcReduction="10000"/>
          </a:bodyPr>
          <a:lstStyle/>
          <a:p>
            <a:r>
              <a:rPr lang="en-US" sz="1800" b="1" dirty="0">
                <a:solidFill>
                  <a:schemeClr val="tx1">
                    <a:lumMod val="65000"/>
                    <a:lumOff val="35000"/>
                  </a:schemeClr>
                </a:solidFill>
                <a:latin typeface="Hadassah Friedlaender" panose="02020603050405020304" pitchFamily="18" charset="-79"/>
                <a:cs typeface="Hadassah Friedlaender" panose="02020603050405020304" pitchFamily="18" charset="-79"/>
              </a:rPr>
              <a:t>It can only be opened when an authorized user is present, so password or pin is not remembering it.</a:t>
            </a:r>
          </a:p>
          <a:p>
            <a:r>
              <a:rPr lang="en-US" sz="1800" b="1" dirty="0">
                <a:solidFill>
                  <a:schemeClr val="tx1">
                    <a:lumMod val="65000"/>
                    <a:lumOff val="35000"/>
                  </a:schemeClr>
                </a:solidFill>
                <a:latin typeface="Hadassah Friedlaender" panose="02020603050405020304" pitchFamily="18" charset="-79"/>
                <a:cs typeface="Hadassah Friedlaender" panose="02020603050405020304" pitchFamily="18" charset="-79"/>
              </a:rPr>
              <a:t>most secure and accurate than traditional password</a:t>
            </a:r>
          </a:p>
          <a:p>
            <a:r>
              <a:rPr lang="en-US" sz="1800" b="1" dirty="0">
                <a:solidFill>
                  <a:schemeClr val="tx1">
                    <a:lumMod val="65000"/>
                    <a:lumOff val="35000"/>
                  </a:schemeClr>
                </a:solidFill>
                <a:latin typeface="Hadassah Friedlaender" panose="02020603050405020304" pitchFamily="18" charset="-79"/>
                <a:cs typeface="Hadassah Friedlaender" panose="02020603050405020304" pitchFamily="18" charset="-79"/>
              </a:rPr>
              <a:t>Password based security system has always the threat of being stolen and accessed by the unauthorized user, but here It can only be opened when an authorized user is present.</a:t>
            </a:r>
          </a:p>
        </p:txBody>
      </p:sp>
      <p:sp>
        <p:nvSpPr>
          <p:cNvPr id="10" name="Text Placeholder 9">
            <a:extLst>
              <a:ext uri="{FF2B5EF4-FFF2-40B4-BE49-F238E27FC236}">
                <a16:creationId xmlns:a16="http://schemas.microsoft.com/office/drawing/2014/main" id="{97F6AE95-B6EE-4C2B-8982-2E15916B0281}"/>
              </a:ext>
            </a:extLst>
          </p:cNvPr>
          <p:cNvSpPr>
            <a:spLocks noGrp="1"/>
          </p:cNvSpPr>
          <p:nvPr>
            <p:ph type="body" sz="quarter" idx="3"/>
          </p:nvPr>
        </p:nvSpPr>
        <p:spPr>
          <a:xfrm>
            <a:off x="6515944" y="2057400"/>
            <a:ext cx="4639736" cy="736282"/>
          </a:xfrm>
        </p:spPr>
        <p:txBody>
          <a:bodyPr/>
          <a:lstStyle/>
          <a:p>
            <a:r>
              <a:rPr lang="en-US" sz="2800" b="0" dirty="0">
                <a:latin typeface="Berlin Sans FB Demi" panose="020E0802020502020306" pitchFamily="34" charset="0"/>
              </a:rPr>
              <a:t>DISADVANTAGE</a:t>
            </a:r>
          </a:p>
        </p:txBody>
      </p:sp>
      <p:sp>
        <p:nvSpPr>
          <p:cNvPr id="11" name="Content Placeholder 10">
            <a:extLst>
              <a:ext uri="{FF2B5EF4-FFF2-40B4-BE49-F238E27FC236}">
                <a16:creationId xmlns:a16="http://schemas.microsoft.com/office/drawing/2014/main" id="{5F5CF3C2-A35B-4374-871A-C68ACFAD473F}"/>
              </a:ext>
            </a:extLst>
          </p:cNvPr>
          <p:cNvSpPr>
            <a:spLocks noGrp="1"/>
          </p:cNvSpPr>
          <p:nvPr>
            <p:ph sz="quarter" idx="4"/>
          </p:nvPr>
        </p:nvSpPr>
        <p:spPr/>
        <p:txBody>
          <a:bodyPr>
            <a:normAutofit fontScale="92500" lnSpcReduction="10000"/>
          </a:bodyPr>
          <a:lstStyle/>
          <a:p>
            <a:r>
              <a:rPr lang="en-US" sz="1800" b="1" dirty="0">
                <a:solidFill>
                  <a:schemeClr val="tx1">
                    <a:lumMod val="65000"/>
                    <a:lumOff val="35000"/>
                  </a:schemeClr>
                </a:solidFill>
                <a:latin typeface="Hadassah Friedlaender" panose="02020603050405020304" pitchFamily="18" charset="-79"/>
                <a:cs typeface="Hadassah Friedlaender" panose="02020603050405020304" pitchFamily="18" charset="-79"/>
              </a:rPr>
              <a:t>It’s very costly.</a:t>
            </a:r>
          </a:p>
        </p:txBody>
      </p:sp>
    </p:spTree>
    <p:extLst>
      <p:ext uri="{BB962C8B-B14F-4D97-AF65-F5344CB8AC3E}">
        <p14:creationId xmlns:p14="http://schemas.microsoft.com/office/powerpoint/2010/main" val="151147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050037D-17B6-4B6A-BF3A-E271DFEB9237}"/>
              </a:ext>
            </a:extLst>
          </p:cNvPr>
          <p:cNvSpPr>
            <a:spLocks noGrp="1"/>
          </p:cNvSpPr>
          <p:nvPr>
            <p:ph type="title"/>
          </p:nvPr>
        </p:nvSpPr>
        <p:spPr/>
        <p:txBody>
          <a:bodyPr/>
          <a:lstStyle/>
          <a:p>
            <a:r>
              <a:rPr lang="en-US" b="0" dirty="0">
                <a:solidFill>
                  <a:schemeClr val="accent1">
                    <a:lumMod val="75000"/>
                  </a:schemeClr>
                </a:solidFill>
                <a:latin typeface="Berlin Sans FB Demi" panose="020E0802020502020306" pitchFamily="34" charset="0"/>
              </a:rPr>
              <a:t>CONCLUSION</a:t>
            </a:r>
          </a:p>
        </p:txBody>
      </p:sp>
      <p:sp>
        <p:nvSpPr>
          <p:cNvPr id="3" name="Content Placeholder 2">
            <a:extLst>
              <a:ext uri="{FF2B5EF4-FFF2-40B4-BE49-F238E27FC236}">
                <a16:creationId xmlns:a16="http://schemas.microsoft.com/office/drawing/2014/main" id="{28C28387-591F-F0AD-DCCE-0CC965DAEAE7}"/>
              </a:ext>
            </a:extLst>
          </p:cNvPr>
          <p:cNvSpPr>
            <a:spLocks noGrp="1"/>
          </p:cNvSpPr>
          <p:nvPr>
            <p:ph idx="1"/>
          </p:nvPr>
        </p:nvSpPr>
        <p:spPr>
          <a:xfrm>
            <a:off x="1216548" y="2108201"/>
            <a:ext cx="10373472" cy="3760891"/>
          </a:xfrm>
        </p:spPr>
        <p:txBody>
          <a:bodyPr>
            <a:normAutofit/>
          </a:bodyPr>
          <a:lstStyle/>
          <a:p>
            <a:r>
              <a:rPr lang="en-US" sz="2400" b="1" i="0" dirty="0">
                <a:solidFill>
                  <a:schemeClr val="tx1">
                    <a:lumMod val="65000"/>
                    <a:lumOff val="35000"/>
                  </a:schemeClr>
                </a:solidFill>
                <a:effectLst/>
                <a:latin typeface="Hadassah Friedlaender" panose="02020603050405020304" pitchFamily="18" charset="-79"/>
                <a:cs typeface="Hadassah Friedlaender" panose="02020603050405020304" pitchFamily="18" charset="-79"/>
              </a:rPr>
              <a:t>Hence in this project we developed an access control system using fingerprint print technology and demonstrated the use of biometrics and embedded systems to improve security</a:t>
            </a:r>
          </a:p>
          <a:p>
            <a:r>
              <a:rPr lang="en-US" sz="2400" b="1" i="0" dirty="0">
                <a:solidFill>
                  <a:schemeClr val="tx1">
                    <a:lumMod val="65000"/>
                    <a:lumOff val="35000"/>
                  </a:schemeClr>
                </a:solidFill>
                <a:effectLst/>
                <a:latin typeface="Hadassah Friedlaender" panose="02020603050405020304" pitchFamily="18" charset="-79"/>
                <a:cs typeface="Hadassah Friedlaender" panose="02020603050405020304" pitchFamily="18" charset="-79"/>
              </a:rPr>
              <a:t>The intrusion alert enhances the security of the system. The prototype-built shows that the design consumes minimal power, and the locking/unlocking of the door happens in 4 seconds on an average.</a:t>
            </a:r>
            <a:endParaRPr lang="en-IN" sz="2400" b="1" dirty="0">
              <a:solidFill>
                <a:schemeClr val="tx1">
                  <a:lumMod val="65000"/>
                  <a:lumOff val="35000"/>
                </a:schemeClr>
              </a:solidFill>
              <a:latin typeface="Hadassah Friedlaender" panose="02020603050405020304" pitchFamily="18" charset="-79"/>
              <a:cs typeface="Hadassah Friedlaender" panose="02020603050405020304" pitchFamily="18" charset="-79"/>
            </a:endParaRPr>
          </a:p>
        </p:txBody>
      </p:sp>
    </p:spTree>
    <p:extLst>
      <p:ext uri="{BB962C8B-B14F-4D97-AF65-F5344CB8AC3E}">
        <p14:creationId xmlns:p14="http://schemas.microsoft.com/office/powerpoint/2010/main" val="388806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9643-9E56-5D20-F366-A69558750951}"/>
              </a:ext>
            </a:extLst>
          </p:cNvPr>
          <p:cNvSpPr>
            <a:spLocks noGrp="1"/>
          </p:cNvSpPr>
          <p:nvPr>
            <p:ph type="title"/>
          </p:nvPr>
        </p:nvSpPr>
        <p:spPr/>
        <p:txBody>
          <a:bodyPr/>
          <a:lstStyle/>
          <a:p>
            <a:r>
              <a:rPr lang="en-US" dirty="0">
                <a:solidFill>
                  <a:schemeClr val="accent1">
                    <a:lumMod val="75000"/>
                  </a:schemeClr>
                </a:solidFill>
                <a:latin typeface="Berlin Sans FB" panose="020E0602020502020306" pitchFamily="34" charset="0"/>
              </a:rPr>
              <a:t>REFERENCES</a:t>
            </a:r>
            <a:endParaRPr lang="en-IN" dirty="0">
              <a:solidFill>
                <a:schemeClr val="accent1">
                  <a:lumMod val="75000"/>
                </a:schemeClr>
              </a:solidFill>
              <a:latin typeface="Berlin Sans FB" panose="020E0602020502020306" pitchFamily="34" charset="0"/>
            </a:endParaRPr>
          </a:p>
        </p:txBody>
      </p:sp>
      <p:sp>
        <p:nvSpPr>
          <p:cNvPr id="3" name="Content Placeholder 2">
            <a:extLst>
              <a:ext uri="{FF2B5EF4-FFF2-40B4-BE49-F238E27FC236}">
                <a16:creationId xmlns:a16="http://schemas.microsoft.com/office/drawing/2014/main" id="{23D888DE-8357-BE97-BCEF-7C0A2E2FE1E1}"/>
              </a:ext>
            </a:extLst>
          </p:cNvPr>
          <p:cNvSpPr>
            <a:spLocks noGrp="1"/>
          </p:cNvSpPr>
          <p:nvPr>
            <p:ph idx="1"/>
          </p:nvPr>
        </p:nvSpPr>
        <p:spPr/>
        <p:txBody>
          <a:bodyPr>
            <a:normAutofit/>
          </a:bodyPr>
          <a:lstStyle/>
          <a:p>
            <a:r>
              <a:rPr lang="en-IN" sz="1800" dirty="0">
                <a:solidFill>
                  <a:schemeClr val="tx1">
                    <a:lumMod val="95000"/>
                    <a:lumOff val="5000"/>
                  </a:schemeClr>
                </a:solidFill>
                <a:latin typeface="Hadassah Friedlaender" panose="02020603050405020304" pitchFamily="18" charset="-79"/>
                <a:cs typeface="Hadassah Friedlaender" panose="02020603050405020304" pitchFamily="18" charset="-79"/>
              </a:rPr>
              <a:t> 1. Anil K. Jain, Arun Ross and Salil Prabhakar. An Introduction to Biometric Recognition. IEEE Transactions on Circuits and Systems for Video Technology, Special Issue on Image and Video Based Biometrics, Vol. 14(1), January, 2004. </a:t>
            </a:r>
          </a:p>
          <a:p>
            <a:r>
              <a:rPr lang="en-IN" sz="1800" dirty="0">
                <a:solidFill>
                  <a:schemeClr val="tx1">
                    <a:lumMod val="95000"/>
                    <a:lumOff val="5000"/>
                  </a:schemeClr>
                </a:solidFill>
                <a:latin typeface="Hadassah Friedlaender" panose="02020603050405020304" pitchFamily="18" charset="-79"/>
                <a:cs typeface="Hadassah Friedlaender" panose="02020603050405020304" pitchFamily="18" charset="-79"/>
              </a:rPr>
              <a:t>2. “(PDF) Password Based Door Lock System Using Arduino,” Research Gate. https://www.researchgate.net/publication/330998913_Password_Based_Door_Lock_System_ </a:t>
            </a:r>
            <a:r>
              <a:rPr lang="en-IN" sz="1800" dirty="0" err="1">
                <a:solidFill>
                  <a:schemeClr val="tx1">
                    <a:lumMod val="95000"/>
                    <a:lumOff val="5000"/>
                  </a:schemeClr>
                </a:solidFill>
                <a:latin typeface="Hadassah Friedlaender" panose="02020603050405020304" pitchFamily="18" charset="-79"/>
                <a:cs typeface="Hadassah Friedlaender" panose="02020603050405020304" pitchFamily="18" charset="-79"/>
              </a:rPr>
              <a:t>Using_Arduino</a:t>
            </a:r>
            <a:r>
              <a:rPr lang="en-IN" sz="1800" dirty="0">
                <a:solidFill>
                  <a:schemeClr val="tx1">
                    <a:lumMod val="95000"/>
                    <a:lumOff val="5000"/>
                  </a:schemeClr>
                </a:solidFill>
                <a:latin typeface="Hadassah Friedlaender" panose="02020603050405020304" pitchFamily="18" charset="-79"/>
                <a:cs typeface="Hadassah Friedlaender" panose="02020603050405020304" pitchFamily="18" charset="-79"/>
              </a:rPr>
              <a:t> (accessed Aug. 08, 2021). </a:t>
            </a:r>
          </a:p>
          <a:p>
            <a:r>
              <a:rPr lang="en-IN" sz="1800" dirty="0">
                <a:solidFill>
                  <a:schemeClr val="tx1">
                    <a:lumMod val="95000"/>
                    <a:lumOff val="5000"/>
                  </a:schemeClr>
                </a:solidFill>
                <a:latin typeface="Hadassah Friedlaender" panose="02020603050405020304" pitchFamily="18" charset="-79"/>
                <a:cs typeface="Hadassah Friedlaender" panose="02020603050405020304" pitchFamily="18" charset="-79"/>
              </a:rPr>
              <a:t>3. Meenakshi, N, M </a:t>
            </a:r>
            <a:r>
              <a:rPr lang="en-IN" sz="1800" dirty="0" err="1">
                <a:solidFill>
                  <a:schemeClr val="tx1">
                    <a:lumMod val="95000"/>
                    <a:lumOff val="5000"/>
                  </a:schemeClr>
                </a:solidFill>
                <a:latin typeface="Hadassah Friedlaender" panose="02020603050405020304" pitchFamily="18" charset="-79"/>
                <a:cs typeface="Hadassah Friedlaender" panose="02020603050405020304" pitchFamily="18" charset="-79"/>
              </a:rPr>
              <a:t>Monish</a:t>
            </a:r>
            <a:r>
              <a:rPr lang="en-IN" sz="1800" dirty="0">
                <a:solidFill>
                  <a:schemeClr val="tx1">
                    <a:lumMod val="95000"/>
                    <a:lumOff val="5000"/>
                  </a:schemeClr>
                </a:solidFill>
                <a:latin typeface="Hadassah Friedlaender" panose="02020603050405020304" pitchFamily="18" charset="-79"/>
                <a:cs typeface="Hadassah Friedlaender" panose="02020603050405020304" pitchFamily="18" charset="-79"/>
              </a:rPr>
              <a:t>, K J Dikshit, and S Bharath. “Arduino Based Smart Fingerprint Authentication System.” In 2019 1st International Conference on Innovations in Information and Communication Technology (ICIICT), 1–7. CHENNAI, India: IEEE, 2019</a:t>
            </a:r>
          </a:p>
        </p:txBody>
      </p:sp>
    </p:spTree>
    <p:extLst>
      <p:ext uri="{BB962C8B-B14F-4D97-AF65-F5344CB8AC3E}">
        <p14:creationId xmlns:p14="http://schemas.microsoft.com/office/powerpoint/2010/main" val="3625712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598058" y="1080795"/>
            <a:ext cx="10058400" cy="2670046"/>
          </a:xfrm>
        </p:spPr>
        <p:txBody>
          <a:bodyPr vert="horz" lIns="91440" tIns="45720" rIns="91440" bIns="45720" rtlCol="0" anchor="b">
            <a:normAutofit/>
          </a:bodyPr>
          <a:lstStyle/>
          <a:p>
            <a:r>
              <a:rPr lang="en-US" sz="9600">
                <a:solidFill>
                  <a:srgbClr val="FFFFFF"/>
                </a:solidFill>
                <a:latin typeface="Berlin Sans FB Demi" panose="020E0802020502020306" pitchFamily="34" charset="0"/>
              </a:rPr>
              <a:t>THANK YOU!</a:t>
            </a:r>
            <a:endParaRPr lang="en-US" sz="9600" dirty="0">
              <a:solidFill>
                <a:srgbClr val="FFFFFF"/>
              </a:solidFill>
              <a:latin typeface="Berlin Sans FB Demi" panose="020E0802020502020306" pitchFamily="34" charset="0"/>
            </a:endParaRP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919942" y="5257800"/>
            <a:ext cx="10058400" cy="1143000"/>
          </a:xfrm>
        </p:spPr>
        <p:txBody>
          <a:bodyPr vert="horz" lIns="91440" tIns="45720" rIns="91440" bIns="45720" rtlCol="0">
            <a:normAutofit/>
          </a:bodyPr>
          <a:lstStyle/>
          <a:p>
            <a:pPr marL="0" indent="0">
              <a:buNone/>
            </a:pPr>
            <a:r>
              <a:rPr lang="en-US" sz="2800" cap="all" spc="200" dirty="0">
                <a:solidFill>
                  <a:srgbClr val="FFFFFF"/>
                </a:solidFill>
                <a:latin typeface="Hadassah Friedlaender" panose="02020603050405020304" pitchFamily="18" charset="-79"/>
                <a:cs typeface="Hadassah Friedlaender" panose="02020603050405020304" pitchFamily="18" charset="-79"/>
              </a:rPr>
              <a:t>ANY queries??</a:t>
            </a:r>
          </a:p>
        </p:txBody>
      </p:sp>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US" sz="5400" dirty="0">
                <a:solidFill>
                  <a:schemeClr val="accent1">
                    <a:lumMod val="75000"/>
                  </a:schemeClr>
                </a:solidFill>
                <a:latin typeface="Berlin Sans FB" panose="020E0602020502020306" pitchFamily="34" charset="0"/>
              </a:rPr>
              <a:t>ABSTRACT</a:t>
            </a:r>
          </a:p>
        </p:txBody>
      </p:sp>
      <p:sp>
        <p:nvSpPr>
          <p:cNvPr id="3" name="Content Placeholder 2">
            <a:extLst>
              <a:ext uri="{FF2B5EF4-FFF2-40B4-BE49-F238E27FC236}">
                <a16:creationId xmlns:a16="http://schemas.microsoft.com/office/drawing/2014/main" id="{915FE554-50DA-5D28-5FBB-7862E9915D0E}"/>
              </a:ext>
            </a:extLst>
          </p:cNvPr>
          <p:cNvSpPr>
            <a:spLocks noGrp="1"/>
          </p:cNvSpPr>
          <p:nvPr>
            <p:ph idx="1"/>
          </p:nvPr>
        </p:nvSpPr>
        <p:spPr/>
        <p:txBody>
          <a:bodyPr>
            <a:normAutofit/>
          </a:bodyPr>
          <a:lstStyle/>
          <a:p>
            <a:pPr marL="0" indent="0">
              <a:buNone/>
            </a:pPr>
            <a:r>
              <a:rPr lang="en-US" sz="2800" b="1" dirty="0">
                <a:latin typeface="Hadassah Friedlaender" panose="02020603050405020304" pitchFamily="18" charset="-79"/>
                <a:cs typeface="Hadassah Friedlaender" panose="02020603050405020304" pitchFamily="18" charset="-79"/>
              </a:rPr>
              <a:t>According to ancient Greek scripts BIOMETRICS means study of life. Biometrics studies commonly include fingerprint, face, iris, voice, signature, and hand geometry recognition and verification. Many various stages of other modalities are in various development and assessment. Among these available biometric traits, fingerprint proves to be one of the best traits providing good mismatch ratio and also reliable.</a:t>
            </a:r>
            <a:endParaRPr lang="en-IN" sz="2800" b="1" dirty="0">
              <a:latin typeface="Hadassah Friedlaender" panose="02020603050405020304" pitchFamily="18" charset="-79"/>
              <a:cs typeface="Hadassah Friedlaender" panose="02020603050405020304" pitchFamily="18" charset="-79"/>
            </a:endParaRPr>
          </a:p>
        </p:txBody>
      </p:sp>
    </p:spTree>
    <p:extLst>
      <p:ext uri="{BB962C8B-B14F-4D97-AF65-F5344CB8AC3E}">
        <p14:creationId xmlns:p14="http://schemas.microsoft.com/office/powerpoint/2010/main" val="17446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accent1">
                    <a:lumMod val="75000"/>
                  </a:schemeClr>
                </a:solidFill>
                <a:latin typeface="Hadassah Friedlaender" panose="02020603050405020304" pitchFamily="18" charset="-79"/>
                <a:cs typeface="Hadassah Friedlaender" panose="02020603050405020304" pitchFamily="18" charset="-79"/>
              </a:rPr>
              <a:t>Smart</a:t>
            </a:r>
            <a:r>
              <a:rPr lang="en-US" sz="4800" dirty="0">
                <a:solidFill>
                  <a:schemeClr val="tx1">
                    <a:lumMod val="75000"/>
                    <a:lumOff val="25000"/>
                  </a:schemeClr>
                </a:solidFill>
                <a:latin typeface="Hadassah Friedlaender" panose="02020603050405020304" pitchFamily="18" charset="-79"/>
                <a:cs typeface="Hadassah Friedlaender" panose="02020603050405020304" pitchFamily="18" charset="-79"/>
              </a:rPr>
              <a:t> </a:t>
            </a:r>
            <a:r>
              <a:rPr lang="en-US" sz="4800" dirty="0">
                <a:solidFill>
                  <a:schemeClr val="accent1">
                    <a:lumMod val="75000"/>
                  </a:schemeClr>
                </a:solidFill>
                <a:latin typeface="Hadassah Friedlaender" panose="02020603050405020304" pitchFamily="18" charset="-79"/>
                <a:cs typeface="Hadassah Friedlaender" panose="02020603050405020304" pitchFamily="18" charset="-79"/>
              </a:rPr>
              <a:t>Lock’s Main Functionality</a:t>
            </a:r>
          </a:p>
        </p:txBody>
      </p:sp>
      <p:pic>
        <p:nvPicPr>
          <p:cNvPr id="10" name="Picture Placeholder 9">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470" r="14470"/>
          <a:stretch/>
        </p:blipFill>
        <p:spPr>
          <a:xfrm>
            <a:off x="0" y="0"/>
            <a:ext cx="4895850" cy="6857998"/>
          </a:xfrm>
          <a:prstGeom prst="rect">
            <a:avLst/>
          </a:prstGeom>
          <a:ln>
            <a:solidFill>
              <a:schemeClr val="tx1"/>
            </a:solidFill>
          </a:ln>
          <a:effectLst/>
        </p:spPr>
      </p:pic>
      <p:cxnSp>
        <p:nvCxnSpPr>
          <p:cNvPr id="21" name="Straight Connector 2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5242903" y="2266200"/>
            <a:ext cx="6014429" cy="3974579"/>
          </a:xfrm>
        </p:spPr>
        <p:txBody>
          <a:bodyPr vert="horz" lIns="0" tIns="45720" rIns="0" bIns="45720" rtlCol="0">
            <a:normAutofit fontScale="62500" lnSpcReduction="20000"/>
          </a:bodyPr>
          <a:lstStyle/>
          <a:p>
            <a:pPr marL="0" indent="0">
              <a:buNone/>
            </a:pPr>
            <a:r>
              <a:rPr lang="en-US" sz="2900" dirty="0">
                <a:latin typeface="Amasis MT Pro Medium" panose="020F0502020204030204" pitchFamily="18" charset="0"/>
              </a:rPr>
              <a:t>Smart lock systems use Bluetooth and </a:t>
            </a:r>
            <a:r>
              <a:rPr lang="en-US" sz="2900" dirty="0" err="1">
                <a:latin typeface="Amasis MT Pro Medium" panose="020F0502020204030204" pitchFamily="18" charset="0"/>
              </a:rPr>
              <a:t>WiFi</a:t>
            </a:r>
            <a:r>
              <a:rPr lang="en-US" sz="2900" dirty="0">
                <a:latin typeface="Amasis MT Pro Medium" panose="020F0502020204030204" pitchFamily="18" charset="0"/>
              </a:rPr>
              <a:t> ,solutions to open or close the door. You can use Bluetooth when you are close to your lock . But via the </a:t>
            </a:r>
            <a:r>
              <a:rPr lang="en-US" sz="2900" dirty="0" err="1">
                <a:latin typeface="Amasis MT Pro Medium" panose="020F0502020204030204" pitchFamily="18" charset="0"/>
              </a:rPr>
              <a:t>WiFi</a:t>
            </a:r>
            <a:r>
              <a:rPr lang="en-US" sz="2900" dirty="0">
                <a:latin typeface="Amasis MT Pro Medium" panose="020F0502020204030204" pitchFamily="18" charset="0"/>
              </a:rPr>
              <a:t>, you can open the door from anywhere.</a:t>
            </a:r>
          </a:p>
          <a:p>
            <a:pPr marL="0" indent="0">
              <a:buNone/>
            </a:pPr>
            <a:r>
              <a:rPr lang="en-US" sz="2900" dirty="0">
                <a:latin typeface="Amasis MT Pro Medium" panose="020F0502020204030204" pitchFamily="18" charset="0"/>
              </a:rPr>
              <a:t>Particularly, most producers have key fobs connected to the lock that gives access to a physical object.</a:t>
            </a:r>
          </a:p>
          <a:p>
            <a:pPr marL="0" indent="0">
              <a:buNone/>
            </a:pPr>
            <a:r>
              <a:rPr lang="en-US" sz="2900" dirty="0">
                <a:latin typeface="Amasis MT Pro Medium" panose="020F0502020204030204" pitchFamily="18" charset="0"/>
              </a:rPr>
              <a:t>A key fob is a small security hardware device with built- in authentication.</a:t>
            </a:r>
          </a:p>
          <a:p>
            <a:pPr marL="0" indent="0">
              <a:buNone/>
            </a:pPr>
            <a:r>
              <a:rPr lang="en-US" sz="2900" dirty="0">
                <a:latin typeface="Amasis MT Pro Medium" panose="020F0502020204030204" pitchFamily="18" charset="0"/>
              </a:rPr>
              <a:t>It is used to control and secure access to computer systems, network services, and data.</a:t>
            </a:r>
          </a:p>
          <a:p>
            <a:pPr marL="0" indent="0">
              <a:buNone/>
            </a:pPr>
            <a:r>
              <a:rPr lang="en-US" sz="2900" dirty="0">
                <a:latin typeface="Amasis MT Pro Medium" panose="020F0502020204030204" pitchFamily="18" charset="0"/>
              </a:rPr>
              <a:t>Smart lock systems provide mobile apps and websites for sending virtual keys. Moreover, you can grant access to your friends and relatives by sending SMS or email</a:t>
            </a:r>
            <a:r>
              <a:rPr lang="en-US" dirty="0">
                <a:latin typeface="Amasis MT Pro Medium" panose="020F0502020204030204" pitchFamily="18" charset="0"/>
              </a:rPr>
              <a:t>.</a:t>
            </a:r>
          </a:p>
        </p:txBody>
      </p:sp>
    </p:spTree>
    <p:extLst>
      <p:ext uri="{BB962C8B-B14F-4D97-AF65-F5344CB8AC3E}">
        <p14:creationId xmlns:p14="http://schemas.microsoft.com/office/powerpoint/2010/main" val="180767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nodeType="clickEffect">
                                  <p:stCondLst>
                                    <p:cond delay="0"/>
                                  </p:stCondLst>
                                  <p:childTnLst>
                                    <p:animRot by="120000">
                                      <p:cBhvr>
                                        <p:cTn id="10" dur="100" fill="hold">
                                          <p:stCondLst>
                                            <p:cond delay="0"/>
                                          </p:stCondLst>
                                        </p:cTn>
                                        <p:tgtEl>
                                          <p:spTgt spid="10"/>
                                        </p:tgtEl>
                                        <p:attrNameLst>
                                          <p:attrName>r</p:attrName>
                                        </p:attrNameLst>
                                      </p:cBhvr>
                                    </p:animRot>
                                    <p:animRot by="-240000">
                                      <p:cBhvr>
                                        <p:cTn id="11" dur="200" fill="hold">
                                          <p:stCondLst>
                                            <p:cond delay="200"/>
                                          </p:stCondLst>
                                        </p:cTn>
                                        <p:tgtEl>
                                          <p:spTgt spid="10"/>
                                        </p:tgtEl>
                                        <p:attrNameLst>
                                          <p:attrName>r</p:attrName>
                                        </p:attrNameLst>
                                      </p:cBhvr>
                                    </p:animRot>
                                    <p:animRot by="240000">
                                      <p:cBhvr>
                                        <p:cTn id="12" dur="200" fill="hold">
                                          <p:stCondLst>
                                            <p:cond delay="400"/>
                                          </p:stCondLst>
                                        </p:cTn>
                                        <p:tgtEl>
                                          <p:spTgt spid="10"/>
                                        </p:tgtEl>
                                        <p:attrNameLst>
                                          <p:attrName>r</p:attrName>
                                        </p:attrNameLst>
                                      </p:cBhvr>
                                    </p:animRot>
                                    <p:animRot by="-240000">
                                      <p:cBhvr>
                                        <p:cTn id="13" dur="200" fill="hold">
                                          <p:stCondLst>
                                            <p:cond delay="600"/>
                                          </p:stCondLst>
                                        </p:cTn>
                                        <p:tgtEl>
                                          <p:spTgt spid="10"/>
                                        </p:tgtEl>
                                        <p:attrNameLst>
                                          <p:attrName>r</p:attrName>
                                        </p:attrNameLst>
                                      </p:cBhvr>
                                    </p:animRot>
                                    <p:animRot by="120000">
                                      <p:cBhvr>
                                        <p:cTn id="14"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140678" y="1885125"/>
            <a:ext cx="4132212" cy="2093975"/>
          </a:xfrm>
        </p:spPr>
        <p:txBody>
          <a:bodyPr>
            <a:normAutofit/>
          </a:bodyPr>
          <a:lstStyle/>
          <a:p>
            <a:r>
              <a:rPr lang="en-US" sz="3500" b="0" i="0" cap="all" dirty="0">
                <a:solidFill>
                  <a:schemeClr val="bg1">
                    <a:lumMod val="95000"/>
                  </a:schemeClr>
                </a:solidFill>
                <a:effectLst/>
                <a:latin typeface="Berlin Sans FB Demi" panose="020E0802020502020306" pitchFamily="34" charset="0"/>
              </a:rPr>
              <a:t>BENEFITS  </a:t>
            </a:r>
            <a:br>
              <a:rPr lang="en-US" sz="3500" b="0" i="0" cap="all" dirty="0">
                <a:solidFill>
                  <a:schemeClr val="bg1">
                    <a:lumMod val="95000"/>
                  </a:schemeClr>
                </a:solidFill>
                <a:effectLst/>
                <a:latin typeface="Berlin Sans FB Demi" panose="020E0802020502020306" pitchFamily="34" charset="0"/>
              </a:rPr>
            </a:br>
            <a:r>
              <a:rPr lang="en-US" sz="3500" b="0" i="0" cap="all" dirty="0">
                <a:solidFill>
                  <a:schemeClr val="bg1">
                    <a:lumMod val="95000"/>
                  </a:schemeClr>
                </a:solidFill>
                <a:effectLst/>
                <a:latin typeface="Berlin Sans FB Demi" panose="020E0802020502020306" pitchFamily="34" charset="0"/>
              </a:rPr>
              <a:t>OF  FINGERPRINT DOOR  LOCKS</a:t>
            </a:r>
            <a:br>
              <a:rPr lang="en-US" sz="3600" b="0" i="0" cap="all" dirty="0">
                <a:solidFill>
                  <a:schemeClr val="bg1">
                    <a:lumMod val="95000"/>
                  </a:schemeClr>
                </a:solidFill>
                <a:effectLst/>
                <a:latin typeface="Berlin Sans FB Demi" panose="020E0802020502020306" pitchFamily="34" charset="0"/>
              </a:rPr>
            </a:br>
            <a:endParaRPr lang="en-US" sz="3600" b="0" dirty="0">
              <a:solidFill>
                <a:schemeClr val="bg1">
                  <a:lumMod val="95000"/>
                </a:schemeClr>
              </a:solidFill>
              <a:latin typeface="Berlin Sans FB Demi" panose="020E0802020502020306" pitchFamily="34" charset="0"/>
              <a:cs typeface="Hadassah Friedlaender" panose="02020603050405020304" pitchFamily="18" charset="-79"/>
            </a:endParaRP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6316394" y="661181"/>
            <a:ext cx="4856431" cy="4698610"/>
          </a:xfrm>
        </p:spPr>
        <p:txBody>
          <a:bodyPr>
            <a:normAutofit/>
          </a:bodyPr>
          <a:lstStyle/>
          <a:p>
            <a:r>
              <a:rPr lang="en-US" b="1" i="0" dirty="0">
                <a:solidFill>
                  <a:schemeClr val="bg1">
                    <a:lumMod val="50000"/>
                  </a:schemeClr>
                </a:solidFill>
                <a:effectLst/>
                <a:latin typeface="Hadassah Friedlaender" panose="02020603050405020304" pitchFamily="18" charset="-79"/>
                <a:cs typeface="Hadassah Friedlaender" panose="02020603050405020304" pitchFamily="18" charset="-79"/>
              </a:rPr>
              <a:t>Maximum control over who enters your home</a:t>
            </a:r>
          </a:p>
          <a:p>
            <a:r>
              <a:rPr lang="en-IN" b="1" i="0" dirty="0">
                <a:solidFill>
                  <a:schemeClr val="bg1">
                    <a:lumMod val="50000"/>
                  </a:schemeClr>
                </a:solidFill>
                <a:effectLst/>
                <a:latin typeface="Hadassah Friedlaender" panose="02020603050405020304" pitchFamily="18" charset="-79"/>
                <a:cs typeface="Hadassah Friedlaender" panose="02020603050405020304" pitchFamily="18" charset="-79"/>
              </a:rPr>
              <a:t>Unmatched security</a:t>
            </a:r>
          </a:p>
          <a:p>
            <a:r>
              <a:rPr lang="en-US" b="1" i="0" dirty="0">
                <a:solidFill>
                  <a:schemeClr val="bg1">
                    <a:lumMod val="50000"/>
                  </a:schemeClr>
                </a:solidFill>
                <a:effectLst/>
                <a:latin typeface="Hadassah Friedlaender" panose="02020603050405020304" pitchFamily="18" charset="-79"/>
                <a:cs typeface="Hadassah Friedlaender" panose="02020603050405020304" pitchFamily="18" charset="-79"/>
              </a:rPr>
              <a:t>The door automatically locks when it gets shut</a:t>
            </a:r>
          </a:p>
          <a:p>
            <a:r>
              <a:rPr lang="en-US" b="1" i="0" dirty="0">
                <a:solidFill>
                  <a:schemeClr val="bg1">
                    <a:lumMod val="50000"/>
                  </a:schemeClr>
                </a:solidFill>
                <a:effectLst/>
                <a:latin typeface="Hadassah Friedlaender" panose="02020603050405020304" pitchFamily="18" charset="-79"/>
                <a:cs typeface="Hadassah Friedlaender" panose="02020603050405020304" pitchFamily="18" charset="-79"/>
              </a:rPr>
              <a:t>You cannot tamper with these door locks</a:t>
            </a:r>
          </a:p>
          <a:p>
            <a:r>
              <a:rPr lang="en-US" b="1" i="0" dirty="0">
                <a:solidFill>
                  <a:schemeClr val="bg1">
                    <a:lumMod val="50000"/>
                  </a:schemeClr>
                </a:solidFill>
                <a:effectLst/>
                <a:latin typeface="Hadassah Friedlaender" panose="02020603050405020304" pitchFamily="18" charset="-79"/>
                <a:cs typeface="Hadassah Friedlaender" panose="02020603050405020304" pitchFamily="18" charset="-79"/>
              </a:rPr>
              <a:t>They look great and set off a great first impression</a:t>
            </a:r>
          </a:p>
          <a:p>
            <a:endParaRPr lang="en-US" dirty="0"/>
          </a:p>
        </p:txBody>
      </p:sp>
      <p:pic>
        <p:nvPicPr>
          <p:cNvPr id="3" name="Picture 2" descr="A black background with a black square&#10;&#10;Description automatically generated with medium confidence">
            <a:extLst>
              <a:ext uri="{FF2B5EF4-FFF2-40B4-BE49-F238E27FC236}">
                <a16:creationId xmlns:a16="http://schemas.microsoft.com/office/drawing/2014/main" id="{425DC40F-8FCB-AB21-F6D0-60E1F07FC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479" y="2307102"/>
            <a:ext cx="1266092" cy="1266092"/>
          </a:xfrm>
          <a:prstGeom prst="rect">
            <a:avLst/>
          </a:prstGeom>
        </p:spPr>
      </p:pic>
    </p:spTree>
    <p:extLst>
      <p:ext uri="{BB962C8B-B14F-4D97-AF65-F5344CB8AC3E}">
        <p14:creationId xmlns:p14="http://schemas.microsoft.com/office/powerpoint/2010/main" val="105670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normAutofit/>
          </a:bodyPr>
          <a:lstStyle/>
          <a:p>
            <a:r>
              <a:rPr lang="en-US" sz="3600" b="0" dirty="0">
                <a:latin typeface="Berlin Sans FB Demi" panose="020E0802020502020306" pitchFamily="34" charset="0"/>
                <a:ea typeface="ADLaM Display" panose="020F0502020204030204" pitchFamily="2" charset="0"/>
                <a:cs typeface="ADLaM Display" panose="020F0502020204030204" pitchFamily="2" charset="0"/>
              </a:rPr>
              <a:t>HOW SMART LOCK WORKS?</a:t>
            </a:r>
          </a:p>
        </p:txBody>
      </p:sp>
      <p:sp>
        <p:nvSpPr>
          <p:cNvPr id="5" name="Content Placeholder 4">
            <a:extLst>
              <a:ext uri="{FF2B5EF4-FFF2-40B4-BE49-F238E27FC236}">
                <a16:creationId xmlns:a16="http://schemas.microsoft.com/office/drawing/2014/main" id="{A1E50F67-E260-4758-F2D7-E29B43634079}"/>
              </a:ext>
            </a:extLst>
          </p:cNvPr>
          <p:cNvSpPr>
            <a:spLocks noGrp="1"/>
          </p:cNvSpPr>
          <p:nvPr>
            <p:ph idx="1"/>
          </p:nvPr>
        </p:nvSpPr>
        <p:spPr/>
        <p:txBody>
          <a:bodyPr/>
          <a:lstStyle/>
          <a:p>
            <a:r>
              <a:rPr lang="en-US" dirty="0">
                <a:latin typeface="Hadassah Friedlaender" panose="02020603050405020304" pitchFamily="18" charset="-79"/>
                <a:cs typeface="Hadassah Friedlaender" panose="02020603050405020304" pitchFamily="18" charset="-79"/>
              </a:rPr>
              <a:t>The smart lock gives an opportunity to get rid of the house key by using your smartphone to lock and unlock the door.</a:t>
            </a:r>
          </a:p>
          <a:p>
            <a:r>
              <a:rPr lang="en-US" dirty="0">
                <a:latin typeface="Hadassah Friedlaender" panose="02020603050405020304" pitchFamily="18" charset="-79"/>
                <a:cs typeface="Hadassah Friedlaender" panose="02020603050405020304" pitchFamily="18" charset="-79"/>
              </a:rPr>
              <a:t>For this reason, this technology uses wireless protocol and a cryptographic key to send signals from the device.</a:t>
            </a:r>
          </a:p>
          <a:p>
            <a:r>
              <a:rPr lang="en-US" dirty="0">
                <a:latin typeface="Hadassah Friedlaender" panose="02020603050405020304" pitchFamily="18" charset="-79"/>
                <a:cs typeface="Hadassah Friedlaender" panose="02020603050405020304" pitchFamily="18" charset="-79"/>
              </a:rPr>
              <a:t>It means,  you can give access to the third party even if you are not in the city. But this is not the only function.</a:t>
            </a:r>
          </a:p>
          <a:p>
            <a:r>
              <a:rPr lang="en-US" dirty="0">
                <a:latin typeface="Hadassah Friedlaender" panose="02020603050405020304" pitchFamily="18" charset="-79"/>
                <a:cs typeface="Hadassah Friedlaender" panose="02020603050405020304" pitchFamily="18" charset="-79"/>
              </a:rPr>
              <a:t>In addition, smart locks can monitor access and send alerts in critical situations.</a:t>
            </a:r>
            <a:endParaRPr lang="en-IN" dirty="0">
              <a:latin typeface="Hadassah Friedlaender" panose="02020603050405020304" pitchFamily="18" charset="-79"/>
              <a:cs typeface="Hadassah Friedlaender" panose="02020603050405020304" pitchFamily="18" charset="-79"/>
            </a:endParaRPr>
          </a:p>
        </p:txBody>
      </p:sp>
    </p:spTree>
    <p:extLst>
      <p:ext uri="{BB962C8B-B14F-4D97-AF65-F5344CB8AC3E}">
        <p14:creationId xmlns:p14="http://schemas.microsoft.com/office/powerpoint/2010/main" val="266731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366F56-B8FF-48A0-AF71-EC4BD9531F04}"/>
              </a:ext>
            </a:extLst>
          </p:cNvPr>
          <p:cNvSpPr>
            <a:spLocks noGrp="1"/>
          </p:cNvSpPr>
          <p:nvPr>
            <p:ph type="title"/>
          </p:nvPr>
        </p:nvSpPr>
        <p:spPr>
          <a:xfrm>
            <a:off x="182880" y="1885125"/>
            <a:ext cx="3978153" cy="2093975"/>
          </a:xfrm>
        </p:spPr>
        <p:txBody>
          <a:bodyPr>
            <a:normAutofit/>
          </a:bodyPr>
          <a:lstStyle/>
          <a:p>
            <a:r>
              <a:rPr lang="en-US" sz="4000" b="0" dirty="0">
                <a:solidFill>
                  <a:schemeClr val="bg1">
                    <a:lumMod val="95000"/>
                  </a:schemeClr>
                </a:solidFill>
                <a:latin typeface="Berlin Sans FB Demi" panose="020E0802020502020306" pitchFamily="34" charset="0"/>
              </a:rPr>
              <a:t>Software And Hardware Tools</a:t>
            </a:r>
          </a:p>
        </p:txBody>
      </p:sp>
      <p:sp>
        <p:nvSpPr>
          <p:cNvPr id="7" name="Content Placeholder 6">
            <a:extLst>
              <a:ext uri="{FF2B5EF4-FFF2-40B4-BE49-F238E27FC236}">
                <a16:creationId xmlns:a16="http://schemas.microsoft.com/office/drawing/2014/main" id="{F74FED9E-E7B7-481E-8BD9-53BE272F02F0}"/>
              </a:ext>
            </a:extLst>
          </p:cNvPr>
          <p:cNvSpPr>
            <a:spLocks noGrp="1"/>
          </p:cNvSpPr>
          <p:nvPr>
            <p:ph idx="1"/>
          </p:nvPr>
        </p:nvSpPr>
        <p:spPr>
          <a:xfrm>
            <a:off x="6096000" y="-1322363"/>
            <a:ext cx="5748997" cy="8328074"/>
          </a:xfrm>
        </p:spPr>
        <p:txBody>
          <a:bodyPr>
            <a:normAutofit/>
          </a:bodyPr>
          <a:lstStyle/>
          <a:p>
            <a:r>
              <a:rPr lang="en-US" u="sng" dirty="0">
                <a:latin typeface="Berlin Sans FB Demi" panose="020E0802020502020306" pitchFamily="34" charset="0"/>
              </a:rPr>
              <a:t>Minimum Hardware Requirements</a:t>
            </a:r>
          </a:p>
          <a:p>
            <a:r>
              <a:rPr lang="en-US" sz="1200" dirty="0">
                <a:latin typeface="Hadassah Friedlaender" panose="02020603050405020304" pitchFamily="18" charset="-79"/>
                <a:cs typeface="Hadassah Friedlaender" panose="02020603050405020304" pitchFamily="18" charset="-79"/>
              </a:rPr>
              <a:t>Fingerprint Scanner</a:t>
            </a:r>
          </a:p>
          <a:p>
            <a:r>
              <a:rPr lang="en-US" sz="1200" dirty="0">
                <a:latin typeface="Hadassah Friedlaender" panose="02020603050405020304" pitchFamily="18" charset="-79"/>
                <a:cs typeface="Hadassah Friedlaender" panose="02020603050405020304" pitchFamily="18" charset="-79"/>
              </a:rPr>
              <a:t>GSM Module</a:t>
            </a:r>
          </a:p>
          <a:p>
            <a:r>
              <a:rPr lang="en-US" sz="1200" dirty="0">
                <a:latin typeface="Hadassah Friedlaender" panose="02020603050405020304" pitchFamily="18" charset="-79"/>
                <a:cs typeface="Hadassah Friedlaender" panose="02020603050405020304" pitchFamily="18" charset="-79"/>
              </a:rPr>
              <a:t>Camera </a:t>
            </a:r>
          </a:p>
          <a:p>
            <a:r>
              <a:rPr lang="en-US" sz="1200" dirty="0">
                <a:latin typeface="Hadassah Friedlaender" panose="02020603050405020304" pitchFamily="18" charset="-79"/>
                <a:cs typeface="Hadassah Friedlaender" panose="02020603050405020304" pitchFamily="18" charset="-79"/>
              </a:rPr>
              <a:t>Servo Motor</a:t>
            </a:r>
          </a:p>
          <a:p>
            <a:r>
              <a:rPr lang="en-US" sz="1200" dirty="0">
                <a:latin typeface="Hadassah Friedlaender" panose="02020603050405020304" pitchFamily="18" charset="-79"/>
                <a:cs typeface="Hadassah Friedlaender" panose="02020603050405020304" pitchFamily="18" charset="-79"/>
              </a:rPr>
              <a:t> Adapter</a:t>
            </a:r>
          </a:p>
          <a:p>
            <a:r>
              <a:rPr lang="en-US" sz="1200" dirty="0">
                <a:latin typeface="Hadassah Friedlaender" panose="02020603050405020304" pitchFamily="18" charset="-79"/>
                <a:cs typeface="Hadassah Friedlaender" panose="02020603050405020304" pitchFamily="18" charset="-79"/>
              </a:rPr>
              <a:t> 12 v solenoid lock</a:t>
            </a:r>
          </a:p>
          <a:p>
            <a:r>
              <a:rPr lang="en-US" sz="1200" dirty="0">
                <a:latin typeface="Hadassah Friedlaender" panose="02020603050405020304" pitchFamily="18" charset="-79"/>
                <a:cs typeface="Hadassah Friedlaender" panose="02020603050405020304" pitchFamily="18" charset="-79"/>
              </a:rPr>
              <a:t> Arduino UNO</a:t>
            </a:r>
          </a:p>
          <a:p>
            <a:r>
              <a:rPr lang="en-US" sz="1200" dirty="0">
                <a:latin typeface="Hadassah Friedlaender" panose="02020603050405020304" pitchFamily="18" charset="-79"/>
                <a:cs typeface="Hadassah Friedlaender" panose="02020603050405020304" pitchFamily="18" charset="-79"/>
              </a:rPr>
              <a:t> Jumper Wires</a:t>
            </a:r>
            <a:endParaRPr lang="en-US" sz="1200" u="sng" dirty="0">
              <a:latin typeface="Hadassah Friedlaender" panose="02020603050405020304" pitchFamily="18" charset="-79"/>
              <a:cs typeface="Hadassah Friedlaender" panose="02020603050405020304" pitchFamily="18" charset="-79"/>
            </a:endParaRPr>
          </a:p>
          <a:p>
            <a:r>
              <a:rPr lang="en-US" u="sng" dirty="0">
                <a:latin typeface="Berlin Sans FB Demi" panose="020E0802020502020306" pitchFamily="34" charset="0"/>
              </a:rPr>
              <a:t>Minimum Software Requirements</a:t>
            </a:r>
          </a:p>
          <a:p>
            <a:r>
              <a:rPr lang="en-IN" sz="1200" dirty="0"/>
              <a:t>Windows 7 </a:t>
            </a:r>
          </a:p>
          <a:p>
            <a:r>
              <a:rPr lang="en-IN" sz="1200" dirty="0"/>
              <a:t> Blynk </a:t>
            </a:r>
          </a:p>
          <a:p>
            <a:r>
              <a:rPr lang="en-IN" sz="1200" dirty="0"/>
              <a:t> Python </a:t>
            </a:r>
          </a:p>
          <a:p>
            <a:r>
              <a:rPr lang="en-IN" sz="1200" dirty="0"/>
              <a:t> Visual Studio Code</a:t>
            </a:r>
            <a:endParaRPr lang="en-US" sz="1200" dirty="0">
              <a:latin typeface="Berlin Sans FB Demi" panose="020E0802020502020306" pitchFamily="34" charset="0"/>
            </a:endParaRPr>
          </a:p>
        </p:txBody>
      </p:sp>
    </p:spTree>
    <p:extLst>
      <p:ext uri="{BB962C8B-B14F-4D97-AF65-F5344CB8AC3E}">
        <p14:creationId xmlns:p14="http://schemas.microsoft.com/office/powerpoint/2010/main" val="282288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6DB04AA-2B2C-4162-AD6D-1FF802682C3D}"/>
              </a:ext>
            </a:extLst>
          </p:cNvPr>
          <p:cNvSpPr>
            <a:spLocks noGrp="1"/>
          </p:cNvSpPr>
          <p:nvPr>
            <p:ph type="title"/>
          </p:nvPr>
        </p:nvSpPr>
        <p:spPr>
          <a:xfrm>
            <a:off x="5172074" y="286603"/>
            <a:ext cx="5983605" cy="1450757"/>
          </a:xfrm>
        </p:spPr>
        <p:txBody>
          <a:bodyPr vert="horz" lIns="91440" tIns="45720" rIns="91440" bIns="45720" rtlCol="0" anchor="b">
            <a:normAutofit/>
          </a:bodyPr>
          <a:lstStyle/>
          <a:p>
            <a:pPr algn="ctr"/>
            <a:r>
              <a:rPr lang="en-US" sz="4400" dirty="0">
                <a:solidFill>
                  <a:schemeClr val="accent1">
                    <a:lumMod val="75000"/>
                  </a:schemeClr>
                </a:solidFill>
                <a:latin typeface="Eras Bold ITC" panose="020B0907030504020204" pitchFamily="34" charset="0"/>
              </a:rPr>
              <a:t>SMART LOCK SECURITY</a:t>
            </a:r>
          </a:p>
        </p:txBody>
      </p:sp>
      <p:pic>
        <p:nvPicPr>
          <p:cNvPr id="11" name="Picture Placeholder 10">
            <a:extLst>
              <a:ext uri="{FF2B5EF4-FFF2-40B4-BE49-F238E27FC236}">
                <a16:creationId xmlns:a16="http://schemas.microsoft.com/office/drawing/2014/main" id="{94B2FFE9-6D1F-4DC1-8532-95405973AB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4794700" cy="6858000"/>
          </a:xfrm>
          <a:prstGeom prst="rect">
            <a:avLst/>
          </a:prstGeom>
          <a:ln>
            <a:solidFill>
              <a:schemeClr val="tx1">
                <a:lumMod val="85000"/>
                <a:lumOff val="15000"/>
              </a:schemeClr>
            </a:solidFill>
          </a:ln>
        </p:spPr>
      </p:pic>
      <p:cxnSp>
        <p:nvCxnSpPr>
          <p:cNvPr id="22" name="Straight Connector 21">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CCBAAA8-DE36-46A7-8728-72C3486FDBF0}"/>
              </a:ext>
            </a:extLst>
          </p:cNvPr>
          <p:cNvSpPr>
            <a:spLocks noGrp="1"/>
          </p:cNvSpPr>
          <p:nvPr>
            <p:ph idx="1"/>
          </p:nvPr>
        </p:nvSpPr>
        <p:spPr>
          <a:xfrm>
            <a:off x="5172073" y="2108201"/>
            <a:ext cx="6642555" cy="4463191"/>
          </a:xfrm>
        </p:spPr>
        <p:txBody>
          <a:bodyPr vert="horz" lIns="0" tIns="45720" rIns="0" bIns="45720" rtlCol="0">
            <a:normAutofit/>
          </a:bodyPr>
          <a:lstStyle/>
          <a:p>
            <a:pPr marL="87313" indent="0">
              <a:buFont typeface="Calibri" panose="020F0502020204030204" pitchFamily="34" charset="0"/>
              <a:buNone/>
            </a:pPr>
            <a:r>
              <a:rPr lang="en-US" sz="1700" dirty="0">
                <a:solidFill>
                  <a:schemeClr val="tx1">
                    <a:lumMod val="65000"/>
                    <a:lumOff val="35000"/>
                  </a:schemeClr>
                </a:solidFill>
                <a:latin typeface="Amasis MT Pro Medium" panose="02040604050005020304" pitchFamily="18" charset="0"/>
              </a:rPr>
              <a:t>By now, you should be worried about smart lock security. Let's understand how current smart lock security works.</a:t>
            </a:r>
          </a:p>
          <a:p>
            <a:pPr marL="87313" indent="0">
              <a:buFont typeface="Calibri" panose="020F0502020204030204" pitchFamily="34" charset="0"/>
              <a:buNone/>
            </a:pPr>
            <a:r>
              <a:rPr lang="en-US" sz="1700" dirty="0">
                <a:solidFill>
                  <a:schemeClr val="tx1">
                    <a:lumMod val="65000"/>
                    <a:lumOff val="35000"/>
                  </a:schemeClr>
                </a:solidFill>
                <a:latin typeface="Amasis MT Pro Medium" panose="02040604050005020304" pitchFamily="18" charset="0"/>
              </a:rPr>
              <a:t>Those messages that are sent from the lock to the cloud via the smartphone and back are encrypted.</a:t>
            </a:r>
          </a:p>
          <a:p>
            <a:pPr marL="87313" indent="0">
              <a:buFont typeface="Calibri" panose="020F0502020204030204" pitchFamily="34" charset="0"/>
              <a:buNone/>
            </a:pPr>
            <a:r>
              <a:rPr lang="en-US" sz="1700" dirty="0">
                <a:solidFill>
                  <a:schemeClr val="tx1">
                    <a:lumMod val="65000"/>
                    <a:lumOff val="35000"/>
                  </a:schemeClr>
                </a:solidFill>
                <a:latin typeface="Amasis MT Pro Medium" panose="02040604050005020304" pitchFamily="18" charset="0"/>
              </a:rPr>
              <a:t>B</a:t>
            </a:r>
            <a:r>
              <a:rPr lang="en-US" sz="1700" b="0" i="0" dirty="0">
                <a:solidFill>
                  <a:schemeClr val="tx1">
                    <a:lumMod val="65000"/>
                    <a:lumOff val="35000"/>
                  </a:schemeClr>
                </a:solidFill>
                <a:effectLst/>
                <a:latin typeface="Amasis MT Pro Medium" panose="02040604050005020304" pitchFamily="18" charset="0"/>
              </a:rPr>
              <a:t>luetooth Channel may also offer security features. HTTPS protects the privacy and integrity of the exchanged data.</a:t>
            </a:r>
          </a:p>
          <a:p>
            <a:pPr marL="87313" indent="0">
              <a:buFont typeface="Calibri" panose="020F0502020204030204" pitchFamily="34" charset="0"/>
              <a:buNone/>
            </a:pPr>
            <a:r>
              <a:rPr lang="en-US" sz="1700" dirty="0">
                <a:solidFill>
                  <a:schemeClr val="tx1">
                    <a:lumMod val="65000"/>
                    <a:lumOff val="35000"/>
                  </a:schemeClr>
                </a:solidFill>
                <a:latin typeface="Amasis MT Pro Medium" panose="02040604050005020304" pitchFamily="18" charset="0"/>
              </a:rPr>
              <a:t>The key is only shared between the cloud server and the chip. However, it is clear that only encryption is not enough to provide security.</a:t>
            </a:r>
          </a:p>
          <a:p>
            <a:pPr marL="87313" indent="0">
              <a:buFont typeface="Calibri" panose="020F0502020204030204" pitchFamily="34" charset="0"/>
              <a:buNone/>
            </a:pPr>
            <a:r>
              <a:rPr lang="en-US" sz="1700" dirty="0">
                <a:solidFill>
                  <a:schemeClr val="tx1">
                    <a:lumMod val="65000"/>
                    <a:lumOff val="35000"/>
                  </a:schemeClr>
                </a:solidFill>
                <a:latin typeface="Amasis MT Pro Medium" panose="02040604050005020304" pitchFamily="18" charset="0"/>
              </a:rPr>
              <a:t>Indeed, a hacker can catch the message sent from the cloud to the lock, save it, and use it later. Now, it is obvious that smart lock security issues are the main reason why smart lock doesn't work.</a:t>
            </a:r>
          </a:p>
        </p:txBody>
      </p:sp>
    </p:spTree>
    <p:extLst>
      <p:ext uri="{BB962C8B-B14F-4D97-AF65-F5344CB8AC3E}">
        <p14:creationId xmlns:p14="http://schemas.microsoft.com/office/powerpoint/2010/main" val="259689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7" name="Straight Connector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45980" y="-2050473"/>
            <a:ext cx="5415204" cy="4547477"/>
          </a:xfrm>
        </p:spPr>
        <p:txBody>
          <a:bodyPr vert="horz" lIns="91440" tIns="45720" rIns="91440" bIns="45720" rtlCol="0" anchor="b">
            <a:normAutofit/>
          </a:bodyPr>
          <a:lstStyle/>
          <a:p>
            <a:r>
              <a:rPr lang="en-US" sz="4400" b="0" dirty="0">
                <a:solidFill>
                  <a:schemeClr val="accent1">
                    <a:lumMod val="75000"/>
                  </a:schemeClr>
                </a:solidFill>
                <a:latin typeface="Eras Bold ITC" panose="020B0907030504020204" pitchFamily="34" charset="0"/>
              </a:rPr>
              <a:t>Smart lock Access Control System</a:t>
            </a:r>
          </a:p>
        </p:txBody>
      </p:sp>
      <p:cxnSp>
        <p:nvCxnSpPr>
          <p:cNvPr id="31" name="Straight Connector 3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1219199" y="2770916"/>
            <a:ext cx="7126774" cy="4433446"/>
          </a:xfrm>
        </p:spPr>
        <p:txBody>
          <a:bodyPr vert="horz" lIns="0" tIns="45720" rIns="0" bIns="45720" rtlCol="0">
            <a:noAutofit/>
          </a:bodyPr>
          <a:lstStyle/>
          <a:p>
            <a:pPr marL="1471400" lvl="8" indent="0">
              <a:buNone/>
            </a:pPr>
            <a:r>
              <a:rPr lang="en-US" sz="1700" dirty="0">
                <a:latin typeface="Amasis MT Pro Medium" panose="02040604050005020304" pitchFamily="18" charset="0"/>
              </a:rPr>
              <a:t>Smart Lock Access Control System . It consists of the following elements:</a:t>
            </a:r>
          </a:p>
          <a:p>
            <a:pPr marL="1471400" lvl="8" indent="0">
              <a:buNone/>
            </a:pPr>
            <a:r>
              <a:rPr lang="en-US" sz="1700" dirty="0">
                <a:latin typeface="Amasis MT Pro Medium" panose="02040604050005020304" pitchFamily="18" charset="0"/>
              </a:rPr>
              <a:t>。 lock controller</a:t>
            </a:r>
          </a:p>
          <a:p>
            <a:pPr marL="1471400" lvl="8" indent="0">
              <a:buNone/>
            </a:pPr>
            <a:r>
              <a:rPr lang="en-US" sz="1700" dirty="0">
                <a:latin typeface="Amasis MT Pro Medium" panose="02040604050005020304" pitchFamily="18" charset="0"/>
              </a:rPr>
              <a:t>。 smartphone</a:t>
            </a:r>
          </a:p>
          <a:p>
            <a:pPr marL="1471400" lvl="8" indent="0">
              <a:buNone/>
            </a:pPr>
            <a:r>
              <a:rPr lang="en-US" sz="1700" dirty="0">
                <a:latin typeface="Amasis MT Pro Medium" panose="02040604050005020304" pitchFamily="18" charset="0"/>
              </a:rPr>
              <a:t>o cloud</a:t>
            </a:r>
          </a:p>
          <a:p>
            <a:pPr marL="1471400" lvl="8" indent="0">
              <a:buNone/>
            </a:pPr>
            <a:r>
              <a:rPr lang="en-US" sz="1700" dirty="0">
                <a:latin typeface="Amasis MT Pro Medium" panose="02040604050005020304" pitchFamily="18" charset="0"/>
              </a:rPr>
              <a:t>The smartphone works as the mediator between the lock and the cloud:</a:t>
            </a:r>
          </a:p>
          <a:p>
            <a:pPr marL="1471400" lvl="8" indent="0">
              <a:buNone/>
            </a:pPr>
            <a:r>
              <a:rPr lang="en-US" sz="1700" dirty="0">
                <a:latin typeface="Amasis MT Pro Medium" panose="02040604050005020304" pitchFamily="18" charset="0"/>
              </a:rPr>
              <a:t>it receives an encrypted message from the lock and forwards it to the cloud server, and vice versa.</a:t>
            </a:r>
          </a:p>
          <a:p>
            <a:pPr marL="1471400" lvl="8" indent="0">
              <a:buNone/>
            </a:pPr>
            <a:r>
              <a:rPr lang="en-US" sz="1700" dirty="0">
                <a:latin typeface="Amasis MT Pro Medium" panose="02040604050005020304" pitchFamily="18" charset="0"/>
              </a:rPr>
              <a:t>The cloud server authorizes the smartphone</a:t>
            </a:r>
          </a:p>
          <a:p>
            <a:pPr marL="1471400" lvl="8" indent="0">
              <a:buNone/>
            </a:pPr>
            <a:r>
              <a:rPr lang="en-US" sz="1700" dirty="0">
                <a:latin typeface="Amasis MT Pro Medium" panose="02040604050005020304" pitchFamily="18" charset="0"/>
              </a:rPr>
              <a:t>and gives the lock a command to open if the</a:t>
            </a:r>
          </a:p>
          <a:p>
            <a:pPr marL="1471400" lvl="8" indent="0">
              <a:buNone/>
            </a:pPr>
            <a:r>
              <a:rPr lang="en-US" sz="1700" dirty="0">
                <a:latin typeface="Amasis MT Pro Medium" panose="02040604050005020304" pitchFamily="18" charset="0"/>
              </a:rPr>
              <a:t>user has access rights.</a:t>
            </a:r>
          </a:p>
        </p:txBody>
      </p:sp>
      <p:pic>
        <p:nvPicPr>
          <p:cNvPr id="16" name="Picture Placeholder 15">
            <a:extLst>
              <a:ext uri="{FF2B5EF4-FFF2-40B4-BE49-F238E27FC236}">
                <a16:creationId xmlns:a16="http://schemas.microsoft.com/office/drawing/2014/main" id="{A97A1172-CCC9-3701-B410-1630AFF9043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8594" b="8594"/>
          <a:stretch>
            <a:fillRect/>
          </a:stretch>
        </p:blipFill>
        <p:spPr>
          <a:xfrm>
            <a:off x="5580320" y="884000"/>
            <a:ext cx="6196702" cy="5448323"/>
          </a:xfrm>
        </p:spPr>
      </p:pic>
    </p:spTree>
    <p:extLst>
      <p:ext uri="{BB962C8B-B14F-4D97-AF65-F5344CB8AC3E}">
        <p14:creationId xmlns:p14="http://schemas.microsoft.com/office/powerpoint/2010/main" val="89322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CE8AC7-A8AD-EEF4-988E-5315E138A96C}"/>
              </a:ext>
            </a:extLst>
          </p:cNvPr>
          <p:cNvSpPr>
            <a:spLocks noGrp="1"/>
          </p:cNvSpPr>
          <p:nvPr>
            <p:ph type="title"/>
          </p:nvPr>
        </p:nvSpPr>
        <p:spPr/>
        <p:txBody>
          <a:bodyPr>
            <a:normAutofit/>
          </a:bodyPr>
          <a:lstStyle/>
          <a:p>
            <a:r>
              <a:rPr lang="en-IN" sz="4800" b="1" dirty="0">
                <a:solidFill>
                  <a:schemeClr val="accent1">
                    <a:lumMod val="75000"/>
                  </a:schemeClr>
                </a:solidFill>
                <a:effectLst/>
                <a:latin typeface="Berlin Sans FB" panose="020E0602020502020306" pitchFamily="34" charset="0"/>
                <a:ea typeface="Times New Roman" panose="02020603050405020304" pitchFamily="18" charset="0"/>
              </a:rPr>
              <a:t>Feasibility Study</a:t>
            </a:r>
            <a:endParaRPr lang="en-IN" sz="9600" dirty="0">
              <a:solidFill>
                <a:schemeClr val="accent1">
                  <a:lumMod val="75000"/>
                </a:schemeClr>
              </a:solidFill>
              <a:latin typeface="Berlin Sans FB" panose="020E0602020502020306" pitchFamily="34" charset="0"/>
            </a:endParaRPr>
          </a:p>
        </p:txBody>
      </p:sp>
      <p:pic>
        <p:nvPicPr>
          <p:cNvPr id="9" name="Content Placeholder 8">
            <a:extLst>
              <a:ext uri="{FF2B5EF4-FFF2-40B4-BE49-F238E27FC236}">
                <a16:creationId xmlns:a16="http://schemas.microsoft.com/office/drawing/2014/main" id="{24255C40-F62F-7662-4BC3-0A8F14FE6C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5680" y="1564641"/>
            <a:ext cx="7172959" cy="3870960"/>
          </a:xfrm>
        </p:spPr>
      </p:pic>
    </p:spTree>
    <p:extLst>
      <p:ext uri="{BB962C8B-B14F-4D97-AF65-F5344CB8AC3E}">
        <p14:creationId xmlns:p14="http://schemas.microsoft.com/office/powerpoint/2010/main" val="264089096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243</TotalTime>
  <Words>1127</Words>
  <Application>Microsoft Office PowerPoint</Application>
  <PresentationFormat>Widescreen</PresentationFormat>
  <Paragraphs>84</Paragraphs>
  <Slides>14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Amasis MT Pro Medium</vt:lpstr>
      <vt:lpstr>Berlin Sans FB</vt:lpstr>
      <vt:lpstr>Berlin Sans FB Demi</vt:lpstr>
      <vt:lpstr>Britannic Bold</vt:lpstr>
      <vt:lpstr>Calibri</vt:lpstr>
      <vt:lpstr>Eras Bold ITC</vt:lpstr>
      <vt:lpstr>Hadassah Friedlaender</vt:lpstr>
      <vt:lpstr>Wingdings</vt:lpstr>
      <vt:lpstr>RetrospectVTI</vt:lpstr>
      <vt:lpstr>SMART DOOR LOCK USING FINGERPRINT</vt:lpstr>
      <vt:lpstr>ABSTRACT</vt:lpstr>
      <vt:lpstr>Smart Lock’s Main Functionality</vt:lpstr>
      <vt:lpstr>BENEFITS   OF  FINGERPRINT DOOR  LOCKS </vt:lpstr>
      <vt:lpstr>HOW SMART LOCK WORKS?</vt:lpstr>
      <vt:lpstr>Software And Hardware Tools</vt:lpstr>
      <vt:lpstr>SMART LOCK SECURITY</vt:lpstr>
      <vt:lpstr>Smart lock Access Control System</vt:lpstr>
      <vt:lpstr>Feasibility Study</vt:lpstr>
      <vt:lpstr>Feasibility Study</vt:lpstr>
      <vt:lpstr>Smart Door lock …</vt:lpstr>
      <vt:lpstr>CONCLUSION</vt:lpstr>
      <vt:lpstr>REFERENCES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dc:title>
  <dc:creator>Abhinav Singh</dc:creator>
  <cp:lastModifiedBy>satryam singh</cp:lastModifiedBy>
  <cp:revision>7</cp:revision>
  <dcterms:created xsi:type="dcterms:W3CDTF">2023-09-22T06:04:09Z</dcterms:created>
  <dcterms:modified xsi:type="dcterms:W3CDTF">2023-10-18T04:53:39Z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